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MA TRẬN ĐỀ KIỂM TRA CUỐI HỌC KỲ II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MÔN: KHOA HỌC TỰ NHIÊN 6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2000" b="1" dirty="0" err="1">
                <a:solidFill>
                  <a:srgbClr val="0070C0"/>
                </a:solidFill>
                <a:latin typeface="Times New Roman (Headings)"/>
              </a:rPr>
              <a:t>TỈNH</a:t>
            </a:r>
            <a:r>
              <a:rPr lang="en-US" sz="2000" b="1" dirty="0">
                <a:solidFill>
                  <a:srgbClr val="0070C0"/>
                </a:solidFill>
                <a:latin typeface="Times New Roman (Headings)"/>
              </a:rPr>
              <a:t> LONG </a:t>
            </a:r>
            <a:r>
              <a:rPr lang="en-US" sz="2000" b="1" dirty="0" smtClean="0">
                <a:solidFill>
                  <a:srgbClr val="0070C0"/>
                </a:solidFill>
                <a:latin typeface="Times New Roman (Headings)"/>
              </a:rPr>
              <a:t>AN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b="1" dirty="0">
                <a:latin typeface="Times New Roman (Headings)"/>
              </a:rPr>
              <a:t>- Thời điểm kiểm tra: </a:t>
            </a:r>
            <a:r>
              <a:rPr lang="vi-VN" sz="2000" i="1" dirty="0">
                <a:latin typeface="Times New Roman (Headings)"/>
              </a:rPr>
              <a:t>Kiểm tra </a:t>
            </a:r>
            <a:r>
              <a:rPr lang="en-US" sz="2000" i="1" dirty="0" err="1" smtClean="0">
                <a:latin typeface="Times New Roman (Headings)"/>
              </a:rPr>
              <a:t>cuối</a:t>
            </a:r>
            <a:r>
              <a:rPr lang="en-US" sz="2000" i="1" dirty="0" smtClean="0">
                <a:latin typeface="Times New Roman (Headings)"/>
              </a:rPr>
              <a:t> </a:t>
            </a:r>
            <a:r>
              <a:rPr lang="vi-VN" sz="2000" i="1" dirty="0" smtClean="0">
                <a:latin typeface="Times New Roman (Headings)"/>
              </a:rPr>
              <a:t>học </a:t>
            </a:r>
            <a:r>
              <a:rPr lang="vi-VN" sz="2000" i="1" dirty="0">
                <a:latin typeface="Times New Roman (Headings)"/>
              </a:rPr>
              <a:t>kì 2 khi kết </a:t>
            </a:r>
            <a:r>
              <a:rPr lang="vi-VN" sz="2000" i="1" dirty="0" smtClean="0">
                <a:latin typeface="Times New Roman (Headings)"/>
              </a:rPr>
              <a:t>thúc</a:t>
            </a:r>
            <a:r>
              <a:rPr lang="en-US" sz="2000" i="1" dirty="0" smtClean="0">
                <a:latin typeface="Times New Roman (Headings)"/>
              </a:rPr>
              <a:t> </a:t>
            </a:r>
            <a:r>
              <a:rPr lang="en-US" sz="2000" i="1" dirty="0" err="1" smtClean="0">
                <a:latin typeface="Times New Roman (Headings)"/>
              </a:rPr>
              <a:t>phần</a:t>
            </a:r>
            <a:r>
              <a:rPr lang="en-US" sz="2000" i="1" dirty="0" smtClean="0">
                <a:latin typeface="Times New Roman (Headings)"/>
              </a:rPr>
              <a:t> 5: </a:t>
            </a:r>
            <a:r>
              <a:rPr lang="vi-VN" sz="2000" i="1" smtClean="0">
                <a:latin typeface="Times New Roman (Headings)"/>
              </a:rPr>
              <a:t>Trái </a:t>
            </a:r>
            <a:r>
              <a:rPr lang="en-US" sz="2000" i="1">
                <a:latin typeface="Times New Roman (Headings)"/>
              </a:rPr>
              <a:t>Đ</a:t>
            </a:r>
            <a:r>
              <a:rPr lang="vi-VN" sz="2000" i="1" smtClean="0">
                <a:latin typeface="Times New Roman (Headings)"/>
              </a:rPr>
              <a:t>ất </a:t>
            </a:r>
            <a:r>
              <a:rPr lang="vi-VN" sz="2000" i="1" dirty="0">
                <a:latin typeface="Times New Roman (Headings)"/>
              </a:rPr>
              <a:t>và bầu trời </a:t>
            </a:r>
            <a:endParaRPr lang="en-US" sz="2000" dirty="0">
              <a:latin typeface="Times New Roman (Headings)"/>
            </a:endParaRPr>
          </a:p>
          <a:p>
            <a:pPr algn="just"/>
            <a:r>
              <a:rPr lang="vi-VN" sz="2000" b="1" dirty="0">
                <a:latin typeface="Times New Roman (Headings)"/>
              </a:rPr>
              <a:t>- Thời gian làm bài:</a:t>
            </a:r>
            <a:r>
              <a:rPr lang="vi-VN" sz="2000" i="1" dirty="0">
                <a:latin typeface="Times New Roman (Headings)"/>
              </a:rPr>
              <a:t> 60 phút.</a:t>
            </a:r>
            <a:endParaRPr lang="en-US" sz="2000" dirty="0">
              <a:latin typeface="Times New Roman (Headings)"/>
            </a:endParaRPr>
          </a:p>
          <a:p>
            <a:pPr algn="just"/>
            <a:r>
              <a:rPr lang="vi-VN" sz="2000" b="1" dirty="0">
                <a:latin typeface="Times New Roman (Headings)"/>
              </a:rPr>
              <a:t>- Hình thức kiểm tra:</a:t>
            </a:r>
            <a:r>
              <a:rPr lang="vi-VN" sz="2000" dirty="0">
                <a:latin typeface="Times New Roman (Headings)"/>
              </a:rPr>
              <a:t> </a:t>
            </a:r>
            <a:r>
              <a:rPr lang="nl-NL" sz="2000" i="1" dirty="0">
                <a:latin typeface="Times New Roman (Headings)"/>
              </a:rPr>
              <a:t>Kết hợp giữa trắc nghiệm và tự luận (tỉ lệ 40% trắc nghiệm, 60% tự luận).</a:t>
            </a:r>
            <a:endParaRPr lang="en-US" sz="2000" dirty="0">
              <a:latin typeface="Times New Roman (Headings)"/>
            </a:endParaRPr>
          </a:p>
          <a:p>
            <a:pPr algn="just"/>
            <a:r>
              <a:rPr lang="nl-NL" sz="2000" b="1" dirty="0">
                <a:latin typeface="Times New Roman (Headings)"/>
              </a:rPr>
              <a:t>- Cấu trúc: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Mức độ đề:</a:t>
            </a:r>
            <a:r>
              <a:rPr lang="nl-NL" sz="2000" b="1" dirty="0">
                <a:latin typeface="Times New Roman (Headings)"/>
              </a:rPr>
              <a:t> </a:t>
            </a:r>
            <a:r>
              <a:rPr lang="nl-NL" sz="2000" i="1" dirty="0">
                <a:latin typeface="Times New Roman (Headings)"/>
              </a:rPr>
              <a:t>40% Nhận biết; 30% Thông hiểu; 20% Vận dụng; 10% Vận dụng cao.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Phần trắc nghiệm: 4,0 điểm, </a:t>
            </a:r>
            <a:r>
              <a:rPr lang="nl-NL" sz="2000" i="1" dirty="0">
                <a:latin typeface="Times New Roman (Headings)"/>
              </a:rPr>
              <a:t>(gồm </a:t>
            </a:r>
            <a:r>
              <a:rPr lang="vi-VN" sz="2000" i="1" dirty="0">
                <a:latin typeface="Times New Roman (Headings)"/>
              </a:rPr>
              <a:t>16</a:t>
            </a:r>
            <a:r>
              <a:rPr lang="nl-NL" sz="2000" i="1" dirty="0">
                <a:latin typeface="Times New Roman (Headings)"/>
              </a:rPr>
              <a:t> câu hỏi, mỗi câu 0,25 điểm</a:t>
            </a:r>
            <a:r>
              <a:rPr lang="vi-VN" sz="2000" i="1" dirty="0">
                <a:latin typeface="Times New Roman (Headings)"/>
              </a:rPr>
              <a:t>)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Phần tự luận: 6,0 điểm</a:t>
            </a:r>
            <a:r>
              <a:rPr lang="nl-NL" sz="2000" i="1" dirty="0">
                <a:latin typeface="Times New Roman (Headings)"/>
              </a:rPr>
              <a:t> (Nhận biết: </a:t>
            </a:r>
            <a:r>
              <a:rPr lang="nl-NL" sz="2000" i="1" dirty="0" smtClean="0">
                <a:latin typeface="Times New Roman (Headings)"/>
              </a:rPr>
              <a:t>1,</a:t>
            </a:r>
            <a:r>
              <a:rPr lang="en-US" sz="2000" i="1" dirty="0" smtClean="0">
                <a:latin typeface="Times New Roman (Headings)"/>
              </a:rPr>
              <a:t>0 </a:t>
            </a:r>
            <a:r>
              <a:rPr lang="nl-NL" sz="2000" i="1" dirty="0" smtClean="0">
                <a:latin typeface="Times New Roman (Headings)"/>
              </a:rPr>
              <a:t>điểm</a:t>
            </a:r>
            <a:r>
              <a:rPr lang="nl-NL" sz="2000" i="1" dirty="0">
                <a:latin typeface="Times New Roman (Headings)"/>
              </a:rPr>
              <a:t>; Thông hiểu: </a:t>
            </a:r>
            <a:r>
              <a:rPr lang="en-US" sz="2000" i="1" dirty="0">
                <a:latin typeface="Times New Roman (Headings)"/>
              </a:rPr>
              <a:t>2</a:t>
            </a:r>
            <a:r>
              <a:rPr lang="vi-VN" sz="2000" i="1" dirty="0" smtClean="0">
                <a:latin typeface="Times New Roman (Headings)"/>
              </a:rPr>
              <a:t>,</a:t>
            </a:r>
            <a:r>
              <a:rPr lang="en-US" sz="2000" i="1" dirty="0" smtClean="0">
                <a:latin typeface="Times New Roman (Headings)"/>
              </a:rPr>
              <a:t>0</a:t>
            </a:r>
            <a:r>
              <a:rPr lang="nl-NL" sz="2000" i="1" dirty="0" smtClean="0">
                <a:latin typeface="Times New Roman (Headings)"/>
              </a:rPr>
              <a:t> </a:t>
            </a:r>
            <a:r>
              <a:rPr lang="nl-NL" sz="2000" i="1" dirty="0">
                <a:latin typeface="Times New Roman (Headings)"/>
              </a:rPr>
              <a:t>điểm; Vận dụng: 2,0 điểm; Vận dụng cao: 1,0 điểm).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Nội dung nửa đầu học kì </a:t>
            </a:r>
            <a:r>
              <a:rPr lang="nl-NL" sz="2000" dirty="0" smtClean="0">
                <a:latin typeface="Times New Roman (Headings)"/>
              </a:rPr>
              <a:t>2: </a:t>
            </a:r>
            <a:r>
              <a:rPr lang="nl-NL" sz="2000" i="1" dirty="0">
                <a:latin typeface="Times New Roman (Headings)"/>
              </a:rPr>
              <a:t>25% (2,5 điểm)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Nội dung nửa học kì sau: </a:t>
            </a:r>
            <a:r>
              <a:rPr lang="nl-NL" sz="2000" i="1" dirty="0">
                <a:latin typeface="Times New Roman (Headings)"/>
              </a:rPr>
              <a:t>75% (7,5 điểm)</a:t>
            </a:r>
            <a:endParaRPr lang="en-US" sz="2000" dirty="0"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121772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14871" r="19554" b="17025"/>
          <a:stretch/>
        </p:blipFill>
        <p:spPr bwMode="auto">
          <a:xfrm>
            <a:off x="609600" y="28246"/>
            <a:ext cx="7772401" cy="49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77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17888" r="21136" b="9267"/>
          <a:stretch/>
        </p:blipFill>
        <p:spPr bwMode="auto">
          <a:xfrm>
            <a:off x="864014" y="1"/>
            <a:ext cx="71369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69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6077" r="24179" b="20043"/>
          <a:stretch/>
        </p:blipFill>
        <p:spPr bwMode="auto">
          <a:xfrm>
            <a:off x="1143000" y="133350"/>
            <a:ext cx="6337739" cy="39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47387" r="24685" b="39251"/>
          <a:stretch/>
        </p:blipFill>
        <p:spPr bwMode="auto">
          <a:xfrm>
            <a:off x="701566" y="4035316"/>
            <a:ext cx="6708228" cy="97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91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1" t="10129" r="25030" b="29194"/>
          <a:stretch/>
        </p:blipFill>
        <p:spPr bwMode="auto">
          <a:xfrm>
            <a:off x="914400" y="266700"/>
            <a:ext cx="646386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8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25430" r="24909" b="21337"/>
          <a:stretch/>
        </p:blipFill>
        <p:spPr bwMode="auto">
          <a:xfrm>
            <a:off x="1143000" y="438150"/>
            <a:ext cx="6290442" cy="389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98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2" t="17242" r="24543" b="15302"/>
          <a:stretch/>
        </p:blipFill>
        <p:spPr bwMode="auto">
          <a:xfrm>
            <a:off x="1300655" y="133350"/>
            <a:ext cx="6243145" cy="493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50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12331" r="22718" b="61376"/>
          <a:stretch/>
        </p:blipFill>
        <p:spPr bwMode="auto">
          <a:xfrm>
            <a:off x="1219200" y="12482"/>
            <a:ext cx="6921063" cy="192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40778" r="22718" b="15948"/>
          <a:stretch/>
        </p:blipFill>
        <p:spPr bwMode="auto">
          <a:xfrm>
            <a:off x="1219200" y="1959520"/>
            <a:ext cx="6921063" cy="31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29310" r="23083" b="13793"/>
          <a:stretch/>
        </p:blipFill>
        <p:spPr bwMode="auto">
          <a:xfrm>
            <a:off x="1426779" y="285750"/>
            <a:ext cx="6574221" cy="41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40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71820"/>
              </p:ext>
            </p:extLst>
          </p:nvPr>
        </p:nvGraphicFramePr>
        <p:xfrm>
          <a:off x="117764" y="69258"/>
          <a:ext cx="8905660" cy="501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5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70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5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40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3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47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43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367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TT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Nội dung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Đơn vị kiến thức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Mức độ đánh giá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Tổng số câu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Điểm số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Nhận biết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Thông hiểu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Vận dụng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Vận dụng cao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Tự luận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Trắc nghiệm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Đa dạng thế giới sống</a:t>
                      </a:r>
                      <a:endParaRPr lang="en-US" sz="1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(27 tiết)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Vai trò của đa dạng sinh học trong tự nhiên. 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2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Bảo vệ đa dạng sinh học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3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Đa</a:t>
                      </a: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dạng</a:t>
                      </a: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động</a:t>
                      </a: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vật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4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Tìm hiểu sinh vật ngoài thiên nhiên.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5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Lực</a:t>
                      </a:r>
                      <a:endParaRPr lang="en-US" sz="1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(15 tiết)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Lực và tác dụng của lực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0,25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6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Lực tiếp xúc và lực không tiếp xúc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0,25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7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Ma sát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8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Lực cản của nước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5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9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Khối lượng và trọng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Biến dạng của lò xo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10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11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Năng lượng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(11 tiết)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Khái niệm về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6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12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Một số dạng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Sự chuyển hoá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4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13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Năng lượng hao phí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14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15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Năng lượng tái tạo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16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Tiết kiệm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8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17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Trái đất và bầu trời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(11 tiết)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Chuyển động nhìn thấy của Mặt Trăng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1,25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Hệ Mặt Trời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0,5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18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19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Ngân Hà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0,25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Số câu TN/Số ý TL </a:t>
                      </a:r>
                      <a:endParaRPr lang="en-US" sz="10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12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8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8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24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16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Điểm số</a:t>
                      </a:r>
                      <a:endParaRPr lang="en-US" sz="10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3,0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2,0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6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Tổng số điểm</a:t>
                      </a:r>
                      <a:endParaRPr lang="en-US" sz="10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3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7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14844" r="18843" b="14844"/>
          <a:stretch/>
        </p:blipFill>
        <p:spPr bwMode="auto">
          <a:xfrm>
            <a:off x="646386" y="0"/>
            <a:ext cx="79615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1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10560" r="18702" b="19128"/>
          <a:stretch/>
        </p:blipFill>
        <p:spPr bwMode="auto">
          <a:xfrm>
            <a:off x="533400" y="1"/>
            <a:ext cx="800888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1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1423" r="19675" b="20474"/>
          <a:stretch/>
        </p:blipFill>
        <p:spPr bwMode="auto">
          <a:xfrm>
            <a:off x="609600" y="104446"/>
            <a:ext cx="7725103" cy="49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03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t="10561" r="19432" b="20259"/>
          <a:stretch/>
        </p:blipFill>
        <p:spPr bwMode="auto">
          <a:xfrm>
            <a:off x="609600" y="0"/>
            <a:ext cx="7819696" cy="50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6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t="11423" r="19067" b="19181"/>
          <a:stretch/>
        </p:blipFill>
        <p:spPr bwMode="auto">
          <a:xfrm>
            <a:off x="609600" y="9853"/>
            <a:ext cx="7866993" cy="507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30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10990" r="19676" b="19397"/>
          <a:stretch/>
        </p:blipFill>
        <p:spPr bwMode="auto">
          <a:xfrm>
            <a:off x="609600" y="19049"/>
            <a:ext cx="7803931" cy="50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0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10561" r="19797" b="20789"/>
          <a:stretch/>
        </p:blipFill>
        <p:spPr bwMode="auto">
          <a:xfrm>
            <a:off x="685800" y="64376"/>
            <a:ext cx="7725104" cy="50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466</Words>
  <PresentationFormat>On-screen Show (16:9)</PresentationFormat>
  <Paragraphs>317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Times New Roman (Headings)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2022-04-26T06:46:49Z</dcterms:created>
  <dcterms:modified xsi:type="dcterms:W3CDTF">2022-04-26T09:44:46Z</dcterms:modified>
</cp:coreProperties>
</file>