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61" r:id="rId2"/>
    <p:sldId id="262" r:id="rId3"/>
    <p:sldId id="263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268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264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60" r:id="rId44"/>
    <p:sldId id="461" r:id="rId45"/>
    <p:sldId id="462" r:id="rId46"/>
    <p:sldId id="463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1" r:id="rId55"/>
    <p:sldId id="472" r:id="rId56"/>
    <p:sldId id="473" r:id="rId57"/>
    <p:sldId id="474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82" r:id="rId66"/>
    <p:sldId id="483" r:id="rId67"/>
    <p:sldId id="484" r:id="rId68"/>
    <p:sldId id="485" r:id="rId69"/>
    <p:sldId id="486" r:id="rId70"/>
    <p:sldId id="487" r:id="rId71"/>
    <p:sldId id="488" r:id="rId72"/>
    <p:sldId id="489" r:id="rId73"/>
    <p:sldId id="490" r:id="rId74"/>
    <p:sldId id="491" r:id="rId75"/>
    <p:sldId id="492" r:id="rId76"/>
    <p:sldId id="493" r:id="rId77"/>
    <p:sldId id="494" r:id="rId78"/>
    <p:sldId id="495" r:id="rId79"/>
    <p:sldId id="496" r:id="rId80"/>
    <p:sldId id="497" r:id="rId81"/>
    <p:sldId id="498" r:id="rId8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7DC13-6979-45A4-BC06-C0F2602CA17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1ADC8-14B9-4816-8782-2506A7444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1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96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4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33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2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51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6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1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2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1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5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5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8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18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1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36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12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15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6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67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13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26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1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05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</a:t>
            </a:r>
            <a:r>
              <a:rPr lang="en-US" err="1"/>
              <a:t>hiệu</a:t>
            </a:r>
            <a:r>
              <a:rPr lang="en-US" baseline="0"/>
              <a:t> </a:t>
            </a:r>
            <a:r>
              <a:rPr lang="en-US" baseline="0" err="1"/>
              <a:t>ứng</a:t>
            </a:r>
            <a:r>
              <a:rPr lang="en-US" baseline="0"/>
              <a:t> </a:t>
            </a:r>
            <a:r>
              <a:rPr lang="en-US" baseline="0" err="1"/>
              <a:t>xuất</a:t>
            </a:r>
            <a:r>
              <a:rPr lang="en-US" baseline="0"/>
              <a:t> </a:t>
            </a:r>
            <a:r>
              <a:rPr lang="en-US" baseline="0" err="1"/>
              <a:t>hiện</a:t>
            </a:r>
            <a:r>
              <a:rPr lang="en-US" baseline="0"/>
              <a:t>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029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5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85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181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17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46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120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1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61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671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597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157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8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7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3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5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6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10/03/2020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3.xml"/><Relationship Id="rId3" Type="http://schemas.openxmlformats.org/officeDocument/2006/relationships/slide" Target="slide24.xml"/><Relationship Id="rId7" Type="http://schemas.openxmlformats.org/officeDocument/2006/relationships/slide" Target="slide19.xml"/><Relationship Id="rId12" Type="http://schemas.openxmlformats.org/officeDocument/2006/relationships/slide" Target="slide14.xml"/><Relationship Id="rId17" Type="http://schemas.openxmlformats.org/officeDocument/2006/relationships/slide" Target="slide2.xml"/><Relationship Id="rId2" Type="http://schemas.openxmlformats.org/officeDocument/2006/relationships/slide" Target="slide23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5.xml"/><Relationship Id="rId5" Type="http://schemas.openxmlformats.org/officeDocument/2006/relationships/slide" Target="slide26.xml"/><Relationship Id="rId15" Type="http://schemas.openxmlformats.org/officeDocument/2006/relationships/slide" Target="slide17.xml"/><Relationship Id="rId10" Type="http://schemas.openxmlformats.org/officeDocument/2006/relationships/slide" Target="slide16.xml"/><Relationship Id="rId4" Type="http://schemas.openxmlformats.org/officeDocument/2006/relationships/slide" Target="slide25.xml"/><Relationship Id="rId9" Type="http://schemas.openxmlformats.org/officeDocument/2006/relationships/slide" Target="slide21.xml"/><Relationship Id="rId14" Type="http://schemas.openxmlformats.org/officeDocument/2006/relationships/slide" Target="slide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65.png"/><Relationship Id="rId4" Type="http://schemas.openxmlformats.org/officeDocument/2006/relationships/image" Target="../media/image270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image" Target="../media/image67.png"/><Relationship Id="rId4" Type="http://schemas.openxmlformats.org/officeDocument/2006/relationships/image" Target="../media/image350.png"/><Relationship Id="rId9" Type="http://schemas.openxmlformats.org/officeDocument/2006/relationships/image" Target="../media/image6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350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0.png"/><Relationship Id="rId5" Type="http://schemas.openxmlformats.org/officeDocument/2006/relationships/image" Target="../media/image52.png"/><Relationship Id="rId10" Type="http://schemas.openxmlformats.org/officeDocument/2006/relationships/image" Target="../media/image77.png"/><Relationship Id="rId4" Type="http://schemas.openxmlformats.org/officeDocument/2006/relationships/image" Target="../media/image51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590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60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10" Type="http://schemas.openxmlformats.org/officeDocument/2006/relationships/image" Target="../media/image80.png"/><Relationship Id="rId4" Type="http://schemas.openxmlformats.org/officeDocument/2006/relationships/image" Target="../media/image670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43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10" Type="http://schemas.openxmlformats.org/officeDocument/2006/relationships/image" Target="../media/image83.png"/><Relationship Id="rId4" Type="http://schemas.openxmlformats.org/officeDocument/2006/relationships/image" Target="../media/image750.pn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0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0.png"/><Relationship Id="rId9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29.xml"/><Relationship Id="rId3" Type="http://schemas.openxmlformats.org/officeDocument/2006/relationships/slide" Target="slide40.xml"/><Relationship Id="rId7" Type="http://schemas.openxmlformats.org/officeDocument/2006/relationships/slide" Target="slide35.xml"/><Relationship Id="rId12" Type="http://schemas.openxmlformats.org/officeDocument/2006/relationships/slide" Target="slide30.xml"/><Relationship Id="rId17" Type="http://schemas.openxmlformats.org/officeDocument/2006/relationships/slide" Target="slide2.xml"/><Relationship Id="rId2" Type="http://schemas.openxmlformats.org/officeDocument/2006/relationships/slide" Target="slide39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1.xml"/><Relationship Id="rId5" Type="http://schemas.openxmlformats.org/officeDocument/2006/relationships/slide" Target="slide42.xml"/><Relationship Id="rId15" Type="http://schemas.openxmlformats.org/officeDocument/2006/relationships/slide" Target="slide33.xml"/><Relationship Id="rId10" Type="http://schemas.openxmlformats.org/officeDocument/2006/relationships/slide" Target="slide32.xml"/><Relationship Id="rId4" Type="http://schemas.openxmlformats.org/officeDocument/2006/relationships/slide" Target="slide41.xml"/><Relationship Id="rId9" Type="http://schemas.openxmlformats.org/officeDocument/2006/relationships/slide" Target="slide37.xml"/><Relationship Id="rId14" Type="http://schemas.openxmlformats.org/officeDocument/2006/relationships/slide" Target="slide3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0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5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5" Type="http://schemas.openxmlformats.org/officeDocument/2006/relationships/image" Target="../media/image21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0" Type="http://schemas.openxmlformats.org/officeDocument/2006/relationships/image" Target="../media/image244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8.xml"/><Relationship Id="rId3" Type="http://schemas.openxmlformats.org/officeDocument/2006/relationships/slide" Target="slide40.xml"/><Relationship Id="rId7" Type="http://schemas.openxmlformats.org/officeDocument/2006/relationships/slide" Target="slide35.xml"/><Relationship Id="rId12" Type="http://schemas.openxmlformats.org/officeDocument/2006/relationships/slide" Target="slide3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31.xml"/><Relationship Id="rId5" Type="http://schemas.openxmlformats.org/officeDocument/2006/relationships/slide" Target="slide42.xml"/><Relationship Id="rId15" Type="http://schemas.openxmlformats.org/officeDocument/2006/relationships/slide" Target="slide28.xml"/><Relationship Id="rId10" Type="http://schemas.openxmlformats.org/officeDocument/2006/relationships/slide" Target="slide32.xml"/><Relationship Id="rId4" Type="http://schemas.openxmlformats.org/officeDocument/2006/relationships/slide" Target="slide41.xml"/><Relationship Id="rId9" Type="http://schemas.openxmlformats.org/officeDocument/2006/relationships/slide" Target="slide37.xml"/><Relationship Id="rId14" Type="http://schemas.openxmlformats.org/officeDocument/2006/relationships/slide" Target="slide3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5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23.png"/><Relationship Id="rId5" Type="http://schemas.openxmlformats.org/officeDocument/2006/relationships/image" Target="../media/image21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226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239.png"/><Relationship Id="rId10" Type="http://schemas.openxmlformats.org/officeDocument/2006/relationships/image" Target="../media/image244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48.xml"/><Relationship Id="rId3" Type="http://schemas.openxmlformats.org/officeDocument/2006/relationships/slide" Target="slide29.xml"/><Relationship Id="rId7" Type="http://schemas.openxmlformats.org/officeDocument/2006/relationships/slide" Target="slide58.xml"/><Relationship Id="rId12" Type="http://schemas.openxmlformats.org/officeDocument/2006/relationships/slide" Target="slide40.xml"/><Relationship Id="rId17" Type="http://schemas.openxmlformats.org/officeDocument/2006/relationships/slide" Target="slide3.xml"/><Relationship Id="rId2" Type="http://schemas.openxmlformats.org/officeDocument/2006/relationships/slide" Target="slide27.xml"/><Relationship Id="rId16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11" Type="http://schemas.openxmlformats.org/officeDocument/2006/relationships/slide" Target="slide50.xml"/><Relationship Id="rId5" Type="http://schemas.openxmlformats.org/officeDocument/2006/relationships/slide" Target="slide33.xml"/><Relationship Id="rId15" Type="http://schemas.openxmlformats.org/officeDocument/2006/relationships/slide" Target="slide54.xml"/><Relationship Id="rId10" Type="http://schemas.openxmlformats.org/officeDocument/2006/relationships/slide" Target="slide52.xml"/><Relationship Id="rId4" Type="http://schemas.openxmlformats.org/officeDocument/2006/relationships/slide" Target="slide31.xml"/><Relationship Id="rId9" Type="http://schemas.openxmlformats.org/officeDocument/2006/relationships/slide" Target="slide62.xml"/><Relationship Id="rId14" Type="http://schemas.openxmlformats.org/officeDocument/2006/relationships/slide" Target="slide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12" Type="http://schemas.openxmlformats.org/officeDocument/2006/relationships/slide" Target="slide3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7.png"/><Relationship Id="rId7" Type="http://schemas.openxmlformats.org/officeDocument/2006/relationships/image" Target="../media/image260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slide" Target="slide31.xml"/><Relationship Id="rId10" Type="http://schemas.openxmlformats.org/officeDocument/2006/relationships/image" Target="../media/image263.png"/><Relationship Id="rId4" Type="http://schemas.openxmlformats.org/officeDocument/2006/relationships/image" Target="../media/image258.png"/><Relationship Id="rId9" Type="http://schemas.openxmlformats.org/officeDocument/2006/relationships/image" Target="../media/image26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12" Type="http://schemas.openxmlformats.org/officeDocument/2006/relationships/image" Target="../media/image273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11" Type="http://schemas.openxmlformats.org/officeDocument/2006/relationships/image" Target="../media/image272.png"/><Relationship Id="rId5" Type="http://schemas.openxmlformats.org/officeDocument/2006/relationships/image" Target="../media/image267.png"/><Relationship Id="rId10" Type="http://schemas.openxmlformats.org/officeDocument/2006/relationships/slide" Target="slide31.xml"/><Relationship Id="rId4" Type="http://schemas.openxmlformats.org/officeDocument/2006/relationships/image" Target="../media/image266.png"/><Relationship Id="rId9" Type="http://schemas.openxmlformats.org/officeDocument/2006/relationships/image" Target="../media/image27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12" Type="http://schemas.openxmlformats.org/officeDocument/2006/relationships/slide" Target="slide31.xml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11" Type="http://schemas.openxmlformats.org/officeDocument/2006/relationships/image" Target="../media/image283.png"/><Relationship Id="rId5" Type="http://schemas.openxmlformats.org/officeDocument/2006/relationships/image" Target="../media/image277.png"/><Relationship Id="rId10" Type="http://schemas.openxmlformats.org/officeDocument/2006/relationships/image" Target="../media/image282.png"/><Relationship Id="rId4" Type="http://schemas.openxmlformats.org/officeDocument/2006/relationships/image" Target="../media/image276.png"/><Relationship Id="rId9" Type="http://schemas.openxmlformats.org/officeDocument/2006/relationships/image" Target="../media/image28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11" Type="http://schemas.openxmlformats.org/officeDocument/2006/relationships/slide" Target="slide31.xml"/><Relationship Id="rId5" Type="http://schemas.openxmlformats.org/officeDocument/2006/relationships/image" Target="../media/image287.png"/><Relationship Id="rId10" Type="http://schemas.openxmlformats.org/officeDocument/2006/relationships/image" Target="../media/image292.png"/><Relationship Id="rId4" Type="http://schemas.openxmlformats.org/officeDocument/2006/relationships/image" Target="../media/image286.png"/><Relationship Id="rId9" Type="http://schemas.openxmlformats.org/officeDocument/2006/relationships/image" Target="../media/image29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13" Type="http://schemas.openxmlformats.org/officeDocument/2006/relationships/image" Target="../media/image303.png"/><Relationship Id="rId3" Type="http://schemas.openxmlformats.org/officeDocument/2006/relationships/image" Target="../media/image294.png"/><Relationship Id="rId7" Type="http://schemas.openxmlformats.org/officeDocument/2006/relationships/image" Target="../media/image298.png"/><Relationship Id="rId12" Type="http://schemas.openxmlformats.org/officeDocument/2006/relationships/image" Target="../media/image302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11" Type="http://schemas.openxmlformats.org/officeDocument/2006/relationships/slide" Target="slide31.xml"/><Relationship Id="rId5" Type="http://schemas.openxmlformats.org/officeDocument/2006/relationships/image" Target="../media/image296.png"/><Relationship Id="rId10" Type="http://schemas.openxmlformats.org/officeDocument/2006/relationships/image" Target="../media/image301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Relationship Id="rId14" Type="http://schemas.openxmlformats.org/officeDocument/2006/relationships/image" Target="../media/image30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06.png"/><Relationship Id="rId7" Type="http://schemas.openxmlformats.org/officeDocument/2006/relationships/image" Target="../media/image310.png"/><Relationship Id="rId12" Type="http://schemas.openxmlformats.org/officeDocument/2006/relationships/image" Target="../media/image314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9.png"/><Relationship Id="rId11" Type="http://schemas.openxmlformats.org/officeDocument/2006/relationships/slide" Target="slide31.xml"/><Relationship Id="rId5" Type="http://schemas.openxmlformats.org/officeDocument/2006/relationships/image" Target="../media/image308.png"/><Relationship Id="rId10" Type="http://schemas.openxmlformats.org/officeDocument/2006/relationships/image" Target="../media/image313.png"/><Relationship Id="rId4" Type="http://schemas.openxmlformats.org/officeDocument/2006/relationships/image" Target="../media/image307.png"/><Relationship Id="rId9" Type="http://schemas.openxmlformats.org/officeDocument/2006/relationships/image" Target="../media/image31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24.png"/><Relationship Id="rId3" Type="http://schemas.openxmlformats.org/officeDocument/2006/relationships/image" Target="../media/image315.png"/><Relationship Id="rId7" Type="http://schemas.openxmlformats.org/officeDocument/2006/relationships/image" Target="../media/image319.png"/><Relationship Id="rId12" Type="http://schemas.openxmlformats.org/officeDocument/2006/relationships/slide" Target="slide3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0" Type="http://schemas.openxmlformats.org/officeDocument/2006/relationships/image" Target="../media/image322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12" Type="http://schemas.openxmlformats.org/officeDocument/2006/relationships/image" Target="../media/image334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slide" Target="slide31.xml"/><Relationship Id="rId5" Type="http://schemas.openxmlformats.org/officeDocument/2006/relationships/image" Target="../media/image328.png"/><Relationship Id="rId10" Type="http://schemas.openxmlformats.org/officeDocument/2006/relationships/image" Target="../media/image333.png"/><Relationship Id="rId4" Type="http://schemas.openxmlformats.org/officeDocument/2006/relationships/image" Target="../media/image327.png"/><Relationship Id="rId9" Type="http://schemas.openxmlformats.org/officeDocument/2006/relationships/image" Target="../media/image33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36.png"/><Relationship Id="rId7" Type="http://schemas.openxmlformats.org/officeDocument/2006/relationships/image" Target="../media/image340.png"/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slide" Target="slide31.xml"/><Relationship Id="rId5" Type="http://schemas.openxmlformats.org/officeDocument/2006/relationships/image" Target="../media/image338.png"/><Relationship Id="rId10" Type="http://schemas.openxmlformats.org/officeDocument/2006/relationships/image" Target="../media/image343.png"/><Relationship Id="rId4" Type="http://schemas.openxmlformats.org/officeDocument/2006/relationships/image" Target="../media/image337.png"/><Relationship Id="rId9" Type="http://schemas.openxmlformats.org/officeDocument/2006/relationships/image" Target="../media/image3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355.png"/><Relationship Id="rId3" Type="http://schemas.openxmlformats.org/officeDocument/2006/relationships/image" Target="../media/image345.png"/><Relationship Id="rId7" Type="http://schemas.openxmlformats.org/officeDocument/2006/relationships/image" Target="../media/image349.png"/><Relationship Id="rId12" Type="http://schemas.openxmlformats.org/officeDocument/2006/relationships/image" Target="../media/image354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image" Target="../media/image353.png"/><Relationship Id="rId5" Type="http://schemas.openxmlformats.org/officeDocument/2006/relationships/image" Target="../media/image347.png"/><Relationship Id="rId15" Type="http://schemas.openxmlformats.org/officeDocument/2006/relationships/slide" Target="slide31.xml"/><Relationship Id="rId10" Type="http://schemas.openxmlformats.org/officeDocument/2006/relationships/image" Target="../media/image352.png"/><Relationship Id="rId4" Type="http://schemas.openxmlformats.org/officeDocument/2006/relationships/image" Target="../media/image346.png"/><Relationship Id="rId9" Type="http://schemas.openxmlformats.org/officeDocument/2006/relationships/image" Target="../media/image351.png"/><Relationship Id="rId14" Type="http://schemas.openxmlformats.org/officeDocument/2006/relationships/image" Target="../media/image35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3" Type="http://schemas.openxmlformats.org/officeDocument/2006/relationships/image" Target="../media/image358.png"/><Relationship Id="rId7" Type="http://schemas.openxmlformats.org/officeDocument/2006/relationships/image" Target="../media/image362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1.png"/><Relationship Id="rId5" Type="http://schemas.openxmlformats.org/officeDocument/2006/relationships/image" Target="../media/image360.png"/><Relationship Id="rId4" Type="http://schemas.openxmlformats.org/officeDocument/2006/relationships/image" Target="../media/image359.png"/><Relationship Id="rId9" Type="http://schemas.openxmlformats.org/officeDocument/2006/relationships/slide" Target="slide3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65.png"/><Relationship Id="rId7" Type="http://schemas.openxmlformats.org/officeDocument/2006/relationships/image" Target="../media/image369.png"/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8.png"/><Relationship Id="rId11" Type="http://schemas.openxmlformats.org/officeDocument/2006/relationships/image" Target="../media/image372.png"/><Relationship Id="rId5" Type="http://schemas.openxmlformats.org/officeDocument/2006/relationships/image" Target="../media/image367.png"/><Relationship Id="rId10" Type="http://schemas.openxmlformats.org/officeDocument/2006/relationships/slide" Target="slide31.xml"/><Relationship Id="rId4" Type="http://schemas.openxmlformats.org/officeDocument/2006/relationships/image" Target="../media/image366.png"/><Relationship Id="rId9" Type="http://schemas.openxmlformats.org/officeDocument/2006/relationships/image" Target="../media/image37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3" Type="http://schemas.openxmlformats.org/officeDocument/2006/relationships/image" Target="../media/image373.png"/><Relationship Id="rId7" Type="http://schemas.openxmlformats.org/officeDocument/2006/relationships/image" Target="../media/image377.png"/><Relationship Id="rId12" Type="http://schemas.openxmlformats.org/officeDocument/2006/relationships/image" Target="../media/image3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6.png"/><Relationship Id="rId11" Type="http://schemas.openxmlformats.org/officeDocument/2006/relationships/slide" Target="slide31.xml"/><Relationship Id="rId5" Type="http://schemas.openxmlformats.org/officeDocument/2006/relationships/image" Target="../media/image375.png"/><Relationship Id="rId10" Type="http://schemas.openxmlformats.org/officeDocument/2006/relationships/image" Target="../media/image380.png"/><Relationship Id="rId4" Type="http://schemas.openxmlformats.org/officeDocument/2006/relationships/image" Target="../media/image374.png"/><Relationship Id="rId9" Type="http://schemas.openxmlformats.org/officeDocument/2006/relationships/image" Target="../media/image37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13" Type="http://schemas.openxmlformats.org/officeDocument/2006/relationships/image" Target="../media/image392.png"/><Relationship Id="rId3" Type="http://schemas.openxmlformats.org/officeDocument/2006/relationships/image" Target="../media/image383.png"/><Relationship Id="rId7" Type="http://schemas.openxmlformats.org/officeDocument/2006/relationships/image" Target="../media/image387.png"/><Relationship Id="rId12" Type="http://schemas.openxmlformats.org/officeDocument/2006/relationships/image" Target="../media/image391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6.png"/><Relationship Id="rId11" Type="http://schemas.openxmlformats.org/officeDocument/2006/relationships/image" Target="../media/image390.png"/><Relationship Id="rId5" Type="http://schemas.openxmlformats.org/officeDocument/2006/relationships/image" Target="../media/image385.png"/><Relationship Id="rId10" Type="http://schemas.openxmlformats.org/officeDocument/2006/relationships/slide" Target="slide31.xml"/><Relationship Id="rId4" Type="http://schemas.openxmlformats.org/officeDocument/2006/relationships/image" Target="../media/image384.png"/><Relationship Id="rId9" Type="http://schemas.openxmlformats.org/officeDocument/2006/relationships/image" Target="../media/image38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png"/><Relationship Id="rId3" Type="http://schemas.openxmlformats.org/officeDocument/2006/relationships/image" Target="../media/image394.png"/><Relationship Id="rId7" Type="http://schemas.openxmlformats.org/officeDocument/2006/relationships/image" Target="../media/image398.png"/><Relationship Id="rId2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7.png"/><Relationship Id="rId11" Type="http://schemas.openxmlformats.org/officeDocument/2006/relationships/image" Target="../media/image401.png"/><Relationship Id="rId5" Type="http://schemas.openxmlformats.org/officeDocument/2006/relationships/image" Target="../media/image396.png"/><Relationship Id="rId10" Type="http://schemas.openxmlformats.org/officeDocument/2006/relationships/slide" Target="slide31.xml"/><Relationship Id="rId4" Type="http://schemas.openxmlformats.org/officeDocument/2006/relationships/image" Target="../media/image395.png"/><Relationship Id="rId9" Type="http://schemas.openxmlformats.org/officeDocument/2006/relationships/image" Target="../media/image40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image" Target="../media/image412.png"/><Relationship Id="rId3" Type="http://schemas.openxmlformats.org/officeDocument/2006/relationships/image" Target="../media/image402.png"/><Relationship Id="rId7" Type="http://schemas.openxmlformats.org/officeDocument/2006/relationships/image" Target="../media/image406.png"/><Relationship Id="rId12" Type="http://schemas.openxmlformats.org/officeDocument/2006/relationships/image" Target="../media/image411.png"/><Relationship Id="rId17" Type="http://schemas.openxmlformats.org/officeDocument/2006/relationships/image" Target="../media/image415.png"/><Relationship Id="rId2" Type="http://schemas.openxmlformats.org/officeDocument/2006/relationships/notesSlide" Target="../notesSlides/notesSlide52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png"/><Relationship Id="rId11" Type="http://schemas.openxmlformats.org/officeDocument/2006/relationships/image" Target="../media/image410.png"/><Relationship Id="rId5" Type="http://schemas.openxmlformats.org/officeDocument/2006/relationships/image" Target="../media/image404.png"/><Relationship Id="rId15" Type="http://schemas.openxmlformats.org/officeDocument/2006/relationships/image" Target="../media/image414.png"/><Relationship Id="rId10" Type="http://schemas.openxmlformats.org/officeDocument/2006/relationships/image" Target="../media/image409.png"/><Relationship Id="rId4" Type="http://schemas.openxmlformats.org/officeDocument/2006/relationships/image" Target="../media/image403.png"/><Relationship Id="rId9" Type="http://schemas.openxmlformats.org/officeDocument/2006/relationships/image" Target="../media/image408.png"/><Relationship Id="rId14" Type="http://schemas.openxmlformats.org/officeDocument/2006/relationships/image" Target="../media/image41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png"/><Relationship Id="rId3" Type="http://schemas.openxmlformats.org/officeDocument/2006/relationships/image" Target="../media/image417.png"/><Relationship Id="rId7" Type="http://schemas.openxmlformats.org/officeDocument/2006/relationships/image" Target="../media/image421.png"/><Relationship Id="rId12" Type="http://schemas.openxmlformats.org/officeDocument/2006/relationships/image" Target="../media/image425.png"/><Relationship Id="rId2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slide" Target="slide31.xml"/><Relationship Id="rId5" Type="http://schemas.openxmlformats.org/officeDocument/2006/relationships/image" Target="../media/image419.png"/><Relationship Id="rId10" Type="http://schemas.openxmlformats.org/officeDocument/2006/relationships/image" Target="../media/image424.png"/><Relationship Id="rId4" Type="http://schemas.openxmlformats.org/officeDocument/2006/relationships/image" Target="../media/image418.png"/><Relationship Id="rId9" Type="http://schemas.openxmlformats.org/officeDocument/2006/relationships/image" Target="../media/image42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png"/><Relationship Id="rId13" Type="http://schemas.openxmlformats.org/officeDocument/2006/relationships/slide" Target="slide31.xml"/><Relationship Id="rId3" Type="http://schemas.openxmlformats.org/officeDocument/2006/relationships/image" Target="../media/image427.png"/><Relationship Id="rId7" Type="http://schemas.openxmlformats.org/officeDocument/2006/relationships/image" Target="../media/image431.png"/><Relationship Id="rId12" Type="http://schemas.openxmlformats.org/officeDocument/2006/relationships/image" Target="../media/image436.png"/><Relationship Id="rId2" Type="http://schemas.openxmlformats.org/officeDocument/2006/relationships/image" Target="../media/image4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35.png"/><Relationship Id="rId5" Type="http://schemas.openxmlformats.org/officeDocument/2006/relationships/image" Target="../media/image429.png"/><Relationship Id="rId15" Type="http://schemas.openxmlformats.org/officeDocument/2006/relationships/image" Target="../media/image438.png"/><Relationship Id="rId10" Type="http://schemas.openxmlformats.org/officeDocument/2006/relationships/image" Target="../media/image434.png"/><Relationship Id="rId4" Type="http://schemas.openxmlformats.org/officeDocument/2006/relationships/image" Target="../media/image428.png"/><Relationship Id="rId9" Type="http://schemas.openxmlformats.org/officeDocument/2006/relationships/image" Target="../media/image433.png"/><Relationship Id="rId14" Type="http://schemas.openxmlformats.org/officeDocument/2006/relationships/image" Target="../media/image4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png"/><Relationship Id="rId13" Type="http://schemas.openxmlformats.org/officeDocument/2006/relationships/image" Target="../media/image450.png"/><Relationship Id="rId18" Type="http://schemas.openxmlformats.org/officeDocument/2006/relationships/image" Target="../media/image21.wmf"/><Relationship Id="rId3" Type="http://schemas.openxmlformats.org/officeDocument/2006/relationships/image" Target="../media/image441.png"/><Relationship Id="rId7" Type="http://schemas.openxmlformats.org/officeDocument/2006/relationships/image" Target="../media/image445.png"/><Relationship Id="rId12" Type="http://schemas.openxmlformats.org/officeDocument/2006/relationships/slide" Target="slide31.xml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20" Type="http://schemas.openxmlformats.org/officeDocument/2006/relationships/image" Target="../media/image45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4.png"/><Relationship Id="rId11" Type="http://schemas.openxmlformats.org/officeDocument/2006/relationships/image" Target="../media/image449.png"/><Relationship Id="rId5" Type="http://schemas.openxmlformats.org/officeDocument/2006/relationships/image" Target="../media/image443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48.png"/><Relationship Id="rId19" Type="http://schemas.openxmlformats.org/officeDocument/2006/relationships/image" Target="../media/image39.png"/><Relationship Id="rId4" Type="http://schemas.openxmlformats.org/officeDocument/2006/relationships/image" Target="../media/image442.png"/><Relationship Id="rId9" Type="http://schemas.openxmlformats.org/officeDocument/2006/relationships/image" Target="../media/image447.png"/><Relationship Id="rId14" Type="http://schemas.openxmlformats.org/officeDocument/2006/relationships/image" Target="../media/image45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13" Type="http://schemas.openxmlformats.org/officeDocument/2006/relationships/image" Target="../media/image465.png"/><Relationship Id="rId3" Type="http://schemas.openxmlformats.org/officeDocument/2006/relationships/image" Target="../media/image455.png"/><Relationship Id="rId7" Type="http://schemas.openxmlformats.org/officeDocument/2006/relationships/image" Target="../media/image459.png"/><Relationship Id="rId12" Type="http://schemas.openxmlformats.org/officeDocument/2006/relationships/image" Target="../media/image464.png"/><Relationship Id="rId2" Type="http://schemas.openxmlformats.org/officeDocument/2006/relationships/image" Target="../media/image454.png"/><Relationship Id="rId16" Type="http://schemas.openxmlformats.org/officeDocument/2006/relationships/image" Target="../media/image4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8.png"/><Relationship Id="rId11" Type="http://schemas.openxmlformats.org/officeDocument/2006/relationships/image" Target="../media/image463.png"/><Relationship Id="rId5" Type="http://schemas.openxmlformats.org/officeDocument/2006/relationships/image" Target="../media/image457.png"/><Relationship Id="rId15" Type="http://schemas.openxmlformats.org/officeDocument/2006/relationships/image" Target="../media/image466.png"/><Relationship Id="rId10" Type="http://schemas.openxmlformats.org/officeDocument/2006/relationships/image" Target="../media/image462.png"/><Relationship Id="rId4" Type="http://schemas.openxmlformats.org/officeDocument/2006/relationships/image" Target="../media/image456.png"/><Relationship Id="rId9" Type="http://schemas.openxmlformats.org/officeDocument/2006/relationships/image" Target="../media/image461.png"/><Relationship Id="rId14" Type="http://schemas.openxmlformats.org/officeDocument/2006/relationships/slide" Target="slide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473486" y="990600"/>
            <a:ext cx="10536774" cy="1520097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6" tIns="8998" rIns="17996" bIns="8998" rtlCol="0" anchor="ctr"/>
          <a:lstStyle/>
          <a:p>
            <a:pPr algn="ctr"/>
            <a:endParaRPr lang="en-US" sz="22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448405" y="1006578"/>
            <a:ext cx="8358376" cy="384721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en-US" sz="22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CHÚ Ý</a:t>
            </a:r>
            <a:endParaRPr lang="en-US" sz="22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444283" y="1491023"/>
            <a:ext cx="9565977" cy="723275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r>
              <a:rPr lang="en-U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Ta có thể thực hiện các phép toán cộng và nhân các số phức theo các quy tắc như cộng và nhân các số thực.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xmlns="" id="{18EA3D53-F634-425B-80EA-6875C1DE802B}"/>
              </a:ext>
            </a:extLst>
          </p:cNvPr>
          <p:cNvGrpSpPr/>
          <p:nvPr/>
        </p:nvGrpSpPr>
        <p:grpSpPr>
          <a:xfrm>
            <a:off x="488803" y="2933701"/>
            <a:ext cx="10521457" cy="2667000"/>
            <a:chOff x="1268078" y="2438400"/>
            <a:chExt cx="22431709" cy="7209417"/>
          </a:xfrm>
        </p:grpSpPr>
        <p:sp>
          <p:nvSpPr>
            <p:cNvPr id="171" name="Rounded Rectangle 71">
              <a:extLst>
                <a:ext uri="{FF2B5EF4-FFF2-40B4-BE49-F238E27FC236}">
                  <a16:creationId xmlns:a16="http://schemas.microsoft.com/office/drawing/2014/main" xmlns="" id="{098257DF-BF5C-4BD0-BAF2-A04426B5B1D1}"/>
                </a:ext>
              </a:extLst>
            </p:cNvPr>
            <p:cNvSpPr/>
            <p:nvPr/>
          </p:nvSpPr>
          <p:spPr>
            <a:xfrm>
              <a:off x="1272210" y="2590800"/>
              <a:ext cx="22427577" cy="7057017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2" name="Group 8">
              <a:extLst>
                <a:ext uri="{FF2B5EF4-FFF2-40B4-BE49-F238E27FC236}">
                  <a16:creationId xmlns:a16="http://schemas.microsoft.com/office/drawing/2014/main" xmlns="" id="{94415C79-10BF-41D5-8525-88F9EDB9E06F}"/>
                </a:ext>
              </a:extLst>
            </p:cNvPr>
            <p:cNvGrpSpPr/>
            <p:nvPr/>
          </p:nvGrpSpPr>
          <p:grpSpPr>
            <a:xfrm>
              <a:off x="1268078" y="2438400"/>
              <a:ext cx="3509181" cy="1284505"/>
              <a:chOff x="1311958" y="3405486"/>
              <a:chExt cx="3509181" cy="1284505"/>
            </a:xfrm>
          </p:grpSpPr>
          <p:sp>
            <p:nvSpPr>
              <p:cNvPr id="173" name="Freeform 20">
                <a:extLst>
                  <a:ext uri="{FF2B5EF4-FFF2-40B4-BE49-F238E27FC236}">
                    <a16:creationId xmlns:a16="http://schemas.microsoft.com/office/drawing/2014/main" xmlns="" id="{2EBC9794-4D26-4AD8-8D7B-B18BA2B6525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xmlns="" id="{9CA9945B-39A0-4EC4-8BB8-C0C165225C27}"/>
                  </a:ext>
                </a:extLst>
              </p:cNvPr>
              <p:cNvSpPr txBox="1"/>
              <p:nvPr/>
            </p:nvSpPr>
            <p:spPr>
              <a:xfrm>
                <a:off x="2243587" y="3483622"/>
                <a:ext cx="2577552" cy="120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75" name="Group 1">
                <a:extLst>
                  <a:ext uri="{FF2B5EF4-FFF2-40B4-BE49-F238E27FC236}">
                    <a16:creationId xmlns:a16="http://schemas.microsoft.com/office/drawing/2014/main" xmlns="" id="{35A3D55B-C9DE-4D01-B26B-5459398176D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xmlns="" id="{F033B5EB-9E14-4C47-A584-A8A91CE87F1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7" name="Freeform 78">
                  <a:extLst>
                    <a:ext uri="{FF2B5EF4-FFF2-40B4-BE49-F238E27FC236}">
                      <a16:creationId xmlns:a16="http://schemas.microsoft.com/office/drawing/2014/main" xmlns="" id="{97CF5E53-EC34-4DC6-8B75-4335CB3196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8" name="Freeform 79">
                  <a:extLst>
                    <a:ext uri="{FF2B5EF4-FFF2-40B4-BE49-F238E27FC236}">
                      <a16:creationId xmlns:a16="http://schemas.microsoft.com/office/drawing/2014/main" xmlns="" id="{353B0AC6-02DD-4761-88CA-E8FD096932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9" name="Freeform 80">
                  <a:extLst>
                    <a:ext uri="{FF2B5EF4-FFF2-40B4-BE49-F238E27FC236}">
                      <a16:creationId xmlns:a16="http://schemas.microsoft.com/office/drawing/2014/main" xmlns="" id="{6B96674F-567B-4C96-9C2A-771E6C6F83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0" name="Freeform 81">
                  <a:extLst>
                    <a:ext uri="{FF2B5EF4-FFF2-40B4-BE49-F238E27FC236}">
                      <a16:creationId xmlns:a16="http://schemas.microsoft.com/office/drawing/2014/main" xmlns="" id="{F30F6205-6C6C-4286-89D1-5A574A2334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1" name="Freeform 82">
                  <a:extLst>
                    <a:ext uri="{FF2B5EF4-FFF2-40B4-BE49-F238E27FC236}">
                      <a16:creationId xmlns:a16="http://schemas.microsoft.com/office/drawing/2014/main" xmlns="" id="{9A5F57B4-D9C7-453F-8C4F-451254FCF4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Freeform 83">
                  <a:extLst>
                    <a:ext uri="{FF2B5EF4-FFF2-40B4-BE49-F238E27FC236}">
                      <a16:creationId xmlns:a16="http://schemas.microsoft.com/office/drawing/2014/main" xmlns="" id="{729EC62C-7CF8-4093-AF51-411091FAED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3" name="Freeform 84">
                  <a:extLst>
                    <a:ext uri="{FF2B5EF4-FFF2-40B4-BE49-F238E27FC236}">
                      <a16:creationId xmlns:a16="http://schemas.microsoft.com/office/drawing/2014/main" xmlns="" id="{74A1DB85-FAA0-422F-A01A-9813F5C6EA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4" name="Freeform 85">
                  <a:extLst>
                    <a:ext uri="{FF2B5EF4-FFF2-40B4-BE49-F238E27FC236}">
                      <a16:creationId xmlns:a16="http://schemas.microsoft.com/office/drawing/2014/main" xmlns="" id="{2F874D18-9463-491A-AFDA-E5AA709F07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5" name="Freeform 86">
                  <a:extLst>
                    <a:ext uri="{FF2B5EF4-FFF2-40B4-BE49-F238E27FC236}">
                      <a16:creationId xmlns:a16="http://schemas.microsoft.com/office/drawing/2014/main" xmlns="" id="{1344F655-3043-4997-A93A-25BA19E55E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6" name="Freeform 87">
                  <a:extLst>
                    <a:ext uri="{FF2B5EF4-FFF2-40B4-BE49-F238E27FC236}">
                      <a16:creationId xmlns:a16="http://schemas.microsoft.com/office/drawing/2014/main" xmlns="" id="{2596FDB1-4DC1-4953-8CC3-46D8256F47A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7" name="Freeform 88">
                  <a:extLst>
                    <a:ext uri="{FF2B5EF4-FFF2-40B4-BE49-F238E27FC236}">
                      <a16:creationId xmlns:a16="http://schemas.microsoft.com/office/drawing/2014/main" xmlns="" id="{B49F7E2D-4CFE-4436-BE18-1AC0A1AF07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8" name="Freeform 89">
                  <a:extLst>
                    <a:ext uri="{FF2B5EF4-FFF2-40B4-BE49-F238E27FC236}">
                      <a16:creationId xmlns:a16="http://schemas.microsoft.com/office/drawing/2014/main" xmlns="" id="{37974D82-C42E-4793-905D-6080EB2986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9" name="Freeform 90">
                  <a:extLst>
                    <a:ext uri="{FF2B5EF4-FFF2-40B4-BE49-F238E27FC236}">
                      <a16:creationId xmlns:a16="http://schemas.microsoft.com/office/drawing/2014/main" xmlns="" id="{E3E1FE52-E5E0-4741-9BF0-B3E6408677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0" name="Freeform 91">
                  <a:extLst>
                    <a:ext uri="{FF2B5EF4-FFF2-40B4-BE49-F238E27FC236}">
                      <a16:creationId xmlns:a16="http://schemas.microsoft.com/office/drawing/2014/main" xmlns="" id="{83883848-EB33-4BF8-99EC-4B60CE3F53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1" name="Freeform 92">
                  <a:extLst>
                    <a:ext uri="{FF2B5EF4-FFF2-40B4-BE49-F238E27FC236}">
                      <a16:creationId xmlns:a16="http://schemas.microsoft.com/office/drawing/2014/main" xmlns="" id="{618C116F-C0DB-4D70-B2A4-9061450090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2" name="Freeform 93">
                  <a:extLst>
                    <a:ext uri="{FF2B5EF4-FFF2-40B4-BE49-F238E27FC236}">
                      <a16:creationId xmlns:a16="http://schemas.microsoft.com/office/drawing/2014/main" xmlns="" id="{7FFFB154-9A6B-4B60-BDD2-1F7FD20AC8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3" name="Freeform 94">
                  <a:extLst>
                    <a:ext uri="{FF2B5EF4-FFF2-40B4-BE49-F238E27FC236}">
                      <a16:creationId xmlns:a16="http://schemas.microsoft.com/office/drawing/2014/main" xmlns="" id="{AE964AB2-71AC-4A3F-A60F-3FC354F27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4" name="Freeform 95">
                  <a:extLst>
                    <a:ext uri="{FF2B5EF4-FFF2-40B4-BE49-F238E27FC236}">
                      <a16:creationId xmlns:a16="http://schemas.microsoft.com/office/drawing/2014/main" xmlns="" id="{187037D7-17A6-4F98-917A-E2B06B645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5" name="Freeform 96">
                  <a:extLst>
                    <a:ext uri="{FF2B5EF4-FFF2-40B4-BE49-F238E27FC236}">
                      <a16:creationId xmlns:a16="http://schemas.microsoft.com/office/drawing/2014/main" xmlns="" id="{3E417807-2BAC-4416-BEC0-0E3EE2CC24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6" name="Freeform 97">
                  <a:extLst>
                    <a:ext uri="{FF2B5EF4-FFF2-40B4-BE49-F238E27FC236}">
                      <a16:creationId xmlns:a16="http://schemas.microsoft.com/office/drawing/2014/main" xmlns="" id="{3C374477-4C50-4414-BBD7-10ED94A26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7" name="Freeform 98">
                  <a:extLst>
                    <a:ext uri="{FF2B5EF4-FFF2-40B4-BE49-F238E27FC236}">
                      <a16:creationId xmlns:a16="http://schemas.microsoft.com/office/drawing/2014/main" xmlns="" id="{AD5779E2-0772-40DC-BB69-9FCBA1477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8" name="Freeform 99">
                  <a:extLst>
                    <a:ext uri="{FF2B5EF4-FFF2-40B4-BE49-F238E27FC236}">
                      <a16:creationId xmlns:a16="http://schemas.microsoft.com/office/drawing/2014/main" xmlns="" id="{B64708CB-96B6-44A2-B470-BFEAEAA93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9" name="Freeform 100">
                  <a:extLst>
                    <a:ext uri="{FF2B5EF4-FFF2-40B4-BE49-F238E27FC236}">
                      <a16:creationId xmlns:a16="http://schemas.microsoft.com/office/drawing/2014/main" xmlns="" id="{EDD0258A-20B8-4D92-A806-013E27DEF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0" name="Freeform 101">
                  <a:extLst>
                    <a:ext uri="{FF2B5EF4-FFF2-40B4-BE49-F238E27FC236}">
                      <a16:creationId xmlns:a16="http://schemas.microsoft.com/office/drawing/2014/main" xmlns="" id="{434CA2A5-9BA6-48F1-974E-B18877265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xmlns="" id="{B06012F5-9D43-4305-9C82-6E8CB47AA67D}"/>
                  </a:ext>
                </a:extLst>
              </p:cNvPr>
              <p:cNvSpPr/>
              <p:nvPr/>
            </p:nvSpPr>
            <p:spPr>
              <a:xfrm>
                <a:off x="2287750" y="3056712"/>
                <a:ext cx="8531329" cy="553988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’)(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’)=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’.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’−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’.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’=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vi-VN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–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’</m:t>
                    </m:r>
                    <m:r>
                      <a:rPr lang="vi-VN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8" name="Rectangle 207">
                <a:extLst>
                  <a:ext uri="{FF2B5EF4-FFF2-40B4-BE49-F238E27FC236}">
                    <a16:creationId xmlns="" xmlns:a16="http://schemas.microsoft.com/office/drawing/2014/main" id="{B06012F5-9D43-4305-9C82-6E8CB47AA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750" y="3056712"/>
                <a:ext cx="8531329" cy="553988"/>
              </a:xfrm>
              <a:prstGeom prst="rect">
                <a:avLst/>
              </a:prstGeom>
              <a:blipFill rotWithShape="1">
                <a:blip r:embed="rId2"/>
                <a:stretch>
                  <a:fillRect l="-1429" b="-2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xmlns="" id="{B06012F5-9D43-4305-9C82-6E8CB47AA67D}"/>
                  </a:ext>
                </a:extLst>
              </p:cNvPr>
              <p:cNvSpPr/>
              <p:nvPr/>
            </p:nvSpPr>
            <p:spPr>
              <a:xfrm>
                <a:off x="2287750" y="3650892"/>
                <a:ext cx="8531329" cy="48884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’)(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’)=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’.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’.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’=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vi-VN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+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’+ 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’</m:t>
                    </m:r>
                    <m:r>
                      <a:rPr lang="vi-VN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4" name="Rectangle 213">
                <a:extLst>
                  <a:ext uri="{FF2B5EF4-FFF2-40B4-BE49-F238E27FC236}">
                    <a16:creationId xmlns="" xmlns:a16="http://schemas.microsoft.com/office/drawing/2014/main" id="{B06012F5-9D43-4305-9C82-6E8CB47AA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750" y="3650892"/>
                <a:ext cx="8531329" cy="488842"/>
              </a:xfrm>
              <a:prstGeom prst="rect">
                <a:avLst/>
              </a:prstGeom>
              <a:blipFill rotWithShape="1">
                <a:blip r:embed="rId3"/>
                <a:stretch>
                  <a:fillRect l="-1429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xmlns="" id="{B06012F5-9D43-4305-9C82-6E8CB47AA67D}"/>
                  </a:ext>
                </a:extLst>
              </p:cNvPr>
              <p:cNvSpPr/>
              <p:nvPr/>
            </p:nvSpPr>
            <p:spPr>
              <a:xfrm>
                <a:off x="2298374" y="4246602"/>
                <a:ext cx="8531329" cy="48884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𝒃𝒊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vi-VN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vi-VN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vi-VN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=− 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vi-VN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                 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5" name="Rectangle 214">
                <a:extLst>
                  <a:ext uri="{FF2B5EF4-FFF2-40B4-BE49-F238E27FC236}">
                    <a16:creationId xmlns="" xmlns:a16="http://schemas.microsoft.com/office/drawing/2014/main" id="{B06012F5-9D43-4305-9C82-6E8CB47AA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374" y="4246602"/>
                <a:ext cx="8531329" cy="488842"/>
              </a:xfrm>
              <a:prstGeom prst="rect">
                <a:avLst/>
              </a:prstGeom>
              <a:blipFill rotWithShape="1">
                <a:blip r:embed="rId4"/>
                <a:stretch>
                  <a:fillRect l="-1429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xmlns="" id="{B06012F5-9D43-4305-9C82-6E8CB47AA67D}"/>
                  </a:ext>
                </a:extLst>
              </p:cNvPr>
              <p:cNvSpPr/>
              <p:nvPr/>
            </p:nvSpPr>
            <p:spPr>
              <a:xfrm>
                <a:off x="2286496" y="4762500"/>
                <a:ext cx="8531329" cy="48884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𝒊</m:t>
                    </m:r>
                    <m:r>
                      <a:rPr lang="en-US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 =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𝒊</m:t>
                    </m:r>
                    <m:r>
                      <a:rPr lang="en-US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.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𝒊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 = 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𝒊</m:t>
                    </m:r>
                    <m:r>
                      <a:rPr lang="en-US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.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𝒊</m:t>
                    </m:r>
                    <m:r>
                      <a:rPr lang="en-US" sz="2200" b="1" i="1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.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𝒊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=(−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).(−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).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𝒊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=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itchFamily="34" charset="0"/>
                      </a:rPr>
                      <m:t>𝒊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</a:p>
            </p:txBody>
          </p:sp>
        </mc:Choice>
        <mc:Fallback xmlns="">
          <p:sp>
            <p:nvSpPr>
              <p:cNvPr id="216" name="Rectangle 215">
                <a:extLst>
                  <a:ext uri="{FF2B5EF4-FFF2-40B4-BE49-F238E27FC236}">
                    <a16:creationId xmlns="" xmlns:a16="http://schemas.microsoft.com/office/drawing/2014/main" id="{B06012F5-9D43-4305-9C82-6E8CB47AA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96" y="4762500"/>
                <a:ext cx="8531329" cy="488842"/>
              </a:xfrm>
              <a:prstGeom prst="rect">
                <a:avLst/>
              </a:prstGeom>
              <a:blipFill rotWithShape="1">
                <a:blip r:embed="rId5"/>
                <a:stretch>
                  <a:fillRect l="-1429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339"/>
            <a:ext cx="11682477" cy="58475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/>
      <p:bldP spid="121" grpId="0"/>
      <p:bldP spid="208" grpId="0"/>
      <p:bldP spid="2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3152775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219699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9175751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1527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9175751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5219699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1095375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1095375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ction Button: Back or Previous 19">
            <a:hlinkClick r:id="rId17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08486"/>
            <a:ext cx="11834900" cy="1989386"/>
            <a:chOff x="184495" y="3636276"/>
            <a:chExt cx="11834900" cy="198938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052"/>
            <a:ext cx="11939058" cy="1404948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268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300" dirty="0">
                      <a:latin typeface="Times New Roman" pitchFamily="18" charset="0"/>
                      <a:cs typeface="Times New Roman" pitchFamily="18" charset="0"/>
                    </a:rPr>
                    <a:t>Tìm phần thực và phần ảo của số phức </a:t>
                  </a:r>
                  <a:r>
                    <a:rPr lang="vi-VN" sz="33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vi-VN" sz="33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3300" i="1">
                            <a:latin typeface="Cambria Math"/>
                          </a:rPr>
                          <m:t>𝑧</m:t>
                        </m:r>
                        <m:r>
                          <a:rPr lang="vi-VN" sz="33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vi-VN" sz="33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33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33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vi-VN" sz="3300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vi-VN" sz="33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33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vi-VN" sz="33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300" i="1">
                                <a:latin typeface="Cambria Math"/>
                              </a:rPr>
                              <m:t>3+</m:t>
                            </m:r>
                            <m:r>
                              <a:rPr lang="vi-VN" sz="33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oMath>
                    </m:oMathPara>
                  </a14:m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1383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43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7181751" cy="617268"/>
            <a:chOff x="1458731" y="6334162"/>
            <a:chExt cx="13782856" cy="1234536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0839FD11-1E39-4EBB-A7FB-DEB39691C378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</a:rPr>
                <a:t>Phần thực bằng 3 và phần ảo bằng</a:t>
              </a:r>
              <a:r>
                <a:rPr lang="vi-VN" sz="3000" b="1" i="1" dirty="0">
                  <a:latin typeface="+mj-lt"/>
                </a:rPr>
                <a:t> i</a:t>
              </a:r>
              <a:r>
                <a:rPr lang="vi-VN" sz="3000" b="1" dirty="0">
                  <a:latin typeface="+mj-lt"/>
                </a:rPr>
                <a:t>.</a:t>
              </a:r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476145" y="2522294"/>
            <a:ext cx="7181751" cy="617268"/>
            <a:chOff x="1458731" y="6334162"/>
            <a:chExt cx="13782856" cy="1234536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FB0B6341-256C-4170-AF4E-1216E5EDD04C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</a:rPr>
                <a:t>Phần thực bằng -3 và phần ảo bằng</a:t>
              </a:r>
              <a:r>
                <a:rPr lang="vi-VN" sz="3000" b="1" i="1" dirty="0">
                  <a:latin typeface="+mj-lt"/>
                </a:rPr>
                <a:t> </a:t>
              </a:r>
              <a:r>
                <a:rPr lang="vi-VN" sz="3000" b="1" dirty="0">
                  <a:latin typeface="+mj-lt"/>
                </a:rPr>
                <a:t>1.</a:t>
              </a:r>
              <a:endParaRPr lang="en-US" sz="3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49896" y="3308280"/>
            <a:ext cx="7181751" cy="617268"/>
            <a:chOff x="1458731" y="6334162"/>
            <a:chExt cx="13782856" cy="1234536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6E15A8FC-94CE-45FB-8D02-B33F2327F992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</a:pPr>
              <a:r>
                <a:rPr lang="vi-VN" sz="3000" b="1" dirty="0">
                  <a:latin typeface="+mj-lt"/>
                </a:rPr>
                <a:t>Phần thực bằng </a:t>
              </a:r>
              <a:r>
                <a:rPr lang="vi-VN" sz="3000" b="1" dirty="0">
                  <a:latin typeface="+mj-lt"/>
                  <a:sym typeface="Symbol"/>
                </a:rPr>
                <a:t></a:t>
              </a:r>
              <a:r>
                <a:rPr lang="vi-VN" sz="3000" b="1" dirty="0">
                  <a:latin typeface="+mj-lt"/>
                </a:rPr>
                <a:t>3 và phần ảo bằng</a:t>
              </a:r>
              <a:r>
                <a:rPr lang="vi-VN" sz="3000" b="1" i="1" dirty="0">
                  <a:latin typeface="+mj-lt"/>
                </a:rPr>
                <a:t> i</a:t>
              </a:r>
              <a:r>
                <a:rPr lang="vi-VN" sz="3000" b="1" dirty="0">
                  <a:latin typeface="+mj-lt"/>
                </a:rPr>
                <a:t>.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449896" y="4114800"/>
            <a:ext cx="7181751" cy="617268"/>
            <a:chOff x="1458731" y="6334162"/>
            <a:chExt cx="13782856" cy="1234536"/>
          </a:xfrm>
        </p:grpSpPr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C4F0F9CE-3F15-4D47-A2C9-5C6F65E0E3FB}"/>
                </a:ext>
              </a:extLst>
            </p:cNvPr>
            <p:cNvSpPr/>
            <p:nvPr/>
          </p:nvSpPr>
          <p:spPr>
            <a:xfrm>
              <a:off x="2140384" y="6334162"/>
              <a:ext cx="13101203" cy="12345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spcBef>
                  <a:spcPts val="900"/>
                </a:spcBef>
              </a:pPr>
              <a:r>
                <a:rPr lang="vi-VN" sz="3000" b="1" dirty="0">
                  <a:latin typeface="+mj-lt"/>
                </a:rPr>
                <a:t>Phần thực bằng </a:t>
              </a:r>
              <a:r>
                <a:rPr lang="vi-VN" sz="3000" b="1" dirty="0">
                  <a:latin typeface="+mj-lt"/>
                  <a:sym typeface="Symbol"/>
                </a:rPr>
                <a:t></a:t>
              </a:r>
              <a:r>
                <a:rPr lang="vi-VN" sz="3000" b="1" dirty="0">
                  <a:latin typeface="+mj-lt"/>
                </a:rPr>
                <a:t>3 và phần ảo bằng</a:t>
              </a:r>
              <a:r>
                <a:rPr lang="vi-VN" sz="3000" b="1" i="1" dirty="0">
                  <a:latin typeface="+mj-lt"/>
                </a:rPr>
                <a:t> </a:t>
              </a:r>
              <a:r>
                <a:rPr lang="vi-VN" sz="3000" b="1" dirty="0">
                  <a:latin typeface="+mj-lt"/>
                  <a:sym typeface="Symbol"/>
                </a:rPr>
                <a:t></a:t>
              </a:r>
              <a:r>
                <a:rPr lang="vi-VN" sz="3000" b="1" dirty="0">
                  <a:latin typeface="+mj-lt"/>
                </a:rPr>
                <a:t>1.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98B46F38-615D-4068-9468-322B653CBA9D}"/>
                  </a:ext>
                </a:extLst>
              </p:cNvPr>
              <p:cNvSpPr/>
              <p:nvPr/>
            </p:nvSpPr>
            <p:spPr>
              <a:xfrm>
                <a:off x="2799993" y="5168125"/>
                <a:ext cx="3837859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=1+2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−1−3−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B46F38-615D-4068-9468-322B653CB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15" y="10336250"/>
                <a:ext cx="7676717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="" xmlns:a16="http://schemas.microsoft.com/office/drawing/2014/main" id="{E148D75C-9524-4005-AADE-77AC280B7203}"/>
              </a:ext>
            </a:extLst>
          </p:cNvPr>
          <p:cNvSpPr/>
          <p:nvPr/>
        </p:nvSpPr>
        <p:spPr>
          <a:xfrm>
            <a:off x="492080" y="2574902"/>
            <a:ext cx="544265" cy="5002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C5F5F4E-CEA2-4298-A516-9AB2172DB9B6}"/>
                  </a:ext>
                </a:extLst>
              </p:cNvPr>
              <p:cNvSpPr/>
              <p:nvPr/>
            </p:nvSpPr>
            <p:spPr>
              <a:xfrm>
                <a:off x="2799993" y="5859028"/>
                <a:ext cx="2566042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r>
                  <a:rPr lang="vi-VN" sz="3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 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=−3+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5F5F4E-CEA2-4298-A516-9AB2172DB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993" y="5859028"/>
                <a:ext cx="2566042" cy="5078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3261933"/>
            <a:ext cx="11834900" cy="3558302"/>
            <a:chOff x="184495" y="3636276"/>
            <a:chExt cx="11834900" cy="355830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7"/>
              <a:ext cx="11834900" cy="332936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7599"/>
            <a:ext cx="11906396" cy="1820435"/>
            <a:chOff x="534987" y="1869705"/>
            <a:chExt cx="23340848" cy="305320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053200"/>
              <a:chOff x="534987" y="1647866"/>
              <a:chExt cx="23340848" cy="3053200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298017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814535" y="2327725"/>
                  <a:ext cx="19835650" cy="2232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200" dirty="0" smtClean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vi-VN" sz="3200" dirty="0">
                      <a:latin typeface="Times New Roman" pitchFamily="18" charset="0"/>
                      <a:cs typeface="Times New Roman" pitchFamily="18" charset="0"/>
                    </a:rPr>
                    <a:t>số phức </a:t>
                  </a:r>
                  <a:r>
                    <a:rPr lang="vi-VN" sz="32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32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2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vi-VN" sz="32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32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vi-VN" sz="3200" i="1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vi-VN" sz="3200" dirty="0">
                      <a:latin typeface="Times New Roman" pitchFamily="18" charset="0"/>
                      <a:cs typeface="Times New Roman" pitchFamily="18" charset="0"/>
                    </a:rPr>
                    <a:t>. Tính mô-đun của số phức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latin typeface="Cambria Math"/>
                        </a:rPr>
                        <m:t>𝒘</m:t>
                      </m:r>
                      <m:r>
                        <a:rPr lang="vi-VN" sz="32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32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200" b="1" i="1">
                              <a:latin typeface="Cambria Math"/>
                            </a:rPr>
                            <m:t>𝟑</m:t>
                          </m:r>
                          <m:r>
                            <a:rPr lang="vi-VN" sz="3200" b="1" i="1">
                              <a:latin typeface="Cambria Math"/>
                            </a:rPr>
                            <m:t>+</m:t>
                          </m:r>
                          <m:r>
                            <a:rPr lang="vi-VN" sz="3200" b="1" i="1">
                              <a:latin typeface="Cambria Math"/>
                            </a:rPr>
                            <m:t>𝟒</m:t>
                          </m:r>
                          <m:r>
                            <a:rPr lang="vi-VN" sz="3200" b="1" i="1"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vi-VN" sz="3200" b="1" i="1">
                          <a:latin typeface="Cambria Math"/>
                        </a:rPr>
                        <m:t>𝒛</m:t>
                      </m:r>
                    </m:oMath>
                  </a14:m>
                  <a:r>
                    <a:rPr lang="vi-VN" sz="32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535" y="2327725"/>
                  <a:ext cx="19835650" cy="22323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00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247182" y="2063759"/>
            <a:ext cx="11838141" cy="1116505"/>
            <a:chOff x="247181" y="2080087"/>
            <a:chExt cx="11838141" cy="11165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12071" y="1882292"/>
                    <a:ext cx="2280848" cy="5335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2800">
                              <a:latin typeface="Cambria Math" panose="02040503050406030204" pitchFamily="18" charset="0"/>
                            </a:rPr>
                            <m:t>=5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2800" dirty="0"/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2071" y="1882292"/>
                    <a:ext cx="2280848" cy="53355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1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49780" y="1882289"/>
                    <a:ext cx="2280848" cy="5281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vi-VN" sz="2800">
                            <a:latin typeface="Cambria Math" panose="02040503050406030204" pitchFamily="18" charset="0"/>
                          </a:rPr>
                          <m:t>=5</m:t>
                        </m:r>
                        <m:rad>
                          <m:radPr>
                            <m:degHide m:val="on"/>
                            <m:ctrlPr>
                              <a:rPr lang="vi-VN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oMath>
                    </a14:m>
                    <a:r>
                      <a:rPr lang="vi-VN" sz="2800" dirty="0"/>
                      <a:t>.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9780" y="1882289"/>
                    <a:ext cx="2280848" cy="528193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3226" b="-290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823784"/>
                    <a:ext cx="2280848" cy="486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2800"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m:rPr>
                              <m:nor/>
                            </m:rPr>
                            <a:rPr lang="vi-VN" sz="2800" dirty="0"/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823784"/>
                    <a:ext cx="2280848" cy="48640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61297"/>
                    <a:ext cx="2493487" cy="486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spcBef>
                        <a:spcPts val="24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8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2800">
                              <a:latin typeface="Cambria Math" panose="02040503050406030204" pitchFamily="18" charset="0"/>
                            </a:rPr>
                            <m:t>=10</m:t>
                          </m:r>
                          <m:r>
                            <m:rPr>
                              <m:nor/>
                            </m:rPr>
                            <a:rPr lang="vi-VN" sz="2800" dirty="0"/>
                            <m:t>.</m:t>
                          </m:r>
                        </m:oMath>
                      </m:oMathPara>
                    </a14:m>
                    <a:endParaRPr lang="vi-VN" sz="28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61297"/>
                    <a:ext cx="2493487" cy="48640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7" name="Action Button: Forward or Next 96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98D97B23-B650-4AD4-9516-EED748B251FE}"/>
                  </a:ext>
                </a:extLst>
              </p:cNvPr>
              <p:cNvSpPr/>
              <p:nvPr/>
            </p:nvSpPr>
            <p:spPr>
              <a:xfrm>
                <a:off x="2751803" y="4646224"/>
                <a:ext cx="5913460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3+4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3+4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3000" b="0" i="0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D97B23-B650-4AD4-9516-EED748B25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803" y="4646224"/>
                <a:ext cx="5913460" cy="5078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096000" y="23241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63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4975" y="2476670"/>
            <a:ext cx="11834900" cy="4220905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344148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58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Tìm số phức </a:t>
                  </a:r>
                  <a:r>
                    <a:rPr lang="vi-VN" sz="30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thỏa mãn điều kiện </a:t>
                  </a:r>
                  <a:r>
                    <a:rPr lang="vi-VN" sz="3000" i="1" dirty="0">
                      <a:latin typeface="Cambria Math"/>
                    </a:rPr>
                    <a:t/>
                  </a:r>
                  <a:br>
                    <a:rPr lang="vi-VN" sz="3000" i="1" dirty="0">
                      <a:latin typeface="Cambria Math"/>
                    </a:rPr>
                  </a:b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+2−3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  <m:r>
                        <a:rPr lang="vi-VN" sz="3000" i="1">
                          <a:latin typeface="Cambria Math"/>
                        </a:rPr>
                        <m:t>=3−2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907" b="-174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=1−5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=1+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=5−5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=1−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6486030C-3A67-43C4-BD8F-4F6E51BAA2A3}"/>
                  </a:ext>
                </a:extLst>
              </p:cNvPr>
              <p:cNvSpPr/>
              <p:nvPr/>
            </p:nvSpPr>
            <p:spPr>
              <a:xfrm>
                <a:off x="2476971" y="3429000"/>
                <a:ext cx="6095206" cy="540138"/>
              </a:xfrm>
              <a:prstGeom prst="rect">
                <a:avLst/>
              </a:prstGeom>
            </p:spPr>
            <p:txBody>
              <a:bodyPr lIns="45711" tIns="22855" rIns="45711" bIns="22855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vi-VN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+2−3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=3−2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86030C-3A67-43C4-BD8F-4F6E51BAA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971" y="3429000"/>
                <a:ext cx="6095206" cy="54013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="" xmlns:a16="http://schemas.microsoft.com/office/drawing/2014/main" id="{78901251-A012-4798-8FF5-A48A2302F0D4}"/>
              </a:ext>
            </a:extLst>
          </p:cNvPr>
          <p:cNvSpPr/>
          <p:nvPr/>
        </p:nvSpPr>
        <p:spPr>
          <a:xfrm>
            <a:off x="3154860" y="178597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430D42B8-7A15-41AB-9CF6-2AE77553A71F}"/>
                  </a:ext>
                </a:extLst>
              </p:cNvPr>
              <p:cNvSpPr/>
              <p:nvPr/>
            </p:nvSpPr>
            <p:spPr>
              <a:xfrm>
                <a:off x="1964554" y="4232843"/>
                <a:ext cx="6095206" cy="591434"/>
              </a:xfrm>
              <a:prstGeom prst="rect">
                <a:avLst/>
              </a:prstGeom>
            </p:spPr>
            <p:txBody>
              <a:bodyPr lIns="45711" tIns="22855" rIns="45711" bIns="22855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=3−2</m:t>
                      </m:r>
                      <m:r>
                        <a:rPr lang="vi-VN" sz="3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−2+3</m:t>
                      </m:r>
                      <m:r>
                        <a:rPr lang="vi-VN" sz="3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0D42B8-7A15-41AB-9CF6-2AE77553A7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554" y="4232843"/>
                <a:ext cx="6095206" cy="5914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44E11C90-EAAA-4646-8948-CEEF77834173}"/>
                  </a:ext>
                </a:extLst>
              </p:cNvPr>
              <p:cNvSpPr/>
              <p:nvPr/>
            </p:nvSpPr>
            <p:spPr>
              <a:xfrm>
                <a:off x="1884134" y="4991100"/>
                <a:ext cx="2266628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=1+</m:t>
                      </m:r>
                      <m:r>
                        <a:rPr lang="vi-VN" sz="30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4E11C90-EAAA-4646-8948-CEEF77834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134" y="4991100"/>
                <a:ext cx="2266628" cy="507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9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64" grpId="0" animBg="1"/>
      <p:bldP spid="2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0414" y="2568829"/>
            <a:ext cx="11736032" cy="4141658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99464"/>
              <a:chOff x="1275608" y="6239450"/>
              <a:chExt cx="4592537" cy="108919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344148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58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000" i="1">
                          <a:latin typeface="Cambria Math" panose="02040503050406030204" pitchFamily="18" charset="0"/>
                        </a:rPr>
                        <m:t>=2−3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+mj-lt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000" i="1">
                          <a:latin typeface="Cambria Math" panose="02040503050406030204" pitchFamily="18" charset="0"/>
                        </a:rPr>
                        <m:t>=−1+5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+mj-lt"/>
                    </a:rPr>
                    <a:t>. </a:t>
                  </a:r>
                  <a:endParaRPr lang="en-US" sz="3000" dirty="0">
                    <a:latin typeface="+mj-lt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</a:rPr>
                    <a:t>Tổng phần thực và phần ảo của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3000" dirty="0">
                      <a:latin typeface="+mj-lt"/>
                    </a:rPr>
                    <a:t> bằng.</a:t>
                  </a: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808" b="-165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33285FEC-3AD2-4E36-A897-75948A39E6B4}"/>
                  </a:ext>
                </a:extLst>
              </p:cNvPr>
              <p:cNvSpPr/>
              <p:nvPr/>
            </p:nvSpPr>
            <p:spPr>
              <a:xfrm>
                <a:off x="3108858" y="3644930"/>
                <a:ext cx="2145789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285FEC-3AD2-4E36-A897-75948A39E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858" y="3644930"/>
                <a:ext cx="2145789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AC6D862D-3D3F-441A-BE37-68656E8546F7}"/>
                  </a:ext>
                </a:extLst>
              </p:cNvPr>
              <p:cNvSpPr/>
              <p:nvPr/>
            </p:nvSpPr>
            <p:spPr>
              <a:xfrm>
                <a:off x="2341774" y="4354022"/>
                <a:ext cx="3983124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=2−3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−1+5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6D862D-3D3F-441A-BE37-68656E854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74" y="4354022"/>
                <a:ext cx="3983124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795469C5-7F98-449A-AF47-0F73F5D33DCA}"/>
                  </a:ext>
                </a:extLst>
              </p:cNvPr>
              <p:cNvSpPr/>
              <p:nvPr/>
            </p:nvSpPr>
            <p:spPr>
              <a:xfrm>
                <a:off x="2353114" y="5015078"/>
                <a:ext cx="2506950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5469C5-7F98-449A-AF47-0F73F5D33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114" y="5015078"/>
                <a:ext cx="2506950" cy="507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70322A43-D7E3-4B56-A792-373282F37703}"/>
              </a:ext>
            </a:extLst>
          </p:cNvPr>
          <p:cNvSpPr/>
          <p:nvPr/>
        </p:nvSpPr>
        <p:spPr>
          <a:xfrm>
            <a:off x="9012992" y="17526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45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2" grpId="0"/>
      <p:bldP spid="13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0414" y="2537103"/>
            <a:ext cx="11736032" cy="4141658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99464"/>
              <a:chOff x="1275608" y="6239450"/>
              <a:chExt cx="4592537" cy="108919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6835" cy="1089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344148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000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58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 smtClean="0">
                      <a:latin typeface="+mj-lt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000" i="1">
                          <a:latin typeface="Cambria Math" panose="02040503050406030204" pitchFamily="18" charset="0"/>
                        </a:rPr>
                        <m:t>=2−3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+mj-lt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000" i="1">
                          <a:latin typeface="Cambria Math" panose="02040503050406030204" pitchFamily="18" charset="0"/>
                        </a:rPr>
                        <m:t>=−1+5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+mj-lt"/>
                    </a:rPr>
                    <a:t>. </a:t>
                  </a:r>
                  <a:endParaRPr lang="en-US" sz="3000" dirty="0">
                    <a:latin typeface="+mj-lt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</a:rPr>
                    <a:t>Tổng phần thực và phần ảo của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3000" dirty="0">
                      <a:latin typeface="+mj-lt"/>
                    </a:rPr>
                    <a:t> bằng.</a:t>
                  </a: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8583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3867" b="-1160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dirty="0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/>
                            </a:rPr>
                            <m:t>7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dirty="0">
                              <a:latin typeface="Cambria Math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33285FEC-3AD2-4E36-A897-75948A39E6B4}"/>
                  </a:ext>
                </a:extLst>
              </p:cNvPr>
              <p:cNvSpPr/>
              <p:nvPr/>
            </p:nvSpPr>
            <p:spPr>
              <a:xfrm>
                <a:off x="2925641" y="3644930"/>
                <a:ext cx="2145789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285FEC-3AD2-4E36-A897-75948A39E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41" y="3644930"/>
                <a:ext cx="2145789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AC6D862D-3D3F-441A-BE37-68656E8546F7}"/>
                  </a:ext>
                </a:extLst>
              </p:cNvPr>
              <p:cNvSpPr/>
              <p:nvPr/>
            </p:nvSpPr>
            <p:spPr>
              <a:xfrm>
                <a:off x="2341774" y="4354022"/>
                <a:ext cx="4803861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=2−3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 b="0" i="0" smtClean="0">
                          <a:latin typeface="Cambria Math"/>
                        </a:rPr>
                        <m:t>+2(−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1+5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C6D862D-3D3F-441A-BE37-68656E854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74" y="4354022"/>
                <a:ext cx="4803861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795469C5-7F98-449A-AF47-0F73F5D33DCA}"/>
                  </a:ext>
                </a:extLst>
              </p:cNvPr>
              <p:cNvSpPr/>
              <p:nvPr/>
            </p:nvSpPr>
            <p:spPr>
              <a:xfrm>
                <a:off x="2353114" y="5015078"/>
                <a:ext cx="1835869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7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5469C5-7F98-449A-AF47-0F73F5D33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114" y="5015078"/>
                <a:ext cx="1835869" cy="507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70322A43-D7E3-4B56-A792-373282F37703}"/>
              </a:ext>
            </a:extLst>
          </p:cNvPr>
          <p:cNvSpPr/>
          <p:nvPr/>
        </p:nvSpPr>
        <p:spPr>
          <a:xfrm>
            <a:off x="9012992" y="17526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5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2" grpId="0"/>
      <p:bldP spid="13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32"/>
            <a:ext cx="11892546" cy="4056954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611981"/>
              <a:chOff x="1275608" y="6239450"/>
              <a:chExt cx="4592537" cy="111194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99500" cy="1111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344148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58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  <a:cs typeface="Times New Roman" pitchFamily="18" charset="0"/>
                    </a:rPr>
                    <a:t>Cho hai số phức 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=1+3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vi-VN" sz="3000" i="1" dirty="0"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+mj-lt"/>
                      <a:cs typeface="Times New Roman" pitchFamily="18" charset="0"/>
                    </a:rPr>
                    <a:t>. </a:t>
                  </a:r>
                  <a:endParaRPr lang="en-US" sz="3000" dirty="0">
                    <a:latin typeface="+mj-lt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  <a:cs typeface="Times New Roman" pitchFamily="18" charset="0"/>
                    </a:rPr>
                    <a:t>Tìm phần ảo của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30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808" b="-165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25D02854-E6E4-42B7-B0E2-CD9E2C9EECB7}"/>
              </a:ext>
            </a:extLst>
          </p:cNvPr>
          <p:cNvSpPr/>
          <p:nvPr/>
        </p:nvSpPr>
        <p:spPr>
          <a:xfrm>
            <a:off x="267459" y="17907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67054D23-5FB4-4E8D-84A1-B94E219FD261}"/>
                  </a:ext>
                </a:extLst>
              </p:cNvPr>
              <p:cNvSpPr/>
              <p:nvPr/>
            </p:nvSpPr>
            <p:spPr>
              <a:xfrm>
                <a:off x="2366259" y="3305739"/>
                <a:ext cx="4515360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=(1−3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)(2−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7054D23-5FB4-4E8D-84A1-B94E219FD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259" y="3305739"/>
                <a:ext cx="4515360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D7A67304-5078-4DA6-A623-C816030AC844}"/>
                  </a:ext>
                </a:extLst>
              </p:cNvPr>
              <p:cNvSpPr/>
              <p:nvPr/>
            </p:nvSpPr>
            <p:spPr>
              <a:xfrm>
                <a:off x="1873025" y="3970430"/>
                <a:ext cx="3705868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A67304-5078-4DA6-A623-C816030AC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025" y="3970430"/>
                <a:ext cx="3705868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8A88AC7-B716-4762-B729-D2DF6FDEAA0A}"/>
                  </a:ext>
                </a:extLst>
              </p:cNvPr>
              <p:cNvSpPr/>
              <p:nvPr/>
            </p:nvSpPr>
            <p:spPr>
              <a:xfrm>
                <a:off x="1867450" y="4667153"/>
                <a:ext cx="2729832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=−1−7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8A88AC7-B716-4762-B729-D2DF6FDEA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450" y="4667153"/>
                <a:ext cx="2729832" cy="507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3C765CA-C576-4F4A-AA8B-634EDFF32FF2}"/>
              </a:ext>
            </a:extLst>
          </p:cNvPr>
          <p:cNvSpPr txBox="1"/>
          <p:nvPr/>
        </p:nvSpPr>
        <p:spPr>
          <a:xfrm>
            <a:off x="1800255" y="5247142"/>
            <a:ext cx="3668058" cy="507832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CE9CBF24-17EB-4222-9F9D-88CD8B6A9EFD}"/>
                  </a:ext>
                </a:extLst>
              </p:cNvPr>
              <p:cNvSpPr/>
              <p:nvPr/>
            </p:nvSpPr>
            <p:spPr>
              <a:xfrm>
                <a:off x="3619823" y="5257800"/>
                <a:ext cx="484268" cy="50783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9CBF24-17EB-4222-9F9D-88CD8B6A9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87" y="10515600"/>
                <a:ext cx="968663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2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/>
      <p:bldP spid="12" grpId="0"/>
      <p:bldP spid="13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33"/>
            <a:ext cx="11892546" cy="4203105"/>
            <a:chOff x="184495" y="3636272"/>
            <a:chExt cx="11834900" cy="44815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90701"/>
              <a:chOff x="1275608" y="6239450"/>
              <a:chExt cx="4592537" cy="10732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99500" cy="1073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607576"/>
            <a:chOff x="534987" y="1869705"/>
            <a:chExt cx="23719158" cy="269619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632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000" i="1"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000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+mj-lt"/>
                    </a:rPr>
                    <a:t>. </a:t>
                  </a:r>
                  <a:r>
                    <a:rPr lang="en-US" sz="3000" dirty="0">
                      <a:latin typeface="+mj-lt"/>
                    </a:rPr>
                    <a:t/>
                  </a:r>
                  <a:br>
                    <a:rPr lang="en-US" sz="3000" dirty="0">
                      <a:latin typeface="+mj-lt"/>
                    </a:rPr>
                  </a:br>
                  <a:r>
                    <a:rPr lang="vi-VN" sz="3000" dirty="0">
                      <a:latin typeface="+mj-lt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vi-VN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vi-VN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vi-VN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vi-VN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vi-VN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vi-VN" sz="3000" dirty="0">
                      <a:latin typeface="+mj-lt"/>
                    </a:rPr>
                    <a:t>.</a:t>
                  </a:r>
                  <a:br>
                    <a:rPr lang="vi-VN" sz="3000" dirty="0">
                      <a:latin typeface="+mj-lt"/>
                    </a:rPr>
                  </a:b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536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74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3135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65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=2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26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194035B5-2FE6-44A0-8B78-F173C7143CE7}"/>
                  </a:ext>
                </a:extLst>
              </p:cNvPr>
              <p:cNvSpPr/>
              <p:nvPr/>
            </p:nvSpPr>
            <p:spPr>
              <a:xfrm>
                <a:off x="2536763" y="4004383"/>
                <a:ext cx="8397488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94035B5-2FE6-44A0-8B78-F173C7143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188" y="8008767"/>
                <a:ext cx="16797162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1B764E0-5021-4089-8BFA-85DCAAF516D6}"/>
                  </a:ext>
                </a:extLst>
              </p:cNvPr>
              <p:cNvSpPr/>
              <p:nvPr/>
            </p:nvSpPr>
            <p:spPr>
              <a:xfrm>
                <a:off x="5105529" y="4719253"/>
                <a:ext cx="5004244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+1+3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B764E0-5021-4089-8BFA-85DCAAF51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387" y="9438506"/>
                <a:ext cx="10009791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="" xmlns:a16="http://schemas.microsoft.com/office/drawing/2014/main" id="{8DC7244E-9D17-468D-8A63-338C70E97D67}"/>
              </a:ext>
            </a:extLst>
          </p:cNvPr>
          <p:cNvSpPr/>
          <p:nvPr/>
        </p:nvSpPr>
        <p:spPr>
          <a:xfrm>
            <a:off x="8991223" y="17907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272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4" grpId="0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489581"/>
            <a:ext cx="11839935" cy="4220905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88210"/>
              <a:chOff x="1275608" y="6239450"/>
              <a:chExt cx="4592537" cy="106875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1939" cy="1068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344148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vi-VN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  <a:endParaRPr lang="en-US" sz="3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58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:r>
                    <a:rPr lang="vi-VN" sz="30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:r>
                    <a:rPr lang="en-US" sz="3000" i="1" dirty="0">
                      <a:latin typeface="Cambria Math"/>
                    </a:rPr>
                    <a:t/>
                  </a:r>
                  <a:br>
                    <a:rPr lang="en-US" sz="3000" i="1" dirty="0">
                      <a:latin typeface="Cambria Math"/>
                    </a:rPr>
                  </a:b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/>
                            </a:rPr>
                            <m:t>1−2</m:t>
                          </m:r>
                          <m:r>
                            <a:rPr lang="vi-VN" sz="3000" i="1">
                              <a:latin typeface="Cambria Math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/>
                            </a:rPr>
                            <m:t>2+</m:t>
                          </m:r>
                          <m:r>
                            <a:rPr lang="vi-VN" sz="3000" i="1">
                              <a:latin typeface="Cambria Math"/>
                            </a:rPr>
                            <m:t>𝑖</m:t>
                          </m:r>
                          <m:r>
                            <a:rPr lang="vi-VN" sz="3000" i="1">
                              <a:latin typeface="Cambria Math"/>
                            </a:rPr>
                            <m:t>+</m:t>
                          </m:r>
                          <m:r>
                            <a:rPr lang="vi-VN" sz="3000" i="1">
                              <a:latin typeface="Cambria Math"/>
                            </a:rPr>
                            <m:t>𝑖</m:t>
                          </m:r>
                          <m:d>
                            <m:d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 i="1">
                                  <a:latin typeface="Cambria Math"/>
                                </a:rPr>
                                <m:t>3−2</m:t>
                              </m:r>
                              <m:r>
                                <a:rPr lang="vi-VN" sz="3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907" b="-174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=4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74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=4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3135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vi-VN" sz="3000" i="0"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=2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2C431204-4ED8-4AE7-ACF0-D8FE5D9D86FE}"/>
                  </a:ext>
                </a:extLst>
              </p:cNvPr>
              <p:cNvSpPr/>
              <p:nvPr/>
            </p:nvSpPr>
            <p:spPr>
              <a:xfrm>
                <a:off x="3049609" y="3602182"/>
                <a:ext cx="5258896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d>
                            <m:dPr>
                              <m:ctrlPr>
                                <a:rPr lang="en-US" sz="3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C431204-4ED8-4AE7-ACF0-D8FE5D9D8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609" y="3602182"/>
                <a:ext cx="5258896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D06FC60D-6016-4C66-ABB1-A9B9DAFFC4A3}"/>
                  </a:ext>
                </a:extLst>
              </p:cNvPr>
              <p:cNvSpPr/>
              <p:nvPr/>
            </p:nvSpPr>
            <p:spPr>
              <a:xfrm>
                <a:off x="2542201" y="4247756"/>
                <a:ext cx="5766304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4+4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=12−4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6FC60D-6016-4C66-ABB1-A9B9DAFFC4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201" y="4247756"/>
                <a:ext cx="5766304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DCFF9376-05D8-4086-9506-8914FEF44E28}"/>
                  </a:ext>
                </a:extLst>
              </p:cNvPr>
              <p:cNvSpPr/>
              <p:nvPr/>
            </p:nvSpPr>
            <p:spPr>
              <a:xfrm>
                <a:off x="2471076" y="4842267"/>
                <a:ext cx="5298902" cy="605198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3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000">
                          <a:latin typeface="Cambria Math" panose="02040503050406030204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FF9376-05D8-4086-9506-8914FEF44E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076" y="4842267"/>
                <a:ext cx="5298902" cy="6051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="" xmlns:a16="http://schemas.microsoft.com/office/drawing/2014/main" id="{EA5DC9A4-F563-4496-B402-611123E17AC5}"/>
              </a:ext>
            </a:extLst>
          </p:cNvPr>
          <p:cNvSpPr/>
          <p:nvPr/>
        </p:nvSpPr>
        <p:spPr>
          <a:xfrm>
            <a:off x="229364" y="17907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37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1" grpId="0"/>
      <p:bldP spid="12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" action="ppaction://noaction"/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CĐ_ỨNG DỤNG TÍCH PHÂN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489584"/>
            <a:ext cx="11793439" cy="4216016"/>
            <a:chOff x="184495" y="3636272"/>
            <a:chExt cx="11834900" cy="44815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88892"/>
              <a:chOff x="1275608" y="6239450"/>
              <a:chExt cx="4592537" cy="106998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23025" cy="1069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607576"/>
            <a:chOff x="534987" y="1869705"/>
            <a:chExt cx="23719158" cy="269619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632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=2−3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3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Tìm môđun của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𝑤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/>
                            </a:rPr>
                            <m:t>1+</m:t>
                          </m:r>
                          <m:r>
                            <a:rPr lang="vi-VN" sz="30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00685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3000">
                              <a:latin typeface="Cambria Math"/>
                            </a:rPr>
                            <m:t>=3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3000">
                              <a:latin typeface="Cambria Math"/>
                            </a:rPr>
                            <m:t>=5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3000">
                              <a:latin typeface="Cambria Math"/>
                            </a:rPr>
                            <m:t>=−4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6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3000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1981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B6B5CAF-C479-4738-AB30-355C98DFA210}"/>
                  </a:ext>
                </a:extLst>
              </p:cNvPr>
              <p:cNvSpPr/>
              <p:nvPr/>
            </p:nvSpPr>
            <p:spPr>
              <a:xfrm>
                <a:off x="3559742" y="3240487"/>
                <a:ext cx="7760602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=(1+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ba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=(1+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)(2−3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)−(2+3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B6B5CAF-C479-4738-AB30-355C98DFA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742" y="3240487"/>
                <a:ext cx="7760602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7349CB4C-17F2-4281-B4AA-832D4FBE5071}"/>
                  </a:ext>
                </a:extLst>
              </p:cNvPr>
              <p:cNvSpPr/>
              <p:nvPr/>
            </p:nvSpPr>
            <p:spPr>
              <a:xfrm>
                <a:off x="3387341" y="4193578"/>
                <a:ext cx="2513940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=3−4</m:t>
                      </m:r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49CB4C-17F2-4281-B4AA-832D4FBE5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41" y="4193578"/>
                <a:ext cx="2513940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480604F0-C7E3-4823-8459-4D87CF56B1EF}"/>
                  </a:ext>
                </a:extLst>
              </p:cNvPr>
              <p:cNvSpPr/>
              <p:nvPr/>
            </p:nvSpPr>
            <p:spPr>
              <a:xfrm>
                <a:off x="3302539" y="4914900"/>
                <a:ext cx="4470693" cy="605220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(−4)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00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0604F0-C7E3-4823-8459-4D87CF56B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39" y="4914900"/>
                <a:ext cx="4470693" cy="605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="" xmlns:a16="http://schemas.microsoft.com/office/drawing/2014/main" id="{DCE1AB2F-B005-4EA1-A9A3-CD72829BDA02}"/>
              </a:ext>
            </a:extLst>
          </p:cNvPr>
          <p:cNvSpPr/>
          <p:nvPr/>
        </p:nvSpPr>
        <p:spPr>
          <a:xfrm>
            <a:off x="3124587" y="17907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23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3" grpId="0"/>
      <p:bldP spid="14" grpId="0"/>
      <p:bldP spid="17" grpId="0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7781" y="3811468"/>
            <a:ext cx="11755672" cy="2681010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32095" cy="7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052"/>
            <a:ext cx="11939058" cy="1469532"/>
            <a:chOff x="534987" y="1869705"/>
            <a:chExt cx="23404876" cy="246467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397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300" dirty="0">
                      <a:latin typeface="Times New Roman" pitchFamily="18" charset="0"/>
                      <a:cs typeface="Times New Roman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3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3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300" i="1">
                          <a:latin typeface="Cambria Math"/>
                        </a:rPr>
                        <m:t>=1+</m:t>
                      </m:r>
                      <m:r>
                        <a:rPr lang="vi-VN" sz="33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3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3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3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3300" i="1">
                          <a:latin typeface="Cambria Math"/>
                        </a:rPr>
                        <m:t>=2−3</m:t>
                      </m:r>
                      <m:r>
                        <a:rPr lang="vi-VN" sz="33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3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3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3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3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3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3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vi-VN" sz="3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3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3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33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6438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27" t="-4245" b="-1533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182440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70" b="-2274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515045" y="1855849"/>
            <a:ext cx="4947487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905" b="-2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92157" y="2697435"/>
            <a:ext cx="5208063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vi-VN" sz="3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vi-VN" sz="3000" dirty="0"/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4265" b="-208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491779" y="2752006"/>
            <a:ext cx="4971950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vi-VN" sz="30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a14:m>
                  <a:r>
                    <a:rPr lang="vi-VN" sz="3000" dirty="0"/>
                    <a:t>.</a:t>
                  </a: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810" b="-21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E7013C7E-1DF3-422C-8C0E-2C0759E5A468}"/>
                  </a:ext>
                </a:extLst>
              </p:cNvPr>
              <p:cNvSpPr/>
              <p:nvPr/>
            </p:nvSpPr>
            <p:spPr>
              <a:xfrm>
                <a:off x="3292114" y="4463966"/>
                <a:ext cx="6445861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+2−3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013C7E-1DF3-422C-8C0E-2C0759E5A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114" y="4463966"/>
                <a:ext cx="6445861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B2A3326C-FC04-4E53-BE06-85BAE71A8CC1}"/>
                  </a:ext>
                </a:extLst>
              </p:cNvPr>
              <p:cNvSpPr/>
              <p:nvPr/>
            </p:nvSpPr>
            <p:spPr>
              <a:xfrm>
                <a:off x="2740861" y="5143814"/>
                <a:ext cx="6141087" cy="605220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r>
                  <a:rPr lang="vi-VN" sz="30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|"/>
                        <m:endChr m:val="|"/>
                        <m:ctrlPr>
                          <a:rPr lang="en-US" sz="30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0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3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b="1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b="1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0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vi-VN" sz="30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3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1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e>
                    </m:ra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A3326C-FC04-4E53-BE06-85BAE71A8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1" y="5143814"/>
                <a:ext cx="6141087" cy="605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432E638B-F586-4599-B26E-BBF1E009BB5A}"/>
              </a:ext>
            </a:extLst>
          </p:cNvPr>
          <p:cNvSpPr/>
          <p:nvPr/>
        </p:nvSpPr>
        <p:spPr>
          <a:xfrm>
            <a:off x="457934" y="1828800"/>
            <a:ext cx="567268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81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4" grpId="0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489581"/>
            <a:ext cx="11839935" cy="4177919"/>
            <a:chOff x="184495" y="3636269"/>
            <a:chExt cx="11834900" cy="448156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94262"/>
              <a:chOff x="1275608" y="6239450"/>
              <a:chExt cx="4592537" cy="107974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1939" cy="1079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607576"/>
            <a:chOff x="534987" y="1869705"/>
            <a:chExt cx="23719158" cy="269619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632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000" i="1">
                          <a:latin typeface="Cambria Math"/>
                        </a:rPr>
                        <m:t>=2−3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3000" i="1">
                          <a:latin typeface="Cambria Math"/>
                        </a:rPr>
                        <m:t>=1+2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3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3000" i="1">
                              <a:latin typeface="Cambria Math"/>
                            </a:rPr>
                            <m:t>+2</m:t>
                          </m:r>
                        </m:e>
                      </m:d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=15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74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=5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3135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74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3135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137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DCE1AB2F-B005-4EA1-A9A3-CD72829BDA02}"/>
              </a:ext>
            </a:extLst>
          </p:cNvPr>
          <p:cNvSpPr/>
          <p:nvPr/>
        </p:nvSpPr>
        <p:spPr>
          <a:xfrm>
            <a:off x="3162682" y="17907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53E6D634-3EDC-4247-8FBB-539B25B3364A}"/>
                  </a:ext>
                </a:extLst>
              </p:cNvPr>
              <p:cNvSpPr/>
              <p:nvPr/>
            </p:nvSpPr>
            <p:spPr>
              <a:xfrm>
                <a:off x="3209633" y="3474917"/>
                <a:ext cx="7499570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2−3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3E6D634-3EDC-4247-8FBB-539B25B33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33" y="3474917"/>
                <a:ext cx="7499570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B4CE4CF5-89B9-4AF4-AF08-179C4442018F}"/>
                  </a:ext>
                </a:extLst>
              </p:cNvPr>
              <p:cNvSpPr/>
              <p:nvPr/>
            </p:nvSpPr>
            <p:spPr>
              <a:xfrm>
                <a:off x="2781731" y="4382088"/>
                <a:ext cx="6777606" cy="623943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|"/>
                        <m:endChr m:val="|"/>
                        <m:ctrlPr>
                          <a:rPr lang="en-US" sz="3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  <m:r>
                      <a:rPr lang="vi-VN" sz="3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vi-VN" sz="3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3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vi-VN" sz="30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3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0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3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30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30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4CE4CF5-89B9-4AF4-AF08-179C4442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731" y="4382088"/>
                <a:ext cx="6777606" cy="6239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4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9668" y="2489580"/>
            <a:ext cx="11885654" cy="4199597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1194"/>
              <a:chOff x="1275608" y="6239450"/>
              <a:chExt cx="4592537" cy="107417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801123" cy="1074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2069240"/>
            <a:chOff x="534987" y="1869705"/>
            <a:chExt cx="23719158" cy="347048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4069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=2−3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3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Tìm phần ảo </a:t>
                  </a:r>
                  <a:r>
                    <a:rPr lang="vi-VN" sz="3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của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𝑤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/>
                            </a:rPr>
                            <m:t>1+</m:t>
                          </m:r>
                          <m:r>
                            <a:rPr lang="vi-VN" sz="30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/>
                            </a:rPr>
                            <m:t>2−</m:t>
                          </m:r>
                          <m:r>
                            <a:rPr lang="vi-VN" sz="3000" i="1">
                              <a:latin typeface="Cambria Math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25204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6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=−9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67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=−9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2449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=−5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=−5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5672556D-C795-444D-B00A-7DFA526DB04C}"/>
                  </a:ext>
                </a:extLst>
              </p:cNvPr>
              <p:cNvSpPr/>
              <p:nvPr/>
            </p:nvSpPr>
            <p:spPr>
              <a:xfrm>
                <a:off x="1522516" y="3540921"/>
                <a:ext cx="10344961" cy="50783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bar>
                            <m:barPr>
                              <m:pos m:val="top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=(1+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)(2−3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)−(2−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)(2+3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72556D-C795-444D-B00A-7DFA526DB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427" y="7081841"/>
                <a:ext cx="20692617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9DA9C349-6E77-4FBD-9B81-2F8314B9B148}"/>
                  </a:ext>
                </a:extLst>
              </p:cNvPr>
              <p:cNvSpPr/>
              <p:nvPr/>
            </p:nvSpPr>
            <p:spPr>
              <a:xfrm>
                <a:off x="1093751" y="4227207"/>
                <a:ext cx="3760307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=5−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−7−4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A9C349-6E77-4FBD-9B81-2F8314B9B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51" y="4227207"/>
                <a:ext cx="3760307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DC44E53-04F1-4E1F-830C-0E229A6AA44E}"/>
                  </a:ext>
                </a:extLst>
              </p:cNvPr>
              <p:cNvSpPr/>
              <p:nvPr/>
            </p:nvSpPr>
            <p:spPr>
              <a:xfrm>
                <a:off x="1018807" y="4967185"/>
                <a:ext cx="2784270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=−2−5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C44E53-04F1-4E1F-830C-0E229A6AA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07" y="4967185"/>
                <a:ext cx="2784270" cy="507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1F8F3140-7878-49DC-B7DD-BFB9E1975DBD}"/>
              </a:ext>
            </a:extLst>
          </p:cNvPr>
          <p:cNvSpPr/>
          <p:nvPr/>
        </p:nvSpPr>
        <p:spPr>
          <a:xfrm>
            <a:off x="6096000" y="17907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7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" grpId="0"/>
      <p:bldP spid="13" grpId="0"/>
      <p:bldP spid="14" grpId="0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7345" y="3525519"/>
            <a:ext cx="11834900" cy="3173529"/>
            <a:chOff x="184495" y="3636276"/>
            <a:chExt cx="11834900" cy="317352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294458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052"/>
            <a:ext cx="11939058" cy="1404948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268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pt-BR" sz="33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3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3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300" i="1">
                          <a:latin typeface="Cambria Math"/>
                        </a:rPr>
                        <m:t>=3+2</m:t>
                      </m:r>
                      <m:r>
                        <a:rPr lang="vi-VN" sz="33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pt-BR" sz="33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3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3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3300" i="1">
                          <a:latin typeface="Cambria Math"/>
                        </a:rPr>
                        <m:t>=6+5</m:t>
                      </m:r>
                      <m:r>
                        <a:rPr lang="vi-VN" sz="33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pt-BR" sz="3300" dirty="0">
                      <a:latin typeface="Times New Roman" pitchFamily="18" charset="0"/>
                      <a:cs typeface="Times New Roman" pitchFamily="18" charset="0"/>
                    </a:rPr>
                    <a:t>. Tìm số phức liên hợp của số phức </a:t>
                  </a:r>
                  <a14:m>
                    <m:oMath xmlns:m="http://schemas.openxmlformats.org/officeDocument/2006/math">
                      <m:r>
                        <a:rPr lang="vi-VN" sz="3300" i="1">
                          <a:latin typeface="Cambria Math"/>
                        </a:rPr>
                        <m:t>𝑧</m:t>
                      </m:r>
                      <m:r>
                        <a:rPr lang="vi-VN" sz="3300" i="1">
                          <a:latin typeface="Cambria Math"/>
                        </a:rPr>
                        <m:t>=6</m:t>
                      </m:r>
                      <m:sSub>
                        <m:sSubPr>
                          <m:ctrlPr>
                            <a:rPr lang="vi-VN" sz="3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3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3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300" i="1">
                          <a:latin typeface="Cambria Math"/>
                        </a:rPr>
                        <m:t>+5</m:t>
                      </m:r>
                      <m:sSub>
                        <m:sSubPr>
                          <m:ctrlPr>
                            <a:rPr lang="vi-VN" sz="33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3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3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0353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27" t="-4523" r="-1596" b="-165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036583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vi-VN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vi-VN" sz="3000" i="1">
                          <a:latin typeface="Cambria Math"/>
                        </a:rPr>
                        <m:t>=51+40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pt-BR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213" b="-19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451364" y="1777046"/>
            <a:ext cx="5036583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vi-VN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vi-VN" sz="3000" i="1">
                          <a:latin typeface="Cambria Math"/>
                        </a:rPr>
                        <m:t>=51−40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5213" b="-19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49897" y="2605957"/>
            <a:ext cx="5036583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vi-VN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vi-VN" sz="3000" i="1">
                          <a:latin typeface="Cambria Math"/>
                        </a:rPr>
                        <m:t>=48+37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3791" b="-213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451364" y="2628196"/>
            <a:ext cx="5036583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vi-VN" sz="3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vi-VN" sz="3000" i="1">
                          <a:latin typeface="Cambria Math"/>
                        </a:rPr>
                        <m:t>=48−37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318" b="-213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17C2C013-2C1D-4DEE-A68B-FF23256FE92A}"/>
              </a:ext>
            </a:extLst>
          </p:cNvPr>
          <p:cNvSpPr/>
          <p:nvPr/>
        </p:nvSpPr>
        <p:spPr>
          <a:xfrm>
            <a:off x="6432855" y="2698157"/>
            <a:ext cx="434843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3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18084" y="4314935"/>
                <a:ext cx="6526418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=6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00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00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000"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6+5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084" y="4314935"/>
                <a:ext cx="6526418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16819" y="4975177"/>
                <a:ext cx="4733457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=18+12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+30+25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19" y="4975177"/>
                <a:ext cx="4733457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16819" y="5572673"/>
                <a:ext cx="2830885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=48+37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819" y="5572673"/>
                <a:ext cx="2830885" cy="507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9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33"/>
            <a:ext cx="11906395" cy="4203105"/>
            <a:chOff x="184495" y="3636272"/>
            <a:chExt cx="11834900" cy="44815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90701"/>
              <a:chOff x="1275608" y="6239450"/>
              <a:chExt cx="4592537" cy="107327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796244" cy="1073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607576"/>
            <a:chOff x="534987" y="1869705"/>
            <a:chExt cx="23719158" cy="269619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632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</a:t>
                  </a:r>
                  <a:r>
                    <a:rPr lang="pt-BR" sz="3000" dirty="0">
                      <a:latin typeface="Times New Roman" pitchFamily="18" charset="0"/>
                      <a:cs typeface="Times New Roman" pitchFamily="18" charset="0"/>
                    </a:rPr>
                    <a:t>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=2−3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pt-BR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pt-BR" sz="3000" dirty="0">
                      <a:latin typeface="Times New Roman" pitchFamily="18" charset="0"/>
                      <a:cs typeface="Times New Roman" pitchFamily="18" charset="0"/>
                    </a:rPr>
                    <a:t>Môđun của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𝑤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/>
                            </a:rPr>
                            <m:t>1+</m:t>
                          </m:r>
                          <m:r>
                            <a:rPr lang="vi-VN" sz="30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3000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26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3000">
                              <a:latin typeface="Cambria Math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37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2261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67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3000">
                              <a:latin typeface="Cambria Math"/>
                            </a:rPr>
                            <m:t>=5</m:t>
                          </m:r>
                          <m:r>
                            <m:rPr>
                              <m:nor/>
                            </m:rPr>
                            <a:rPr lang="vi-VN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3000">
                              <a:latin typeface="Cambria Math"/>
                            </a:rPr>
                            <m:t>=4</m:t>
                          </m:r>
                          <m:r>
                            <m:rPr>
                              <m:nor/>
                            </m:rPr>
                            <a:rPr lang="vi-VN" sz="3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9DB9582E-C7BB-46D5-A1D8-2D6370D80AC3}"/>
                  </a:ext>
                </a:extLst>
              </p:cNvPr>
              <p:cNvSpPr/>
              <p:nvPr/>
            </p:nvSpPr>
            <p:spPr>
              <a:xfrm>
                <a:off x="3108858" y="3888632"/>
                <a:ext cx="5510599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)(2−3</m:t>
                              </m:r>
                              <m:r>
                                <a:rPr lang="en-US" sz="3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B9582E-C7BB-46D5-A1D8-2D6370D80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858" y="3888632"/>
                <a:ext cx="5510599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2BA214E5-0324-41D4-BD94-623B10E7B911}"/>
                  </a:ext>
                </a:extLst>
              </p:cNvPr>
              <p:cNvSpPr/>
              <p:nvPr/>
            </p:nvSpPr>
            <p:spPr>
              <a:xfrm>
                <a:off x="2481020" y="4514217"/>
                <a:ext cx="5031103" cy="605220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A214E5-0324-41D4-BD94-623B10E7B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020" y="4514217"/>
                <a:ext cx="5031103" cy="605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CCD7337-E62B-4BB9-9150-09547255781B}"/>
              </a:ext>
            </a:extLst>
          </p:cNvPr>
          <p:cNvSpPr/>
          <p:nvPr/>
        </p:nvSpPr>
        <p:spPr>
          <a:xfrm>
            <a:off x="267459" y="17907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86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" grpId="0"/>
      <p:bldP spid="13" grpId="0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31"/>
            <a:ext cx="11892546" cy="4013969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618534"/>
              <a:chOff x="1275608" y="6239450"/>
              <a:chExt cx="4592537" cy="112384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99500" cy="112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1906395" cy="1344148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15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923993" y="2186252"/>
              <a:ext cx="16537881" cy="108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 fontAlgn="base"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3000" dirty="0">
                  <a:latin typeface="+mj-lt"/>
                </a:rPr>
                <a:t>Chọn khẳng định sai:</a:t>
              </a:r>
              <a:endParaRPr lang="en-US" sz="3000" dirty="0"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98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8819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2018</m:t>
                              </m:r>
                            </m:sup>
                          </m:s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8181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979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2017</m:t>
                              </m:r>
                            </m:sup>
                          </m:s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8181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BD5CF7C7-7C15-40FC-922D-8CD55B694D43}"/>
                  </a:ext>
                </a:extLst>
              </p:cNvPr>
              <p:cNvSpPr/>
              <p:nvPr/>
            </p:nvSpPr>
            <p:spPr>
              <a:xfrm>
                <a:off x="2781731" y="3966749"/>
                <a:ext cx="3781441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2018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1009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5CF7C7-7C15-40FC-922D-8CD55B694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87" y="7933498"/>
                <a:ext cx="7563866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="" xmlns:a16="http://schemas.microsoft.com/office/drawing/2014/main" id="{EDF9CBDE-0D16-40FA-80A9-A7DD17F2B68C}"/>
              </a:ext>
            </a:extLst>
          </p:cNvPr>
          <p:cNvSpPr/>
          <p:nvPr/>
        </p:nvSpPr>
        <p:spPr>
          <a:xfrm>
            <a:off x="3162682" y="17526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2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4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52775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699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800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175751" y="449580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527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75751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699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1095375" y="451485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1095375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17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82927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31"/>
            <a:ext cx="11892546" cy="4090169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607011"/>
              <a:chOff x="1275608" y="6239450"/>
              <a:chExt cx="4592537" cy="110291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99500" cy="1102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1938265" cy="1344148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7002" y="1653394"/>
                  <a:ext cx="2272835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923994" y="2186252"/>
                  <a:ext cx="16537881" cy="1858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000" i="1">
                          <a:latin typeface="Cambria Math"/>
                        </a:rPr>
                        <m:t>=2+3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3000" i="1">
                          <a:latin typeface="Cambria Math"/>
                        </a:rPr>
                        <m:t>=3−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3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3994" y="2186252"/>
                  <a:ext cx="16537881" cy="17034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907" b="-162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=3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554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300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oMath>
                    </a14:m>
                    <a:r>
                      <a:rPr lang="vi-VN" sz="3000" dirty="0"/>
                      <a:t>.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1248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000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554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300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</m:oMath>
                    </a14:m>
                    <a:r>
                      <a:rPr lang="vi-VN" sz="3000" dirty="0"/>
                      <a:t>.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1248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000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DF6BDC0-6428-4CE0-BC27-46AA227F7389}"/>
                  </a:ext>
                </a:extLst>
              </p:cNvPr>
              <p:cNvSpPr/>
              <p:nvPr/>
            </p:nvSpPr>
            <p:spPr>
              <a:xfrm>
                <a:off x="3268288" y="3720382"/>
                <a:ext cx="7312877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+3−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5+2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DF6BDC0-6428-4CE0-BC27-46AA227F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288" y="3720382"/>
                <a:ext cx="7312877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D62F3339-5611-40A3-8DFC-9C0400D545CD}"/>
                  </a:ext>
                </a:extLst>
              </p:cNvPr>
              <p:cNvSpPr/>
              <p:nvPr/>
            </p:nvSpPr>
            <p:spPr>
              <a:xfrm>
                <a:off x="2667446" y="4457428"/>
                <a:ext cx="4410420" cy="618044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2F3339-5611-40A3-8DFC-9C0400D54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446" y="4457428"/>
                <a:ext cx="4410420" cy="6180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6083214" y="17907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885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2" grpId="0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31"/>
            <a:ext cx="11906395" cy="4013969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618534"/>
              <a:chOff x="1275608" y="6239450"/>
              <a:chExt cx="4592537" cy="112384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796244" cy="112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1906395" cy="1468394"/>
            <a:chOff x="534987" y="1869705"/>
            <a:chExt cx="23340848" cy="246275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69689" y="2186252"/>
                  <a:ext cx="19389412" cy="2146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:r>
                    <a:rPr lang="vi-VN" sz="30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thỏa mãn: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3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 i="1">
                                  <a:latin typeface="Cambria Math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3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3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sz="3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3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 i="1">
                                  <a:latin typeface="Cambria Math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3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30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sz="3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sz="3000" dirty="0">
                      <a:latin typeface="Times New Roman" pitchFamily="18" charset="0"/>
                      <a:cs typeface="Times New Roman" pitchFamily="18" charset="0"/>
                    </a:rPr>
                    <a:t>	      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𝑤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r>
                        <a:rPr lang="vi-VN" sz="3000" i="1">
                          <a:latin typeface="Cambria Math"/>
                        </a:rPr>
                        <m:t>𝑖𝑧</m:t>
                      </m:r>
                      <m:r>
                        <a:rPr lang="vi-VN" sz="3000" i="1">
                          <a:latin typeface="Cambria Math"/>
                        </a:rPr>
                        <m:t>+3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689" y="2186252"/>
                  <a:ext cx="19389413" cy="199129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6" b="-138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674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	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vi-VN" sz="3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a14:m>
                    <a:r>
                      <a:rPr lang="vi-VN" sz="3000" dirty="0"/>
                      <a:t>.	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9277" b="-397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vi-VN" sz="3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00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a14:m>
                    <a:r>
                      <a:rPr lang="vi-VN" sz="3000" dirty="0"/>
                      <a:t>.	</a:t>
                    </a:r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277" b="-397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67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	</m:t>
                          </m:r>
                        </m:oMath>
                      </m:oMathPara>
                    </a14:m>
                    <a:endPara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449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0476D86A-C9CF-449E-BE1E-8EAD1B64884C}"/>
                  </a:ext>
                </a:extLst>
              </p:cNvPr>
              <p:cNvSpPr/>
              <p:nvPr/>
            </p:nvSpPr>
            <p:spPr>
              <a:xfrm>
                <a:off x="1296025" y="3622316"/>
                <a:ext cx="10646870" cy="690350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−2+2</m:t>
                          </m:r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−2−2</m:t>
                          </m:r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76D86A-C9CF-449E-BE1E-8EAD1B648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7244632"/>
                <a:ext cx="21296513" cy="13806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9488A64C-2136-4C1D-BB8B-073BD81EE8CB}"/>
                  </a:ext>
                </a:extLst>
              </p:cNvPr>
              <p:cNvSpPr/>
              <p:nvPr/>
            </p:nvSpPr>
            <p:spPr>
              <a:xfrm>
                <a:off x="1185435" y="4596921"/>
                <a:ext cx="5085605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𝑖𝑧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88A64C-2136-4C1D-BB8B-073BD81EE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435" y="4596921"/>
                <a:ext cx="5085605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2B57B039-92F8-471E-9AE2-BFF293D49FD3}"/>
                  </a:ext>
                </a:extLst>
              </p:cNvPr>
              <p:cNvSpPr/>
              <p:nvPr/>
            </p:nvSpPr>
            <p:spPr>
              <a:xfrm>
                <a:off x="1237892" y="5159811"/>
                <a:ext cx="4547702" cy="605220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(−4)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00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57B039-92F8-471E-9AE2-BFF293D49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892" y="5159811"/>
                <a:ext cx="4547702" cy="605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="" xmlns:a16="http://schemas.microsoft.com/office/drawing/2014/main" id="{A92D05B2-BF2B-4980-A2B9-8A943408495C}"/>
              </a:ext>
            </a:extLst>
          </p:cNvPr>
          <p:cNvSpPr/>
          <p:nvPr/>
        </p:nvSpPr>
        <p:spPr>
          <a:xfrm>
            <a:off x="267459" y="17907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2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3" grpId="0"/>
      <p:bldP spid="14" grpId="0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9825" y="1952368"/>
            <a:ext cx="7513919" cy="14004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45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45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45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45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11083636" y="6151420"/>
            <a:ext cx="452582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1563930" y="6160656"/>
            <a:ext cx="471055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5343" y="3137780"/>
            <a:ext cx="11834900" cy="3145668"/>
            <a:chOff x="189938" y="3636275"/>
            <a:chExt cx="11834900" cy="1959889"/>
          </a:xfrm>
        </p:grpSpPr>
        <p:sp>
          <p:nvSpPr>
            <p:cNvPr id="5" name="Rounded Rectangle 4"/>
            <p:cNvSpPr/>
            <p:nvPr/>
          </p:nvSpPr>
          <p:spPr>
            <a:xfrm>
              <a:off x="189938" y="383572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7" cy="483133"/>
              <a:chOff x="1275608" y="6239450"/>
              <a:chExt cx="4592536" cy="8778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1312" y="4557737"/>
                <a:ext cx="54177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627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5417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052"/>
            <a:ext cx="11939058" cy="1404948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219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000" dirty="0">
                      <a:latin typeface="+mj-lt"/>
                    </a:rPr>
                    <a:t>là các số thực. </a:t>
                  </a:r>
                  <a:endParaRPr lang="en-US" sz="3000" dirty="0">
                    <a:latin typeface="+mj-lt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𝑥𝑖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3000" dirty="0">
                      <a:latin typeface="+mj-lt"/>
                    </a:rPr>
                    <a:t> </a:t>
                  </a:r>
                  <a:r>
                    <a:rPr lang="vi-VN" sz="3000" dirty="0">
                      <a:latin typeface="+mj-lt"/>
                    </a:rPr>
                    <a:t>bằng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vi-VN" sz="3000" dirty="0">
                      <a:latin typeface="+mj-lt"/>
                    </a:rPr>
                    <a:t> khi</a:t>
                  </a:r>
                  <a:endParaRPr lang="en-US" sz="3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0084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6" t="-3817" b="-137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002" y="1754390"/>
            <a:ext cx="4789720" cy="617268"/>
            <a:chOff x="1458731" y="6301627"/>
            <a:chExt cx="13797182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54710" y="6301627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3000" dirty="0">
                      <a:latin typeface="+mj-lt"/>
                    </a:rPr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710" y="6301627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238" b="-20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179627" y="1798872"/>
            <a:ext cx="4781763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dirty="0"/>
                    <a:t>.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5928" y="2467573"/>
            <a:ext cx="4808012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3000" dirty="0">
                      <a:latin typeface="+mj-lt"/>
                    </a:rPr>
                    <a:t>.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3810" b="-2142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179627" y="2508317"/>
            <a:ext cx="4794239" cy="617268"/>
            <a:chOff x="1458731" y="6294885"/>
            <a:chExt cx="13743371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00899" y="6294885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30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3000" dirty="0">
                      <a:latin typeface="+mj-lt"/>
                    </a:rPr>
                    <a:t>.</a:t>
                  </a:r>
                  <a:endParaRPr lang="en-US" sz="3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899" y="6294885"/>
                  <a:ext cx="13101203" cy="12345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5213" b="-19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880C930-1FB8-4D6E-B676-53FD6739CA97}"/>
                  </a:ext>
                </a:extLst>
              </p:cNvPr>
              <p:cNvSpPr/>
              <p:nvPr/>
            </p:nvSpPr>
            <p:spPr>
              <a:xfrm>
                <a:off x="1562690" y="3825340"/>
                <a:ext cx="9104714" cy="50783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r>
                  <a:rPr lang="vi-VN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=1+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𝑥𝑖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=0⇔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+1+(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+2)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80C930-1FB8-4D6E-B676-53FD6739C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7650680"/>
                <a:ext cx="18211800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2042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9389615A-6544-4D95-A873-5E55030D6CEF}"/>
                  </a:ext>
                </a:extLst>
              </p:cNvPr>
              <p:cNvSpPr/>
              <p:nvPr/>
            </p:nvSpPr>
            <p:spPr>
              <a:xfrm>
                <a:off x="3559879" y="4358519"/>
                <a:ext cx="2555168" cy="83682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+1=0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+2=0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89615A-6544-4D95-A873-5E55030D6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879" y="4358519"/>
                <a:ext cx="2555168" cy="83682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3EB93B20-1FF1-4A17-905F-EB5BA383E475}"/>
                  </a:ext>
                </a:extLst>
              </p:cNvPr>
              <p:cNvSpPr/>
              <p:nvPr/>
            </p:nvSpPr>
            <p:spPr>
              <a:xfrm>
                <a:off x="6403641" y="4300298"/>
                <a:ext cx="2156919" cy="895043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B93B20-1FF1-4A17-905F-EB5BA383E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641" y="4300298"/>
                <a:ext cx="2156919" cy="8950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7A697E60-858D-46B8-AE96-B9A77F9DBF7E}"/>
              </a:ext>
            </a:extLst>
          </p:cNvPr>
          <p:cNvSpPr/>
          <p:nvPr/>
        </p:nvSpPr>
        <p:spPr>
          <a:xfrm>
            <a:off x="499044" y="1828800"/>
            <a:ext cx="377935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0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72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72" grpId="0"/>
      <p:bldP spid="101" grpId="0"/>
      <p:bldP spid="1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438401"/>
            <a:ext cx="11834900" cy="4368417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68347"/>
              <a:chOff x="1275608" y="6239450"/>
              <a:chExt cx="4592537" cy="10326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3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607576"/>
            <a:chOff x="534987" y="1869705"/>
            <a:chExt cx="23719158" cy="269619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632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𝑏𝑖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3000" dirty="0">
                      <a:latin typeface="+mj-lt"/>
                      <a:cs typeface="Times New Roman" pitchFamily="18" charset="0"/>
                    </a:rPr>
                    <a:t> thỏa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vi-VN" sz="3000" dirty="0">
                      <a:latin typeface="+mj-lt"/>
                      <a:cs typeface="Times New Roman" pitchFamily="18" charset="0"/>
                    </a:rPr>
                    <a:t>.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  <a:cs typeface="Times New Roman" pitchFamily="18" charset="0"/>
                    </a:rPr>
                    <a:t> Tính tổng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vi-VN" sz="3000" dirty="0">
                      <a:latin typeface="+mj-lt"/>
                      <a:cs typeface="Times New Roman" pitchFamily="18" charset="0"/>
                    </a:rPr>
                    <a:t>.</a:t>
                  </a:r>
                  <a:br>
                    <a:rPr lang="vi-VN" sz="3000" dirty="0">
                      <a:latin typeface="+mj-lt"/>
                      <a:cs typeface="Times New Roman" pitchFamily="18" charset="0"/>
                    </a:rPr>
                  </a:b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=6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=10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03920" y="3505200"/>
                <a:ext cx="6130880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000"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492" y="7010400"/>
                <a:ext cx="12263357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09254" y="4141198"/>
                <a:ext cx="2404486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=5+5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254" y="4141198"/>
                <a:ext cx="2404486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33129" y="4694234"/>
                <a:ext cx="2663107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=5;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88" y="9388468"/>
                <a:ext cx="5326907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3162682" y="1785972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0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4" grpId="0"/>
      <p:bldP spid="16" grpId="0"/>
      <p:bldP spid="18" grpId="0"/>
      <p:bldP spid="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5343" y="3137780"/>
            <a:ext cx="11834900" cy="3145668"/>
            <a:chOff x="189938" y="3636275"/>
            <a:chExt cx="11834900" cy="1959889"/>
          </a:xfrm>
        </p:grpSpPr>
        <p:sp>
          <p:nvSpPr>
            <p:cNvPr id="5" name="Rounded Rectangle 4"/>
            <p:cNvSpPr/>
            <p:nvPr/>
          </p:nvSpPr>
          <p:spPr>
            <a:xfrm>
              <a:off x="189938" y="383572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6" cy="483133"/>
              <a:chOff x="1275608" y="6239450"/>
              <a:chExt cx="4592535" cy="8778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1311" y="4557737"/>
                <a:ext cx="54177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923125" cy="627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5417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202183"/>
            <a:ext cx="11906397" cy="1155566"/>
            <a:chOff x="534987" y="1869705"/>
            <a:chExt cx="23340848" cy="235635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5"/>
              <a:chOff x="534987" y="1647866"/>
              <a:chExt cx="23340848" cy="235635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531891" y="1936625"/>
                  <a:ext cx="18257549" cy="1200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=3+2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vi-VN" sz="3000" dirty="0" smtClean="0">
                      <a:latin typeface="Times New Roman" pitchFamily="18" charset="0"/>
                      <a:cs typeface="Times New Roman" pitchFamily="18" charset="0"/>
                    </a:rPr>
                    <a:t>ìm 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𝑤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r>
                        <a:rPr lang="vi-VN" sz="3000" i="1">
                          <a:latin typeface="Cambria Math"/>
                        </a:rPr>
                        <m:t>𝑧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vi-VN" sz="3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3000" i="1">
                          <a:latin typeface="Cambria Math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891" y="1936625"/>
                  <a:ext cx="18257549" cy="120017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89" t="-1042" b="-385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3" y="1752600"/>
            <a:ext cx="4784746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=3+5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/>
                    <a:t>.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687" b="-1943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179627" y="1782736"/>
            <a:ext cx="4808012" cy="640424"/>
            <a:chOff x="1458731" y="6301891"/>
            <a:chExt cx="13645539" cy="1280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7756" y="6301891"/>
                  <a:ext cx="12966514" cy="128084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=7−8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/>
                    <a:t>.	</a:t>
                  </a:r>
                  <a:r>
                    <a:rPr lang="vi-VN" dirty="0"/>
                    <a:t>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756" y="6301891"/>
                  <a:ext cx="12966514" cy="12808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835" b="-1880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5928" y="2467573"/>
            <a:ext cx="4808012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=−3+5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/>
                    <a:t>. </a:t>
                  </a:r>
                  <a:r>
                    <a:rPr lang="vi-VN" sz="3000" dirty="0">
                      <a:latin typeface="+mj-lt"/>
                    </a:rPr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4286" b="-2095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179627" y="2527955"/>
            <a:ext cx="4808012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=−7+8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/>
                    <a:t>.</a:t>
                  </a: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318" b="-213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6E81807B-192F-4B93-BBF8-F8050A6F3D4B}"/>
                  </a:ext>
                </a:extLst>
              </p:cNvPr>
              <p:cNvSpPr/>
              <p:nvPr/>
            </p:nvSpPr>
            <p:spPr>
              <a:xfrm>
                <a:off x="2185917" y="3971496"/>
                <a:ext cx="9588128" cy="50783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=(3+2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)(1+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−(3−2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E81807B-192F-4B93-BBF8-F8050A6F3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402" y="7942992"/>
                <a:ext cx="19178753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FFA23EFD-A483-4EA8-BDF9-5314E63BE06E}"/>
                  </a:ext>
                </a:extLst>
              </p:cNvPr>
              <p:cNvSpPr/>
              <p:nvPr/>
            </p:nvSpPr>
            <p:spPr>
              <a:xfrm>
                <a:off x="5638859" y="4509247"/>
                <a:ext cx="4575914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−3+2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FA23EFD-A483-4EA8-BDF9-5314E63BE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59" y="4509247"/>
                <a:ext cx="4575914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119FD4CB-25F1-47F5-90B1-713CFC1027B4}"/>
                  </a:ext>
                </a:extLst>
              </p:cNvPr>
              <p:cNvSpPr/>
              <p:nvPr/>
            </p:nvSpPr>
            <p:spPr>
              <a:xfrm>
                <a:off x="5638860" y="5067300"/>
                <a:ext cx="2720150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=−7+8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9FD4CB-25F1-47F5-90B1-713CFC102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60" y="5067300"/>
                <a:ext cx="2720150" cy="507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A1FE18B-C8C5-48C4-8B1B-CCAC07DD4678}"/>
              </a:ext>
            </a:extLst>
          </p:cNvPr>
          <p:cNvSpPr/>
          <p:nvPr/>
        </p:nvSpPr>
        <p:spPr>
          <a:xfrm>
            <a:off x="6210285" y="2590800"/>
            <a:ext cx="379773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42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  <p:bldP spid="13" grpId="0"/>
      <p:bldP spid="14" grpId="0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32"/>
            <a:ext cx="11964512" cy="4059264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611632"/>
              <a:chOff x="1275608" y="6239450"/>
              <a:chExt cx="4592537" cy="11113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45025"/>
            <a:ext cx="12158434" cy="1607576"/>
            <a:chOff x="534987" y="1869705"/>
            <a:chExt cx="23719158" cy="269619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9496" y="1653394"/>
                  <a:ext cx="226784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632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các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000" i="1">
                          <a:latin typeface="Cambria Math"/>
                        </a:rPr>
                        <m:t>=2−3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3000" i="1">
                          <a:latin typeface="Cambria Math"/>
                        </a:rPr>
                        <m:t>=1+4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Tìm số phức liên hợp với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3000" dirty="0">
                      <a:latin typeface="+mj-lt"/>
                      <a:cs typeface="Times New Roman" pitchFamily="18" charset="0"/>
                    </a:rPr>
                    <a:t/>
                  </a:r>
                  <a:br>
                    <a:rPr lang="vi-VN" sz="3000" dirty="0">
                      <a:latin typeface="+mj-lt"/>
                      <a:cs typeface="Times New Roman" pitchFamily="18" charset="0"/>
                    </a:rPr>
                  </a:b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1253457"/>
            <a:chOff x="247181" y="1501340"/>
            <a:chExt cx="11838141" cy="12534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−14−5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−10−5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−10+5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253452"/>
              <a:chOff x="5537206" y="1557992"/>
              <a:chExt cx="3079904" cy="116526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442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14−5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0128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108858" y="3920499"/>
                <a:ext cx="4205123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00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1+4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858" y="3920499"/>
                <a:ext cx="4205123" cy="5078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413068" y="4583191"/>
                <a:ext cx="6476178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⇔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00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000">
                          <a:latin typeface="Cambria Math" panose="02040503050406030204" pitchFamily="18" charset="0"/>
                        </a:rPr>
                        <m:t>=2+8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+12=14+5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68" y="4583191"/>
                <a:ext cx="6476178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8991223" y="17526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534321" y="5169136"/>
                <a:ext cx="3267799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̅"/>
                          <m:ctrlP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sz="3000">
                          <a:latin typeface="Cambria Math" panose="02040503050406030204" pitchFamily="18" charset="0"/>
                        </a:rPr>
                        <m:t>=14</m:t>
                      </m:r>
                      <m:r>
                        <a:rPr lang="en-US" sz="3000" b="0" i="0" smtClean="0">
                          <a:latin typeface="Cambria Math"/>
                        </a:rPr>
                        <m:t>−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321" y="5169136"/>
                <a:ext cx="3267799" cy="507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9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7" grpId="0"/>
      <p:bldP spid="22" grpId="0"/>
      <p:bldP spid="65" grpId="0" animBg="1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2956" y="3458673"/>
            <a:ext cx="11830497" cy="3280507"/>
            <a:chOff x="184495" y="3636271"/>
            <a:chExt cx="11834900" cy="336547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1365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68347"/>
              <a:chOff x="1275608" y="6239450"/>
              <a:chExt cx="4592537" cy="103266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4183" cy="103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344148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58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3000" i="1">
                          <a:latin typeface="Cambria Math"/>
                        </a:rPr>
                        <m:t>=5−2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3000" i="1">
                          <a:latin typeface="Cambria Math"/>
                        </a:rPr>
                        <m:t>=3−4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3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Tìm số phức liên hợp của số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𝑤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vi-VN" sz="3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3000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vi-VN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30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3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907" b="-165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28408" y="1622114"/>
            <a:ext cx="11143343" cy="1715793"/>
            <a:chOff x="228408" y="1622114"/>
            <a:chExt cx="11143343" cy="1715793"/>
          </a:xfrm>
        </p:grpSpPr>
        <p:grpSp>
          <p:nvGrpSpPr>
            <p:cNvPr id="51" name="Group 50"/>
            <p:cNvGrpSpPr/>
            <p:nvPr/>
          </p:nvGrpSpPr>
          <p:grpSpPr>
            <a:xfrm>
              <a:off x="228408" y="1622114"/>
              <a:ext cx="11143343" cy="1715793"/>
              <a:chOff x="5518498" y="1670268"/>
              <a:chExt cx="11105566" cy="159507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675652"/>
                <a:ext cx="4994596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661092" y="1775500"/>
                    <a:ext cx="2958675" cy="5150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ba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=54+26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1092" y="1775500"/>
                    <a:ext cx="2958675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A7422B7F-3C43-4EFB-8E1D-3B98E2788936}"/>
                  </a:ext>
                </a:extLst>
              </p:cNvPr>
              <p:cNvSpPr/>
              <p:nvPr/>
            </p:nvSpPr>
            <p:spPr>
              <a:xfrm>
                <a:off x="5809042" y="2511872"/>
                <a:ext cx="4994596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80CD87D8-97FB-4A9E-B838-54E71406E3A1}"/>
                  </a:ext>
                </a:extLst>
              </p:cNvPr>
              <p:cNvSpPr/>
              <p:nvPr/>
            </p:nvSpPr>
            <p:spPr>
              <a:xfrm>
                <a:off x="5518498" y="264741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E403606-8B95-4465-A96D-756A0EE5DB63}"/>
                  </a:ext>
                </a:extLst>
              </p:cNvPr>
              <p:cNvSpPr/>
              <p:nvPr/>
            </p:nvSpPr>
            <p:spPr>
              <a:xfrm>
                <a:off x="11692511" y="1670268"/>
                <a:ext cx="4931553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F3D0B4EE-1B20-47D0-AE8D-D687B4C41371}"/>
                  </a:ext>
                </a:extLst>
              </p:cNvPr>
              <p:cNvSpPr/>
              <p:nvPr/>
            </p:nvSpPr>
            <p:spPr>
              <a:xfrm>
                <a:off x="11401967" y="1805810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091082C3-7368-475F-99E3-BAC6E74CFC62}"/>
                  </a:ext>
                </a:extLst>
              </p:cNvPr>
              <p:cNvSpPr/>
              <p:nvPr/>
            </p:nvSpPr>
            <p:spPr>
              <a:xfrm>
                <a:off x="11673804" y="2506488"/>
                <a:ext cx="4931553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52590F7F-2FD2-49C6-825B-271EAB8B53EE}"/>
                  </a:ext>
                </a:extLst>
              </p:cNvPr>
              <p:cNvSpPr/>
              <p:nvPr/>
            </p:nvSpPr>
            <p:spPr>
              <a:xfrm>
                <a:off x="11383259" y="2642031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xmlns="" id="{2F0BFF5E-D8F8-4F83-BE25-FAD0BAFA7D04}"/>
                      </a:ext>
                    </a:extLst>
                  </p:cNvPr>
                  <p:cNvSpPr txBox="1"/>
                  <p:nvPr/>
                </p:nvSpPr>
                <p:spPr>
                  <a:xfrm>
                    <a:off x="6738131" y="2629524"/>
                    <a:ext cx="2881636" cy="5150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ba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=54−26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2F0BFF5E-D8F8-4F83-BE25-FAD0BAFA7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8131" y="2629524"/>
                    <a:ext cx="2881636" cy="47210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734086" y="1745708"/>
                  <a:ext cx="300572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bar>
                        <m:r>
                          <a:rPr lang="vi-VN" sz="3000">
                            <a:latin typeface="Cambria Math" panose="02040503050406030204" pitchFamily="18" charset="0"/>
                          </a:rPr>
                          <m:t>=−54−26</m:t>
                        </m:r>
                        <m:r>
                          <a:rPr lang="vi-VN" sz="3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vi-VN" sz="3000" dirty="0"/>
                          <m:t>.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086" y="1745708"/>
                  <a:ext cx="3005724" cy="5078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id="{E6969B80-D98A-4698-9AD0-ABC054E15D65}"/>
                    </a:ext>
                  </a:extLst>
                </p:cNvPr>
                <p:cNvSpPr txBox="1"/>
                <p:nvPr/>
              </p:nvSpPr>
              <p:spPr>
                <a:xfrm>
                  <a:off x="7873321" y="2611992"/>
                  <a:ext cx="260360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bar>
                        <m:r>
                          <a:rPr lang="vi-VN" sz="3000">
                            <a:latin typeface="Cambria Math" panose="02040503050406030204" pitchFamily="18" charset="0"/>
                          </a:rPr>
                          <m:t>=54−30</m:t>
                        </m:r>
                        <m:r>
                          <a:rPr lang="vi-VN" sz="3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vi-VN" sz="3000" dirty="0"/>
                          <m:t>.</m:t>
                        </m:r>
                      </m:oMath>
                    </m:oMathPara>
                  </a14:m>
                  <a:endParaRPr lang="vi-VN" sz="30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6969B80-D98A-4698-9AD0-ABC054E15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3321" y="2611992"/>
                  <a:ext cx="2603608" cy="507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15DAC38B-2599-4658-905B-7BB72BA841CB}"/>
                  </a:ext>
                </a:extLst>
              </p:cNvPr>
              <p:cNvSpPr/>
              <p:nvPr/>
            </p:nvSpPr>
            <p:spPr>
              <a:xfrm>
                <a:off x="2859259" y="3995410"/>
                <a:ext cx="3510280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3000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3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3000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DAC38B-2599-4658-905B-7BB72BA84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262" y="7990820"/>
                <a:ext cx="7021474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0F2255D-96BC-4FA3-9415-C52870AAD817}"/>
                  </a:ext>
                </a:extLst>
              </p:cNvPr>
              <p:cNvSpPr/>
              <p:nvPr/>
            </p:nvSpPr>
            <p:spPr>
              <a:xfrm>
                <a:off x="3150758" y="4665802"/>
                <a:ext cx="7056975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=(5+2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)+(3−4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)+2(5−2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)(3+4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0F2255D-96BC-4FA3-9415-C52870AAD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336" y="9331603"/>
                <a:ext cx="14115787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610921E9-5247-4BD0-99DD-BB6BC107BB16}"/>
                  </a:ext>
                </a:extLst>
              </p:cNvPr>
              <p:cNvSpPr/>
              <p:nvPr/>
            </p:nvSpPr>
            <p:spPr>
              <a:xfrm>
                <a:off x="2783270" y="5370867"/>
                <a:ext cx="6345309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=8−2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+46+28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=54+26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0921E9-5247-4BD0-99DD-BB6BC107B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70" y="5370867"/>
                <a:ext cx="6345309" cy="5078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B3E2AC1E-F6BD-48EB-A198-A27CE76197B1}"/>
                  </a:ext>
                </a:extLst>
              </p:cNvPr>
              <p:cNvSpPr/>
              <p:nvPr/>
            </p:nvSpPr>
            <p:spPr>
              <a:xfrm>
                <a:off x="2783270" y="6036162"/>
                <a:ext cx="2923731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bar>
                        <m:barPr>
                          <m:pos m:val="top"/>
                          <m:ctrlPr>
                            <a:rPr lang="en-US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bar>
                      <m:r>
                        <a:rPr lang="en-US" sz="3000">
                          <a:latin typeface="Cambria Math" panose="02040503050406030204" pitchFamily="18" charset="0"/>
                        </a:rPr>
                        <m:t>=54−26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E2AC1E-F6BD-48EB-A198-A27CE7619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270" y="6036162"/>
                <a:ext cx="2923731" cy="5078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xmlns="" id="{CA139949-A2F7-4B96-AD56-16D9EAB46ED4}"/>
              </a:ext>
            </a:extLst>
          </p:cNvPr>
          <p:cNvSpPr/>
          <p:nvPr/>
        </p:nvSpPr>
        <p:spPr>
          <a:xfrm>
            <a:off x="229364" y="26670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51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1" grpId="0"/>
      <p:bldP spid="12" grpId="0"/>
      <p:bldP spid="13" grpId="0"/>
      <p:bldP spid="7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31"/>
            <a:ext cx="11834900" cy="4013969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618534"/>
              <a:chOff x="1275608" y="6239450"/>
              <a:chExt cx="4592537" cy="112384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12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1906395" cy="1344148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219934" y="2395148"/>
                  <a:ext cx="20571713" cy="10840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  <a:cs typeface="Times New Roman" pitchFamily="18" charset="0"/>
                    </a:rPr>
                    <a:t>Rút gọn biểu thức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2016</m:t>
                          </m:r>
                        </m:sup>
                      </m:sSup>
                    </m:oMath>
                  </a14:m>
                  <a:r>
                    <a:rPr lang="vi-VN" sz="3000" dirty="0">
                      <a:latin typeface="+mj-lt"/>
                      <a:cs typeface="Times New Roman" pitchFamily="18" charset="0"/>
                    </a:rPr>
                    <a:t>.</a:t>
                  </a: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934" y="2395148"/>
                  <a:ext cx="20571712" cy="9466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4054" b="-281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67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01405" y="3936094"/>
                <a:ext cx="7562758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r>
                  <a:rPr lang="vi-VN" sz="3000" dirty="0">
                    <a:latin typeface="+mj-lt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2016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3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1008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3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1008</m:t>
                        </m:r>
                      </m:sup>
                    </m:sSup>
                  </m:oMath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461" y="7872189"/>
                <a:ext cx="15010263" cy="13404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24493" y="4949324"/>
                <a:ext cx="5309640" cy="513015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1008</m:t>
                          </m:r>
                        </m:sup>
                      </m:sSup>
                      <m:r>
                        <a:rPr lang="vi-VN" sz="300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3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3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504</m:t>
                          </m:r>
                        </m:sup>
                      </m:sSup>
                      <m:r>
                        <a:rPr lang="vi-VN" sz="3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1008</m:t>
                          </m:r>
                        </m:sup>
                      </m:sSup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93" y="4949324"/>
                <a:ext cx="5309640" cy="5130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267459" y="17907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69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3" grpId="0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29"/>
            <a:ext cx="11834900" cy="4052071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612718"/>
              <a:chOff x="1275608" y="6239450"/>
              <a:chExt cx="4592537" cy="111328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113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1906395" cy="1421296"/>
            <a:chOff x="534987" y="1869705"/>
            <a:chExt cx="23340848" cy="238376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33960" y="1653394"/>
                  <a:ext cx="2278917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219934" y="2395148"/>
                  <a:ext cx="20571713" cy="1858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/>
                    <a:t>Cho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vi-VN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3000" dirty="0"/>
                    <a:t>. </a:t>
                  </a:r>
                  <a:endParaRPr lang="en-US" sz="3000" dirty="0"/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/>
                    <a:t>Môđun của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𝑖𝑧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3000" dirty="0"/>
                    <a:t> là</a:t>
                  </a: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934" y="2395148"/>
                  <a:ext cx="20571712" cy="17209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8036" b="-1488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3000" i="0">
                              <a:latin typeface="+mj-lt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3000" dirty="0">
                              <a:latin typeface="+mj-lt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 i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i="0">
                              <a:latin typeface="+mj-lt"/>
                            </a:rPr>
                            <m:t>.</m:t>
                          </m:r>
                        </m:oMath>
                      </m:oMathPara>
                    </a14:m>
                    <a:endParaRPr lang="en-US" sz="3000" i="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2261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674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3000" i="0">
                              <a:latin typeface="+mj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3000">
                              <a:latin typeface="+mj-lt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vi-VN" sz="3000" dirty="0">
                              <a:latin typeface="+mj-lt"/>
                            </a:rPr>
                            <m:t>	</m:t>
                          </m:r>
                        </m:oMath>
                      </m:oMathPara>
                    </a14:m>
                    <a:endParaRPr lang="en-US" sz="30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88837"/>
                    <a:ext cx="2493487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>
                              <a:latin typeface="+mj-lt"/>
                            </a:rPr>
                            <m:t>.</m:t>
                          </m:r>
                        </m:oMath>
                      </m:oMathPara>
                    </a14:m>
                    <a:endParaRPr lang="en-US" sz="30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88837"/>
                    <a:ext cx="2493487" cy="52261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630AFE6F-2C89-4580-A348-1344D231C007}"/>
                  </a:ext>
                </a:extLst>
              </p:cNvPr>
              <p:cNvSpPr/>
              <p:nvPr/>
            </p:nvSpPr>
            <p:spPr>
              <a:xfrm>
                <a:off x="2699744" y="3217093"/>
                <a:ext cx="6166350" cy="540138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 indent="89835">
                  <a:lnSpc>
                    <a:spcPct val="107000"/>
                  </a:lnSpc>
                  <a:spcAft>
                    <a:spcPts val="400"/>
                  </a:spcAft>
                  <a:tabLst>
                    <a:tab pos="859618" algn="l"/>
                    <a:tab pos="1630989" algn="l"/>
                    <a:tab pos="2402677" algn="l"/>
                  </a:tabLst>
                </a:pPr>
                <a:r>
                  <a:rPr lang="vi-VN" sz="3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  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=(3−2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)(1+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=4+6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0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0AFE6F-2C89-4580-A348-1344D231C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90" y="6434186"/>
                <a:ext cx="12317603" cy="1046569"/>
              </a:xfrm>
              <a:prstGeom prst="rect">
                <a:avLst/>
              </a:prstGeom>
              <a:blipFill rotWithShape="0">
                <a:blip r:embed="rId8"/>
                <a:stretch>
                  <a:fillRect l="-1584" t="-1802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166F2F47-2835-4DD8-A526-9E1F7A40AEAE}"/>
                  </a:ext>
                </a:extLst>
              </p:cNvPr>
              <p:cNvSpPr/>
              <p:nvPr/>
            </p:nvSpPr>
            <p:spPr>
              <a:xfrm>
                <a:off x="2816366" y="3999852"/>
                <a:ext cx="7109963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r>
                  <a:rPr lang="vi-VN" sz="3000" dirty="0">
                    <a:latin typeface="+mj-lt"/>
                    <a:ea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(4+6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)+(4−6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)=−2−2</m:t>
                    </m:r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3000" dirty="0">
                    <a:latin typeface="+mj-lt"/>
                    <a:ea typeface="Arial" panose="020B0604020202020204" pitchFamily="34" charset="0"/>
                  </a:rPr>
                  <a:t> </a:t>
                </a:r>
                <a:endParaRPr lang="en-US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6F2F47-2835-4DD8-A526-9E1F7A40A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465" y="7999704"/>
                <a:ext cx="14221778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2572" t="-1976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E4475C1-D1C6-4054-8A9F-8626EEBCAB0A}"/>
                  </a:ext>
                </a:extLst>
              </p:cNvPr>
              <p:cNvSpPr/>
              <p:nvPr/>
            </p:nvSpPr>
            <p:spPr>
              <a:xfrm>
                <a:off x="3525507" y="4656435"/>
                <a:ext cx="3398476" cy="552834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r>
                  <a:rPr lang="vi-VN" sz="3000" dirty="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4475C1-D1C6-4054-8A9F-8626EEBCA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07" y="4656435"/>
                <a:ext cx="3398476" cy="55283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5993724-0EB1-4818-B75A-5838DBD6DBFB}"/>
              </a:ext>
            </a:extLst>
          </p:cNvPr>
          <p:cNvSpPr/>
          <p:nvPr/>
        </p:nvSpPr>
        <p:spPr>
          <a:xfrm>
            <a:off x="3162682" y="17526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19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2" grpId="0"/>
      <p:bldP spid="14" grpId="0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92759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052"/>
            <a:ext cx="11906397" cy="1404948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4438" y="1653394"/>
                  <a:ext cx="269796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2395730"/>
                  <a:ext cx="19835649" cy="1200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/>
                    <a:t>Cho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=2+5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/>
                    <a:t>. Tìm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𝑖𝑧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3000" dirty="0"/>
                    <a:t>.</a:t>
                  </a:r>
                  <a:endParaRPr lang="en-US" sz="3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2395730"/>
                  <a:ext cx="19835649" cy="98804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6" t="-8290" b="-279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=7−3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2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75260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=−3−3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000" dirty="0"/>
                    <a:t>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5" y="6334161"/>
                  <a:ext cx="13101202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=3+3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3000" dirty="0"/>
                    <a:t>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1"/>
                  <a:ext cx="13101202" cy="14248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599158"/>
            <a:ext cx="5359563" cy="712415"/>
            <a:chOff x="1458731" y="6318568"/>
            <a:chExt cx="13782857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18568"/>
                  <a:ext cx="13101204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:endParaRPr lang="en-US" sz="3000" i="1" dirty="0"/>
                </a:p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=−7−7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3000" dirty="0"/>
                    <a:t>.</a:t>
                  </a:r>
                  <a:endParaRPr lang="en-US" sz="3000" dirty="0"/>
                </a:p>
                <a:p>
                  <a:pPr algn="ctr">
                    <a:spcBef>
                      <a:spcPts val="1200"/>
                    </a:spcBef>
                  </a:pPr>
                  <a:endParaRPr lang="vi-VN" sz="30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18568"/>
                  <a:ext cx="13101204" cy="14248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33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651911" y="5210037"/>
            <a:ext cx="1219041" cy="540138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vi-VN" sz="30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85192ABA-2F08-41BC-A288-89DC66E55C7F}"/>
                  </a:ext>
                </a:extLst>
              </p:cNvPr>
              <p:cNvSpPr/>
              <p:nvPr/>
            </p:nvSpPr>
            <p:spPr>
              <a:xfrm>
                <a:off x="2455032" y="4627947"/>
                <a:ext cx="6053722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(2+5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)+(2−5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)=−3−3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192ABA-2F08-41BC-A288-89DC66E55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702" y="9255893"/>
                <a:ext cx="12109021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xmlns="" id="{0BD9A65A-198A-4874-9617-4BFDF6EC9E25}"/>
              </a:ext>
            </a:extLst>
          </p:cNvPr>
          <p:cNvSpPr/>
          <p:nvPr/>
        </p:nvSpPr>
        <p:spPr>
          <a:xfrm>
            <a:off x="6362665" y="1866900"/>
            <a:ext cx="423338" cy="60694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B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4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8" y="3492759"/>
            <a:ext cx="11762945" cy="3246189"/>
            <a:chOff x="184495" y="3636276"/>
            <a:chExt cx="11834900" cy="324618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53998"/>
              <a:chOff x="1275608" y="6239450"/>
              <a:chExt cx="4592537" cy="100658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830343" cy="1006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052"/>
            <a:ext cx="11939058" cy="1404948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1936625"/>
                  <a:ext cx="19835649" cy="2219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+mj-lt"/>
                      <a:cs typeface="Times New Roman" pitchFamily="18" charset="0"/>
                    </a:rPr>
                    <a:t>Tìm phần thực </a:t>
                  </a:r>
                  <a:r>
                    <a:rPr lang="vi-VN" sz="3000" i="1" dirty="0">
                      <a:latin typeface="+mj-lt"/>
                      <a:cs typeface="Times New Roman" pitchFamily="18" charset="0"/>
                    </a:rPr>
                    <a:t>a</a:t>
                  </a:r>
                  <a:r>
                    <a:rPr lang="vi-VN" sz="3000" dirty="0">
                      <a:latin typeface="+mj-lt"/>
                      <a:cs typeface="Times New Roman" pitchFamily="18" charset="0"/>
                    </a:rPr>
                    <a:t> và phần ảo </a:t>
                  </a:r>
                  <a:r>
                    <a:rPr lang="vi-VN" sz="3000" i="1" dirty="0">
                      <a:latin typeface="+mj-lt"/>
                      <a:cs typeface="Times New Roman" pitchFamily="18" charset="0"/>
                    </a:rPr>
                    <a:t>b</a:t>
                  </a:r>
                  <a:r>
                    <a:rPr lang="vi-VN" sz="3000" dirty="0">
                      <a:latin typeface="+mj-lt"/>
                      <a:cs typeface="Times New Roman" pitchFamily="18" charset="0"/>
                    </a:rPr>
                    <a:t> của số phức </a:t>
                  </a:r>
                  <a:endParaRPr lang="vi-VN" sz="3000" i="1" dirty="0">
                    <a:latin typeface="+mj-lt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826" algn="l"/>
                    </a:tabLst>
                  </a:pP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3000" i="1">
                          <a:latin typeface="Cambria Math" panose="02040503050406030204" pitchFamily="18" charset="0"/>
                        </a:rPr>
                        <m:t>+...+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2016</m:t>
                          </m:r>
                        </m:sup>
                      </m:sSup>
                    </m:oMath>
                  </a14:m>
                  <a:r>
                    <a:rPr lang="vi-VN" sz="3000" dirty="0">
                      <a:latin typeface="+mj-lt"/>
                      <a:cs typeface="Times New Roman" pitchFamily="18" charset="0"/>
                    </a:rPr>
                    <a:t>.</a:t>
                  </a:r>
                  <a:endParaRPr lang="en-US" sz="3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08496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6" t="-3676" b="-95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D0AB9FB-A402-43C6-830F-BAC47ED452D0}"/>
              </a:ext>
            </a:extLst>
          </p:cNvPr>
          <p:cNvGrpSpPr/>
          <p:nvPr/>
        </p:nvGrpSpPr>
        <p:grpSpPr>
          <a:xfrm>
            <a:off x="473162" y="175260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a14:m>
                  <a:r>
                    <a:rPr lang="vi-VN" sz="3000" dirty="0"/>
                    <a:t>.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2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0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2194087-0D43-42CA-A1D2-4373C69CC457}"/>
              </a:ext>
            </a:extLst>
          </p:cNvPr>
          <p:cNvGrpSpPr/>
          <p:nvPr/>
        </p:nvGrpSpPr>
        <p:grpSpPr>
          <a:xfrm>
            <a:off x="6359275" y="175260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vi-VN" sz="3000" dirty="0"/>
                    <a:t>.	</a:t>
                  </a:r>
                  <a:endParaRPr lang="en-US" sz="3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2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D274B26-9415-432A-9282-BDEF246F0009}"/>
              </a:ext>
            </a:extLst>
          </p:cNvPr>
          <p:cNvGrpSpPr/>
          <p:nvPr/>
        </p:nvGrpSpPr>
        <p:grpSpPr>
          <a:xfrm>
            <a:off x="462092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vi-VN" sz="3000" dirty="0"/>
                    <a:t>.	</a:t>
                  </a:r>
                  <a:endParaRPr lang="vi-VN" sz="30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9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30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278C7C5-EAEF-4F1A-B3FB-29FCE054F0E0}"/>
              </a:ext>
            </a:extLst>
          </p:cNvPr>
          <p:cNvGrpSpPr/>
          <p:nvPr/>
        </p:nvGrpSpPr>
        <p:grpSpPr>
          <a:xfrm>
            <a:off x="6359275" y="2606955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vi-VN" sz="3000" dirty="0"/>
                    <a:t>.</a:t>
                  </a: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239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0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17C2C013-2C1D-4DEE-A68B-FF23256FE92A}"/>
              </a:ext>
            </a:extLst>
          </p:cNvPr>
          <p:cNvSpPr/>
          <p:nvPr/>
        </p:nvSpPr>
        <p:spPr>
          <a:xfrm>
            <a:off x="6311230" y="2665456"/>
            <a:ext cx="484520" cy="50026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3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3443" y="4250377"/>
                <a:ext cx="8131816" cy="50783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3000">
                          <a:latin typeface="Cambria Math" panose="02040503050406030204" pitchFamily="18" charset="0"/>
                        </a:rPr>
                        <m:t>+...+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2016</m:t>
                          </m:r>
                        </m:sup>
                      </m:sSup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371" y="8500753"/>
                <a:ext cx="16265749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53157" y="5403156"/>
                <a:ext cx="1800734" cy="1034119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vi-VN" sz="3000" dirty="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000" b="0" i="1" smtClean="0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000" b="0" i="1" smtClean="0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vi-VN" sz="30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157" y="5403156"/>
                <a:ext cx="1800734" cy="10341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802254" y="4799723"/>
                <a:ext cx="8131816" cy="50783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−1−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−1−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+...+1</m:t>
                      </m:r>
                    </m:oMath>
                  </m:oMathPara>
                </a14:m>
                <a:endParaRPr lang="vi-VN" sz="3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38" y="9599446"/>
                <a:ext cx="16265749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9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" grpId="0"/>
      <p:bldP spid="13" grpId="0"/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32"/>
            <a:ext cx="11834900" cy="4059264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611632"/>
              <a:chOff x="1275608" y="6239450"/>
              <a:chExt cx="4592537" cy="11113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11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607576"/>
            <a:chOff x="534987" y="1869705"/>
            <a:chExt cx="23719158" cy="269619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6326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r>
                        <a:rPr lang="vi-VN" sz="3000" i="1">
                          <a:latin typeface="Cambria Math"/>
                        </a:rPr>
                        <m:t>𝑎</m:t>
                      </m:r>
                      <m:r>
                        <a:rPr lang="vi-VN" sz="3000" i="1">
                          <a:latin typeface="Cambria Math"/>
                        </a:rPr>
                        <m:t>+</m:t>
                      </m:r>
                      <m:r>
                        <a:rPr lang="vi-VN" sz="3000" i="1">
                          <a:latin typeface="Cambria Math"/>
                        </a:rPr>
                        <m:t>𝑏𝑖</m:t>
                      </m:r>
                      <m:r>
                        <a:rPr lang="vi-VN" sz="3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/>
                            </a:rPr>
                            <m:t>𝑎</m:t>
                          </m:r>
                          <m:r>
                            <a:rPr lang="vi-VN" sz="3000" i="1">
                              <a:latin typeface="Cambria Math"/>
                            </a:rPr>
                            <m:t>,</m:t>
                          </m:r>
                          <m:r>
                            <a:rPr lang="vi-VN" sz="3000" i="1">
                              <a:latin typeface="Cambria Math"/>
                            </a:rPr>
                            <m:t>𝑏</m:t>
                          </m:r>
                          <m:r>
                            <a:rPr lang="vi-VN" sz="3000" i="1">
                              <a:latin typeface="Cambria Math"/>
                            </a:rPr>
                            <m:t>∈</m:t>
                          </m:r>
                          <m:r>
                            <a:rPr lang="vi-VN" sz="30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2</m:t>
                      </m:r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3000" i="1">
                          <a:latin typeface="Cambria Math"/>
                        </a:rPr>
                        <m:t>=3+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Tính giá trị của biểu thức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3</m:t>
                      </m:r>
                      <m:r>
                        <a:rPr lang="vi-VN" sz="3000" i="1">
                          <a:latin typeface="Cambria Math"/>
                        </a:rPr>
                        <m:t>𝑎</m:t>
                      </m:r>
                      <m:r>
                        <a:rPr lang="vi-VN" sz="3000" i="1">
                          <a:latin typeface="Cambria Math"/>
                        </a:rPr>
                        <m:t>+</m:t>
                      </m:r>
                      <m:r>
                        <a:rPr lang="vi-VN" sz="3000" i="1"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1253457"/>
            <a:chOff x="247181" y="1501340"/>
            <a:chExt cx="11838141" cy="12534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674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	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=4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=6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253452"/>
              <a:chOff x="5537206" y="1557992"/>
              <a:chExt cx="3079904" cy="116526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442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  <a:p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0128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78422" y="3748385"/>
                <a:ext cx="7510277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300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⇔2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489" y="7496769"/>
                <a:ext cx="15022510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95815" y="4589918"/>
                <a:ext cx="6808769" cy="815983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>
                          <a:latin typeface="Cambria Math" panose="02040503050406030204" pitchFamily="18" charset="0"/>
                        </a:rPr>
                        <m:t>⇒3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r>
                        <a:rPr lang="vi-VN" sz="3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815" y="4589918"/>
                <a:ext cx="6808769" cy="8159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3162682" y="17526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233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3" grpId="0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965645"/>
            <a:ext cx="9828520" cy="830997"/>
            <a:chOff x="-288924" y="1892299"/>
            <a:chExt cx="19659599" cy="166199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42730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661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 CỘNG VÀ PHÉP TRỪ SỐ PHỨC</a:t>
              </a:r>
            </a:p>
            <a:p>
              <a:endParaRPr lang="en-US" sz="24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1" y="1432033"/>
            <a:ext cx="5126163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 của hai số phức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2729" y="1866881"/>
            <a:ext cx="11161337" cy="1303165"/>
            <a:chOff x="1076414" y="4334804"/>
            <a:chExt cx="22325581" cy="3877667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541380"/>
              <a:chOff x="637542" y="1083939"/>
              <a:chExt cx="8611674" cy="139425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142914" y="1276330"/>
                    <a:ext cx="7867095" cy="12018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2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Tổng</a:t>
                    </a:r>
                    <a:r>
                      <a: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 </a:t>
                    </a:r>
                    <a:r>
                      <a:rPr lang="en-US" sz="22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của</a:t>
                    </a:r>
                    <a:r>
                      <a: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 </a:t>
                    </a:r>
                    <a:r>
                      <a:rPr lang="en-US" sz="22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hai</a:t>
                    </a:r>
                    <a:r>
                      <a: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 </a:t>
                    </a:r>
                    <a:r>
                      <a:rPr lang="en-US" sz="22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số</a:t>
                    </a:r>
                    <a:r>
                      <a: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 </a:t>
                    </a:r>
                    <a:r>
                      <a:rPr lang="en-US" sz="22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phức</a:t>
                    </a:r>
                    <a:r>
                      <a: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𝒛</m:t>
                        </m:r>
                        <m:r>
                          <a:rPr lang="en-US" sz="22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 =</m:t>
                        </m:r>
                        <m:r>
                          <a:rPr lang="en-US" sz="2200" b="1" i="1" dirty="0" err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𝒂</m:t>
                        </m:r>
                        <m:r>
                          <a:rPr lang="en-US" sz="2200" b="1" i="1" dirty="0" err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+</m:t>
                        </m:r>
                        <m:r>
                          <a:rPr lang="en-US" sz="2200" b="1" i="1" dirty="0" err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𝒃𝒊</m:t>
                        </m:r>
                        <m:r>
                          <a:rPr lang="en-US" sz="2200" b="1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 </m:t>
                        </m:r>
                      </m:oMath>
                    </a14:m>
                    <a:r>
                      <a:rPr lang="en-US" sz="22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và</a:t>
                    </a:r>
                    <a:r>
                      <a: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2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𝒛</m:t>
                        </m:r>
                        <m:r>
                          <a:rPr lang="en-US" sz="22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 =</m:t>
                        </m:r>
                        <m:r>
                          <a:rPr lang="en-US" sz="22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𝒂</m:t>
                        </m:r>
                        <m:r>
                          <a:rPr lang="en-US" sz="22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’+</m:t>
                        </m:r>
                        <m:r>
                          <a:rPr lang="en-US" sz="2200" b="1" i="1" dirty="0" err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𝒃</m:t>
                        </m:r>
                        <m:r>
                          <a:rPr lang="en-US" sz="2200" b="1" i="1" dirty="0" err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’</m:t>
                        </m:r>
                        <m:r>
                          <a:rPr lang="en-US" sz="2200" b="1" i="1" dirty="0" err="1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𝒊</m:t>
                        </m:r>
                        <m:r>
                          <a:rPr lang="en-US" sz="2200" b="1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 </m:t>
                        </m:r>
                      </m:oMath>
                    </a14:m>
                    <a:r>
                      <a:rPr lang="en-US" sz="22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là</a:t>
                    </a:r>
                    <a:r>
                      <a: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 </a:t>
                    </a:r>
                    <a:r>
                      <a:rPr lang="en-US" sz="22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số</a:t>
                    </a:r>
                    <a:r>
                      <a: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 </a:t>
                    </a:r>
                    <a:r>
                      <a:rPr lang="en-US" sz="22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a:t>phức</a:t>
                    </a:r>
                    <a:endParaRPr lang="en-US" sz="22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𝒛</m:t>
                          </m:r>
                          <m:r>
                            <a:rPr lang="en-US" sz="22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+</m:t>
                          </m:r>
                          <m:r>
                            <a:rPr lang="en-US" sz="22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𝒛</m:t>
                          </m:r>
                          <m:r>
                            <a:rPr lang="en-US" sz="2200" b="1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’=(</m:t>
                          </m:r>
                          <m:r>
                            <a:rPr lang="en-US" sz="2200" b="1" i="1" dirty="0" err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𝒂</m:t>
                          </m:r>
                          <m:r>
                            <a:rPr lang="en-US" sz="2200" b="1" i="1" dirty="0" err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+</m:t>
                          </m:r>
                          <m:r>
                            <a:rPr lang="en-US" sz="2200" b="1" i="1" dirty="0" err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𝒂</m:t>
                          </m:r>
                          <m:r>
                            <a:rPr lang="en-US" sz="2200" b="1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’)+(</m:t>
                          </m:r>
                          <m:r>
                            <a:rPr lang="en-US" sz="2200" b="1" i="1" dirty="0" err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𝒃</m:t>
                          </m:r>
                          <m:r>
                            <a:rPr lang="en-US" sz="2200" b="1" i="1" dirty="0" err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+</m:t>
                          </m:r>
                          <m:r>
                            <a:rPr lang="en-US" sz="2200" b="1" i="1" dirty="0" err="1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𝒃</m:t>
                          </m:r>
                          <m:r>
                            <a:rPr lang="en-US" sz="2200" b="1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’)</m:t>
                          </m:r>
                          <m:r>
                            <a:rPr lang="en-US" sz="2200" b="1" i="1" dirty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Wingdings"/>
                            </a:rPr>
                            <m:t>𝒊</m:t>
                          </m:r>
                        </m:oMath>
                      </m:oMathPara>
                    </a14:m>
                    <a:endParaRPr lang="en-US" sz="22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Wingdings"/>
                    </a:endParaRPr>
                  </a:p>
                  <a:p>
                    <a:pPr algn="just">
                      <a:lnSpc>
                        <a:spcPts val="2000"/>
                      </a:lnSpc>
                    </a:pPr>
                    <a:endParaRPr lang="en-US" sz="22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2914" y="1276330"/>
                    <a:ext cx="7867095" cy="120186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04"/>
              <a:ext cx="4501887" cy="1327927"/>
              <a:chOff x="166396" y="8711991"/>
              <a:chExt cx="4501887" cy="13279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0094" y="8711991"/>
                <a:ext cx="3768189" cy="132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339"/>
            <a:ext cx="11682477" cy="58475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825648" y="4092305"/>
            <a:ext cx="10908418" cy="2272545"/>
            <a:chOff x="1270511" y="5826889"/>
            <a:chExt cx="21819676" cy="834866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26889"/>
              <a:ext cx="3865709" cy="1639485"/>
              <a:chOff x="1224541" y="6265456"/>
              <a:chExt cx="3865709" cy="1639485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532048" y="5586994"/>
                <a:ext cx="1524816" cy="299640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013560" y="6265456"/>
                <a:ext cx="3076690" cy="163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6"/>
              <p:cNvSpPr/>
              <p:nvPr/>
            </p:nvSpPr>
            <p:spPr>
              <a:xfrm flipV="1">
                <a:off x="1224541" y="6322793"/>
                <a:ext cx="903518" cy="152481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9" name="Group 54"/>
          <p:cNvGrpSpPr/>
          <p:nvPr/>
        </p:nvGrpSpPr>
        <p:grpSpPr>
          <a:xfrm>
            <a:off x="801126" y="3048000"/>
            <a:ext cx="10932939" cy="1024698"/>
            <a:chOff x="1268078" y="3405486"/>
            <a:chExt cx="21841827" cy="2148411"/>
          </a:xfrm>
        </p:grpSpPr>
        <p:sp>
          <p:nvSpPr>
            <p:cNvPr id="60" name="Rounded Rectangle 59"/>
            <p:cNvSpPr/>
            <p:nvPr/>
          </p:nvSpPr>
          <p:spPr>
            <a:xfrm>
              <a:off x="1268078" y="3790951"/>
              <a:ext cx="21841827" cy="17629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7"/>
            <p:cNvGrpSpPr/>
            <p:nvPr/>
          </p:nvGrpSpPr>
          <p:grpSpPr>
            <a:xfrm>
              <a:off x="1268078" y="3405486"/>
              <a:ext cx="3354023" cy="1057354"/>
              <a:chOff x="1311958" y="3405486"/>
              <a:chExt cx="3354023" cy="1057354"/>
            </a:xfrm>
          </p:grpSpPr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250670" y="3527166"/>
                <a:ext cx="2415311" cy="935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5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000618"/>
              </p:ext>
            </p:extLst>
          </p:nvPr>
        </p:nvGraphicFramePr>
        <p:xfrm>
          <a:off x="1348406" y="3569494"/>
          <a:ext cx="2093630" cy="42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5" imgW="1562040" imgH="317160" progId="Equation.DSMT4">
                  <p:embed/>
                </p:oleObj>
              </mc:Choice>
              <mc:Fallback>
                <p:oleObj name="Equation" r:id="rId5" imgW="1562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8406" y="3569494"/>
                        <a:ext cx="2093630" cy="425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566517"/>
              </p:ext>
            </p:extLst>
          </p:nvPr>
        </p:nvGraphicFramePr>
        <p:xfrm>
          <a:off x="5063466" y="3555206"/>
          <a:ext cx="2228246" cy="418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7" imgW="1688760" imgH="317160" progId="Equation.DSMT4">
                  <p:embed/>
                </p:oleObj>
              </mc:Choice>
              <mc:Fallback>
                <p:oleObj name="Equation" r:id="rId7" imgW="1688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3466" y="3555206"/>
                        <a:ext cx="2228246" cy="418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04284"/>
              </p:ext>
            </p:extLst>
          </p:nvPr>
        </p:nvGraphicFramePr>
        <p:xfrm>
          <a:off x="8465036" y="3543300"/>
          <a:ext cx="2404664" cy="42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Equation" r:id="rId9" imgW="1777680" imgH="317160" progId="Equation.DSMT4">
                  <p:embed/>
                </p:oleObj>
              </mc:Choice>
              <mc:Fallback>
                <p:oleObj name="Equation" r:id="rId9" imgW="1777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65036" y="3543300"/>
                        <a:ext cx="2404664" cy="42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22517"/>
              </p:ext>
            </p:extLst>
          </p:nvPr>
        </p:nvGraphicFramePr>
        <p:xfrm>
          <a:off x="1205637" y="4572000"/>
          <a:ext cx="2876528" cy="425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Equation" r:id="rId11" imgW="2145960" imgH="317160" progId="Equation.DSMT4">
                  <p:embed/>
                </p:oleObj>
              </mc:Choice>
              <mc:Fallback>
                <p:oleObj name="Equation" r:id="rId11" imgW="21459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05637" y="4572000"/>
                        <a:ext cx="2876528" cy="425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198512"/>
              </p:ext>
            </p:extLst>
          </p:nvPr>
        </p:nvGraphicFramePr>
        <p:xfrm>
          <a:off x="1183029" y="5158975"/>
          <a:ext cx="2629812" cy="41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13" imgW="1993680" imgH="317160" progId="Equation.DSMT4">
                  <p:embed/>
                </p:oleObj>
              </mc:Choice>
              <mc:Fallback>
                <p:oleObj name="Equation" r:id="rId13" imgW="1993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83029" y="5158975"/>
                        <a:ext cx="2629812" cy="418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616521"/>
              </p:ext>
            </p:extLst>
          </p:nvPr>
        </p:nvGraphicFramePr>
        <p:xfrm>
          <a:off x="1172426" y="5752541"/>
          <a:ext cx="2714062" cy="42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15" imgW="2006280" imgH="317160" progId="Equation.DSMT4">
                  <p:embed/>
                </p:oleObj>
              </mc:Choice>
              <mc:Fallback>
                <p:oleObj name="Equation" r:id="rId15" imgW="20062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72426" y="5752541"/>
                        <a:ext cx="2714062" cy="429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8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3174" y="2519335"/>
            <a:ext cx="11834900" cy="4224365"/>
            <a:chOff x="184495" y="3636273"/>
            <a:chExt cx="11834900" cy="44815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87728"/>
              <a:chOff x="1275608" y="6239450"/>
              <a:chExt cx="4592537" cy="106787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71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67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45025"/>
            <a:ext cx="12044943" cy="1420766"/>
            <a:chOff x="534987" y="1869705"/>
            <a:chExt cx="23612451" cy="23828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75726" y="2394259"/>
                  <a:ext cx="20571712" cy="18583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:r>
                    <a:rPr lang="vi-VN" sz="30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3000" i="1">
                          <a:latin typeface="Cambria Math"/>
                        </a:rPr>
                        <m:t>+3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  <m:r>
                            <a:rPr lang="vi-VN" sz="3000" i="1">
                              <a:latin typeface="Cambria Math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vi-VN" sz="3000" i="1">
                                  <a:latin typeface="Cambria Math"/>
                                </a:rPr>
                                <m:t>𝑧</m:t>
                              </m:r>
                            </m:e>
                          </m:bar>
                        </m:e>
                      </m:d>
                      <m:r>
                        <a:rPr lang="vi-VN" sz="3000" i="1">
                          <a:latin typeface="Cambria Math"/>
                        </a:rPr>
                        <m:t>=4−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726" y="2394259"/>
                  <a:ext cx="20571712" cy="1703456"/>
                </a:xfrm>
                <a:prstGeom prst="rect">
                  <a:avLst/>
                </a:prstGeom>
                <a:blipFill>
                  <a:blip r:embed="rId3"/>
                  <a:stretch>
                    <a:fillRect t="-688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150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4823D76B-66E2-4C33-8C3D-0C3DB6C6C71D}"/>
                  </a:ext>
                </a:extLst>
              </p:cNvPr>
              <p:cNvSpPr/>
              <p:nvPr/>
            </p:nvSpPr>
            <p:spPr>
              <a:xfrm>
                <a:off x="2597715" y="2819400"/>
                <a:ext cx="4379771" cy="540138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 indent="89835">
                  <a:lnSpc>
                    <a:spcPct val="107000"/>
                  </a:lnSpc>
                  <a:spcAft>
                    <a:spcPts val="400"/>
                  </a:spcAft>
                  <a:tabLst>
                    <a:tab pos="859618" algn="l"/>
                    <a:tab pos="1630989" algn="l"/>
                    <a:tab pos="2402677" algn="l"/>
                  </a:tabLst>
                </a:pPr>
                <a:r>
                  <a:rPr lang="en-US" sz="3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3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30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23D76B-66E2-4C33-8C3D-0C3DB6C6C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07" y="5638800"/>
                <a:ext cx="8761822" cy="1013675"/>
              </a:xfrm>
              <a:prstGeom prst="rect">
                <a:avLst/>
              </a:prstGeom>
              <a:blipFill rotWithShape="0">
                <a:blip r:embed="rId8"/>
                <a:stretch>
                  <a:fillRect l="-2156" t="-18675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74AFD708-9D3E-4B83-9452-B2DF65CA8684}"/>
                  </a:ext>
                </a:extLst>
              </p:cNvPr>
              <p:cNvSpPr/>
              <p:nvPr/>
            </p:nvSpPr>
            <p:spPr>
              <a:xfrm>
                <a:off x="3243655" y="3302169"/>
                <a:ext cx="4071386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sz="300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AFD708-9D3E-4B83-9452-B2DF65CA8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55" y="6604337"/>
                <a:ext cx="814383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46912191-C12D-4736-B299-F17ADF9ECE79}"/>
                  </a:ext>
                </a:extLst>
              </p:cNvPr>
              <p:cNvSpPr/>
              <p:nvPr/>
            </p:nvSpPr>
            <p:spPr>
              <a:xfrm>
                <a:off x="2597716" y="3810000"/>
                <a:ext cx="8397007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𝑏𝑖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6912191-C12D-4736-B299-F17ADF9EC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07" y="7620000"/>
                <a:ext cx="1679620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4477F40-BB7D-4D49-BB35-FABD63AB1990}"/>
                  </a:ext>
                </a:extLst>
              </p:cNvPr>
              <p:cNvSpPr/>
              <p:nvPr/>
            </p:nvSpPr>
            <p:spPr>
              <a:xfrm>
                <a:off x="2606128" y="4381500"/>
                <a:ext cx="4486638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477F40-BB7D-4D49-BB35-FABD63AB1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34" y="8763000"/>
                <a:ext cx="8974444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8C65568F-EEB8-4728-B0F4-B500E471DBDA}"/>
                  </a:ext>
                </a:extLst>
              </p:cNvPr>
              <p:cNvSpPr/>
              <p:nvPr/>
            </p:nvSpPr>
            <p:spPr>
              <a:xfrm>
                <a:off x="2572747" y="4867632"/>
                <a:ext cx="5050532" cy="93082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3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=±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65568F-EEB8-4728-B0F4-B500E471D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63" y="9735264"/>
                <a:ext cx="10282815" cy="2151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E8F28D32-F272-4A6B-A482-DAA9B8949234}"/>
                  </a:ext>
                </a:extLst>
              </p:cNvPr>
              <p:cNvSpPr/>
              <p:nvPr/>
            </p:nvSpPr>
            <p:spPr>
              <a:xfrm>
                <a:off x="2659999" y="5981700"/>
                <a:ext cx="6284653" cy="551273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F28D32-F272-4A6B-A482-DAA9B8949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92" y="11963400"/>
                <a:ext cx="12570942" cy="110254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xmlns="" id="{2DC39BCC-9FE6-4303-9360-F09BD1FD9AC5}"/>
              </a:ext>
            </a:extLst>
          </p:cNvPr>
          <p:cNvSpPr/>
          <p:nvPr/>
        </p:nvSpPr>
        <p:spPr>
          <a:xfrm>
            <a:off x="267459" y="17907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37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2" grpId="0"/>
      <p:bldP spid="14" grpId="0"/>
      <p:bldP spid="15" grpId="0"/>
      <p:bldP spid="16" grpId="0"/>
      <p:bldP spid="17" grpId="0"/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8550" y="2499384"/>
            <a:ext cx="11906773" cy="4244316"/>
            <a:chOff x="184495" y="3636273"/>
            <a:chExt cx="12013450" cy="44801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2013450" cy="42512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84783"/>
              <a:chOff x="1275608" y="6239450"/>
              <a:chExt cx="4592537" cy="106252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71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38340" cy="1062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1906395" cy="2230084"/>
            <a:chOff x="534987" y="1869705"/>
            <a:chExt cx="23340848" cy="374024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28128" y="1653394"/>
                  <a:ext cx="2690581" cy="929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087389" y="2203043"/>
                  <a:ext cx="20571713" cy="34069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:r>
                    <a:rPr lang="vi-VN" sz="30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3</m:t>
                      </m:r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3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 i="1">
                                  <a:latin typeface="Cambria Math"/>
                                </a:rPr>
                                <m:t>4−</m:t>
                              </m:r>
                              <m:r>
                                <a:rPr lang="vi-VN" sz="30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3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:r>
                    <a:rPr lang="vi-VN" sz="30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389" y="2203043"/>
                  <a:ext cx="20571712" cy="32520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6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=73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15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656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73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26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656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spcBef>
                        <a:spcPts val="12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=7</m:t>
                          </m:r>
                          <m:rad>
                            <m:radPr>
                              <m:degHide m:val="on"/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vi-VN" sz="30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936E0B1-43D7-41E6-8FCC-4E1DC7AD55A9}"/>
                  </a:ext>
                </a:extLst>
              </p:cNvPr>
              <p:cNvSpPr/>
              <p:nvPr/>
            </p:nvSpPr>
            <p:spPr>
              <a:xfrm>
                <a:off x="2286496" y="3075538"/>
                <a:ext cx="9028524" cy="507832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⇔3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3000">
                          <a:latin typeface="Cambria Math" panose="02040503050406030204" pitchFamily="18" charset="0"/>
                        </a:rPr>
                        <m:t>=15−8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36E0B1-43D7-41E6-8FCC-4E1DC7AD5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6151076"/>
                <a:ext cx="18059399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430B8978-6292-44F1-AC06-69C79E22A028}"/>
                  </a:ext>
                </a:extLst>
              </p:cNvPr>
              <p:cNvSpPr/>
              <p:nvPr/>
            </p:nvSpPr>
            <p:spPr>
              <a:xfrm>
                <a:off x="2286496" y="3668707"/>
                <a:ext cx="3661177" cy="50782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</a:rPr>
                        <m:t>⇔5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=15−8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30B8978-6292-44F1-AC06-69C79E22A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496" y="3668707"/>
                <a:ext cx="3661177" cy="50782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CEE507D2-361E-4D74-B92E-7188F80F8D0A}"/>
                  </a:ext>
                </a:extLst>
              </p:cNvPr>
              <p:cNvSpPr/>
              <p:nvPr/>
            </p:nvSpPr>
            <p:spPr>
              <a:xfrm>
                <a:off x="2324591" y="4093092"/>
                <a:ext cx="2326966" cy="825344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   =−8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E507D2-361E-4D74-B92E-7188F80F8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8186183"/>
                <a:ext cx="4717317" cy="2151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915445E2-5798-4D49-A14E-E4E7F0D022ED}"/>
                  </a:ext>
                </a:extLst>
              </p:cNvPr>
              <p:cNvSpPr/>
              <p:nvPr/>
            </p:nvSpPr>
            <p:spPr>
              <a:xfrm>
                <a:off x="4572733" y="4114118"/>
                <a:ext cx="2072088" cy="815983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=−8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5445E2-5798-4D49-A14E-E4E7F0D02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657" y="8228235"/>
                <a:ext cx="4189930" cy="21519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CB5B299B-DA90-4F76-B61D-BEF0D0CF542E}"/>
                  </a:ext>
                </a:extLst>
              </p:cNvPr>
              <p:cNvSpPr/>
              <p:nvPr/>
            </p:nvSpPr>
            <p:spPr>
              <a:xfrm>
                <a:off x="2384344" y="5372100"/>
                <a:ext cx="2332835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=3−8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B5B299B-DA90-4F76-B61D-BEF0D0CF5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308" y="10744200"/>
                <a:ext cx="4666277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3572DAA2-D041-4D15-8B21-6EAE7B5A3216}"/>
                  </a:ext>
                </a:extLst>
              </p:cNvPr>
              <p:cNvSpPr/>
              <p:nvPr/>
            </p:nvSpPr>
            <p:spPr>
              <a:xfrm>
                <a:off x="4702397" y="5295900"/>
                <a:ext cx="4881374" cy="605198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vi-VN" sz="30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  <m:sup>
                            <m:r>
                              <a:rPr lang="vi-VN" sz="30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0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30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73</m:t>
                        </m:r>
                      </m:e>
                    </m:rad>
                  </m:oMath>
                </a14:m>
                <a:r>
                  <a:rPr lang="vi-VN" sz="3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72DAA2-D041-4D15-8B21-6EAE7B5A3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018" y="10591800"/>
                <a:ext cx="9764020" cy="12103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:a16="http://schemas.microsoft.com/office/drawing/2014/main" xmlns="" id="{BE362ED3-1322-4A2D-A935-4A486FCD7FEB}"/>
              </a:ext>
            </a:extLst>
          </p:cNvPr>
          <p:cNvSpPr/>
          <p:nvPr/>
        </p:nvSpPr>
        <p:spPr>
          <a:xfrm>
            <a:off x="6096000" y="17526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38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3" grpId="0"/>
      <p:bldP spid="18" grpId="0"/>
      <p:bldP spid="39" grpId="0"/>
      <p:bldP spid="41" grpId="0"/>
      <p:bldP spid="42" grpId="0"/>
      <p:bldP spid="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2956" y="2786497"/>
            <a:ext cx="11862367" cy="3919103"/>
            <a:chOff x="184495" y="3636273"/>
            <a:chExt cx="12191207" cy="462391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2191207" cy="43949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653629"/>
              <a:chOff x="1275608" y="6239450"/>
              <a:chExt cx="4592537" cy="118761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91120" cy="118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1938265" cy="1615783"/>
            <a:chOff x="534987" y="1869705"/>
            <a:chExt cx="23340848" cy="270995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31718" y="1653394"/>
                  <a:ext cx="2683399" cy="929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4" y="1933278"/>
                  <a:ext cx="19980542" cy="2646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</m:t>
                      </m:r>
                      <m:r>
                        <a:rPr lang="vi-VN" sz="3000" i="1">
                          <a:latin typeface="Cambria Math"/>
                        </a:rPr>
                        <m:t>=</m:t>
                      </m:r>
                      <m:r>
                        <a:rPr lang="vi-VN" sz="3000" i="1">
                          <a:latin typeface="Cambria Math"/>
                        </a:rPr>
                        <m:t>𝑎</m:t>
                      </m:r>
                      <m:r>
                        <a:rPr lang="vi-VN" sz="3000" i="1">
                          <a:latin typeface="Cambria Math"/>
                        </a:rPr>
                        <m:t>+</m:t>
                      </m:r>
                      <m:r>
                        <a:rPr lang="vi-VN" sz="3000" i="1">
                          <a:latin typeface="Cambria Math"/>
                        </a:rPr>
                        <m:t>𝑏𝑖</m:t>
                      </m:r>
                      <m:r>
                        <a:rPr lang="vi-VN" sz="30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/>
                            </a:rPr>
                            <m:t>𝑎</m:t>
                          </m:r>
                          <m:r>
                            <a:rPr lang="vi-VN" sz="3000" i="1">
                              <a:latin typeface="Cambria Math"/>
                            </a:rPr>
                            <m:t>,</m:t>
                          </m:r>
                          <m:r>
                            <a:rPr lang="vi-VN" sz="3000" i="1">
                              <a:latin typeface="Cambria Math"/>
                            </a:rPr>
                            <m:t>𝑏</m:t>
                          </m:r>
                          <m:r>
                            <a:rPr lang="vi-VN" sz="3000" i="1">
                              <a:latin typeface="Cambria Math"/>
                            </a:rPr>
                            <m:t>∈</m:t>
                          </m:r>
                          <m:r>
                            <a:rPr lang="vi-VN" sz="30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r>
                        <a:rPr lang="vi-VN" sz="3000" i="1">
                          <a:latin typeface="Cambria Math"/>
                        </a:rPr>
                        <m:t>𝑧𝑖</m:t>
                      </m:r>
                      <m:r>
                        <a:rPr lang="vi-VN" sz="3000" i="1">
                          <a:latin typeface="Cambria Math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3000" i="1">
                          <a:latin typeface="Cambria Math"/>
                        </a:rPr>
                        <m:t>=4−4</m:t>
                      </m:r>
                      <m:r>
                        <a:rPr lang="vi-VN" sz="30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 Tìm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vi-VN" sz="3000" i="1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vi-VN" sz="30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30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vi-VN" sz="3000" i="1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a14:m>
                  <a: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30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3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19980542" cy="24916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9" t="-4713" r="-110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1473323"/>
            <a:chOff x="247181" y="1501340"/>
            <a:chExt cx="11838141" cy="147332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101088"/>
              <a:chOff x="5537206" y="1557991"/>
              <a:chExt cx="3079904" cy="10236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102361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77104" y="1701739"/>
                    <a:ext cx="2353785" cy="6945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vi-VN" sz="30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vi-VN" sz="3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36</m:t>
                            </m:r>
                          </m:den>
                        </m:f>
                      </m:oMath>
                    </a14:m>
                    <a:r>
                      <a:rPr lang="en-US" sz="3000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7104" y="1701739"/>
                    <a:ext cx="2353785" cy="65161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3871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5"/>
              <a:ext cx="3090381" cy="1265214"/>
              <a:chOff x="5537206" y="1557992"/>
              <a:chExt cx="3079904" cy="117619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2361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44579" y="1782355"/>
                    <a:ext cx="2418836" cy="9518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=48</m:t>
                          </m:r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579" y="1782355"/>
                    <a:ext cx="2418836" cy="47979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1473320"/>
              <a:chOff x="5537206" y="1557992"/>
              <a:chExt cx="3079904" cy="136965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236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33851" y="1598674"/>
                    <a:ext cx="2449598" cy="13289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300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3000" dirty="0"/>
                            <m:t>.</m:t>
                          </m:r>
                        </m:oMath>
                      </m:oMathPara>
                    </a14:m>
                    <a:endParaRPr lang="en-US" sz="3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851" y="1598674"/>
                    <a:ext cx="2449598" cy="84921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101083"/>
              <a:chOff x="5537206" y="1557992"/>
              <a:chExt cx="3079904" cy="102361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2361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226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spcBef>
                        <a:spcPts val="1200"/>
                      </a:spcBef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vi-VN" sz="30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30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vi-VN" sz="3000">
                            <a:latin typeface="Cambria Math" panose="02040503050406030204" pitchFamily="18" charset="0"/>
                          </a:rPr>
                          <m:t>=32</m:t>
                        </m:r>
                      </m:oMath>
                    </a14:m>
                    <a:r>
                      <a:rPr lang="vi-VN" sz="3000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979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7160" r="-2436" b="-390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0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78954" y="3086100"/>
                <a:ext cx="2893236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>
                          <a:latin typeface="Cambria Math" panose="02040503050406030204" pitchFamily="18" charset="0"/>
                        </a:rPr>
                        <m:t>𝑧𝑖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30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300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62" y="6172200"/>
                <a:ext cx="5787225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10306" y="4216569"/>
                <a:ext cx="6095206" cy="507832"/>
              </a:xfrm>
              <a:prstGeom prst="rect">
                <a:avLst/>
              </a:prstGeom>
            </p:spPr>
            <p:txBody>
              <a:bodyPr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𝑎𝑖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8433137"/>
                <a:ext cx="12192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05541" y="5471184"/>
                <a:ext cx="4679788" cy="82515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vi-VN" sz="3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3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3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300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7" y="10942368"/>
                <a:ext cx="9481698" cy="2151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8991223" y="1752600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324591" y="4864269"/>
                <a:ext cx="6095206" cy="507832"/>
              </a:xfrm>
              <a:prstGeom prst="rect">
                <a:avLst/>
              </a:prstGeom>
            </p:spPr>
            <p:txBody>
              <a:bodyPr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3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9728537"/>
                <a:ext cx="12192000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667446" y="3645068"/>
                <a:ext cx="5705788" cy="507832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300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vi-VN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3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30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00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3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7290137"/>
                <a:ext cx="11413061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28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" grpId="0"/>
      <p:bldP spid="15" grpId="0"/>
      <p:bldP spid="17" grpId="0"/>
      <p:bldP spid="64" grpId="0" animBg="1"/>
      <p:bldP spid="50" grpId="0"/>
      <p:bldP spid="6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830" y="1024071"/>
            <a:ext cx="687052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45707" tIns="22853" rIns="45707" bIns="22853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53160" y="4495801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12.B</a:t>
            </a: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814" y="4495801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13.A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662" y="4495801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14.C</a:t>
            </a: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175352" y="4495801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15.D</a:t>
            </a: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53160" y="3506062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7.C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814" y="3506064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8.A</a:t>
            </a: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662" y="35375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9.B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75352" y="35375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10.B</a:t>
            </a: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352" y="25394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5.D</a:t>
            </a: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662" y="25394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4.B</a:t>
            </a: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814" y="25394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3.A</a:t>
            </a:r>
          </a:p>
        </p:txBody>
      </p:sp>
      <p:sp>
        <p:nvSpPr>
          <p:cNvPr id="31" name="TextBox 30">
            <a:hlinkClick r:id="rId11" action="ppaction://hlinksldjump"/>
          </p:cNvPr>
          <p:cNvSpPr txBox="1"/>
          <p:nvPr/>
        </p:nvSpPr>
        <p:spPr>
          <a:xfrm>
            <a:off x="3153160" y="25088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2.A</a:t>
            </a:r>
          </a:p>
        </p:txBody>
      </p:sp>
      <p:sp>
        <p:nvSpPr>
          <p:cNvPr id="32" name="TextBox 31">
            <a:hlinkClick r:id="rId13" action="ppaction://hlinksldjump"/>
          </p:cNvPr>
          <p:cNvSpPr txBox="1"/>
          <p:nvPr/>
        </p:nvSpPr>
        <p:spPr>
          <a:xfrm>
            <a:off x="1096028" y="4514852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11.D</a:t>
            </a:r>
          </a:p>
        </p:txBody>
      </p:sp>
      <p:sp>
        <p:nvSpPr>
          <p:cNvPr id="33" name="TextBox 32">
            <a:hlinkClick r:id="rId14" action="ppaction://hlinksldjump"/>
          </p:cNvPr>
          <p:cNvSpPr txBox="1"/>
          <p:nvPr/>
        </p:nvSpPr>
        <p:spPr>
          <a:xfrm>
            <a:off x="1096028" y="3525113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6.D</a:t>
            </a:r>
          </a:p>
        </p:txBody>
      </p:sp>
      <p:sp>
        <p:nvSpPr>
          <p:cNvPr id="34" name="TextBox 33">
            <a:hlinkClick r:id="rId15" action="ppaction://hlinksldjump"/>
          </p:cNvPr>
          <p:cNvSpPr txBox="1"/>
          <p:nvPr/>
        </p:nvSpPr>
        <p:spPr>
          <a:xfrm>
            <a:off x="1096028" y="2527877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1.C</a:t>
            </a:r>
          </a:p>
        </p:txBody>
      </p:sp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11082987" y="6151421"/>
            <a:ext cx="452523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endParaRPr lang="en-US" sz="43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563219" y="6160658"/>
            <a:ext cx="482864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endParaRPr lang="en-US" sz="4300"/>
          </a:p>
        </p:txBody>
      </p:sp>
      <p:sp>
        <p:nvSpPr>
          <p:cNvPr id="37" name="Rectangle 4">
            <a:extLst>
              <a:ext uri="{FF2B5EF4-FFF2-40B4-BE49-F238E27FC236}">
                <a16:creationId xmlns=""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53" y="172342"/>
            <a:ext cx="11682477" cy="58475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13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5555" y="228601"/>
            <a:ext cx="11048636" cy="538609"/>
          </a:xfrm>
          <a:prstGeom prst="rect">
            <a:avLst/>
          </a:prstGeom>
          <a:noFill/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CĐ_SỐ PHỨC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8" y="2653533"/>
            <a:ext cx="11892545" cy="4090168"/>
            <a:chOff x="184495" y="3636272"/>
            <a:chExt cx="11834900" cy="4481561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2"/>
              <a:ext cx="2342698" cy="590149"/>
              <a:chOff x="1275608" y="6239450"/>
              <a:chExt cx="4592537" cy="107227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721321" cy="107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1938265" cy="1344148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8341" y="1653394"/>
                  <a:ext cx="2210152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923994" y="2186251"/>
                  <a:ext cx="16537881" cy="1806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2900" i="1">
                          <a:latin typeface="Cambria Math"/>
                        </a:rPr>
                        <m:t>=2+3</m:t>
                      </m:r>
                      <m:r>
                        <a:rPr lang="vi-VN" sz="29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900" i="1">
                          <a:latin typeface="Cambria Math"/>
                        </a:rPr>
                        <m:t>=3−</m:t>
                      </m:r>
                      <m:r>
                        <a:rPr lang="vi-VN" sz="29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29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𝑧</m:t>
                      </m:r>
                      <m:r>
                        <a:rPr lang="vi-VN" sz="29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29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3994" y="2186252"/>
                  <a:ext cx="16537881" cy="17034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907" b="-162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49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=3</m:t>
                          </m:r>
                          <m:rad>
                            <m:radPr>
                              <m:degHide m:val="on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262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398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29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290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290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oMath>
                    </a14:m>
                    <a:r>
                      <a:rPr lang="vi-VN" sz="2900" dirty="0"/>
                      <a:t>.</a:t>
                    </a:r>
                    <a:endParaRPr lang="en-US" sz="2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1248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000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39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29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290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290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</m:oMath>
                    </a14:m>
                    <a:r>
                      <a:rPr lang="vi-VN" sz="2900" dirty="0"/>
                      <a:t>.</a:t>
                    </a:r>
                    <a:endParaRPr lang="en-US" sz="2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1248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000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49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DF6BDC0-6428-4CE0-BC27-46AA227F7389}"/>
                  </a:ext>
                </a:extLst>
              </p:cNvPr>
              <p:cNvSpPr/>
              <p:nvPr/>
            </p:nvSpPr>
            <p:spPr>
              <a:xfrm>
                <a:off x="2667447" y="3668208"/>
                <a:ext cx="7312877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+3−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5+2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DF6BDC0-6428-4CE0-BC27-46AA227F7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7336417"/>
                <a:ext cx="14627659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D62F3339-5611-40A3-8DFC-9C0400D545CD}"/>
                  </a:ext>
                </a:extLst>
              </p:cNvPr>
              <p:cNvSpPr/>
              <p:nvPr/>
            </p:nvSpPr>
            <p:spPr>
              <a:xfrm>
                <a:off x="2667446" y="4457428"/>
                <a:ext cx="3825357" cy="617989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2F3339-5611-40A3-8DFC-9C0400D54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8914856"/>
                <a:ext cx="7651710" cy="12359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F3BAC448-3F8F-4C2D-A67F-49A7A01DC838}"/>
              </a:ext>
            </a:extLst>
          </p:cNvPr>
          <p:cNvSpPr/>
          <p:nvPr/>
        </p:nvSpPr>
        <p:spPr>
          <a:xfrm>
            <a:off x="6083215" y="1790701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97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2" grpId="0"/>
      <p:bldP spid="5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26"/>
            <a:ext cx="11906395" cy="4013973"/>
            <a:chOff x="184495" y="3636266"/>
            <a:chExt cx="11834900" cy="448156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6"/>
              <a:ext cx="2342698" cy="601352"/>
              <a:chOff x="1275608" y="6239450"/>
              <a:chExt cx="4592537" cy="109263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718156" cy="109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45025"/>
            <a:ext cx="11906395" cy="1431908"/>
            <a:chOff x="534987" y="1869705"/>
            <a:chExt cx="23340848" cy="240156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269689" y="2186251"/>
                  <a:ext cx="19389414" cy="20850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:r>
                    <a:rPr lang="vi-VN" sz="29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 thỏa mãn: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29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9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9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sz="29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9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9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sz="29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900" dirty="0"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en-US" sz="29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sz="2900" dirty="0">
                      <a:latin typeface="Times New Roman" pitchFamily="18" charset="0"/>
                      <a:cs typeface="Times New Roman" pitchFamily="18" charset="0"/>
                    </a:rPr>
                    <a:t>	      </a:t>
                  </a: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𝑤</m:t>
                      </m:r>
                      <m:r>
                        <a:rPr lang="vi-VN" sz="2900" i="1">
                          <a:latin typeface="Cambria Math"/>
                        </a:rPr>
                        <m:t>=</m:t>
                      </m:r>
                      <m:r>
                        <a:rPr lang="vi-VN" sz="2900" i="1">
                          <a:latin typeface="Cambria Math"/>
                        </a:rPr>
                        <m:t>𝑖𝑧</m:t>
                      </m:r>
                      <m:r>
                        <a:rPr lang="vi-VN" sz="2900" i="1">
                          <a:latin typeface="Cambria Math"/>
                        </a:rPr>
                        <m:t>+3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9689" y="2186252"/>
                  <a:ext cx="19389413" cy="199129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6" b="-138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1"/>
            <a:ext cx="11838141" cy="914406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51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	</m:t>
                          </m:r>
                        </m:oMath>
                      </m:oMathPara>
                    </a14:m>
                    <a:endParaRPr lang="en-US" sz="2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29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vi-VN" sz="29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90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a14:m>
                    <a:r>
                      <a:rPr lang="vi-VN" sz="2900" dirty="0"/>
                      <a:t>.	</a:t>
                    </a:r>
                    <a:endParaRPr lang="en-US" sz="2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9277" b="-397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29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vi-VN" sz="29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900"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a14:m>
                    <a:r>
                      <a:rPr lang="vi-VN" sz="2900" dirty="0"/>
                      <a:t>.	</a:t>
                    </a:r>
                    <a:endParaRPr lang="en-US" sz="2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277" b="-397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513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	</m:t>
                          </m:r>
                        </m:oMath>
                      </m:oMathPara>
                    </a14:m>
                    <a:endParaRPr lang="en-US" sz="2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449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0476D86A-C9CF-449E-BE1E-8EAD1B64884C}"/>
                  </a:ext>
                </a:extLst>
              </p:cNvPr>
              <p:cNvSpPr/>
              <p:nvPr/>
            </p:nvSpPr>
            <p:spPr>
              <a:xfrm>
                <a:off x="1296026" y="3622316"/>
                <a:ext cx="10646871" cy="690349"/>
              </a:xfrm>
              <a:prstGeom prst="rect">
                <a:avLst/>
              </a:prstGeom>
            </p:spPr>
            <p:txBody>
              <a:bodyPr wrap="squar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9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9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9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−2+2</m:t>
                          </m:r>
                          <m:rad>
                            <m:radPr>
                              <m:degHide m:val="on"/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−2−2</m:t>
                          </m:r>
                          <m:rad>
                            <m:radPr>
                              <m:degHide m:val="on"/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476D86A-C9CF-449E-BE1E-8EAD1B6488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7244632"/>
                <a:ext cx="21296513" cy="13806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9488A64C-2136-4C1D-BB8B-073BD81EE8CB}"/>
                  </a:ext>
                </a:extLst>
              </p:cNvPr>
              <p:cNvSpPr/>
              <p:nvPr/>
            </p:nvSpPr>
            <p:spPr>
              <a:xfrm>
                <a:off x="1185435" y="4596920"/>
                <a:ext cx="4501448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𝑖𝑧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88A64C-2136-4C1D-BB8B-073BD81EE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79" y="9193841"/>
                <a:ext cx="9004068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2B57B039-92F8-471E-9AE2-BFF293D49FD3}"/>
                  </a:ext>
                </a:extLst>
              </p:cNvPr>
              <p:cNvSpPr/>
              <p:nvPr/>
            </p:nvSpPr>
            <p:spPr>
              <a:xfrm>
                <a:off x="1237893" y="5159811"/>
                <a:ext cx="3962652" cy="605199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(−4)</m:t>
                              </m:r>
                            </m:e>
                            <m:sup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90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57B039-92F8-471E-9AE2-BFF293D49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106" y="10319621"/>
                <a:ext cx="7926337" cy="12103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="" xmlns:a16="http://schemas.microsoft.com/office/drawing/2014/main" id="{A92D05B2-BF2B-4980-A2B9-8A943408495C}"/>
              </a:ext>
            </a:extLst>
          </p:cNvPr>
          <p:cNvSpPr/>
          <p:nvPr/>
        </p:nvSpPr>
        <p:spPr>
          <a:xfrm>
            <a:off x="267459" y="17907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45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3" grpId="0"/>
      <p:bldP spid="14" grpId="0"/>
      <p:bldP spid="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5343" y="3137781"/>
            <a:ext cx="11834900" cy="3145668"/>
            <a:chOff x="189938" y="3636275"/>
            <a:chExt cx="11834900" cy="1959889"/>
          </a:xfrm>
        </p:grpSpPr>
        <p:sp>
          <p:nvSpPr>
            <p:cNvPr id="5" name="Rounded Rectangle 4"/>
            <p:cNvSpPr/>
            <p:nvPr/>
          </p:nvSpPr>
          <p:spPr>
            <a:xfrm>
              <a:off x="189938" y="383572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7" cy="483133"/>
              <a:chOff x="1275608" y="6239450"/>
              <a:chExt cx="4592536" cy="8778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1312" y="4557737"/>
                <a:ext cx="541774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4577" cy="609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5417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119052"/>
            <a:ext cx="11939057" cy="1404947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5" y="1653394"/>
                  <a:ext cx="2216068" cy="903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3" y="1936625"/>
                  <a:ext cx="19835650" cy="2160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+mj-lt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900" dirty="0">
                      <a:latin typeface="+mj-lt"/>
                    </a:rPr>
                    <a:t>là các số thực. </a:t>
                  </a:r>
                  <a:endParaRPr lang="en-US" sz="2900" dirty="0">
                    <a:latin typeface="+mj-lt"/>
                  </a:endParaRPr>
                </a:p>
                <a:p>
                  <a:pPr algn="just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+mj-lt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𝑥𝑖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2900" dirty="0">
                      <a:latin typeface="+mj-lt"/>
                    </a:rPr>
                    <a:t> </a:t>
                  </a:r>
                  <a:r>
                    <a:rPr lang="vi-VN" sz="2900" dirty="0">
                      <a:latin typeface="+mj-lt"/>
                    </a:rPr>
                    <a:t>bằng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vi-VN" sz="2900" dirty="0">
                      <a:latin typeface="+mj-lt"/>
                    </a:rPr>
                    <a:t> khi</a:t>
                  </a:r>
                  <a:endParaRPr lang="en-US" sz="29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0084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6" t="-3817" b="-137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001" y="1754391"/>
            <a:ext cx="4789720" cy="617268"/>
            <a:chOff x="1458731" y="6301627"/>
            <a:chExt cx="13797182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54710" y="6301627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2900" dirty="0">
                      <a:latin typeface="+mj-lt"/>
                    </a:rPr>
                    <a:t>.</a:t>
                  </a:r>
                  <a:endParaRPr lang="en-US" sz="29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4710" y="6301627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238" b="-200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179627" y="1798873"/>
            <a:ext cx="4781764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9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dirty="0"/>
                    <a:t>.	</a:t>
                  </a:r>
                  <a:endParaRPr lang="en-US" sz="29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5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65929" y="2467574"/>
            <a:ext cx="4808012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9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2900" dirty="0">
                      <a:latin typeface="+mj-lt"/>
                    </a:rPr>
                    <a:t>.	</a:t>
                  </a:r>
                  <a:endParaRPr lang="vi-VN" sz="29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3810" b="-2142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179627" y="2508317"/>
            <a:ext cx="4794239" cy="617268"/>
            <a:chOff x="1458731" y="6294885"/>
            <a:chExt cx="13743371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00899" y="6294885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29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2900" dirty="0">
                      <a:latin typeface="+mj-lt"/>
                    </a:rPr>
                    <a:t>.</a:t>
                  </a:r>
                  <a:endParaRPr lang="en-US" sz="29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899" y="6294885"/>
                  <a:ext cx="13101203" cy="12345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5213" b="-1990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B880C930-1FB8-4D6E-B676-53FD6739CA97}"/>
                  </a:ext>
                </a:extLst>
              </p:cNvPr>
              <p:cNvSpPr/>
              <p:nvPr/>
            </p:nvSpPr>
            <p:spPr>
              <a:xfrm>
                <a:off x="1562689" y="3825340"/>
                <a:ext cx="9104715" cy="507832"/>
              </a:xfrm>
              <a:prstGeom prst="rect">
                <a:avLst/>
              </a:prstGeom>
            </p:spPr>
            <p:txBody>
              <a:bodyPr wrap="square" lIns="45707" tIns="22853" rIns="45707" bIns="22853">
                <a:spAutoFit/>
              </a:bodyPr>
              <a:lstStyle/>
              <a:p>
                <a:r>
                  <a:rPr lang="vi-VN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=1+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𝑥𝑖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=0⇔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+1+(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+2)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2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80C930-1FB8-4D6E-B676-53FD6739C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7650680"/>
                <a:ext cx="18211800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2042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9389615A-6544-4D95-A873-5E55030D6CEF}"/>
                  </a:ext>
                </a:extLst>
              </p:cNvPr>
              <p:cNvSpPr/>
              <p:nvPr/>
            </p:nvSpPr>
            <p:spPr>
              <a:xfrm>
                <a:off x="3975615" y="4300298"/>
                <a:ext cx="2391229" cy="819271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r>
                  <a:rPr lang="en-US" sz="2900" b="1" dirty="0"/>
                  <a:t>&lt;=&gt;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9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+1=0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+2=0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89615A-6544-4D95-A873-5E55030D6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265" y="8600595"/>
                <a:ext cx="4950522" cy="2151936"/>
              </a:xfrm>
              <a:prstGeom prst="rect">
                <a:avLst/>
              </a:prstGeom>
              <a:blipFill rotWithShape="0">
                <a:blip r:embed="rId9"/>
                <a:stretch>
                  <a:fillRect l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3EB93B20-1FF1-4A17-905F-EB5BA383E475}"/>
                  </a:ext>
                </a:extLst>
              </p:cNvPr>
              <p:cNvSpPr/>
              <p:nvPr/>
            </p:nvSpPr>
            <p:spPr>
              <a:xfrm>
                <a:off x="6403642" y="4300298"/>
                <a:ext cx="2002917" cy="876124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r>
                  <a:rPr lang="en-US" sz="2900" b="1" dirty="0"/>
                  <a:t>&lt;=&gt;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9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B93B20-1FF1-4A17-905F-EB5BA383E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8949" y="8600595"/>
                <a:ext cx="4182107" cy="2151936"/>
              </a:xfrm>
              <a:prstGeom prst="rect">
                <a:avLst/>
              </a:prstGeom>
              <a:blipFill rotWithShape="0">
                <a:blip r:embed="rId10"/>
                <a:stretch>
                  <a:fillRect l="-8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7A697E60-858D-46B8-AE96-B9A77F9DBF7E}"/>
              </a:ext>
            </a:extLst>
          </p:cNvPr>
          <p:cNvSpPr/>
          <p:nvPr/>
        </p:nvSpPr>
        <p:spPr>
          <a:xfrm>
            <a:off x="499045" y="1828800"/>
            <a:ext cx="377935" cy="50026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vi-VN" sz="2900" b="1" dirty="0">
                <a:latin typeface="+mj-lt"/>
                <a:ea typeface="Tahoma" pitchFamily="34" charset="0"/>
                <a:cs typeface="Tahoma" pitchFamily="34" charset="0"/>
              </a:rPr>
              <a:t>A</a:t>
            </a:r>
            <a:endParaRPr lang="en-US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4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72" grpId="0"/>
      <p:bldP spid="101" grpId="0"/>
      <p:bldP spid="10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8" y="2438397"/>
            <a:ext cx="11834900" cy="4368421"/>
            <a:chOff x="184495" y="3636267"/>
            <a:chExt cx="11834900" cy="448156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342698" cy="552559"/>
              <a:chOff x="1275608" y="6239450"/>
              <a:chExt cx="4592537" cy="100397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1561409"/>
            <a:chOff x="534987" y="1869705"/>
            <a:chExt cx="23719158" cy="261876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555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+mj-lt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𝑏𝑖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2900" dirty="0">
                      <a:latin typeface="+mj-lt"/>
                      <a:cs typeface="Times New Roman" pitchFamily="18" charset="0"/>
                    </a:rPr>
                    <a:t> thỏa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vi-VN" sz="2900" dirty="0">
                      <a:latin typeface="+mj-lt"/>
                      <a:cs typeface="Times New Roman" pitchFamily="18" charset="0"/>
                    </a:rPr>
                    <a:t>.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+mj-lt"/>
                      <a:cs typeface="Times New Roman" pitchFamily="18" charset="0"/>
                    </a:rPr>
                    <a:t> Tính tổng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vi-VN" sz="2900" dirty="0">
                      <a:latin typeface="+mj-lt"/>
                      <a:cs typeface="Times New Roman" pitchFamily="18" charset="0"/>
                    </a:rPr>
                    <a:t>.</a:t>
                  </a:r>
                  <a:br>
                    <a:rPr lang="vi-VN" sz="2900" dirty="0">
                      <a:latin typeface="+mj-lt"/>
                      <a:cs typeface="Times New Roman" pitchFamily="18" charset="0"/>
                    </a:rPr>
                  </a:br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=6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=10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03920" y="3505200"/>
                <a:ext cx="6130880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2900"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492" y="7010400"/>
                <a:ext cx="12263357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09255" y="4141199"/>
                <a:ext cx="1901427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=5+5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162" y="8282396"/>
                <a:ext cx="3803349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33129" y="4694235"/>
                <a:ext cx="2663107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=5;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88" y="9388468"/>
                <a:ext cx="5326907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3162683" y="1785972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83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4" grpId="0"/>
      <p:bldP spid="16" grpId="0"/>
      <p:bldP spid="18" grpId="0"/>
      <p:bldP spid="6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5343" y="3137781"/>
            <a:ext cx="11834900" cy="3145668"/>
            <a:chOff x="189938" y="3636275"/>
            <a:chExt cx="11834900" cy="1959889"/>
          </a:xfrm>
        </p:grpSpPr>
        <p:sp>
          <p:nvSpPr>
            <p:cNvPr id="5" name="Rounded Rectangle 4"/>
            <p:cNvSpPr/>
            <p:nvPr/>
          </p:nvSpPr>
          <p:spPr>
            <a:xfrm>
              <a:off x="189938" y="3835720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6" cy="483133"/>
              <a:chOff x="1275608" y="6239450"/>
              <a:chExt cx="4592535" cy="8778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61311" y="4557737"/>
                <a:ext cx="541773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1" y="6239450"/>
                <a:ext cx="2831992" cy="609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5"/>
                <a:ext cx="852450" cy="54177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6" y="119053"/>
            <a:ext cx="11906397" cy="1764229"/>
            <a:chOff x="534987" y="1869705"/>
            <a:chExt cx="23340848" cy="295893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5"/>
              <a:chOff x="534987" y="1647866"/>
              <a:chExt cx="23340848" cy="2356355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5" y="1653394"/>
                  <a:ext cx="2216068" cy="903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6438562" y="1936625"/>
                  <a:ext cx="13688341" cy="28920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𝑧</m:t>
                      </m:r>
                      <m:r>
                        <a:rPr lang="vi-VN" sz="2900" i="1">
                          <a:latin typeface="Cambria Math"/>
                        </a:rPr>
                        <m:t>=3+2</m:t>
                      </m:r>
                      <m:r>
                        <a:rPr lang="vi-VN" sz="29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sz="2900" dirty="0"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en-US" sz="29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sz="2900" dirty="0">
                      <a:latin typeface="Times New Roman" pitchFamily="18" charset="0"/>
                      <a:cs typeface="Times New Roman" pitchFamily="18" charset="0"/>
                    </a:rPr>
                    <a:t>	     </a:t>
                  </a: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Tìm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𝑤</m:t>
                      </m:r>
                      <m:r>
                        <a:rPr lang="vi-VN" sz="2900" i="1">
                          <a:latin typeface="Cambria Math"/>
                        </a:rPr>
                        <m:t>=</m:t>
                      </m:r>
                      <m:r>
                        <a:rPr lang="vi-VN" sz="2900" i="1">
                          <a:latin typeface="Cambria Math"/>
                        </a:rPr>
                        <m:t>𝑧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vi-VN" sz="29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29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8563" y="1936625"/>
                  <a:ext cx="13688341" cy="27739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76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3" y="1752601"/>
            <a:ext cx="4784747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=3+5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2900" dirty="0"/>
                    <a:t>.	</a:t>
                  </a:r>
                  <a:endParaRPr lang="en-US" sz="29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687" b="-1943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179629" y="1782736"/>
            <a:ext cx="4808012" cy="640424"/>
            <a:chOff x="1458731" y="6301891"/>
            <a:chExt cx="13645539" cy="12808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37756" y="6301891"/>
                  <a:ext cx="12966514" cy="128084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=7−8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2900" dirty="0"/>
                    <a:t>.	</a:t>
                  </a:r>
                  <a:r>
                    <a:rPr lang="vi-VN" dirty="0"/>
                    <a:t>	</a:t>
                  </a:r>
                  <a:endParaRPr lang="en-US" sz="29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756" y="6301891"/>
                  <a:ext cx="12966514" cy="12808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835" b="-1880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65929" y="2467574"/>
            <a:ext cx="4808012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−3+5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2900" dirty="0"/>
                    <a:t>. </a:t>
                  </a:r>
                  <a:r>
                    <a:rPr lang="vi-VN" sz="2900" dirty="0">
                      <a:latin typeface="+mj-lt"/>
                    </a:rPr>
                    <a:t>	</a:t>
                  </a:r>
                  <a:endParaRPr lang="vi-VN" sz="29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4286" b="-2095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179629" y="2527955"/>
            <a:ext cx="4808012" cy="617268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=−7+8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2900" dirty="0"/>
                    <a:t>.</a:t>
                  </a: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318" b="-2132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00" dirty="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6E81807B-192F-4B93-BBF8-F8050A6F3D4B}"/>
                  </a:ext>
                </a:extLst>
              </p:cNvPr>
              <p:cNvSpPr/>
              <p:nvPr/>
            </p:nvSpPr>
            <p:spPr>
              <a:xfrm>
                <a:off x="2185916" y="3971496"/>
                <a:ext cx="9588128" cy="507832"/>
              </a:xfrm>
              <a:prstGeom prst="rect">
                <a:avLst/>
              </a:prstGeom>
            </p:spPr>
            <p:txBody>
              <a:bodyPr wrap="squar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=(3+2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)(1+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−(3−2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E81807B-192F-4B93-BBF8-F8050A6F3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402" y="7942992"/>
                <a:ext cx="19178753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FFA23EFD-A483-4EA8-BDF9-5314E63BE06E}"/>
                  </a:ext>
                </a:extLst>
              </p:cNvPr>
              <p:cNvSpPr/>
              <p:nvPr/>
            </p:nvSpPr>
            <p:spPr>
              <a:xfrm>
                <a:off x="5638861" y="4509247"/>
                <a:ext cx="4140113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−3+2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FA23EFD-A483-4EA8-BDF9-5314E63BE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187" y="9018493"/>
                <a:ext cx="8281306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19FD4CB-25F1-47F5-90B1-713CFC1027B4}"/>
                  </a:ext>
                </a:extLst>
              </p:cNvPr>
              <p:cNvSpPr/>
              <p:nvPr/>
            </p:nvSpPr>
            <p:spPr>
              <a:xfrm>
                <a:off x="5638860" y="5067300"/>
                <a:ext cx="2283597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=−7+8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19FD4CB-25F1-47F5-90B1-713CFC102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187" y="10134600"/>
                <a:ext cx="4567789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7A1FE18B-C8C5-48C4-8B1B-CCAC07DD4678}"/>
              </a:ext>
            </a:extLst>
          </p:cNvPr>
          <p:cNvSpPr/>
          <p:nvPr/>
        </p:nvSpPr>
        <p:spPr>
          <a:xfrm>
            <a:off x="6210286" y="2590800"/>
            <a:ext cx="379772" cy="50026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29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61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  <p:bldP spid="13" grpId="0"/>
      <p:bldP spid="14" grpId="0"/>
      <p:bldP spid="5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7" y="2653530"/>
            <a:ext cx="11964512" cy="4059266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4642"/>
              <a:chOff x="1275608" y="6239450"/>
              <a:chExt cx="4592537" cy="10804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704953" cy="108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158433" cy="1561409"/>
            <a:chOff x="534987" y="1869705"/>
            <a:chExt cx="23719158" cy="261876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766" y="1653394"/>
                  <a:ext cx="2205304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555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Cho các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2900" i="1">
                          <a:latin typeface="Cambria Math"/>
                        </a:rPr>
                        <m:t>=2−3</m:t>
                      </m:r>
                      <m:r>
                        <a:rPr lang="vi-VN" sz="29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900" i="1">
                          <a:latin typeface="Cambria Math"/>
                        </a:rPr>
                        <m:t>=1+4</m:t>
                      </m:r>
                      <m:r>
                        <a:rPr lang="vi-VN" sz="29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Tìm số phức liên hợp với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2900" dirty="0">
                      <a:latin typeface="+mj-lt"/>
                      <a:cs typeface="Times New Roman" pitchFamily="18" charset="0"/>
                    </a:rPr>
                    <a:t/>
                  </a:r>
                  <a:br>
                    <a:rPr lang="vi-VN" sz="2900" dirty="0">
                      <a:latin typeface="+mj-lt"/>
                      <a:cs typeface="Times New Roman" pitchFamily="18" charset="0"/>
                    </a:rPr>
                  </a:br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2"/>
            <a:ext cx="11838141" cy="1222681"/>
            <a:chOff x="247181" y="1501340"/>
            <a:chExt cx="11838141" cy="122268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−14−5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−10+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6"/>
              <a:ext cx="3090381" cy="1222674"/>
              <a:chOff x="5537206" y="1557992"/>
              <a:chExt cx="3079904" cy="113664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155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14−5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  <a:p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0128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86337" y="3920499"/>
                <a:ext cx="4205124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90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9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1−3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1+4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94" y="7840998"/>
                <a:ext cx="8411342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400781" y="4829136"/>
                <a:ext cx="5972044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90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900">
                          <a:latin typeface="Cambria Math" panose="02040503050406030204" pitchFamily="18" charset="0"/>
                        </a:rPr>
                        <m:t>=2+8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+12=14+5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9658273"/>
                <a:ext cx="11945642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/>
          <p:cNvSpPr/>
          <p:nvPr/>
        </p:nvSpPr>
        <p:spPr>
          <a:xfrm>
            <a:off x="8991223" y="17526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52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7" grpId="0"/>
      <p:bldP spid="22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59253" y="1104900"/>
            <a:ext cx="10862156" cy="5337105"/>
            <a:chOff x="1120323" y="10988402"/>
            <a:chExt cx="21729655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3072751" cy="445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Tính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chất 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1" name="Rectangle 120"/>
          <p:cNvSpPr/>
          <p:nvPr/>
        </p:nvSpPr>
        <p:spPr>
          <a:xfrm>
            <a:off x="2565755" y="1463985"/>
            <a:ext cx="8358376" cy="600154"/>
          </a:xfrm>
          <a:prstGeom prst="rect">
            <a:avLst/>
          </a:prstGeom>
        </p:spPr>
        <p:txBody>
          <a:bodyPr wrap="square" lIns="45711" tIns="22855" rIns="45711" bIns="2285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sym typeface="Wingdings"/>
              </a:rPr>
              <a:t>Với mọi z và z’ thuộc 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1920079" y="2722790"/>
                <a:ext cx="8358376" cy="600154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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Tính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chất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giao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hoán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+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 =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 +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</m:oMath>
                </a14:m>
                <a:endParaRPr lang="en-US" sz="24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79" y="2722790"/>
                <a:ext cx="8358376" cy="600154"/>
              </a:xfrm>
              <a:prstGeom prst="rect">
                <a:avLst/>
              </a:prstGeom>
              <a:blipFill rotWithShape="1">
                <a:blip r:embed="rId2"/>
                <a:stretch>
                  <a:fillRect l="-1678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1920079" y="3480770"/>
                <a:ext cx="8358376" cy="600154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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Cộng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với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0: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+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𝟎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=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𝟎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+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=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</m:oMath>
                </a14:m>
                <a:endParaRPr lang="en-US" sz="24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079" y="3480770"/>
                <a:ext cx="8358376" cy="600154"/>
              </a:xfrm>
              <a:prstGeom prst="rect">
                <a:avLst/>
              </a:prstGeom>
              <a:blipFill rotWithShape="1">
                <a:blip r:embed="rId3"/>
                <a:stretch>
                  <a:fillRect l="-1678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26668" y="4270305"/>
                <a:ext cx="8997463" cy="1652109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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Có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phần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tử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đối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:</a:t>
                </a:r>
              </a:p>
              <a:p>
                <a:pPr algn="just"/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Với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mỗi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= 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𝒃𝒊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có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duy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nhất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một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phức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–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−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𝒃𝒊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mà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ta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kí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hiệu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–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= 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𝒃𝒊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thỏa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+(−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)=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𝟎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phức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-z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còn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được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gọi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đối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của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phức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z.</a:t>
                </a: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668" y="4270305"/>
                <a:ext cx="8997463" cy="1652109"/>
              </a:xfrm>
              <a:prstGeom prst="rect">
                <a:avLst/>
              </a:prstGeom>
              <a:blipFill rotWithShape="1">
                <a:blip r:embed="rId4"/>
                <a:stretch>
                  <a:fillRect l="-1558" t="-4428" r="-1558" b="-8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13544" y="1980791"/>
                <a:ext cx="8358376" cy="600154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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Tính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chất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kết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hợp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(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+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’) +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’’=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+ (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 +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’’)</m:t>
                    </m:r>
                  </m:oMath>
                </a14:m>
                <a:endParaRPr lang="en-US" sz="24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544" y="1980791"/>
                <a:ext cx="8358376" cy="600154"/>
              </a:xfrm>
              <a:prstGeom prst="rect">
                <a:avLst/>
              </a:prstGeom>
              <a:blipFill rotWithShape="1">
                <a:blip r:embed="rId5"/>
                <a:stretch>
                  <a:fillRect l="-1678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233894"/>
            <a:ext cx="11682477" cy="46164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CC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744" y="228600"/>
            <a:ext cx="11048636" cy="415488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SỐ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06" grpId="0"/>
      <p:bldP spid="111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2957" y="3458669"/>
            <a:ext cx="11830497" cy="3280510"/>
            <a:chOff x="184495" y="3636267"/>
            <a:chExt cx="11834900" cy="336547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1365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342698" cy="552559"/>
              <a:chOff x="1275608" y="6239450"/>
              <a:chExt cx="4592537" cy="100397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35594" cy="10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1344148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806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2900" i="1">
                          <a:latin typeface="Cambria Math"/>
                        </a:rPr>
                        <m:t>=5−2</m:t>
                      </m:r>
                      <m:r>
                        <a:rPr lang="vi-VN" sz="29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900" i="1">
                          <a:latin typeface="Cambria Math"/>
                        </a:rPr>
                        <m:t>=3−4</m:t>
                      </m:r>
                      <m:r>
                        <a:rPr lang="vi-VN" sz="29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29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Tìm số phức liên hợp của số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𝑤</m:t>
                      </m:r>
                      <m:r>
                        <a:rPr lang="vi-VN" sz="2900" i="1">
                          <a:latin typeface="Cambria Math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9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9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vi-VN" sz="29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900" i="1">
                          <a:latin typeface="Cambria Math"/>
                        </a:rPr>
                        <m:t>+2</m:t>
                      </m:r>
                      <m:sSub>
                        <m:sSubPr>
                          <m:ctrlPr>
                            <a:rPr lang="vi-VN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vi-VN" sz="2900" i="1">
                              <a:latin typeface="Cambria Math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9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9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70345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907" b="-1651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28409" y="1622114"/>
            <a:ext cx="11143343" cy="1715793"/>
            <a:chOff x="228408" y="1622114"/>
            <a:chExt cx="11143343" cy="1715793"/>
          </a:xfrm>
        </p:grpSpPr>
        <p:grpSp>
          <p:nvGrpSpPr>
            <p:cNvPr id="51" name="Group 50"/>
            <p:cNvGrpSpPr/>
            <p:nvPr/>
          </p:nvGrpSpPr>
          <p:grpSpPr>
            <a:xfrm>
              <a:off x="228408" y="1622114"/>
              <a:ext cx="11143343" cy="1715793"/>
              <a:chOff x="5518498" y="1670268"/>
              <a:chExt cx="11105566" cy="159507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675652"/>
                <a:ext cx="4994596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661091" y="1775500"/>
                    <a:ext cx="2958674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ba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=54+26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1092" y="1775500"/>
                    <a:ext cx="2958675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A7422B7F-3C43-4EFB-8E1D-3B98E2788936}"/>
                  </a:ext>
                </a:extLst>
              </p:cNvPr>
              <p:cNvSpPr/>
              <p:nvPr/>
            </p:nvSpPr>
            <p:spPr>
              <a:xfrm>
                <a:off x="5809042" y="2511872"/>
                <a:ext cx="4994596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80CD87D8-97FB-4A9E-B838-54E71406E3A1}"/>
                  </a:ext>
                </a:extLst>
              </p:cNvPr>
              <p:cNvSpPr/>
              <p:nvPr/>
            </p:nvSpPr>
            <p:spPr>
              <a:xfrm>
                <a:off x="5518498" y="264741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AE403606-8B95-4465-A96D-756A0EE5DB63}"/>
                  </a:ext>
                </a:extLst>
              </p:cNvPr>
              <p:cNvSpPr/>
              <p:nvPr/>
            </p:nvSpPr>
            <p:spPr>
              <a:xfrm>
                <a:off x="11692511" y="1670268"/>
                <a:ext cx="4931553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F3D0B4EE-1B20-47D0-AE8D-D687B4C41371}"/>
                  </a:ext>
                </a:extLst>
              </p:cNvPr>
              <p:cNvSpPr/>
              <p:nvPr/>
            </p:nvSpPr>
            <p:spPr>
              <a:xfrm>
                <a:off x="11401967" y="1805810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091082C3-7368-475F-99E3-BAC6E74CFC62}"/>
                  </a:ext>
                </a:extLst>
              </p:cNvPr>
              <p:cNvSpPr/>
              <p:nvPr/>
            </p:nvSpPr>
            <p:spPr>
              <a:xfrm>
                <a:off x="11673804" y="2506488"/>
                <a:ext cx="4931553" cy="75346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52590F7F-2FD2-49C6-825B-271EAB8B53EE}"/>
                  </a:ext>
                </a:extLst>
              </p:cNvPr>
              <p:cNvSpPr/>
              <p:nvPr/>
            </p:nvSpPr>
            <p:spPr>
              <a:xfrm>
                <a:off x="11383259" y="2642031"/>
                <a:ext cx="54549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="" xmlns:a16="http://schemas.microsoft.com/office/drawing/2014/main" id="{2F0BFF5E-D8F8-4F83-BE25-FAD0BAFA7D04}"/>
                      </a:ext>
                    </a:extLst>
                  </p:cNvPr>
                  <p:cNvSpPr txBox="1"/>
                  <p:nvPr/>
                </p:nvSpPr>
                <p:spPr>
                  <a:xfrm>
                    <a:off x="6738131" y="2629524"/>
                    <a:ext cx="2881636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pos m:val="top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ba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=54−26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2F0BFF5E-D8F8-4F83-BE25-FAD0BAFA7D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8131" y="2629524"/>
                    <a:ext cx="2881636" cy="47210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734086" y="1745709"/>
                  <a:ext cx="3005724" cy="538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vi-VN" sz="290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bar>
                        <m:r>
                          <a:rPr lang="vi-VN" sz="2900">
                            <a:latin typeface="Cambria Math" panose="02040503050406030204" pitchFamily="18" charset="0"/>
                          </a:rPr>
                          <m:t>=−54−26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vi-VN" sz="2900" dirty="0"/>
                          <m:t>.</m:t>
                        </m:r>
                      </m:oMath>
                    </m:oMathPara>
                  </a14:m>
                  <a:endParaRPr lang="en-US" sz="29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086" y="1745708"/>
                  <a:ext cx="3005724" cy="5078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="" xmlns:a16="http://schemas.microsoft.com/office/drawing/2014/main" id="{E6969B80-D98A-4698-9AD0-ABC054E15D65}"/>
                    </a:ext>
                  </a:extLst>
                </p:cNvPr>
                <p:cNvSpPr txBox="1"/>
                <p:nvPr/>
              </p:nvSpPr>
              <p:spPr>
                <a:xfrm>
                  <a:off x="7873322" y="2611992"/>
                  <a:ext cx="2603608" cy="538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>
                    <a:spcBef>
                      <a:spcPts val="12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vi-VN" sz="290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bar>
                        <m:r>
                          <a:rPr lang="vi-VN" sz="2900">
                            <a:latin typeface="Cambria Math" panose="02040503050406030204" pitchFamily="18" charset="0"/>
                          </a:rPr>
                          <m:t>=54−30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vi-VN" sz="2900" dirty="0"/>
                          <m:t>.</m:t>
                        </m:r>
                      </m:oMath>
                    </m:oMathPara>
                  </a14:m>
                  <a:endParaRPr lang="vi-VN" sz="29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6969B80-D98A-4698-9AD0-ABC054E15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3321" y="2611992"/>
                  <a:ext cx="2603608" cy="5078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15DAC38B-2599-4658-905B-7BB72BA841CB}"/>
                  </a:ext>
                </a:extLst>
              </p:cNvPr>
              <p:cNvSpPr/>
              <p:nvPr/>
            </p:nvSpPr>
            <p:spPr>
              <a:xfrm>
                <a:off x="2859259" y="3995411"/>
                <a:ext cx="3510280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900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bar>
                      <m:r>
                        <a:rPr lang="en-US" sz="29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90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2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2900" i="1">
                              <a:latin typeface="Cambria Math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bar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DAC38B-2599-4658-905B-7BB72BA84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262" y="7990820"/>
                <a:ext cx="7021474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40F2255D-96BC-4FA3-9415-C52870AAD817}"/>
                  </a:ext>
                </a:extLst>
              </p:cNvPr>
              <p:cNvSpPr/>
              <p:nvPr/>
            </p:nvSpPr>
            <p:spPr>
              <a:xfrm>
                <a:off x="3150758" y="4665801"/>
                <a:ext cx="7056975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=(5+2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)+(3−4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)+2(5−2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)(3+4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0F2255D-96BC-4FA3-9415-C52870AAD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336" y="9331603"/>
                <a:ext cx="14115787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610921E9-5247-4BD0-99DD-BB6BC107BB16}"/>
                  </a:ext>
                </a:extLst>
              </p:cNvPr>
              <p:cNvSpPr/>
              <p:nvPr/>
            </p:nvSpPr>
            <p:spPr>
              <a:xfrm>
                <a:off x="2783272" y="5370867"/>
                <a:ext cx="5846769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=8−2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+46+28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=54+26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0921E9-5247-4BD0-99DD-BB6BC107B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65" y="10741733"/>
                <a:ext cx="11695061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3E2AC1E-F6BD-48EB-A198-A27CE76197B1}"/>
                  </a:ext>
                </a:extLst>
              </p:cNvPr>
              <p:cNvSpPr/>
              <p:nvPr/>
            </p:nvSpPr>
            <p:spPr>
              <a:xfrm>
                <a:off x="2783271" y="6036161"/>
                <a:ext cx="2422239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bar>
                      <m:r>
                        <a:rPr lang="en-US" sz="2900">
                          <a:latin typeface="Cambria Math" panose="02040503050406030204" pitchFamily="18" charset="0"/>
                        </a:rPr>
                        <m:t>=54−26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E2AC1E-F6BD-48EB-A198-A27CE7619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265" y="12072323"/>
                <a:ext cx="4845109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="" xmlns:a16="http://schemas.microsoft.com/office/drawing/2014/main" id="{CA139949-A2F7-4B96-AD56-16D9EAB46ED4}"/>
              </a:ext>
            </a:extLst>
          </p:cNvPr>
          <p:cNvSpPr/>
          <p:nvPr/>
        </p:nvSpPr>
        <p:spPr>
          <a:xfrm>
            <a:off x="229365" y="26670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11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1" grpId="0"/>
      <p:bldP spid="12" grpId="0"/>
      <p:bldP spid="13" grpId="0"/>
      <p:bldP spid="7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8" y="2653526"/>
            <a:ext cx="11834900" cy="4013973"/>
            <a:chOff x="184495" y="3636266"/>
            <a:chExt cx="11834900" cy="448156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6"/>
              <a:ext cx="2342698" cy="601352"/>
              <a:chOff x="1275608" y="6239450"/>
              <a:chExt cx="4592537" cy="109263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92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45026"/>
            <a:ext cx="11906395" cy="1344148"/>
            <a:chOff x="534987" y="1869705"/>
            <a:chExt cx="2334084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219934" y="2395147"/>
                  <a:ext cx="20571711" cy="1058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+mj-lt"/>
                      <a:cs typeface="Times New Roman" pitchFamily="18" charset="0"/>
                    </a:rPr>
                    <a:t>Rút gọn biểu thức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2016</m:t>
                          </m:r>
                        </m:sup>
                      </m:sSup>
                    </m:oMath>
                  </a14:m>
                  <a:r>
                    <a:rPr lang="vi-VN" sz="2900" dirty="0">
                      <a:latin typeface="+mj-lt"/>
                      <a:cs typeface="Times New Roman" pitchFamily="18" charset="0"/>
                    </a:rPr>
                    <a:t>.</a:t>
                  </a:r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934" y="2395148"/>
                  <a:ext cx="20571712" cy="9466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4054" b="-2810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513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	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1008</m:t>
                              </m:r>
                            </m:sup>
                          </m:s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01405" y="3936095"/>
                <a:ext cx="7389264" cy="497559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r>
                  <a:rPr lang="vi-VN" sz="2900" dirty="0">
                    <a:latin typeface="+mj-lt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9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2016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9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vi-VN" sz="29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29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sz="29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9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9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9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1008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9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1008</m:t>
                        </m:r>
                      </m:sup>
                    </m:sSup>
                  </m:oMath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461" y="7872189"/>
                <a:ext cx="15010263" cy="13404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24492" y="4949324"/>
                <a:ext cx="4612264" cy="502688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1008</m:t>
                          </m:r>
                        </m:sup>
                      </m:sSup>
                      <m:r>
                        <a:rPr lang="vi-VN" sz="290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vi-VN" sz="29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9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504</m:t>
                          </m:r>
                        </m:sup>
                      </m:sSup>
                      <m:r>
                        <a:rPr lang="vi-VN" sz="29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1008</m:t>
                          </m:r>
                        </m:sup>
                      </m:sSup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42" y="9898648"/>
                <a:ext cx="9331401" cy="135421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267459" y="17907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362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3" grpId="0"/>
      <p:bldP spid="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8" y="2653533"/>
            <a:ext cx="11834900" cy="4052066"/>
            <a:chOff x="184495" y="3636273"/>
            <a:chExt cx="11834900" cy="44815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95698"/>
              <a:chOff x="1275608" y="6239450"/>
              <a:chExt cx="4592537" cy="108235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82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45026"/>
            <a:ext cx="11906395" cy="1390517"/>
            <a:chOff x="534987" y="1869705"/>
            <a:chExt cx="23340848" cy="233214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219934" y="2395147"/>
                  <a:ext cx="20571711" cy="1806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/>
                    <a:t>Cho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p>
                        <m:sSupPr>
                          <m:ctrlPr>
                            <a:rPr lang="en-US" sz="29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2900" dirty="0"/>
                    <a:t>. </a:t>
                  </a:r>
                  <a:endParaRPr lang="en-US" sz="2900" dirty="0"/>
                </a:p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/>
                    <a:t>Môđun của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𝑖𝑧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2900" dirty="0"/>
                    <a:t> là</a:t>
                  </a:r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9934" y="2395148"/>
                  <a:ext cx="20571712" cy="17209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8036" b="-1488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00" i="0">
                              <a:latin typeface="+mj-lt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sz="2900" dirty="0">
                              <a:latin typeface="+mj-lt"/>
                            </a:rPr>
                            <m:t>.</m:t>
                          </m:r>
                        </m:oMath>
                      </m:oMathPara>
                    </a14:m>
                    <a:endParaRPr lang="en-US" sz="29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49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 i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90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9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2900" i="0">
                              <a:latin typeface="+mj-lt"/>
                            </a:rPr>
                            <m:t>.</m:t>
                          </m:r>
                        </m:oMath>
                      </m:oMathPara>
                    </a14:m>
                    <a:endParaRPr lang="en-US" sz="2900" i="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2261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513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00" i="0">
                              <a:latin typeface="+mj-lt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2900">
                              <a:latin typeface="+mj-lt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vi-VN" sz="2900" dirty="0">
                              <a:latin typeface="+mj-lt"/>
                            </a:rPr>
                            <m:t>	</m:t>
                          </m:r>
                        </m:oMath>
                      </m:oMathPara>
                    </a14:m>
                    <a:endParaRPr lang="en-US" sz="29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449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88837"/>
                    <a:ext cx="2493487" cy="549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290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9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2900">
                              <a:latin typeface="+mj-lt"/>
                            </a:rPr>
                            <m:t>.</m:t>
                          </m:r>
                        </m:oMath>
                      </m:oMathPara>
                    </a14:m>
                    <a:endParaRPr lang="en-US" sz="29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88837"/>
                    <a:ext cx="2493487" cy="52261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630AFE6F-2C89-4580-A348-1344D231C007}"/>
                  </a:ext>
                </a:extLst>
              </p:cNvPr>
              <p:cNvSpPr/>
              <p:nvPr/>
            </p:nvSpPr>
            <p:spPr>
              <a:xfrm>
                <a:off x="2699745" y="3217094"/>
                <a:ext cx="6022308" cy="529191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 indent="89826">
                  <a:lnSpc>
                    <a:spcPct val="107000"/>
                  </a:lnSpc>
                  <a:spcAft>
                    <a:spcPts val="400"/>
                  </a:spcAft>
                  <a:tabLst>
                    <a:tab pos="859540" algn="l"/>
                    <a:tab pos="1630839" algn="l"/>
                    <a:tab pos="2402456" algn="l"/>
                  </a:tabLst>
                </a:pPr>
                <a:r>
                  <a:rPr lang="vi-VN" sz="2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   </a:t>
                </a:r>
                <a14:m>
                  <m:oMath xmlns:m="http://schemas.openxmlformats.org/officeDocument/2006/math"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=(3−2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)(1+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sSup>
                      <m:sSupPr>
                        <m:ctrlPr>
                          <a:rPr lang="en-US" sz="2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=4+6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2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0AFE6F-2C89-4580-A348-1344D231C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90" y="6434186"/>
                <a:ext cx="12317603" cy="1046569"/>
              </a:xfrm>
              <a:prstGeom prst="rect">
                <a:avLst/>
              </a:prstGeom>
              <a:blipFill rotWithShape="0">
                <a:blip r:embed="rId8"/>
                <a:stretch>
                  <a:fillRect l="-1584" t="-1802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66F2F47-2835-4DD8-A526-9E1F7A40AEAE}"/>
                  </a:ext>
                </a:extLst>
              </p:cNvPr>
              <p:cNvSpPr/>
              <p:nvPr/>
            </p:nvSpPr>
            <p:spPr>
              <a:xfrm>
                <a:off x="2816367" y="3999852"/>
                <a:ext cx="7109963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r>
                  <a:rPr lang="vi-VN" sz="2900" dirty="0">
                    <a:latin typeface="+mj-lt"/>
                    <a:ea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(4+6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)+(4−6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)=−2−2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vi-VN" sz="2900" dirty="0">
                    <a:latin typeface="+mj-lt"/>
                    <a:ea typeface="Arial" panose="020B0604020202020204" pitchFamily="34" charset="0"/>
                  </a:rPr>
                  <a:t> </a:t>
                </a:r>
                <a:endParaRPr lang="en-US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6F2F47-2835-4DD8-A526-9E1F7A40A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465" y="7999704"/>
                <a:ext cx="14221778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2572" t="-1976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3E4475C1-D1C6-4054-8A9F-8626EEBCAB0A}"/>
                  </a:ext>
                </a:extLst>
              </p:cNvPr>
              <p:cNvSpPr/>
              <p:nvPr/>
            </p:nvSpPr>
            <p:spPr>
              <a:xfrm>
                <a:off x="3525509" y="4656435"/>
                <a:ext cx="2875252" cy="552780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r>
                  <a:rPr lang="vi-VN" sz="2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E4475C1-D1C6-4054-8A9F-8626EEBCA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933" y="9312869"/>
                <a:ext cx="5751254" cy="110555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5993724-0EB1-4818-B75A-5838DBD6DBFB}"/>
              </a:ext>
            </a:extLst>
          </p:cNvPr>
          <p:cNvSpPr/>
          <p:nvPr/>
        </p:nvSpPr>
        <p:spPr>
          <a:xfrm>
            <a:off x="3162683" y="17526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34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2" grpId="0"/>
      <p:bldP spid="14" grpId="0"/>
      <p:bldP spid="5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9" y="3492756"/>
            <a:ext cx="11762945" cy="3246193"/>
            <a:chOff x="184495" y="3636273"/>
            <a:chExt cx="11834900" cy="324619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38609"/>
              <a:chOff x="1275608" y="6239450"/>
              <a:chExt cx="4592537" cy="97862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751303" cy="978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053"/>
            <a:ext cx="11906397" cy="1404948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2249" y="1653394"/>
                  <a:ext cx="2622337" cy="903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4" y="2395730"/>
                  <a:ext cx="19835649" cy="11704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/>
                    <a:t>Cho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=2+5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2900" dirty="0"/>
                    <a:t>. Tìm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𝑖𝑧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</m:oMath>
                  </a14:m>
                  <a:r>
                    <a:rPr lang="vi-VN" sz="2900" dirty="0"/>
                    <a:t>.</a:t>
                  </a:r>
                  <a:endParaRPr lang="en-US" sz="29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2395730"/>
                  <a:ext cx="19835649" cy="98804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6" t="-8290" b="-2797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4" y="175260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=7−3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2900" dirty="0"/>
                    <a:t>.</a:t>
                  </a:r>
                  <a:endParaRPr lang="en-US" sz="29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2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359275" y="175260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=−3−3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900" dirty="0"/>
                    <a:t>	</a:t>
                  </a:r>
                  <a:endParaRPr lang="en-US" sz="29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62093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5" y="6334161"/>
                  <a:ext cx="13101202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=3+3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900" dirty="0"/>
                    <a:t>	</a:t>
                  </a:r>
                  <a:endParaRPr lang="vi-VN" sz="29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5" y="6334161"/>
                  <a:ext cx="13101202" cy="14248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359275" y="2599159"/>
            <a:ext cx="5359563" cy="712415"/>
            <a:chOff x="1458731" y="6318568"/>
            <a:chExt cx="13782857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18568"/>
                  <a:ext cx="13101204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:endParaRPr lang="en-US" sz="2900" i="1" dirty="0"/>
                </a:p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=−7−7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vi-VN" sz="2900" dirty="0"/>
                    <a:t>.</a:t>
                  </a:r>
                  <a:endParaRPr lang="en-US" sz="2900" dirty="0"/>
                </a:p>
                <a:p>
                  <a:pPr algn="ctr">
                    <a:spcBef>
                      <a:spcPts val="1200"/>
                    </a:spcBef>
                  </a:pPr>
                  <a:endParaRPr lang="vi-VN" sz="2900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18568"/>
                  <a:ext cx="13101204" cy="14248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33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00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651912" y="5210038"/>
            <a:ext cx="1219041" cy="529191"/>
          </a:xfrm>
          <a:prstGeom prst="rect">
            <a:avLst/>
          </a:prstGeom>
        </p:spPr>
        <p:txBody>
          <a:bodyPr wrap="square" lIns="45707" tIns="22853" rIns="45707" bIns="22853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vi-VN" sz="29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85192ABA-2F08-41BC-A288-89DC66E55C7F}"/>
                  </a:ext>
                </a:extLst>
              </p:cNvPr>
              <p:cNvSpPr/>
              <p:nvPr/>
            </p:nvSpPr>
            <p:spPr>
              <a:xfrm>
                <a:off x="2455032" y="4627947"/>
                <a:ext cx="6053723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(2+5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)+(2−5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)=−3−3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192ABA-2F08-41BC-A288-89DC66E55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702" y="9255893"/>
                <a:ext cx="12109021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="" xmlns:a16="http://schemas.microsoft.com/office/drawing/2014/main" id="{0BD9A65A-198A-4874-9617-4BFDF6EC9E25}"/>
              </a:ext>
            </a:extLst>
          </p:cNvPr>
          <p:cNvSpPr/>
          <p:nvPr/>
        </p:nvSpPr>
        <p:spPr>
          <a:xfrm>
            <a:off x="6362666" y="1866901"/>
            <a:ext cx="423337" cy="60694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2900" b="1" dirty="0">
                <a:latin typeface="+mj-lt"/>
                <a:ea typeface="Tahoma" pitchFamily="34" charset="0"/>
                <a:cs typeface="Tahoma" pitchFamily="34" charset="0"/>
              </a:rPr>
              <a:t>B</a:t>
            </a:r>
            <a:endParaRPr lang="en-US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0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90509" y="3492756"/>
            <a:ext cx="11762945" cy="3246193"/>
            <a:chOff x="184495" y="3636273"/>
            <a:chExt cx="11834900" cy="324619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30172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38609"/>
              <a:chOff x="1275608" y="6239450"/>
              <a:chExt cx="4592537" cy="97862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4" y="6239450"/>
                <a:ext cx="2751303" cy="978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119052"/>
            <a:ext cx="11939057" cy="1404947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5" y="1653394"/>
                  <a:ext cx="2615162" cy="903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3" y="1936625"/>
                  <a:ext cx="19835650" cy="2160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+mj-lt"/>
                      <a:cs typeface="Times New Roman" pitchFamily="18" charset="0"/>
                    </a:rPr>
                    <a:t>Tìm phần thực </a:t>
                  </a:r>
                  <a:r>
                    <a:rPr lang="vi-VN" sz="2900" i="1" dirty="0">
                      <a:latin typeface="+mj-lt"/>
                      <a:cs typeface="Times New Roman" pitchFamily="18" charset="0"/>
                    </a:rPr>
                    <a:t>a</a:t>
                  </a:r>
                  <a:r>
                    <a:rPr lang="vi-VN" sz="2900" dirty="0">
                      <a:latin typeface="+mj-lt"/>
                      <a:cs typeface="Times New Roman" pitchFamily="18" charset="0"/>
                    </a:rPr>
                    <a:t> và phần ảo </a:t>
                  </a:r>
                  <a:r>
                    <a:rPr lang="vi-VN" sz="2900" i="1" dirty="0">
                      <a:latin typeface="+mj-lt"/>
                      <a:cs typeface="Times New Roman" pitchFamily="18" charset="0"/>
                    </a:rPr>
                    <a:t>b</a:t>
                  </a:r>
                  <a:r>
                    <a:rPr lang="vi-VN" sz="2900" dirty="0">
                      <a:latin typeface="+mj-lt"/>
                      <a:cs typeface="Times New Roman" pitchFamily="18" charset="0"/>
                    </a:rPr>
                    <a:t> của số phức </a:t>
                  </a:r>
                  <a:endParaRPr lang="vi-VN" sz="2900" i="1" dirty="0">
                    <a:latin typeface="+mj-lt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600"/>
                    </a:spcBef>
                    <a:buClr>
                      <a:srgbClr val="0000FF"/>
                    </a:buClr>
                    <a:tabLst>
                      <a:tab pos="629768" algn="l"/>
                    </a:tabLst>
                  </a:pP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2900" i="1">
                          <a:latin typeface="Cambria Math" panose="02040503050406030204" pitchFamily="18" charset="0"/>
                        </a:rPr>
                        <m:t>+...+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2016</m:t>
                          </m:r>
                        </m:sup>
                      </m:sSup>
                    </m:oMath>
                  </a14:m>
                  <a:r>
                    <a:rPr lang="vi-VN" sz="2900" dirty="0">
                      <a:latin typeface="+mj-lt"/>
                      <a:cs typeface="Times New Roman" pitchFamily="18" charset="0"/>
                    </a:rPr>
                    <a:t>.</a:t>
                  </a:r>
                  <a:endParaRPr lang="en-US" sz="29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08496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86" t="-3676" b="-95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473164" y="1752600"/>
            <a:ext cx="537063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a14:m>
                  <a:r>
                    <a:rPr lang="vi-VN" sz="2900" dirty="0"/>
                    <a:t>.</a:t>
                  </a:r>
                  <a:endParaRPr lang="en-US" sz="29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2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544330"/>
              <a:ext cx="1088672" cy="89320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900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2194087-0D43-42CA-A1D2-4373C69CC457}"/>
              </a:ext>
            </a:extLst>
          </p:cNvPr>
          <p:cNvGrpSpPr/>
          <p:nvPr/>
        </p:nvGrpSpPr>
        <p:grpSpPr>
          <a:xfrm>
            <a:off x="6359275" y="1752600"/>
            <a:ext cx="5359563" cy="784005"/>
            <a:chOff x="1458731" y="6334162"/>
            <a:chExt cx="13782856" cy="1234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="" xmlns:a16="http://schemas.microsoft.com/office/drawing/2014/main" id="{FB0B6341-256C-4170-AF4E-1216E5EDD04C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vi-VN" sz="2900" dirty="0"/>
                    <a:t>.	</a:t>
                  </a:r>
                  <a:endParaRPr lang="en-US" sz="29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0B6341-256C-4170-AF4E-1216E5EDD0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2345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2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13A7BA64-0BA1-4ADF-A17E-617425026AFB}"/>
                </a:ext>
              </a:extLst>
            </p:cNvPr>
            <p:cNvSpPr/>
            <p:nvPr/>
          </p:nvSpPr>
          <p:spPr>
            <a:xfrm>
              <a:off x="1458731" y="6481813"/>
              <a:ext cx="1088672" cy="95571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4D274B26-9415-432A-9282-BDEF246F0009}"/>
              </a:ext>
            </a:extLst>
          </p:cNvPr>
          <p:cNvGrpSpPr/>
          <p:nvPr/>
        </p:nvGrpSpPr>
        <p:grpSpPr>
          <a:xfrm>
            <a:off x="462093" y="2606955"/>
            <a:ext cx="5370633" cy="712416"/>
            <a:chOff x="1458731" y="6334161"/>
            <a:chExt cx="13782856" cy="142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="" xmlns:a16="http://schemas.microsoft.com/office/drawing/2014/main" id="{6E15A8FC-94CE-45FB-8D02-B33F2327F992}"/>
                    </a:ext>
                  </a:extLst>
                </p:cNvPr>
                <p:cNvSpPr/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900"/>
                    </a:spcBef>
                  </a:pP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vi-VN" sz="2900" dirty="0"/>
                    <a:t>.	</a:t>
                  </a:r>
                  <a:endParaRPr lang="vi-VN" sz="29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E15A8FC-94CE-45FB-8D02-B33F2327F9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1"/>
                  <a:ext cx="13101203" cy="14248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198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0D6B711C-CC2A-45AE-A2BD-46B4ECA3D81C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00" dirty="0">
                <a:latin typeface="+mj-lt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278C7C5-EAEF-4F1A-B3FB-29FCE054F0E0}"/>
              </a:ext>
            </a:extLst>
          </p:cNvPr>
          <p:cNvGrpSpPr/>
          <p:nvPr/>
        </p:nvGrpSpPr>
        <p:grpSpPr>
          <a:xfrm>
            <a:off x="6359275" y="2606955"/>
            <a:ext cx="5359563" cy="712415"/>
            <a:chOff x="1458731" y="6334162"/>
            <a:chExt cx="13782856" cy="14248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C4F0F9CE-3F15-4D47-A2C9-5C6F65E0E3FB}"/>
                    </a:ext>
                  </a:extLst>
                </p:cNvPr>
                <p:cNvSpPr/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vi-VN" sz="2900" dirty="0"/>
                    <a:t>.</a:t>
                  </a:r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4F0F9CE-3F15-4D47-A2C9-5C6F65E0E3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384" y="6334162"/>
                  <a:ext cx="13101203" cy="14248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239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17C2C013-2C1D-4DEE-A68B-FF23256FE92A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17C2C013-2C1D-4DEE-A68B-FF23256FE92A}"/>
              </a:ext>
            </a:extLst>
          </p:cNvPr>
          <p:cNvSpPr/>
          <p:nvPr/>
        </p:nvSpPr>
        <p:spPr>
          <a:xfrm>
            <a:off x="6311229" y="2665456"/>
            <a:ext cx="484520" cy="50026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2900" b="1" dirty="0">
                <a:latin typeface="+mj-lt"/>
                <a:ea typeface="Tahoma" pitchFamily="34" charset="0"/>
                <a:cs typeface="Tahoma" pitchFamily="34" charset="0"/>
              </a:rPr>
              <a:t>D</a:t>
            </a:r>
            <a:endParaRPr lang="en-US" sz="29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3443" y="4250376"/>
                <a:ext cx="8131816" cy="507832"/>
              </a:xfrm>
              <a:prstGeom prst="rect">
                <a:avLst/>
              </a:prstGeom>
            </p:spPr>
            <p:txBody>
              <a:bodyPr wrap="squar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9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2900">
                          <a:latin typeface="Cambria Math" panose="02040503050406030204" pitchFamily="18" charset="0"/>
                        </a:rPr>
                        <m:t>+...+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2016</m:t>
                          </m:r>
                        </m:sup>
                      </m:sSup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371" y="8500753"/>
                <a:ext cx="16265749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53158" y="5403157"/>
                <a:ext cx="1219041" cy="540148"/>
              </a:xfrm>
              <a:prstGeom prst="rect">
                <a:avLst/>
              </a:prstGeom>
            </p:spPr>
            <p:txBody>
              <a:bodyPr wrap="square" lIns="45707" tIns="22853" rIns="45707" bIns="22853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vi-VN" sz="2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vi-VN" sz="2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87" y="10806312"/>
                <a:ext cx="2438400" cy="10802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802255" y="4799723"/>
                <a:ext cx="8131816" cy="507832"/>
              </a:xfrm>
              <a:prstGeom prst="rect">
                <a:avLst/>
              </a:prstGeom>
            </p:spPr>
            <p:txBody>
              <a:bodyPr wrap="squar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−1−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−1−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+...+1</m:t>
                      </m:r>
                    </m:oMath>
                  </m:oMathPara>
                </a14:m>
                <a:endParaRPr lang="vi-VN" sz="29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38" y="9599446"/>
                <a:ext cx="16265749" cy="10156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" grpId="0"/>
      <p:bldP spid="13" grpId="0"/>
      <p:bldP spid="5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8" y="2653530"/>
            <a:ext cx="11834900" cy="4059266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594642"/>
              <a:chOff x="1275608" y="6239450"/>
              <a:chExt cx="4592537" cy="1080438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8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1561409"/>
            <a:chOff x="534987" y="1869705"/>
            <a:chExt cx="23719158" cy="261876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4"/>
                  <a:ext cx="2615162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5551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𝑧</m:t>
                      </m:r>
                      <m:r>
                        <a:rPr lang="vi-VN" sz="2900" i="1">
                          <a:latin typeface="Cambria Math"/>
                        </a:rPr>
                        <m:t>=</m:t>
                      </m:r>
                      <m:r>
                        <a:rPr lang="vi-VN" sz="2900" i="1">
                          <a:latin typeface="Cambria Math"/>
                        </a:rPr>
                        <m:t>𝑎</m:t>
                      </m:r>
                      <m:r>
                        <a:rPr lang="vi-VN" sz="2900" i="1">
                          <a:latin typeface="Cambria Math"/>
                        </a:rPr>
                        <m:t>+</m:t>
                      </m:r>
                      <m:r>
                        <a:rPr lang="vi-VN" sz="2900" i="1">
                          <a:latin typeface="Cambria Math"/>
                        </a:rPr>
                        <m:t>𝑏𝑖</m:t>
                      </m:r>
                      <m:r>
                        <a:rPr lang="vi-VN" sz="29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/>
                            </a:rPr>
                            <m:t>𝑎</m:t>
                          </m:r>
                          <m:r>
                            <a:rPr lang="vi-VN" sz="2900" i="1">
                              <a:latin typeface="Cambria Math"/>
                            </a:rPr>
                            <m:t>,</m:t>
                          </m:r>
                          <m:r>
                            <a:rPr lang="vi-VN" sz="2900" i="1">
                              <a:latin typeface="Cambria Math"/>
                            </a:rPr>
                            <m:t>𝑏</m:t>
                          </m:r>
                          <m:r>
                            <a:rPr lang="vi-VN" sz="2900" i="1">
                              <a:latin typeface="Cambria Math"/>
                            </a:rPr>
                            <m:t>∈</m:t>
                          </m:r>
                          <m:r>
                            <a:rPr lang="vi-VN" sz="29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2</m:t>
                      </m:r>
                      <m:r>
                        <a:rPr lang="vi-VN" sz="2900" i="1">
                          <a:latin typeface="Cambria Math"/>
                        </a:rPr>
                        <m:t>𝑧</m:t>
                      </m:r>
                      <m:r>
                        <a:rPr lang="vi-VN" sz="2900" i="1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2900" i="1">
                          <a:latin typeface="Cambria Math"/>
                        </a:rPr>
                        <m:t>=3+</m:t>
                      </m:r>
                      <m:r>
                        <a:rPr lang="vi-VN" sz="29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Tính giá trị của biểu thức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3</m:t>
                      </m:r>
                      <m:r>
                        <a:rPr lang="vi-VN" sz="2900" i="1">
                          <a:latin typeface="Cambria Math"/>
                        </a:rPr>
                        <m:t>𝑎</m:t>
                      </m:r>
                      <m:r>
                        <a:rPr lang="vi-VN" sz="2900" i="1">
                          <a:latin typeface="Cambria Math"/>
                        </a:rPr>
                        <m:t>+</m:t>
                      </m:r>
                      <m:r>
                        <a:rPr lang="vi-VN" sz="2900" i="1"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47775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2"/>
            <a:ext cx="11838141" cy="1222681"/>
            <a:chOff x="247181" y="1501340"/>
            <a:chExt cx="11838141" cy="122268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51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	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52449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=4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=6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6"/>
              <a:ext cx="3090381" cy="1222674"/>
              <a:chOff x="5537206" y="1557992"/>
              <a:chExt cx="3079904" cy="113664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9155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  <a:p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90128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78422" y="3748384"/>
                <a:ext cx="7510277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290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⇔2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29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489" y="7496769"/>
                <a:ext cx="15022510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95815" y="4589918"/>
                <a:ext cx="6221167" cy="798924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vi-VN" sz="2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  <m:r>
                        <a:rPr lang="vi-VN" sz="29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26" y="9179835"/>
                <a:ext cx="12859161" cy="21519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3162683" y="17526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30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3" grpId="0"/>
      <p:bldP spid="6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3174" y="2519335"/>
            <a:ext cx="11834900" cy="4224367"/>
            <a:chOff x="184495" y="3636271"/>
            <a:chExt cx="11834900" cy="448156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71402"/>
              <a:chOff x="1275608" y="6239450"/>
              <a:chExt cx="4592537" cy="103821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71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38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44943" cy="1389988"/>
            <a:chOff x="534987" y="1869705"/>
            <a:chExt cx="23612451" cy="233126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4"/>
                  <a:ext cx="2615162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575726" y="2394260"/>
                  <a:ext cx="20571712" cy="1806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:r>
                    <a:rPr lang="vi-VN" sz="29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𝑧</m:t>
                      </m:r>
                      <m:r>
                        <a:rPr lang="vi-VN" sz="2900" i="1">
                          <a:latin typeface="Cambria Math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2900" i="1">
                          <a:latin typeface="Cambria Math"/>
                        </a:rPr>
                        <m:t>+3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  <m:r>
                            <a:rPr lang="vi-VN" sz="2900" i="1">
                              <a:latin typeface="Cambria Math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vi-VN" sz="2900" i="1">
                                  <a:latin typeface="Cambria Math"/>
                                </a:rPr>
                                <m:t>𝑧</m:t>
                              </m:r>
                            </m:e>
                          </m:bar>
                        </m:e>
                      </m:d>
                      <m:r>
                        <a:rPr lang="vi-VN" sz="2900" i="1">
                          <a:latin typeface="Cambria Math"/>
                        </a:rPr>
                        <m:t>=4−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vi-VN" sz="29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726" y="2394259"/>
                  <a:ext cx="20571712" cy="1703456"/>
                </a:xfrm>
                <a:prstGeom prst="rect">
                  <a:avLst/>
                </a:prstGeom>
                <a:blipFill>
                  <a:blip r:embed="rId3"/>
                  <a:stretch>
                    <a:fillRect t="-688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4823D76B-66E2-4C33-8C3D-0C3DB6C6C71D}"/>
                  </a:ext>
                </a:extLst>
              </p:cNvPr>
              <p:cNvSpPr/>
              <p:nvPr/>
            </p:nvSpPr>
            <p:spPr>
              <a:xfrm>
                <a:off x="2597717" y="2819401"/>
                <a:ext cx="4285593" cy="529191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 indent="89826">
                  <a:lnSpc>
                    <a:spcPct val="107000"/>
                  </a:lnSpc>
                  <a:spcAft>
                    <a:spcPts val="400"/>
                  </a:spcAft>
                  <a:tabLst>
                    <a:tab pos="859540" algn="l"/>
                    <a:tab pos="1630839" algn="l"/>
                    <a:tab pos="2402456" algn="l"/>
                  </a:tabLst>
                </a:pPr>
                <a:r>
                  <a:rPr lang="en-US" sz="29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2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23D76B-66E2-4C33-8C3D-0C3DB6C6C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07" y="5638800"/>
                <a:ext cx="8761822" cy="1013675"/>
              </a:xfrm>
              <a:prstGeom prst="rect">
                <a:avLst/>
              </a:prstGeom>
              <a:blipFill rotWithShape="0">
                <a:blip r:embed="rId8"/>
                <a:stretch>
                  <a:fillRect l="-2156" t="-18675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74AFD708-9D3E-4B83-9452-B2DF65CA8684}"/>
                  </a:ext>
                </a:extLst>
              </p:cNvPr>
              <p:cNvSpPr/>
              <p:nvPr/>
            </p:nvSpPr>
            <p:spPr>
              <a:xfrm>
                <a:off x="3243657" y="3302168"/>
                <a:ext cx="4071385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sz="290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ba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AFD708-9D3E-4B83-9452-B2DF65CA8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55" y="6604337"/>
                <a:ext cx="8143832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46912191-C12D-4736-B299-F17ADF9ECE79}"/>
                  </a:ext>
                </a:extLst>
              </p:cNvPr>
              <p:cNvSpPr/>
              <p:nvPr/>
            </p:nvSpPr>
            <p:spPr>
              <a:xfrm>
                <a:off x="2597717" y="3810000"/>
                <a:ext cx="8397007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𝑏𝑖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6912191-C12D-4736-B299-F17ADF9EC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07" y="7620000"/>
                <a:ext cx="1679620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94477F40-BB7D-4D49-BB35-FABD63AB1990}"/>
                  </a:ext>
                </a:extLst>
              </p:cNvPr>
              <p:cNvSpPr/>
              <p:nvPr/>
            </p:nvSpPr>
            <p:spPr>
              <a:xfrm>
                <a:off x="2606128" y="4381500"/>
                <a:ext cx="4486637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477F40-BB7D-4D49-BB35-FABD63AB1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34" y="8763000"/>
                <a:ext cx="8974444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8C65568F-EEB8-4728-B0F4-B500E471DBDA}"/>
                  </a:ext>
                </a:extLst>
              </p:cNvPr>
              <p:cNvSpPr/>
              <p:nvPr/>
            </p:nvSpPr>
            <p:spPr>
              <a:xfrm>
                <a:off x="2572747" y="4867632"/>
                <a:ext cx="4935772" cy="911176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9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9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9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9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9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=±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9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9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C65568F-EEB8-4728-B0F4-B500E471D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163" y="9735264"/>
                <a:ext cx="10282815" cy="21519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E8F28D32-F272-4A6B-A482-DAA9B8949234}"/>
                  </a:ext>
                </a:extLst>
              </p:cNvPr>
              <p:cNvSpPr/>
              <p:nvPr/>
            </p:nvSpPr>
            <p:spPr>
              <a:xfrm>
                <a:off x="2659999" y="5981701"/>
                <a:ext cx="6284653" cy="551273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9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9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F28D32-F272-4A6B-A482-DAA9B8949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692" y="11963400"/>
                <a:ext cx="12570942" cy="110254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="" xmlns:a16="http://schemas.microsoft.com/office/drawing/2014/main" id="{2DC39BCC-9FE6-4303-9360-F09BD1FD9AC5}"/>
              </a:ext>
            </a:extLst>
          </p:cNvPr>
          <p:cNvSpPr/>
          <p:nvPr/>
        </p:nvSpPr>
        <p:spPr>
          <a:xfrm>
            <a:off x="267459" y="17907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1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" grpId="0"/>
      <p:bldP spid="12" grpId="0"/>
      <p:bldP spid="14" grpId="0"/>
      <p:bldP spid="15" grpId="0"/>
      <p:bldP spid="16" grpId="0"/>
      <p:bldP spid="17" grpId="0"/>
      <p:bldP spid="6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8551" y="2499387"/>
            <a:ext cx="11906772" cy="4244314"/>
            <a:chOff x="184495" y="3636275"/>
            <a:chExt cx="12013450" cy="448015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2013450" cy="42512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68538"/>
              <a:chOff x="1275608" y="6239450"/>
              <a:chExt cx="4592537" cy="103300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71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59077" cy="1033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45026"/>
            <a:ext cx="11906395" cy="2168529"/>
            <a:chOff x="534987" y="1869705"/>
            <a:chExt cx="23340848" cy="3637009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4"/>
                  <a:ext cx="2615162" cy="903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087389" y="2203042"/>
                  <a:ext cx="20571711" cy="3303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:r>
                    <a:rPr lang="vi-VN" sz="29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3</m:t>
                      </m:r>
                      <m:r>
                        <a:rPr lang="vi-VN" sz="2900" i="1">
                          <a:latin typeface="Cambria Math"/>
                        </a:rPr>
                        <m:t>𝑧</m:t>
                      </m:r>
                      <m:r>
                        <a:rPr lang="vi-VN" sz="2900" i="1">
                          <a:latin typeface="Cambria Math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29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/>
                                </a:rPr>
                                <m:t>4−</m:t>
                              </m:r>
                              <m:r>
                                <a:rPr lang="vi-VN" sz="2900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29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Tính môđun của số phức </a:t>
                  </a:r>
                  <a:r>
                    <a:rPr lang="vi-VN" sz="2900" i="1" dirty="0"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/>
                  </a:r>
                  <a:b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7389" y="2203043"/>
                  <a:ext cx="20571712" cy="32520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6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914405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3239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=73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323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53409"/>
                    <a:ext cx="2280848" cy="549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73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53409"/>
                    <a:ext cx="2280848" cy="5226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914400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49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spcBef>
                        <a:spcPts val="12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=7</m:t>
                          </m:r>
                          <m:rad>
                            <m:radPr>
                              <m:degHide m:val="on"/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vi-VN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52261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A936E0B1-43D7-41E6-8FCC-4E1DC7AD55A9}"/>
                  </a:ext>
                </a:extLst>
              </p:cNvPr>
              <p:cNvSpPr/>
              <p:nvPr/>
            </p:nvSpPr>
            <p:spPr>
              <a:xfrm>
                <a:off x="2286497" y="3075539"/>
                <a:ext cx="9028524" cy="507832"/>
              </a:xfrm>
              <a:prstGeom prst="rect">
                <a:avLst/>
              </a:prstGeom>
            </p:spPr>
            <p:txBody>
              <a:bodyPr wrap="squar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en-US" sz="29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900"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r>
                                <a:rPr lang="en-US" sz="2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>
                          <a:latin typeface="Cambria Math" panose="02040503050406030204" pitchFamily="18" charset="0"/>
                        </a:rPr>
                        <m:t>⇔3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en-US" sz="2900">
                          <a:latin typeface="Cambria Math" panose="02040503050406030204" pitchFamily="18" charset="0"/>
                        </a:rPr>
                        <m:t>=15−8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936E0B1-43D7-41E6-8FCC-4E1DC7AD5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6151076"/>
                <a:ext cx="18059399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430B8978-6292-44F1-AC06-69C79E22A028}"/>
                  </a:ext>
                </a:extLst>
              </p:cNvPr>
              <p:cNvSpPr/>
              <p:nvPr/>
            </p:nvSpPr>
            <p:spPr>
              <a:xfrm>
                <a:off x="2286497" y="3668707"/>
                <a:ext cx="3150100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=15−8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30B8978-6292-44F1-AC06-69C79E22A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337414"/>
                <a:ext cx="6301020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CEE507D2-361E-4D74-B92E-7188F80F8D0A}"/>
                  </a:ext>
                </a:extLst>
              </p:cNvPr>
              <p:cNvSpPr/>
              <p:nvPr/>
            </p:nvSpPr>
            <p:spPr>
              <a:xfrm>
                <a:off x="2324591" y="4093093"/>
                <a:ext cx="2276924" cy="808071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=−8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E507D2-361E-4D74-B92E-7188F80F8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8186183"/>
                <a:ext cx="4717317" cy="2151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915445E2-5798-4D49-A14E-E4E7F0D022ED}"/>
                  </a:ext>
                </a:extLst>
              </p:cNvPr>
              <p:cNvSpPr/>
              <p:nvPr/>
            </p:nvSpPr>
            <p:spPr>
              <a:xfrm>
                <a:off x="4572733" y="4114118"/>
                <a:ext cx="2026856" cy="798924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9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5445E2-5798-4D49-A14E-E4E7F0D02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657" y="8228235"/>
                <a:ext cx="4189930" cy="21519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CB5B299B-DA90-4F76-B61D-BEF0D0CF542E}"/>
                  </a:ext>
                </a:extLst>
              </p:cNvPr>
              <p:cNvSpPr/>
              <p:nvPr/>
            </p:nvSpPr>
            <p:spPr>
              <a:xfrm>
                <a:off x="2384344" y="5372100"/>
                <a:ext cx="2332835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900">
                          <a:latin typeface="Cambria Math" panose="02040503050406030204" pitchFamily="18" charset="0"/>
                        </a:rPr>
                        <m:t>=3−8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B5B299B-DA90-4F76-B61D-BEF0D0CF5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308" y="10744200"/>
                <a:ext cx="4666277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3572DAA2-D041-4D15-8B21-6EAE7B5A3216}"/>
                  </a:ext>
                </a:extLst>
              </p:cNvPr>
              <p:cNvSpPr/>
              <p:nvPr/>
            </p:nvSpPr>
            <p:spPr>
              <a:xfrm>
                <a:off x="4702397" y="5295901"/>
                <a:ext cx="4881375" cy="605199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900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9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9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9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  <m:sup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9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73</m:t>
                        </m:r>
                      </m:e>
                    </m:rad>
                  </m:oMath>
                </a14:m>
                <a:r>
                  <a:rPr lang="vi-VN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72DAA2-D041-4D15-8B21-6EAE7B5A3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018" y="10591800"/>
                <a:ext cx="9764020" cy="12103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64">
            <a:extLst>
              <a:ext uri="{FF2B5EF4-FFF2-40B4-BE49-F238E27FC236}">
                <a16:creationId xmlns="" xmlns:a16="http://schemas.microsoft.com/office/drawing/2014/main" id="{BE362ED3-1322-4A2D-A935-4A486FCD7FEB}"/>
              </a:ext>
            </a:extLst>
          </p:cNvPr>
          <p:cNvSpPr/>
          <p:nvPr/>
        </p:nvSpPr>
        <p:spPr>
          <a:xfrm>
            <a:off x="6096001" y="1752601"/>
            <a:ext cx="546116" cy="53812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71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1" grpId="0"/>
      <p:bldP spid="13" grpId="0"/>
      <p:bldP spid="18" grpId="0"/>
      <p:bldP spid="39" grpId="0"/>
      <p:bldP spid="41" grpId="0"/>
      <p:bldP spid="42" grpId="0"/>
      <p:bldP spid="6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2956" y="2786497"/>
            <a:ext cx="11862367" cy="3919102"/>
            <a:chOff x="184495" y="3636274"/>
            <a:chExt cx="12191207" cy="462391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2191207" cy="439497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4"/>
              <a:ext cx="2342698" cy="635473"/>
              <a:chOff x="1275608" y="6239450"/>
              <a:chExt cx="4592537" cy="115462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0382" cy="115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1938265" cy="1569425"/>
            <a:chOff x="534987" y="1869705"/>
            <a:chExt cx="23340848" cy="263220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9327" y="1653394"/>
                  <a:ext cx="2608181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2" y="1933279"/>
                  <a:ext cx="19980542" cy="25686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𝑧</m:t>
                      </m:r>
                      <m:r>
                        <a:rPr lang="vi-VN" sz="2900" i="1">
                          <a:latin typeface="Cambria Math"/>
                        </a:rPr>
                        <m:t>=</m:t>
                      </m:r>
                      <m:r>
                        <a:rPr lang="vi-VN" sz="2900" i="1">
                          <a:latin typeface="Cambria Math"/>
                        </a:rPr>
                        <m:t>𝑎</m:t>
                      </m:r>
                      <m:r>
                        <a:rPr lang="vi-VN" sz="2900" i="1">
                          <a:latin typeface="Cambria Math"/>
                        </a:rPr>
                        <m:t>+</m:t>
                      </m:r>
                      <m:r>
                        <a:rPr lang="vi-VN" sz="2900" i="1">
                          <a:latin typeface="Cambria Math"/>
                        </a:rPr>
                        <m:t>𝑏𝑖</m:t>
                      </m:r>
                      <m:r>
                        <a:rPr lang="vi-VN" sz="29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/>
                            </a:rPr>
                            <m:t>𝑎</m:t>
                          </m:r>
                          <m:r>
                            <a:rPr lang="vi-VN" sz="2900" i="1">
                              <a:latin typeface="Cambria Math"/>
                            </a:rPr>
                            <m:t>,</m:t>
                          </m:r>
                          <m:r>
                            <a:rPr lang="vi-VN" sz="2900" i="1">
                              <a:latin typeface="Cambria Math"/>
                            </a:rPr>
                            <m:t>𝑏</m:t>
                          </m:r>
                          <m:r>
                            <a:rPr lang="vi-VN" sz="2900" i="1">
                              <a:latin typeface="Cambria Math"/>
                            </a:rPr>
                            <m:t>∈</m:t>
                          </m:r>
                          <m:r>
                            <a:rPr lang="vi-VN" sz="2900" i="1">
                              <a:latin typeface="Cambria Math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/>
                        </a:rPr>
                        <m:t>𝑧𝑖</m:t>
                      </m:r>
                      <m:r>
                        <a:rPr lang="vi-VN" sz="2900" i="1">
                          <a:latin typeface="Cambria Math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vi-VN" sz="2900" i="1">
                          <a:latin typeface="Cambria Math"/>
                        </a:rPr>
                        <m:t>=4−4</m:t>
                      </m:r>
                      <m:r>
                        <a:rPr lang="vi-VN" sz="2900" i="1"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 Tìm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vi-VN" sz="2900" i="1"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vi-VN" sz="29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2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vi-VN" sz="2900" i="1"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a14:m>
                  <a: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br>
                    <a:rPr lang="vi-VN" sz="2900" dirty="0">
                      <a:latin typeface="Times New Roman" pitchFamily="18" charset="0"/>
                      <a:cs typeface="Times New Roman" pitchFamily="18" charset="0"/>
                    </a:rPr>
                  </a:br>
                  <a:endParaRPr lang="en-US" sz="29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19980542" cy="24916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9" t="-4713" r="-110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340"/>
            <a:ext cx="11838141" cy="1101088"/>
            <a:chOff x="247181" y="1501340"/>
            <a:chExt cx="11838141" cy="110108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101088"/>
              <a:chOff x="5537206" y="1557991"/>
              <a:chExt cx="3079904" cy="102361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102361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77104" y="1701740"/>
                    <a:ext cx="2353785" cy="6742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vi-VN" sz="290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vi-VN" sz="29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90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vi-VN" sz="29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29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36</m:t>
                            </m:r>
                          </m:den>
                        </m:f>
                      </m:oMath>
                    </a14:m>
                    <a:r>
                      <a:rPr lang="en-US" sz="2900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7104" y="1701739"/>
                    <a:ext cx="2353785" cy="65161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r="-3871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5"/>
              <a:ext cx="3090381" cy="1101083"/>
              <a:chOff x="5537206" y="1557992"/>
              <a:chExt cx="3079904" cy="102361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2361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44579" y="1782355"/>
                    <a:ext cx="2418836" cy="508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=48</m:t>
                          </m:r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4579" y="1782355"/>
                    <a:ext cx="2418836" cy="47979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1101085"/>
              <a:chOff x="5537206" y="1557992"/>
              <a:chExt cx="3079904" cy="102361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236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33851" y="1598674"/>
                    <a:ext cx="2449598" cy="8652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290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90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900" dirty="0"/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851" y="1598674"/>
                    <a:ext cx="2449598" cy="84921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090381" cy="1101083"/>
              <a:chOff x="5537206" y="1557992"/>
              <a:chExt cx="3079904" cy="102361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2361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79051"/>
                    <a:ext cx="2493487" cy="508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spcBef>
                        <a:spcPts val="1200"/>
                      </a:spcBef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vi-VN" sz="290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vi-VN" sz="29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90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29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vi-VN" sz="2900">
                            <a:latin typeface="Cambria Math" panose="02040503050406030204" pitchFamily="18" charset="0"/>
                          </a:rPr>
                          <m:t>=32</m:t>
                        </m:r>
                      </m:oMath>
                    </a14:m>
                    <a:r>
                      <a:rPr lang="vi-VN" sz="2900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79051"/>
                    <a:ext cx="2493487" cy="47979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7160" r="-2436" b="-390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78955" y="3086100"/>
                <a:ext cx="2893236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</a:rPr>
                        <m:t>𝑧𝑖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+2</m:t>
                      </m:r>
                      <m:bar>
                        <m:barPr>
                          <m:pos m:val="top"/>
                          <m:ctrlPr>
                            <a:rPr lang="vi-VN" sz="2900" i="1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290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762" y="6172200"/>
                <a:ext cx="5787225" cy="10156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10306" y="4216568"/>
                <a:ext cx="6095207" cy="507832"/>
              </a:xfrm>
              <a:prstGeom prst="rect">
                <a:avLst/>
              </a:prstGeom>
            </p:spPr>
            <p:txBody>
              <a:bodyPr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𝑎𝑖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8433137"/>
                <a:ext cx="12192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05542" y="5471185"/>
                <a:ext cx="4572252" cy="807900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vi-VN" sz="2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vi-VN" sz="29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vi-VN" sz="29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=−4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vi-VN" sz="29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9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vi-VN" sz="290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787" y="10942368"/>
                <a:ext cx="9481698" cy="2151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8991223" y="1752600"/>
            <a:ext cx="546116" cy="53812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324591" y="4864268"/>
                <a:ext cx="6095207" cy="507832"/>
              </a:xfrm>
              <a:prstGeom prst="rect">
                <a:avLst/>
              </a:prstGeom>
            </p:spPr>
            <p:txBody>
              <a:bodyPr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29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7" y="9728537"/>
                <a:ext cx="12192000" cy="10156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667447" y="3645068"/>
                <a:ext cx="5705788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290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vi-VN" sz="29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2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2900">
                          <a:latin typeface="Cambria Math" panose="02040503050406030204" pitchFamily="18" charset="0"/>
                        </a:rPr>
                        <m:t>=4−4</m:t>
                      </m:r>
                      <m:r>
                        <a:rPr lang="vi-VN" sz="29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vi-VN" sz="29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7290137"/>
                <a:ext cx="11413061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5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" grpId="0"/>
      <p:bldP spid="15" grpId="0"/>
      <p:bldP spid="17" grpId="0"/>
      <p:bldP spid="64" grpId="0" animBg="1"/>
      <p:bldP spid="50" grpId="0"/>
      <p:bldP spid="6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829" y="788587"/>
            <a:ext cx="687052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45707" tIns="22853" rIns="45707" bIns="22853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3153160" y="4495801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5219814" y="4495801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7162662" y="4495801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23" name="TextBox 22">
            <a:hlinkClick r:id="rId5" action="ppaction://hlinksldjump"/>
          </p:cNvPr>
          <p:cNvSpPr txBox="1"/>
          <p:nvPr/>
        </p:nvSpPr>
        <p:spPr>
          <a:xfrm>
            <a:off x="9175352" y="4495801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24" name="TextBox 23">
            <a:hlinkClick r:id="rId6" action="ppaction://hlinksldjump"/>
          </p:cNvPr>
          <p:cNvSpPr txBox="1"/>
          <p:nvPr/>
        </p:nvSpPr>
        <p:spPr>
          <a:xfrm>
            <a:off x="3153160" y="3506062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5219814" y="3506064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6" name="TextBox 25">
            <a:hlinkClick r:id="rId8" action="ppaction://hlinksldjump"/>
          </p:cNvPr>
          <p:cNvSpPr txBox="1"/>
          <p:nvPr/>
        </p:nvSpPr>
        <p:spPr>
          <a:xfrm>
            <a:off x="7162662" y="35375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27" name="TextBox 26">
            <a:hlinkClick r:id="rId9" action="ppaction://hlinksldjump"/>
          </p:cNvPr>
          <p:cNvSpPr txBox="1"/>
          <p:nvPr/>
        </p:nvSpPr>
        <p:spPr>
          <a:xfrm>
            <a:off x="9175352" y="35375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28" name="TextBox 27">
            <a:hlinkClick r:id="rId10" action="ppaction://hlinksldjump"/>
          </p:cNvPr>
          <p:cNvSpPr txBox="1"/>
          <p:nvPr/>
        </p:nvSpPr>
        <p:spPr>
          <a:xfrm>
            <a:off x="9175352" y="25394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29" name="TextBox 28">
            <a:hlinkClick r:id="rId11" action="ppaction://hlinksldjump"/>
          </p:cNvPr>
          <p:cNvSpPr txBox="1"/>
          <p:nvPr/>
        </p:nvSpPr>
        <p:spPr>
          <a:xfrm>
            <a:off x="7162662" y="25394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0" name="TextBox 29">
            <a:hlinkClick r:id="rId12" action="ppaction://hlinksldjump"/>
          </p:cNvPr>
          <p:cNvSpPr txBox="1"/>
          <p:nvPr/>
        </p:nvSpPr>
        <p:spPr>
          <a:xfrm>
            <a:off x="5219814" y="25394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1" name="TextBox 30">
            <a:hlinkClick r:id="rId13" action="ppaction://hlinksldjump"/>
          </p:cNvPr>
          <p:cNvSpPr txBox="1"/>
          <p:nvPr/>
        </p:nvSpPr>
        <p:spPr>
          <a:xfrm>
            <a:off x="3153160" y="25088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2" name="TextBox 31">
            <a:hlinkClick r:id="rId14" action="ppaction://hlinksldjump"/>
          </p:cNvPr>
          <p:cNvSpPr txBox="1"/>
          <p:nvPr/>
        </p:nvSpPr>
        <p:spPr>
          <a:xfrm>
            <a:off x="1096028" y="4514852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33" name="TextBox 32">
            <a:hlinkClick r:id="rId15" action="ppaction://hlinksldjump"/>
          </p:cNvPr>
          <p:cNvSpPr txBox="1"/>
          <p:nvPr/>
        </p:nvSpPr>
        <p:spPr>
          <a:xfrm>
            <a:off x="1096028" y="3525113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34" name="TextBox 33">
            <a:hlinkClick r:id="rId16" action="ppaction://hlinksldjump"/>
          </p:cNvPr>
          <p:cNvSpPr txBox="1"/>
          <p:nvPr/>
        </p:nvSpPr>
        <p:spPr>
          <a:xfrm>
            <a:off x="1096028" y="2527877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5" name="Action Button: Back or Previous 34">
            <a:hlinkClick r:id="rId17" action="ppaction://hlinksldjump" highlightClick="1"/>
          </p:cNvPr>
          <p:cNvSpPr/>
          <p:nvPr/>
        </p:nvSpPr>
        <p:spPr>
          <a:xfrm>
            <a:off x="11082987" y="6151421"/>
            <a:ext cx="452523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endParaRPr lang="en-US" sz="4300"/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11563220" y="6160658"/>
            <a:ext cx="470993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endParaRPr lang="en-US" sz="4300"/>
          </a:p>
        </p:txBody>
      </p:sp>
    </p:spTree>
    <p:extLst>
      <p:ext uri="{BB962C8B-B14F-4D97-AF65-F5344CB8AC3E}">
        <p14:creationId xmlns:p14="http://schemas.microsoft.com/office/powerpoint/2010/main" val="1411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8412" y="3684297"/>
            <a:ext cx="11212944" cy="461665"/>
            <a:chOff x="644526" y="2766774"/>
            <a:chExt cx="22428809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211667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phép cộng và phép trừ hai số phức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38884" y="1866880"/>
            <a:ext cx="10704706" cy="1593670"/>
            <a:chOff x="1076414" y="4334804"/>
            <a:chExt cx="22177690" cy="4281101"/>
          </a:xfrm>
        </p:grpSpPr>
        <p:grpSp>
          <p:nvGrpSpPr>
            <p:cNvPr id="22" name="Group 5"/>
            <p:cNvGrpSpPr/>
            <p:nvPr/>
          </p:nvGrpSpPr>
          <p:grpSpPr>
            <a:xfrm>
              <a:off x="1385378" y="5383968"/>
              <a:ext cx="21868726" cy="3231937"/>
              <a:chOff x="579304" y="1364602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79304" y="1364602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26032" y="1475399"/>
                    <a:ext cx="8372584" cy="9114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ts val="2000"/>
                      </a:lnSpc>
                    </a:pP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Hiệu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của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hai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số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phức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𝒛</m:t>
                        </m:r>
                        <m:r>
                          <a:rPr lang="en-US" sz="2400" b="1" i="1" dirty="0" smtClean="0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 = </m:t>
                        </m:r>
                        <m:r>
                          <a:rPr lang="en-US" sz="2400" b="1" i="1" dirty="0" err="1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𝒂</m:t>
                        </m:r>
                        <m:r>
                          <a:rPr lang="en-US" sz="2400" b="1" i="1" dirty="0" err="1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+</m:t>
                        </m:r>
                        <m:r>
                          <a:rPr lang="en-US" sz="2400" b="1" i="1" dirty="0" err="1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𝒃𝒊</m:t>
                        </m:r>
                        <m:r>
                          <a:rPr lang="en-US" sz="2400" b="1" i="1" dirty="0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 </m:t>
                        </m:r>
                      </m:oMath>
                    </a14:m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và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𝒛</m:t>
                        </m:r>
                        <m:r>
                          <a:rPr lang="en-US" sz="2400" b="1" i="1" dirty="0" smtClean="0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’ = </m:t>
                        </m:r>
                        <m:r>
                          <a:rPr lang="en-US" sz="2400" b="1" i="1" dirty="0" smtClean="0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𝒂</m:t>
                        </m:r>
                        <m:r>
                          <a:rPr lang="en-US" sz="2400" b="1" i="1" dirty="0" smtClean="0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’+</m:t>
                        </m:r>
                        <m:r>
                          <a:rPr lang="en-US" sz="2400" b="1" i="1" dirty="0" err="1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𝒃</m:t>
                        </m:r>
                        <m:r>
                          <a:rPr lang="en-US" sz="2400" b="1" i="1" dirty="0" err="1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’</m:t>
                        </m:r>
                        <m:r>
                          <a:rPr lang="en-US" sz="2400" b="1" i="1" dirty="0" err="1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𝒊</m:t>
                        </m:r>
                        <m:r>
                          <a:rPr lang="en-US" sz="2400" b="1" i="1" dirty="0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 </m:t>
                        </m:r>
                      </m:oMath>
                    </a14:m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là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tổng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của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số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phức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z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và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z’.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Tức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 </a:t>
                    </a:r>
                    <a:r>
                      <a:rPr lang="en-US" sz="2400" b="1" dirty="0" err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là</a:t>
                    </a:r>
                    <a:r>
                      <a:rPr lang="en-US" sz="2400" b="1" dirty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a:t>: </a:t>
                    </a:r>
                  </a:p>
                  <a:p>
                    <a:pPr algn="ctr">
                      <a:lnSpc>
                        <a:spcPts val="2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𝒛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 − 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𝒛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’ = 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𝒛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 + (− 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𝒛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’)=(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𝒂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 − 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𝒂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’)+(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𝒃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 − 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𝒃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’)</m:t>
                          </m:r>
                          <m:r>
                            <a:rPr lang="en-US" sz="2400" b="1" i="1" dirty="0" smtClean="0">
                              <a:latin typeface="Cambria Math"/>
                              <a:ea typeface="Tahoma" panose="020B0604030504040204" pitchFamily="34" charset="0"/>
                              <a:cs typeface="Times New Roman" pitchFamily="18" charset="0"/>
                              <a:sym typeface="Wingdings"/>
                            </a:rPr>
                            <m:t>𝒊</m:t>
                          </m:r>
                        </m:oMath>
                      </m:oMathPara>
                    </a14:m>
                    <a:endParaRPr lang="en-US" sz="2400" b="1" dirty="0">
                      <a:latin typeface="Times New Roman" pitchFamily="18" charset="0"/>
                      <a:ea typeface="Tahoma" panose="020B0604030504040204" pitchFamily="34" charset="0"/>
                      <a:cs typeface="Times New Roman" pitchFamily="18" charset="0"/>
                      <a:sym typeface="Wingdings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032" y="1475399"/>
                    <a:ext cx="8372584" cy="91142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951" t="-17730" r="-891" b="-106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04"/>
              <a:ext cx="4636599" cy="1198840"/>
              <a:chOff x="166396" y="8711991"/>
              <a:chExt cx="4636599" cy="119884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8485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81"/>
                <a:ext cx="702538" cy="704911"/>
                <a:chOff x="-145995" y="8633545"/>
                <a:chExt cx="787401" cy="790061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5"/>
                  <a:ext cx="787400" cy="721801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0093" y="8711991"/>
                <a:ext cx="3902902" cy="1198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339"/>
            <a:ext cx="11682477" cy="58475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398411" y="1104900"/>
            <a:ext cx="5126163" cy="461665"/>
            <a:chOff x="644526" y="2766774"/>
            <a:chExt cx="10253661" cy="923330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trừ hai số phức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9" name="Rounded Rectangle 98"/>
          <p:cNvSpPr/>
          <p:nvPr/>
        </p:nvSpPr>
        <p:spPr>
          <a:xfrm>
            <a:off x="837561" y="4315589"/>
            <a:ext cx="10994221" cy="2391066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6" tIns="8998" rIns="17996" bIns="8998" rtlCol="0" anchor="ctr"/>
          <a:lstStyle/>
          <a:p>
            <a:pPr algn="ctr"/>
            <a:endParaRPr lang="en-US" sz="22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890238" y="4294905"/>
                <a:ext cx="10941544" cy="2035740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Nếu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phức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 = 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𝒂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+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𝒃𝒊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được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diễn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bởi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véctơ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  <a:cs typeface="Tahoma" panose="020B0604030504040204" pitchFamily="34" charset="0"/>
                        <a:sym typeface="Wingdings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b="1" i="1" dirty="0" smtClean="0">
                            <a:latin typeface="Cambria Math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/>
                            <a:cs typeface="Tahoma" panose="020B0604030504040204" pitchFamily="34" charset="0"/>
                            <a:sym typeface="Wingdings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(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𝒂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;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𝒃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) </m:t>
                    </m:r>
                  </m:oMath>
                </a14:m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phức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z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’ =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𝒂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’+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𝒃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’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𝒊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được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diễn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bởi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véctơ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  <a:sym typeface="Wingdings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  <a:sym typeface="Wingdings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  <a:sym typeface="Wingdings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  <a:sym typeface="Wingdings"/>
                          </a:rPr>
                          <m:t>’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= 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(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a’;b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’)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thì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dễ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thấy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véctơ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  <a:sym typeface="Wingdings"/>
                          </a:rPr>
                          <m:t>OM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 smtClean="0">
                            <a:latin typeface="Cambria Math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sz="2400" b="1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𝑶</m:t>
                        </m:r>
                        <m:r>
                          <a:rPr lang="en-US" sz="2400" b="1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’</m:t>
                        </m:r>
                        <m:r>
                          <a:rPr lang="en-US" sz="2400" b="1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𝑴</m:t>
                        </m:r>
                      </m:e>
                    </m:acc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véctơ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diễn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cho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 </m:t>
                    </m:r>
                  </m:oMath>
                </a14:m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véctơ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 smtClean="0">
                            <a:latin typeface="Cambria Math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sz="2400" b="1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  <a:sym typeface="Wingdings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latin typeface="Cambria Math"/>
                            <a:cs typeface="Tahoma" panose="020B0604030504040204" pitchFamily="34" charset="0"/>
                            <a:sym typeface="Wingdings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  <a:sym typeface="Wingdings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  <a:sym typeface="Wingdings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  <a:sym typeface="Wingdings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itchFamily="18" charset="0"/>
                            <a:ea typeface="Cambria Math" pitchFamily="18" charset="0"/>
                            <a:cs typeface="Times New Roman" pitchFamily="18" charset="0"/>
                            <a:sym typeface="Wingdings"/>
                          </a:rPr>
                          <m:t>’</m:t>
                        </m:r>
                      </m:e>
                    </m:acc>
                    <m:r>
                      <a:rPr lang="en-US" sz="2400" b="1" i="1" smtClean="0">
                        <a:latin typeface="Cambria Math"/>
                        <a:cs typeface="Tahoma" panose="020B0604030504040204" pitchFamily="34" charset="0"/>
                        <a:sym typeface="Wingdings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là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véctơ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diễn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cho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 z - z’ .</a:t>
                </a:r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38" y="4294905"/>
                <a:ext cx="10941544" cy="2035740"/>
              </a:xfrm>
              <a:prstGeom prst="rect">
                <a:avLst/>
              </a:prstGeom>
              <a:blipFill rotWithShape="1">
                <a:blip r:embed="rId4"/>
                <a:stretch>
                  <a:fillRect l="-1281" r="-1281" b="-3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13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60597" y="3467098"/>
            <a:ext cx="10666611" cy="3344759"/>
            <a:chOff x="122430" y="3636287"/>
            <a:chExt cx="11799675" cy="3780559"/>
          </a:xfrm>
        </p:grpSpPr>
        <p:sp>
          <p:nvSpPr>
            <p:cNvPr id="5" name="Rounded Rectangle 4"/>
            <p:cNvSpPr/>
            <p:nvPr/>
          </p:nvSpPr>
          <p:spPr>
            <a:xfrm>
              <a:off x="122430" y="4003982"/>
              <a:ext cx="11799675" cy="341286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1625" y="3636287"/>
              <a:ext cx="2077111" cy="608786"/>
              <a:chOff x="1194105" y="6239450"/>
              <a:chExt cx="4071891" cy="110613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15735" y="4748505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025058" cy="1106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827486" y="3889425"/>
                <a:ext cx="5953895" cy="699716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33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187" y="7778847"/>
                <a:ext cx="11909340" cy="13994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866581" y="3948956"/>
                <a:ext cx="9249887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646" y="7897913"/>
                <a:ext cx="18502182" cy="13526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85693" y="4557181"/>
                <a:ext cx="10708219" cy="63572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3300">
                    <a:ea typeface="Arial" panose="020B0604020202020204" pitchFamily="34" charset="0"/>
                    <a:cs typeface="Cambria Math" panose="020405030504060302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13</m:t>
                    </m:r>
                    <m:sSup>
                      <m:sSupPr>
                        <m:ctrlPr>
                          <a:rPr lang="en-US" sz="33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−9=0</m:t>
                    </m:r>
                  </m:oMath>
                </a14:m>
                <a:endParaRPr lang="en-US" sz="33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65" y="9114361"/>
                <a:ext cx="21419226" cy="12714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74197" y="4983077"/>
                <a:ext cx="7685400" cy="158135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−9</m:t>
                                  </m:r>
                                </m:num>
                                <m:den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33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571" y="9966155"/>
                <a:ext cx="15372801" cy="36387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2035987" y="7695816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51493" y="1369612"/>
            <a:ext cx="4149696" cy="1308756"/>
            <a:chOff x="3135029" y="1174685"/>
            <a:chExt cx="8178342" cy="2774922"/>
          </a:xfrm>
        </p:grpSpPr>
        <p:sp>
          <p:nvSpPr>
            <p:cNvPr id="54" name="Rectangle 53"/>
            <p:cNvSpPr/>
            <p:nvPr/>
          </p:nvSpPr>
          <p:spPr>
            <a:xfrm>
              <a:off x="4316550" y="1600200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735387" y="1718710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135029" y="1174685"/>
                  <a:ext cx="8178342" cy="2774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300"/>
                          <m:t>𝑚</m:t>
                        </m:r>
                        <m:r>
                          <a:rPr lang="vi-VN" sz="3300"/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3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300"/>
                              <m:t>1;</m:t>
                            </m:r>
                            <m:f>
                              <m:fPr>
                                <m:ctrlPr>
                                  <a:rPr lang="en-US" sz="330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3300"/>
                                  <m:t>9</m:t>
                                </m:r>
                              </m:num>
                              <m:den>
                                <m:r>
                                  <a:rPr lang="vi-VN" sz="3300"/>
                                  <m:t>13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vi-VN" sz="33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3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029" y="1174685"/>
                  <a:ext cx="8178342" cy="256813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Rectangle 66"/>
          <p:cNvSpPr/>
          <p:nvPr/>
        </p:nvSpPr>
        <p:spPr>
          <a:xfrm>
            <a:off x="6234013" y="1593311"/>
            <a:ext cx="3416855" cy="9391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9132" y="1649204"/>
            <a:ext cx="552393" cy="4718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/>
              <a:t>B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791239" y="1402080"/>
                <a:ext cx="4149696" cy="1307952"/>
              </a:xfrm>
              <a:prstGeom prst="rect">
                <a:avLst/>
              </a:prstGeom>
              <a:noFill/>
            </p:spPr>
            <p:txBody>
              <a:bodyPr wrap="square" lIns="45707" tIns="22853" rIns="45707" bIns="22853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/>
                        <m:t>𝑚</m:t>
                      </m:r>
                      <m:r>
                        <a:rPr lang="vi-VN" sz="3300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30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300"/>
                            <m:t>−</m:t>
                          </m:r>
                          <m:r>
                            <a:rPr lang="vi-VN" sz="3300"/>
                            <m:t>1;</m:t>
                          </m:r>
                          <m:f>
                            <m:fPr>
                              <m:ctrlPr>
                                <a:rPr lang="en-US" sz="330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3300"/>
                                <m:t>9</m:t>
                              </m:r>
                            </m:num>
                            <m:den>
                              <m:r>
                                <a:rPr lang="vi-VN" sz="3300"/>
                                <m:t>13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3987" y="2804160"/>
                <a:ext cx="8300472" cy="242245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1762965" y="2554709"/>
            <a:ext cx="3416855" cy="9391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468082" y="2610603"/>
            <a:ext cx="552393" cy="4718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449912" y="2341311"/>
                <a:ext cx="4149696" cy="1307952"/>
              </a:xfrm>
              <a:prstGeom prst="rect">
                <a:avLst/>
              </a:prstGeom>
              <a:noFill/>
            </p:spPr>
            <p:txBody>
              <a:bodyPr wrap="square" lIns="45707" tIns="22853" rIns="45707" bIns="22853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/>
                        <m:t>𝑚</m:t>
                      </m:r>
                      <m:r>
                        <a:rPr lang="vi-VN" sz="3300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30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300"/>
                            <m:t>−</m:t>
                          </m:r>
                          <m:r>
                            <a:rPr lang="vi-VN" sz="3300"/>
                            <m:t>1;</m:t>
                          </m:r>
                          <m:r>
                            <a:rPr lang="en-US" sz="3300"/>
                            <m:t>−</m:t>
                          </m:r>
                          <m:f>
                            <m:fPr>
                              <m:ctrlPr>
                                <a:rPr lang="en-US" sz="330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3300"/>
                                <m:t>9</m:t>
                              </m:r>
                            </m:num>
                            <m:den>
                              <m:r>
                                <a:rPr lang="vi-VN" sz="3300"/>
                                <m:t>13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202" y="4682621"/>
                <a:ext cx="8300472" cy="24224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/>
          <p:cNvSpPr/>
          <p:nvPr/>
        </p:nvSpPr>
        <p:spPr>
          <a:xfrm>
            <a:off x="6257788" y="2566056"/>
            <a:ext cx="3416855" cy="9391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962905" y="2621949"/>
            <a:ext cx="552393" cy="4718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799591" y="2360872"/>
                <a:ext cx="4149696" cy="1307952"/>
              </a:xfrm>
              <a:prstGeom prst="rect">
                <a:avLst/>
              </a:prstGeom>
              <a:noFill/>
            </p:spPr>
            <p:txBody>
              <a:bodyPr wrap="square" lIns="45707" tIns="22853" rIns="45707" bIns="22853" rtlCol="0">
                <a:spAutoFit/>
              </a:bodyPr>
              <a:lstStyle>
                <a:defPPr>
                  <a:defRPr lang="vi-VN"/>
                </a:defPPr>
                <a:lvl1pPr>
                  <a:lnSpc>
                    <a:spcPct val="115000"/>
                  </a:lnSpc>
                  <a:spcAft>
                    <a:spcPts val="800"/>
                  </a:spcAft>
                  <a:defRPr sz="3000" i="1">
                    <a:solidFill>
                      <a:schemeClr val="bg1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/>
                        <m:t>𝑚</m:t>
                      </m:r>
                      <m:r>
                        <a:rPr lang="vi-VN" sz="3300"/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30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3300"/>
                            <m:t>1;</m:t>
                          </m:r>
                          <m:r>
                            <a:rPr lang="en-US" sz="3300"/>
                            <m:t>−</m:t>
                          </m:r>
                          <m:f>
                            <m:fPr>
                              <m:ctrlPr>
                                <a:rPr lang="en-US" sz="330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3300"/>
                                <m:t>9</m:t>
                              </m:r>
                            </m:num>
                            <m:den>
                              <m:r>
                                <a:rPr lang="vi-VN" sz="3300"/>
                                <m:t>13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692" y="4721745"/>
                <a:ext cx="8300472" cy="242245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5958001" y="2616208"/>
            <a:ext cx="552392" cy="4718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52150" y="76201"/>
            <a:ext cx="11939057" cy="1473251"/>
            <a:chOff x="534987" y="1869705"/>
            <a:chExt cx="23404876" cy="2470915"/>
          </a:xfrm>
        </p:grpSpPr>
        <p:grpSp>
          <p:nvGrpSpPr>
            <p:cNvPr id="50" name="Group 49"/>
            <p:cNvGrpSpPr/>
            <p:nvPr/>
          </p:nvGrpSpPr>
          <p:grpSpPr>
            <a:xfrm>
              <a:off x="534987" y="1869705"/>
              <a:ext cx="23340848" cy="2356357"/>
              <a:chOff x="534987" y="1647866"/>
              <a:chExt cx="23340848" cy="2356357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755649" y="1720891"/>
                <a:ext cx="23120186" cy="228333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5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Pentagon 60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2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6" name="Freeform 6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68" name="Freeform 6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69" name="Freeform 6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0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1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7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64" name="Chevron 63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5" y="1653394"/>
                  <a:ext cx="2216068" cy="903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4104213" y="1936625"/>
                  <a:ext cx="19835650" cy="2403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−1+3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𝑚𝑖</m:t>
                      </m:r>
                      <m:r>
                        <a:rPr lang="en-US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33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</a:t>
                  </a:r>
                  <a:endParaRPr lang="en-US" sz="33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vi-VN" sz="33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vi-VN" sz="33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biết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</m:oMath>
                  </a14:m>
                  <a:r>
                    <a:rPr lang="vi-VN" sz="33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3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5685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596" t="-4265" b="-151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Action Button: Forward or Next 44">
            <a:hlinkClick r:id="rId12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58" grpId="0"/>
      <p:bldP spid="59" grpId="0"/>
      <p:bldP spid="60" grpId="0"/>
      <p:bldP spid="63" grpId="0" animBg="1"/>
      <p:bldP spid="67" grpId="0" animBg="1"/>
      <p:bldP spid="78" grpId="0" animBg="1"/>
      <p:bldP spid="79" grpId="0"/>
      <p:bldP spid="81" grpId="0" animBg="1"/>
      <p:bldP spid="82" grpId="0" animBg="1"/>
      <p:bldP spid="83" grpId="0"/>
      <p:bldP spid="85" grpId="0" animBg="1"/>
      <p:bldP spid="86" grpId="0" animBg="1"/>
      <p:bldP spid="87" grpId="0"/>
      <p:bldP spid="47" grpId="0" animBg="1"/>
      <p:bldP spid="4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737" y="3578279"/>
            <a:ext cx="11834900" cy="3048000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638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61805" y="60059"/>
            <a:ext cx="11939057" cy="1418236"/>
            <a:chOff x="534987" y="1869705"/>
            <a:chExt cx="23404876" cy="2378642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5" y="1653394"/>
                  <a:ext cx="2216068" cy="903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04213" y="1936625"/>
                  <a:ext cx="19835650" cy="2311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 2 số thực </a:t>
                  </a:r>
                  <a:r>
                    <a:rPr lang="vi-VN" sz="33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x</a:t>
                  </a: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và </a:t>
                  </a:r>
                  <a:r>
                    <a:rPr lang="vi-VN" sz="33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y</a:t>
                  </a: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en-US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𝑦𝑖</m:t>
                          </m:r>
                        </m:e>
                      </m:d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1−3</m:t>
                          </m:r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3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33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với </a:t>
                  </a:r>
                  <a:r>
                    <a:rPr lang="vi-VN" sz="3300" i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i </a:t>
                  </a:r>
                  <a:r>
                    <a:rPr lang="en-US" sz="3300" i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là đơn vị ảo</a:t>
                  </a: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214" y="1936625"/>
                  <a:ext cx="19835649" cy="215685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627" t="-4265" b="-1161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87598" y="4191000"/>
                <a:ext cx="9735652" cy="75061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1−3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21" y="8382000"/>
                <a:ext cx="19473839" cy="14809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610522" y="4800600"/>
                <a:ext cx="8590007" cy="75061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462" y="9601200"/>
                <a:ext cx="17182250" cy="14809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ction Button: Forward or Next 42">
            <a:hlinkClick r:id="rId5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237893" y="1546030"/>
            <a:ext cx="4088639" cy="995622"/>
            <a:chOff x="3231666" y="1600200"/>
            <a:chExt cx="8178342" cy="1991244"/>
          </a:xfrm>
        </p:grpSpPr>
        <p:sp>
          <p:nvSpPr>
            <p:cNvPr id="45" name="Rectangle 44"/>
            <p:cNvSpPr/>
            <p:nvPr/>
          </p:nvSpPr>
          <p:spPr>
            <a:xfrm>
              <a:off x="4316550" y="1600200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735387" y="1718710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231666" y="1908550"/>
                  <a:ext cx="8178342" cy="1557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300"/>
                          <m:t>𝑚</m:t>
                        </m:r>
                        <m:r>
                          <a:rPr lang="vi-VN" sz="3300"/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3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300"/>
                              <m:t>1;</m:t>
                            </m:r>
                            <m:r>
                              <a:rPr lang="en-US" sz="3300"/>
                              <m:t>−3 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33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3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666" y="1908549"/>
                  <a:ext cx="8178342" cy="136293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5893055" y="1570420"/>
            <a:ext cx="4088639" cy="995622"/>
            <a:chOff x="12060765" y="2393808"/>
            <a:chExt cx="8178342" cy="1991244"/>
          </a:xfrm>
        </p:grpSpPr>
        <p:sp>
          <p:nvSpPr>
            <p:cNvPr id="49" name="Rectangle 48"/>
            <p:cNvSpPr/>
            <p:nvPr/>
          </p:nvSpPr>
          <p:spPr>
            <a:xfrm>
              <a:off x="12669368" y="2393808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2088205" y="2512318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/>
                <a:t>B</a:t>
              </a:r>
              <a:endParaRPr lang="en-US" sz="3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2060765" y="2691622"/>
                  <a:ext cx="8178342" cy="1557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300"/>
                          <m:t>𝑚</m:t>
                        </m:r>
                        <m:r>
                          <a:rPr lang="vi-VN" sz="3300"/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3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300"/>
                              <m:t>−</m:t>
                            </m:r>
                            <m:r>
                              <a:rPr lang="vi-VN" sz="3300"/>
                              <m:t>1;</m:t>
                            </m:r>
                            <m:r>
                              <a:rPr lang="en-US" sz="3300"/>
                              <m:t>−1 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33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3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0765" y="2691621"/>
                  <a:ext cx="8178342" cy="13629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1234353" y="2589637"/>
            <a:ext cx="4088639" cy="995623"/>
            <a:chOff x="3915573" y="5062227"/>
            <a:chExt cx="8178342" cy="1991244"/>
          </a:xfrm>
        </p:grpSpPr>
        <p:sp>
          <p:nvSpPr>
            <p:cNvPr id="66" name="Rectangle 65"/>
            <p:cNvSpPr/>
            <p:nvPr/>
          </p:nvSpPr>
          <p:spPr>
            <a:xfrm>
              <a:off x="5031122" y="5062227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449959" y="5180737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3915573" y="5217691"/>
                  <a:ext cx="8178342" cy="1557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300"/>
                          <m:t>𝑚</m:t>
                        </m:r>
                        <m:r>
                          <a:rPr lang="vi-VN" sz="3300"/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3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300"/>
                              <m:t>1;</m:t>
                            </m:r>
                            <m:r>
                              <a:rPr lang="en-US" sz="3300"/>
                              <m:t>−1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33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3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5573" y="5217692"/>
                  <a:ext cx="8178342" cy="13629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5854961" y="2601666"/>
            <a:ext cx="4088639" cy="995623"/>
            <a:chOff x="12470699" y="5142986"/>
            <a:chExt cx="8178342" cy="1991244"/>
          </a:xfrm>
        </p:grpSpPr>
        <p:sp>
          <p:nvSpPr>
            <p:cNvPr id="71" name="Rectangle 70"/>
            <p:cNvSpPr/>
            <p:nvPr/>
          </p:nvSpPr>
          <p:spPr>
            <a:xfrm>
              <a:off x="13202358" y="5142986"/>
              <a:ext cx="6734038" cy="199124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2621195" y="5261496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2470699" y="5401084"/>
                  <a:ext cx="8178342" cy="1557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300"/>
                          <m:t>𝑚</m:t>
                        </m:r>
                        <m:r>
                          <a:rPr lang="vi-VN" sz="3300"/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3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300"/>
                              <m:t>−</m:t>
                            </m:r>
                            <m:r>
                              <a:rPr lang="vi-VN" sz="3300"/>
                              <m:t>1;</m:t>
                            </m:r>
                            <m:r>
                              <a:rPr lang="en-US" sz="3300"/>
                              <m:t>−3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vi-VN" sz="3300" dirty="0">
                            <a:latin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3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699" y="5401085"/>
                  <a:ext cx="8178342" cy="13629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/>
          <p:cNvSpPr/>
          <p:nvPr/>
        </p:nvSpPr>
        <p:spPr>
          <a:xfrm>
            <a:off x="5933004" y="2667155"/>
            <a:ext cx="544265" cy="50026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353495" y="5208314"/>
                <a:ext cx="8590007" cy="124527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+1=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−3=6</m:t>
                              </m:r>
                            </m:e>
                          </m:eqArr>
                        </m:e>
                      </m:d>
                      <m:r>
                        <a:rPr lang="en-US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=−3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342" y="10416627"/>
                <a:ext cx="17182250" cy="29183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0" grpId="0"/>
      <p:bldP spid="43" grpId="0" animBg="1"/>
      <p:bldP spid="67" grpId="0" animBg="1"/>
      <p:bldP spid="7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75012" y="2552701"/>
            <a:ext cx="11710311" cy="4265839"/>
            <a:chOff x="203200" y="3636275"/>
            <a:chExt cx="11854290" cy="3660509"/>
          </a:xfrm>
        </p:grpSpPr>
        <p:sp>
          <p:nvSpPr>
            <p:cNvPr id="5" name="Rounded Rectangle 4"/>
            <p:cNvSpPr/>
            <p:nvPr/>
          </p:nvSpPr>
          <p:spPr>
            <a:xfrm>
              <a:off x="222590" y="3865217"/>
              <a:ext cx="11834900" cy="34315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768198" cy="839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76523" y="43404"/>
            <a:ext cx="11906396" cy="1356642"/>
            <a:chOff x="534987" y="1819475"/>
            <a:chExt cx="23340848" cy="227533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25107"/>
              <a:chOff x="534987" y="1647866"/>
              <a:chExt cx="23340848" cy="222510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3"/>
                <a:ext cx="23120186" cy="215208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018856" y="1819475"/>
                  <a:ext cx="19835650" cy="2268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 mô-đun của số phức </a:t>
                  </a:r>
                  <a:r>
                    <a:rPr lang="vi-VN" sz="33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biết rằng </a:t>
                  </a:r>
                  <a:endParaRPr lang="en-US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</a:pPr>
                  <a:r>
                    <a:rPr lang="en-US" sz="3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1+2</m:t>
                          </m:r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=21+3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33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</a:t>
                  </a:r>
                  <a:endPara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8856" y="1819475"/>
                  <a:ext cx="19835650" cy="211383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596" t="-4348" b="-120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837547" y="3086100"/>
                <a:ext cx="10851533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12" y="6172200"/>
                <a:ext cx="21705893" cy="1352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889" y="3657600"/>
                <a:ext cx="11564457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1+2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=21+3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" y="7315200"/>
                <a:ext cx="23131925" cy="13526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47182" y="1480863"/>
            <a:ext cx="11838141" cy="1370537"/>
            <a:chOff x="247181" y="2080087"/>
            <a:chExt cx="11838141" cy="137053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088937" y="1844068"/>
                    <a:ext cx="2280848" cy="602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3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330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30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34</m:t>
                            </m:r>
                          </m:e>
                        </m:rad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937" y="1844067"/>
                    <a:ext cx="2280848" cy="55948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675" b="-3654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23623" y="1858925"/>
                    <a:ext cx="2280848" cy="5579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3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330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58925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23623" y="1747337"/>
                    <a:ext cx="2280848" cy="6039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30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3300">
                            <a:latin typeface="Cambria Math" panose="02040503050406030204" pitchFamily="18" charset="0"/>
                          </a:rPr>
                          <m:t>=3</m:t>
                        </m:r>
                        <m:rad>
                          <m:radPr>
                            <m:degHide m:val="on"/>
                            <m:ctrlPr>
                              <a:rPr lang="en-US" sz="330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47338"/>
                    <a:ext cx="2280848" cy="56100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1111" b="-3636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90"/>
              <a:ext cx="3090381" cy="1370535"/>
              <a:chOff x="5537206" y="1557992"/>
              <a:chExt cx="3079904" cy="127410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078059" y="1719003"/>
                    <a:ext cx="2493487" cy="11130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30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3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30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29</m:t>
                            </m:r>
                          </m:e>
                        </m:rad>
                      </m:oMath>
                    </a14:m>
                    <a:r>
                      <a:rPr lang="vi-VN" sz="33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  <a:p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9" y="1719003"/>
                    <a:ext cx="2493487" cy="1031586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54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235509" y="1756345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291531" y="4800600"/>
                <a:ext cx="11966336" cy="957936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=21+3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=21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399" y="9601200"/>
                <a:ext cx="23935788" cy="24502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Action Button: Forward or Next 96">
            <a:hlinkClick r:id="rId10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224118" y="4267200"/>
                <a:ext cx="11564457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=21+3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93" y="8534400"/>
                <a:ext cx="23131925" cy="13526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329627" y="5638800"/>
                <a:ext cx="10359455" cy="947677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e>
                      </m:rad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33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599" y="11277600"/>
                <a:ext cx="20721606" cy="245029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1" grpId="0"/>
      <p:bldP spid="49" grpId="0" animBg="1"/>
      <p:bldP spid="67" grpId="0"/>
      <p:bldP spid="97" grpId="0" animBg="1"/>
      <p:bldP spid="78" grpId="0"/>
      <p:bldP spid="7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464017"/>
            <a:ext cx="11834900" cy="4368421"/>
            <a:chOff x="184495" y="3636267"/>
            <a:chExt cx="11834900" cy="448156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342698" cy="552559"/>
              <a:chOff x="1275608" y="6239450"/>
              <a:chExt cx="4592537" cy="100397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1849693"/>
            <a:chOff x="534987" y="1869705"/>
            <a:chExt cx="23719158" cy="3102264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0386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 tổng phần thực và phần ảo của số phức </a:t>
                  </a:r>
                  <a:r>
                    <a:rPr lang="vi-VN" sz="33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biết rằng </a:t>
                  </a:r>
                  <a:endParaRPr lang="en-US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r>
                    <a:rPr lang="en-US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1+2</m:t>
                          </m:r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2−2</m:t>
                          </m:r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3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3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90963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539" t="-316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599509" y="2679931"/>
                <a:ext cx="6163144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695" y="5359862"/>
                <a:ext cx="12327892" cy="1352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485902"/>
            <a:ext cx="11944024" cy="964354"/>
            <a:chOff x="247181" y="1485900"/>
            <a:chExt cx="11944024" cy="96435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57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=−7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0994" b="-397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48909"/>
              <a:chOff x="5537206" y="1557992"/>
              <a:chExt cx="3079904" cy="88214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685311"/>
                    <a:ext cx="2280848" cy="754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685311"/>
                    <a:ext cx="2280848" cy="71193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190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485900"/>
              <a:ext cx="3090381" cy="924458"/>
              <a:chOff x="5537206" y="1543638"/>
              <a:chExt cx="3079904" cy="85941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43638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649896"/>
                    <a:ext cx="2280848" cy="7531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num>
                          <m:den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649896"/>
                    <a:ext cx="2280848" cy="71026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594" b="-143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49893"/>
                    <a:ext cx="2493487" cy="7548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30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vi-VN" sz="33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49892"/>
                    <a:ext cx="2493487" cy="71193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195" b="-147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073498" y="1768736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96605" y="3322057"/>
                <a:ext cx="10037464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:r>
                  <a:rPr lang="vi-VN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:r>
                  <a:rPr lang="en-US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3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3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2−2</m:t>
                        </m: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33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𝑏𝑖</m:t>
                        </m:r>
                      </m:e>
                    </m:d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45" y="6644114"/>
                <a:ext cx="20077542" cy="1352688"/>
              </a:xfrm>
              <a:prstGeom prst="rect">
                <a:avLst/>
              </a:prstGeom>
              <a:blipFill rotWithShape="0">
                <a:blip r:embed="rId8"/>
                <a:stretch>
                  <a:fillRect t="-8108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614736" y="3962400"/>
                <a:ext cx="9641565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891" y="7924800"/>
                <a:ext cx="19285642" cy="13526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686504" y="4331642"/>
                <a:ext cx="9143739" cy="1190308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8663283"/>
                <a:ext cx="18289858" cy="29953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847472" y="5158734"/>
                <a:ext cx="5658045" cy="209970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3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3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300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424" y="10317465"/>
                <a:ext cx="11317563" cy="45561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2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9" grpId="0"/>
      <p:bldP spid="6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438397"/>
            <a:ext cx="11834900" cy="4368421"/>
            <a:chOff x="184495" y="3636267"/>
            <a:chExt cx="11834900" cy="448156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342698" cy="552559"/>
              <a:chOff x="1275608" y="6239450"/>
              <a:chExt cx="4592537" cy="100397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3225116"/>
            <a:chOff x="534987" y="1869705"/>
            <a:chExt cx="23719158" cy="540909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2" y="1933279"/>
                  <a:ext cx="20571713" cy="5345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mãn: </a:t>
                  </a:r>
                  <a:endParaRPr lang="en-US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en-US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2−3</m:t>
                          </m:r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4+</m:t>
                          </m:r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3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1+3</m:t>
                              </m:r>
                              <m:r>
                                <a:rPr lang="vi-VN" sz="3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33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33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endParaRPr lang="en-US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33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03107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539" t="-228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72220" y="3031436"/>
                <a:ext cx="10496509" cy="75061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2−3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=8−6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6062872"/>
                <a:ext cx="20995753" cy="14809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501341"/>
            <a:ext cx="11893627" cy="914406"/>
            <a:chOff x="247181" y="1501340"/>
            <a:chExt cx="11893626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57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=−8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0994" b="-397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20173" y="1772422"/>
                    <a:ext cx="2280848" cy="557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0173" y="1772421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37003"/>
                    <a:ext cx="2280848" cy="557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37003"/>
                    <a:ext cx="2280848" cy="51501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0879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45865" cy="914400"/>
              <a:chOff x="5537206" y="1557992"/>
              <a:chExt cx="3135200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78919" y="1772420"/>
                    <a:ext cx="2493487" cy="557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919" y="1772420"/>
                    <a:ext cx="2493487" cy="51501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8978349" y="1768072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67459" y="3717236"/>
                <a:ext cx="10037464" cy="75061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=8−6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7434472"/>
                <a:ext cx="20077542" cy="14809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72221" y="4129433"/>
                <a:ext cx="6361871" cy="1097547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8" y="8258867"/>
                <a:ext cx="12725399" cy="2790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8884" y="5322614"/>
                <a:ext cx="8577192" cy="1144397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33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10645227"/>
                <a:ext cx="17156618" cy="29183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173057"/>
            <a:ext cx="11834900" cy="4684942"/>
            <a:chOff x="184495" y="3636266"/>
            <a:chExt cx="11834900" cy="478549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5565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6"/>
              <a:ext cx="2342698" cy="550169"/>
              <a:chOff x="1275608" y="6239450"/>
              <a:chExt cx="4592537" cy="99963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999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2255421"/>
            <a:chOff x="534987" y="1869705"/>
            <a:chExt cx="23719158" cy="427741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1021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2138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2900" i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9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2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=2−2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29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r>
                    <a:rPr lang="en-US" sz="29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9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6865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07" t="-235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237892" y="2324100"/>
                <a:ext cx="10496509" cy="75061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en-US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bar>
                        <m:barPr>
                          <m:pos m:val="top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106" y="4648200"/>
                <a:ext cx="20995753" cy="14809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295400"/>
            <a:ext cx="11999251" cy="881028"/>
            <a:chOff x="247181" y="1501340"/>
            <a:chExt cx="11944024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2" y="1731722"/>
                    <a:ext cx="2280848" cy="5196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3172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0497" b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696973"/>
                    <a:ext cx="2280848" cy="5196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696973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0497" b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696973"/>
                    <a:ext cx="2280848" cy="5196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696973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0497" b="-42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27480"/>
                    <a:ext cx="2493487" cy="760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9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9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9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27480"/>
                    <a:ext cx="2493487" cy="69312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48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254674" y="1562100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-75396" y="2895601"/>
                <a:ext cx="12266603" cy="67631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VT</m:t>
                      </m:r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813" y="5791200"/>
                <a:ext cx="24536399" cy="13526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-416314" y="4076700"/>
                <a:ext cx="10638273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2736" y="8153400"/>
                <a:ext cx="21279316" cy="13526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-799202" y="4648200"/>
                <a:ext cx="10095185" cy="75061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8613" y="9296400"/>
                <a:ext cx="20193000" cy="14809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-875392" y="3543300"/>
                <a:ext cx="10037464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bar>
                        <m:barPr>
                          <m:pos m:val="top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en-US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1013" y="7086600"/>
                <a:ext cx="20077542" cy="13526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-1103962" y="5143500"/>
                <a:ext cx="10095185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−2+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8213" y="10287000"/>
                <a:ext cx="20193000" cy="135268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724599" y="5401183"/>
                <a:ext cx="10095185" cy="1928372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20"/>
                  </a:spcBef>
                  <a:spcAft>
                    <a:spcPts val="12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−2=0</m:t>
                              </m:r>
                            </m:e>
                            <m:e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6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  <m:r>
                            <a:rPr lang="vi-VN" sz="36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36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36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vi-VN" sz="3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=1/3</m:t>
                                  </m:r>
                                </m:e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=−1/3</m:t>
                                  </m:r>
                                </m:e>
                              </m:eqArr>
                            </m:e>
                          </m:d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d>
                      <m:r>
                        <m:rPr>
                          <m:nor/>
                        </m:rPr>
                        <a:rPr lang="vi-VN" sz="3600" dirty="0"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3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Bef>
                    <a:spcPts val="120"/>
                  </a:spcBef>
                  <a:spcAft>
                    <a:spcPts val="120"/>
                  </a:spcAft>
                </a:pPr>
                <a:endParaRPr lang="en-US" sz="33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10802365"/>
                <a:ext cx="20193000" cy="424623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50" grpId="0"/>
      <p:bldP spid="64" grpId="0"/>
      <p:bldP spid="6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299086"/>
            <a:ext cx="11834900" cy="4520815"/>
            <a:chOff x="184495" y="3636273"/>
            <a:chExt cx="11834900" cy="448156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3"/>
              <a:ext cx="2342698" cy="533932"/>
              <a:chOff x="1275608" y="6239450"/>
              <a:chExt cx="4592537" cy="970129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970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2280064"/>
            <a:chOff x="534987" y="1869705"/>
            <a:chExt cx="23719158" cy="410192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68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038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 </a:t>
                  </a: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 bao nhiêu số phức </a:t>
                  </a:r>
                  <a:r>
                    <a:rPr lang="vi-VN" sz="29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đồng thời </a:t>
                  </a:r>
                  <a:endParaRPr lang="en-US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9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vi-VN" sz="2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</m:oMath>
                  </a14:m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=25</m:t>
                      </m:r>
                    </m:oMath>
                  </a14:m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72726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07" t="-22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29364" y="2705101"/>
                <a:ext cx="11447176" cy="67631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bar>
                        <m:barPr>
                          <m:pos m:val="top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bar>
                        <m:barPr>
                          <m:pos m:val="top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=25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5410200"/>
                <a:ext cx="22897333" cy="1352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337439"/>
            <a:ext cx="11944819" cy="910461"/>
            <a:chOff x="247181" y="1501340"/>
            <a:chExt cx="11944024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028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9880" b="-385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028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0482" b="-385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5028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0482" b="-385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028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20606" b="-393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252713" y="1614948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91268" y="3267436"/>
                <a:ext cx="10037464" cy="82012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−2−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7" y="6534870"/>
                <a:ext cx="20077542" cy="16185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48410" y="3933756"/>
                <a:ext cx="10895181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8" y="7867512"/>
                <a:ext cx="21793199" cy="13526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867940" y="5427913"/>
                <a:ext cx="8577192" cy="1150297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=5;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=3;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2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33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366" y="10855823"/>
                <a:ext cx="17156618" cy="27839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-1294437" y="4243734"/>
                <a:ext cx="10895181" cy="1162180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9213" y="8487467"/>
                <a:ext cx="21793199" cy="27901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9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5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400297"/>
            <a:ext cx="11834900" cy="4368421"/>
            <a:chOff x="184495" y="3636267"/>
            <a:chExt cx="11834900" cy="448156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342698" cy="552559"/>
              <a:chOff x="1275608" y="6239450"/>
              <a:chExt cx="4592537" cy="100397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2259805"/>
            <a:chOff x="534987" y="1869705"/>
            <a:chExt cx="23719158" cy="379009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726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 bao nhiêu số phức </a:t>
                  </a:r>
                  <a:r>
                    <a:rPr lang="vi-VN" sz="29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           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và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là số ảo?</a:t>
                  </a:r>
                  <a:endParaRPr lang="en-US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6865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07" t="-208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532788" y="2573572"/>
                <a:ext cx="5848915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3300" i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234" y="5147143"/>
                <a:ext cx="11699353" cy="13526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409700"/>
            <a:ext cx="11999251" cy="1010124"/>
            <a:chOff x="247181" y="1501343"/>
            <a:chExt cx="11944024" cy="93705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23999"/>
              <a:ext cx="3090381" cy="914401"/>
              <a:chOff x="5537206" y="1579055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79055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8717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2" y="1779922"/>
                    <a:ext cx="2280848" cy="4644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900" i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900" i="0">
                            <a:latin typeface="Cambria Math" panose="02040503050406030204" pitchFamily="18" charset="0"/>
                          </a:rPr>
                          <m:t>ô </m:t>
                        </m:r>
                        <m:r>
                          <m:rPr>
                            <m:sty m:val="p"/>
                          </m:rPr>
                          <a:rPr lang="en-US" sz="2900" i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900" i="0">
                            <a:latin typeface="Cambria Math" panose="02040503050406030204" pitchFamily="18" charset="0"/>
                          </a:rPr>
                          <m:t>ố.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7992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4644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8333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1"/>
                    <a:ext cx="2280848" cy="4644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8333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4644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18889" b="-2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3173246" y="1714008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67459" y="3945836"/>
                <a:ext cx="10037464" cy="75061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199967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=24</m:t>
                      </m:r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7891672"/>
                <a:ext cx="20077542" cy="14809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57935" y="4419601"/>
                <a:ext cx="10133280" cy="114217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−24=0⇔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=4⇒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=±4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=−3⇒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=±3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8839200"/>
                <a:ext cx="20269199" cy="27839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8885" y="5783593"/>
                <a:ext cx="10254340" cy="78002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=4±4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=−3±3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7" y="11567186"/>
                <a:ext cx="20511350" cy="153921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2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21889" y="3192793"/>
                <a:ext cx="11769317" cy="78002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𝑏𝑖</m:t>
                              </m:r>
                            </m:e>
                          </m:d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𝑎𝑏𝑖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88" y="6385586"/>
                <a:ext cx="23541699" cy="153921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9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5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438397"/>
            <a:ext cx="11834900" cy="4368421"/>
            <a:chOff x="184495" y="3636267"/>
            <a:chExt cx="11834900" cy="448156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342698" cy="552559"/>
              <a:chOff x="1275608" y="6239450"/>
              <a:chExt cx="4592537" cy="100397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2848749"/>
            <a:chOff x="534987" y="1869705"/>
            <a:chExt cx="23719158" cy="477786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9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4714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Hỏi có bao nhiêu số phức </a:t>
                  </a:r>
                  <a:r>
                    <a:rPr lang="vi-VN" sz="29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         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vi-VN" sz="29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9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29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là số thuần ảo?</a:t>
                  </a: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endParaRPr lang="en-US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70664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07" t="-16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0" y="2819401"/>
                <a:ext cx="12019395" cy="82012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 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638800"/>
                <a:ext cx="24041920" cy="16185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501340"/>
            <a:ext cx="11944024" cy="914405"/>
            <a:chOff x="247181" y="1501340"/>
            <a:chExt cx="11944024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90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0482" b="-379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20482" b="-379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234251" y="1767431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76984" y="3543300"/>
                <a:ext cx="11487813" cy="78002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𝑏𝑖</m:t>
                              </m:r>
                            </m:e>
                          </m:d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𝑎𝑏𝑖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7" y="7086600"/>
                <a:ext cx="22978618" cy="15392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91433" y="4229100"/>
                <a:ext cx="6361871" cy="75061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 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14" y="8458200"/>
                <a:ext cx="12725399" cy="14809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1" y="4610101"/>
                <a:ext cx="10819785" cy="1220828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ừ (1)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 (2),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=8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220200"/>
                <a:ext cx="21642387" cy="29183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07596" y="5984447"/>
                <a:ext cx="8577192" cy="78002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4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33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3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99" y="11968892"/>
                <a:ext cx="17156618" cy="15392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6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6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7058" y="2171701"/>
            <a:ext cx="11834900" cy="4686299"/>
            <a:chOff x="184495" y="3636271"/>
            <a:chExt cx="11834900" cy="463359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4046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1"/>
              <a:ext cx="2342698" cy="532552"/>
              <a:chOff x="1275608" y="6239450"/>
              <a:chExt cx="4592537" cy="96762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967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2234157"/>
            <a:chOff x="534987" y="1869705"/>
            <a:chExt cx="23719158" cy="374708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1999003"/>
              <a:chOff x="534987" y="1647866"/>
              <a:chExt cx="23340848" cy="19990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2597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4"/>
                  <a:ext cx="2615162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10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6835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 bao nhiêu số phức </a:t>
                  </a:r>
                  <a:r>
                    <a:rPr lang="vi-VN" sz="29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đồng thời điều kiện 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</a:t>
                  </a: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r>
                    <a:rPr lang="en-US" sz="29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        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en-US" sz="29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vi-VN" sz="29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ba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r>
                    <a:rPr lang="vi-VN" sz="29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64349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07" t="-210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58061" y="2278775"/>
                <a:ext cx="11528384" cy="115585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𝑏𝑖</m:t>
                                      </m:r>
                                    </m:e>
                                  </m:d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</m:e>
                              </m:d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</m:e>
                              </m:d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17" y="4557550"/>
                <a:ext cx="23059770" cy="26814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295400"/>
            <a:ext cx="11944819" cy="861587"/>
            <a:chOff x="247181" y="1501340"/>
            <a:chExt cx="11944024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5314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1019" b="-464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31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1019" b="-464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5314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1019" b="-464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314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21019" b="-464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073903" y="1531944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91268" y="3390901"/>
                <a:ext cx="11487813" cy="111780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 xmlns:m="http://schemas.openxmlformats.org/officeDocument/2006/math"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900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900" i="1"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9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vi-VN" sz="29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900" i="1"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9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vi-VN" sz="29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𝑏𝑖</m:t>
                                </m:r>
                              </m:e>
                            </m:d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900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𝑏𝑖</m:t>
                                </m:r>
                              </m:e>
                            </m:d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900" i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900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900" i="1"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900" i="1">
                                            <a:latin typeface="Cambria Math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900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vi-VN" sz="2900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vi-VN" sz="29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900" i="1">
                                            <a:latin typeface="Cambria Math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vi-VN" sz="2900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vi-VN" sz="2900" i="1">
                                            <a:latin typeface="Cambria Math" panose="02040503050406030204" pitchFamily="18" charset="0"/>
                                            <a:ea typeface="Arial" panose="020B060402020202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vi-VN" sz="29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29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900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900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900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29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sz="29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7" y="6781800"/>
                <a:ext cx="22978618" cy="2553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53174" y="4495800"/>
                <a:ext cx="11570777" cy="109865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2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900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9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9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29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29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9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9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9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900" i="1">
                                <a:solidFill>
                                  <a:prstClr val="black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9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9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29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29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9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9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9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29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7" y="8991600"/>
                <a:ext cx="23144567" cy="25532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-805011" y="5600701"/>
                <a:ext cx="8577192" cy="161632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29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29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vi-VN" sz="29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9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0231" y="11201400"/>
                <a:ext cx="17156618" cy="37558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4">
            <a:extLst>
              <a:ext uri="{FF2B5EF4-FFF2-40B4-BE49-F238E27FC236}">
                <a16:creationId xmlns:a16="http://schemas.microsoft.com/office/drawing/2014/main" xmlns="" id="{A8C828F5-5880-4CD9-B196-7BEB5D49D77A}"/>
              </a:ext>
            </a:extLst>
          </p:cNvPr>
          <p:cNvGrpSpPr/>
          <p:nvPr/>
        </p:nvGrpSpPr>
        <p:grpSpPr>
          <a:xfrm>
            <a:off x="38889" y="962871"/>
            <a:ext cx="12000731" cy="4822372"/>
            <a:chOff x="1268078" y="3405486"/>
            <a:chExt cx="21841827" cy="9644743"/>
          </a:xfrm>
        </p:grpSpPr>
        <p:sp>
          <p:nvSpPr>
            <p:cNvPr id="21" name="Rounded Rectangle 61">
              <a:extLst>
                <a:ext uri="{FF2B5EF4-FFF2-40B4-BE49-F238E27FC236}">
                  <a16:creationId xmlns:a16="http://schemas.microsoft.com/office/drawing/2014/main" xmlns="" id="{D7A656C2-330A-4228-A99B-DA3506D7C5F7}"/>
                </a:ext>
              </a:extLst>
            </p:cNvPr>
            <p:cNvSpPr/>
            <p:nvPr/>
          </p:nvSpPr>
          <p:spPr>
            <a:xfrm>
              <a:off x="1268078" y="3790951"/>
              <a:ext cx="21841827" cy="92592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grpSp>
          <p:nvGrpSpPr>
            <p:cNvPr id="22" name="Group 67">
              <a:extLst>
                <a:ext uri="{FF2B5EF4-FFF2-40B4-BE49-F238E27FC236}">
                  <a16:creationId xmlns:a16="http://schemas.microsoft.com/office/drawing/2014/main" xmlns="" id="{1D9E10AB-AE5C-42A3-8DF6-B77045FCC7B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1045009"/>
              <a:chOff x="1311958" y="3405486"/>
              <a:chExt cx="3251532" cy="1045009"/>
            </a:xfrm>
          </p:grpSpPr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xmlns="" id="{FA883C05-86C6-4901-BAE6-8C5605A28A2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508A9EC2-10AC-4582-9BA7-A0EB13EFA80E}"/>
                  </a:ext>
                </a:extLst>
              </p:cNvPr>
              <p:cNvSpPr txBox="1"/>
              <p:nvPr/>
            </p:nvSpPr>
            <p:spPr>
              <a:xfrm>
                <a:off x="2250672" y="3527166"/>
                <a:ext cx="2080785" cy="92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Ví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dụ 6</a:t>
                </a:r>
                <a:endParaRPr lang="en-US" sz="2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70">
                <a:extLst>
                  <a:ext uri="{FF2B5EF4-FFF2-40B4-BE49-F238E27FC236}">
                    <a16:creationId xmlns:a16="http://schemas.microsoft.com/office/drawing/2014/main" xmlns="" id="{23E86F23-296E-44F3-8A44-B7AB5348120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0F33ABBD-A4DA-4B9E-AD60-889D591B172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13">
                  <a:extLst>
                    <a:ext uri="{FF2B5EF4-FFF2-40B4-BE49-F238E27FC236}">
                      <a16:creationId xmlns:a16="http://schemas.microsoft.com/office/drawing/2014/main" xmlns="" id="{C3FFC815-E0FF-4790-8976-87EBCF0E05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14">
                  <a:extLst>
                    <a:ext uri="{FF2B5EF4-FFF2-40B4-BE49-F238E27FC236}">
                      <a16:creationId xmlns:a16="http://schemas.microsoft.com/office/drawing/2014/main" xmlns="" id="{9A28611C-1C18-48DD-94A2-EE27FEA0D2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15">
                  <a:extLst>
                    <a:ext uri="{FF2B5EF4-FFF2-40B4-BE49-F238E27FC236}">
                      <a16:creationId xmlns:a16="http://schemas.microsoft.com/office/drawing/2014/main" xmlns="" id="{E81099C0-F464-43FF-9B8F-0126089952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16">
                  <a:extLst>
                    <a:ext uri="{FF2B5EF4-FFF2-40B4-BE49-F238E27FC236}">
                      <a16:creationId xmlns:a16="http://schemas.microsoft.com/office/drawing/2014/main" xmlns="" id="{72454E7D-F04B-495A-B955-CB11AB3ACE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17">
                  <a:extLst>
                    <a:ext uri="{FF2B5EF4-FFF2-40B4-BE49-F238E27FC236}">
                      <a16:creationId xmlns:a16="http://schemas.microsoft.com/office/drawing/2014/main" xmlns="" id="{730AFAC2-D0FE-426E-BED6-2DC0E20FB3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Freeform 18">
                  <a:extLst>
                    <a:ext uri="{FF2B5EF4-FFF2-40B4-BE49-F238E27FC236}">
                      <a16:creationId xmlns:a16="http://schemas.microsoft.com/office/drawing/2014/main" xmlns="" id="{FF733ED0-AE9E-4D48-8999-CC9528AFF1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Freeform 19">
                  <a:extLst>
                    <a:ext uri="{FF2B5EF4-FFF2-40B4-BE49-F238E27FC236}">
                      <a16:creationId xmlns:a16="http://schemas.microsoft.com/office/drawing/2014/main" xmlns="" id="{CFF35906-1B5C-4AA5-93D7-C2433E5018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Freeform 20">
                  <a:extLst>
                    <a:ext uri="{FF2B5EF4-FFF2-40B4-BE49-F238E27FC236}">
                      <a16:creationId xmlns:a16="http://schemas.microsoft.com/office/drawing/2014/main" xmlns="" id="{EA2449E5-630E-4F3E-AD5D-C161A66799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21">
                  <a:extLst>
                    <a:ext uri="{FF2B5EF4-FFF2-40B4-BE49-F238E27FC236}">
                      <a16:creationId xmlns:a16="http://schemas.microsoft.com/office/drawing/2014/main" xmlns="" id="{E716DE20-F827-44D7-8DEC-04A1A0AF0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Freeform 22">
                  <a:extLst>
                    <a:ext uri="{FF2B5EF4-FFF2-40B4-BE49-F238E27FC236}">
                      <a16:creationId xmlns:a16="http://schemas.microsoft.com/office/drawing/2014/main" xmlns="" id="{043F2AFE-3C45-4A7A-BC0C-4018116470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 23">
                  <a:extLst>
                    <a:ext uri="{FF2B5EF4-FFF2-40B4-BE49-F238E27FC236}">
                      <a16:creationId xmlns:a16="http://schemas.microsoft.com/office/drawing/2014/main" xmlns="" id="{8985D6B9-E2A3-4FD7-9A8E-11F8F9C63D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Freeform 24">
                  <a:extLst>
                    <a:ext uri="{FF2B5EF4-FFF2-40B4-BE49-F238E27FC236}">
                      <a16:creationId xmlns:a16="http://schemas.microsoft.com/office/drawing/2014/main" xmlns="" id="{F09B9E6B-9B3B-4F69-9F18-BEE102BFC3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Freeform 25">
                  <a:extLst>
                    <a:ext uri="{FF2B5EF4-FFF2-40B4-BE49-F238E27FC236}">
                      <a16:creationId xmlns:a16="http://schemas.microsoft.com/office/drawing/2014/main" xmlns="" id="{FA268E15-7717-4480-A812-DBFC54A3E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26">
                  <a:extLst>
                    <a:ext uri="{FF2B5EF4-FFF2-40B4-BE49-F238E27FC236}">
                      <a16:creationId xmlns:a16="http://schemas.microsoft.com/office/drawing/2014/main" xmlns="" id="{CB348086-D7AE-4953-AE4D-1C8C9CF11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Freeform 27">
                  <a:extLst>
                    <a:ext uri="{FF2B5EF4-FFF2-40B4-BE49-F238E27FC236}">
                      <a16:creationId xmlns:a16="http://schemas.microsoft.com/office/drawing/2014/main" xmlns="" id="{ABE12AB7-604D-40D2-86A6-EB8BE6A8A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Freeform 28">
                  <a:extLst>
                    <a:ext uri="{FF2B5EF4-FFF2-40B4-BE49-F238E27FC236}">
                      <a16:creationId xmlns:a16="http://schemas.microsoft.com/office/drawing/2014/main" xmlns="" id="{44A36D52-07AA-4121-948E-2EFF3DFC7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Freeform 29">
                  <a:extLst>
                    <a:ext uri="{FF2B5EF4-FFF2-40B4-BE49-F238E27FC236}">
                      <a16:creationId xmlns:a16="http://schemas.microsoft.com/office/drawing/2014/main" xmlns="" id="{5E45895B-C8E1-406E-AA9A-A83549812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30">
                  <a:extLst>
                    <a:ext uri="{FF2B5EF4-FFF2-40B4-BE49-F238E27FC236}">
                      <a16:creationId xmlns:a16="http://schemas.microsoft.com/office/drawing/2014/main" xmlns="" id="{CD061C5C-5D4A-417E-9CC0-9701CFB21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xmlns="" id="{2C6D0BC2-5039-4EA2-99EE-672BA3553F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Freeform 32">
                  <a:extLst>
                    <a:ext uri="{FF2B5EF4-FFF2-40B4-BE49-F238E27FC236}">
                      <a16:creationId xmlns:a16="http://schemas.microsoft.com/office/drawing/2014/main" xmlns="" id="{DEF69CBB-592E-49DD-BF03-4269193FE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Freeform 33">
                  <a:extLst>
                    <a:ext uri="{FF2B5EF4-FFF2-40B4-BE49-F238E27FC236}">
                      <a16:creationId xmlns:a16="http://schemas.microsoft.com/office/drawing/2014/main" xmlns="" id="{ED624213-63AC-4E91-926D-44509D074E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xmlns="" id="{356B1171-DCB9-4949-AEAD-5A4D2869B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xmlns="" id="{45AA28C5-52CE-4C7A-AA8C-150E0CADB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Freeform 36">
                  <a:extLst>
                    <a:ext uri="{FF2B5EF4-FFF2-40B4-BE49-F238E27FC236}">
                      <a16:creationId xmlns:a16="http://schemas.microsoft.com/office/drawing/2014/main" xmlns="" id="{90F2B5CC-4563-4A39-8DE2-5F0C61F69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5" name="Rectangle 8">
            <a:extLst>
              <a:ext uri="{FF2B5EF4-FFF2-40B4-BE49-F238E27FC236}">
                <a16:creationId xmlns:a16="http://schemas.microsoft.com/office/drawing/2014/main" xmlns="" id="{B3DDB811-E5EB-4B91-8CCB-E6B75DF38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44" y="1384091"/>
            <a:ext cx="4520846" cy="60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11" tIns="22855" rIns="45711" bIns="2285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Trên </a:t>
            </a:r>
            <a:r>
              <a:rPr lang="en-US" sz="2400" b="1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hình</a:t>
            </a:r>
            <a:r>
              <a:rPr lang="en-US" sz="2400" b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vẽ</a:t>
            </a:r>
            <a:r>
              <a:rPr lang="en-US" sz="2400" b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2400" b="1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400" b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573A75C3-97A7-4D23-97EF-4ED8058739DD}"/>
                  </a:ext>
                </a:extLst>
              </p:cNvPr>
              <p:cNvSpPr/>
              <p:nvPr/>
            </p:nvSpPr>
            <p:spPr>
              <a:xfrm>
                <a:off x="457934" y="2008483"/>
                <a:ext cx="6954033" cy="670943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vectơ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1" i="1" dirty="0">
                            <a:latin typeface="Cambria Math"/>
                            <a:ea typeface="Tahoma" panose="020B0604030504040204" pitchFamily="34" charset="0"/>
                            <a:cs typeface="Times New Roman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= (2;1)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diễn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cho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phức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z=2+i </a:t>
                </a: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573A75C3-97A7-4D23-97EF-4ED805873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34" y="2008483"/>
                <a:ext cx="6954033" cy="670943"/>
              </a:xfrm>
              <a:prstGeom prst="rect">
                <a:avLst/>
              </a:prstGeom>
              <a:blipFill rotWithShape="1">
                <a:blip r:embed="rId3"/>
                <a:stretch>
                  <a:fillRect l="-2016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950C0CA-B8F9-4F9B-8DAF-488D19434A68}"/>
                  </a:ext>
                </a:extLst>
              </p:cNvPr>
              <p:cNvSpPr/>
              <p:nvPr/>
            </p:nvSpPr>
            <p:spPr>
              <a:xfrm>
                <a:off x="474855" y="2829816"/>
                <a:ext cx="6850912" cy="586241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vectơ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latin typeface="Cambria Math"/>
                            <a:cs typeface="Times New Roman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= (1;3)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diễn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cho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phức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z=1+3i </a:t>
                </a: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950C0CA-B8F9-4F9B-8DAF-488D19434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55" y="2829816"/>
                <a:ext cx="6850912" cy="586241"/>
              </a:xfrm>
              <a:prstGeom prst="rect">
                <a:avLst/>
              </a:prstGeom>
              <a:blipFill rotWithShape="1">
                <a:blip r:embed="rId4"/>
                <a:stretch>
                  <a:fillRect l="-2046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C92BA60A-8A6B-4EE7-9F33-59807379921F}"/>
                  </a:ext>
                </a:extLst>
              </p:cNvPr>
              <p:cNvSpPr/>
              <p:nvPr/>
            </p:nvSpPr>
            <p:spPr>
              <a:xfrm>
                <a:off x="416037" y="3662568"/>
                <a:ext cx="7740574" cy="672290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vectơ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OD</m:t>
                        </m:r>
                      </m:e>
                    </m:acc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=</a:t>
                </a:r>
                <a:r>
                  <a:rPr lang="en-US" sz="2400" b="1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OA</m:t>
                        </m:r>
                      </m:e>
                    </m:acc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+</a:t>
                </a:r>
                <a:r>
                  <a:rPr lang="en-US" sz="2400" b="1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OB</m:t>
                        </m:r>
                      </m:e>
                    </m:acc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= 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(3;4)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diễn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cho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phức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z+z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’</a:t>
                </a:r>
                <a:r>
                  <a:rPr lang="vi-VN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endParaRPr lang="en-US" sz="24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C92BA60A-8A6B-4EE7-9F33-598073799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37" y="3662568"/>
                <a:ext cx="7740574" cy="672290"/>
              </a:xfrm>
              <a:prstGeom prst="rect">
                <a:avLst/>
              </a:prstGeom>
              <a:blipFill rotWithShape="1">
                <a:blip r:embed="rId5"/>
                <a:stretch>
                  <a:fillRect l="-181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" name="Picture 2">
            <a:extLst>
              <a:ext uri="{FF2B5EF4-FFF2-40B4-BE49-F238E27FC236}">
                <a16:creationId xmlns:a16="http://schemas.microsoft.com/office/drawing/2014/main" xmlns="" id="{0EF72D0C-374A-4FD7-A91B-8294FB09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32" y="1335693"/>
            <a:ext cx="3526904" cy="435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C92BA60A-8A6B-4EE7-9F33-59807379921F}"/>
                  </a:ext>
                </a:extLst>
              </p:cNvPr>
              <p:cNvSpPr/>
              <p:nvPr/>
            </p:nvSpPr>
            <p:spPr>
              <a:xfrm>
                <a:off x="371399" y="4457700"/>
                <a:ext cx="7740574" cy="672290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vectơ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BA</m:t>
                        </m:r>
                      </m:e>
                    </m:acc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=</a:t>
                </a:r>
                <a:r>
                  <a:rPr lang="en-US" sz="2400" b="1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OA</m:t>
                        </m:r>
                      </m:e>
                    </m:acc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1" dirty="0">
                            <a:latin typeface="Times New Roman" pitchFamily="18" charset="0"/>
                            <a:ea typeface="Tahoma" panose="020B0604030504040204" pitchFamily="34" charset="0"/>
                            <a:cs typeface="Times New Roman" pitchFamily="18" charset="0"/>
                          </a:rPr>
                          <m:t>OB</m:t>
                        </m:r>
                      </m:e>
                    </m:acc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= 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(1;-2)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biểu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diễn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cho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phức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z-z’</a:t>
                </a:r>
                <a:r>
                  <a:rPr lang="vi-VN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endParaRPr lang="en-US" sz="24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C92BA60A-8A6B-4EE7-9F33-598073799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99" y="4457700"/>
                <a:ext cx="7740574" cy="672290"/>
              </a:xfrm>
              <a:prstGeom prst="rect">
                <a:avLst/>
              </a:prstGeom>
              <a:blipFill rotWithShape="1">
                <a:blip r:embed="rId7"/>
                <a:stretch>
                  <a:fillRect l="-1811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218859"/>
            <a:ext cx="11682477" cy="46164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CC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81744" y="228600"/>
            <a:ext cx="11048636" cy="415488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SỐ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  <p:bldP spid="101" grpId="0"/>
      <p:bldP spid="105" grpId="0"/>
      <p:bldP spid="1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8" y="1814051"/>
            <a:ext cx="11926984" cy="4972188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877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5410" y="-5689"/>
            <a:ext cx="10036052" cy="1779496"/>
            <a:chOff x="534987" y="1869705"/>
            <a:chExt cx="19674296" cy="29845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4"/>
                  <a:ext cx="2615162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11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33132" y="1933089"/>
                  <a:ext cx="16076151" cy="1886410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vi-VN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7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 bao nhiêu số phức </a:t>
                  </a:r>
                  <a:r>
                    <a:rPr lang="vi-VN" sz="27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27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</a:t>
                  </a:r>
                  <a:r>
                    <a:rPr lang="vi-VN" sz="27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mãn </a:t>
                  </a:r>
                  <a:endParaRPr lang="en-US" sz="270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d>
                          <m:dPr>
                            <m:ctrlP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vi-VN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−4−</m:t>
                            </m:r>
                            <m:r>
                              <a:rPr lang="vi-VN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vi-VN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vi-VN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vi-VN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700" i="1">
                                <a:solidFill>
                                  <a:srgbClr val="FF0000"/>
                                </a:solidFill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5−</m:t>
                            </m:r>
                            <m:r>
                              <a:rPr lang="vi-VN" sz="2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vi-VN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132" y="1933089"/>
                  <a:ext cx="16076151" cy="175291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29" t="-4678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60749" y="2476500"/>
                <a:ext cx="6389765" cy="147765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𝑃𝑇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=−4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39" y="4953000"/>
                <a:ext cx="12781196" cy="20826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8734701" y="30813"/>
            <a:ext cx="1558465" cy="896372"/>
            <a:chOff x="241306" y="1106599"/>
            <a:chExt cx="1558465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6545" y="1228187"/>
                  <a:ext cx="1013413" cy="690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2.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45" y="1228187"/>
                  <a:ext cx="1013413" cy="59298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360300" y="30813"/>
            <a:ext cx="1788157" cy="896372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70245" y="1244804"/>
                  <a:ext cx="1013413" cy="690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/>
                          <m:t>3.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44" y="1244804"/>
                  <a:ext cx="1013413" cy="59298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8734701" y="937103"/>
            <a:ext cx="1558465" cy="896372"/>
            <a:chOff x="241306" y="1106599"/>
            <a:chExt cx="1558465" cy="896372"/>
          </a:xfrm>
        </p:grpSpPr>
        <p:sp>
          <p:nvSpPr>
            <p:cNvPr id="67" name="Rectangle 66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99273" y="1236298"/>
                  <a:ext cx="1013413" cy="690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2800" dirty="0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36297"/>
                  <a:ext cx="1013413" cy="59298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10360300" y="945215"/>
            <a:ext cx="1788157" cy="896372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99273" y="1244802"/>
                  <a:ext cx="1013413" cy="690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4.</m:t>
                        </m:r>
                      </m:oMath>
                    </m:oMathPara>
                  </a14:m>
                  <a:endParaRPr lang="en-US" sz="29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44802"/>
                  <a:ext cx="1013413" cy="59298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Oval 77"/>
          <p:cNvSpPr/>
          <p:nvPr/>
        </p:nvSpPr>
        <p:spPr>
          <a:xfrm>
            <a:off x="10360301" y="190500"/>
            <a:ext cx="544265" cy="50026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37439" y="5846664"/>
                <a:ext cx="5437057" cy="153048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3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800" b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endParaRPr lang="en-US" sz="2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659" y="11693329"/>
                <a:ext cx="10875530" cy="30132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35130" y="2987082"/>
                <a:ext cx="6765137" cy="1276057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vi-VN" sz="2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Lấy môđun 2 vế ta được</a:t>
                </a:r>
                <a:r>
                  <a:rPr lang="vi-VN" sz="2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80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8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9" y="5974163"/>
                <a:ext cx="13532036" cy="2517046"/>
              </a:xfrm>
              <a:prstGeom prst="rect">
                <a:avLst/>
              </a:prstGeom>
              <a:blipFill rotWithShape="0">
                <a:blip r:embed="rId9"/>
                <a:stretch>
                  <a:fillRect l="-1757" t="-4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57934" y="4225262"/>
                <a:ext cx="6765137" cy="125015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≥0</m:t>
                          </m:r>
                        </m:e>
                      </m:d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2−</m:t>
                                  </m:r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8450521"/>
                <a:ext cx="13532036" cy="24663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68954" y="5429095"/>
                <a:ext cx="6765137" cy="71607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5−</m:t>
                                  </m:r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17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51" y="10858189"/>
                <a:ext cx="13532036" cy="14100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-570631" y="6164691"/>
                <a:ext cx="6765137" cy="58783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−4=0</m:t>
                      </m:r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1413" y="12329381"/>
                <a:ext cx="13532036" cy="115801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/>
          <p:cNvCxnSpPr/>
          <p:nvPr/>
        </p:nvCxnSpPr>
        <p:spPr>
          <a:xfrm>
            <a:off x="6649543" y="2627087"/>
            <a:ext cx="0" cy="415915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743615" y="2469506"/>
                <a:ext cx="4955972" cy="1908537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−9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800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=8,95;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=0.69;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=−0.64 (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lo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4939011"/>
                <a:ext cx="9913234" cy="290958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6369971" y="3924301"/>
                <a:ext cx="5385301" cy="208875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ỗ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≥0</m:t>
                      </m:r>
                    </m:oMath>
                  </m:oMathPara>
                </a14:m>
                <a:endParaRPr lang="en-US" sz="2800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5−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vi-VN" sz="2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600" y="7848600"/>
                <a:ext cx="10772005" cy="410607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Action Button: Forward or Next 97">
            <a:hlinkClick r:id="rId15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8" grpId="0" animBg="1"/>
      <p:bldP spid="3" grpId="0"/>
      <p:bldP spid="87" grpId="0"/>
      <p:bldP spid="88" grpId="0"/>
      <p:bldP spid="90" grpId="0"/>
      <p:bldP spid="91" grpId="0"/>
      <p:bldP spid="94" grpId="0"/>
      <p:bldP spid="97" grpId="0"/>
      <p:bldP spid="9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3926" y="3009902"/>
            <a:ext cx="11834900" cy="3426199"/>
            <a:chOff x="184495" y="3636274"/>
            <a:chExt cx="11834900" cy="4481559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4"/>
              <a:ext cx="2342698" cy="704515"/>
              <a:chOff x="1275608" y="6239450"/>
              <a:chExt cx="4592537" cy="128007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240027" y="4879022"/>
                <a:ext cx="118434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2800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1931799"/>
            <a:chOff x="534987" y="1869705"/>
            <a:chExt cx="23719158" cy="323997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3239973"/>
              <a:chOff x="534987" y="1647866"/>
              <a:chExt cx="23340848" cy="323997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316694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4"/>
                  <a:ext cx="2615162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12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1070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Trên tập số phức, </a:t>
                  </a:r>
                  <a:endParaRPr lang="en-US" sz="29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14:m>
                    <m:oMath xmlns:m="http://schemas.openxmlformats.org/officeDocument/2006/math"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+3+</m:t>
                      </m:r>
                      <m:d>
                        <m:dPr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29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a14:m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</a:t>
                  </a:r>
                  <a:endParaRPr 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Tính giá trị của biểu thức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a14:m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0412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07" t="-2521" r="-436" b="-68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36385" y="3294137"/>
                <a:ext cx="10496509" cy="1129692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&amp;2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&amp;2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09" y="6588272"/>
                <a:ext cx="20995753" cy="26814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977" y="2057400"/>
            <a:ext cx="11892831" cy="914405"/>
            <a:chOff x="247181" y="1501340"/>
            <a:chExt cx="11892830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75326" y="1799315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P </a:t>
                    </a:r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9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5326" y="1799315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7989"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90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90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90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90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5"/>
              <a:ext cx="3145070" cy="914400"/>
              <a:chOff x="5537206" y="1557992"/>
              <a:chExt cx="3134408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78127" y="1794272"/>
                    <a:ext cx="2493487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90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90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127" y="1794272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3153183" y="2324100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588998" y="4612574"/>
                <a:ext cx="9167975" cy="113249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  <a:tabLst>
                    <a:tab pos="810024" algn="l"/>
                    <a:tab pos="2429754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⇒</m:t>
                          </m:r>
                          <m:r>
                            <a:rPr lang="vi-VN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r>
                            <a:rPr lang="vi-VN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=3</m:t>
                          </m:r>
                        </m:e>
                      </m:d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408" y="9225147"/>
                <a:ext cx="18338338" cy="22649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9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438397"/>
            <a:ext cx="11834900" cy="4368421"/>
            <a:chOff x="184495" y="3636267"/>
            <a:chExt cx="11834900" cy="448156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342698" cy="552559"/>
              <a:chOff x="1275608" y="6239450"/>
              <a:chExt cx="4592537" cy="100397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6"/>
            <a:ext cx="12099375" cy="2378388"/>
            <a:chOff x="534987" y="1869705"/>
            <a:chExt cx="23719158" cy="398898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4"/>
                  <a:ext cx="2615162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13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2" y="1933279"/>
                  <a:ext cx="20571713" cy="3925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3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9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9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thỏa </a:t>
                  </a:r>
                  <a:r>
                    <a:rPr lang="vi-VN" sz="29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mãn</a:t>
                  </a:r>
                  <a:endParaRPr lang="en-US" sz="290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300"/>
                    </a:spcAft>
                    <a:tabLst>
                      <a:tab pos="810024" algn="l"/>
                      <a:tab pos="2429754" algn="l"/>
                    </a:tabLst>
                  </a:pPr>
                  <a14:m>
                    <m:oMath xmlns:m="http://schemas.openxmlformats.org/officeDocument/2006/math"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+1+3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vi-VN" sz="29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9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75103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07" t="-204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495387" y="2590801"/>
                <a:ext cx="5559080" cy="729436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en-US" sz="330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300">
                    <a:solidFill>
                      <a:prstClr val="black"/>
                    </a:solidFill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m:rPr>
                        <m:nor/>
                      </m:rPr>
                      <a:rPr lang="en-US" sz="33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m:rPr>
                        <m:nor/>
                      </m:rPr>
                      <a:rPr lang="en-US" sz="33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vi-VN" sz="36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36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36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36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424" y="5181600"/>
                <a:ext cx="11119608" cy="1458871"/>
              </a:xfrm>
              <a:prstGeom prst="rect">
                <a:avLst/>
              </a:prstGeom>
              <a:blipFill rotWithShape="0">
                <a:blip r:embed="rId3"/>
                <a:stretch>
                  <a:fillRect t="-2092" b="-1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501340"/>
            <a:ext cx="11944024" cy="914405"/>
            <a:chOff x="247181" y="1501340"/>
            <a:chExt cx="11944024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649895"/>
                    <a:ext cx="2280848" cy="6722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9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vi-VN" sz="29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9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9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9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29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49895"/>
                    <a:ext cx="2280848" cy="64958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1310" b="-135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9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S</a:t>
                    </a:r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9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-5</a:t>
                    </a:r>
                    <a:r>
                      <a:rPr lang="vi-VN" sz="29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7989" t="-17365" b="-401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1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9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9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9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vi-VN" sz="29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1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49893"/>
                    <a:ext cx="2493487" cy="6722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9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vi-VN" sz="29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90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9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9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9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vi-VN" sz="29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49892"/>
                    <a:ext cx="2493487" cy="64958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310" b="-135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3166497" y="1783511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2683" y="3505200"/>
                <a:ext cx="8425352" cy="147645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+1=0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" y="7010400"/>
                <a:ext cx="16852897" cy="33465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372215" y="4827463"/>
                <a:ext cx="9728127" cy="2268636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3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3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≥−3</m:t>
                            </m:r>
                          </m:e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300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300" i="1">
                                        <a:latin typeface="Cambria Math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3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  <m:r>
                                      <a:rPr lang="vi-VN" sz="3300" i="1"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300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eqArr>
                      </m:e>
                    </m:d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3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3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3300" i="1"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vi-VN" sz="3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3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=−5</m:t>
                    </m:r>
                  </m:oMath>
                </a14:m>
                <a:r>
                  <a:rPr lang="vi-VN" sz="29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900" dirty="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257100">
                  <a:lnSpc>
                    <a:spcPct val="115000"/>
                  </a:lnSpc>
                </a:pPr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9654925"/>
                <a:ext cx="19458786" cy="4975475"/>
              </a:xfrm>
              <a:prstGeom prst="rect">
                <a:avLst/>
              </a:prstGeom>
              <a:blipFill rotWithShape="0">
                <a:blip r:embed="rId9"/>
                <a:stretch>
                  <a:fillRect r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0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589008" y="3044439"/>
                <a:ext cx="9926017" cy="89142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+1+3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67" y="6088877"/>
                <a:ext cx="19854620" cy="17597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2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3" grpId="0" animBg="1"/>
      <p:bldP spid="6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438397"/>
            <a:ext cx="11834900" cy="4368421"/>
            <a:chOff x="184495" y="3636267"/>
            <a:chExt cx="11834900" cy="4481566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342698" cy="552559"/>
              <a:chOff x="1275608" y="6239450"/>
              <a:chExt cx="4592537" cy="100397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2349574"/>
            <a:chOff x="534987" y="1869705"/>
            <a:chExt cx="23719158" cy="394065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4"/>
                  <a:ext cx="2615162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14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8770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số phức </a:t>
                  </a:r>
                  <a:r>
                    <a:rPr lang="vi-VN" sz="29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vi-VN" sz="29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+3+10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vi-VN" sz="29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endParaRPr lang="en-US" sz="29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 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ba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−4+3</m:t>
                      </m:r>
                      <m:r>
                        <a:rPr lang="vi-VN" sz="29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837068"/>
                </a:xfrm>
                <a:prstGeom prst="rect">
                  <a:avLst/>
                </a:prstGeom>
                <a:blipFill>
                  <a:blip r:embed="rId3"/>
                  <a:stretch>
                    <a:fillRect l="-1307" t="-199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887394" y="3543300"/>
                <a:ext cx="10496509" cy="152595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277" y="7086600"/>
                <a:ext cx="20995753" cy="33465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501341"/>
            <a:ext cx="11944024" cy="1304852"/>
            <a:chOff x="247181" y="1501341"/>
            <a:chExt cx="11944024" cy="130485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1304852"/>
              <a:chOff x="5537206" y="1557991"/>
              <a:chExt cx="3079904" cy="121304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3623" y="1826992"/>
                    <a:ext cx="2280848" cy="944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=−3+8</m:t>
                        </m:r>
                        <m:r>
                          <a:rPr lang="en-US" sz="290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826992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0482" r="-4794" b="-379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245" y="1720731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=1+3</m:t>
                        </m:r>
                        <m:r>
                          <a:rPr lang="en-US" sz="290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245" y="1720731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1190549"/>
              <a:chOff x="5537206" y="1557992"/>
              <a:chExt cx="3079904" cy="110678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9440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=−1+7</m:t>
                        </m:r>
                        <m:r>
                          <a:rPr lang="en-US" sz="290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9760" r="-46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90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vi-VN" sz="2900">
                            <a:latin typeface="Cambria Math" panose="02040503050406030204" pitchFamily="18" charset="0"/>
                          </a:rPr>
                          <m:t>=−4+8</m:t>
                        </m:r>
                        <m:r>
                          <a:rPr lang="en-US" sz="290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47210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t="-20482" b="-379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8978349" y="1768072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p:sp>
        <p:nvSpPr>
          <p:cNvPr id="66" name="Rectangle 65"/>
          <p:cNvSpPr/>
          <p:nvPr/>
        </p:nvSpPr>
        <p:spPr>
          <a:xfrm>
            <a:off x="2309325" y="2557428"/>
            <a:ext cx="1387047" cy="6763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indent="257100">
              <a:lnSpc>
                <a:spcPct val="115000"/>
              </a:lnSpc>
              <a:spcAft>
                <a:spcPts val="500"/>
              </a:spcAft>
            </a:pPr>
            <a:r>
              <a:rPr lang="en-US" sz="33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có</a:t>
            </a:r>
            <a:endParaRPr lang="en-US" sz="33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752602" y="4913579"/>
                <a:ext cx="6361871" cy="1151408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657" y="9827158"/>
                <a:ext cx="12725399" cy="2790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108707" y="6210300"/>
                <a:ext cx="8577192" cy="75061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=0;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=−5⇒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=−4+8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963" y="12420600"/>
                <a:ext cx="17156618" cy="14809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180944" y="2452092"/>
                <a:ext cx="7862623" cy="128272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+3+10</m:t>
                                  </m:r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55" y="4904184"/>
                <a:ext cx="15727294" cy="291837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2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6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362200"/>
            <a:ext cx="11834900" cy="4381501"/>
            <a:chOff x="184495" y="3636269"/>
            <a:chExt cx="11834900" cy="461224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3832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9"/>
              <a:ext cx="2342698" cy="566974"/>
              <a:chOff x="1275608" y="6239450"/>
              <a:chExt cx="4592537" cy="103016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30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2349574"/>
            <a:chOff x="534987" y="1869705"/>
            <a:chExt cx="23719158" cy="394065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4"/>
                  <a:ext cx="2615162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15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38770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số phức </a:t>
                  </a:r>
                  <a:r>
                    <a:rPr lang="vi-VN" sz="2900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29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vi-VN" sz="29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−2−2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Tính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prstClr val="black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r>
                    <a:rPr lang="vi-VN" sz="29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7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383706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07" t="-199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981623" y="3848101"/>
                <a:ext cx="9676253" cy="131871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60" y="7696200"/>
                <a:ext cx="19355027" cy="30707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447800"/>
            <a:ext cx="11944024" cy="1372397"/>
            <a:chOff x="247181" y="1501340"/>
            <a:chExt cx="11944024" cy="137239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2177" y="1758391"/>
                    <a:ext cx="2280848" cy="557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300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3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=17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78" y="1758391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0994" b="-403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16447" y="1747463"/>
                    <a:ext cx="2280848" cy="613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3300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33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vi-VN" sz="33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3300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30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17</m:t>
                              </m:r>
                            </m:e>
                          </m:rad>
                        </m:oMath>
                      </m:oMathPara>
                    </a14:m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6447" y="1747463"/>
                    <a:ext cx="2280848" cy="57063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1372394"/>
              <a:chOff x="5537206" y="1557992"/>
              <a:chExt cx="3079904" cy="1275831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11130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300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3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3300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55948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1111" b="-358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6287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lnSpc>
                        <a:spcPct val="115000"/>
                      </a:lnSpc>
                      <a:spcAft>
                        <a:spcPts val="500"/>
                      </a:spcAft>
                      <a:tabLst>
                        <a:tab pos="810024" algn="l"/>
                        <a:tab pos="2429754" algn="l"/>
                      </a:tabLst>
                    </a:pPr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300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330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vi-VN" sz="3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=10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58583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2560" b="-285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087199" y="1709772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248402" y="5105401"/>
                <a:ext cx="6361871" cy="102436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+6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=16</m:t>
                              </m:r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8" y="10210800"/>
                <a:ext cx="12725399" cy="25532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433068" y="6172200"/>
                <a:ext cx="8577192" cy="74985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  <a:tabLst>
                    <a:tab pos="810024" algn="l"/>
                    <a:tab pos="2429754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=±3⇒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</m:rad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769" y="12344400"/>
                <a:ext cx="17156618" cy="14997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0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004786" y="2857500"/>
                <a:ext cx="7862623" cy="114824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−2−2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9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93" y="5715000"/>
                <a:ext cx="15727294" cy="26814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79434" y="2597888"/>
                <a:ext cx="4036060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ℝ</m:t>
                      </m:r>
                    </m:oMath>
                  </m:oMathPara>
                </a14:m>
                <a:endParaRPr lang="en-US" sz="290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42" y="5195777"/>
                <a:ext cx="8073171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610875" y="3238500"/>
                <a:ext cx="1237517" cy="507832"/>
              </a:xfrm>
              <a:prstGeom prst="rect">
                <a:avLst/>
              </a:prstGeom>
            </p:spPr>
            <p:txBody>
              <a:bodyPr wrap="none" lIns="45707" tIns="22853" rIns="45707" bIns="228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đó</m:t>
                      </m:r>
                    </m:oMath>
                  </m:oMathPara>
                </a14:m>
                <a:endParaRPr lang="en-US" sz="290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429" y="6477000"/>
                <a:ext cx="2475358" cy="101566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91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7" grpId="0"/>
      <p:bldP spid="68" grpId="0"/>
      <p:bldP spid="63" grpId="0" animBg="1"/>
      <p:bldP spid="64" grpId="0"/>
      <p:bldP spid="11" grpId="0"/>
      <p:bldP spid="6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=""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829" y="788587"/>
            <a:ext cx="687052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45707" tIns="22853" rIns="45707" bIns="22853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6410" y="300986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4D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9816" y="307106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5B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662" y="22346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3D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9816" y="22346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2D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3160" y="2204026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1D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11082987" y="6151421"/>
            <a:ext cx="452523" cy="4294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endParaRPr lang="en-US" sz="430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563220" y="6160658"/>
            <a:ext cx="470993" cy="4202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7" tIns="22853" rIns="45707" bIns="22853" rtlCol="0" anchor="ctr"/>
          <a:lstStyle/>
          <a:p>
            <a:pPr algn="ctr"/>
            <a:endParaRPr lang="en-US" sz="4300"/>
          </a:p>
        </p:txBody>
      </p:sp>
      <p:sp>
        <p:nvSpPr>
          <p:cNvPr id="12" name="TextBox 11"/>
          <p:cNvSpPr txBox="1"/>
          <p:nvPr/>
        </p:nvSpPr>
        <p:spPr>
          <a:xfrm>
            <a:off x="7151167" y="3047892"/>
            <a:ext cx="1666657" cy="5386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lIns="45707" tIns="22853" rIns="45707" bIns="22853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6C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324099"/>
            <a:ext cx="11834900" cy="4495800"/>
            <a:chOff x="184495" y="3636270"/>
            <a:chExt cx="11834900" cy="4612244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3832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8" cy="615709"/>
              <a:chOff x="1275608" y="6239450"/>
              <a:chExt cx="4592537" cy="111871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3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3058248" cy="1118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3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33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3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2720704"/>
            <a:chOff x="534987" y="1869705"/>
            <a:chExt cx="23719158" cy="4563108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3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3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3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3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3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3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3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3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3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36544" y="1653394"/>
                  <a:ext cx="2473750" cy="1006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3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33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3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1</a:t>
                  </a:r>
                  <a:endParaRPr lang="en-US" sz="33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2" y="1933279"/>
                  <a:ext cx="20571713" cy="4499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33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en-US" sz="3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             </a:t>
                  </a:r>
                  <a14:m>
                    <m:oMath xmlns:m="http://schemas.openxmlformats.org/officeDocument/2006/math"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3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</m:oMath>
                  </a14:m>
                  <a:r>
                    <a:rPr lang="vi-VN" sz="33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</a:pPr>
                  <a:endParaRPr lang="en-US" sz="3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33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418162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539" t="-22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419839" y="3120639"/>
                <a:ext cx="9676253" cy="89142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33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6241277"/>
                <a:ext cx="19355027" cy="17597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447801"/>
            <a:ext cx="11944024" cy="914406"/>
            <a:chOff x="247181" y="1501340"/>
            <a:chExt cx="11944024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3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2177" y="1758391"/>
                    <a:ext cx="2280848" cy="5579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3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3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=4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78" y="1758391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0994" b="-403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3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16447" y="1747463"/>
                    <a:ext cx="2280848" cy="557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3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sz="33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=2.</m:t>
                          </m:r>
                        </m:oMath>
                      </m:oMathPara>
                    </a14:m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6447" y="1747463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3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2"/>
                    <a:ext cx="2280848" cy="557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3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3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=−2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51501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0330" b="-3956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3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6287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lnSpc>
                        <a:spcPct val="115000"/>
                      </a:lnSpc>
                      <a:spcAft>
                        <a:spcPts val="500"/>
                      </a:spcAft>
                      <a:tabLst>
                        <a:tab pos="810024" algn="l"/>
                        <a:tab pos="2429754" algn="l"/>
                      </a:tabLst>
                    </a:pPr>
                    <a14:m>
                      <m:oMath xmlns:m="http://schemas.openxmlformats.org/officeDocument/2006/math">
                        <m:r>
                          <a:rPr lang="en-US" sz="3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330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=−4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58583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2560" b="-285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9011918" y="1707964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3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248402" y="2557428"/>
                <a:ext cx="5005717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en-US" sz="33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3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5114857"/>
                <a:ext cx="10012738" cy="1352688"/>
              </a:xfrm>
              <a:prstGeom prst="rect">
                <a:avLst/>
              </a:prstGeom>
              <a:blipFill rotWithShape="0">
                <a:blip r:embed="rId8"/>
                <a:stretch>
                  <a:fillRect t="-8108" b="-2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372215" y="3534336"/>
                <a:ext cx="6361871" cy="140805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787" y="7068673"/>
                <a:ext cx="12725399" cy="32183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0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 sz="33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096021" y="4863078"/>
                <a:ext cx="9790425" cy="167702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3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≥−2</m:t>
                            </m:r>
                          </m:e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33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300" i="1"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3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vi-VN" sz="3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3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3300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33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3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33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e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ambria Math" panose="02040503050406030204" pitchFamily="18" charset="0"/>
                          </a:rPr>
                          <m:t>⇒</m:t>
                        </m: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=−4</m:t>
                        </m:r>
                      </m:e>
                    </m:d>
                  </m:oMath>
                </a14:m>
                <a:r>
                  <a:rPr lang="vi-VN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9726154"/>
                <a:ext cx="19583400" cy="3913646"/>
              </a:xfrm>
              <a:prstGeom prst="rect">
                <a:avLst/>
              </a:prstGeom>
              <a:blipFill rotWithShape="0">
                <a:blip r:embed="rId11"/>
                <a:stretch>
                  <a:fillRect r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3" grpId="0" animBg="1"/>
      <p:bldP spid="6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65988" y="1814051"/>
            <a:ext cx="11926984" cy="4972188"/>
            <a:chOff x="184495" y="3636275"/>
            <a:chExt cx="11926984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877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6985" y="-5690"/>
            <a:ext cx="10036052" cy="2318075"/>
            <a:chOff x="534987" y="1869705"/>
            <a:chExt cx="19674296" cy="3887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5" y="1653394"/>
                  <a:ext cx="2216068" cy="903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33132" y="1933089"/>
                  <a:ext cx="16076151" cy="3824441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7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7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2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2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2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27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vi-VN" sz="27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:endParaRPr lang="en-US" sz="2700" i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14:m>
                    <m:oMath xmlns:m="http://schemas.openxmlformats.org/officeDocument/2006/math">
                      <m:r>
                        <a:rPr lang="vi-VN" sz="2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2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2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2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vi-VN" sz="27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7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&gt;1</m:t>
                      </m:r>
                    </m:oMath>
                  </a14:m>
                  <a:r>
                    <a:rPr lang="vi-VN" sz="27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</a:t>
                  </a:r>
                  <a:endParaRPr lang="en-US" sz="27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27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7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27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132" y="1933089"/>
                  <a:ext cx="16076151" cy="368650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007" t="-2219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-39534" y="2309516"/>
                <a:ext cx="6389765" cy="65659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080" y="4619033"/>
                <a:ext cx="12781196" cy="1313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8572178" y="30812"/>
            <a:ext cx="1887781" cy="932175"/>
            <a:chOff x="241306" y="1106599"/>
            <a:chExt cx="1558465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3" cy="595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=−1.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4709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9" y="30812"/>
            <a:ext cx="1956127" cy="1182923"/>
            <a:chOff x="241306" y="1106599"/>
            <a:chExt cx="1788157" cy="1031830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11361" y="1298581"/>
                  <a:ext cx="1013413" cy="839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/>
                          <m:t>𝑃</m:t>
                        </m:r>
                        <m:r>
                          <a:rPr lang="en-US" sz="2400"/>
                          <m:t>=−5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61" y="1298581"/>
                  <a:ext cx="1013413" cy="45549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8560954" y="977497"/>
            <a:ext cx="1899004" cy="974374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99272" y="1236297"/>
                  <a:ext cx="1013413" cy="706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36297"/>
                  <a:ext cx="1013413" cy="51724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10197779" y="991672"/>
            <a:ext cx="1956127" cy="981172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99272" y="1244802"/>
                  <a:ext cx="1013413" cy="630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</m:oMath>
                    </m:oMathPara>
                  </a14:m>
                  <a:endParaRPr lang="en-US" sz="29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44802"/>
                  <a:ext cx="1013413" cy="51724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Oval 77"/>
          <p:cNvSpPr/>
          <p:nvPr/>
        </p:nvSpPr>
        <p:spPr>
          <a:xfrm>
            <a:off x="10190091" y="1139276"/>
            <a:ext cx="595391" cy="5735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94202" y="4914900"/>
                <a:ext cx="5700001" cy="242730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  <a:tabLst>
                    <a:tab pos="810024" algn="l"/>
                    <a:tab pos="2429754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&gt;1⇔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&gt;1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  <a:tabLst>
                    <a:tab pos="810024" algn="l"/>
                    <a:tab pos="2429754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=3, 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  <a:tabLst>
                    <a:tab pos="810024" algn="l"/>
                    <a:tab pos="2429754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=7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endParaRPr lang="en-US" sz="2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120" y="9829800"/>
                <a:ext cx="11401487" cy="485460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91269" y="2781301"/>
                <a:ext cx="6765137" cy="76675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</m:e>
                      </m:d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+2+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7" y="5562600"/>
                <a:ext cx="13532036" cy="153350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59429" y="3469589"/>
                <a:ext cx="6765137" cy="133101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2900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1" y="6939179"/>
                <a:ext cx="13532036" cy="266202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321334" y="4422979"/>
                <a:ext cx="6765137" cy="1440632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+1=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51" y="8845957"/>
                <a:ext cx="13532036" cy="35746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-326282" y="6134101"/>
                <a:ext cx="6765137" cy="623252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+2=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+1⇔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+1</m:t>
                      </m:r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2649" y="12268200"/>
                <a:ext cx="13532036" cy="124650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/>
          <p:cNvCxnSpPr/>
          <p:nvPr/>
        </p:nvCxnSpPr>
        <p:spPr>
          <a:xfrm>
            <a:off x="6781711" y="2438400"/>
            <a:ext cx="0" cy="415915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743615" y="2210109"/>
                <a:ext cx="4955972" cy="75396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+2=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4420214"/>
                <a:ext cx="9913234" cy="150792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6653526" y="2705100"/>
                <a:ext cx="5385301" cy="104342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+2≥0</m:t>
                              </m:r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9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29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782" y="5410200"/>
                <a:ext cx="10772005" cy="25532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Action Button: Forward or Next 97">
            <a:hlinkClick r:id="rId16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234480" y="3771901"/>
                <a:ext cx="5385301" cy="1463887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=3⇒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=−1⇒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257100">
                  <a:lnSpc>
                    <a:spcPct val="115000"/>
                  </a:lnSpc>
                </a:pPr>
                <a:endParaRPr lang="en-US" sz="2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582" y="7543800"/>
                <a:ext cx="10772005" cy="35209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2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8" grpId="0" animBg="1"/>
      <p:bldP spid="3" grpId="0"/>
      <p:bldP spid="87" grpId="0"/>
      <p:bldP spid="88" grpId="0"/>
      <p:bldP spid="90" grpId="0"/>
      <p:bldP spid="91" grpId="0"/>
      <p:bldP spid="94" grpId="0"/>
      <p:bldP spid="97" grpId="0"/>
      <p:bldP spid="98" grpId="0" animBg="1"/>
      <p:bldP spid="5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84495" y="2362197"/>
            <a:ext cx="11834900" cy="4495802"/>
            <a:chOff x="184495" y="3636267"/>
            <a:chExt cx="11834900" cy="461224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38329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7"/>
              <a:ext cx="2342698" cy="552559"/>
              <a:chOff x="1275608" y="6239450"/>
              <a:chExt cx="4592537" cy="100397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5" y="6239450"/>
                <a:ext cx="2734576" cy="10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025"/>
            <a:ext cx="12099375" cy="1823531"/>
            <a:chOff x="534987" y="1869705"/>
            <a:chExt cx="23719158" cy="3058390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9948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số phức </a:t>
                  </a:r>
                  <a:r>
                    <a:rPr lang="vi-VN" sz="29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vi-VN" sz="29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r>
                        <a:rPr lang="vi-VN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+3−10</m:t>
                          </m:r>
                          <m:r>
                            <a:rPr lang="vi-VN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vi-VN" sz="29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</a:t>
                  </a:r>
                  <a:endParaRPr lang="en-US" sz="29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500"/>
                    </a:spcAft>
                    <a:tabLst>
                      <a:tab pos="810024" algn="l"/>
                      <a:tab pos="2429754" algn="l"/>
                    </a:tabLst>
                  </a:pPr>
                  <a:r>
                    <a:rPr lang="vi-VN" sz="29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 phức </a:t>
                  </a:r>
                  <a14:m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−4+3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vi-VN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92512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07" t="-262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415356" y="2819401"/>
                <a:ext cx="9676253" cy="129136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</m:e>
                              </m:d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𝑏𝑖</m:t>
                                  </m:r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+3+</m:t>
                                  </m:r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−10</m:t>
                                      </m:r>
                                    </m:e>
                                  </m:d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080" y="5638800"/>
                <a:ext cx="19355027" cy="29183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7181" y="1447802"/>
            <a:ext cx="11893627" cy="1231059"/>
            <a:chOff x="247181" y="1501341"/>
            <a:chExt cx="11893626" cy="123105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1"/>
              <a:ext cx="3090381" cy="1231059"/>
              <a:chOff x="5537206" y="1557991"/>
              <a:chExt cx="3079904" cy="114444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2177" y="1758391"/>
                    <a:ext cx="2280848" cy="944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2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=−3+8</m:t>
                        </m:r>
                        <m:r>
                          <a:rPr lang="en-US" sz="2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oMath>
                    </a14:m>
                    <a:r>
                      <a:rPr lang="vi-VN" sz="29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r>
                      <a:rPr lang="vi-VN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	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78" y="1758391"/>
                    <a:ext cx="2280848" cy="90128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9748" r="-71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44242" y="1794273"/>
                    <a:ext cx="2280848" cy="500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2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2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=1+3</m:t>
                        </m:r>
                        <m:r>
                          <a:rPr lang="en-US" sz="2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oMath>
                    </a14:m>
                    <a:r>
                      <a:rPr lang="vi-VN" sz="29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4242" y="1794273"/>
                    <a:ext cx="2280848" cy="47210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9760" b="-377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61581" y="1794274"/>
                    <a:ext cx="2280848" cy="500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9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=−1+7</m:t>
                          </m:r>
                          <m:r>
                            <a:rPr lang="en-US" sz="29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29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1581" y="1794274"/>
                    <a:ext cx="2280848" cy="4721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6"/>
              <a:ext cx="3145865" cy="914400"/>
              <a:chOff x="5537206" y="1557992"/>
              <a:chExt cx="3135200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78919" y="1725710"/>
                    <a:ext cx="2493487" cy="5629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lnSpc>
                        <a:spcPct val="115000"/>
                      </a:lnSpc>
                      <a:spcAft>
                        <a:spcPts val="500"/>
                      </a:spcAft>
                      <a:tabLst>
                        <a:tab pos="810024" algn="l"/>
                        <a:tab pos="2429754" algn="l"/>
                      </a:tabLst>
                    </a:pPr>
                    <a14:m>
                      <m:oMath xmlns:m="http://schemas.openxmlformats.org/officeDocument/2006/math">
                        <m:r>
                          <a:rPr lang="en-US" sz="2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2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=−4+8</m:t>
                        </m:r>
                        <m:r>
                          <a:rPr lang="en-US" sz="2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oMath>
                    </a14:m>
                    <a:r>
                      <a:rPr lang="vi-VN" sz="29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900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8919" y="1725710"/>
                    <a:ext cx="2493487" cy="53647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11579" b="-268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9011918" y="1724439"/>
            <a:ext cx="546116" cy="53812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74693" y="2476500"/>
                <a:ext cx="6387961" cy="67634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  <a:spcAft>
                    <a:spcPts val="500"/>
                  </a:spcAft>
                </a:pPr>
                <a:r>
                  <a:rPr lang="vi-VN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33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vi-VN" sz="33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300" i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02" y="4953000"/>
                <a:ext cx="12777585" cy="1352688"/>
              </a:xfrm>
              <a:prstGeom prst="rect">
                <a:avLst/>
              </a:prstGeom>
              <a:blipFill rotWithShape="0">
                <a:blip r:embed="rId8"/>
                <a:stretch>
                  <a:fillRect t="-814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324593" y="3962400"/>
                <a:ext cx="6361871" cy="123587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300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vi-VN" sz="3300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−10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788" y="7924800"/>
                <a:ext cx="12725399" cy="2790133"/>
              </a:xfrm>
              <a:prstGeom prst="rect">
                <a:avLst/>
              </a:prstGeom>
              <a:blipFill rotWithShape="0">
                <a:blip r:embed="rId9"/>
                <a:stretch>
                  <a:fillRect r="-22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2166403" y="6269936"/>
                <a:ext cx="8577192" cy="75061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28533">
                  <a:lnSpc>
                    <a:spcPct val="115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−4+3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=−4+8</m:t>
                      </m:r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vi-VN" sz="33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300" i="1" dirty="0">
                  <a:solidFill>
                    <a:prstClr val="black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369" y="12539872"/>
                <a:ext cx="17156618" cy="148092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ction Button: Forward or Next 62">
            <a:hlinkClick r:id="rId11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72219" y="5067300"/>
                <a:ext cx="9418021" cy="1151408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3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sz="33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=25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  <m:r>
                        <a:rPr lang="vi-VN" sz="33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3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33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3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10134600"/>
                <a:ext cx="18838495" cy="27901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80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49" grpId="0" animBg="1"/>
      <p:bldP spid="66" grpId="0"/>
      <p:bldP spid="67" grpId="0"/>
      <p:bldP spid="68" grpId="0"/>
      <p:bldP spid="63" grpId="0" animBg="1"/>
      <p:bldP spid="5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1439" y="1814051"/>
            <a:ext cx="12192645" cy="4972188"/>
            <a:chOff x="-18876" y="3636275"/>
            <a:chExt cx="12065056" cy="4456375"/>
          </a:xfrm>
        </p:grpSpPr>
        <p:sp>
          <p:nvSpPr>
            <p:cNvPr id="5" name="Rounded Rectangle 4"/>
            <p:cNvSpPr/>
            <p:nvPr/>
          </p:nvSpPr>
          <p:spPr>
            <a:xfrm>
              <a:off x="-18876" y="3865218"/>
              <a:ext cx="12065056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05961" cy="877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6985" y="-5689"/>
            <a:ext cx="10036052" cy="1779496"/>
            <a:chOff x="534987" y="1869705"/>
            <a:chExt cx="19674296" cy="2984533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16781215" cy="2984533"/>
              <a:chOff x="534987" y="1647866"/>
              <a:chExt cx="16781215" cy="298453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16560553" cy="2911509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5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4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133132" y="1933089"/>
                  <a:ext cx="16076151" cy="2851984"/>
                </a:xfrm>
                <a:prstGeom prst="rect">
                  <a:avLst/>
                </a:prstGeom>
                <a:noFill/>
                <a:extLst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r>
                    <a:rPr lang="vi-VN" sz="2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7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 bao nhiêu số phức </a:t>
                  </a:r>
                  <a:r>
                    <a:rPr lang="vi-VN" sz="27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z</a:t>
                  </a:r>
                  <a:r>
                    <a:rPr lang="vi-VN" sz="27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7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thỏa </a:t>
                  </a:r>
                  <a:r>
                    <a:rPr lang="vi-VN" sz="27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27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ãn</a:t>
                  </a: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+2−</m:t>
                          </m:r>
                          <m:r>
                            <a:rPr lang="vi-VN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27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vi-VN" sz="27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7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vi-VN" sz="27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27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vi-VN" sz="27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là số thuần ảo?</a:t>
                  </a:r>
                  <a:endPara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120"/>
                    </a:spcBef>
                    <a:spcAft>
                      <a:spcPts val="120"/>
                    </a:spcAft>
                  </a:pPr>
                  <a:endPara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3132" y="1933089"/>
                  <a:ext cx="16076151" cy="270497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29" t="-3025"/>
                  </a:stretch>
                </a:blipFill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-265872" y="2391405"/>
                <a:ext cx="6389765" cy="65659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𝑏𝑖</m:t>
                      </m:r>
                      <m:d>
                        <m:d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1813" y="4782810"/>
                <a:ext cx="12781196" cy="131319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8572178" y="30812"/>
            <a:ext cx="1887781" cy="932175"/>
            <a:chOff x="241306" y="1106599"/>
            <a:chExt cx="1558465" cy="896372"/>
          </a:xfrm>
        </p:grpSpPr>
        <p:sp>
          <p:nvSpPr>
            <p:cNvPr id="55" name="Rectangle 54"/>
            <p:cNvSpPr/>
            <p:nvPr/>
          </p:nvSpPr>
          <p:spPr>
            <a:xfrm>
              <a:off x="531850" y="1106599"/>
              <a:ext cx="1267921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20232" y="1318240"/>
                  <a:ext cx="1151703" cy="6639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32" y="1318240"/>
                  <a:ext cx="1151702" cy="57020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10197779" y="30812"/>
            <a:ext cx="1956127" cy="1027629"/>
            <a:chOff x="241306" y="1106599"/>
            <a:chExt cx="1788157" cy="896372"/>
          </a:xfrm>
        </p:grpSpPr>
        <p:sp>
          <p:nvSpPr>
            <p:cNvPr id="59" name="Rectangle 58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11361" y="1298581"/>
                  <a:ext cx="1013413" cy="602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000" i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/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361" y="1298581"/>
                  <a:ext cx="1013413" cy="5172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8560954" y="977497"/>
            <a:ext cx="1899004" cy="974374"/>
            <a:chOff x="241306" y="1006293"/>
            <a:chExt cx="1558465" cy="996678"/>
          </a:xfrm>
        </p:grpSpPr>
        <p:sp>
          <p:nvSpPr>
            <p:cNvPr id="67" name="Rectangle 66"/>
            <p:cNvSpPr/>
            <p:nvPr/>
          </p:nvSpPr>
          <p:spPr>
            <a:xfrm>
              <a:off x="531850" y="1006293"/>
              <a:ext cx="1267921" cy="99667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99272" y="1236297"/>
                  <a:ext cx="1013413" cy="706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36297"/>
                  <a:ext cx="1013413" cy="60655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10197779" y="991673"/>
            <a:ext cx="1956127" cy="981172"/>
            <a:chOff x="241306" y="1106599"/>
            <a:chExt cx="1788157" cy="896372"/>
          </a:xfrm>
        </p:grpSpPr>
        <p:sp>
          <p:nvSpPr>
            <p:cNvPr id="83" name="Rectangle 82"/>
            <p:cNvSpPr/>
            <p:nvPr/>
          </p:nvSpPr>
          <p:spPr>
            <a:xfrm>
              <a:off x="531850" y="1106599"/>
              <a:ext cx="1497613" cy="89637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41306" y="1281968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99272" y="1244802"/>
                  <a:ext cx="1013413" cy="630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lnSpc>
                      <a:spcPct val="115000"/>
                    </a:lnSpc>
                    <a:spcAft>
                      <a:spcPts val="800"/>
                    </a:spcAft>
                    <a:defRPr sz="320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9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72" y="1244802"/>
                  <a:ext cx="1013413" cy="5417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Oval 77"/>
          <p:cNvSpPr/>
          <p:nvPr/>
        </p:nvSpPr>
        <p:spPr>
          <a:xfrm>
            <a:off x="10195026" y="1173480"/>
            <a:ext cx="595391" cy="5735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-35067" y="2946664"/>
                <a:ext cx="6765137" cy="710937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𝑏𝑖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+2−</m:t>
                          </m:r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146" y="5893326"/>
                <a:ext cx="13532036" cy="14218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744666" y="3686805"/>
                <a:ext cx="6765137" cy="65659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(1)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24" y="7373610"/>
                <a:ext cx="13532036" cy="13131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-35067" y="4155006"/>
                <a:ext cx="6765137" cy="258869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199967">
                  <a:lnSpc>
                    <a:spcPct val="115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199967">
                  <a:lnSpc>
                    <a:spcPct val="115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𝑏𝑖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lang="en-US" sz="2900" i="1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199967">
                  <a:lnSpc>
                    <a:spcPct val="115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en-US" sz="2900"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29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+2</m:t>
                    </m:r>
                    <m:d>
                      <m:dPr>
                        <m:ctrlPr>
                          <a:rPr lang="en-US" sz="2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29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9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𝑏𝑖</m:t>
                    </m:r>
                    <m:r>
                      <m:rPr>
                        <m:nor/>
                      </m:rPr>
                      <a:rPr lang="vi-VN" sz="29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indent="199967">
                  <a:lnSpc>
                    <a:spcPct val="115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thu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ả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146" y="8310011"/>
                <a:ext cx="13532036" cy="517738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/>
          <p:cNvCxnSpPr/>
          <p:nvPr/>
        </p:nvCxnSpPr>
        <p:spPr>
          <a:xfrm>
            <a:off x="6364899" y="2627087"/>
            <a:ext cx="0" cy="415915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5905525" y="2035942"/>
                <a:ext cx="6819012" cy="97395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vi-VN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−1=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−1=−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eqArr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(2)</m:t>
                          </m:r>
                        </m:e>
                      </m:d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2587" y="4071884"/>
                <a:ext cx="13639800" cy="194791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6424955" y="5372101"/>
                <a:ext cx="5385301" cy="64970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 3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582" y="10744200"/>
                <a:ext cx="10772005" cy="129940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Action Button: Forward or Next 97">
            <a:hlinkClick r:id="rId13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386860" y="3400010"/>
                <a:ext cx="5385301" cy="175011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=0; 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=−1−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; 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e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; 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5382" y="6800019"/>
                <a:ext cx="10772005" cy="409658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730434" y="3009900"/>
                <a:ext cx="4423156" cy="55400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9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9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ừ </m:t>
                    </m:r>
                    <m:d>
                      <m:dPr>
                        <m:ctrlPr>
                          <a:rPr lang="en-US" sz="29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9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sz="29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9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(2)</m:t>
                    </m:r>
                  </m:oMath>
                </a14:m>
                <a:r>
                  <a:rPr lang="en-US" sz="29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 ra</a:t>
                </a:r>
                <a:endParaRPr lang="en-US" sz="29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2619" y="6019800"/>
                <a:ext cx="8847465" cy="1108006"/>
              </a:xfrm>
              <a:prstGeom prst="rect">
                <a:avLst/>
              </a:prstGeom>
              <a:blipFill rotWithShape="0">
                <a:blip r:embed="rId15"/>
                <a:stretch>
                  <a:fillRect t="-12707" b="-3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8" grpId="0" animBg="1"/>
      <p:bldP spid="87" grpId="0"/>
      <p:bldP spid="88" grpId="0"/>
      <p:bldP spid="90" grpId="0"/>
      <p:bldP spid="94" grpId="0"/>
      <p:bldP spid="97" grpId="0"/>
      <p:bldP spid="98" grpId="0" animBg="1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36478" y="2061724"/>
            <a:ext cx="11184605" cy="2624576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6" tIns="8998" rIns="17996" bIns="8998" rtlCol="0" anchor="ctr"/>
          <a:lstStyle/>
          <a:p>
            <a:pPr algn="ctr"/>
            <a:endParaRPr lang="en-US" sz="2200" b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954679"/>
            <a:ext cx="9600743" cy="461665"/>
            <a:chOff x="-288924" y="1892299"/>
            <a:chExt cx="196595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2176" y="1914205"/>
              <a:ext cx="926321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NHÂN SỐ PHỨC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1" y="1421067"/>
            <a:ext cx="11678510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337314" y="2766774"/>
              <a:ext cx="95608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của hai số phức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56413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5870" y="2796498"/>
              <a:ext cx="319767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6C8EFEFA-39C2-40A8-9B8D-412F4F668B46}"/>
                  </a:ext>
                </a:extLst>
              </p:cNvPr>
              <p:cNvSpPr/>
              <p:nvPr/>
            </p:nvSpPr>
            <p:spPr>
              <a:xfrm>
                <a:off x="2003879" y="2173059"/>
                <a:ext cx="5964115" cy="384711"/>
              </a:xfrm>
              <a:prstGeom prst="rect">
                <a:avLst/>
              </a:prstGeom>
            </p:spPr>
            <p:txBody>
              <a:bodyPr wrap="none" lIns="45711" tIns="22855" rIns="45711" bIns="22855">
                <a:spAutoFit/>
              </a:bodyPr>
              <a:lstStyle/>
              <a:p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phức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= 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𝒃𝒊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𝒗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à 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 = 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𝒃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𝒊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6C8EFEFA-39C2-40A8-9B8D-412F4F668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879" y="2173059"/>
                <a:ext cx="5964115" cy="384711"/>
              </a:xfrm>
              <a:prstGeom prst="rect">
                <a:avLst/>
              </a:prstGeom>
              <a:blipFill rotWithShape="1">
                <a:blip r:embed="rId3"/>
                <a:stretch>
                  <a:fillRect l="-2045" t="-14063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74840A58-19F0-4598-80D0-519FE56088AB}"/>
                  </a:ext>
                </a:extLst>
              </p:cNvPr>
              <p:cNvSpPr/>
              <p:nvPr/>
            </p:nvSpPr>
            <p:spPr>
              <a:xfrm>
                <a:off x="952022" y="2668359"/>
                <a:ext cx="9662548" cy="384721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r>
                  <a:rPr lang="en-US" sz="2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Thực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hiện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phép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nhân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của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hai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biểu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thức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+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𝒃𝒊</m:t>
                    </m:r>
                  </m:oMath>
                </a14:m>
                <a:r>
                  <a:rPr lang="en-US" sz="2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sz="22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và</a:t>
                </a:r>
                <a:r>
                  <a:rPr lang="en-US" sz="2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𝒂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’+</m:t>
                    </m:r>
                    <m:r>
                      <a:rPr lang="en-US" sz="2200" b="1" i="1" dirty="0" err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𝒃</m:t>
                    </m:r>
                    <m:r>
                      <a:rPr lang="en-US" sz="2200" b="1" i="1" dirty="0" err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</m:t>
                    </m:r>
                    <m:r>
                      <a:rPr lang="en-US" sz="2200" b="1" i="1" dirty="0" err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𝒊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  </m:t>
                    </m:r>
                  </m:oMath>
                </a14:m>
                <a:r>
                  <a:rPr lang="en-US" sz="22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ta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được</a:t>
                </a:r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74840A58-19F0-4598-80D0-519FE560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22" y="2668359"/>
                <a:ext cx="9662548" cy="384721"/>
              </a:xfrm>
              <a:prstGeom prst="rect">
                <a:avLst/>
              </a:prstGeom>
              <a:blipFill rotWithShape="1">
                <a:blip r:embed="rId4"/>
                <a:stretch>
                  <a:fillRect l="-1262" t="-1587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713D43B-D021-4AA7-A5C7-83F9FC0F084B}"/>
              </a:ext>
            </a:extLst>
          </p:cNvPr>
          <p:cNvGrpSpPr/>
          <p:nvPr/>
        </p:nvGrpSpPr>
        <p:grpSpPr>
          <a:xfrm>
            <a:off x="306688" y="4648201"/>
            <a:ext cx="11214394" cy="1406644"/>
            <a:chOff x="1268078" y="2438400"/>
            <a:chExt cx="22431709" cy="3625103"/>
          </a:xfrm>
        </p:grpSpPr>
        <p:sp>
          <p:nvSpPr>
            <p:cNvPr id="77" name="Rounded Rectangle 71">
              <a:extLst>
                <a:ext uri="{FF2B5EF4-FFF2-40B4-BE49-F238E27FC236}">
                  <a16:creationId xmlns:a16="http://schemas.microsoft.com/office/drawing/2014/main" xmlns="" id="{1E81F712-2AEB-4509-891E-D36CC1E61AA9}"/>
                </a:ext>
              </a:extLst>
            </p:cNvPr>
            <p:cNvSpPr/>
            <p:nvPr/>
          </p:nvSpPr>
          <p:spPr>
            <a:xfrm>
              <a:off x="1272210" y="2590800"/>
              <a:ext cx="22427577" cy="3472703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8" name="Group 8">
              <a:extLst>
                <a:ext uri="{FF2B5EF4-FFF2-40B4-BE49-F238E27FC236}">
                  <a16:creationId xmlns:a16="http://schemas.microsoft.com/office/drawing/2014/main" xmlns="" id="{A3D26DA2-207B-4776-BBBF-EEC6B58D808A}"/>
                </a:ext>
              </a:extLst>
            </p:cNvPr>
            <p:cNvGrpSpPr/>
            <p:nvPr/>
          </p:nvGrpSpPr>
          <p:grpSpPr>
            <a:xfrm>
              <a:off x="1268078" y="2438400"/>
              <a:ext cx="3251533" cy="2140402"/>
              <a:chOff x="1311958" y="3405486"/>
              <a:chExt cx="3251533" cy="2140402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xmlns="" id="{42C0D185-F603-437F-BBE7-07AF1736D47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C990C2D2-6DEB-4F82-90BB-A27F5903FEBD}"/>
                  </a:ext>
                </a:extLst>
              </p:cNvPr>
              <p:cNvSpPr txBox="1"/>
              <p:nvPr/>
            </p:nvSpPr>
            <p:spPr>
              <a:xfrm>
                <a:off x="2243587" y="3483622"/>
                <a:ext cx="2319904" cy="2062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1" name="Group 1">
                <a:extLst>
                  <a:ext uri="{FF2B5EF4-FFF2-40B4-BE49-F238E27FC236}">
                    <a16:creationId xmlns:a16="http://schemas.microsoft.com/office/drawing/2014/main" xmlns="" id="{134577C8-6B7E-4D14-8321-7CA3D9CEDEA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0FBC0EBD-3160-46C3-9BAF-F554125D0EF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xmlns="" id="{6824D548-7F91-441F-A17D-B54B144D2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xmlns="" id="{A27308A9-B2A8-4522-9E49-39C4B2336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xmlns="" id="{A484596B-E79E-4A08-A770-B680F5927F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xmlns="" id="{53E94C8F-23F5-4E3E-BF18-D2C7407074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xmlns="" id="{0207ED15-589B-4717-AABB-B80CC349E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xmlns="" id="{55955F3D-693B-443D-BE9A-2CA7DF4D08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xmlns="" id="{F4E4841A-78C4-46A5-8B17-862E058EC3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5"/>
                  <a:ext cx="197546" cy="295044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xmlns="" id="{E3BF92CB-9711-4128-AF66-9A97688FA6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xmlns="" id="{0B43E164-B9D2-48A7-AACF-94C88979C2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xmlns="" id="{ADF53959-F247-4F15-8022-4B343372B9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5"/>
                  <a:ext cx="199219" cy="295044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xmlns="" id="{AE3862AE-6E07-49A7-93FE-6382B083E3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xmlns="" id="{58C40C55-10DA-47FD-B20D-252A6BB163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3" name="Freeform 90">
                  <a:extLst>
                    <a:ext uri="{FF2B5EF4-FFF2-40B4-BE49-F238E27FC236}">
                      <a16:creationId xmlns:a16="http://schemas.microsoft.com/office/drawing/2014/main" xmlns="" id="{1412ACC8-30A5-43A2-AF40-78AE541ED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4" name="Freeform 91">
                  <a:extLst>
                    <a:ext uri="{FF2B5EF4-FFF2-40B4-BE49-F238E27FC236}">
                      <a16:creationId xmlns:a16="http://schemas.microsoft.com/office/drawing/2014/main" xmlns="" id="{ED4271A3-3F15-4E21-8FC1-8A69D0F24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5" name="Freeform 92">
                  <a:extLst>
                    <a:ext uri="{FF2B5EF4-FFF2-40B4-BE49-F238E27FC236}">
                      <a16:creationId xmlns:a16="http://schemas.microsoft.com/office/drawing/2014/main" xmlns="" id="{E95CD912-E1AA-41E6-9D9B-57C66EDA5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6" name="Freeform 93">
                  <a:extLst>
                    <a:ext uri="{FF2B5EF4-FFF2-40B4-BE49-F238E27FC236}">
                      <a16:creationId xmlns:a16="http://schemas.microsoft.com/office/drawing/2014/main" xmlns="" id="{F6C8F469-2495-4E12-ACC2-65329A71F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7" name="Freeform 94">
                  <a:extLst>
                    <a:ext uri="{FF2B5EF4-FFF2-40B4-BE49-F238E27FC236}">
                      <a16:creationId xmlns:a16="http://schemas.microsoft.com/office/drawing/2014/main" xmlns="" id="{69A5301D-3E8A-4BD7-A6B8-623B7ACF5F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8" name="Freeform 95">
                  <a:extLst>
                    <a:ext uri="{FF2B5EF4-FFF2-40B4-BE49-F238E27FC236}">
                      <a16:creationId xmlns:a16="http://schemas.microsoft.com/office/drawing/2014/main" xmlns="" id="{5A6099E7-A3D4-4DE1-89F1-76C7187281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Freeform 96">
                  <a:extLst>
                    <a:ext uri="{FF2B5EF4-FFF2-40B4-BE49-F238E27FC236}">
                      <a16:creationId xmlns:a16="http://schemas.microsoft.com/office/drawing/2014/main" xmlns="" id="{1ABFF37B-0643-4190-9E03-3EE1D23526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0" name="Freeform 97">
                  <a:extLst>
                    <a:ext uri="{FF2B5EF4-FFF2-40B4-BE49-F238E27FC236}">
                      <a16:creationId xmlns:a16="http://schemas.microsoft.com/office/drawing/2014/main" xmlns="" id="{E9D7CF60-3B09-4AA2-B3F0-7937D8FFD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1" name="Freeform 98">
                  <a:extLst>
                    <a:ext uri="{FF2B5EF4-FFF2-40B4-BE49-F238E27FC236}">
                      <a16:creationId xmlns:a16="http://schemas.microsoft.com/office/drawing/2014/main" xmlns="" id="{16F061E4-7D19-4781-83A5-26D2A140B7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2" name="Freeform 99">
                  <a:extLst>
                    <a:ext uri="{FF2B5EF4-FFF2-40B4-BE49-F238E27FC236}">
                      <a16:creationId xmlns:a16="http://schemas.microsoft.com/office/drawing/2014/main" xmlns="" id="{50DE6304-7F53-4446-B106-6D95713CE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3" name="Freeform 100">
                  <a:extLst>
                    <a:ext uri="{FF2B5EF4-FFF2-40B4-BE49-F238E27FC236}">
                      <a16:creationId xmlns:a16="http://schemas.microsoft.com/office/drawing/2014/main" xmlns="" id="{EAA580DD-C572-40AC-A7ED-40DC158F9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4" name="Freeform 101">
                  <a:extLst>
                    <a:ext uri="{FF2B5EF4-FFF2-40B4-BE49-F238E27FC236}">
                      <a16:creationId xmlns:a16="http://schemas.microsoft.com/office/drawing/2014/main" xmlns="" id="{4FC29D70-0DA3-4CC2-A8E1-A9BFC076F5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73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339"/>
            <a:ext cx="11682477" cy="58475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4840A58-19F0-4598-80D0-519FE56088AB}"/>
                  </a:ext>
                </a:extLst>
              </p:cNvPr>
              <p:cNvSpPr/>
              <p:nvPr/>
            </p:nvSpPr>
            <p:spPr>
              <a:xfrm>
                <a:off x="1976014" y="3163659"/>
                <a:ext cx="6809268" cy="384721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(</m:t>
                      </m:r>
                      <m:r>
                        <a:rPr lang="en-US" sz="2200" b="1" i="1" dirty="0" err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𝒂</m:t>
                      </m:r>
                      <m:r>
                        <a:rPr lang="en-US" sz="2200" b="1" i="1" dirty="0" err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+</m:t>
                      </m:r>
                      <m:r>
                        <a:rPr lang="en-US" sz="2200" b="1" i="1" dirty="0" err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𝒃𝒊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)(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𝒂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’+</m:t>
                      </m:r>
                      <m:r>
                        <a:rPr lang="en-US" sz="2200" b="1" i="1" dirty="0" err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𝒃</m:t>
                      </m:r>
                      <m:r>
                        <a:rPr lang="en-US" sz="2200" b="1" i="1" dirty="0" err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’</m:t>
                      </m:r>
                      <m:r>
                        <a:rPr lang="en-US" sz="2200" b="1" i="1" dirty="0" err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𝒊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)=</m:t>
                      </m:r>
                      <m:r>
                        <a:rPr lang="en-US" sz="2200" b="1" i="1" dirty="0" err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𝒂𝒂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’</m:t>
                      </m:r>
                      <m:r>
                        <a:rPr lang="en-US" sz="2200" b="1" i="1" dirty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𝒂𝒃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𝒃𝒊</m:t>
                      </m:r>
                      <m:r>
                        <a:rPr lang="en-US" sz="2200" b="1" i="1" dirty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+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𝒃𝒃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’ </m:t>
                      </m:r>
                      <m:r>
                        <a:rPr lang="en-US" sz="2200" b="1" i="1" dirty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vi-VN" sz="2400" b="1" i="1" baseline="30000" dirty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200" b="1" i="1" dirty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74840A58-19F0-4598-80D0-519FE560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14" y="3163659"/>
                <a:ext cx="6809268" cy="384721"/>
              </a:xfrm>
              <a:prstGeom prst="rect">
                <a:avLst/>
              </a:prstGeom>
              <a:blipFill rotWithShape="1">
                <a:blip r:embed="rId5"/>
                <a:stretch>
                  <a:fillRect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74840A58-19F0-4598-80D0-519FE56088AB}"/>
                  </a:ext>
                </a:extLst>
              </p:cNvPr>
              <p:cNvSpPr/>
              <p:nvPr/>
            </p:nvSpPr>
            <p:spPr>
              <a:xfrm>
                <a:off x="3962678" y="3667943"/>
                <a:ext cx="3864997" cy="384721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=(</m:t>
                      </m:r>
                      <m:r>
                        <a:rPr lang="en-US" sz="2200" b="1" i="1" dirty="0" err="1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𝒂𝒂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’</m:t>
                      </m:r>
                      <m:r>
                        <a:rPr lang="en-US" sz="2200" b="1" i="1" dirty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  <a:sym typeface="Wingdings"/>
                        </a:rPr>
                        <m:t>−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𝒃𝒃</m:t>
                      </m:r>
                      <m:r>
                        <a:rPr lang="en-US" sz="2200" b="1" i="1" dirty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  <a:sym typeface="Wingdings"/>
                        </a:rPr>
                        <m:t>’) + (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𝒂𝒃</m:t>
                      </m:r>
                      <m:r>
                        <a:rPr lang="en-US" sz="2200" b="1" i="1" dirty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’+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en-US" sz="2200" b="1" i="1" dirty="0" err="1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200" b="1" i="1" dirty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200" b="1" i="1" dirty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𝒊</m:t>
                      </m:r>
                      <m:r>
                        <a:rPr lang="en-US" sz="2200" b="1" i="1" dirty="0">
                          <a:solidFill>
                            <a:prstClr val="black"/>
                          </a:solidFill>
                          <a:latin typeface="Cambria Math"/>
                          <a:ea typeface="Tahoma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74840A58-19F0-4598-80D0-519FE560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678" y="3667943"/>
                <a:ext cx="3864997" cy="384721"/>
              </a:xfrm>
              <a:prstGeom prst="rect">
                <a:avLst/>
              </a:prstGeom>
              <a:blipFill rotWithShape="1">
                <a:blip r:embed="rId6"/>
                <a:stretch>
                  <a:fillRect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4840A58-19F0-4598-80D0-519FE56088AB}"/>
                  </a:ext>
                </a:extLst>
              </p:cNvPr>
              <p:cNvSpPr/>
              <p:nvPr/>
            </p:nvSpPr>
            <p:spPr>
              <a:xfrm>
                <a:off x="2889965" y="4157979"/>
                <a:ext cx="6442988" cy="384721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Vậy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’=(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𝒂𝒂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  <a:sym typeface="Wingdings"/>
                      </a:rPr>
                      <m:t>−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𝒃𝒃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’) + (</m:t>
                    </m:r>
                    <m:r>
                      <a:rPr lang="en-US" sz="2200" b="1" i="1" dirty="0" err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𝒂𝒃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’+</m:t>
                    </m:r>
                    <m:r>
                      <a:rPr lang="en-US" sz="2200" b="1" i="1" dirty="0" err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200" b="1" i="1" dirty="0" err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’</m:t>
                    </m:r>
                    <m:r>
                      <a:rPr lang="en-US" sz="2200" b="1" i="1" dirty="0" err="1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)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2200" b="1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4840A58-19F0-4598-80D0-519FE5608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965" y="4157979"/>
                <a:ext cx="6442988" cy="384721"/>
              </a:xfrm>
              <a:prstGeom prst="rect">
                <a:avLst/>
              </a:prstGeom>
              <a:blipFill rotWithShape="1">
                <a:blip r:embed="rId7"/>
                <a:stretch>
                  <a:fillRect l="-1892" t="-1587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68764" y="4845884"/>
                <a:ext cx="7495240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3+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3−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=3.3−</m:t>
                    </m:r>
                    <m:r>
                      <a:rPr lang="en-US" sz="2400" b="0" i="1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𝑖</m:t>
                    </m:r>
                    <m:r>
                      <a:rPr lang="vi-VN" sz="2400" b="0" i="0" baseline="30000" dirty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−3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+3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400" dirty="0">
                        <a:latin typeface="Cambria Math" pitchFamily="18" charset="0"/>
                        <a:ea typeface="Cambria Math" pitchFamily="18" charset="0"/>
                        <a:cs typeface="Times New Roman" pitchFamily="18" charset="0"/>
                      </a:rPr>
                      <m:t>=9+1=10</m:t>
                    </m:r>
                  </m:oMath>
                </a14:m>
                <a:endParaRPr lang="en-US" sz="2400" dirty="0"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764" y="4845884"/>
                <a:ext cx="7495240" cy="876074"/>
              </a:xfrm>
              <a:prstGeom prst="rect">
                <a:avLst/>
              </a:prstGeom>
              <a:blipFill rotWithShape="1">
                <a:blip r:embed="rId8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668764" y="5459949"/>
            <a:ext cx="749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US" sz="2400" b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</a:t>
            </a:r>
            <a:r>
              <a:rPr lang="en-US" sz="2400" b="0" i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(2-i)(1+2i)=2-2</a:t>
            </a:r>
            <a:r>
              <a:rPr lang="en-US" sz="2400" b="0" i="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vi-VN" sz="2400" b="0" i="0" baseline="30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-i+4i=2+2+3i=3+4i</a:t>
            </a:r>
            <a:endParaRPr lang="en-US" sz="24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5" grpId="0"/>
      <p:bldP spid="95" grpId="0"/>
      <p:bldP spid="12" grpId="0"/>
      <p:bldP spid="5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7057" y="45025"/>
            <a:ext cx="12006053" cy="2544971"/>
            <a:chOff x="534988" y="1869706"/>
            <a:chExt cx="23340847" cy="629031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8" y="1869706"/>
              <a:ext cx="23340847" cy="3576603"/>
              <a:chOff x="534988" y="1647867"/>
              <a:chExt cx="23340847" cy="357660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89"/>
                <a:ext cx="23120186" cy="350358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29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8" y="1647867"/>
                <a:ext cx="3447273" cy="1469909"/>
                <a:chOff x="534988" y="1647867"/>
                <a:chExt cx="3447273" cy="1469909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2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8" y="1647867"/>
                  <a:ext cx="3447273" cy="146990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29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29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29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29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29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29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29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29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29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4582" y="1653394"/>
                  <a:ext cx="2197673" cy="1331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5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7"/>
                  <a:ext cx="19711698" cy="6226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Bef>
                      <a:spcPts val="120"/>
                    </a:spcBef>
                  </a:pPr>
                  <a:r>
                    <a:rPr lang="vi-VN" sz="25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hai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2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5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5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2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25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thỏa mãn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vi-VN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vi-VN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vi-VN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vi-VN" sz="25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Gọi </a:t>
                  </a:r>
                  <a:r>
                    <a:rPr lang="vi-VN" sz="25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M, N</a:t>
                  </a:r>
                  <a:r>
                    <a:rPr lang="vi-VN" sz="25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lần lượt là điểm biểu diễn số phức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vi-VN" sz="25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vi-VN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vi-VN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vi-VN" sz="25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Biết rằng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𝑀𝑂𝑁</m:t>
                          </m:r>
                        </m:e>
                      </m:acc>
                      <m:r>
                        <a:rPr lang="vi-VN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vi-VN" sz="2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a14:m>
                  <a:r>
                    <a:rPr lang="vi-VN" sz="25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5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với </a:t>
                  </a:r>
                  <a:r>
                    <a:rPr lang="vi-VN" sz="2500" i="1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O</a:t>
                  </a:r>
                  <a:r>
                    <a:rPr lang="vi-VN" sz="25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là gốc tọa </a:t>
                  </a:r>
                  <a:r>
                    <a:rPr lang="vi-VN" sz="25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vi-VN" sz="25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5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Bef>
                      <a:spcPts val="120"/>
                    </a:spcBef>
                  </a:pPr>
                  <a:r>
                    <a:rPr lang="vi-VN" sz="25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Tính </a:t>
                  </a:r>
                  <a:r>
                    <a:rPr lang="en-US" sz="25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T=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5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5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vi-VN" sz="2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vi-VN" sz="25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sSubSup>
                            <m:sSubSupPr>
                              <m:ctrlPr>
                                <a:rPr lang="en-US" sz="25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vi-VN" sz="25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vi-VN" sz="25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5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 algn="just" fontAlgn="base">
                    <a:buClr>
                      <a:srgbClr val="0000FF"/>
                    </a:buClr>
                    <a:tabLst>
                      <a:tab pos="629768" algn="l"/>
                    </a:tabLst>
                  </a:pPr>
                  <a:endParaRPr lang="en-US" sz="25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19711698" cy="46371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92" t="-1623" r="-99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17731" y="1524091"/>
            <a:ext cx="12209732" cy="685681"/>
            <a:chOff x="247181" y="1501340"/>
            <a:chExt cx="11917852" cy="95772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2178" y="1758392"/>
                    <a:ext cx="2280848" cy="578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210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210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oMath>
                    </a14:m>
                    <a:r>
                      <a:rPr lang="vi-VN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21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78" y="1758391"/>
                    <a:ext cx="2280848" cy="56128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8511" b="-290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168387" y="1747463"/>
                    <a:ext cx="2280848" cy="5889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16</m:t>
                          </m:r>
                          <m:rad>
                            <m:radPr>
                              <m:degHide m:val="on"/>
                              <m:ctrlPr>
                                <a:rPr lang="en-US" sz="210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m:rPr>
                              <m:nor/>
                            </m:rPr>
                            <a:rPr lang="vi-VN" sz="2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1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8386" y="1747463"/>
                    <a:ext cx="2280848" cy="55125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5"/>
              <a:ext cx="3090381" cy="914402"/>
              <a:chOff x="5537206" y="1557994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4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86781"/>
                    <a:ext cx="2280848" cy="5395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1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32.</m:t>
                          </m:r>
                        </m:oMath>
                      </m:oMathPara>
                    </a14:m>
                    <a:endParaRPr lang="en-US" sz="21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86781"/>
                    <a:ext cx="2280848" cy="49954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3"/>
              <a:ext cx="3170091" cy="957717"/>
              <a:chOff x="5537206" y="1557992"/>
              <a:chExt cx="3159344" cy="89033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03063" y="1762613"/>
                    <a:ext cx="2493487" cy="6857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lnSpc>
                        <a:spcPct val="115000"/>
                      </a:lnSpc>
                      <a:spcAft>
                        <a:spcPts val="500"/>
                      </a:spcAft>
                      <a:tabLst>
                        <a:tab pos="810024" algn="l"/>
                        <a:tab pos="2429754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10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4.</m:t>
                          </m:r>
                        </m:oMath>
                      </m:oMathPara>
                    </a14:m>
                    <a:endParaRPr lang="en-US" sz="21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3063" y="1762613"/>
                    <a:ext cx="2493487" cy="46447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2977526" y="1700293"/>
            <a:ext cx="592908" cy="44916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67879" y="2171701"/>
            <a:ext cx="11985233" cy="4654964"/>
            <a:chOff x="184495" y="3636275"/>
            <a:chExt cx="11926984" cy="4456375"/>
          </a:xfrm>
        </p:grpSpPr>
        <p:sp>
          <p:nvSpPr>
            <p:cNvPr id="71" name="Rounded Rectangle 70"/>
            <p:cNvSpPr/>
            <p:nvPr/>
          </p:nvSpPr>
          <p:spPr>
            <a:xfrm>
              <a:off x="184495" y="3865218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187352" y="6239450"/>
                <a:ext cx="1826908" cy="642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74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-103029" y="2819401"/>
                <a:ext cx="6389765" cy="50755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vi-VN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vi-VN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6085" y="5638800"/>
                <a:ext cx="12781196" cy="115410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52032" y="3771901"/>
                <a:ext cx="7807664" cy="369312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ọ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à đ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ể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𝑏𝑖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ể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𝑑𝑖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ễ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ố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𝑝h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ứ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2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I là trung điểm </a:t>
                </a:r>
                <a:r>
                  <a:rPr lang="en-US" i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</a:t>
                </a:r>
                <a:endParaRPr lang="en-US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03" y="7543800"/>
                <a:ext cx="15617362" cy="861784"/>
              </a:xfrm>
              <a:prstGeom prst="rect">
                <a:avLst/>
              </a:prstGeom>
              <a:blipFill rotWithShape="0">
                <a:blip r:embed="rId9"/>
                <a:stretch>
                  <a:fillRect t="-8511" b="-28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222956" y="4152901"/>
                <a:ext cx="5159003" cy="410862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𝐾h𝑖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đó 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𝑡𝑎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ó</m:t>
                      </m:r>
                    </m:oMath>
                  </m:oMathPara>
                </a14:m>
                <a:endParaRPr lang="en-US">
                  <a:latin typeface="Times New Roman" panose="02020603050405020304" pitchFamily="18" charset="0"/>
                  <a:ea typeface="Arial" panose="020B0604020202020204" pitchFamily="34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69" y="8305800"/>
                <a:ext cx="10319349" cy="9633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-55538" y="5486400"/>
                <a:ext cx="7896281" cy="770127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𝐷𝑜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𝑀𝑂𝑁</m:t>
                          </m:r>
                        </m:e>
                      </m:acc>
                      <m:r>
                        <a:rPr lang="vi-VN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a:rPr lang="vi-VN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𝑂𝑀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𝑂𝑃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=4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ê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𝑡𝑎𝑚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𝑔𝑖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á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𝑀𝑂𝑃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 đề</m:t>
                      </m:r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i="1">
                  <a:latin typeface="Cambria Math" panose="02040503050406030204" pitchFamily="18" charset="0"/>
                  <a:ea typeface="Arial" panose="020B0604020202020204" pitchFamily="34" charset="0"/>
                  <a:cs typeface="Cambria Math" panose="02040503050406030204" pitchFamily="18" charset="0"/>
                </a:endParaRPr>
              </a:p>
              <a:p>
                <a:pPr indent="25710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𝑆𝑢𝑦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𝑟𝑎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𝑃𝑀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=4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𝑂𝐼</m:t>
                    </m:r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=4.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/2=2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092" y="10972800"/>
                <a:ext cx="15794620" cy="1759466"/>
              </a:xfrm>
              <a:prstGeom prst="rect">
                <a:avLst/>
              </a:prstGeom>
              <a:blipFill rotWithShape="0">
                <a:blip r:embed="rId11"/>
                <a:stretch>
                  <a:fillRect b="-13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Connector 82"/>
          <p:cNvCxnSpPr/>
          <p:nvPr/>
        </p:nvCxnSpPr>
        <p:spPr>
          <a:xfrm>
            <a:off x="7632497" y="2667511"/>
            <a:ext cx="0" cy="415915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ction Button: Forward or Next 85">
            <a:hlinkClick r:id="rId12" action="ppaction://hlinksldjump" highlightClick="1"/>
          </p:cNvPr>
          <p:cNvSpPr/>
          <p:nvPr/>
        </p:nvSpPr>
        <p:spPr>
          <a:xfrm>
            <a:off x="11755272" y="6389936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2017673" y="3314701"/>
                <a:ext cx="5614824" cy="471904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72" y="6629400"/>
                <a:ext cx="11231110" cy="106696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271554" y="4533900"/>
                <a:ext cx="5159003" cy="410862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>
                    <a:latin typeface="Times New Roman" panose="02020603050405020304" pitchFamily="18" charset="0"/>
                    <a:ea typeface="Arial" panose="020B0604020202020204" pitchFamily="34" charset="0"/>
                    <a:cs typeface="Cambria Math" panose="020405030504060302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79" y="9067800"/>
                <a:ext cx="10319349" cy="900962"/>
              </a:xfrm>
              <a:prstGeom prst="rect">
                <a:avLst/>
              </a:prstGeom>
              <a:blipFill rotWithShape="0">
                <a:blip r:embed="rId14"/>
                <a:stretch>
                  <a:fillRect t="-4082" b="-27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179079" y="4533901"/>
          <a:ext cx="2370864" cy="51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15" imgW="1396800" imgH="304560" progId="Equation.DSMT4">
                  <p:embed/>
                </p:oleObj>
              </mc:Choice>
              <mc:Fallback>
                <p:oleObj name="Equation" r:id="rId15" imgW="13968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79079" y="4533901"/>
                        <a:ext cx="2370864" cy="516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2963694" y="4991100"/>
          <a:ext cx="2586249" cy="52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17" imgW="1511280" imgH="304560" progId="Equation.DSMT4">
                  <p:embed/>
                </p:oleObj>
              </mc:Choice>
              <mc:Fallback>
                <p:oleObj name="Equation" r:id="rId17" imgW="15112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63694" y="4991100"/>
                        <a:ext cx="2586249" cy="521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Ảnh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12012" r="38040" b="18317"/>
          <a:stretch>
            <a:fillRect/>
          </a:stretch>
        </p:blipFill>
        <p:spPr bwMode="auto">
          <a:xfrm>
            <a:off x="8213312" y="2761167"/>
            <a:ext cx="3567233" cy="339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267297" y="6324600"/>
                <a:ext cx="6765137" cy="39540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T=2PM.OI=2.4.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62" y="12649200"/>
                <a:ext cx="13532036" cy="925456"/>
              </a:xfrm>
              <a:prstGeom prst="rect">
                <a:avLst/>
              </a:prstGeom>
              <a:blipFill rotWithShape="0">
                <a:blip r:embed="rId20"/>
                <a:stretch>
                  <a:fillRect l="-1171" t="-3289" b="-24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7" grpId="0"/>
      <p:bldP spid="80" grpId="0"/>
      <p:bldP spid="81" grpId="0"/>
      <p:bldP spid="82" grpId="0"/>
      <p:bldP spid="86" grpId="0" animBg="1"/>
      <p:bldP spid="90" grpId="0"/>
      <p:bldP spid="91" grpId="0"/>
      <p:bldP spid="9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7058" y="45026"/>
            <a:ext cx="12099375" cy="1344148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752">
                  <a:defRPr/>
                </a:pPr>
                <a:endParaRPr lang="en-US" sz="32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752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752">
                      <a:defRPr/>
                    </a:pPr>
                    <a:endParaRPr lang="en-US" sz="32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752">
                    <a:defRPr/>
                  </a:pPr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65383" y="1653394"/>
                  <a:ext cx="2216068" cy="903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0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90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29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1956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99031" marR="8888" indent="-90143">
                    <a:lnSpc>
                      <a:spcPct val="110000"/>
                    </a:lnSpc>
                    <a:spcBef>
                      <a:spcPts val="49"/>
                    </a:spcBef>
                    <a:tabLst>
                      <a:tab pos="90143" algn="l"/>
                      <a:tab pos="810024" algn="l"/>
                      <a:tab pos="1529903" algn="l"/>
                      <a:tab pos="1733045" algn="l"/>
                      <a:tab pos="2249784" algn="l"/>
                    </a:tabLst>
                  </a:pP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phức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a14:m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thỏa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điều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kiện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−2−4</m:t>
                          </m:r>
                          <m:r>
                            <a:rPr lang="en-US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9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solidFill>
                                <a:srgbClr val="FF0000"/>
                              </a:solidFill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a14:m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pPr marL="99031" marR="8888" indent="-90143" algn="ctr">
                    <a:lnSpc>
                      <a:spcPct val="110000"/>
                    </a:lnSpc>
                    <a:spcBef>
                      <a:spcPts val="49"/>
                    </a:spcBef>
                    <a:tabLst>
                      <a:tab pos="90143" algn="l"/>
                      <a:tab pos="810024" algn="l"/>
                      <a:tab pos="1529903" algn="l"/>
                      <a:tab pos="1733045" algn="l"/>
                      <a:tab pos="2249784" algn="l"/>
                    </a:tabLst>
                  </a:pP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phức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mô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đun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dirty="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nhỏ</a:t>
                  </a:r>
                  <a:r>
                    <a:rPr lang="en-US" sz="29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900" err="1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290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2900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186906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220" t="-5464" b="-122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1" y="1447801"/>
            <a:ext cx="11999251" cy="1352812"/>
            <a:chOff x="247181" y="1501340"/>
            <a:chExt cx="11944024" cy="147436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22178" y="1758391"/>
                    <a:ext cx="2280848" cy="6080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=−1+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178" y="1758391"/>
                    <a:ext cx="2280848" cy="51501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22754" r="-2255" b="-520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5"/>
              <a:ext cx="3090381" cy="1474360"/>
              <a:chOff x="5537206" y="1557992"/>
              <a:chExt cx="3079904" cy="137062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90283" y="1776403"/>
                    <a:ext cx="2379118" cy="11522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330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3300">
                              <a:latin typeface="Cambria Math" panose="02040503050406030204" pitchFamily="18" charset="0"/>
                            </a:rPr>
                            <m:t>=−2+2</m:t>
                          </m:r>
                          <m:r>
                            <a:rPr lang="vi-VN" sz="33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vi-VN" sz="33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0282" y="1776403"/>
                    <a:ext cx="2379118" cy="51501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3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196652" y="1720733"/>
                    <a:ext cx="2280848" cy="6080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=2+2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652" y="1720732"/>
                    <a:ext cx="2280848" cy="51501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2892" b="-530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1501345"/>
              <a:ext cx="3196263" cy="914400"/>
              <a:chOff x="5537206" y="1557992"/>
              <a:chExt cx="3185427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229146" y="1685311"/>
                    <a:ext cx="2493487" cy="6852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>
                      <a:lnSpc>
                        <a:spcPct val="115000"/>
                      </a:lnSpc>
                      <a:spcAft>
                        <a:spcPts val="500"/>
                      </a:spcAft>
                      <a:tabLst>
                        <a:tab pos="810024" algn="l"/>
                        <a:tab pos="2429754" algn="l"/>
                      </a:tabLst>
                    </a:pPr>
                    <a14:m>
                      <m:oMath xmlns:m="http://schemas.openxmlformats.org/officeDocument/2006/math"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=3+2</m:t>
                        </m:r>
                        <m:r>
                          <a:rPr lang="vi-VN" sz="330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vi-VN" sz="3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en-US" sz="33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9146" y="1685311"/>
                    <a:ext cx="2493487" cy="54232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4205" b="-511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9" name="Oval 48"/>
          <p:cNvSpPr/>
          <p:nvPr/>
        </p:nvSpPr>
        <p:spPr>
          <a:xfrm>
            <a:off x="6101201" y="1695656"/>
            <a:ext cx="548641" cy="4937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2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65988" y="2276578"/>
            <a:ext cx="11926984" cy="4543321"/>
            <a:chOff x="184495" y="3636279"/>
            <a:chExt cx="11926984" cy="4527890"/>
          </a:xfrm>
        </p:grpSpPr>
        <p:sp>
          <p:nvSpPr>
            <p:cNvPr id="65" name="Rounded Rectangle 64"/>
            <p:cNvSpPr/>
            <p:nvPr/>
          </p:nvSpPr>
          <p:spPr>
            <a:xfrm>
              <a:off x="184495" y="3936737"/>
              <a:ext cx="11926984" cy="42274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03200" y="3636279"/>
              <a:ext cx="2342698" cy="536780"/>
              <a:chOff x="1275608" y="6239450"/>
              <a:chExt cx="4592537" cy="975302"/>
            </a:xfrm>
          </p:grpSpPr>
          <p:sp>
            <p:nvSpPr>
              <p:cNvPr id="70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187355" y="6239450"/>
                <a:ext cx="2734576" cy="975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Round Diagonal Corner Rectangle 71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00"/>
              </a:p>
            </p:txBody>
          </p:sp>
          <p:sp>
            <p:nvSpPr>
              <p:cNvPr id="73" name="Freeform 72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-532537" y="2848605"/>
                <a:ext cx="6389765" cy="65659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ó: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−2−4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5213" y="5697210"/>
                <a:ext cx="12781196" cy="13131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05092" y="3390901"/>
                <a:ext cx="6765137" cy="715585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marL="99031" marR="8888" indent="-90143">
                  <a:lnSpc>
                    <a:spcPct val="110000"/>
                  </a:lnSpc>
                  <a:spcBef>
                    <a:spcPts val="49"/>
                  </a:spcBef>
                  <a:spcAft>
                    <a:spcPts val="900"/>
                  </a:spcAft>
                  <a:tabLst>
                    <a:tab pos="90143" algn="l"/>
                    <a:tab pos="810024" algn="l"/>
                    <a:tab pos="1529903" algn="l"/>
                    <a:tab pos="1733045" algn="l"/>
                    <a:tab pos="2249784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5" y="6781800"/>
                <a:ext cx="13532036" cy="14311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-631042" y="3978781"/>
                <a:ext cx="6765137" cy="66941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+20=−4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2249" y="7957562"/>
                <a:ext cx="13532036" cy="13388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94" y="4483574"/>
                <a:ext cx="6765137" cy="738669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=4⇔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=4−</m:t>
                      </m:r>
                      <m:r>
                        <a:rPr lang="en-US" sz="29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900" dirty="0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" y="8967146"/>
                <a:ext cx="13532036" cy="14773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6960" y="4960918"/>
                <a:ext cx="6518680" cy="126615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</m:oMath>
                  </m:oMathPara>
                </a14:m>
                <a:endParaRPr lang="en-US" sz="29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9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sz="29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9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9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900" i="1"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900" i="1">
                                      <a:latin typeface="Cambria Math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4−</m:t>
                                  </m:r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6" y="9921835"/>
                <a:ext cx="13039058" cy="253230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Connector 79"/>
          <p:cNvCxnSpPr/>
          <p:nvPr/>
        </p:nvCxnSpPr>
        <p:spPr>
          <a:xfrm>
            <a:off x="6781711" y="2627085"/>
            <a:ext cx="0" cy="415915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6816190" y="2781301"/>
                <a:ext cx="4955972" cy="75396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+8</m:t>
                          </m:r>
                        </m:e>
                      </m:rad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153" y="5562600"/>
                <a:ext cx="9913234" cy="150792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6560657" y="3427847"/>
                <a:ext cx="5385301" cy="1114303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9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uy</m:t>
                      </m:r>
                      <m:r>
                        <a:rPr lang="en-US" sz="29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90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ra</m:t>
                      </m:r>
                      <m:sSub>
                        <m:sSubPr>
                          <m:ctrlPr>
                            <a:rPr lang="en-US" sz="29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9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sz="29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=2</m:t>
                          </m:r>
                          <m:rad>
                            <m:radPr>
                              <m:degHide m:val="on"/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9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9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2900" i="1">
                                  <a:latin typeface="Cambria Math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900" i="1">
                                      <a:latin typeface="Cambria Math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=2</m:t>
                                  </m:r>
                                </m:e>
                                <m:e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2900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=2</m:t>
                                  </m:r>
                                </m:e>
                              </m:eqArr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024" y="6855692"/>
                <a:ext cx="10772005" cy="2691453"/>
              </a:xfrm>
              <a:prstGeom prst="rect">
                <a:avLst/>
              </a:prstGeom>
              <a:blipFill rotWithShape="0">
                <a:blip r:embed="rId13"/>
                <a:stretch>
                  <a:fillRect r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ction Button: Forward or Next 82">
            <a:hlinkClick r:id="rId14" action="ppaction://hlinksldjump" highlightClick="1"/>
          </p:cNvPr>
          <p:cNvSpPr/>
          <p:nvPr/>
        </p:nvSpPr>
        <p:spPr>
          <a:xfrm>
            <a:off x="11755272" y="6419911"/>
            <a:ext cx="436728" cy="436728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6413425" y="4697283"/>
                <a:ext cx="5385301" cy="623252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 indent="25710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=2+2</m:t>
                      </m:r>
                      <m:r>
                        <a:rPr lang="en-US" sz="29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8521" y="9394565"/>
                <a:ext cx="10772005" cy="124650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3163102" y="6210978"/>
                <a:ext cx="7942927" cy="610461"/>
              </a:xfrm>
              <a:prstGeom prst="rect">
                <a:avLst/>
              </a:prstGeom>
              <a:noFill/>
            </p:spPr>
            <p:txBody>
              <a:bodyPr wrap="square" lIns="91418" tIns="45710" rIns="91418" bIns="45710" rtlCol="0">
                <a:spAutoFit/>
              </a:bodyPr>
              <a:lstStyle/>
              <a:p>
                <a:pPr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900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9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900" i="1"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9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−8</m:t>
                        </m:r>
                        <m:r>
                          <a:rPr lang="en-US" sz="29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9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+16</m:t>
                        </m:r>
                      </m:e>
                    </m:rad>
                  </m:oMath>
                </a14:m>
                <a:r>
                  <a:rPr lang="en-US" sz="29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026" y="12421954"/>
                <a:ext cx="15887923" cy="122092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24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4" grpId="0"/>
      <p:bldP spid="76" grpId="0"/>
      <p:bldP spid="77" grpId="0"/>
      <p:bldP spid="78" grpId="0"/>
      <p:bldP spid="79" grpId="0"/>
      <p:bldP spid="81" grpId="0"/>
      <p:bldP spid="82" grpId="0"/>
      <p:bldP spid="83" grpId="0" animBg="1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473486" y="914645"/>
            <a:ext cx="10902160" cy="1333255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6" tIns="8998" rIns="17996" bIns="8998" rtlCol="0" anchor="ctr"/>
          <a:lstStyle/>
          <a:p>
            <a:pPr algn="ctr"/>
            <a:endParaRPr lang="en-US" sz="2200" b="1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1381" y="2902219"/>
            <a:ext cx="10862156" cy="3227696"/>
            <a:chOff x="1120323" y="10988402"/>
            <a:chExt cx="21729655" cy="5155080"/>
          </a:xfrm>
        </p:grpSpPr>
        <p:sp>
          <p:nvSpPr>
            <p:cNvPr id="27" name="Rounded Rectangle 26"/>
            <p:cNvSpPr/>
            <p:nvPr/>
          </p:nvSpPr>
          <p:spPr>
            <a:xfrm>
              <a:off x="1323892" y="11370896"/>
              <a:ext cx="21526086" cy="4772586"/>
            </a:xfrm>
            <a:prstGeom prst="roundRect">
              <a:avLst>
                <a:gd name="adj" fmla="val 4648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2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29" name="Right Triangle 2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314449" y="10988402"/>
                <a:ext cx="2957307" cy="712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Tính</a:t>
                </a:r>
                <a:r>
                  <a:rPr lang="en-US" sz="23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chất</a:t>
                </a:r>
                <a:r>
                  <a:rPr lang="en-US" sz="2300" b="1" dirty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2654584" y="1300256"/>
                <a:ext cx="8358376" cy="492817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 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𝒌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(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𝒂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𝒃𝒊</m:t>
                    </m:r>
                    <m:r>
                      <a:rPr lang="en-US" sz="2200" b="1" i="1" dirty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)=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𝒌𝒂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+</m:t>
                    </m:r>
                    <m:r>
                      <a:rPr lang="en-US" sz="2200" b="1" i="1" dirty="0" err="1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𝒌𝒃𝒊</m:t>
                    </m:r>
                  </m:oMath>
                </a14:m>
                <a:endParaRPr lang="en-US" sz="22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584" y="1300256"/>
                <a:ext cx="8358376" cy="492817"/>
              </a:xfrm>
              <a:prstGeom prst="rect">
                <a:avLst/>
              </a:prstGeom>
              <a:blipFill rotWithShape="1">
                <a:blip r:embed="rId2"/>
                <a:stretch>
                  <a:fillRect l="-1458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2690485" y="1719357"/>
                <a:ext cx="8358376" cy="492817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 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𝟎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.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𝒛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=</m:t>
                    </m:r>
                    <m:r>
                      <a:rPr lang="en-US" sz="2200" b="1" i="1" dirty="0" smtClean="0">
                        <a:latin typeface="Cambria Math"/>
                        <a:ea typeface="Tahoma" panose="020B0604030504040204" pitchFamily="34" charset="0"/>
                        <a:cs typeface="Times New Roman" pitchFamily="18" charset="0"/>
                        <a:sym typeface="Wingdings"/>
                      </a:rPr>
                      <m:t>𝟎</m:t>
                    </m:r>
                  </m:oMath>
                </a14:m>
                <a:endParaRPr lang="en-US" sz="22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485" y="1719357"/>
                <a:ext cx="8358376" cy="492817"/>
              </a:xfrm>
              <a:prstGeom prst="rect">
                <a:avLst/>
              </a:prstGeom>
              <a:blipFill rotWithShape="1">
                <a:blip r:embed="rId3"/>
                <a:stretch>
                  <a:fillRect l="-145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2463348" y="3990110"/>
                <a:ext cx="8358376" cy="415488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 algn="just"/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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Tính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giao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hoán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’=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’.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</m:oMath>
                </a14:m>
                <a:endParaRPr lang="en-US" sz="24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348" y="3990110"/>
                <a:ext cx="8358376" cy="415488"/>
              </a:xfrm>
              <a:prstGeom prst="rect">
                <a:avLst/>
              </a:prstGeom>
              <a:blipFill rotWithShape="1">
                <a:blip r:embed="rId4"/>
                <a:stretch>
                  <a:fillRect l="-1678" t="-17647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469937" y="4998030"/>
                <a:ext cx="8997463" cy="415488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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Nhân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với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.=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𝟏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=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𝟏</m:t>
                    </m:r>
                  </m:oMath>
                </a14:m>
                <a:endParaRPr lang="en-US" sz="24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7" y="4998030"/>
                <a:ext cx="8997463" cy="415488"/>
              </a:xfrm>
              <a:prstGeom prst="rect">
                <a:avLst/>
              </a:prstGeom>
              <a:blipFill rotWithShape="1">
                <a:blip r:embed="rId5"/>
                <a:stretch>
                  <a:fillRect l="-1558" t="-17647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753165" y="940871"/>
                <a:ext cx="8358376" cy="392384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r>
                  <a:rPr lang="en-US" sz="22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Nhận</a:t>
                </a:r>
                <a:r>
                  <a:rPr lang="en-US" sz="22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xét</a:t>
                </a:r>
                <a:r>
                  <a:rPr lang="en-US" sz="22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∀ 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𝐤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𝐑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∀ 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𝐳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𝐚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𝐛𝐢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22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𝐂</m:t>
                    </m:r>
                  </m:oMath>
                </a14:m>
                <a:endParaRPr lang="en-US" sz="22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165" y="940871"/>
                <a:ext cx="8358376" cy="392384"/>
              </a:xfrm>
              <a:prstGeom prst="rect">
                <a:avLst/>
              </a:prstGeom>
              <a:blipFill rotWithShape="1">
                <a:blip r:embed="rId6"/>
                <a:stretch>
                  <a:fillRect l="-1459" t="-13846" b="-3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482881" y="2316783"/>
            <a:ext cx="11678510" cy="461665"/>
            <a:chOff x="644526" y="2766774"/>
            <a:chExt cx="10253661" cy="923330"/>
          </a:xfrm>
        </p:grpSpPr>
        <p:sp>
          <p:nvSpPr>
            <p:cNvPr id="49" name="TextBox 48"/>
            <p:cNvSpPr txBox="1"/>
            <p:nvPr/>
          </p:nvSpPr>
          <p:spPr>
            <a:xfrm>
              <a:off x="1337314" y="2766774"/>
              <a:ext cx="95608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</a:t>
              </a:r>
              <a:r>
                <a:rPr lang="en-US" sz="24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chất</a:t>
              </a:r>
              <a:r>
                <a:rPr lang="en-US" sz="24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phép</a:t>
              </a:r>
              <a:r>
                <a:rPr lang="en-US" sz="24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nhân</a:t>
              </a:r>
              <a:r>
                <a:rPr lang="en-US" sz="24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4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phức</a:t>
              </a:r>
              <a:endParaRPr lang="en-US" sz="2400" b="1" i="1" dirty="0">
                <a:solidFill>
                  <a:srgbClr val="14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526" y="2823876"/>
              <a:ext cx="56413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92759" y="2796498"/>
              <a:ext cx="28598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53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44" y="172339"/>
            <a:ext cx="11682477" cy="58475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744" y="228600"/>
            <a:ext cx="11048636" cy="538609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SỐ PHỨC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81735" y="3467100"/>
                <a:ext cx="8358376" cy="415488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mọi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phức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’, 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’’ </m:t>
                    </m:r>
                  </m:oMath>
                </a14:m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thuộc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C, ta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có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735" y="3467100"/>
                <a:ext cx="8358376" cy="415488"/>
              </a:xfrm>
              <a:prstGeom prst="rect">
                <a:avLst/>
              </a:prstGeom>
              <a:blipFill rotWithShape="1">
                <a:blip r:embed="rId7"/>
                <a:stretch>
                  <a:fillRect l="-1678" t="-17647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2463348" y="4513120"/>
                <a:ext cx="8358376" cy="415488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 algn="just"/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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Tính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kết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hợp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(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’).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’’=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.(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’.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’’)</m:t>
                    </m:r>
                  </m:oMath>
                </a14:m>
                <a:endParaRPr lang="en-US" sz="24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348" y="4513120"/>
                <a:ext cx="8358376" cy="415488"/>
              </a:xfrm>
              <a:prstGeom prst="rect">
                <a:avLst/>
              </a:prstGeom>
              <a:blipFill rotWithShape="1">
                <a:blip r:embed="rId8"/>
                <a:stretch>
                  <a:fillRect l="-1678" t="-16176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69937" y="5510650"/>
                <a:ext cx="8997463" cy="415488"/>
              </a:xfrm>
              <a:prstGeom prst="rect">
                <a:avLst/>
              </a:prstGeom>
            </p:spPr>
            <p:txBody>
              <a:bodyPr wrap="square" lIns="45711" tIns="22855" rIns="45711" bIns="22855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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Tính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phân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phối</a:t>
                </a:r>
                <a:r>
                  <a:rPr lang="en-US" sz="2400" b="1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  <a:sym typeface="Wingding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.(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’+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’’)=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’+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.</m:t>
                    </m:r>
                    <m:r>
                      <a:rPr lang="en-US" sz="2400" b="1" i="1" dirty="0" err="1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𝒛</m:t>
                    </m:r>
                    <m:r>
                      <a:rPr lang="en-US" sz="2400" b="1" i="1" dirty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  <a:sym typeface="Wingdings"/>
                      </a:rPr>
                      <m:t>’’</m:t>
                    </m:r>
                  </m:oMath>
                </a14:m>
                <a:endParaRPr lang="en-US" sz="24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937" y="5510650"/>
                <a:ext cx="8997463" cy="415488"/>
              </a:xfrm>
              <a:prstGeom prst="rect">
                <a:avLst/>
              </a:prstGeom>
              <a:blipFill rotWithShape="1">
                <a:blip r:embed="rId9"/>
                <a:stretch>
                  <a:fillRect l="-1558" t="-17647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8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6" grpId="0"/>
      <p:bldP spid="111" grpId="0"/>
      <p:bldP spid="47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10314</Words>
  <PresentationFormat>Custom</PresentationFormat>
  <Paragraphs>1314</Paragraphs>
  <Slides>81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2020-03-10T08:48:29Z</dcterms:modified>
</cp:coreProperties>
</file>