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51" r:id="rId1"/>
  </p:sldMasterIdLst>
  <p:notesMasterIdLst>
    <p:notesMasterId r:id="rId29"/>
  </p:notesMasterIdLst>
  <p:sldIdLst>
    <p:sldId id="256" r:id="rId2"/>
    <p:sldId id="292" r:id="rId3"/>
    <p:sldId id="291" r:id="rId4"/>
    <p:sldId id="278" r:id="rId5"/>
    <p:sldId id="280" r:id="rId6"/>
    <p:sldId id="286" r:id="rId7"/>
    <p:sldId id="282" r:id="rId8"/>
    <p:sldId id="283" r:id="rId9"/>
    <p:sldId id="287" r:id="rId10"/>
    <p:sldId id="290" r:id="rId11"/>
    <p:sldId id="259" r:id="rId12"/>
    <p:sldId id="258" r:id="rId13"/>
    <p:sldId id="296" r:id="rId14"/>
    <p:sldId id="299" r:id="rId15"/>
    <p:sldId id="300" r:id="rId16"/>
    <p:sldId id="301" r:id="rId17"/>
    <p:sldId id="302" r:id="rId18"/>
    <p:sldId id="303" r:id="rId19"/>
    <p:sldId id="315" r:id="rId20"/>
    <p:sldId id="306" r:id="rId21"/>
    <p:sldId id="314" r:id="rId22"/>
    <p:sldId id="307" r:id="rId23"/>
    <p:sldId id="308" r:id="rId24"/>
    <p:sldId id="313" r:id="rId25"/>
    <p:sldId id="310" r:id="rId26"/>
    <p:sldId id="311" r:id="rId27"/>
    <p:sldId id="312" r:id="rId28"/>
  </p:sldIdLst>
  <p:sldSz cx="18288000" cy="10287000"/>
  <p:notesSz cx="6858000" cy="9144000"/>
  <p:embeddedFontLst>
    <p:embeddedFont>
      <p:font typeface="Tahoma" panose="020B0604030504040204" pitchFamily="34" charset="0"/>
      <p:regular r:id="rId30"/>
      <p:bold r:id="rId31"/>
    </p:embeddedFont>
    <p:embeddedFont>
      <p:font typeface="Century Gothic" panose="020B050202020202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Wingdings 3" panose="05040102010807070707" pitchFamily="18" charset="2"/>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9E8"/>
    <a:srgbClr val="75EEEB"/>
    <a:srgbClr val="F8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9" autoAdjust="0"/>
    <p:restoredTop sz="86074" autoAdjust="0"/>
  </p:normalViewPr>
  <p:slideViewPr>
    <p:cSldViewPr>
      <p:cViewPr varScale="1">
        <p:scale>
          <a:sx n="46" d="100"/>
          <a:sy n="46" d="100"/>
        </p:scale>
        <p:origin x="10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518E3-F48B-475C-9CDF-4876F0FF0B5C}" type="datetimeFigureOut">
              <a:rPr lang="en-US" smtClean="0"/>
              <a:t>8/1/2024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11F32-8B5C-4091-9451-8A96563AA4D7}" type="slidenum">
              <a:rPr lang="en-US" smtClean="0"/>
              <a:t>‹#›</a:t>
            </a:fld>
            <a:endParaRPr lang="en-US"/>
          </a:p>
        </p:txBody>
      </p:sp>
    </p:spTree>
    <p:extLst>
      <p:ext uri="{BB962C8B-B14F-4D97-AF65-F5344CB8AC3E}">
        <p14:creationId xmlns:p14="http://schemas.microsoft.com/office/powerpoint/2010/main" val="864086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1F32-8B5C-4091-9451-8A96563AA4D7}" type="slidenum">
              <a:rPr lang="en-US" smtClean="0"/>
              <a:t>5</a:t>
            </a:fld>
            <a:endParaRPr lang="en-US"/>
          </a:p>
        </p:txBody>
      </p:sp>
    </p:spTree>
    <p:extLst>
      <p:ext uri="{BB962C8B-B14F-4D97-AF65-F5344CB8AC3E}">
        <p14:creationId xmlns:p14="http://schemas.microsoft.com/office/powerpoint/2010/main" val="3630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1F32-8B5C-4091-9451-8A96563AA4D7}" type="slidenum">
              <a:rPr lang="en-US" smtClean="0"/>
              <a:t>22</a:t>
            </a:fld>
            <a:endParaRPr lang="en-US"/>
          </a:p>
        </p:txBody>
      </p:sp>
    </p:spTree>
    <p:extLst>
      <p:ext uri="{BB962C8B-B14F-4D97-AF65-F5344CB8AC3E}">
        <p14:creationId xmlns:p14="http://schemas.microsoft.com/office/powerpoint/2010/main" val="391955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11F32-8B5C-4091-9451-8A96563AA4D7}" type="slidenum">
              <a:rPr lang="en-US" smtClean="0"/>
              <a:t>24</a:t>
            </a:fld>
            <a:endParaRPr lang="en-US"/>
          </a:p>
        </p:txBody>
      </p:sp>
    </p:spTree>
    <p:extLst>
      <p:ext uri="{BB962C8B-B14F-4D97-AF65-F5344CB8AC3E}">
        <p14:creationId xmlns:p14="http://schemas.microsoft.com/office/powerpoint/2010/main" val="3489856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32433" y="2171701"/>
            <a:ext cx="13238487" cy="4994372"/>
          </a:xfrm>
        </p:spPr>
        <p:txBody>
          <a:bodyPr anchor="b"/>
          <a:lstStyle>
            <a:lvl1pPr>
              <a:defRPr sz="10800"/>
            </a:lvl1pPr>
          </a:lstStyle>
          <a:p>
            <a:r>
              <a:rPr lang="en-US" smtClean="0"/>
              <a:t>Click to edit Master title style</a:t>
            </a:r>
            <a:endParaRPr lang="en-US" dirty="0"/>
          </a:p>
        </p:txBody>
      </p:sp>
      <p:sp>
        <p:nvSpPr>
          <p:cNvPr id="3" name="Subtitle 2"/>
          <p:cNvSpPr>
            <a:spLocks noGrp="1"/>
          </p:cNvSpPr>
          <p:nvPr>
            <p:ph type="subTitle" idx="1"/>
          </p:nvPr>
        </p:nvSpPr>
        <p:spPr>
          <a:xfrm>
            <a:off x="1732433" y="7166070"/>
            <a:ext cx="13238487" cy="1292130"/>
          </a:xfrm>
        </p:spPr>
        <p:txBody>
          <a:bodyPr anchor="t"/>
          <a:lstStyle>
            <a:lvl1pPr marL="0" indent="0" algn="l">
              <a:buNone/>
              <a:defRPr cap="all">
                <a:solidFill>
                  <a:schemeClr val="bg2">
                    <a:lumMod val="40000"/>
                    <a:lumOff val="6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5" y="7200880"/>
            <a:ext cx="13238486" cy="85010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32433" y="1028700"/>
            <a:ext cx="13238487" cy="546099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1732434" y="8050988"/>
            <a:ext cx="13238484"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32070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2" y="2171700"/>
            <a:ext cx="13238489" cy="2971800"/>
          </a:xfrm>
        </p:spPr>
        <p:txBody>
          <a:bodyPr/>
          <a:lstStyle>
            <a:lvl1pPr>
              <a:defRPr sz="7200"/>
            </a:lvl1pPr>
          </a:lstStyle>
          <a:p>
            <a:r>
              <a:rPr lang="en-US" smtClean="0"/>
              <a:t>Click to edit Master title style</a:t>
            </a:r>
            <a:endParaRPr lang="en-US" dirty="0"/>
          </a:p>
        </p:txBody>
      </p:sp>
      <p:sp>
        <p:nvSpPr>
          <p:cNvPr id="8" name="Text Placeholder 3"/>
          <p:cNvSpPr>
            <a:spLocks noGrp="1"/>
          </p:cNvSpPr>
          <p:nvPr>
            <p:ph type="body" sz="half" idx="2"/>
          </p:nvPr>
        </p:nvSpPr>
        <p:spPr>
          <a:xfrm>
            <a:off x="1732432" y="5486400"/>
            <a:ext cx="13238489" cy="3543300"/>
          </a:xfrm>
        </p:spPr>
        <p:txBody>
          <a:bodyPr anchor="ct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15429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62202" y="2171700"/>
            <a:ext cx="11998973" cy="3485061"/>
          </a:xfrm>
        </p:spPr>
        <p:txBody>
          <a:bodyPr/>
          <a:lstStyle>
            <a:lvl1pPr>
              <a:defRPr sz="72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2895601" y="5656761"/>
            <a:ext cx="10919474" cy="513261"/>
          </a:xfrm>
        </p:spPr>
        <p:txBody>
          <a:bodyPr vert="horz" lIns="91440" tIns="45720" rIns="91440" bIns="45720" rtlCol="0" anchor="t">
            <a:normAutofit/>
          </a:bodyPr>
          <a:lstStyle>
            <a:lvl1pPr marL="0" indent="0">
              <a:buNone/>
              <a:defRPr lang="en-US" sz="2100" b="0" i="0" kern="1200" cap="small" dirty="0">
                <a:solidFill>
                  <a:schemeClr val="bg2">
                    <a:lumMod val="40000"/>
                    <a:lumOff val="60000"/>
                  </a:schemeClr>
                </a:solidFill>
                <a:latin typeface="+mj-lt"/>
                <a:ea typeface="+mj-ea"/>
                <a:cs typeface="+mj-cs"/>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732432" y="6525986"/>
            <a:ext cx="13238489" cy="2514600"/>
          </a:xfrm>
        </p:spPr>
        <p:txBody>
          <a:bodyPr anchor="ct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1347443" y="1456880"/>
            <a:ext cx="1202868" cy="29084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8300" dirty="0"/>
              <a:t>“</a:t>
            </a:r>
          </a:p>
        </p:txBody>
      </p:sp>
      <p:sp>
        <p:nvSpPr>
          <p:cNvPr id="15" name="TextBox 14"/>
          <p:cNvSpPr txBox="1"/>
          <p:nvPr/>
        </p:nvSpPr>
        <p:spPr>
          <a:xfrm>
            <a:off x="13995735" y="3920681"/>
            <a:ext cx="1202868" cy="29084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8300" dirty="0"/>
              <a:t>”</a:t>
            </a:r>
          </a:p>
        </p:txBody>
      </p:sp>
    </p:spTree>
    <p:extLst>
      <p:ext uri="{BB962C8B-B14F-4D97-AF65-F5344CB8AC3E}">
        <p14:creationId xmlns:p14="http://schemas.microsoft.com/office/powerpoint/2010/main" val="33038722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32431" y="4686302"/>
            <a:ext cx="13238490" cy="2479770"/>
          </a:xfrm>
        </p:spPr>
        <p:txBody>
          <a:bodyPr anchor="b"/>
          <a:lstStyle>
            <a:lvl1pPr algn="l">
              <a:defRPr sz="6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732432" y="7166072"/>
            <a:ext cx="13238489" cy="1290600"/>
          </a:xfrm>
        </p:spPr>
        <p:txBody>
          <a:bodyPr anchor="t"/>
          <a:lstStyle>
            <a:lvl1pPr marL="0" indent="0" algn="l">
              <a:buNone/>
              <a:defRPr sz="3000" cap="none">
                <a:solidFill>
                  <a:schemeClr val="bg2">
                    <a:lumMod val="40000"/>
                    <a:lumOff val="6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39156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300"/>
            </a:lvl1pPr>
          </a:lstStyle>
          <a:p>
            <a:r>
              <a:rPr lang="en-US" smtClean="0"/>
              <a:t>Click to edit Master title style</a:t>
            </a:r>
            <a:endParaRPr lang="en-US" dirty="0"/>
          </a:p>
        </p:txBody>
      </p:sp>
      <p:sp>
        <p:nvSpPr>
          <p:cNvPr id="3" name="Text Placeholder 2"/>
          <p:cNvSpPr>
            <a:spLocks noGrp="1"/>
          </p:cNvSpPr>
          <p:nvPr>
            <p:ph type="body" idx="1"/>
          </p:nvPr>
        </p:nvSpPr>
        <p:spPr>
          <a:xfrm>
            <a:off x="949421" y="2971800"/>
            <a:ext cx="4420299"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16" name="Text Placeholder 3"/>
          <p:cNvSpPr>
            <a:spLocks noGrp="1"/>
          </p:cNvSpPr>
          <p:nvPr>
            <p:ph type="body" sz="half" idx="15"/>
          </p:nvPr>
        </p:nvSpPr>
        <p:spPr>
          <a:xfrm>
            <a:off x="978695" y="4000500"/>
            <a:ext cx="4391025"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Text Placeholder 4"/>
          <p:cNvSpPr>
            <a:spLocks noGrp="1"/>
          </p:cNvSpPr>
          <p:nvPr>
            <p:ph type="body" sz="quarter" idx="3"/>
          </p:nvPr>
        </p:nvSpPr>
        <p:spPr>
          <a:xfrm>
            <a:off x="5825489" y="2971800"/>
            <a:ext cx="4404362"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19" name="Text Placeholder 3"/>
          <p:cNvSpPr>
            <a:spLocks noGrp="1"/>
          </p:cNvSpPr>
          <p:nvPr>
            <p:ph type="body" sz="half" idx="16"/>
          </p:nvPr>
        </p:nvSpPr>
        <p:spPr>
          <a:xfrm>
            <a:off x="5809659" y="4000500"/>
            <a:ext cx="4420191"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14" name="Text Placeholder 4"/>
          <p:cNvSpPr>
            <a:spLocks noGrp="1"/>
          </p:cNvSpPr>
          <p:nvPr>
            <p:ph type="body" sz="quarter" idx="13"/>
          </p:nvPr>
        </p:nvSpPr>
        <p:spPr>
          <a:xfrm>
            <a:off x="10687051" y="2971800"/>
            <a:ext cx="4398170"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20" name="Text Placeholder 3"/>
          <p:cNvSpPr>
            <a:spLocks noGrp="1"/>
          </p:cNvSpPr>
          <p:nvPr>
            <p:ph type="body" sz="half" idx="17"/>
          </p:nvPr>
        </p:nvSpPr>
        <p:spPr>
          <a:xfrm>
            <a:off x="10687051" y="4000500"/>
            <a:ext cx="4398170"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cxnSp>
        <p:nvCxnSpPr>
          <p:cNvPr id="17" name="Straight Connector 16"/>
          <p:cNvCxnSpPr/>
          <p:nvPr/>
        </p:nvCxnSpPr>
        <p:spPr>
          <a:xfrm>
            <a:off x="5589213" y="3200400"/>
            <a:ext cx="0" cy="59436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0443341" y="3200400"/>
            <a:ext cx="0" cy="595032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8/1/2024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82146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300"/>
            </a:lvl1pPr>
          </a:lstStyle>
          <a:p>
            <a:r>
              <a:rPr lang="en-US" smtClean="0"/>
              <a:t>Click to edit Master title style</a:t>
            </a:r>
            <a:endParaRPr lang="en-US" dirty="0"/>
          </a:p>
        </p:txBody>
      </p:sp>
      <p:sp>
        <p:nvSpPr>
          <p:cNvPr id="3" name="Text Placeholder 2"/>
          <p:cNvSpPr>
            <a:spLocks noGrp="1"/>
          </p:cNvSpPr>
          <p:nvPr>
            <p:ph type="body" idx="1"/>
          </p:nvPr>
        </p:nvSpPr>
        <p:spPr>
          <a:xfrm>
            <a:off x="978695" y="6376424"/>
            <a:ext cx="4410075"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29" name="Picture Placeholder 2"/>
          <p:cNvSpPr>
            <a:spLocks noGrp="1" noChangeAspect="1"/>
          </p:cNvSpPr>
          <p:nvPr>
            <p:ph type="pic" idx="15"/>
          </p:nvPr>
        </p:nvSpPr>
        <p:spPr>
          <a:xfrm>
            <a:off x="978695" y="3314700"/>
            <a:ext cx="4410075"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smtClean="0"/>
              <a:t>Click icon to add picture</a:t>
            </a:r>
            <a:endParaRPr lang="en-US" dirty="0"/>
          </a:p>
        </p:txBody>
      </p:sp>
      <p:sp>
        <p:nvSpPr>
          <p:cNvPr id="22" name="Text Placeholder 3"/>
          <p:cNvSpPr>
            <a:spLocks noGrp="1"/>
          </p:cNvSpPr>
          <p:nvPr>
            <p:ph type="body" sz="half" idx="18"/>
          </p:nvPr>
        </p:nvSpPr>
        <p:spPr>
          <a:xfrm>
            <a:off x="978695" y="7240817"/>
            <a:ext cx="4410075"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Text Placeholder 4"/>
          <p:cNvSpPr>
            <a:spLocks noGrp="1"/>
          </p:cNvSpPr>
          <p:nvPr>
            <p:ph type="body" sz="quarter" idx="3"/>
          </p:nvPr>
        </p:nvSpPr>
        <p:spPr>
          <a:xfrm>
            <a:off x="5834063" y="6376424"/>
            <a:ext cx="4395788"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30" name="Picture Placeholder 2"/>
          <p:cNvSpPr>
            <a:spLocks noGrp="1" noChangeAspect="1"/>
          </p:cNvSpPr>
          <p:nvPr>
            <p:ph type="pic" idx="21"/>
          </p:nvPr>
        </p:nvSpPr>
        <p:spPr>
          <a:xfrm>
            <a:off x="5834062" y="3314700"/>
            <a:ext cx="4395788"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smtClean="0"/>
              <a:t>Click icon to add picture</a:t>
            </a:r>
            <a:endParaRPr lang="en-US" dirty="0"/>
          </a:p>
        </p:txBody>
      </p:sp>
      <p:sp>
        <p:nvSpPr>
          <p:cNvPr id="23" name="Text Placeholder 3"/>
          <p:cNvSpPr>
            <a:spLocks noGrp="1"/>
          </p:cNvSpPr>
          <p:nvPr>
            <p:ph type="body" sz="half" idx="19"/>
          </p:nvPr>
        </p:nvSpPr>
        <p:spPr>
          <a:xfrm>
            <a:off x="5832033" y="7240816"/>
            <a:ext cx="4401609"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14" name="Text Placeholder 4"/>
          <p:cNvSpPr>
            <a:spLocks noGrp="1"/>
          </p:cNvSpPr>
          <p:nvPr>
            <p:ph type="body" sz="quarter" idx="13"/>
          </p:nvPr>
        </p:nvSpPr>
        <p:spPr>
          <a:xfrm>
            <a:off x="10687051" y="6376424"/>
            <a:ext cx="4398170"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31" name="Picture Placeholder 2"/>
          <p:cNvSpPr>
            <a:spLocks noGrp="1" noChangeAspect="1"/>
          </p:cNvSpPr>
          <p:nvPr>
            <p:ph type="pic" idx="22"/>
          </p:nvPr>
        </p:nvSpPr>
        <p:spPr>
          <a:xfrm>
            <a:off x="10687049" y="3314700"/>
            <a:ext cx="4398170"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smtClean="0"/>
              <a:t>Click icon to add picture</a:t>
            </a:r>
            <a:endParaRPr lang="en-US" dirty="0"/>
          </a:p>
        </p:txBody>
      </p:sp>
      <p:sp>
        <p:nvSpPr>
          <p:cNvPr id="24" name="Text Placeholder 3"/>
          <p:cNvSpPr>
            <a:spLocks noGrp="1"/>
          </p:cNvSpPr>
          <p:nvPr>
            <p:ph type="body" sz="half" idx="20"/>
          </p:nvPr>
        </p:nvSpPr>
        <p:spPr>
          <a:xfrm>
            <a:off x="10686863" y="7240813"/>
            <a:ext cx="4403996"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cxnSp>
        <p:nvCxnSpPr>
          <p:cNvPr id="19" name="Straight Connector 18"/>
          <p:cNvCxnSpPr/>
          <p:nvPr/>
        </p:nvCxnSpPr>
        <p:spPr>
          <a:xfrm>
            <a:off x="5589213" y="3200400"/>
            <a:ext cx="0" cy="59436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443341" y="3200400"/>
            <a:ext cx="0" cy="595032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8/1/2024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79604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231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56319" y="645320"/>
            <a:ext cx="2628902" cy="8739188"/>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8695" y="1331121"/>
            <a:ext cx="11134724" cy="80533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624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01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2435" y="4292600"/>
            <a:ext cx="13238486" cy="2873471"/>
          </a:xfrm>
        </p:spPr>
        <p:txBody>
          <a:bodyPr anchor="b"/>
          <a:lstStyle>
            <a:lvl1pPr algn="l">
              <a:defRPr sz="6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732433" y="7166072"/>
            <a:ext cx="13238487" cy="1290600"/>
          </a:xfrm>
        </p:spPr>
        <p:txBody>
          <a:bodyPr anchor="t"/>
          <a:lstStyle>
            <a:lvl1pPr marL="0" indent="0" algn="l">
              <a:buNone/>
              <a:defRPr sz="3000" cap="all">
                <a:solidFill>
                  <a:schemeClr val="bg2">
                    <a:lumMod val="40000"/>
                    <a:lumOff val="6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685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654969" y="3090863"/>
            <a:ext cx="6594509" cy="6293645"/>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481740" y="3084139"/>
            <a:ext cx="6594512" cy="6300368"/>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506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654970" y="2857500"/>
            <a:ext cx="6594507"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654969" y="3771900"/>
            <a:ext cx="6594509" cy="5612607"/>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481743" y="2857500"/>
            <a:ext cx="6594509"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8481743" y="3771900"/>
            <a:ext cx="6594509" cy="5612607"/>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110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8/1/2024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72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8/1/2024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704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0" y="2171700"/>
            <a:ext cx="5101596" cy="2171700"/>
          </a:xfrm>
        </p:spPr>
        <p:txBody>
          <a:bodyPr anchor="b"/>
          <a:lstStyle>
            <a:lvl1pPr algn="l">
              <a:defRPr sz="3600" b="0"/>
            </a:lvl1pPr>
          </a:lstStyle>
          <a:p>
            <a:r>
              <a:rPr lang="en-US" smtClean="0"/>
              <a:t>Click to edit Master title style</a:t>
            </a:r>
            <a:endParaRPr lang="en-US" dirty="0"/>
          </a:p>
        </p:txBody>
      </p:sp>
      <p:sp>
        <p:nvSpPr>
          <p:cNvPr id="3" name="Content Placeholder 2"/>
          <p:cNvSpPr>
            <a:spLocks noGrp="1"/>
          </p:cNvSpPr>
          <p:nvPr>
            <p:ph idx="1"/>
          </p:nvPr>
        </p:nvSpPr>
        <p:spPr>
          <a:xfrm>
            <a:off x="7176925" y="2171700"/>
            <a:ext cx="7793996" cy="6858000"/>
          </a:xfrm>
        </p:spPr>
        <p:txBody>
          <a:bodyPr anchor="ctr">
            <a:normAutofit/>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732430" y="4693921"/>
            <a:ext cx="5101595" cy="4343399"/>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8/1/2024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454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0861" y="2781288"/>
            <a:ext cx="7639359" cy="2362212"/>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24319" y="1714500"/>
            <a:ext cx="4800600" cy="685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1732432" y="5486400"/>
            <a:ext cx="7627469" cy="2057400"/>
          </a:xfrm>
        </p:spPr>
        <p:txBody>
          <a:bodyPr>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408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4004528"/>
            <a:ext cx="6055518" cy="6282473"/>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4338521"/>
            <a:ext cx="2283618" cy="3548180"/>
          </a:xfrm>
          <a:prstGeom prst="rect">
            <a:avLst/>
          </a:prstGeom>
        </p:spPr>
      </p:pic>
      <p:sp>
        <p:nvSpPr>
          <p:cNvPr id="16" name="Oval 15"/>
          <p:cNvSpPr/>
          <p:nvPr/>
        </p:nvSpPr>
        <p:spPr>
          <a:xfrm>
            <a:off x="12913518" y="2514600"/>
            <a:ext cx="4229100" cy="42291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11999119" y="1"/>
            <a:ext cx="2405081" cy="1712111"/>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12908817" y="9144000"/>
            <a:ext cx="1490601" cy="1143000"/>
          </a:xfrm>
          <a:prstGeom prst="rect">
            <a:avLst/>
          </a:prstGeom>
        </p:spPr>
      </p:pic>
      <p:sp>
        <p:nvSpPr>
          <p:cNvPr id="14" name="Rectangle 13"/>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969167" y="679077"/>
            <a:ext cx="14107085" cy="2100795"/>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654969" y="3079378"/>
            <a:ext cx="13419812" cy="62932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5233459" y="2686052"/>
            <a:ext cx="1485899" cy="457199"/>
          </a:xfrm>
          <a:prstGeom prst="rect">
            <a:avLst/>
          </a:prstGeom>
        </p:spPr>
        <p:txBody>
          <a:bodyPr vert="horz" lIns="91440" tIns="45720" rIns="91440" bIns="45720" rtlCol="0" anchor="t"/>
          <a:lstStyle>
            <a:lvl1pPr algn="l">
              <a:defRPr sz="1650" b="0" i="0">
                <a:solidFill>
                  <a:schemeClr val="tx1">
                    <a:tint val="75000"/>
                    <a:alpha val="60000"/>
                  </a:schemeClr>
                </a:solidFill>
              </a:defRPr>
            </a:lvl1pPr>
          </a:lstStyle>
          <a:p>
            <a:fld id="{1D8BD707-D9CF-40AE-B4C6-C98DA3205C09}" type="datetimeFigureOut">
              <a:rPr lang="en-US" smtClean="0"/>
              <a:pPr/>
              <a:t>8/1/2024</a:t>
            </a:fld>
            <a:endParaRPr lang="en-US"/>
          </a:p>
        </p:txBody>
      </p:sp>
      <p:sp>
        <p:nvSpPr>
          <p:cNvPr id="5" name="Footer Placeholder 4"/>
          <p:cNvSpPr>
            <a:spLocks noGrp="1"/>
          </p:cNvSpPr>
          <p:nvPr>
            <p:ph type="ftr" sz="quarter" idx="3"/>
          </p:nvPr>
        </p:nvSpPr>
        <p:spPr>
          <a:xfrm rot="5400000">
            <a:off x="13427360" y="4837946"/>
            <a:ext cx="5789693" cy="457202"/>
          </a:xfrm>
          <a:prstGeom prst="rect">
            <a:avLst/>
          </a:prstGeom>
        </p:spPr>
        <p:txBody>
          <a:bodyPr vert="horz" lIns="91440" tIns="45720" rIns="91440" bIns="45720" rtlCol="0" anchor="b"/>
          <a:lstStyle>
            <a:lvl1pPr algn="l">
              <a:defRPr sz="165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5528811" y="443594"/>
            <a:ext cx="1257299" cy="1151531"/>
          </a:xfrm>
          <a:prstGeom prst="rect">
            <a:avLst/>
          </a:prstGeom>
        </p:spPr>
        <p:txBody>
          <a:bodyPr vert="horz" lIns="91440" tIns="45720" rIns="91440" bIns="45720" rtlCol="0" anchor="b"/>
          <a:lstStyle>
            <a:lvl1pPr algn="ctr">
              <a:defRPr sz="4200"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5017830"/>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spcBef>
          <a:spcPct val="0"/>
        </a:spcBef>
        <a:buNone/>
        <a:defRPr sz="63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bg2">
            <a:lumMod val="40000"/>
            <a:lumOff val="60000"/>
          </a:schemeClr>
        </a:buClr>
        <a:buSzPct val="80000"/>
        <a:buFont typeface="Wingdings 3" charset="2"/>
        <a:buChar char=""/>
        <a:defRPr sz="3000" b="0" i="0" kern="1200">
          <a:solidFill>
            <a:schemeClr val="tx1"/>
          </a:solidFill>
          <a:latin typeface="+mj-lt"/>
          <a:ea typeface="+mj-ea"/>
          <a:cs typeface="+mj-cs"/>
        </a:defRPr>
      </a:lvl1pPr>
      <a:lvl2pPr marL="1114425" indent="-428625" algn="l" defTabSz="685800" rtl="0" eaLnBrk="1" latinLnBrk="0" hangingPunct="1">
        <a:spcBef>
          <a:spcPts val="1500"/>
        </a:spcBef>
        <a:spcAft>
          <a:spcPts val="0"/>
        </a:spcAft>
        <a:buClr>
          <a:schemeClr val="bg2">
            <a:lumMod val="40000"/>
            <a:lumOff val="60000"/>
          </a:schemeClr>
        </a:buClr>
        <a:buSzPct val="80000"/>
        <a:buFont typeface="Wingdings 3" charset="2"/>
        <a:buChar char=""/>
        <a:defRPr sz="2700" b="0" i="0" kern="1200">
          <a:solidFill>
            <a:schemeClr val="tx1"/>
          </a:solidFill>
          <a:latin typeface="+mj-lt"/>
          <a:ea typeface="+mj-ea"/>
          <a:cs typeface="+mj-cs"/>
        </a:defRPr>
      </a:lvl2pPr>
      <a:lvl3pPr marL="17145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400" b="0" i="0" kern="1200">
          <a:solidFill>
            <a:schemeClr val="tx1"/>
          </a:solidFill>
          <a:latin typeface="+mj-lt"/>
          <a:ea typeface="+mj-ea"/>
          <a:cs typeface="+mj-cs"/>
        </a:defRPr>
      </a:lvl3pPr>
      <a:lvl4pPr marL="24003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4pPr>
      <a:lvl5pPr marL="30861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5pPr>
      <a:lvl6pPr marL="37590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6pPr>
      <a:lvl7pPr marL="44577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7pPr>
      <a:lvl8pPr marL="51435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8pPr>
      <a:lvl9pPr marL="58293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svg"/><Relationship Id="rId1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6.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0.png"/><Relationship Id="rId19" Type="http://schemas.openxmlformats.org/officeDocument/2006/relationships/image" Target="../media/image18.svg"/><Relationship Id="rId4" Type="http://schemas.openxmlformats.org/officeDocument/2006/relationships/image" Target="../media/image7.png"/><Relationship Id="rId9" Type="http://schemas.openxmlformats.org/officeDocument/2006/relationships/image" Target="../media/image8.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3.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slide" Target="slide4.xml"/><Relationship Id="rId4" Type="http://schemas.openxmlformats.org/officeDocument/2006/relationships/audio" Target="../media/audio2.wav"/><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8.svg"/><Relationship Id="rId7" Type="http://schemas.openxmlformats.org/officeDocument/2006/relationships/image" Target="../media/image260.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0.svg"/><Relationship Id="rId5" Type="http://schemas.openxmlformats.org/officeDocument/2006/relationships/image" Target="../media/image12.svg"/><Relationship Id="rId10" Type="http://schemas.openxmlformats.org/officeDocument/2006/relationships/image" Target="../media/image10.png"/><Relationship Id="rId4" Type="http://schemas.openxmlformats.org/officeDocument/2006/relationships/image" Target="../media/image32.png"/><Relationship Id="rId9" Type="http://schemas.openxmlformats.org/officeDocument/2006/relationships/image" Target="../media/image6.sv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40.svg"/><Relationship Id="rId1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17.png"/><Relationship Id="rId17" Type="http://schemas.openxmlformats.org/officeDocument/2006/relationships/image" Target="../media/image34.svg"/><Relationship Id="rId2" Type="http://schemas.openxmlformats.org/officeDocument/2006/relationships/image" Target="../media/image6.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220.svg"/><Relationship Id="rId5" Type="http://schemas.openxmlformats.org/officeDocument/2006/relationships/image" Target="../media/image30.svg"/><Relationship Id="rId15" Type="http://schemas.openxmlformats.org/officeDocument/2006/relationships/image" Target="../media/image18.svg"/><Relationship Id="rId10" Type="http://schemas.openxmlformats.org/officeDocument/2006/relationships/image" Target="../media/image16.png"/><Relationship Id="rId19" Type="http://schemas.openxmlformats.org/officeDocument/2006/relationships/image" Target="../media/image10.svg"/><Relationship Id="rId4" Type="http://schemas.openxmlformats.org/officeDocument/2006/relationships/image" Target="../media/image33.png"/><Relationship Id="rId9" Type="http://schemas.openxmlformats.org/officeDocument/2006/relationships/image" Target="../media/image260.svg"/><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32.svg"/><Relationship Id="rId2" Type="http://schemas.openxmlformats.org/officeDocument/2006/relationships/image" Target="../media/image6.png"/><Relationship Id="rId16" Type="http://schemas.openxmlformats.org/officeDocument/2006/relationships/image" Target="../media/image10.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0.svg"/><Relationship Id="rId15" Type="http://schemas.openxmlformats.org/officeDocument/2006/relationships/image" Target="../media/image18.svg"/><Relationship Id="rId19" Type="http://schemas.openxmlformats.org/officeDocument/2006/relationships/image" Target="../media/image10.svg"/><Relationship Id="rId4" Type="http://schemas.openxmlformats.org/officeDocument/2006/relationships/image" Target="../media/image33.png"/><Relationship Id="rId9"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26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0.svg"/><Relationship Id="rId5" Type="http://schemas.openxmlformats.org/officeDocument/2006/relationships/image" Target="../media/image12.svg"/><Relationship Id="rId10" Type="http://schemas.openxmlformats.org/officeDocument/2006/relationships/image" Target="../media/image10.png"/><Relationship Id="rId9"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220.svg"/><Relationship Id="rId7" Type="http://schemas.openxmlformats.org/officeDocument/2006/relationships/image" Target="../media/image4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40.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20.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40.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20.svg"/><Relationship Id="rId7" Type="http://schemas.openxmlformats.org/officeDocument/2006/relationships/image" Target="../media/image4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40.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20.svg"/><Relationship Id="rId7" Type="http://schemas.openxmlformats.org/officeDocument/2006/relationships/image" Target="../media/image4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40.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1.svg"/><Relationship Id="rId7" Type="http://schemas.openxmlformats.org/officeDocument/2006/relationships/image" Target="../media/image2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4.sv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 Id="rId9" Type="http://schemas.openxmlformats.org/officeDocument/2006/relationships/image" Target="../media/image12.sv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 Id="rId9" Type="http://schemas.openxmlformats.org/officeDocument/2006/relationships/image" Target="../media/image12.svg"/></Relationships>
</file>

<file path=ppt/slides/_rels/slide22.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10.png"/><Relationship Id="rId18" Type="http://schemas.openxmlformats.org/officeDocument/2006/relationships/image" Target="../media/image240.sv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svg"/><Relationship Id="rId17" Type="http://schemas.openxmlformats.org/officeDocument/2006/relationships/image" Target="../media/image45.png"/><Relationship Id="rId2" Type="http://schemas.openxmlformats.org/officeDocument/2006/relationships/notesSlide" Target="../notesSlides/notesSlide2.xml"/><Relationship Id="rId16" Type="http://schemas.openxmlformats.org/officeDocument/2006/relationships/image" Target="../media/image51.svg"/><Relationship Id="rId1" Type="http://schemas.openxmlformats.org/officeDocument/2006/relationships/slideLayout" Target="../slideLayouts/slideLayout7.xml"/><Relationship Id="rId6" Type="http://schemas.openxmlformats.org/officeDocument/2006/relationships/image" Target="../media/image62.svg"/><Relationship Id="rId11" Type="http://schemas.openxmlformats.org/officeDocument/2006/relationships/image" Target="../media/image43.png"/><Relationship Id="rId5" Type="http://schemas.openxmlformats.org/officeDocument/2006/relationships/image" Target="../media/image40.png"/><Relationship Id="rId15" Type="http://schemas.openxmlformats.org/officeDocument/2006/relationships/image" Target="../media/image44.png"/><Relationship Id="rId10" Type="http://schemas.openxmlformats.org/officeDocument/2006/relationships/image" Target="../media/image66.svg"/><Relationship Id="rId4" Type="http://schemas.openxmlformats.org/officeDocument/2006/relationships/image" Target="../media/image36.svg"/><Relationship Id="rId9" Type="http://schemas.openxmlformats.org/officeDocument/2006/relationships/image" Target="../media/image42.png"/><Relationship Id="rId14" Type="http://schemas.openxmlformats.org/officeDocument/2006/relationships/image" Target="../media/image10.sv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60.sv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0.svg"/><Relationship Id="rId5" Type="http://schemas.openxmlformats.org/officeDocument/2006/relationships/image" Target="../media/image18.png"/><Relationship Id="rId4" Type="http://schemas.openxmlformats.org/officeDocument/2006/relationships/image" Target="../media/image10.svg"/><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12.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5.sv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40.svg"/><Relationship Id="rId1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17.png"/><Relationship Id="rId17" Type="http://schemas.openxmlformats.org/officeDocument/2006/relationships/image" Target="../media/image34.svg"/><Relationship Id="rId2" Type="http://schemas.openxmlformats.org/officeDocument/2006/relationships/image" Target="../media/image6.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220.svg"/><Relationship Id="rId5" Type="http://schemas.openxmlformats.org/officeDocument/2006/relationships/image" Target="../media/image30.svg"/><Relationship Id="rId15" Type="http://schemas.openxmlformats.org/officeDocument/2006/relationships/image" Target="../media/image18.svg"/><Relationship Id="rId10" Type="http://schemas.openxmlformats.org/officeDocument/2006/relationships/image" Target="../media/image16.png"/><Relationship Id="rId19" Type="http://schemas.openxmlformats.org/officeDocument/2006/relationships/image" Target="../media/image10.svg"/><Relationship Id="rId4" Type="http://schemas.openxmlformats.org/officeDocument/2006/relationships/image" Target="../media/image33.png"/><Relationship Id="rId9" Type="http://schemas.openxmlformats.org/officeDocument/2006/relationships/image" Target="../media/image260.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slide" Target="slide7.xml"/><Relationship Id="rId12" Type="http://schemas.openxmlformats.org/officeDocument/2006/relationships/image" Target="../media/image22.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6.xml"/><Relationship Id="rId11" Type="http://schemas.openxmlformats.org/officeDocument/2006/relationships/image" Target="../media/image21.gif"/><Relationship Id="rId5" Type="http://schemas.openxmlformats.org/officeDocument/2006/relationships/slide" Target="slide5.xml"/><Relationship Id="rId15" Type="http://schemas.openxmlformats.org/officeDocument/2006/relationships/slide" Target="slide10.xml"/><Relationship Id="rId10" Type="http://schemas.openxmlformats.org/officeDocument/2006/relationships/image" Target="../media/image20.gif"/><Relationship Id="rId4" Type="http://schemas.openxmlformats.org/officeDocument/2006/relationships/image" Target="../media/image19.png"/><Relationship Id="rId9" Type="http://schemas.openxmlformats.org/officeDocument/2006/relationships/slide" Target="slide9.xml"/><Relationship Id="rId14" Type="http://schemas.openxmlformats.org/officeDocument/2006/relationships/slide" Target="slide11.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png"/><Relationship Id="rId11" Type="http://schemas.microsoft.com/office/2007/relationships/hdphoto" Target="../media/hdphoto3.wdp"/><Relationship Id="rId5" Type="http://schemas.openxmlformats.org/officeDocument/2006/relationships/audio" Target="../media/audio3.wav"/><Relationship Id="rId15" Type="http://schemas.openxmlformats.org/officeDocument/2006/relationships/slide" Target="slide4.xml"/><Relationship Id="rId10" Type="http://schemas.openxmlformats.org/officeDocument/2006/relationships/image" Target="../media/image26.png"/><Relationship Id="rId4" Type="http://schemas.openxmlformats.org/officeDocument/2006/relationships/audio" Target="../media/audio2.wav"/><Relationship Id="rId9" Type="http://schemas.microsoft.com/office/2007/relationships/hdphoto" Target="../media/hdphoto2.wdp"/><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3.wav"/><Relationship Id="rId7"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audio" Target="../media/audio2.wav"/><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9.png"/><Relationship Id="rId3" Type="http://schemas.openxmlformats.org/officeDocument/2006/relationships/audio" Target="../media/audio2.wav"/><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27.png"/><Relationship Id="rId5" Type="http://schemas.openxmlformats.org/officeDocument/2006/relationships/image" Target="../media/image24.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26.png"/><Relationship Id="rId14"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3.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audio" Target="../media/audio2.wav"/><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3.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slide" Target="slide4.xml"/><Relationship Id="rId4" Type="http://schemas.openxmlformats.org/officeDocument/2006/relationships/audio" Target="../media/audio2.wav"/><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BCB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97360">
            <a:off x="-1822030" y="6167943"/>
            <a:ext cx="5129691" cy="507373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97360">
            <a:off x="15152612" y="-1451971"/>
            <a:ext cx="5519457" cy="5459245"/>
          </a:xfrm>
          <a:prstGeom prst="rect">
            <a:avLst/>
          </a:prstGeom>
        </p:spPr>
      </p:pic>
      <p:grpSp>
        <p:nvGrpSpPr>
          <p:cNvPr id="4" name="Group 4"/>
          <p:cNvGrpSpPr/>
          <p:nvPr/>
        </p:nvGrpSpPr>
        <p:grpSpPr>
          <a:xfrm>
            <a:off x="2243193" y="2145140"/>
            <a:ext cx="14317128" cy="6282997"/>
            <a:chOff x="0" y="0"/>
            <a:chExt cx="6327461" cy="2776773"/>
          </a:xfrm>
        </p:grpSpPr>
        <p:sp>
          <p:nvSpPr>
            <p:cNvPr id="5" name="Freeform 5"/>
            <p:cNvSpPr/>
            <p:nvPr/>
          </p:nvSpPr>
          <p:spPr>
            <a:xfrm>
              <a:off x="-9098" y="-6509"/>
              <a:ext cx="6341791" cy="2808827"/>
            </a:xfrm>
            <a:custGeom>
              <a:avLst/>
              <a:gdLst/>
              <a:ahLst/>
              <a:cxnLst/>
              <a:rect l="l" t="t" r="r" b="b"/>
              <a:pathLst>
                <a:path w="6341791" h="2808827">
                  <a:moveTo>
                    <a:pt x="63030" y="2215273"/>
                  </a:moveTo>
                  <a:cubicBezTo>
                    <a:pt x="63030" y="2215273"/>
                    <a:pt x="0" y="1968709"/>
                    <a:pt x="10218" y="1214762"/>
                  </a:cubicBezTo>
                  <a:cubicBezTo>
                    <a:pt x="18651" y="990971"/>
                    <a:pt x="65033" y="645332"/>
                    <a:pt x="65033" y="645332"/>
                  </a:cubicBezTo>
                  <a:cubicBezTo>
                    <a:pt x="82233" y="502466"/>
                    <a:pt x="56685" y="337866"/>
                    <a:pt x="181385" y="223925"/>
                  </a:cubicBezTo>
                  <a:cubicBezTo>
                    <a:pt x="346794" y="72788"/>
                    <a:pt x="621643" y="0"/>
                    <a:pt x="5448718" y="6965"/>
                  </a:cubicBezTo>
                  <a:lnTo>
                    <a:pt x="5448719" y="6965"/>
                  </a:lnTo>
                  <a:cubicBezTo>
                    <a:pt x="5665466" y="16819"/>
                    <a:pt x="5869781" y="36481"/>
                    <a:pt x="6003970" y="101690"/>
                  </a:cubicBezTo>
                  <a:cubicBezTo>
                    <a:pt x="6260016" y="226120"/>
                    <a:pt x="6341791" y="459160"/>
                    <a:pt x="6336303" y="704684"/>
                  </a:cubicBezTo>
                  <a:cubicBezTo>
                    <a:pt x="6336303" y="704684"/>
                    <a:pt x="6293015" y="1013073"/>
                    <a:pt x="6300449" y="1248607"/>
                  </a:cubicBezTo>
                  <a:cubicBezTo>
                    <a:pt x="6307572" y="1957075"/>
                    <a:pt x="6314729" y="2152678"/>
                    <a:pt x="6314729" y="2152678"/>
                  </a:cubicBezTo>
                  <a:cubicBezTo>
                    <a:pt x="6298047" y="2368410"/>
                    <a:pt x="6183403" y="2579022"/>
                    <a:pt x="5986534" y="2690646"/>
                  </a:cubicBezTo>
                  <a:cubicBezTo>
                    <a:pt x="5836182" y="2775894"/>
                    <a:pt x="5638151" y="2790992"/>
                    <a:pt x="4478174" y="2780251"/>
                  </a:cubicBezTo>
                  <a:lnTo>
                    <a:pt x="4478114" y="2780251"/>
                  </a:lnTo>
                  <a:cubicBezTo>
                    <a:pt x="645952" y="2774974"/>
                    <a:pt x="384604" y="2808827"/>
                    <a:pt x="254278" y="2699669"/>
                  </a:cubicBezTo>
                  <a:cubicBezTo>
                    <a:pt x="145767" y="2608784"/>
                    <a:pt x="81795" y="2415472"/>
                    <a:pt x="63030" y="2215273"/>
                  </a:cubicBezTo>
                  <a:close/>
                </a:path>
              </a:pathLst>
            </a:custGeom>
            <a:solidFill>
              <a:srgbClr val="FFF9E8"/>
            </a:solidFill>
          </p:spPr>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21970">
            <a:off x="16174105" y="1320397"/>
            <a:ext cx="1695489" cy="169548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45083">
            <a:off x="17760190" y="1196942"/>
            <a:ext cx="763406" cy="1316217"/>
          </a:xfrm>
          <a:prstGeom prst="rect">
            <a:avLst/>
          </a:prstGeom>
        </p:spPr>
      </p:pic>
      <p:grpSp>
        <p:nvGrpSpPr>
          <p:cNvPr id="9" name="Group 9"/>
          <p:cNvGrpSpPr/>
          <p:nvPr/>
        </p:nvGrpSpPr>
        <p:grpSpPr>
          <a:xfrm>
            <a:off x="5552987" y="1435374"/>
            <a:ext cx="7697540" cy="1843037"/>
            <a:chOff x="0" y="0"/>
            <a:chExt cx="10263387" cy="2457383"/>
          </a:xfrm>
          <a:solidFill>
            <a:schemeClr val="tx2">
              <a:lumMod val="90000"/>
            </a:schemeClr>
          </a:solidFill>
        </p:grpSpPr>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9409">
              <a:off x="62559" y="218870"/>
              <a:ext cx="6361078" cy="2019642"/>
            </a:xfrm>
            <a:prstGeom prst="rect">
              <a:avLst/>
            </a:prstGeom>
            <a:grpFill/>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31304" t="255" b="3033"/>
            <a:stretch>
              <a:fillRect/>
            </a:stretch>
          </p:blipFill>
          <p:spPr>
            <a:xfrm rot="239409">
              <a:off x="5810767" y="283801"/>
              <a:ext cx="4389673" cy="1962115"/>
            </a:xfrm>
            <a:prstGeom prst="rect">
              <a:avLst/>
            </a:prstGeom>
            <a:grpFill/>
          </p:spPr>
        </p:pic>
      </p:grpSp>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7105">
            <a:off x="16970642" y="218254"/>
            <a:ext cx="577316" cy="995372"/>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52947">
            <a:off x="82338" y="5122657"/>
            <a:ext cx="1755396" cy="1974372"/>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403432">
            <a:off x="544219" y="7345364"/>
            <a:ext cx="1697664" cy="2489908"/>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660893">
            <a:off x="17481483" y="4230150"/>
            <a:ext cx="1320819" cy="2615484"/>
          </a:xfrm>
          <a:prstGeom prst="rect">
            <a:avLst/>
          </a:prstGeom>
        </p:spPr>
      </p:pic>
      <p:pic>
        <p:nvPicPr>
          <p:cNvPr id="17" name="Picture 1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7138107" y="5273380"/>
            <a:ext cx="1003786" cy="985535"/>
          </a:xfrm>
          <a:prstGeom prst="rect">
            <a:avLst/>
          </a:prstGeom>
        </p:spPr>
      </p:pic>
      <p:sp>
        <p:nvSpPr>
          <p:cNvPr id="18" name="Hộp Văn bản 17">
            <a:extLst>
              <a:ext uri="{FF2B5EF4-FFF2-40B4-BE49-F238E27FC236}">
                <a16:creationId xmlns="" xmlns:a16="http://schemas.microsoft.com/office/drawing/2014/main" id="{E9D66DD9-3311-7244-3C9D-124EEC795E86}"/>
              </a:ext>
            </a:extLst>
          </p:cNvPr>
          <p:cNvSpPr txBox="1"/>
          <p:nvPr/>
        </p:nvSpPr>
        <p:spPr>
          <a:xfrm>
            <a:off x="3101248" y="2962762"/>
            <a:ext cx="12604697" cy="5404172"/>
          </a:xfrm>
          <a:prstGeom prst="rect">
            <a:avLst/>
          </a:prstGeom>
          <a:noFill/>
        </p:spPr>
        <p:txBody>
          <a:bodyPr wrap="square" rtlCol="0">
            <a:spAutoFit/>
          </a:bodyPr>
          <a:lstStyle/>
          <a:p>
            <a:pPr algn="ctr">
              <a:lnSpc>
                <a:spcPct val="150000"/>
              </a:lnSpc>
            </a:pPr>
            <a:r>
              <a:rPr lang="en-US" sz="8000" b="1" dirty="0">
                <a:solidFill>
                  <a:srgbClr val="FF0000"/>
                </a:solidFill>
                <a:latin typeface="Arial" panose="020B0604020202020204" pitchFamily="34" charset="0"/>
                <a:cs typeface="Arial" panose="020B0604020202020204" pitchFamily="34" charset="0"/>
              </a:rPr>
              <a:t>CHÀO MỪNG CÁC EM ĐẾN VỚI BUỔI HỌC NGÀY HÔM NAY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4665406" y="6773781"/>
            <a:ext cx="1219334" cy="1327548"/>
          </a:xfrm>
          <a:prstGeom prst="rect">
            <a:avLst/>
          </a:prstGeom>
        </p:spPr>
      </p:pic>
      <p:pic>
        <p:nvPicPr>
          <p:cNvPr id="11" name="Picture 10"/>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5542968" y="7695584"/>
            <a:ext cx="780587" cy="849863"/>
          </a:xfrm>
          <a:prstGeom prst="rect">
            <a:avLst/>
          </a:prstGeom>
        </p:spPr>
      </p:pic>
      <p:sp>
        <p:nvSpPr>
          <p:cNvPr id="4" name="Snip Diagonal Corner Rectangle 3"/>
          <p:cNvSpPr/>
          <p:nvPr/>
        </p:nvSpPr>
        <p:spPr>
          <a:xfrm>
            <a:off x="769540" y="297883"/>
            <a:ext cx="16759827" cy="2070430"/>
          </a:xfrm>
          <a:prstGeom prst="snip2DiagRect">
            <a:avLst/>
          </a:prstGeom>
          <a:solidFill>
            <a:schemeClr val="bg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endParaRPr lang="en-US" sz="5400" b="1" dirty="0" smtClean="0">
              <a:solidFill>
                <a:srgbClr val="FF0000"/>
              </a:solidFill>
              <a:latin typeface="Times New Roman" pitchFamily="18" charset="0"/>
              <a:cs typeface="Times New Roman" pitchFamily="18" charset="0"/>
            </a:endParaRPr>
          </a:p>
          <a:p>
            <a:pPr algn="just">
              <a:spcAft>
                <a:spcPts val="0"/>
              </a:spcAft>
            </a:pPr>
            <a:r>
              <a:rPr lang="en-US" sz="5400" b="1" dirty="0" smtClean="0">
                <a:solidFill>
                  <a:srgbClr val="FF0000"/>
                </a:solidFill>
                <a:latin typeface="Times New Roman" pitchFamily="18" charset="0"/>
                <a:cs typeface="Times New Roman" pitchFamily="18" charset="0"/>
              </a:rPr>
              <a:t>Câu </a:t>
            </a:r>
            <a:r>
              <a:rPr lang="vi-VN" sz="5400" b="1" dirty="0">
                <a:solidFill>
                  <a:srgbClr val="FF0000"/>
                </a:solidFill>
                <a:latin typeface="Times New Roman" pitchFamily="18" charset="0"/>
                <a:cs typeface="Times New Roman" pitchFamily="18" charset="0"/>
              </a:rPr>
              <a:t>6</a:t>
            </a:r>
            <a:r>
              <a:rPr lang="en-US" sz="5400" b="1" dirty="0" smtClean="0">
                <a:solidFill>
                  <a:srgbClr val="FF0000"/>
                </a:solidFill>
                <a:latin typeface="Times New Roman" pitchFamily="18" charset="0"/>
                <a:cs typeface="Times New Roman" pitchFamily="18" charset="0"/>
              </a:rPr>
              <a:t>. </a:t>
            </a:r>
            <a:r>
              <a:rPr lang="vi-VN" sz="5400" dirty="0" smtClean="0">
                <a:solidFill>
                  <a:srgbClr val="FF0000"/>
                </a:solidFill>
                <a:latin typeface="Times New Roman" pitchFamily="18" charset="0"/>
                <a:cs typeface="Times New Roman" pitchFamily="18" charset="0"/>
              </a:rPr>
              <a:t>Nhận định nào sau đây </a:t>
            </a:r>
            <a:r>
              <a:rPr lang="vi-VN" sz="5400" b="1" dirty="0" smtClean="0">
                <a:solidFill>
                  <a:srgbClr val="FF0000"/>
                </a:solidFill>
                <a:latin typeface="Times New Roman" pitchFamily="18" charset="0"/>
                <a:cs typeface="Times New Roman" pitchFamily="18" charset="0"/>
              </a:rPr>
              <a:t>không</a:t>
            </a:r>
            <a:r>
              <a:rPr lang="vi-VN" sz="5400" dirty="0" smtClean="0">
                <a:solidFill>
                  <a:srgbClr val="FF0000"/>
                </a:solidFill>
                <a:latin typeface="Times New Roman" pitchFamily="18" charset="0"/>
                <a:cs typeface="Times New Roman" pitchFamily="18" charset="0"/>
              </a:rPr>
              <a:t> đúng về vai trò chăm sóc rừng</a:t>
            </a:r>
            <a:r>
              <a:rPr lang="vi-VN" sz="5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lgn="ctr">
              <a:defRPr/>
            </a:pPr>
            <a:r>
              <a:rPr lang="vi-VN" sz="5400" b="1" dirty="0">
                <a:solidFill>
                  <a:srgbClr val="FF0000"/>
                </a:solidFill>
                <a:latin typeface="Times New Roman" pitchFamily="18" charset="0"/>
                <a:cs typeface="Times New Roman" pitchFamily="18" charset="0"/>
              </a:rPr>
              <a:t> </a:t>
            </a:r>
          </a:p>
        </p:txBody>
      </p:sp>
      <p:sp>
        <p:nvSpPr>
          <p:cNvPr id="26" name="Rectangle 25"/>
          <p:cNvSpPr/>
          <p:nvPr/>
        </p:nvSpPr>
        <p:spPr>
          <a:xfrm>
            <a:off x="999219" y="2781300"/>
            <a:ext cx="7905936" cy="2732808"/>
          </a:xfrm>
          <a:prstGeom prst="rect">
            <a:avLst/>
          </a:prstGeom>
          <a:solidFill>
            <a:schemeClr val="bg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b="1" dirty="0">
                <a:solidFill>
                  <a:schemeClr val="bg1"/>
                </a:solidFill>
                <a:latin typeface="Times New Roman" pitchFamily="18" charset="0"/>
                <a:cs typeface="Times New Roman" pitchFamily="18" charset="0"/>
              </a:rPr>
              <a:t>A. </a:t>
            </a:r>
            <a:r>
              <a:rPr lang="vi-VN" sz="4800" dirty="0" smtClean="0">
                <a:solidFill>
                  <a:schemeClr val="bg1"/>
                </a:solidFill>
                <a:latin typeface="Times New Roman" panose="02020603050405020304" pitchFamily="18" charset="0"/>
                <a:ea typeface="Times New Roman" panose="02020603050405020304" pitchFamily="18" charset="0"/>
              </a:rPr>
              <a:t>Tạo điều kiện thuận lợi cho rừng non sinh trưởng và phát triển tốt. </a:t>
            </a:r>
            <a:endParaRPr lang="vi-VN" sz="4800" b="1" dirty="0">
              <a:solidFill>
                <a:schemeClr val="bg1"/>
              </a:solidFill>
              <a:latin typeface="Times New Roman" pitchFamily="18" charset="0"/>
              <a:cs typeface="Times New Roman" pitchFamily="18" charset="0"/>
            </a:endParaRPr>
          </a:p>
        </p:txBody>
      </p:sp>
      <p:sp>
        <p:nvSpPr>
          <p:cNvPr id="40" name="Cloud 39"/>
          <p:cNvSpPr/>
          <p:nvPr/>
        </p:nvSpPr>
        <p:spPr>
          <a:xfrm>
            <a:off x="-1025018" y="7353294"/>
            <a:ext cx="850671" cy="52381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41" name="Cloud 40"/>
          <p:cNvSpPr/>
          <p:nvPr/>
        </p:nvSpPr>
        <p:spPr>
          <a:xfrm>
            <a:off x="20448902" y="7053749"/>
            <a:ext cx="1337130" cy="82336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42" name="Rectangle 41"/>
          <p:cNvSpPr/>
          <p:nvPr/>
        </p:nvSpPr>
        <p:spPr>
          <a:xfrm>
            <a:off x="9155790" y="2822992"/>
            <a:ext cx="8095890" cy="2691116"/>
          </a:xfrm>
          <a:prstGeom prst="rect">
            <a:avLst/>
          </a:prstGeom>
          <a:solidFill>
            <a:schemeClr val="bg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n-US" sz="4800" b="1" dirty="0">
                <a:solidFill>
                  <a:schemeClr val="bg1"/>
                </a:solidFill>
                <a:latin typeface="Times New Roman" pitchFamily="18" charset="0"/>
                <a:cs typeface="Times New Roman" pitchFamily="18" charset="0"/>
              </a:rPr>
              <a:t>B. </a:t>
            </a:r>
            <a:r>
              <a:rPr lang="vi-VN" sz="4800" dirty="0">
                <a:solidFill>
                  <a:schemeClr val="bg1"/>
                </a:solidFill>
                <a:latin typeface="Times New Roman" panose="02020603050405020304" pitchFamily="18" charset="0"/>
                <a:cs typeface="Times New Roman" panose="02020603050405020304" pitchFamily="18" charset="0"/>
              </a:rPr>
              <a:t>G</a:t>
            </a:r>
            <a:r>
              <a:rPr lang="vi-VN" sz="48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iảm lũ lụt, hạn hán.</a:t>
            </a:r>
            <a:endParaRPr lang="en-US" sz="4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42"/>
          <p:cNvSpPr/>
          <p:nvPr/>
        </p:nvSpPr>
        <p:spPr>
          <a:xfrm>
            <a:off x="999219" y="5888528"/>
            <a:ext cx="7905936" cy="2743199"/>
          </a:xfrm>
          <a:prstGeom prst="rect">
            <a:avLst/>
          </a:prstGeom>
          <a:solidFill>
            <a:schemeClr val="bg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n-US" sz="4800" b="1" dirty="0">
                <a:solidFill>
                  <a:schemeClr val="bg1"/>
                </a:solidFill>
                <a:latin typeface="Times New Roman" pitchFamily="18" charset="0"/>
                <a:cs typeface="Times New Roman" pitchFamily="18" charset="0"/>
              </a:rPr>
              <a:t>C. </a:t>
            </a:r>
            <a:r>
              <a:rPr lang="vi-VN" sz="48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Tăng tỉ lệ sống sót của  cây con.</a:t>
            </a:r>
            <a:endParaRPr lang="en-US" sz="4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9130764" y="5867492"/>
            <a:ext cx="8090436" cy="2743199"/>
          </a:xfrm>
          <a:prstGeom prst="rect">
            <a:avLst/>
          </a:prstGeom>
          <a:solidFill>
            <a:schemeClr val="bg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b="1" dirty="0">
                <a:solidFill>
                  <a:schemeClr val="bg1"/>
                </a:solidFill>
                <a:latin typeface="Times New Roman" pitchFamily="18" charset="0"/>
                <a:cs typeface="Times New Roman" pitchFamily="18" charset="0"/>
              </a:rPr>
              <a:t>D. </a:t>
            </a:r>
            <a:r>
              <a:rPr lang="vi-VN" sz="4800" dirty="0" smtClean="0">
                <a:solidFill>
                  <a:schemeClr val="bg1"/>
                </a:solidFill>
                <a:latin typeface="Times New Roman" pitchFamily="18" charset="0"/>
                <a:cs typeface="Times New Roman" pitchFamily="18" charset="0"/>
              </a:rPr>
              <a:t>N</a:t>
            </a:r>
            <a:r>
              <a:rPr lang="vi-VN" sz="4800" dirty="0" smtClean="0">
                <a:solidFill>
                  <a:schemeClr val="bg1"/>
                </a:solidFill>
                <a:latin typeface="Times New Roman" panose="02020603050405020304" pitchFamily="18" charset="0"/>
                <a:ea typeface="Times New Roman" panose="02020603050405020304" pitchFamily="18" charset="0"/>
              </a:rPr>
              <a:t>âng cao giá trị kinh tế cho hoạt động trồng rừng.</a:t>
            </a:r>
            <a:endParaRPr lang="vi-VN" sz="4800" b="1" dirty="0">
              <a:solidFill>
                <a:schemeClr val="bg1"/>
              </a:solidFill>
              <a:latin typeface="Times New Roman" pitchFamily="18" charset="0"/>
              <a:cs typeface="Times New Roman" pitchFamily="18" charset="0"/>
            </a:endParaRPr>
          </a:p>
        </p:txBody>
      </p:sp>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3373" y="4310011"/>
            <a:ext cx="1208583" cy="1062089"/>
          </a:xfrm>
          <a:prstGeom prst="rect">
            <a:avLst/>
          </a:prstGeom>
        </p:spPr>
      </p:pic>
      <p:pic>
        <p:nvPicPr>
          <p:cNvPr id="51" name="Picture 50"/>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556196" y="7429500"/>
            <a:ext cx="1206804" cy="1056132"/>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54792" y="7429500"/>
            <a:ext cx="1207113" cy="1060796"/>
          </a:xfrm>
          <a:prstGeom prst="rect">
            <a:avLst/>
          </a:prstGeom>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849600" y="4062421"/>
            <a:ext cx="1207113" cy="965690"/>
          </a:xfrm>
          <a:prstGeom prst="rect">
            <a:avLst/>
          </a:prstGeom>
        </p:spPr>
      </p:pic>
      <p:sp>
        <p:nvSpPr>
          <p:cNvPr id="18" name="Cloud 17">
            <a:hlinkClick r:id="rId10" action="ppaction://hlinksldjump"/>
          </p:cNvPr>
          <p:cNvSpPr/>
          <p:nvPr/>
        </p:nvSpPr>
        <p:spPr>
          <a:xfrm>
            <a:off x="7799042" y="9152394"/>
            <a:ext cx="2452970" cy="5334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2400" dirty="0">
                <a:solidFill>
                  <a:srgbClr val="C00000"/>
                </a:solidFill>
                <a:latin typeface="Arial" panose="020B0604020202020204" pitchFamily="34" charset="0"/>
              </a:rPr>
              <a:t>SILE CHÍNH</a:t>
            </a:r>
            <a:endParaRPr lang="vi-VN" sz="2400" dirty="0">
              <a:solidFill>
                <a:srgbClr val="C00000"/>
              </a:solidFill>
              <a:latin typeface="Arial" panose="020B0604020202020204" pitchFamily="34" charset="0"/>
            </a:endParaRPr>
          </a:p>
        </p:txBody>
      </p:sp>
      <p:sp>
        <p:nvSpPr>
          <p:cNvPr id="2" name="TextBox 1"/>
          <p:cNvSpPr txBox="1"/>
          <p:nvPr/>
        </p:nvSpPr>
        <p:spPr>
          <a:xfrm>
            <a:off x="15542967" y="9782737"/>
            <a:ext cx="2590392"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700" dirty="0"/>
          </a:p>
        </p:txBody>
      </p:sp>
    </p:spTree>
    <p:extLst>
      <p:ext uri="{BB962C8B-B14F-4D97-AF65-F5344CB8AC3E}">
        <p14:creationId xmlns:p14="http://schemas.microsoft.com/office/powerpoint/2010/main" val="153624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500" fill="hold"/>
                                        <p:tgtEl>
                                          <p:spTgt spid="9"/>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11"/>
                                        </p:tgtEl>
                                        <p:attrNameLst>
                                          <p:attrName>r</p:attrName>
                                        </p:attrNameLst>
                                      </p:cBhvr>
                                    </p:animRot>
                                  </p:childTnLst>
                                </p:cTn>
                              </p:par>
                              <p:par>
                                <p:cTn id="34" presetID="2" presetClass="entr" presetSubtype="2" repeatCount="indefinite" fill="hold" grpId="0" nodeType="withEffect">
                                  <p:stCondLst>
                                    <p:cond delay="50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20000" fill="hold"/>
                                        <p:tgtEl>
                                          <p:spTgt spid="40"/>
                                        </p:tgtEl>
                                        <p:attrNameLst>
                                          <p:attrName>ppt_x</p:attrName>
                                        </p:attrNameLst>
                                      </p:cBhvr>
                                      <p:tavLst>
                                        <p:tav tm="0">
                                          <p:val>
                                            <p:strVal val="1+#ppt_w/2"/>
                                          </p:val>
                                        </p:tav>
                                        <p:tav tm="100000">
                                          <p:val>
                                            <p:strVal val="#ppt_x"/>
                                          </p:val>
                                        </p:tav>
                                      </p:tavLst>
                                    </p:anim>
                                    <p:anim calcmode="lin" valueType="num">
                                      <p:cBhvr additive="base">
                                        <p:cTn id="37" dur="20000" fill="hold"/>
                                        <p:tgtEl>
                                          <p:spTgt spid="40"/>
                                        </p:tgtEl>
                                        <p:attrNameLst>
                                          <p:attrName>ppt_y</p:attrName>
                                        </p:attrNameLst>
                                      </p:cBhvr>
                                      <p:tavLst>
                                        <p:tav tm="0">
                                          <p:val>
                                            <p:strVal val="#ppt_y"/>
                                          </p:val>
                                        </p:tav>
                                        <p:tav tm="100000">
                                          <p:val>
                                            <p:strVal val="#ppt_y"/>
                                          </p:val>
                                        </p:tav>
                                      </p:tavLst>
                                    </p:anim>
                                  </p:childTnLst>
                                </p:cTn>
                              </p:par>
                              <p:par>
                                <p:cTn id="38" presetID="2" presetClass="entr" presetSubtype="8" repeatCount="indefinite" fill="hold" grpId="0" nodeType="withEffect">
                                  <p:stCondLst>
                                    <p:cond delay="50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20000" fill="hold"/>
                                        <p:tgtEl>
                                          <p:spTgt spid="41"/>
                                        </p:tgtEl>
                                        <p:attrNameLst>
                                          <p:attrName>ppt_x</p:attrName>
                                        </p:attrNameLst>
                                      </p:cBhvr>
                                      <p:tavLst>
                                        <p:tav tm="0">
                                          <p:val>
                                            <p:strVal val="0-#ppt_w/2"/>
                                          </p:val>
                                        </p:tav>
                                        <p:tav tm="100000">
                                          <p:val>
                                            <p:strVal val="#ppt_x"/>
                                          </p:val>
                                        </p:tav>
                                      </p:tavLst>
                                    </p:anim>
                                    <p:anim calcmode="lin" valueType="num">
                                      <p:cBhvr additive="base">
                                        <p:cTn id="41"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2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50" fill="hold"/>
                                        <p:tgtEl>
                                          <p:spTgt spid="26"/>
                                        </p:tgtEl>
                                        <p:attrNameLst>
                                          <p:attrName>fillcolor</p:attrName>
                                        </p:attrNameLst>
                                      </p:cBhvr>
                                      <p:to>
                                        <a:srgbClr val="FFF2CC"/>
                                      </p:to>
                                    </p:animClr>
                                    <p:set>
                                      <p:cBhvr>
                                        <p:cTn id="47" dur="250" fill="hold"/>
                                        <p:tgtEl>
                                          <p:spTgt spid="26"/>
                                        </p:tgtEl>
                                        <p:attrNameLst>
                                          <p:attrName>fill.type</p:attrName>
                                        </p:attrNameLst>
                                      </p:cBhvr>
                                      <p:to>
                                        <p:strVal val="solid"/>
                                      </p:to>
                                    </p:set>
                                    <p:set>
                                      <p:cBhvr>
                                        <p:cTn id="48" dur="250" fill="hold"/>
                                        <p:tgtEl>
                                          <p:spTgt spid="26"/>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par>
                                <p:cTn id="49" presetID="23" presetClass="entr" presetSubtype="32" fill="hold" nodeType="withEffect">
                                  <p:stCondLst>
                                    <p:cond delay="1000"/>
                                  </p:stCondLst>
                                  <p:childTnLst>
                                    <p:set>
                                      <p:cBhvr>
                                        <p:cTn id="50" dur="1" fill="hold">
                                          <p:stCondLst>
                                            <p:cond delay="0"/>
                                          </p:stCondLst>
                                        </p:cTn>
                                        <p:tgtEl>
                                          <p:spTgt spid="47"/>
                                        </p:tgtEl>
                                        <p:attrNameLst>
                                          <p:attrName>style.visibility</p:attrName>
                                        </p:attrNameLst>
                                      </p:cBhvr>
                                      <p:to>
                                        <p:strVal val="visible"/>
                                      </p:to>
                                    </p:set>
                                    <p:anim calcmode="lin" valueType="num">
                                      <p:cBhvr>
                                        <p:cTn id="51" dur="250" fill="hold"/>
                                        <p:tgtEl>
                                          <p:spTgt spid="47"/>
                                        </p:tgtEl>
                                        <p:attrNameLst>
                                          <p:attrName>ppt_w</p:attrName>
                                        </p:attrNameLst>
                                      </p:cBhvr>
                                      <p:tavLst>
                                        <p:tav tm="0">
                                          <p:val>
                                            <p:strVal val="4*#ppt_w"/>
                                          </p:val>
                                        </p:tav>
                                        <p:tav tm="100000">
                                          <p:val>
                                            <p:strVal val="#ppt_w"/>
                                          </p:val>
                                        </p:tav>
                                      </p:tavLst>
                                    </p:anim>
                                    <p:anim calcmode="lin" valueType="num">
                                      <p:cBhvr>
                                        <p:cTn id="5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Wrong Buzzer.wav"/>
                                        </p:tgtEl>
                                      </p:cMediaNode>
                                    </p:audio>
                                  </p:subTnLst>
                                </p:cTn>
                              </p:par>
                              <p:par>
                                <p:cTn id="53" presetID="1" presetClass="emph" presetSubtype="2" fill="hold" nodeType="withEffect">
                                  <p:stCondLst>
                                    <p:cond delay="1000"/>
                                  </p:stCondLst>
                                  <p:childTnLst>
                                    <p:animClr clrSpc="rgb" dir="cw">
                                      <p:cBhvr>
                                        <p:cTn id="54" dur="250" fill="hold"/>
                                        <p:tgtEl>
                                          <p:spTgt spid="26"/>
                                        </p:tgtEl>
                                        <p:attrNameLst>
                                          <p:attrName>fillcolor</p:attrName>
                                        </p:attrNameLst>
                                      </p:cBhvr>
                                      <p:to>
                                        <a:srgbClr val="FFFF00"/>
                                      </p:to>
                                    </p:animClr>
                                    <p:set>
                                      <p:cBhvr>
                                        <p:cTn id="55" dur="250" fill="hold"/>
                                        <p:tgtEl>
                                          <p:spTgt spid="26"/>
                                        </p:tgtEl>
                                        <p:attrNameLst>
                                          <p:attrName>fill.type</p:attrName>
                                        </p:attrNameLst>
                                      </p:cBhvr>
                                      <p:to>
                                        <p:strVal val="solid"/>
                                      </p:to>
                                    </p:set>
                                    <p:set>
                                      <p:cBhvr>
                                        <p:cTn id="5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7" restart="whenNotActive" fill="hold" evtFilter="cancelBubble" nodeType="interactiveSeq">
                <p:stCondLst>
                  <p:cond evt="onClick" delay="0">
                    <p:tgtEl>
                      <p:spTgt spid="4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50" fill="hold"/>
                                        <p:tgtEl>
                                          <p:spTgt spid="42"/>
                                        </p:tgtEl>
                                        <p:attrNameLst>
                                          <p:attrName>fillcolor</p:attrName>
                                        </p:attrNameLst>
                                      </p:cBhvr>
                                      <p:to>
                                        <a:srgbClr val="FFF2CC"/>
                                      </p:to>
                                    </p:animClr>
                                    <p:set>
                                      <p:cBhvr>
                                        <p:cTn id="62" dur="250" fill="hold"/>
                                        <p:tgtEl>
                                          <p:spTgt spid="42"/>
                                        </p:tgtEl>
                                        <p:attrNameLst>
                                          <p:attrName>fill.type</p:attrName>
                                        </p:attrNameLst>
                                      </p:cBhvr>
                                      <p:to>
                                        <p:strVal val="solid"/>
                                      </p:to>
                                    </p:set>
                                    <p:set>
                                      <p:cBhvr>
                                        <p:cTn id="63" dur="250" fill="hold"/>
                                        <p:tgtEl>
                                          <p:spTgt spid="42"/>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par>
                                <p:cTn id="64" presetID="23" presetClass="entr" presetSubtype="32" fill="hold" nodeType="withEffect">
                                  <p:stCondLst>
                                    <p:cond delay="1000"/>
                                  </p:stCondLst>
                                  <p:childTnLst>
                                    <p:set>
                                      <p:cBhvr>
                                        <p:cTn id="65" dur="1" fill="hold">
                                          <p:stCondLst>
                                            <p:cond delay="0"/>
                                          </p:stCondLst>
                                        </p:cTn>
                                        <p:tgtEl>
                                          <p:spTgt spid="53"/>
                                        </p:tgtEl>
                                        <p:attrNameLst>
                                          <p:attrName>style.visibility</p:attrName>
                                        </p:attrNameLst>
                                      </p:cBhvr>
                                      <p:to>
                                        <p:strVal val="visible"/>
                                      </p:to>
                                    </p:set>
                                    <p:anim calcmode="lin" valueType="num">
                                      <p:cBhvr>
                                        <p:cTn id="66" dur="250" fill="hold"/>
                                        <p:tgtEl>
                                          <p:spTgt spid="53"/>
                                        </p:tgtEl>
                                        <p:attrNameLst>
                                          <p:attrName>ppt_w</p:attrName>
                                        </p:attrNameLst>
                                      </p:cBhvr>
                                      <p:tavLst>
                                        <p:tav tm="0">
                                          <p:val>
                                            <p:strVal val="4*#ppt_w"/>
                                          </p:val>
                                        </p:tav>
                                        <p:tav tm="100000">
                                          <p:val>
                                            <p:strVal val="#ppt_w"/>
                                          </p:val>
                                        </p:tav>
                                      </p:tavLst>
                                    </p:anim>
                                    <p:anim calcmode="lin" valueType="num">
                                      <p:cBhvr>
                                        <p:cTn id="6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4" name="Check mark.wav"/>
                                        </p:tgtEl>
                                      </p:cMediaNode>
                                    </p:audio>
                                  </p:subTnLst>
                                </p:cTn>
                              </p:par>
                              <p:par>
                                <p:cTn id="68" presetID="1" presetClass="emph" presetSubtype="2" fill="hold" nodeType="withEffect">
                                  <p:stCondLst>
                                    <p:cond delay="1000"/>
                                  </p:stCondLst>
                                  <p:childTnLst>
                                    <p:animClr clrSpc="rgb" dir="cw">
                                      <p:cBhvr>
                                        <p:cTn id="69" dur="250" fill="hold"/>
                                        <p:tgtEl>
                                          <p:spTgt spid="42"/>
                                        </p:tgtEl>
                                        <p:attrNameLst>
                                          <p:attrName>fillcolor</p:attrName>
                                        </p:attrNameLst>
                                      </p:cBhvr>
                                      <p:to>
                                        <a:srgbClr val="00B050"/>
                                      </p:to>
                                    </p:animClr>
                                    <p:set>
                                      <p:cBhvr>
                                        <p:cTn id="70" dur="250" fill="hold"/>
                                        <p:tgtEl>
                                          <p:spTgt spid="42"/>
                                        </p:tgtEl>
                                        <p:attrNameLst>
                                          <p:attrName>fill.type</p:attrName>
                                        </p:attrNameLst>
                                      </p:cBhvr>
                                      <p:to>
                                        <p:strVal val="solid"/>
                                      </p:to>
                                    </p:set>
                                    <p:set>
                                      <p:cBhvr>
                                        <p:cTn id="71"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2" restart="whenNotActive" fill="hold" evtFilter="cancelBubble" nodeType="interactiveSeq">
                <p:stCondLst>
                  <p:cond evt="onClick" delay="0">
                    <p:tgtEl>
                      <p:spTgt spid="43"/>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dir="cw">
                                      <p:cBhvr>
                                        <p:cTn id="76" dur="250" fill="hold"/>
                                        <p:tgtEl>
                                          <p:spTgt spid="43"/>
                                        </p:tgtEl>
                                        <p:attrNameLst>
                                          <p:attrName>fillcolor</p:attrName>
                                        </p:attrNameLst>
                                      </p:cBhvr>
                                      <p:to>
                                        <a:srgbClr val="FFF2CC"/>
                                      </p:to>
                                    </p:animClr>
                                    <p:set>
                                      <p:cBhvr>
                                        <p:cTn id="77" dur="250" fill="hold"/>
                                        <p:tgtEl>
                                          <p:spTgt spid="43"/>
                                        </p:tgtEl>
                                        <p:attrNameLst>
                                          <p:attrName>fill.type</p:attrName>
                                        </p:attrNameLst>
                                      </p:cBhvr>
                                      <p:to>
                                        <p:strVal val="solid"/>
                                      </p:to>
                                    </p:set>
                                    <p:set>
                                      <p:cBhvr>
                                        <p:cTn id="78" dur="250" fill="hold"/>
                                        <p:tgtEl>
                                          <p:spTgt spid="43"/>
                                        </p:tgtEl>
                                        <p:attrNameLst>
                                          <p:attrName>fill.on</p:attrName>
                                        </p:attrNameLst>
                                      </p:cBhvr>
                                      <p:to>
                                        <p:strVal val="true"/>
                                      </p:to>
                                    </p:se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79" presetID="23" presetClass="entr" presetSubtype="32" fill="hold" nodeType="withEffect">
                                  <p:stCondLst>
                                    <p:cond delay="1000"/>
                                  </p:stCondLst>
                                  <p:childTnLst>
                                    <p:set>
                                      <p:cBhvr>
                                        <p:cTn id="80" dur="1" fill="hold">
                                          <p:stCondLst>
                                            <p:cond delay="0"/>
                                          </p:stCondLst>
                                        </p:cTn>
                                        <p:tgtEl>
                                          <p:spTgt spid="51"/>
                                        </p:tgtEl>
                                        <p:attrNameLst>
                                          <p:attrName>style.visibility</p:attrName>
                                        </p:attrNameLst>
                                      </p:cBhvr>
                                      <p:to>
                                        <p:strVal val="visible"/>
                                      </p:to>
                                    </p:set>
                                    <p:anim calcmode="lin" valueType="num">
                                      <p:cBhvr>
                                        <p:cTn id="81" dur="250" fill="hold"/>
                                        <p:tgtEl>
                                          <p:spTgt spid="51"/>
                                        </p:tgtEl>
                                        <p:attrNameLst>
                                          <p:attrName>ppt_w</p:attrName>
                                        </p:attrNameLst>
                                      </p:cBhvr>
                                      <p:tavLst>
                                        <p:tav tm="0">
                                          <p:val>
                                            <p:strVal val="4*#ppt_w"/>
                                          </p:val>
                                        </p:tav>
                                        <p:tav tm="100000">
                                          <p:val>
                                            <p:strVal val="#ppt_w"/>
                                          </p:val>
                                        </p:tav>
                                      </p:tavLst>
                                    </p:anim>
                                    <p:anim calcmode="lin" valueType="num">
                                      <p:cBhvr>
                                        <p:cTn id="82"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3" name="Wrong Buzzer.wav"/>
                                        </p:tgtEl>
                                      </p:cMediaNode>
                                    </p:audio>
                                  </p:subTnLst>
                                </p:cTn>
                              </p:par>
                              <p:par>
                                <p:cTn id="83" presetID="1" presetClass="emph" presetSubtype="2" fill="hold" nodeType="withEffect">
                                  <p:stCondLst>
                                    <p:cond delay="1000"/>
                                  </p:stCondLst>
                                  <p:childTnLst>
                                    <p:animClr clrSpc="rgb" dir="cw">
                                      <p:cBhvr>
                                        <p:cTn id="84" dur="250" fill="hold"/>
                                        <p:tgtEl>
                                          <p:spTgt spid="43"/>
                                        </p:tgtEl>
                                        <p:attrNameLst>
                                          <p:attrName>fillcolor</p:attrName>
                                        </p:attrNameLst>
                                      </p:cBhvr>
                                      <p:to>
                                        <a:srgbClr val="FFFF00"/>
                                      </p:to>
                                    </p:animClr>
                                    <p:set>
                                      <p:cBhvr>
                                        <p:cTn id="85" dur="250" fill="hold"/>
                                        <p:tgtEl>
                                          <p:spTgt spid="43"/>
                                        </p:tgtEl>
                                        <p:attrNameLst>
                                          <p:attrName>fill.type</p:attrName>
                                        </p:attrNameLst>
                                      </p:cBhvr>
                                      <p:to>
                                        <p:strVal val="solid"/>
                                      </p:to>
                                    </p:set>
                                    <p:set>
                                      <p:cBhvr>
                                        <p:cTn id="86"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7" restart="whenNotActive" fill="hold" evtFilter="cancelBubble" nodeType="interactiveSeq">
                <p:stCondLst>
                  <p:cond evt="onClick" delay="0">
                    <p:tgtEl>
                      <p:spTgt spid="44"/>
                    </p:tgtEl>
                  </p:cond>
                </p:stCondLst>
                <p:endSync evt="end" delay="0">
                  <p:rtn val="all"/>
                </p:endSync>
                <p:childTnLst>
                  <p:par>
                    <p:cTn id="88" fill="hold">
                      <p:stCondLst>
                        <p:cond delay="0"/>
                      </p:stCondLst>
                      <p:childTnLst>
                        <p:par>
                          <p:cTn id="89" fill="hold">
                            <p:stCondLst>
                              <p:cond delay="0"/>
                            </p:stCondLst>
                            <p:childTnLst>
                              <p:par>
                                <p:cTn id="90" presetID="1" presetClass="emph" presetSubtype="2" fill="hold" nodeType="clickEffect">
                                  <p:stCondLst>
                                    <p:cond delay="0"/>
                                  </p:stCondLst>
                                  <p:childTnLst>
                                    <p:animClr clrSpc="rgb" dir="cw">
                                      <p:cBhvr>
                                        <p:cTn id="91" dur="250" fill="hold"/>
                                        <p:tgtEl>
                                          <p:spTgt spid="44"/>
                                        </p:tgtEl>
                                        <p:attrNameLst>
                                          <p:attrName>fillcolor</p:attrName>
                                        </p:attrNameLst>
                                      </p:cBhvr>
                                      <p:to>
                                        <a:srgbClr val="FFF2CC"/>
                                      </p:to>
                                    </p:animClr>
                                    <p:set>
                                      <p:cBhvr>
                                        <p:cTn id="92" dur="250" fill="hold"/>
                                        <p:tgtEl>
                                          <p:spTgt spid="44"/>
                                        </p:tgtEl>
                                        <p:attrNameLst>
                                          <p:attrName>fill.type</p:attrName>
                                        </p:attrNameLst>
                                      </p:cBhvr>
                                      <p:to>
                                        <p:strVal val="solid"/>
                                      </p:to>
                                    </p:set>
                                    <p:set>
                                      <p:cBhvr>
                                        <p:cTn id="93" dur="250" fill="hold"/>
                                        <p:tgtEl>
                                          <p:spTgt spid="44"/>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2" name="click.wav"/>
                                        </p:tgtEl>
                                      </p:cMediaNode>
                                    </p:audio>
                                  </p:subTnLst>
                                </p:cTn>
                              </p:par>
                              <p:par>
                                <p:cTn id="94" presetID="23" presetClass="entr" presetSubtype="32" fill="hold" nodeType="withEffect">
                                  <p:stCondLst>
                                    <p:cond delay="1000"/>
                                  </p:stCondLst>
                                  <p:childTnLst>
                                    <p:set>
                                      <p:cBhvr>
                                        <p:cTn id="95" dur="1" fill="hold">
                                          <p:stCondLst>
                                            <p:cond delay="0"/>
                                          </p:stCondLst>
                                        </p:cTn>
                                        <p:tgtEl>
                                          <p:spTgt spid="49"/>
                                        </p:tgtEl>
                                        <p:attrNameLst>
                                          <p:attrName>style.visibility</p:attrName>
                                        </p:attrNameLst>
                                      </p:cBhvr>
                                      <p:to>
                                        <p:strVal val="visible"/>
                                      </p:to>
                                    </p:set>
                                    <p:anim calcmode="lin" valueType="num">
                                      <p:cBhvr>
                                        <p:cTn id="96" dur="250" fill="hold"/>
                                        <p:tgtEl>
                                          <p:spTgt spid="49"/>
                                        </p:tgtEl>
                                        <p:attrNameLst>
                                          <p:attrName>ppt_w</p:attrName>
                                        </p:attrNameLst>
                                      </p:cBhvr>
                                      <p:tavLst>
                                        <p:tav tm="0">
                                          <p:val>
                                            <p:strVal val="4*#ppt_w"/>
                                          </p:val>
                                        </p:tav>
                                        <p:tav tm="100000">
                                          <p:val>
                                            <p:strVal val="#ppt_w"/>
                                          </p:val>
                                        </p:tav>
                                      </p:tavLst>
                                    </p:anim>
                                    <p:anim calcmode="lin" valueType="num">
                                      <p:cBhvr>
                                        <p:cTn id="97"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3" name="Wrong Buzzer.wav"/>
                                        </p:tgtEl>
                                      </p:cMediaNode>
                                    </p:audio>
                                  </p:subTnLst>
                                </p:cTn>
                              </p:par>
                              <p:par>
                                <p:cTn id="98" presetID="1" presetClass="emph" presetSubtype="2" fill="hold" nodeType="withEffect">
                                  <p:stCondLst>
                                    <p:cond delay="1000"/>
                                  </p:stCondLst>
                                  <p:childTnLst>
                                    <p:animClr clrSpc="rgb" dir="cw">
                                      <p:cBhvr>
                                        <p:cTn id="99" dur="250" fill="hold"/>
                                        <p:tgtEl>
                                          <p:spTgt spid="44"/>
                                        </p:tgtEl>
                                        <p:attrNameLst>
                                          <p:attrName>fillcolor</p:attrName>
                                        </p:attrNameLst>
                                      </p:cBhvr>
                                      <p:to>
                                        <a:srgbClr val="FFFF00"/>
                                      </p:to>
                                    </p:animClr>
                                    <p:set>
                                      <p:cBhvr>
                                        <p:cTn id="100" dur="250" fill="hold"/>
                                        <p:tgtEl>
                                          <p:spTgt spid="44"/>
                                        </p:tgtEl>
                                        <p:attrNameLst>
                                          <p:attrName>fill.type</p:attrName>
                                        </p:attrNameLst>
                                      </p:cBhvr>
                                      <p:to>
                                        <p:strVal val="solid"/>
                                      </p:to>
                                    </p:set>
                                    <p:set>
                                      <p:cBhvr>
                                        <p:cTn id="101"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8CDCC"/>
        </a:solidFill>
        <a:effectLst/>
      </p:bgPr>
    </p:bg>
    <p:spTree>
      <p:nvGrpSpPr>
        <p:cNvPr id="1" name=""/>
        <p:cNvGrpSpPr/>
        <p:nvPr/>
      </p:nvGrpSpPr>
      <p:grpSpPr>
        <a:xfrm>
          <a:off x="0" y="0"/>
          <a:ext cx="0" cy="0"/>
          <a:chOff x="0" y="0"/>
          <a:chExt cx="0" cy="0"/>
        </a:xfrm>
      </p:grpSpPr>
      <p:grpSp>
        <p:nvGrpSpPr>
          <p:cNvPr id="2" name="Group 2"/>
          <p:cNvGrpSpPr/>
          <p:nvPr/>
        </p:nvGrpSpPr>
        <p:grpSpPr>
          <a:xfrm>
            <a:off x="2362200" y="1943100"/>
            <a:ext cx="14317128" cy="6282997"/>
            <a:chOff x="0" y="0"/>
            <a:chExt cx="6327461" cy="2776773"/>
          </a:xfrm>
        </p:grpSpPr>
        <p:sp>
          <p:nvSpPr>
            <p:cNvPr id="3" name="Freeform 3"/>
            <p:cNvSpPr/>
            <p:nvPr/>
          </p:nvSpPr>
          <p:spPr>
            <a:xfrm>
              <a:off x="-9098" y="-6509"/>
              <a:ext cx="6341791" cy="2808827"/>
            </a:xfrm>
            <a:custGeom>
              <a:avLst/>
              <a:gdLst/>
              <a:ahLst/>
              <a:cxnLst/>
              <a:rect l="l" t="t" r="r" b="b"/>
              <a:pathLst>
                <a:path w="6341791" h="2808827">
                  <a:moveTo>
                    <a:pt x="63030" y="2215273"/>
                  </a:moveTo>
                  <a:cubicBezTo>
                    <a:pt x="63030" y="2215273"/>
                    <a:pt x="0" y="1968709"/>
                    <a:pt x="10218" y="1214762"/>
                  </a:cubicBezTo>
                  <a:cubicBezTo>
                    <a:pt x="18651" y="990971"/>
                    <a:pt x="65033" y="645332"/>
                    <a:pt x="65033" y="645332"/>
                  </a:cubicBezTo>
                  <a:cubicBezTo>
                    <a:pt x="82233" y="502466"/>
                    <a:pt x="56685" y="337866"/>
                    <a:pt x="181385" y="223925"/>
                  </a:cubicBezTo>
                  <a:cubicBezTo>
                    <a:pt x="346794" y="72788"/>
                    <a:pt x="621643" y="0"/>
                    <a:pt x="5448718" y="6965"/>
                  </a:cubicBezTo>
                  <a:lnTo>
                    <a:pt x="5448719" y="6965"/>
                  </a:lnTo>
                  <a:cubicBezTo>
                    <a:pt x="5665466" y="16819"/>
                    <a:pt x="5869781" y="36481"/>
                    <a:pt x="6003970" y="101690"/>
                  </a:cubicBezTo>
                  <a:cubicBezTo>
                    <a:pt x="6260016" y="226120"/>
                    <a:pt x="6341791" y="459160"/>
                    <a:pt x="6336303" y="704684"/>
                  </a:cubicBezTo>
                  <a:cubicBezTo>
                    <a:pt x="6336303" y="704684"/>
                    <a:pt x="6293015" y="1013073"/>
                    <a:pt x="6300449" y="1248607"/>
                  </a:cubicBezTo>
                  <a:cubicBezTo>
                    <a:pt x="6307572" y="1957075"/>
                    <a:pt x="6314729" y="2152678"/>
                    <a:pt x="6314729" y="2152678"/>
                  </a:cubicBezTo>
                  <a:cubicBezTo>
                    <a:pt x="6298047" y="2368410"/>
                    <a:pt x="6183403" y="2579022"/>
                    <a:pt x="5986534" y="2690646"/>
                  </a:cubicBezTo>
                  <a:cubicBezTo>
                    <a:pt x="5836182" y="2775894"/>
                    <a:pt x="5638151" y="2790992"/>
                    <a:pt x="4478174" y="2780251"/>
                  </a:cubicBezTo>
                  <a:lnTo>
                    <a:pt x="4478114" y="2780251"/>
                  </a:lnTo>
                  <a:cubicBezTo>
                    <a:pt x="645952" y="2774974"/>
                    <a:pt x="384604" y="2808827"/>
                    <a:pt x="254278" y="2699669"/>
                  </a:cubicBezTo>
                  <a:cubicBezTo>
                    <a:pt x="145767" y="2608784"/>
                    <a:pt x="81795" y="2415472"/>
                    <a:pt x="63030" y="2215273"/>
                  </a:cubicBezTo>
                  <a:close/>
                </a:path>
              </a:pathLst>
            </a:custGeom>
            <a:solidFill>
              <a:srgbClr val="FFF9E8"/>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43821" y="4182026"/>
            <a:ext cx="3798745" cy="619973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02647">
            <a:off x="15769636" y="593134"/>
            <a:ext cx="1581368" cy="177863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47616">
            <a:off x="605544" y="5652362"/>
            <a:ext cx="354021" cy="610382"/>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47616">
            <a:off x="17550125" y="70808"/>
            <a:ext cx="354021" cy="61038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91220">
            <a:off x="423041" y="4304890"/>
            <a:ext cx="492924" cy="849869"/>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91220">
            <a:off x="17480674" y="1548475"/>
            <a:ext cx="492924" cy="849869"/>
          </a:xfrm>
          <a:prstGeom prst="rect">
            <a:avLst/>
          </a:prstGeom>
        </p:spPr>
      </p:pic>
      <p:sp>
        <p:nvSpPr>
          <p:cNvPr id="12" name="Rectangle 11"/>
          <p:cNvSpPr/>
          <p:nvPr/>
        </p:nvSpPr>
        <p:spPr>
          <a:xfrm>
            <a:off x="3609591" y="3467100"/>
            <a:ext cx="11030520" cy="1433341"/>
          </a:xfrm>
          <a:prstGeom prst="rect">
            <a:avLst/>
          </a:prstGeom>
        </p:spPr>
        <p:txBody>
          <a:bodyPr wrap="none">
            <a:spAutoFit/>
          </a:bodyPr>
          <a:lstStyle/>
          <a:p>
            <a:pPr algn="just">
              <a:lnSpc>
                <a:spcPct val="150000"/>
              </a:lnSpc>
            </a:pPr>
            <a:r>
              <a:rPr lang="vi-VN" sz="6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6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 THÀNH KIẾN THỨC</a:t>
            </a:r>
            <a:endPar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DBCB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29844">
            <a:off x="14107125" y="-2036071"/>
            <a:ext cx="5284994" cy="522734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29844">
            <a:off x="-1400194" y="5456181"/>
            <a:ext cx="5284994" cy="522734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39864">
            <a:off x="15521944" y="7074045"/>
            <a:ext cx="3174389" cy="372909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065136">
            <a:off x="-344891" y="195300"/>
            <a:ext cx="3174389" cy="3729091"/>
          </a:xfrm>
          <a:prstGeom prst="rect">
            <a:avLst/>
          </a:prstGeom>
        </p:spPr>
      </p:pic>
      <p:grpSp>
        <p:nvGrpSpPr>
          <p:cNvPr id="6" name="Group 6"/>
          <p:cNvGrpSpPr/>
          <p:nvPr/>
        </p:nvGrpSpPr>
        <p:grpSpPr>
          <a:xfrm>
            <a:off x="959083" y="1269471"/>
            <a:ext cx="16369834" cy="7748057"/>
            <a:chOff x="0" y="0"/>
            <a:chExt cx="7234655" cy="3424257"/>
          </a:xfrm>
        </p:grpSpPr>
        <p:sp>
          <p:nvSpPr>
            <p:cNvPr id="7" name="Freeform 7"/>
            <p:cNvSpPr/>
            <p:nvPr/>
          </p:nvSpPr>
          <p:spPr>
            <a:xfrm>
              <a:off x="-9098" y="-6509"/>
              <a:ext cx="7248986" cy="3456311"/>
            </a:xfrm>
            <a:custGeom>
              <a:avLst/>
              <a:gdLst/>
              <a:ahLst/>
              <a:cxnLst/>
              <a:rect l="l" t="t" r="r" b="b"/>
              <a:pathLst>
                <a:path w="7248986" h="3456311">
                  <a:moveTo>
                    <a:pt x="63030" y="2862758"/>
                  </a:moveTo>
                  <a:cubicBezTo>
                    <a:pt x="63030" y="2862758"/>
                    <a:pt x="0" y="2616193"/>
                    <a:pt x="10218" y="1214762"/>
                  </a:cubicBezTo>
                  <a:cubicBezTo>
                    <a:pt x="18651" y="990971"/>
                    <a:pt x="65033" y="645332"/>
                    <a:pt x="65033" y="645332"/>
                  </a:cubicBezTo>
                  <a:cubicBezTo>
                    <a:pt x="82233" y="502466"/>
                    <a:pt x="56685" y="337866"/>
                    <a:pt x="181385" y="223925"/>
                  </a:cubicBezTo>
                  <a:cubicBezTo>
                    <a:pt x="346794" y="72788"/>
                    <a:pt x="621643" y="0"/>
                    <a:pt x="6355913" y="6965"/>
                  </a:cubicBezTo>
                  <a:lnTo>
                    <a:pt x="6355914" y="6965"/>
                  </a:lnTo>
                  <a:cubicBezTo>
                    <a:pt x="6572661" y="16819"/>
                    <a:pt x="6776976" y="36481"/>
                    <a:pt x="6911164" y="101690"/>
                  </a:cubicBezTo>
                  <a:cubicBezTo>
                    <a:pt x="7167210" y="226120"/>
                    <a:pt x="7248986" y="459160"/>
                    <a:pt x="7243498" y="704684"/>
                  </a:cubicBezTo>
                  <a:cubicBezTo>
                    <a:pt x="7243498" y="704684"/>
                    <a:pt x="7200209" y="1013073"/>
                    <a:pt x="7207643" y="1248607"/>
                  </a:cubicBezTo>
                  <a:cubicBezTo>
                    <a:pt x="7214767" y="2604559"/>
                    <a:pt x="7221923" y="2800162"/>
                    <a:pt x="7221923" y="2800162"/>
                  </a:cubicBezTo>
                  <a:cubicBezTo>
                    <a:pt x="7205242" y="3015894"/>
                    <a:pt x="7090598" y="3226506"/>
                    <a:pt x="6893728" y="3338130"/>
                  </a:cubicBezTo>
                  <a:cubicBezTo>
                    <a:pt x="6743377" y="3423379"/>
                    <a:pt x="6545346" y="3438476"/>
                    <a:pt x="5200663" y="3427735"/>
                  </a:cubicBezTo>
                  <a:lnTo>
                    <a:pt x="5200592" y="3427735"/>
                  </a:lnTo>
                  <a:cubicBezTo>
                    <a:pt x="645952" y="3422458"/>
                    <a:pt x="384604" y="3456311"/>
                    <a:pt x="254278" y="3347153"/>
                  </a:cubicBezTo>
                  <a:cubicBezTo>
                    <a:pt x="145767" y="3256268"/>
                    <a:pt x="81795" y="3062957"/>
                    <a:pt x="63030" y="2862758"/>
                  </a:cubicBezTo>
                  <a:close/>
                </a:path>
              </a:pathLst>
            </a:custGeom>
            <a:solidFill>
              <a:srgbClr val="FFF9E8"/>
            </a:solidFill>
          </p:spPr>
        </p:sp>
      </p:grpSp>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017892" y="2539132"/>
            <a:ext cx="291448" cy="502498"/>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646623" y="2506357"/>
            <a:ext cx="291448" cy="502498"/>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660893">
            <a:off x="16598890" y="4238232"/>
            <a:ext cx="1320819" cy="2615484"/>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607246" y="3908088"/>
            <a:ext cx="1003786" cy="985535"/>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4673" y="3149223"/>
            <a:ext cx="1003786" cy="985535"/>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0337773">
            <a:off x="15410621" y="6981335"/>
            <a:ext cx="1695489" cy="1695489"/>
          </a:xfrm>
          <a:prstGeom prst="rect">
            <a:avLst/>
          </a:prstGeom>
        </p:spPr>
      </p:pic>
      <p:pic>
        <p:nvPicPr>
          <p:cNvPr id="21" name="Picture 2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719259">
            <a:off x="17415401" y="2137312"/>
            <a:ext cx="577316" cy="995372"/>
          </a:xfrm>
          <a:prstGeom prst="rect">
            <a:avLst/>
          </a:prstGeom>
        </p:spPr>
      </p:pic>
      <p:pic>
        <p:nvPicPr>
          <p:cNvPr id="22" name="Picture 2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636201">
            <a:off x="400455" y="531014"/>
            <a:ext cx="577316" cy="995372"/>
          </a:xfrm>
          <a:prstGeom prst="rect">
            <a:avLst/>
          </a:prstGeom>
        </p:spPr>
      </p:pic>
      <p:sp>
        <p:nvSpPr>
          <p:cNvPr id="45" name="Hộp Văn bản 44">
            <a:extLst>
              <a:ext uri="{FF2B5EF4-FFF2-40B4-BE49-F238E27FC236}">
                <a16:creationId xmlns="" xmlns:a16="http://schemas.microsoft.com/office/drawing/2014/main" id="{38B25A2B-69C3-AC1C-DA39-9975EB07164C}"/>
              </a:ext>
            </a:extLst>
          </p:cNvPr>
          <p:cNvSpPr txBox="1"/>
          <p:nvPr/>
        </p:nvSpPr>
        <p:spPr>
          <a:xfrm>
            <a:off x="1487183" y="4070442"/>
            <a:ext cx="5980021" cy="3139321"/>
          </a:xfrm>
          <a:prstGeom prst="rect">
            <a:avLst/>
          </a:prstGeom>
          <a:noFill/>
        </p:spPr>
        <p:txBody>
          <a:bodyPr wrap="square" rtlCol="0">
            <a:spAutoFit/>
          </a:bodyPr>
          <a:lstStyle/>
          <a:p>
            <a:pPr algn="ctr">
              <a:lnSpc>
                <a:spcPct val="150000"/>
              </a:lnSpc>
            </a:pPr>
            <a:r>
              <a:rPr lang="en-US" sz="6600" b="1" dirty="0">
                <a:solidFill>
                  <a:srgbClr val="00B050"/>
                </a:solidFill>
                <a:latin typeface="Arial" panose="020B0604020202020204" pitchFamily="34" charset="0"/>
                <a:cs typeface="Arial" panose="020B0604020202020204" pitchFamily="34" charset="0"/>
              </a:rPr>
              <a:t>NỘI DUNG BÀI HỌC</a:t>
            </a:r>
          </a:p>
        </p:txBody>
      </p:sp>
      <p:sp>
        <p:nvSpPr>
          <p:cNvPr id="46" name="Hộp Văn bản 45">
            <a:extLst>
              <a:ext uri="{FF2B5EF4-FFF2-40B4-BE49-F238E27FC236}">
                <a16:creationId xmlns="" xmlns:a16="http://schemas.microsoft.com/office/drawing/2014/main" id="{AA5BB1A7-1908-F269-C49C-95DEE3D7F682}"/>
              </a:ext>
            </a:extLst>
          </p:cNvPr>
          <p:cNvSpPr txBox="1"/>
          <p:nvPr/>
        </p:nvSpPr>
        <p:spPr>
          <a:xfrm>
            <a:off x="9623874" y="3552583"/>
            <a:ext cx="6781800" cy="769441"/>
          </a:xfrm>
          <a:prstGeom prst="rect">
            <a:avLst/>
          </a:prstGeom>
          <a:noFill/>
        </p:spPr>
        <p:txBody>
          <a:bodyPr wrap="square" rtlCol="0">
            <a:spAutoFit/>
          </a:bodyPr>
          <a:lstStyle/>
          <a:p>
            <a:r>
              <a:rPr lang="en-US" sz="4400" b="1" dirty="0" err="1">
                <a:solidFill>
                  <a:srgbClr val="0070C0"/>
                </a:solidFill>
                <a:latin typeface="Arial" panose="020B0604020202020204" pitchFamily="34" charset="0"/>
                <a:cs typeface="Arial" panose="020B0604020202020204" pitchFamily="34" charset="0"/>
              </a:rPr>
              <a:t>Hệ</a:t>
            </a:r>
            <a:r>
              <a:rPr lang="en-US" sz="4400" b="1" dirty="0">
                <a:solidFill>
                  <a:srgbClr val="0070C0"/>
                </a:solidFill>
                <a:latin typeface="Arial" panose="020B0604020202020204" pitchFamily="34" charset="0"/>
                <a:cs typeface="Arial" panose="020B0604020202020204" pitchFamily="34" charset="0"/>
              </a:rPr>
              <a:t> </a:t>
            </a:r>
            <a:r>
              <a:rPr lang="en-US" sz="4400" b="1" dirty="0" err="1">
                <a:solidFill>
                  <a:srgbClr val="0070C0"/>
                </a:solidFill>
                <a:latin typeface="Arial" panose="020B0604020202020204" pitchFamily="34" charset="0"/>
                <a:cs typeface="Arial" panose="020B0604020202020204" pitchFamily="34" charset="0"/>
              </a:rPr>
              <a:t>thống</a:t>
            </a:r>
            <a:r>
              <a:rPr lang="en-US" sz="4400" b="1" dirty="0">
                <a:solidFill>
                  <a:srgbClr val="0070C0"/>
                </a:solidFill>
                <a:latin typeface="Arial" panose="020B0604020202020204" pitchFamily="34" charset="0"/>
                <a:cs typeface="Arial" panose="020B0604020202020204" pitchFamily="34" charset="0"/>
              </a:rPr>
              <a:t> </a:t>
            </a:r>
            <a:r>
              <a:rPr lang="en-US" sz="4400" b="1" dirty="0" err="1">
                <a:solidFill>
                  <a:srgbClr val="0070C0"/>
                </a:solidFill>
                <a:latin typeface="Arial" panose="020B0604020202020204" pitchFamily="34" charset="0"/>
                <a:cs typeface="Arial" panose="020B0604020202020204" pitchFamily="34" charset="0"/>
              </a:rPr>
              <a:t>hoá</a:t>
            </a:r>
            <a:r>
              <a:rPr lang="en-US" sz="4400" b="1" dirty="0">
                <a:solidFill>
                  <a:srgbClr val="0070C0"/>
                </a:solidFill>
                <a:latin typeface="Arial" panose="020B0604020202020204" pitchFamily="34" charset="0"/>
                <a:cs typeface="Arial" panose="020B0604020202020204" pitchFamily="34" charset="0"/>
              </a:rPr>
              <a:t> </a:t>
            </a:r>
            <a:r>
              <a:rPr lang="en-US" sz="4400" b="1" dirty="0" err="1">
                <a:solidFill>
                  <a:srgbClr val="0070C0"/>
                </a:solidFill>
                <a:latin typeface="Arial" panose="020B0604020202020204" pitchFamily="34" charset="0"/>
                <a:cs typeface="Arial" panose="020B0604020202020204" pitchFamily="34" charset="0"/>
              </a:rPr>
              <a:t>kiến</a:t>
            </a:r>
            <a:r>
              <a:rPr lang="en-US" sz="4400" b="1" dirty="0">
                <a:solidFill>
                  <a:srgbClr val="0070C0"/>
                </a:solidFill>
                <a:latin typeface="Arial" panose="020B0604020202020204" pitchFamily="34" charset="0"/>
                <a:cs typeface="Arial" panose="020B0604020202020204" pitchFamily="34" charset="0"/>
              </a:rPr>
              <a:t> </a:t>
            </a:r>
            <a:r>
              <a:rPr lang="en-US" sz="4400" b="1" dirty="0" err="1">
                <a:solidFill>
                  <a:srgbClr val="0070C0"/>
                </a:solidFill>
                <a:latin typeface="Arial" panose="020B0604020202020204" pitchFamily="34" charset="0"/>
                <a:cs typeface="Arial" panose="020B0604020202020204" pitchFamily="34" charset="0"/>
              </a:rPr>
              <a:t>thức</a:t>
            </a:r>
            <a:endParaRPr lang="en-US" sz="4400" b="1" dirty="0">
              <a:solidFill>
                <a:srgbClr val="0070C0"/>
              </a:solidFill>
              <a:latin typeface="Arial" panose="020B0604020202020204" pitchFamily="34" charset="0"/>
              <a:cs typeface="Arial" panose="020B0604020202020204" pitchFamily="34" charset="0"/>
            </a:endParaRPr>
          </a:p>
        </p:txBody>
      </p:sp>
      <p:sp>
        <p:nvSpPr>
          <p:cNvPr id="47" name="Hộp Văn bản 46">
            <a:extLst>
              <a:ext uri="{FF2B5EF4-FFF2-40B4-BE49-F238E27FC236}">
                <a16:creationId xmlns="" xmlns:a16="http://schemas.microsoft.com/office/drawing/2014/main" id="{DF2D06E1-8C0F-58DD-D903-6F740A5098AE}"/>
              </a:ext>
            </a:extLst>
          </p:cNvPr>
          <p:cNvSpPr txBox="1"/>
          <p:nvPr/>
        </p:nvSpPr>
        <p:spPr>
          <a:xfrm>
            <a:off x="9706247" y="6743619"/>
            <a:ext cx="6172200" cy="769441"/>
          </a:xfrm>
          <a:prstGeom prst="rect">
            <a:avLst/>
          </a:prstGeom>
          <a:noFill/>
        </p:spPr>
        <p:txBody>
          <a:bodyPr wrap="square" rtlCol="0">
            <a:spAutoFit/>
          </a:bodyPr>
          <a:lstStyle/>
          <a:p>
            <a:r>
              <a:rPr lang="en-US" sz="4400" b="1" dirty="0" err="1">
                <a:solidFill>
                  <a:srgbClr val="0070C0"/>
                </a:solidFill>
                <a:latin typeface="Arial" panose="020B0604020202020204" pitchFamily="34" charset="0"/>
                <a:cs typeface="Arial" panose="020B0604020202020204" pitchFamily="34" charset="0"/>
              </a:rPr>
              <a:t>Luyện</a:t>
            </a:r>
            <a:r>
              <a:rPr lang="en-US" sz="4400" b="1" dirty="0">
                <a:solidFill>
                  <a:srgbClr val="0070C0"/>
                </a:solidFill>
                <a:latin typeface="Arial" panose="020B0604020202020204" pitchFamily="34" charset="0"/>
                <a:cs typeface="Arial" panose="020B0604020202020204" pitchFamily="34" charset="0"/>
              </a:rPr>
              <a:t> </a:t>
            </a:r>
            <a:r>
              <a:rPr lang="en-US" sz="4400" b="1" dirty="0" err="1">
                <a:solidFill>
                  <a:srgbClr val="0070C0"/>
                </a:solidFill>
                <a:latin typeface="Arial" panose="020B0604020202020204" pitchFamily="34" charset="0"/>
                <a:cs typeface="Arial" panose="020B0604020202020204" pitchFamily="34" charset="0"/>
              </a:rPr>
              <a:t>tập</a:t>
            </a:r>
            <a:r>
              <a:rPr lang="en-US" sz="4400" b="1" dirty="0">
                <a:solidFill>
                  <a:srgbClr val="0070C0"/>
                </a:solidFill>
                <a:latin typeface="Arial" panose="020B0604020202020204" pitchFamily="34" charset="0"/>
                <a:cs typeface="Arial" panose="020B0604020202020204" pitchFamily="34" charset="0"/>
              </a:rPr>
              <a:t> – </a:t>
            </a:r>
            <a:r>
              <a:rPr lang="en-US" sz="4400" b="1" dirty="0" err="1">
                <a:solidFill>
                  <a:srgbClr val="0070C0"/>
                </a:solidFill>
                <a:latin typeface="Arial" panose="020B0604020202020204" pitchFamily="34" charset="0"/>
                <a:cs typeface="Arial" panose="020B0604020202020204" pitchFamily="34" charset="0"/>
              </a:rPr>
              <a:t>vận</a:t>
            </a:r>
            <a:r>
              <a:rPr lang="en-US" sz="4400" b="1" dirty="0">
                <a:solidFill>
                  <a:srgbClr val="0070C0"/>
                </a:solidFill>
                <a:latin typeface="Arial" panose="020B0604020202020204" pitchFamily="34" charset="0"/>
                <a:cs typeface="Arial" panose="020B0604020202020204" pitchFamily="34" charset="0"/>
              </a:rPr>
              <a:t> </a:t>
            </a:r>
            <a:r>
              <a:rPr lang="en-US" sz="4400" b="1" dirty="0" err="1">
                <a:solidFill>
                  <a:srgbClr val="0070C0"/>
                </a:solidFill>
                <a:latin typeface="Arial" panose="020B0604020202020204" pitchFamily="34" charset="0"/>
                <a:cs typeface="Arial" panose="020B0604020202020204" pitchFamily="34" charset="0"/>
              </a:rPr>
              <a:t>dụng</a:t>
            </a:r>
            <a:endParaRPr lang="en-US" sz="4400" b="1" dirty="0">
              <a:solidFill>
                <a:srgbClr val="0070C0"/>
              </a:solidFill>
              <a:latin typeface="Arial" panose="020B0604020202020204" pitchFamily="34" charset="0"/>
              <a:cs typeface="Arial" panose="020B0604020202020204" pitchFamily="34" charset="0"/>
            </a:endParaRPr>
          </a:p>
        </p:txBody>
      </p:sp>
      <p:cxnSp>
        <p:nvCxnSpPr>
          <p:cNvPr id="48" name="Đường kết nối: Mũi tên Gấp khúc 47">
            <a:extLst>
              <a:ext uri="{FF2B5EF4-FFF2-40B4-BE49-F238E27FC236}">
                <a16:creationId xmlns="" xmlns:a16="http://schemas.microsoft.com/office/drawing/2014/main" id="{1E3D3626-E4A4-6BBA-4FD1-945DB2CA8044}"/>
              </a:ext>
            </a:extLst>
          </p:cNvPr>
          <p:cNvCxnSpPr>
            <a:cxnSpLocks/>
          </p:cNvCxnSpPr>
          <p:nvPr/>
        </p:nvCxnSpPr>
        <p:spPr>
          <a:xfrm flipV="1">
            <a:off x="7022833" y="3940882"/>
            <a:ext cx="2334619" cy="1615699"/>
          </a:xfrm>
          <a:prstGeom prst="bentConnector3">
            <a:avLst>
              <a:gd name="adj1" fmla="val 61628"/>
            </a:avLst>
          </a:prstGeom>
          <a:ln w="57150"/>
        </p:spPr>
        <p:style>
          <a:lnRef idx="1">
            <a:schemeClr val="dk1"/>
          </a:lnRef>
          <a:fillRef idx="0">
            <a:schemeClr val="dk1"/>
          </a:fillRef>
          <a:effectRef idx="0">
            <a:schemeClr val="dk1"/>
          </a:effectRef>
          <a:fontRef idx="minor">
            <a:schemeClr val="tx1"/>
          </a:fontRef>
        </p:style>
      </p:cxnSp>
      <p:cxnSp>
        <p:nvCxnSpPr>
          <p:cNvPr id="49" name="Đường kết nối: Mũi tên Gấp khúc 48">
            <a:extLst>
              <a:ext uri="{FF2B5EF4-FFF2-40B4-BE49-F238E27FC236}">
                <a16:creationId xmlns="" xmlns:a16="http://schemas.microsoft.com/office/drawing/2014/main" id="{A0C25734-D1B1-BC48-3981-8604CBB2740E}"/>
              </a:ext>
            </a:extLst>
          </p:cNvPr>
          <p:cNvCxnSpPr>
            <a:cxnSpLocks/>
          </p:cNvCxnSpPr>
          <p:nvPr/>
        </p:nvCxnSpPr>
        <p:spPr>
          <a:xfrm>
            <a:off x="7191037" y="5568836"/>
            <a:ext cx="2118804" cy="1559504"/>
          </a:xfrm>
          <a:prstGeom prst="bentConnector3">
            <a:avLst>
              <a:gd name="adj1" fmla="val 59440"/>
            </a:avLst>
          </a:prstGeom>
          <a:ln w="57150"/>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strVal val="#ppt_w+.3"/>
                                          </p:val>
                                        </p:tav>
                                        <p:tav tm="100000">
                                          <p:val>
                                            <p:strVal val="#ppt_w"/>
                                          </p:val>
                                        </p:tav>
                                      </p:tavLst>
                                    </p:anim>
                                    <p:anim calcmode="lin" valueType="num">
                                      <p:cBhvr>
                                        <p:cTn id="18" dur="500" fill="hold"/>
                                        <p:tgtEl>
                                          <p:spTgt spid="46"/>
                                        </p:tgtEl>
                                        <p:attrNameLst>
                                          <p:attrName>ppt_h</p:attrName>
                                        </p:attrNameLst>
                                      </p:cBhvr>
                                      <p:tavLst>
                                        <p:tav tm="0">
                                          <p:val>
                                            <p:strVal val="#ppt_h"/>
                                          </p:val>
                                        </p:tav>
                                        <p:tav tm="100000">
                                          <p:val>
                                            <p:strVal val="#ppt_h"/>
                                          </p:val>
                                        </p:tav>
                                      </p:tavLst>
                                    </p:anim>
                                    <p:animEffect transition="in" filter="fade">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47">
                                            <p:txEl>
                                              <p:pRg st="0" end="0"/>
                                            </p:txEl>
                                          </p:spTgt>
                                        </p:tgtEl>
                                        <p:attrNameLst>
                                          <p:attrName>style.visibility</p:attrName>
                                        </p:attrNameLst>
                                      </p:cBhvr>
                                      <p:to>
                                        <p:strVal val="visible"/>
                                      </p:to>
                                    </p:set>
                                    <p:anim calcmode="lin" valueType="num">
                                      <p:cBhvr>
                                        <p:cTn id="29" dur="500" fill="hold"/>
                                        <p:tgtEl>
                                          <p:spTgt spid="47">
                                            <p:txEl>
                                              <p:pRg st="0" end="0"/>
                                            </p:txEl>
                                          </p:spTgt>
                                        </p:tgtEl>
                                        <p:attrNameLst>
                                          <p:attrName>ppt_w</p:attrName>
                                        </p:attrNameLst>
                                      </p:cBhvr>
                                      <p:tavLst>
                                        <p:tav tm="0">
                                          <p:val>
                                            <p:strVal val="#ppt_w+.3"/>
                                          </p:val>
                                        </p:tav>
                                        <p:tav tm="100000">
                                          <p:val>
                                            <p:strVal val="#ppt_w"/>
                                          </p:val>
                                        </p:tav>
                                      </p:tavLst>
                                    </p:anim>
                                    <p:anim calcmode="lin" valueType="num">
                                      <p:cBhvr>
                                        <p:cTn id="30" dur="500" fill="hold"/>
                                        <p:tgtEl>
                                          <p:spTgt spid="47">
                                            <p:txEl>
                                              <p:pRg st="0" end="0"/>
                                            </p:txEl>
                                          </p:spTgt>
                                        </p:tgtEl>
                                        <p:attrNameLst>
                                          <p:attrName>ppt_h</p:attrName>
                                        </p:attrNameLst>
                                      </p:cBhvr>
                                      <p:tavLst>
                                        <p:tav tm="0">
                                          <p:val>
                                            <p:strVal val="#ppt_h"/>
                                          </p:val>
                                        </p:tav>
                                        <p:tav tm="100000">
                                          <p:val>
                                            <p:strVal val="#ppt_h"/>
                                          </p:val>
                                        </p:tav>
                                      </p:tavLst>
                                    </p:anim>
                                    <p:animEffect transition="in" filter="fade">
                                      <p:cBhvr>
                                        <p:cTn id="31"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29844">
            <a:off x="14107125" y="-2036071"/>
            <a:ext cx="5284994" cy="522734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39864">
            <a:off x="15521944" y="7074045"/>
            <a:ext cx="3174389" cy="372909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065136">
            <a:off x="-344891" y="195300"/>
            <a:ext cx="3174389" cy="3729091"/>
          </a:xfrm>
          <a:prstGeom prst="rect">
            <a:avLst/>
          </a:prstGeom>
        </p:spPr>
      </p:pic>
      <p:grpSp>
        <p:nvGrpSpPr>
          <p:cNvPr id="6" name="Group 6"/>
          <p:cNvGrpSpPr/>
          <p:nvPr/>
        </p:nvGrpSpPr>
        <p:grpSpPr>
          <a:xfrm>
            <a:off x="990600" y="143760"/>
            <a:ext cx="16764000" cy="9876540"/>
            <a:chOff x="0" y="0"/>
            <a:chExt cx="7234655" cy="3424257"/>
          </a:xfrm>
        </p:grpSpPr>
        <p:sp>
          <p:nvSpPr>
            <p:cNvPr id="7" name="Freeform 7"/>
            <p:cNvSpPr/>
            <p:nvPr/>
          </p:nvSpPr>
          <p:spPr>
            <a:xfrm>
              <a:off x="-9098" y="-6509"/>
              <a:ext cx="7248986" cy="3456311"/>
            </a:xfrm>
            <a:custGeom>
              <a:avLst/>
              <a:gdLst/>
              <a:ahLst/>
              <a:cxnLst/>
              <a:rect l="l" t="t" r="r" b="b"/>
              <a:pathLst>
                <a:path w="7248986" h="3456311">
                  <a:moveTo>
                    <a:pt x="63030" y="2862758"/>
                  </a:moveTo>
                  <a:cubicBezTo>
                    <a:pt x="63030" y="2862758"/>
                    <a:pt x="0" y="2616193"/>
                    <a:pt x="10218" y="1214762"/>
                  </a:cubicBezTo>
                  <a:cubicBezTo>
                    <a:pt x="18651" y="990971"/>
                    <a:pt x="65033" y="645332"/>
                    <a:pt x="65033" y="645332"/>
                  </a:cubicBezTo>
                  <a:cubicBezTo>
                    <a:pt x="82233" y="502466"/>
                    <a:pt x="56685" y="337866"/>
                    <a:pt x="181385" y="223925"/>
                  </a:cubicBezTo>
                  <a:cubicBezTo>
                    <a:pt x="346794" y="72788"/>
                    <a:pt x="621643" y="0"/>
                    <a:pt x="6355913" y="6965"/>
                  </a:cubicBezTo>
                  <a:lnTo>
                    <a:pt x="6355914" y="6965"/>
                  </a:lnTo>
                  <a:cubicBezTo>
                    <a:pt x="6572661" y="16819"/>
                    <a:pt x="6776976" y="36481"/>
                    <a:pt x="6911164" y="101690"/>
                  </a:cubicBezTo>
                  <a:cubicBezTo>
                    <a:pt x="7167210" y="226120"/>
                    <a:pt x="7248986" y="459160"/>
                    <a:pt x="7243498" y="704684"/>
                  </a:cubicBezTo>
                  <a:cubicBezTo>
                    <a:pt x="7243498" y="704684"/>
                    <a:pt x="7200209" y="1013073"/>
                    <a:pt x="7207643" y="1248607"/>
                  </a:cubicBezTo>
                  <a:cubicBezTo>
                    <a:pt x="7214767" y="2604559"/>
                    <a:pt x="7221923" y="2800162"/>
                    <a:pt x="7221923" y="2800162"/>
                  </a:cubicBezTo>
                  <a:cubicBezTo>
                    <a:pt x="7205242" y="3015894"/>
                    <a:pt x="7090598" y="3226506"/>
                    <a:pt x="6893728" y="3338130"/>
                  </a:cubicBezTo>
                  <a:cubicBezTo>
                    <a:pt x="6743377" y="3423379"/>
                    <a:pt x="6545346" y="3438476"/>
                    <a:pt x="5200663" y="3427735"/>
                  </a:cubicBezTo>
                  <a:lnTo>
                    <a:pt x="5200592" y="3427735"/>
                  </a:lnTo>
                  <a:cubicBezTo>
                    <a:pt x="645952" y="3422458"/>
                    <a:pt x="384604" y="3456311"/>
                    <a:pt x="254278" y="3347153"/>
                  </a:cubicBezTo>
                  <a:cubicBezTo>
                    <a:pt x="145767" y="3256268"/>
                    <a:pt x="81795" y="3062957"/>
                    <a:pt x="63030" y="2862758"/>
                  </a:cubicBezTo>
                  <a:close/>
                </a:path>
              </a:pathLst>
            </a:custGeom>
            <a:solidFill>
              <a:srgbClr val="FFF9E8"/>
            </a:solidFill>
          </p:spPr>
        </p:sp>
      </p:grpSp>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4673" y="3149223"/>
            <a:ext cx="1003786" cy="985535"/>
          </a:xfrm>
          <a:prstGeom prst="rect">
            <a:avLst/>
          </a:prstGeom>
        </p:spPr>
      </p:pic>
      <p:pic>
        <p:nvPicPr>
          <p:cNvPr id="21"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719259">
            <a:off x="17415401" y="2137312"/>
            <a:ext cx="577316" cy="995372"/>
          </a:xfrm>
          <a:prstGeom prst="rect">
            <a:avLst/>
          </a:prstGeom>
        </p:spPr>
      </p:pic>
      <p:pic>
        <p:nvPicPr>
          <p:cNvPr id="22" name="Picture 2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636201">
            <a:off x="400455" y="531014"/>
            <a:ext cx="577316" cy="995372"/>
          </a:xfrm>
          <a:prstGeom prst="rect">
            <a:avLst/>
          </a:prstGeom>
        </p:spPr>
      </p:pic>
      <p:sp>
        <p:nvSpPr>
          <p:cNvPr id="23" name="Hộp Văn bản 8">
            <a:extLst>
              <a:ext uri="{FF2B5EF4-FFF2-40B4-BE49-F238E27FC236}">
                <a16:creationId xmlns="" xmlns:a16="http://schemas.microsoft.com/office/drawing/2014/main" id="{21BD89C7-D2C3-B9B7-4FE8-6E69CEA52D5B}"/>
              </a:ext>
            </a:extLst>
          </p:cNvPr>
          <p:cNvSpPr txBox="1"/>
          <p:nvPr/>
        </p:nvSpPr>
        <p:spPr>
          <a:xfrm>
            <a:off x="1025970" y="1220661"/>
            <a:ext cx="17145000" cy="1107996"/>
          </a:xfrm>
          <a:prstGeom prst="rect">
            <a:avLst/>
          </a:prstGeom>
          <a:noFill/>
        </p:spPr>
        <p:txBody>
          <a:bodyPr wrap="square">
            <a:spAutoFit/>
          </a:bodyPr>
          <a:lstStyle/>
          <a:p>
            <a:pPr>
              <a:lnSpc>
                <a:spcPct val="150000"/>
              </a:lnSpc>
            </a:pPr>
            <a:r>
              <a:rPr lang="fr-FR" sz="4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Quan sát sơ đồ trong SGK và điền vào các nội </a:t>
            </a:r>
            <a:r>
              <a:rPr lang="fr-FR" sz="4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dung còn </a:t>
            </a:r>
            <a:r>
              <a:rPr lang="fr-FR" sz="4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thiếu theo nhóm:</a:t>
            </a:r>
            <a:endParaRPr lang="en-US" sz="4400" dirty="0">
              <a:solidFill>
                <a:srgbClr val="0070C0"/>
              </a:solidFill>
              <a:latin typeface="Times New Roman" panose="02020603050405020304" pitchFamily="18" charset="0"/>
              <a:cs typeface="Times New Roman" panose="02020603050405020304" pitchFamily="18" charset="0"/>
            </a:endParaRPr>
          </a:p>
        </p:txBody>
      </p:sp>
      <p:sp>
        <p:nvSpPr>
          <p:cNvPr id="24" name="Hộp Văn bản 9">
            <a:extLst>
              <a:ext uri="{FF2B5EF4-FFF2-40B4-BE49-F238E27FC236}">
                <a16:creationId xmlns="" xmlns:a16="http://schemas.microsoft.com/office/drawing/2014/main" id="{4FE93681-14DC-C504-01A9-C3635DB0798F}"/>
              </a:ext>
            </a:extLst>
          </p:cNvPr>
          <p:cNvSpPr txBox="1"/>
          <p:nvPr/>
        </p:nvSpPr>
        <p:spPr>
          <a:xfrm>
            <a:off x="4390549" y="49654"/>
            <a:ext cx="10264109" cy="1338828"/>
          </a:xfrm>
          <a:prstGeom prst="rect">
            <a:avLst/>
          </a:prstGeom>
          <a:noFill/>
        </p:spPr>
        <p:txBody>
          <a:bodyPr wrap="square" rtlCol="0">
            <a:spAutoFit/>
          </a:bodyPr>
          <a:lstStyle/>
          <a:p>
            <a:pPr algn="ctr">
              <a:lnSpc>
                <a:spcPct val="150000"/>
              </a:lnSpc>
            </a:pPr>
            <a:r>
              <a:rPr lang="en-US" sz="5400" b="1" dirty="0">
                <a:solidFill>
                  <a:srgbClr val="92D050"/>
                </a:solidFill>
                <a:latin typeface="Arial" panose="020B0604020202020204" pitchFamily="34" charset="0"/>
                <a:cs typeface="Arial" panose="020B0604020202020204" pitchFamily="34" charset="0"/>
              </a:rPr>
              <a:t>HỆ THỐNG HOÁ KIẾN THỨC</a:t>
            </a:r>
          </a:p>
        </p:txBody>
      </p:sp>
      <p:sp>
        <p:nvSpPr>
          <p:cNvPr id="25" name="Hộp Văn bản 10">
            <a:extLst>
              <a:ext uri="{FF2B5EF4-FFF2-40B4-BE49-F238E27FC236}">
                <a16:creationId xmlns="" xmlns:a16="http://schemas.microsoft.com/office/drawing/2014/main" id="{15AE09B6-9910-829A-BA8E-B9FF27AD7784}"/>
              </a:ext>
            </a:extLst>
          </p:cNvPr>
          <p:cNvSpPr txBox="1"/>
          <p:nvPr/>
        </p:nvSpPr>
        <p:spPr>
          <a:xfrm>
            <a:off x="3856436" y="2589559"/>
            <a:ext cx="13364764" cy="7478970"/>
          </a:xfrm>
          <a:prstGeom prst="rect">
            <a:avLst/>
          </a:prstGeom>
          <a:noFill/>
        </p:spPr>
        <p:txBody>
          <a:bodyPr wrap="square">
            <a:spAutoFit/>
          </a:bodyPr>
          <a:lstStyle/>
          <a:p>
            <a:pPr marL="571500" lvl="0" indent="-571500">
              <a:buFont typeface="Wingdings" panose="05000000000000000000" pitchFamily="2" charset="2"/>
              <a:buChar char="§"/>
            </a:pPr>
            <a:r>
              <a:rPr lang="en-US" sz="4000" i="1" dirty="0">
                <a:solidFill>
                  <a:srgbClr val="FF0000"/>
                </a:solidFill>
                <a:latin typeface="Times New Roman" panose="02020603050405020304" pitchFamily="18" charset="0"/>
                <a:cs typeface="Times New Roman" panose="02020603050405020304" pitchFamily="18" charset="0"/>
              </a:rPr>
              <a:t>Nhóm 1: Bài 4</a:t>
            </a:r>
            <a:r>
              <a:rPr lang="vi-VN" sz="4000" i="1" dirty="0">
                <a:solidFill>
                  <a:srgbClr val="FF0000"/>
                </a:solidFill>
                <a:latin typeface="Times New Roman" panose="02020603050405020304" pitchFamily="18" charset="0"/>
                <a:cs typeface="Times New Roman" panose="02020603050405020304" pitchFamily="18" charset="0"/>
              </a:rPr>
              <a:t> – Sinh trưởng và phát triển của cây rừng</a:t>
            </a:r>
            <a:r>
              <a:rPr lang="vi-VN" sz="4000" i="1" dirty="0" smtClean="0">
                <a:solidFill>
                  <a:srgbClr val="FF0000"/>
                </a:solidFill>
                <a:latin typeface="Times New Roman" panose="02020603050405020304" pitchFamily="18" charset="0"/>
                <a:cs typeface="Times New Roman" panose="02020603050405020304" pitchFamily="18" charset="0"/>
              </a:rPr>
              <a:t>.</a:t>
            </a:r>
            <a:endParaRPr lang="en-US" sz="4000" i="1" dirty="0" smtClean="0">
              <a:solidFill>
                <a:srgbClr val="FF0000"/>
              </a:solidFill>
              <a:latin typeface="Times New Roman" panose="02020603050405020304" pitchFamily="18" charset="0"/>
              <a:cs typeface="Times New Roman" panose="02020603050405020304" pitchFamily="18" charset="0"/>
            </a:endParaRPr>
          </a:p>
          <a:p>
            <a:pPr lvl="0"/>
            <a:endParaRPr lang="en-US" sz="4000" dirty="0">
              <a:solidFill>
                <a:srgbClr val="FF0000"/>
              </a:solidFill>
              <a:latin typeface="Times New Roman" panose="02020603050405020304" pitchFamily="18" charset="0"/>
              <a:cs typeface="Times New Roman" panose="02020603050405020304" pitchFamily="18" charset="0"/>
            </a:endParaRPr>
          </a:p>
          <a:p>
            <a:pPr marL="571500" lvl="0" indent="-571500">
              <a:buFont typeface="Wingdings" panose="05000000000000000000" pitchFamily="2" charset="2"/>
              <a:buChar char="§"/>
            </a:pPr>
            <a:r>
              <a:rPr lang="en-US" sz="4000" i="1" dirty="0">
                <a:solidFill>
                  <a:srgbClr val="FF0000"/>
                </a:solidFill>
                <a:latin typeface="Times New Roman" panose="02020603050405020304" pitchFamily="18" charset="0"/>
                <a:cs typeface="Times New Roman" panose="02020603050405020304" pitchFamily="18" charset="0"/>
              </a:rPr>
              <a:t>Nhóm 2: Bài 5 -  Hoạt động trồng và chăm sóc rừng </a:t>
            </a:r>
            <a:r>
              <a:rPr lang="vi-VN" sz="4000" i="1" dirty="0">
                <a:solidFill>
                  <a:srgbClr val="FF0000"/>
                </a:solidFill>
                <a:latin typeface="Times New Roman" panose="02020603050405020304" pitchFamily="18" charset="0"/>
                <a:cs typeface="Times New Roman" panose="02020603050405020304" pitchFamily="18" charset="0"/>
              </a:rPr>
              <a:t>(phần: Vai trò  của trồng rừng và nhiệm vụ của trồng rừng</a:t>
            </a:r>
            <a:r>
              <a:rPr lang="vi-VN" sz="4000" i="1" dirty="0" smtClean="0">
                <a:solidFill>
                  <a:srgbClr val="FF0000"/>
                </a:solidFill>
                <a:latin typeface="Times New Roman" panose="02020603050405020304" pitchFamily="18" charset="0"/>
                <a:cs typeface="Times New Roman" panose="02020603050405020304" pitchFamily="18" charset="0"/>
              </a:rPr>
              <a:t>)</a:t>
            </a:r>
            <a:endParaRPr lang="en-US" sz="4000" i="1" dirty="0" smtClean="0">
              <a:solidFill>
                <a:srgbClr val="FF0000"/>
              </a:solidFill>
              <a:latin typeface="Times New Roman" panose="02020603050405020304" pitchFamily="18" charset="0"/>
              <a:cs typeface="Times New Roman" panose="02020603050405020304" pitchFamily="18" charset="0"/>
            </a:endParaRPr>
          </a:p>
          <a:p>
            <a:pPr lvl="0"/>
            <a:endParaRPr lang="en-US" sz="4000" dirty="0">
              <a:solidFill>
                <a:srgbClr val="FF0000"/>
              </a:solidFill>
              <a:latin typeface="Times New Roman" panose="02020603050405020304" pitchFamily="18" charset="0"/>
              <a:cs typeface="Times New Roman" panose="02020603050405020304" pitchFamily="18" charset="0"/>
            </a:endParaRPr>
          </a:p>
          <a:p>
            <a:pPr marL="571500" lvl="0" indent="-571500">
              <a:buFont typeface="Wingdings" panose="05000000000000000000" pitchFamily="2" charset="2"/>
              <a:buChar char="§"/>
            </a:pPr>
            <a:r>
              <a:rPr lang="en-US" sz="4000" i="1" dirty="0">
                <a:solidFill>
                  <a:srgbClr val="FF0000"/>
                </a:solidFill>
                <a:latin typeface="Times New Roman" panose="02020603050405020304" pitchFamily="18" charset="0"/>
                <a:cs typeface="Times New Roman" panose="02020603050405020304" pitchFamily="18" charset="0"/>
              </a:rPr>
              <a:t> Nhóm 3</a:t>
            </a:r>
            <a:r>
              <a:rPr lang="vi-VN" sz="4000" i="1" dirty="0">
                <a:solidFill>
                  <a:srgbClr val="FF0000"/>
                </a:solidFill>
                <a:latin typeface="Times New Roman" panose="02020603050405020304" pitchFamily="18" charset="0"/>
                <a:cs typeface="Times New Roman" panose="02020603050405020304" pitchFamily="18" charset="0"/>
              </a:rPr>
              <a:t>: </a:t>
            </a:r>
            <a:r>
              <a:rPr lang="en-US" sz="4000" i="1" dirty="0">
                <a:solidFill>
                  <a:srgbClr val="FF0000"/>
                </a:solidFill>
                <a:latin typeface="Times New Roman" panose="02020603050405020304" pitchFamily="18" charset="0"/>
                <a:cs typeface="Times New Roman" panose="02020603050405020304" pitchFamily="18" charset="0"/>
              </a:rPr>
              <a:t>Bài 5 -  Hoạt động trồng và chăm sóc rừng </a:t>
            </a:r>
            <a:r>
              <a:rPr lang="vi-VN" sz="4000" i="1" dirty="0">
                <a:solidFill>
                  <a:srgbClr val="FF0000"/>
                </a:solidFill>
                <a:latin typeface="Times New Roman" panose="02020603050405020304" pitchFamily="18" charset="0"/>
                <a:cs typeface="Times New Roman" panose="02020603050405020304" pitchFamily="18" charset="0"/>
              </a:rPr>
              <a:t>(phần: Thời vụ trồng rừng, trồng rừng bằng cây con và trồng rừng bằng gieo hạt thẳng</a:t>
            </a:r>
            <a:r>
              <a:rPr lang="vi-VN" sz="4000" i="1" dirty="0" smtClean="0">
                <a:solidFill>
                  <a:srgbClr val="FF0000"/>
                </a:solidFill>
                <a:latin typeface="Times New Roman" panose="02020603050405020304" pitchFamily="18" charset="0"/>
                <a:cs typeface="Times New Roman" panose="02020603050405020304" pitchFamily="18" charset="0"/>
              </a:rPr>
              <a:t>).</a:t>
            </a:r>
            <a:endParaRPr lang="en-US" sz="4000" i="1" dirty="0" smtClean="0">
              <a:solidFill>
                <a:srgbClr val="FF0000"/>
              </a:solidFill>
              <a:latin typeface="Times New Roman" panose="02020603050405020304" pitchFamily="18" charset="0"/>
              <a:cs typeface="Times New Roman" panose="02020603050405020304" pitchFamily="18" charset="0"/>
            </a:endParaRPr>
          </a:p>
          <a:p>
            <a:pPr lvl="0"/>
            <a:endParaRPr lang="en-US" sz="4000" dirty="0">
              <a:solidFill>
                <a:srgbClr val="FF0000"/>
              </a:solidFill>
              <a:latin typeface="Times New Roman" panose="02020603050405020304" pitchFamily="18" charset="0"/>
              <a:cs typeface="Times New Roman" panose="02020603050405020304" pitchFamily="18" charset="0"/>
            </a:endParaRPr>
          </a:p>
          <a:p>
            <a:pPr marL="571500" lvl="0" indent="-571500">
              <a:buFont typeface="Wingdings" panose="05000000000000000000" pitchFamily="2" charset="2"/>
              <a:buChar char="§"/>
            </a:pPr>
            <a:r>
              <a:rPr lang="en-US" sz="4000" i="1" dirty="0">
                <a:solidFill>
                  <a:srgbClr val="FF0000"/>
                </a:solidFill>
                <a:latin typeface="Times New Roman" panose="02020603050405020304" pitchFamily="18" charset="0"/>
                <a:cs typeface="Times New Roman" panose="02020603050405020304" pitchFamily="18" charset="0"/>
              </a:rPr>
              <a:t>Nhóm 4: Bài 5 -  Hoạt động trồng và chăm sóc rừng </a:t>
            </a:r>
            <a:r>
              <a:rPr lang="vi-VN" sz="4000" i="1" dirty="0">
                <a:solidFill>
                  <a:srgbClr val="FF0000"/>
                </a:solidFill>
                <a:latin typeface="Times New Roman" panose="02020603050405020304" pitchFamily="18" charset="0"/>
                <a:cs typeface="Times New Roman" panose="02020603050405020304" pitchFamily="18" charset="0"/>
              </a:rPr>
              <a:t>(phần: Vai trò của chăm sóc rừng, nhiệm vụ của chăm sóc rừng và chăm sóc rừng</a:t>
            </a:r>
            <a:r>
              <a:rPr lang="vi-VN" sz="4000" i="1" dirty="0" smtClean="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26" name="Picture 7">
            <a:extLst>
              <a:ext uri="{FF2B5EF4-FFF2-40B4-BE49-F238E27FC236}">
                <a16:creationId xmlns="" xmlns:a16="http://schemas.microsoft.com/office/drawing/2014/main" id="{4C372624-EE17-7EAA-20BD-719D7072B38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2400" y="4686378"/>
            <a:ext cx="3873336" cy="5490553"/>
          </a:xfrm>
          <a:prstGeom prst="rect">
            <a:avLst/>
          </a:prstGeom>
        </p:spPr>
      </p:pic>
    </p:spTree>
    <p:extLst>
      <p:ext uri="{BB962C8B-B14F-4D97-AF65-F5344CB8AC3E}">
        <p14:creationId xmlns:p14="http://schemas.microsoft.com/office/powerpoint/2010/main" val="274527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 calcmode="lin" valueType="num">
                                      <p:cBhvr additive="base">
                                        <p:cTn id="1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down)">
                                      <p:cBhvr>
                                        <p:cTn id="18" dur="500"/>
                                        <p:tgtEl>
                                          <p:spTgt spid="2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xEl>
                                              <p:pRg st="2" end="2"/>
                                            </p:txEl>
                                          </p:spTgt>
                                        </p:tgtEl>
                                        <p:attrNameLst>
                                          <p:attrName>style.visibility</p:attrName>
                                        </p:attrNameLst>
                                      </p:cBhvr>
                                      <p:to>
                                        <p:strVal val="visible"/>
                                      </p:to>
                                    </p:set>
                                    <p:animEffect transition="in" filter="wipe(down)">
                                      <p:cBhvr>
                                        <p:cTn id="23" dur="500"/>
                                        <p:tgtEl>
                                          <p:spTgt spid="2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5">
                                            <p:txEl>
                                              <p:pRg st="4" end="4"/>
                                            </p:txEl>
                                          </p:spTgt>
                                        </p:tgtEl>
                                        <p:attrNameLst>
                                          <p:attrName>style.visibility</p:attrName>
                                        </p:attrNameLst>
                                      </p:cBhvr>
                                      <p:to>
                                        <p:strVal val="visible"/>
                                      </p:to>
                                    </p:set>
                                    <p:animEffect transition="in" filter="wipe(down)">
                                      <p:cBhvr>
                                        <p:cTn id="28" dur="500"/>
                                        <p:tgtEl>
                                          <p:spTgt spid="2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5">
                                            <p:txEl>
                                              <p:pRg st="6" end="6"/>
                                            </p:txEl>
                                          </p:spTgt>
                                        </p:tgtEl>
                                        <p:attrNameLst>
                                          <p:attrName>style.visibility</p:attrName>
                                        </p:attrNameLst>
                                      </p:cBhvr>
                                      <p:to>
                                        <p:strVal val="visible"/>
                                      </p:to>
                                    </p:set>
                                    <p:animEffect transition="in" filter="wipe(down)">
                                      <p:cBhvr>
                                        <p:cTn id="33"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02647">
            <a:off x="15769636" y="593134"/>
            <a:ext cx="1581368" cy="177863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47616">
            <a:off x="605544" y="5652362"/>
            <a:ext cx="354021" cy="610382"/>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47616">
            <a:off x="17550125" y="70808"/>
            <a:ext cx="354021" cy="61038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91220">
            <a:off x="423041" y="4304890"/>
            <a:ext cx="492924" cy="849869"/>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91220">
            <a:off x="17480674" y="1548475"/>
            <a:ext cx="492924" cy="849869"/>
          </a:xfrm>
          <a:prstGeom prst="rect">
            <a:avLst/>
          </a:prstGeom>
        </p:spPr>
      </p:pic>
      <p:sp>
        <p:nvSpPr>
          <p:cNvPr id="11" name="Hình chữ nhật: Góc Tròn 9">
            <a:extLst>
              <a:ext uri="{FF2B5EF4-FFF2-40B4-BE49-F238E27FC236}">
                <a16:creationId xmlns="" xmlns:a16="http://schemas.microsoft.com/office/drawing/2014/main" id="{A351EA13-93D6-DF99-FA68-32F68C1ED1F1}"/>
              </a:ext>
            </a:extLst>
          </p:cNvPr>
          <p:cNvSpPr/>
          <p:nvPr/>
        </p:nvSpPr>
        <p:spPr>
          <a:xfrm>
            <a:off x="14139367" y="3162300"/>
            <a:ext cx="3843833" cy="5227371"/>
          </a:xfrm>
          <a:prstGeom prst="roundRect">
            <a:avLst/>
          </a:prstGeom>
          <a:solidFill>
            <a:srgbClr val="FFF99D"/>
          </a:solidFill>
          <a:ln>
            <a:solidFill>
              <a:srgbClr val="FFF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p>
          <a:p>
            <a:pPr algn="ctr">
              <a:lnSpc>
                <a:spcPct val="150000"/>
              </a:lnSpc>
            </a:pPr>
            <a:r>
              <a:rPr lang="en-US" sz="3600" b="1" dirty="0" smtClean="0">
                <a:solidFill>
                  <a:sysClr val="windowText" lastClr="000000"/>
                </a:solidFill>
                <a:latin typeface="Arial" panose="020B0604020202020204" pitchFamily="34" charset="0"/>
                <a:cs typeface="Arial" panose="020B0604020202020204" pitchFamily="34" charset="0"/>
              </a:rPr>
              <a:t>SINH TRƯỞNG VÀ PHÁT TRIỂN CỦA CÂY RỪNG</a:t>
            </a:r>
            <a:endParaRPr lang="en-US" sz="3600" b="1" dirty="0">
              <a:solidFill>
                <a:sysClr val="windowText" lastClr="000000"/>
              </a:solidFill>
              <a:latin typeface="Arial" panose="020B0604020202020204" pitchFamily="34" charset="0"/>
              <a:cs typeface="Arial" panose="020B0604020202020204" pitchFamily="34" charset="0"/>
            </a:endParaRPr>
          </a:p>
        </p:txBody>
      </p:sp>
      <p:sp>
        <p:nvSpPr>
          <p:cNvPr id="13" name="Hình Bầu dục 10">
            <a:extLst>
              <a:ext uri="{FF2B5EF4-FFF2-40B4-BE49-F238E27FC236}">
                <a16:creationId xmlns="" xmlns:a16="http://schemas.microsoft.com/office/drawing/2014/main" id="{E5FB4702-88C1-8CEF-52C9-E3C985800BEB}"/>
              </a:ext>
            </a:extLst>
          </p:cNvPr>
          <p:cNvSpPr/>
          <p:nvPr/>
        </p:nvSpPr>
        <p:spPr>
          <a:xfrm>
            <a:off x="9099532" y="1559307"/>
            <a:ext cx="3292555" cy="3017571"/>
          </a:xfrm>
          <a:prstGeom prst="ellipse">
            <a:avLst/>
          </a:prstGeom>
          <a:solidFill>
            <a:srgbClr val="CB9C12"/>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a:solidFill>
                  <a:srgbClr val="FFFF00"/>
                </a:solidFill>
                <a:latin typeface="Times New Roman" panose="02020603050405020304" pitchFamily="18" charset="0"/>
                <a:cs typeface="Times New Roman" panose="02020603050405020304" pitchFamily="18" charset="0"/>
              </a:rPr>
              <a:t>Khái </a:t>
            </a:r>
            <a:r>
              <a:rPr lang="en-US" sz="2800" b="1" dirty="0" smtClean="0">
                <a:solidFill>
                  <a:srgbClr val="FFFF00"/>
                </a:solidFill>
                <a:latin typeface="Times New Roman" panose="02020603050405020304" pitchFamily="18" charset="0"/>
                <a:cs typeface="Times New Roman" panose="02020603050405020304" pitchFamily="18" charset="0"/>
              </a:rPr>
              <a:t>niệm</a:t>
            </a:r>
            <a:r>
              <a:rPr lang="vi-VN" sz="2800" b="1" i="1" dirty="0" smtClean="0">
                <a:solidFill>
                  <a:srgbClr val="FFFF00"/>
                </a:solidFill>
                <a:latin typeface="Times New Roman" panose="02020603050405020304" pitchFamily="18" charset="0"/>
                <a:cs typeface="Times New Roman" panose="02020603050405020304" pitchFamily="18" charset="0"/>
              </a:rPr>
              <a:t> </a:t>
            </a:r>
            <a:r>
              <a:rPr lang="vi-VN" sz="2800" b="1" i="1" dirty="0">
                <a:solidFill>
                  <a:srgbClr val="FFFF00"/>
                </a:solidFill>
                <a:latin typeface="Times New Roman" panose="02020603050405020304" pitchFamily="18" charset="0"/>
                <a:cs typeface="Times New Roman" panose="02020603050405020304" pitchFamily="18" charset="0"/>
              </a:rPr>
              <a:t>về sinh trưởng và phát triển của cây rừng.</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14" name="Hình Bầu dục 11">
            <a:extLst>
              <a:ext uri="{FF2B5EF4-FFF2-40B4-BE49-F238E27FC236}">
                <a16:creationId xmlns="" xmlns:a16="http://schemas.microsoft.com/office/drawing/2014/main" id="{DBEB3732-2808-5F9A-DB97-60626AE3D552}"/>
              </a:ext>
            </a:extLst>
          </p:cNvPr>
          <p:cNvSpPr/>
          <p:nvPr/>
        </p:nvSpPr>
        <p:spPr>
          <a:xfrm>
            <a:off x="9338026" y="6119850"/>
            <a:ext cx="3292555" cy="3017571"/>
          </a:xfrm>
          <a:prstGeom prst="ellipse">
            <a:avLst/>
          </a:prstGeom>
          <a:solidFill>
            <a:srgbClr val="CB9C12"/>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800" b="1" i="1" dirty="0" smtClean="0">
              <a:solidFill>
                <a:srgbClr val="FFFF00"/>
              </a:solidFill>
              <a:latin typeface="Times New Roman" panose="02020603050405020304" pitchFamily="18" charset="0"/>
              <a:cs typeface="Times New Roman" panose="02020603050405020304" pitchFamily="18" charset="0"/>
            </a:endParaRPr>
          </a:p>
          <a:p>
            <a:pPr algn="ctr">
              <a:lnSpc>
                <a:spcPct val="150000"/>
              </a:lnSpc>
            </a:pPr>
            <a:r>
              <a:rPr lang="vi-VN" sz="2800" b="1" i="1" dirty="0" smtClean="0">
                <a:solidFill>
                  <a:srgbClr val="FFFF00"/>
                </a:solidFill>
                <a:latin typeface="Times New Roman" panose="02020603050405020304" pitchFamily="18" charset="0"/>
                <a:cs typeface="Times New Roman" panose="02020603050405020304" pitchFamily="18" charset="0"/>
              </a:rPr>
              <a:t>Quy </a:t>
            </a:r>
            <a:r>
              <a:rPr lang="vi-VN" sz="2800" b="1" i="1" dirty="0">
                <a:solidFill>
                  <a:srgbClr val="FFFF00"/>
                </a:solidFill>
                <a:latin typeface="Times New Roman" panose="02020603050405020304" pitchFamily="18" charset="0"/>
                <a:cs typeface="Times New Roman" panose="02020603050405020304" pitchFamily="18" charset="0"/>
              </a:rPr>
              <a:t>luật sinh trưởng và phát triển của cây rừng.</a:t>
            </a:r>
            <a:endParaRPr lang="en-US" sz="2800" dirty="0">
              <a:solidFill>
                <a:srgbClr val="FFFF00"/>
              </a:solidFill>
              <a:latin typeface="Times New Roman" panose="02020603050405020304" pitchFamily="18" charset="0"/>
              <a:cs typeface="Times New Roman" panose="02020603050405020304" pitchFamily="18" charset="0"/>
            </a:endParaRPr>
          </a:p>
          <a:p>
            <a:pPr algn="ctr">
              <a:lnSpc>
                <a:spcPct val="150000"/>
              </a:lnSpc>
            </a:pPr>
            <a:endParaRPr lang="en-US" sz="2800" dirty="0">
              <a:solidFill>
                <a:srgbClr val="FFFF00"/>
              </a:solidFill>
              <a:latin typeface="Times New Roman" panose="02020603050405020304" pitchFamily="18" charset="0"/>
              <a:cs typeface="Times New Roman" panose="02020603050405020304" pitchFamily="18" charset="0"/>
            </a:endParaRPr>
          </a:p>
        </p:txBody>
      </p:sp>
      <p:sp>
        <p:nvSpPr>
          <p:cNvPr id="15" name="Hình chữ nhật: Góc Tròn 13">
            <a:extLst>
              <a:ext uri="{FF2B5EF4-FFF2-40B4-BE49-F238E27FC236}">
                <a16:creationId xmlns="" xmlns:a16="http://schemas.microsoft.com/office/drawing/2014/main" id="{003CD0FD-8CDB-5A67-F336-D694E544E930}"/>
              </a:ext>
            </a:extLst>
          </p:cNvPr>
          <p:cNvSpPr/>
          <p:nvPr/>
        </p:nvSpPr>
        <p:spPr>
          <a:xfrm>
            <a:off x="579294" y="2171700"/>
            <a:ext cx="7292931" cy="3185273"/>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z="4000" dirty="0" smtClean="0">
              <a:solidFill>
                <a:srgbClr val="FF0000"/>
              </a:solidFill>
              <a:latin typeface="Times New Roman" panose="02020603050405020304" pitchFamily="18" charset="0"/>
              <a:cs typeface="Times New Roman" panose="02020603050405020304" pitchFamily="18" charset="0"/>
            </a:endParaRPr>
          </a:p>
          <a:p>
            <a:pPr lvl="0" algn="just"/>
            <a:r>
              <a:rPr lang="vi-VN" sz="4000" smtClean="0">
                <a:solidFill>
                  <a:srgbClr val="FF0000"/>
                </a:solidFill>
                <a:latin typeface="Times New Roman" panose="02020603050405020304" pitchFamily="18" charset="0"/>
                <a:cs typeface="Times New Roman" panose="02020603050405020304" pitchFamily="18" charset="0"/>
              </a:rPr>
              <a:t>1.</a:t>
            </a:r>
            <a:r>
              <a:rPr lang="en-US" sz="4000" smtClean="0">
                <a:solidFill>
                  <a:srgbClr val="FF0000"/>
                </a:solidFill>
                <a:latin typeface="Times New Roman" panose="02020603050405020304" pitchFamily="18" charset="0"/>
                <a:cs typeface="Times New Roman" panose="02020603050405020304" pitchFamily="18" charset="0"/>
              </a:rPr>
              <a:t> </a:t>
            </a:r>
            <a:r>
              <a:rPr lang="vi-VN" sz="4000" dirty="0" smtClean="0">
                <a:solidFill>
                  <a:srgbClr val="FF0000"/>
                </a:solidFill>
                <a:latin typeface="Times New Roman" panose="02020603050405020304" pitchFamily="18" charset="0"/>
                <a:cs typeface="Times New Roman" panose="02020603050405020304" pitchFamily="18" charset="0"/>
              </a:rPr>
              <a:t>Sinh </a:t>
            </a:r>
            <a:r>
              <a:rPr lang="vi-VN" sz="4000" dirty="0">
                <a:solidFill>
                  <a:srgbClr val="FF0000"/>
                </a:solidFill>
                <a:latin typeface="Times New Roman" panose="02020603050405020304" pitchFamily="18" charset="0"/>
                <a:cs typeface="Times New Roman" panose="02020603050405020304" pitchFamily="18" charset="0"/>
              </a:rPr>
              <a:t>trưởng </a:t>
            </a:r>
            <a:r>
              <a:rPr lang="en-US" sz="4000" dirty="0" smtClean="0">
                <a:solidFill>
                  <a:srgbClr val="FF0000"/>
                </a:solidFill>
                <a:latin typeface="Times New Roman" panose="02020603050405020304" pitchFamily="18" charset="0"/>
                <a:cs typeface="Times New Roman" panose="02020603050405020304" pitchFamily="18" charset="0"/>
              </a:rPr>
              <a:t>của</a:t>
            </a:r>
            <a:r>
              <a:rPr lang="vi-VN" sz="4000" dirty="0" smtClean="0">
                <a:solidFill>
                  <a:srgbClr val="FF0000"/>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cây </a:t>
            </a:r>
            <a:r>
              <a:rPr lang="vi-VN" sz="4000" dirty="0" smtClean="0">
                <a:solidFill>
                  <a:srgbClr val="FF0000"/>
                </a:solidFill>
                <a:latin typeface="Times New Roman" panose="02020603050405020304" pitchFamily="18" charset="0"/>
                <a:cs typeface="Times New Roman" panose="02020603050405020304" pitchFamily="18" charset="0"/>
              </a:rPr>
              <a:t>rừn</a:t>
            </a:r>
            <a:r>
              <a:rPr lang="en-US" sz="4000" dirty="0" smtClean="0">
                <a:solidFill>
                  <a:srgbClr val="FF0000"/>
                </a:solidFill>
                <a:latin typeface="Times New Roman" panose="02020603050405020304" pitchFamily="18" charset="0"/>
                <a:cs typeface="Times New Roman" panose="02020603050405020304" pitchFamily="18" charset="0"/>
              </a:rPr>
              <a:t>g</a:t>
            </a:r>
          </a:p>
          <a:p>
            <a:pPr lvl="0" algn="just"/>
            <a:r>
              <a:rPr lang="vi-VN" sz="4000" smtClean="0">
                <a:solidFill>
                  <a:srgbClr val="FF0000"/>
                </a:solidFill>
                <a:latin typeface="Times New Roman" panose="02020603050405020304" pitchFamily="18" charset="0"/>
                <a:cs typeface="Times New Roman" panose="02020603050405020304" pitchFamily="18" charset="0"/>
              </a:rPr>
              <a:t>2.</a:t>
            </a:r>
            <a:r>
              <a:rPr lang="en-US" sz="4000" smtClean="0">
                <a:solidFill>
                  <a:srgbClr val="FF0000"/>
                </a:solidFill>
                <a:latin typeface="Times New Roman" panose="02020603050405020304" pitchFamily="18" charset="0"/>
                <a:cs typeface="Times New Roman" panose="02020603050405020304" pitchFamily="18" charset="0"/>
              </a:rPr>
              <a:t> </a:t>
            </a:r>
            <a:r>
              <a:rPr lang="vi-VN" sz="4000" dirty="0" smtClean="0">
                <a:solidFill>
                  <a:srgbClr val="FF0000"/>
                </a:solidFill>
                <a:latin typeface="Times New Roman" panose="02020603050405020304" pitchFamily="18" charset="0"/>
                <a:cs typeface="Times New Roman" panose="02020603050405020304" pitchFamily="18" charset="0"/>
              </a:rPr>
              <a:t>Phát </a:t>
            </a:r>
            <a:r>
              <a:rPr lang="vi-VN" sz="4000" dirty="0">
                <a:solidFill>
                  <a:srgbClr val="FF0000"/>
                </a:solidFill>
                <a:latin typeface="Times New Roman" panose="02020603050405020304" pitchFamily="18" charset="0"/>
                <a:cs typeface="Times New Roman" panose="02020603050405020304" pitchFamily="18" charset="0"/>
              </a:rPr>
              <a:t>triển của cây rừng</a:t>
            </a:r>
            <a:endParaRPr lang="en-US" sz="4000" dirty="0">
              <a:solidFill>
                <a:srgbClr val="FF0000"/>
              </a:solidFill>
              <a:latin typeface="Times New Roman" panose="02020603050405020304" pitchFamily="18" charset="0"/>
              <a:cs typeface="Times New Roman" panose="02020603050405020304" pitchFamily="18" charset="0"/>
            </a:endParaRPr>
          </a:p>
          <a:p>
            <a:pPr marL="571500" lvl="0" indent="-571500" algn="just">
              <a:buFont typeface="Wingdings" panose="05000000000000000000" pitchFamily="2" charset="2"/>
              <a:buChar char="ü"/>
            </a:pPr>
            <a:endParaRPr lang="en-US" sz="40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endParaRPr lang="en-US" sz="4000" dirty="0">
              <a:solidFill>
                <a:srgbClr val="FF0000"/>
              </a:solidFill>
              <a:latin typeface="Times New Roman" panose="02020603050405020304" pitchFamily="18" charset="0"/>
              <a:cs typeface="Times New Roman" panose="02020603050405020304" pitchFamily="18" charset="0"/>
            </a:endParaRPr>
          </a:p>
        </p:txBody>
      </p:sp>
      <p:cxnSp>
        <p:nvCxnSpPr>
          <p:cNvPr id="16" name="Đường kết nối: Mũi tên Gấp khúc 15">
            <a:extLst>
              <a:ext uri="{FF2B5EF4-FFF2-40B4-BE49-F238E27FC236}">
                <a16:creationId xmlns="" xmlns:a16="http://schemas.microsoft.com/office/drawing/2014/main" id="{755DB42A-29EC-0402-673B-5899045EA6A9}"/>
              </a:ext>
            </a:extLst>
          </p:cNvPr>
          <p:cNvCxnSpPr>
            <a:cxnSpLocks/>
            <a:stCxn id="13" idx="2"/>
            <a:endCxn id="15" idx="3"/>
          </p:cNvCxnSpPr>
          <p:nvPr/>
        </p:nvCxnSpPr>
        <p:spPr>
          <a:xfrm rot="10800000" flipV="1">
            <a:off x="7872226" y="3068093"/>
            <a:ext cx="1227307" cy="696244"/>
          </a:xfrm>
          <a:prstGeom prst="bentConnector3">
            <a:avLst/>
          </a:prstGeom>
          <a:ln w="28575"/>
        </p:spPr>
        <p:style>
          <a:lnRef idx="1">
            <a:schemeClr val="dk1"/>
          </a:lnRef>
          <a:fillRef idx="0">
            <a:schemeClr val="dk1"/>
          </a:fillRef>
          <a:effectRef idx="0">
            <a:schemeClr val="dk1"/>
          </a:effectRef>
          <a:fontRef idx="minor">
            <a:schemeClr val="tx1"/>
          </a:fontRef>
        </p:style>
      </p:cxnSp>
      <p:cxnSp>
        <p:nvCxnSpPr>
          <p:cNvPr id="17" name="Đường kết nối: Mũi tên Gấp khúc 16">
            <a:extLst>
              <a:ext uri="{FF2B5EF4-FFF2-40B4-BE49-F238E27FC236}">
                <a16:creationId xmlns="" xmlns:a16="http://schemas.microsoft.com/office/drawing/2014/main" id="{E7E5C05F-5D95-5FE8-3AB5-6FE8C8C2FA60}"/>
              </a:ext>
            </a:extLst>
          </p:cNvPr>
          <p:cNvCxnSpPr>
            <a:cxnSpLocks/>
            <a:endCxn id="13" idx="6"/>
          </p:cNvCxnSpPr>
          <p:nvPr/>
        </p:nvCxnSpPr>
        <p:spPr>
          <a:xfrm rot="10800000">
            <a:off x="12392087" y="3068094"/>
            <a:ext cx="1779012" cy="2707893"/>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18" name="Đường kết nối: Mũi tên Gấp khúc 17">
            <a:extLst>
              <a:ext uri="{FF2B5EF4-FFF2-40B4-BE49-F238E27FC236}">
                <a16:creationId xmlns="" xmlns:a16="http://schemas.microsoft.com/office/drawing/2014/main" id="{66281620-4B1A-9E26-FEEE-79A60B1BD67E}"/>
              </a:ext>
            </a:extLst>
          </p:cNvPr>
          <p:cNvCxnSpPr>
            <a:cxnSpLocks/>
          </p:cNvCxnSpPr>
          <p:nvPr/>
        </p:nvCxnSpPr>
        <p:spPr>
          <a:xfrm rot="10800000" flipV="1">
            <a:off x="12630581" y="5775986"/>
            <a:ext cx="1508786" cy="2020750"/>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sp>
        <p:nvSpPr>
          <p:cNvPr id="19" name="Hình chữ nhật: Góc Tròn 26">
            <a:extLst>
              <a:ext uri="{FF2B5EF4-FFF2-40B4-BE49-F238E27FC236}">
                <a16:creationId xmlns="" xmlns:a16="http://schemas.microsoft.com/office/drawing/2014/main" id="{A662E206-EF8C-181D-30BD-9A8C57FFA93F}"/>
              </a:ext>
            </a:extLst>
          </p:cNvPr>
          <p:cNvSpPr/>
          <p:nvPr/>
        </p:nvSpPr>
        <p:spPr>
          <a:xfrm>
            <a:off x="579294" y="5737292"/>
            <a:ext cx="7221193" cy="3101314"/>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4000" smtClean="0">
                <a:solidFill>
                  <a:srgbClr val="FF0000"/>
                </a:solidFill>
                <a:latin typeface="Times New Roman" panose="02020603050405020304" pitchFamily="18" charset="0"/>
                <a:cs typeface="Times New Roman" panose="02020603050405020304" pitchFamily="18" charset="0"/>
              </a:rPr>
              <a:t>1. Giai </a:t>
            </a:r>
            <a:r>
              <a:rPr lang="vi-VN" sz="4000" dirty="0">
                <a:solidFill>
                  <a:srgbClr val="FF0000"/>
                </a:solidFill>
                <a:latin typeface="Times New Roman" panose="02020603050405020304" pitchFamily="18" charset="0"/>
                <a:cs typeface="Times New Roman" panose="02020603050405020304" pitchFamily="18" charset="0"/>
              </a:rPr>
              <a:t>đoạn non</a:t>
            </a:r>
            <a:endParaRPr lang="en-US" sz="4000" dirty="0">
              <a:solidFill>
                <a:srgbClr val="FF0000"/>
              </a:solidFill>
              <a:latin typeface="Times New Roman" panose="02020603050405020304" pitchFamily="18" charset="0"/>
              <a:cs typeface="Times New Roman" panose="02020603050405020304" pitchFamily="18" charset="0"/>
            </a:endParaRPr>
          </a:p>
          <a:p>
            <a:pPr lvl="0"/>
            <a:r>
              <a:rPr lang="vi-VN" sz="4000" smtClean="0">
                <a:solidFill>
                  <a:srgbClr val="FF0000"/>
                </a:solidFill>
                <a:latin typeface="Times New Roman" panose="02020603050405020304" pitchFamily="18" charset="0"/>
                <a:cs typeface="Times New Roman" panose="02020603050405020304" pitchFamily="18" charset="0"/>
              </a:rPr>
              <a:t>2. Giai </a:t>
            </a:r>
            <a:r>
              <a:rPr lang="vi-VN" sz="4000" dirty="0">
                <a:solidFill>
                  <a:srgbClr val="FF0000"/>
                </a:solidFill>
                <a:latin typeface="Times New Roman" panose="02020603050405020304" pitchFamily="18" charset="0"/>
                <a:cs typeface="Times New Roman" panose="02020603050405020304" pitchFamily="18" charset="0"/>
              </a:rPr>
              <a:t>đoạn gần thành thục</a:t>
            </a:r>
            <a:endParaRPr lang="en-US" sz="4000" dirty="0">
              <a:solidFill>
                <a:srgbClr val="FF0000"/>
              </a:solidFill>
              <a:latin typeface="Times New Roman" panose="02020603050405020304" pitchFamily="18" charset="0"/>
              <a:cs typeface="Times New Roman" panose="02020603050405020304" pitchFamily="18" charset="0"/>
            </a:endParaRPr>
          </a:p>
          <a:p>
            <a:pPr lvl="0"/>
            <a:r>
              <a:rPr lang="vi-VN" sz="4000" smtClean="0">
                <a:solidFill>
                  <a:srgbClr val="FF0000"/>
                </a:solidFill>
                <a:latin typeface="Times New Roman" panose="02020603050405020304" pitchFamily="18" charset="0"/>
                <a:cs typeface="Times New Roman" panose="02020603050405020304" pitchFamily="18" charset="0"/>
              </a:rPr>
              <a:t>3. Giai </a:t>
            </a:r>
            <a:r>
              <a:rPr lang="vi-VN" sz="4000" dirty="0">
                <a:solidFill>
                  <a:srgbClr val="FF0000"/>
                </a:solidFill>
                <a:latin typeface="Times New Roman" panose="02020603050405020304" pitchFamily="18" charset="0"/>
                <a:cs typeface="Times New Roman" panose="02020603050405020304" pitchFamily="18" charset="0"/>
              </a:rPr>
              <a:t>đoạn thành thục</a:t>
            </a:r>
            <a:endParaRPr lang="en-US" sz="4000" dirty="0">
              <a:solidFill>
                <a:srgbClr val="FF0000"/>
              </a:solidFill>
              <a:latin typeface="Times New Roman" panose="02020603050405020304" pitchFamily="18" charset="0"/>
              <a:cs typeface="Times New Roman" panose="02020603050405020304" pitchFamily="18" charset="0"/>
            </a:endParaRPr>
          </a:p>
          <a:p>
            <a:pPr lvl="0"/>
            <a:r>
              <a:rPr lang="vi-VN" sz="4000" smtClean="0">
                <a:solidFill>
                  <a:srgbClr val="FF0000"/>
                </a:solidFill>
                <a:latin typeface="Times New Roman" panose="02020603050405020304" pitchFamily="18" charset="0"/>
                <a:cs typeface="Times New Roman" panose="02020603050405020304" pitchFamily="18" charset="0"/>
              </a:rPr>
              <a:t>4. Giai </a:t>
            </a:r>
            <a:r>
              <a:rPr lang="vi-VN" sz="4000" dirty="0">
                <a:solidFill>
                  <a:srgbClr val="FF0000"/>
                </a:solidFill>
                <a:latin typeface="Times New Roman" panose="02020603050405020304" pitchFamily="18" charset="0"/>
                <a:cs typeface="Times New Roman" panose="02020603050405020304" pitchFamily="18" charset="0"/>
              </a:rPr>
              <a:t>đoạn già cỗi.</a:t>
            </a:r>
            <a:endParaRPr lang="en-US" sz="4000" dirty="0">
              <a:solidFill>
                <a:srgbClr val="FF0000"/>
              </a:solidFill>
              <a:latin typeface="Times New Roman" panose="02020603050405020304" pitchFamily="18" charset="0"/>
              <a:cs typeface="Times New Roman" panose="02020603050405020304" pitchFamily="18" charset="0"/>
            </a:endParaRPr>
          </a:p>
        </p:txBody>
      </p:sp>
      <p:cxnSp>
        <p:nvCxnSpPr>
          <p:cNvPr id="20" name="Đường kết nối: Mũi tên Gấp khúc 27">
            <a:extLst>
              <a:ext uri="{FF2B5EF4-FFF2-40B4-BE49-F238E27FC236}">
                <a16:creationId xmlns="" xmlns:a16="http://schemas.microsoft.com/office/drawing/2014/main" id="{FC8253E3-25EB-DFE5-515E-5859CBD44FED}"/>
              </a:ext>
            </a:extLst>
          </p:cNvPr>
          <p:cNvCxnSpPr>
            <a:cxnSpLocks/>
            <a:stCxn id="14" idx="2"/>
            <a:endCxn id="19" idx="3"/>
          </p:cNvCxnSpPr>
          <p:nvPr/>
        </p:nvCxnSpPr>
        <p:spPr>
          <a:xfrm rot="10800000">
            <a:off x="7800488" y="7287950"/>
            <a:ext cx="1537539" cy="340687"/>
          </a:xfrm>
          <a:prstGeom prst="bentConnector3">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003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995679">
            <a:off x="1679860" y="534786"/>
            <a:ext cx="1320819" cy="261548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19200" y="952500"/>
            <a:ext cx="1003786" cy="985535"/>
          </a:xfrm>
          <a:prstGeom prst="rect">
            <a:avLst/>
          </a:prstGeom>
        </p:spPr>
      </p:pic>
      <p:sp>
        <p:nvSpPr>
          <p:cNvPr id="10" name="Hình chữ nhật: Góc Tròn 9">
            <a:extLst>
              <a:ext uri="{FF2B5EF4-FFF2-40B4-BE49-F238E27FC236}">
                <a16:creationId xmlns="" xmlns:a16="http://schemas.microsoft.com/office/drawing/2014/main" id="{031AB8FE-4F43-ED45-54F9-B7607FC33366}"/>
              </a:ext>
            </a:extLst>
          </p:cNvPr>
          <p:cNvSpPr/>
          <p:nvPr/>
        </p:nvSpPr>
        <p:spPr>
          <a:xfrm>
            <a:off x="702510" y="3286757"/>
            <a:ext cx="3656845" cy="5227371"/>
          </a:xfrm>
          <a:prstGeom prst="roundRect">
            <a:avLst/>
          </a:prstGeom>
          <a:solidFill>
            <a:srgbClr val="FFF99D"/>
          </a:solidFill>
          <a:ln>
            <a:solidFill>
              <a:srgbClr val="FFF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p>
          <a:p>
            <a:pPr algn="ctr">
              <a:lnSpc>
                <a:spcPct val="150000"/>
              </a:lnSpc>
            </a:pPr>
            <a:r>
              <a:rPr lang="en-US" sz="3600" b="1" dirty="0" smtClean="0">
                <a:solidFill>
                  <a:sysClr val="windowText" lastClr="000000"/>
                </a:solidFill>
                <a:latin typeface="Arial" panose="020B0604020202020204" pitchFamily="34" charset="0"/>
                <a:cs typeface="Arial" panose="020B0604020202020204" pitchFamily="34" charset="0"/>
              </a:rPr>
              <a:t>HOẠT ĐỘNG TRỒNG VÀ CHĂM SÓC RỪNG</a:t>
            </a:r>
            <a:endParaRPr lang="en-US" sz="3600" b="1" dirty="0">
              <a:solidFill>
                <a:sysClr val="windowText" lastClr="000000"/>
              </a:solidFill>
              <a:latin typeface="Arial" panose="020B0604020202020204" pitchFamily="34" charset="0"/>
              <a:cs typeface="Arial" panose="020B0604020202020204" pitchFamily="34" charset="0"/>
            </a:endParaRPr>
          </a:p>
        </p:txBody>
      </p:sp>
      <p:sp>
        <p:nvSpPr>
          <p:cNvPr id="11" name="Hình Bầu dục 10">
            <a:extLst>
              <a:ext uri="{FF2B5EF4-FFF2-40B4-BE49-F238E27FC236}">
                <a16:creationId xmlns="" xmlns:a16="http://schemas.microsoft.com/office/drawing/2014/main" id="{D25AA45D-DCB8-E3F2-A189-703B80B48B9A}"/>
              </a:ext>
            </a:extLst>
          </p:cNvPr>
          <p:cNvSpPr/>
          <p:nvPr/>
        </p:nvSpPr>
        <p:spPr>
          <a:xfrm>
            <a:off x="5226453" y="1581167"/>
            <a:ext cx="3292555" cy="3017571"/>
          </a:xfrm>
          <a:prstGeom prst="ellipse">
            <a:avLst/>
          </a:prstGeom>
          <a:solidFill>
            <a:srgbClr val="CB9C12"/>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3600" b="1" smtClean="0">
              <a:latin typeface="Times New Roman" panose="02020603050405020304" pitchFamily="18" charset="0"/>
              <a:cs typeface="Times New Roman" panose="02020603050405020304" pitchFamily="18" charset="0"/>
            </a:endParaRPr>
          </a:p>
          <a:p>
            <a:pPr algn="ctr">
              <a:lnSpc>
                <a:spcPct val="150000"/>
              </a:lnSpc>
            </a:pPr>
            <a:r>
              <a:rPr lang="en-US" sz="3600" b="1" smtClean="0">
                <a:latin typeface="Times New Roman" panose="02020603050405020304" pitchFamily="18" charset="0"/>
                <a:cs typeface="Times New Roman" panose="02020603050405020304" pitchFamily="18" charset="0"/>
              </a:rPr>
              <a:t>Vai </a:t>
            </a:r>
            <a:r>
              <a:rPr lang="en-US" sz="3600" b="1" dirty="0" smtClean="0">
                <a:latin typeface="Times New Roman" panose="02020603050405020304" pitchFamily="18" charset="0"/>
                <a:cs typeface="Times New Roman" panose="02020603050405020304" pitchFamily="18" charset="0"/>
              </a:rPr>
              <a:t>trò </a:t>
            </a:r>
            <a:r>
              <a:rPr lang="vi-VN" sz="3600" b="1" i="1" dirty="0" smtClean="0">
                <a:latin typeface="Times New Roman" panose="02020603050405020304" pitchFamily="18" charset="0"/>
                <a:cs typeface="Times New Roman" panose="02020603050405020304" pitchFamily="18" charset="0"/>
              </a:rPr>
              <a:t>của </a:t>
            </a:r>
            <a:r>
              <a:rPr lang="vi-VN" sz="3600" b="1" i="1" dirty="0">
                <a:latin typeface="Times New Roman" panose="02020603050405020304" pitchFamily="18" charset="0"/>
                <a:cs typeface="Times New Roman" panose="02020603050405020304" pitchFamily="18" charset="0"/>
              </a:rPr>
              <a:t>trồng rừng</a:t>
            </a:r>
            <a:endParaRPr lang="en-US" sz="3600" b="1" dirty="0">
              <a:latin typeface="Times New Roman" panose="02020603050405020304" pitchFamily="18" charset="0"/>
              <a:cs typeface="Times New Roman" panose="02020603050405020304" pitchFamily="18" charset="0"/>
            </a:endParaRPr>
          </a:p>
          <a:p>
            <a:pPr algn="ctr">
              <a:lnSpc>
                <a:spcPct val="150000"/>
              </a:lnSpc>
            </a:pPr>
            <a:endParaRPr lang="en-US" sz="3600" b="1" dirty="0">
              <a:latin typeface="Times New Roman" panose="02020603050405020304" pitchFamily="18" charset="0"/>
              <a:cs typeface="Times New Roman" panose="02020603050405020304" pitchFamily="18" charset="0"/>
            </a:endParaRPr>
          </a:p>
        </p:txBody>
      </p:sp>
      <p:sp>
        <p:nvSpPr>
          <p:cNvPr id="12" name="Hình Bầu dục 11">
            <a:extLst>
              <a:ext uri="{FF2B5EF4-FFF2-40B4-BE49-F238E27FC236}">
                <a16:creationId xmlns="" xmlns:a16="http://schemas.microsoft.com/office/drawing/2014/main" id="{0607E5E4-609A-C9FB-E02D-BBECBA746AB9}"/>
              </a:ext>
            </a:extLst>
          </p:cNvPr>
          <p:cNvSpPr/>
          <p:nvPr/>
        </p:nvSpPr>
        <p:spPr>
          <a:xfrm>
            <a:off x="5420479" y="6404641"/>
            <a:ext cx="3292555" cy="3017571"/>
          </a:xfrm>
          <a:prstGeom prst="ellipse">
            <a:avLst/>
          </a:prstGeom>
          <a:solidFill>
            <a:srgbClr val="CB9C12"/>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600" b="1" i="1" dirty="0" smtClean="0">
              <a:latin typeface="Times New Roman" panose="02020603050405020304" pitchFamily="18" charset="0"/>
              <a:cs typeface="Times New Roman" panose="02020603050405020304" pitchFamily="18" charset="0"/>
            </a:endParaRPr>
          </a:p>
          <a:p>
            <a:pPr algn="ctr">
              <a:lnSpc>
                <a:spcPct val="150000"/>
              </a:lnSpc>
            </a:pPr>
            <a:r>
              <a:rPr lang="vi-VN" sz="3600" b="1" i="1" dirty="0" smtClean="0">
                <a:latin typeface="Times New Roman" panose="02020603050405020304" pitchFamily="18" charset="0"/>
                <a:cs typeface="Times New Roman" panose="02020603050405020304" pitchFamily="18" charset="0"/>
              </a:rPr>
              <a:t>Vai </a:t>
            </a:r>
            <a:r>
              <a:rPr lang="vi-VN" sz="3600" b="1" i="1" dirty="0">
                <a:latin typeface="Times New Roman" panose="02020603050405020304" pitchFamily="18" charset="0"/>
                <a:cs typeface="Times New Roman" panose="02020603050405020304" pitchFamily="18" charset="0"/>
              </a:rPr>
              <a:t>trò của chăm sóc rừng</a:t>
            </a:r>
            <a:endParaRPr lang="en-US" sz="3600" dirty="0">
              <a:latin typeface="Times New Roman" panose="02020603050405020304" pitchFamily="18" charset="0"/>
              <a:cs typeface="Times New Roman" panose="02020603050405020304" pitchFamily="18" charset="0"/>
            </a:endParaRPr>
          </a:p>
          <a:p>
            <a:pPr algn="ctr">
              <a:lnSpc>
                <a:spcPct val="150000"/>
              </a:lnSpc>
            </a:pPr>
            <a:endParaRPr lang="en-US" sz="3600" dirty="0">
              <a:latin typeface="Times New Roman" panose="02020603050405020304" pitchFamily="18" charset="0"/>
              <a:cs typeface="Times New Roman" panose="02020603050405020304" pitchFamily="18" charset="0"/>
            </a:endParaRPr>
          </a:p>
        </p:txBody>
      </p:sp>
      <p:cxnSp>
        <p:nvCxnSpPr>
          <p:cNvPr id="13" name="Đường kết nối: Mũi tên Gấp khúc 12">
            <a:extLst>
              <a:ext uri="{FF2B5EF4-FFF2-40B4-BE49-F238E27FC236}">
                <a16:creationId xmlns="" xmlns:a16="http://schemas.microsoft.com/office/drawing/2014/main" id="{57E3E067-77FA-E720-DE92-06226CFE3486}"/>
              </a:ext>
            </a:extLst>
          </p:cNvPr>
          <p:cNvCxnSpPr>
            <a:cxnSpLocks/>
            <a:stCxn id="10" idx="3"/>
            <a:endCxn id="11" idx="2"/>
          </p:cNvCxnSpPr>
          <p:nvPr/>
        </p:nvCxnSpPr>
        <p:spPr>
          <a:xfrm flipV="1">
            <a:off x="4359355" y="3089953"/>
            <a:ext cx="867098" cy="2810490"/>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14" name="Đường kết nối: Mũi tên Gấp khúc 13">
            <a:extLst>
              <a:ext uri="{FF2B5EF4-FFF2-40B4-BE49-F238E27FC236}">
                <a16:creationId xmlns="" xmlns:a16="http://schemas.microsoft.com/office/drawing/2014/main" id="{BCD5DAAC-76B8-5A37-F3EE-499DCB540F21}"/>
              </a:ext>
            </a:extLst>
          </p:cNvPr>
          <p:cNvCxnSpPr>
            <a:cxnSpLocks/>
            <a:stCxn id="10" idx="3"/>
            <a:endCxn id="12" idx="2"/>
          </p:cNvCxnSpPr>
          <p:nvPr/>
        </p:nvCxnSpPr>
        <p:spPr>
          <a:xfrm>
            <a:off x="4359355" y="5900443"/>
            <a:ext cx="1061124" cy="2012984"/>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sp>
        <p:nvSpPr>
          <p:cNvPr id="15" name="Hình chữ nhật: Góc Tròn 14">
            <a:extLst>
              <a:ext uri="{FF2B5EF4-FFF2-40B4-BE49-F238E27FC236}">
                <a16:creationId xmlns="" xmlns:a16="http://schemas.microsoft.com/office/drawing/2014/main" id="{5635C8E1-5DB8-7C92-5FE1-F157B35697B1}"/>
              </a:ext>
            </a:extLst>
          </p:cNvPr>
          <p:cNvSpPr/>
          <p:nvPr/>
        </p:nvSpPr>
        <p:spPr>
          <a:xfrm>
            <a:off x="9979321" y="647701"/>
            <a:ext cx="7622879" cy="3429000"/>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0" indent="-742950">
              <a:buFont typeface="+mj-lt"/>
              <a:buAutoNum type="arabicPeriod"/>
            </a:pPr>
            <a:r>
              <a:rPr lang="vi-VN" sz="3600" dirty="0">
                <a:solidFill>
                  <a:srgbClr val="00B050"/>
                </a:solidFill>
                <a:latin typeface="Times New Roman" panose="02020603050405020304" pitchFamily="18" charset="0"/>
                <a:cs typeface="Times New Roman" panose="02020603050405020304" pitchFamily="18" charset="0"/>
              </a:rPr>
              <a:t>Phủ xanh đất trống, đồi núi trọc,...</a:t>
            </a:r>
            <a:endParaRPr lang="en-US" sz="3600" dirty="0">
              <a:solidFill>
                <a:srgbClr val="00B050"/>
              </a:solidFill>
              <a:latin typeface="Times New Roman" panose="02020603050405020304" pitchFamily="18" charset="0"/>
              <a:cs typeface="Times New Roman" panose="02020603050405020304" pitchFamily="18" charset="0"/>
            </a:endParaRPr>
          </a:p>
          <a:p>
            <a:pPr marL="742950" lvl="0" indent="-742950">
              <a:buFont typeface="+mj-lt"/>
              <a:buAutoNum type="arabicPeriod"/>
            </a:pPr>
            <a:r>
              <a:rPr lang="en-US" sz="3600" dirty="0">
                <a:solidFill>
                  <a:srgbClr val="00B050"/>
                </a:solidFill>
                <a:latin typeface="Times New Roman" panose="02020603050405020304" pitchFamily="18" charset="0"/>
                <a:cs typeface="Times New Roman" panose="02020603050405020304" pitchFamily="18" charset="0"/>
              </a:rPr>
              <a:t>C</a:t>
            </a:r>
            <a:r>
              <a:rPr lang="vi-VN" sz="3600" dirty="0">
                <a:solidFill>
                  <a:srgbClr val="00B050"/>
                </a:solidFill>
                <a:latin typeface="Times New Roman" panose="02020603050405020304" pitchFamily="18" charset="0"/>
                <a:cs typeface="Times New Roman" panose="02020603050405020304" pitchFamily="18" charset="0"/>
              </a:rPr>
              <a:t>ung cấp lâm sản,...</a:t>
            </a:r>
            <a:endParaRPr lang="en-US" sz="3600" dirty="0">
              <a:solidFill>
                <a:srgbClr val="00B050"/>
              </a:solidFill>
              <a:latin typeface="Times New Roman" panose="02020603050405020304" pitchFamily="18" charset="0"/>
              <a:cs typeface="Times New Roman" panose="02020603050405020304" pitchFamily="18" charset="0"/>
            </a:endParaRPr>
          </a:p>
          <a:p>
            <a:pPr marL="742950" lvl="0" indent="-742950">
              <a:buFont typeface="+mj-lt"/>
              <a:buAutoNum type="arabicPeriod"/>
            </a:pPr>
            <a:r>
              <a:rPr lang="vi-VN" sz="3600" dirty="0">
                <a:solidFill>
                  <a:srgbClr val="00B050"/>
                </a:solidFill>
                <a:latin typeface="Times New Roman" panose="02020603050405020304" pitchFamily="18" charset="0"/>
                <a:cs typeface="Times New Roman" panose="02020603050405020304" pitchFamily="18" charset="0"/>
              </a:rPr>
              <a:t>Phòng hộ, bảo vệ môi trường</a:t>
            </a:r>
            <a:endParaRPr lang="en-US" sz="3600" dirty="0">
              <a:solidFill>
                <a:srgbClr val="00B050"/>
              </a:solidFill>
              <a:latin typeface="Times New Roman" panose="02020603050405020304" pitchFamily="18" charset="0"/>
              <a:cs typeface="Times New Roman" panose="02020603050405020304" pitchFamily="18" charset="0"/>
            </a:endParaRPr>
          </a:p>
          <a:p>
            <a:pPr marL="742950" lvl="0" indent="-742950">
              <a:buFont typeface="+mj-lt"/>
              <a:buAutoNum type="arabicPeriod"/>
            </a:pPr>
            <a:r>
              <a:rPr lang="vi-VN" sz="3600" dirty="0">
                <a:solidFill>
                  <a:srgbClr val="00B050"/>
                </a:solidFill>
                <a:latin typeface="Times New Roman" panose="02020603050405020304" pitchFamily="18" charset="0"/>
                <a:cs typeface="Times New Roman" panose="02020603050405020304" pitchFamily="18" charset="0"/>
              </a:rPr>
              <a:t>Góp phần tăng thu nhập</a:t>
            </a:r>
            <a:endParaRPr lang="en-US" sz="3600" dirty="0">
              <a:solidFill>
                <a:srgbClr val="00B050"/>
              </a:solidFill>
              <a:latin typeface="Times New Roman" panose="02020603050405020304" pitchFamily="18" charset="0"/>
              <a:cs typeface="Times New Roman" panose="02020603050405020304" pitchFamily="18" charset="0"/>
            </a:endParaRPr>
          </a:p>
          <a:p>
            <a:pPr marL="742950" indent="-742950" algn="ctr">
              <a:buFont typeface="+mj-lt"/>
              <a:buAutoNum type="arabicPeriod"/>
            </a:pPr>
            <a:endParaRPr lang="en-US" sz="3600" dirty="0">
              <a:solidFill>
                <a:srgbClr val="00B050"/>
              </a:solidFill>
              <a:latin typeface="Times New Roman" panose="02020603050405020304" pitchFamily="18" charset="0"/>
              <a:cs typeface="Times New Roman" panose="02020603050405020304" pitchFamily="18" charset="0"/>
            </a:endParaRPr>
          </a:p>
        </p:txBody>
      </p:sp>
      <p:cxnSp>
        <p:nvCxnSpPr>
          <p:cNvPr id="16" name="Đường kết nối: Mũi tên Gấp khúc 15">
            <a:extLst>
              <a:ext uri="{FF2B5EF4-FFF2-40B4-BE49-F238E27FC236}">
                <a16:creationId xmlns="" xmlns:a16="http://schemas.microsoft.com/office/drawing/2014/main" id="{5F917755-405B-6593-6669-89AC8DBCE26D}"/>
              </a:ext>
            </a:extLst>
          </p:cNvPr>
          <p:cNvCxnSpPr>
            <a:cxnSpLocks/>
            <a:stCxn id="11" idx="6"/>
            <a:endCxn id="15" idx="1"/>
          </p:cNvCxnSpPr>
          <p:nvPr/>
        </p:nvCxnSpPr>
        <p:spPr>
          <a:xfrm flipV="1">
            <a:off x="8519008" y="2362201"/>
            <a:ext cx="1460313" cy="727752"/>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pic>
        <p:nvPicPr>
          <p:cNvPr id="2"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589811" y="3794298"/>
            <a:ext cx="2024777" cy="2095500"/>
          </a:xfrm>
          <a:prstGeom prst="rect">
            <a:avLst/>
          </a:prstGeom>
        </p:spPr>
      </p:pic>
      <p:sp>
        <p:nvSpPr>
          <p:cNvPr id="48" name="Hình chữ nhật: Góc Tròn 47">
            <a:extLst>
              <a:ext uri="{FF2B5EF4-FFF2-40B4-BE49-F238E27FC236}">
                <a16:creationId xmlns="" xmlns:a16="http://schemas.microsoft.com/office/drawing/2014/main" id="{D2ABF07F-47E7-6DBB-A9B7-FF5775C6C11D}"/>
              </a:ext>
            </a:extLst>
          </p:cNvPr>
          <p:cNvSpPr/>
          <p:nvPr/>
        </p:nvSpPr>
        <p:spPr>
          <a:xfrm>
            <a:off x="9979321" y="5783581"/>
            <a:ext cx="7775279" cy="3995358"/>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0" indent="-742950" algn="just">
              <a:buFont typeface="+mj-lt"/>
              <a:buAutoNum type="arabicPeriod"/>
            </a:pPr>
            <a:r>
              <a:rPr lang="vi-VN" sz="3600" dirty="0">
                <a:solidFill>
                  <a:srgbClr val="00B050"/>
                </a:solidFill>
                <a:latin typeface="Times New Roman" panose="02020603050405020304" pitchFamily="18" charset="0"/>
                <a:cs typeface="Times New Roman" panose="02020603050405020304" pitchFamily="18" charset="0"/>
              </a:rPr>
              <a:t>Giúp giảm sự phát triển cỏ dại, sâu bệnh hại, tăng khả năng thấm và giữ nước của đất</a:t>
            </a:r>
            <a:endParaRPr lang="en-US" sz="3600" dirty="0">
              <a:solidFill>
                <a:srgbClr val="00B050"/>
              </a:solidFill>
              <a:latin typeface="Times New Roman" panose="02020603050405020304" pitchFamily="18" charset="0"/>
              <a:cs typeface="Times New Roman" panose="02020603050405020304" pitchFamily="18" charset="0"/>
            </a:endParaRPr>
          </a:p>
          <a:p>
            <a:pPr marL="742950" lvl="0" indent="-742950" algn="just">
              <a:buFont typeface="+mj-lt"/>
              <a:buAutoNum type="arabicPeriod"/>
            </a:pPr>
            <a:r>
              <a:rPr lang="vi-VN" sz="3600" dirty="0">
                <a:solidFill>
                  <a:srgbClr val="00B050"/>
                </a:solidFill>
                <a:latin typeface="Times New Roman" panose="02020603050405020304" pitchFamily="18" charset="0"/>
                <a:cs typeface="Times New Roman" panose="02020603050405020304" pitchFamily="18" charset="0"/>
              </a:rPr>
              <a:t>Cây con được chăm sóc có tỉ lệ sống cao hơn.</a:t>
            </a:r>
            <a:endParaRPr lang="en-US" sz="3600" dirty="0">
              <a:solidFill>
                <a:srgbClr val="00B050"/>
              </a:solidFill>
              <a:latin typeface="Times New Roman" panose="02020603050405020304" pitchFamily="18" charset="0"/>
              <a:cs typeface="Times New Roman" panose="02020603050405020304" pitchFamily="18" charset="0"/>
            </a:endParaRPr>
          </a:p>
          <a:p>
            <a:pPr marL="742950" indent="-742950" algn="just">
              <a:buFont typeface="+mj-lt"/>
              <a:buAutoNum type="arabicPeriod"/>
            </a:pPr>
            <a:endParaRPr lang="en-US" sz="3600" dirty="0">
              <a:solidFill>
                <a:srgbClr val="00B050"/>
              </a:solidFill>
              <a:latin typeface="Times New Roman" panose="02020603050405020304" pitchFamily="18" charset="0"/>
              <a:cs typeface="Times New Roman" panose="02020603050405020304" pitchFamily="18" charset="0"/>
            </a:endParaRPr>
          </a:p>
        </p:txBody>
      </p:sp>
      <p:cxnSp>
        <p:nvCxnSpPr>
          <p:cNvPr id="49" name="Đường kết nối: Mũi tên Gấp khúc 48">
            <a:extLst>
              <a:ext uri="{FF2B5EF4-FFF2-40B4-BE49-F238E27FC236}">
                <a16:creationId xmlns="" xmlns:a16="http://schemas.microsoft.com/office/drawing/2014/main" id="{EC18E058-3EA5-5D11-43F6-E9FF66D09CD8}"/>
              </a:ext>
            </a:extLst>
          </p:cNvPr>
          <p:cNvCxnSpPr>
            <a:cxnSpLocks/>
            <a:stCxn id="12" idx="6"/>
            <a:endCxn id="48" idx="1"/>
          </p:cNvCxnSpPr>
          <p:nvPr/>
        </p:nvCxnSpPr>
        <p:spPr>
          <a:xfrm flipV="1">
            <a:off x="8713034" y="7781260"/>
            <a:ext cx="1266287" cy="132167"/>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003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randombar(horizontal)">
                                      <p:cBhvr>
                                        <p:cTn id="37" dur="500"/>
                                        <p:tgtEl>
                                          <p:spTgt spid="4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randombar(horizontal)">
                                      <p:cBhvr>
                                        <p:cTn id="4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995679">
            <a:off x="1679860" y="534786"/>
            <a:ext cx="1320819" cy="261548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19200" y="952500"/>
            <a:ext cx="1003786" cy="985535"/>
          </a:xfrm>
          <a:prstGeom prst="rect">
            <a:avLst/>
          </a:prstGeom>
        </p:spPr>
      </p:pic>
      <p:sp>
        <p:nvSpPr>
          <p:cNvPr id="10" name="Hình chữ nhật: Góc Tròn 9">
            <a:extLst>
              <a:ext uri="{FF2B5EF4-FFF2-40B4-BE49-F238E27FC236}">
                <a16:creationId xmlns="" xmlns:a16="http://schemas.microsoft.com/office/drawing/2014/main" id="{031AB8FE-4F43-ED45-54F9-B7607FC33366}"/>
              </a:ext>
            </a:extLst>
          </p:cNvPr>
          <p:cNvSpPr/>
          <p:nvPr/>
        </p:nvSpPr>
        <p:spPr>
          <a:xfrm>
            <a:off x="702510" y="3286757"/>
            <a:ext cx="3656845" cy="5227371"/>
          </a:xfrm>
          <a:prstGeom prst="roundRect">
            <a:avLst/>
          </a:prstGeom>
          <a:solidFill>
            <a:srgbClr val="FFF99D"/>
          </a:solidFill>
          <a:ln>
            <a:solidFill>
              <a:srgbClr val="FFF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rgbClr val="FF0000"/>
              </a:solidFill>
            </a:endParaRPr>
          </a:p>
          <a:p>
            <a:pPr algn="ctr">
              <a:lnSpc>
                <a:spcPct val="150000"/>
              </a:lnSpc>
            </a:pPr>
            <a:r>
              <a:rPr lang="en-US" sz="3600" b="1" dirty="0" smtClean="0">
                <a:solidFill>
                  <a:srgbClr val="FF0000"/>
                </a:solidFill>
                <a:latin typeface="Arial" panose="020B0604020202020204" pitchFamily="34" charset="0"/>
                <a:cs typeface="Arial" panose="020B0604020202020204" pitchFamily="34" charset="0"/>
              </a:rPr>
              <a:t>HOẠT ĐỘNG TRỒNG VÀ CHĂM SÓC RỪNG</a:t>
            </a:r>
            <a:endParaRPr lang="en-US" sz="3600" b="1" dirty="0">
              <a:solidFill>
                <a:srgbClr val="FF0000"/>
              </a:solidFill>
              <a:latin typeface="Arial" panose="020B0604020202020204" pitchFamily="34" charset="0"/>
              <a:cs typeface="Arial" panose="020B0604020202020204" pitchFamily="34" charset="0"/>
            </a:endParaRPr>
          </a:p>
        </p:txBody>
      </p:sp>
      <p:sp>
        <p:nvSpPr>
          <p:cNvPr id="11" name="Hình Bầu dục 10">
            <a:extLst>
              <a:ext uri="{FF2B5EF4-FFF2-40B4-BE49-F238E27FC236}">
                <a16:creationId xmlns="" xmlns:a16="http://schemas.microsoft.com/office/drawing/2014/main" id="{D25AA45D-DCB8-E3F2-A189-703B80B48B9A}"/>
              </a:ext>
            </a:extLst>
          </p:cNvPr>
          <p:cNvSpPr/>
          <p:nvPr/>
        </p:nvSpPr>
        <p:spPr>
          <a:xfrm>
            <a:off x="5226453" y="1581167"/>
            <a:ext cx="3292555" cy="3017571"/>
          </a:xfrm>
          <a:prstGeom prst="ellipse">
            <a:avLst/>
          </a:prstGeom>
          <a:solidFill>
            <a:schemeClr val="tx1">
              <a:lumMod val="95000"/>
            </a:schemeClr>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600" b="1" i="1" dirty="0" smtClean="0">
              <a:solidFill>
                <a:schemeClr val="bg1"/>
              </a:solidFill>
              <a:latin typeface="+mj-lt"/>
            </a:endParaRPr>
          </a:p>
          <a:p>
            <a:pPr algn="ctr">
              <a:lnSpc>
                <a:spcPct val="150000"/>
              </a:lnSpc>
            </a:pPr>
            <a:r>
              <a:rPr lang="vi-VN" sz="3600" b="1" i="1" dirty="0" smtClean="0">
                <a:solidFill>
                  <a:schemeClr val="bg1"/>
                </a:solidFill>
                <a:latin typeface="+mj-lt"/>
              </a:rPr>
              <a:t>Nhiệm </a:t>
            </a:r>
            <a:r>
              <a:rPr lang="vi-VN" sz="3600" b="1" i="1" dirty="0">
                <a:solidFill>
                  <a:schemeClr val="bg1"/>
                </a:solidFill>
                <a:latin typeface="+mj-lt"/>
              </a:rPr>
              <a:t>vụ của ngành trồng rừng</a:t>
            </a:r>
            <a:endParaRPr lang="en-US" sz="3600" dirty="0">
              <a:solidFill>
                <a:schemeClr val="bg1"/>
              </a:solidFill>
              <a:latin typeface="+mj-lt"/>
            </a:endParaRPr>
          </a:p>
          <a:p>
            <a:pPr algn="ctr">
              <a:lnSpc>
                <a:spcPct val="150000"/>
              </a:lnSpc>
            </a:pPr>
            <a:endParaRPr lang="en-US" sz="3600" b="1" dirty="0">
              <a:solidFill>
                <a:schemeClr val="bg1"/>
              </a:solidFill>
              <a:latin typeface="+mj-lt"/>
              <a:cs typeface="Times New Roman" panose="02020603050405020304" pitchFamily="18" charset="0"/>
            </a:endParaRPr>
          </a:p>
        </p:txBody>
      </p:sp>
      <p:sp>
        <p:nvSpPr>
          <p:cNvPr id="12" name="Hình Bầu dục 11">
            <a:extLst>
              <a:ext uri="{FF2B5EF4-FFF2-40B4-BE49-F238E27FC236}">
                <a16:creationId xmlns="" xmlns:a16="http://schemas.microsoft.com/office/drawing/2014/main" id="{0607E5E4-609A-C9FB-E02D-BBECBA746AB9}"/>
              </a:ext>
            </a:extLst>
          </p:cNvPr>
          <p:cNvSpPr/>
          <p:nvPr/>
        </p:nvSpPr>
        <p:spPr>
          <a:xfrm>
            <a:off x="5420479" y="6404641"/>
            <a:ext cx="3292555" cy="3017571"/>
          </a:xfrm>
          <a:prstGeom prst="ellipse">
            <a:avLst/>
          </a:prstGeom>
          <a:solidFill>
            <a:schemeClr val="tx1">
              <a:lumMod val="95000"/>
            </a:schemeClr>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600" b="1" i="1" dirty="0" smtClean="0">
              <a:solidFill>
                <a:schemeClr val="bg1"/>
              </a:solidFill>
              <a:latin typeface="+mj-lt"/>
              <a:cs typeface="Times New Roman" panose="02020603050405020304" pitchFamily="18" charset="0"/>
            </a:endParaRPr>
          </a:p>
          <a:p>
            <a:pPr algn="ctr">
              <a:lnSpc>
                <a:spcPct val="150000"/>
              </a:lnSpc>
            </a:pPr>
            <a:endParaRPr lang="en-US" sz="3600" b="1" i="1" dirty="0" smtClean="0">
              <a:solidFill>
                <a:schemeClr val="bg1"/>
              </a:solidFill>
              <a:latin typeface="+mj-lt"/>
            </a:endParaRPr>
          </a:p>
          <a:p>
            <a:pPr algn="ctr">
              <a:lnSpc>
                <a:spcPct val="150000"/>
              </a:lnSpc>
            </a:pPr>
            <a:r>
              <a:rPr lang="vi-VN" sz="3600" b="1" i="1" dirty="0" smtClean="0">
                <a:solidFill>
                  <a:schemeClr val="bg1"/>
                </a:solidFill>
                <a:latin typeface="+mj-lt"/>
              </a:rPr>
              <a:t>Nhiệm </a:t>
            </a:r>
            <a:r>
              <a:rPr lang="vi-VN" sz="3600" b="1" i="1" dirty="0">
                <a:solidFill>
                  <a:schemeClr val="bg1"/>
                </a:solidFill>
                <a:latin typeface="+mj-lt"/>
              </a:rPr>
              <a:t>vụ của chăm sóc rừng</a:t>
            </a:r>
            <a:endParaRPr lang="en-US" sz="3600" dirty="0">
              <a:solidFill>
                <a:schemeClr val="bg1"/>
              </a:solidFill>
              <a:latin typeface="+mj-lt"/>
            </a:endParaRPr>
          </a:p>
          <a:p>
            <a:pPr algn="ctr">
              <a:lnSpc>
                <a:spcPct val="150000"/>
              </a:lnSpc>
            </a:pPr>
            <a:endParaRPr lang="en-US" sz="3600" dirty="0" smtClean="0">
              <a:solidFill>
                <a:schemeClr val="bg1"/>
              </a:solidFill>
              <a:latin typeface="+mj-lt"/>
              <a:cs typeface="Times New Roman" panose="02020603050405020304" pitchFamily="18" charset="0"/>
            </a:endParaRPr>
          </a:p>
          <a:p>
            <a:pPr algn="ctr">
              <a:lnSpc>
                <a:spcPct val="150000"/>
              </a:lnSpc>
            </a:pPr>
            <a:endParaRPr lang="en-US" sz="3600" dirty="0">
              <a:solidFill>
                <a:schemeClr val="bg1"/>
              </a:solidFill>
              <a:latin typeface="+mj-lt"/>
              <a:cs typeface="Times New Roman" panose="02020603050405020304" pitchFamily="18" charset="0"/>
            </a:endParaRPr>
          </a:p>
        </p:txBody>
      </p:sp>
      <p:cxnSp>
        <p:nvCxnSpPr>
          <p:cNvPr id="13" name="Đường kết nối: Mũi tên Gấp khúc 12">
            <a:extLst>
              <a:ext uri="{FF2B5EF4-FFF2-40B4-BE49-F238E27FC236}">
                <a16:creationId xmlns="" xmlns:a16="http://schemas.microsoft.com/office/drawing/2014/main" id="{57E3E067-77FA-E720-DE92-06226CFE3486}"/>
              </a:ext>
            </a:extLst>
          </p:cNvPr>
          <p:cNvCxnSpPr>
            <a:cxnSpLocks/>
            <a:stCxn id="10" idx="3"/>
            <a:endCxn id="11" idx="2"/>
          </p:cNvCxnSpPr>
          <p:nvPr/>
        </p:nvCxnSpPr>
        <p:spPr>
          <a:xfrm flipV="1">
            <a:off x="4359355" y="3089953"/>
            <a:ext cx="867098" cy="2810490"/>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14" name="Đường kết nối: Mũi tên Gấp khúc 13">
            <a:extLst>
              <a:ext uri="{FF2B5EF4-FFF2-40B4-BE49-F238E27FC236}">
                <a16:creationId xmlns="" xmlns:a16="http://schemas.microsoft.com/office/drawing/2014/main" id="{BCD5DAAC-76B8-5A37-F3EE-499DCB540F21}"/>
              </a:ext>
            </a:extLst>
          </p:cNvPr>
          <p:cNvCxnSpPr>
            <a:cxnSpLocks/>
            <a:stCxn id="10" idx="3"/>
            <a:endCxn id="12" idx="2"/>
          </p:cNvCxnSpPr>
          <p:nvPr/>
        </p:nvCxnSpPr>
        <p:spPr>
          <a:xfrm>
            <a:off x="4359355" y="5900443"/>
            <a:ext cx="1061124" cy="2012984"/>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sp>
        <p:nvSpPr>
          <p:cNvPr id="15" name="Hình chữ nhật: Góc Tròn 14">
            <a:extLst>
              <a:ext uri="{FF2B5EF4-FFF2-40B4-BE49-F238E27FC236}">
                <a16:creationId xmlns="" xmlns:a16="http://schemas.microsoft.com/office/drawing/2014/main" id="{5635C8E1-5DB8-7C92-5FE1-F157B35697B1}"/>
              </a:ext>
            </a:extLst>
          </p:cNvPr>
          <p:cNvSpPr/>
          <p:nvPr/>
        </p:nvSpPr>
        <p:spPr>
          <a:xfrm>
            <a:off x="9979321" y="190501"/>
            <a:ext cx="8070803" cy="4907972"/>
          </a:xfrm>
          <a:prstGeom prst="roundRect">
            <a:avLst/>
          </a:prstGeom>
          <a:solidFill>
            <a:schemeClr val="bg2">
              <a:lumMod val="20000"/>
              <a:lumOff val="80000"/>
            </a:schemeClr>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Font typeface="+mj-lt"/>
              <a:buAutoNum type="arabicPeriod"/>
            </a:pPr>
            <a:endParaRPr lang="vi-VN" sz="3600" smtClean="0">
              <a:solidFill>
                <a:srgbClr val="0070C0"/>
              </a:solidFill>
              <a:latin typeface="+mj-lt"/>
            </a:endParaRPr>
          </a:p>
          <a:p>
            <a:pPr marL="514350" lvl="0" indent="-514350">
              <a:buFont typeface="+mj-lt"/>
              <a:buAutoNum type="arabicPeriod"/>
            </a:pPr>
            <a:r>
              <a:rPr lang="vi-VN" sz="3600" smtClean="0">
                <a:solidFill>
                  <a:srgbClr val="0070C0"/>
                </a:solidFill>
                <a:latin typeface="+mj-lt"/>
              </a:rPr>
              <a:t>Phủ </a:t>
            </a:r>
            <a:r>
              <a:rPr lang="vi-VN" sz="3600" dirty="0">
                <a:solidFill>
                  <a:srgbClr val="0070C0"/>
                </a:solidFill>
                <a:latin typeface="+mj-lt"/>
              </a:rPr>
              <a:t>xanh đất trống chưa có rừng và trồng lại rừng sau khai thác</a:t>
            </a:r>
            <a:endParaRPr lang="en-US" sz="3600" dirty="0">
              <a:solidFill>
                <a:srgbClr val="0070C0"/>
              </a:solidFill>
              <a:latin typeface="+mj-lt"/>
            </a:endParaRPr>
          </a:p>
          <a:p>
            <a:pPr marL="514350" lvl="0" indent="-514350">
              <a:buFont typeface="+mj-lt"/>
              <a:buAutoNum type="arabicPeriod"/>
            </a:pPr>
            <a:r>
              <a:rPr lang="vi-VN" sz="3600" dirty="0">
                <a:solidFill>
                  <a:srgbClr val="0070C0"/>
                </a:solidFill>
                <a:latin typeface="+mj-lt"/>
              </a:rPr>
              <a:t>Cung cấp lâm sản</a:t>
            </a:r>
            <a:endParaRPr lang="en-US" sz="3600" dirty="0">
              <a:solidFill>
                <a:srgbClr val="0070C0"/>
              </a:solidFill>
              <a:latin typeface="+mj-lt"/>
            </a:endParaRPr>
          </a:p>
          <a:p>
            <a:pPr marL="514350" lvl="0" indent="-514350">
              <a:buFont typeface="+mj-lt"/>
              <a:buAutoNum type="arabicPeriod"/>
            </a:pPr>
            <a:r>
              <a:rPr lang="vi-VN" sz="3600" dirty="0">
                <a:solidFill>
                  <a:srgbClr val="0070C0"/>
                </a:solidFill>
                <a:latin typeface="+mj-lt"/>
              </a:rPr>
              <a:t>Bảo vệ nguồn nước, bảo vệ đất, chống xói mòn, chắn gió, chắn cát, chắn sóng,...</a:t>
            </a:r>
            <a:endParaRPr lang="en-US" sz="3600" dirty="0">
              <a:solidFill>
                <a:srgbClr val="0070C0"/>
              </a:solidFill>
              <a:latin typeface="+mj-lt"/>
            </a:endParaRPr>
          </a:p>
          <a:p>
            <a:pPr marL="514350" lvl="0" indent="-514350">
              <a:buFont typeface="+mj-lt"/>
              <a:buAutoNum type="arabicPeriod"/>
            </a:pPr>
            <a:r>
              <a:rPr lang="vi-VN" sz="3600" dirty="0">
                <a:solidFill>
                  <a:srgbClr val="0070C0"/>
                </a:solidFill>
                <a:latin typeface="+mj-lt"/>
              </a:rPr>
              <a:t>Phủ xanh lại những diện tích rừng đặc dụng đã mất</a:t>
            </a:r>
            <a:endParaRPr lang="en-US" sz="3600" dirty="0">
              <a:solidFill>
                <a:srgbClr val="0070C0"/>
              </a:solidFill>
              <a:latin typeface="+mj-lt"/>
            </a:endParaRPr>
          </a:p>
          <a:p>
            <a:pPr marL="514350" lvl="0" indent="-514350">
              <a:buFont typeface="+mj-lt"/>
              <a:buAutoNum type="arabicPeriod"/>
            </a:pPr>
            <a:endParaRPr lang="en-US" sz="3200" dirty="0">
              <a:solidFill>
                <a:srgbClr val="0070C0"/>
              </a:solidFill>
              <a:latin typeface="+mj-lt"/>
              <a:cs typeface="Times New Roman" panose="02020603050405020304" pitchFamily="18" charset="0"/>
            </a:endParaRPr>
          </a:p>
        </p:txBody>
      </p:sp>
      <p:cxnSp>
        <p:nvCxnSpPr>
          <p:cNvPr id="16" name="Đường kết nối: Mũi tên Gấp khúc 15">
            <a:extLst>
              <a:ext uri="{FF2B5EF4-FFF2-40B4-BE49-F238E27FC236}">
                <a16:creationId xmlns="" xmlns:a16="http://schemas.microsoft.com/office/drawing/2014/main" id="{5F917755-405B-6593-6669-89AC8DBCE26D}"/>
              </a:ext>
            </a:extLst>
          </p:cNvPr>
          <p:cNvCxnSpPr>
            <a:cxnSpLocks/>
            <a:stCxn id="11" idx="6"/>
            <a:endCxn id="15" idx="1"/>
          </p:cNvCxnSpPr>
          <p:nvPr/>
        </p:nvCxnSpPr>
        <p:spPr>
          <a:xfrm flipV="1">
            <a:off x="8519008" y="2644487"/>
            <a:ext cx="1460313" cy="445466"/>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sp>
        <p:nvSpPr>
          <p:cNvPr id="48" name="Hình chữ nhật: Góc Tròn 47">
            <a:extLst>
              <a:ext uri="{FF2B5EF4-FFF2-40B4-BE49-F238E27FC236}">
                <a16:creationId xmlns="" xmlns:a16="http://schemas.microsoft.com/office/drawing/2014/main" id="{D2ABF07F-47E7-6DBB-A9B7-FF5775C6C11D}"/>
              </a:ext>
            </a:extLst>
          </p:cNvPr>
          <p:cNvSpPr/>
          <p:nvPr/>
        </p:nvSpPr>
        <p:spPr>
          <a:xfrm>
            <a:off x="10064797" y="6515100"/>
            <a:ext cx="8070803" cy="2590800"/>
          </a:xfrm>
          <a:prstGeom prst="roundRect">
            <a:avLst/>
          </a:prstGeom>
          <a:solidFill>
            <a:schemeClr val="bg2">
              <a:lumMod val="20000"/>
              <a:lumOff val="80000"/>
            </a:schemeClr>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Font typeface="+mj-lt"/>
              <a:buAutoNum type="arabicPeriod"/>
            </a:pPr>
            <a:r>
              <a:rPr lang="vi-VN" sz="3600" dirty="0">
                <a:solidFill>
                  <a:srgbClr val="0070C0"/>
                </a:solidFill>
                <a:latin typeface="+mj-lt"/>
              </a:rPr>
              <a:t>Áp dụng các biện pháp kĩ thuật lâm sinh</a:t>
            </a:r>
            <a:endParaRPr lang="en-US" sz="3600" dirty="0">
              <a:solidFill>
                <a:srgbClr val="0070C0"/>
              </a:solidFill>
              <a:latin typeface="+mj-lt"/>
            </a:endParaRPr>
          </a:p>
          <a:p>
            <a:pPr marL="514350" lvl="0" indent="-514350">
              <a:buFont typeface="+mj-lt"/>
              <a:buAutoNum type="arabicPeriod"/>
            </a:pPr>
            <a:r>
              <a:rPr lang="vi-VN" sz="3600" dirty="0">
                <a:solidFill>
                  <a:srgbClr val="0070C0"/>
                </a:solidFill>
                <a:latin typeface="+mj-lt"/>
              </a:rPr>
              <a:t>Tỉa cành</a:t>
            </a:r>
            <a:endParaRPr lang="en-US" sz="3600" dirty="0">
              <a:solidFill>
                <a:srgbClr val="0070C0"/>
              </a:solidFill>
              <a:latin typeface="+mj-lt"/>
            </a:endParaRPr>
          </a:p>
          <a:p>
            <a:pPr marL="514350" lvl="0" indent="-514350">
              <a:buFont typeface="+mj-lt"/>
              <a:buAutoNum type="arabicPeriod"/>
            </a:pPr>
            <a:r>
              <a:rPr lang="vi-VN" sz="3600" dirty="0">
                <a:solidFill>
                  <a:srgbClr val="0070C0"/>
                </a:solidFill>
                <a:latin typeface="+mj-lt"/>
              </a:rPr>
              <a:t>Trồng dặm</a:t>
            </a:r>
            <a:endParaRPr lang="en-US" sz="3600" dirty="0">
              <a:solidFill>
                <a:srgbClr val="0070C0"/>
              </a:solidFill>
              <a:latin typeface="+mj-lt"/>
            </a:endParaRPr>
          </a:p>
        </p:txBody>
      </p:sp>
      <p:cxnSp>
        <p:nvCxnSpPr>
          <p:cNvPr id="49" name="Đường kết nối: Mũi tên Gấp khúc 48">
            <a:extLst>
              <a:ext uri="{FF2B5EF4-FFF2-40B4-BE49-F238E27FC236}">
                <a16:creationId xmlns="" xmlns:a16="http://schemas.microsoft.com/office/drawing/2014/main" id="{EC18E058-3EA5-5D11-43F6-E9FF66D09CD8}"/>
              </a:ext>
            </a:extLst>
          </p:cNvPr>
          <p:cNvCxnSpPr>
            <a:cxnSpLocks/>
            <a:stCxn id="12" idx="6"/>
            <a:endCxn id="48" idx="1"/>
          </p:cNvCxnSpPr>
          <p:nvPr/>
        </p:nvCxnSpPr>
        <p:spPr>
          <a:xfrm flipV="1">
            <a:off x="8713034" y="7781260"/>
            <a:ext cx="1266287" cy="132167"/>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715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randombar(horizontal)">
                                      <p:cBhvr>
                                        <p:cTn id="37" dur="500"/>
                                        <p:tgtEl>
                                          <p:spTgt spid="4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randombar(horizontal)">
                                      <p:cBhvr>
                                        <p:cTn id="4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995679">
            <a:off x="1679860" y="534786"/>
            <a:ext cx="1320819" cy="261548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19200" y="952500"/>
            <a:ext cx="1003786" cy="985535"/>
          </a:xfrm>
          <a:prstGeom prst="rect">
            <a:avLst/>
          </a:prstGeom>
        </p:spPr>
      </p:pic>
      <p:sp>
        <p:nvSpPr>
          <p:cNvPr id="10" name="Hình chữ nhật: Góc Tròn 9">
            <a:extLst>
              <a:ext uri="{FF2B5EF4-FFF2-40B4-BE49-F238E27FC236}">
                <a16:creationId xmlns="" xmlns:a16="http://schemas.microsoft.com/office/drawing/2014/main" id="{031AB8FE-4F43-ED45-54F9-B7607FC33366}"/>
              </a:ext>
            </a:extLst>
          </p:cNvPr>
          <p:cNvSpPr/>
          <p:nvPr/>
        </p:nvSpPr>
        <p:spPr>
          <a:xfrm>
            <a:off x="702510" y="3286757"/>
            <a:ext cx="3656845" cy="5227371"/>
          </a:xfrm>
          <a:prstGeom prst="roundRect">
            <a:avLst/>
          </a:prstGeom>
          <a:solidFill>
            <a:srgbClr val="FFF99D"/>
          </a:solidFill>
          <a:ln>
            <a:solidFill>
              <a:srgbClr val="FFF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p>
          <a:p>
            <a:pPr algn="ctr">
              <a:lnSpc>
                <a:spcPct val="150000"/>
              </a:lnSpc>
            </a:pPr>
            <a:r>
              <a:rPr lang="en-US" sz="3600" b="1" dirty="0" smtClean="0">
                <a:solidFill>
                  <a:sysClr val="windowText" lastClr="000000"/>
                </a:solidFill>
                <a:latin typeface="Arial" panose="020B0604020202020204" pitchFamily="34" charset="0"/>
                <a:cs typeface="Arial" panose="020B0604020202020204" pitchFamily="34" charset="0"/>
              </a:rPr>
              <a:t>HOẠT ĐỘNG TRỒNG VÀ CHĂM SÓC RỪNG</a:t>
            </a:r>
            <a:endParaRPr lang="en-US" sz="3600" b="1" dirty="0">
              <a:solidFill>
                <a:sysClr val="windowText" lastClr="000000"/>
              </a:solidFill>
              <a:latin typeface="Arial" panose="020B0604020202020204" pitchFamily="34" charset="0"/>
              <a:cs typeface="Arial" panose="020B0604020202020204" pitchFamily="34" charset="0"/>
            </a:endParaRPr>
          </a:p>
        </p:txBody>
      </p:sp>
      <p:sp>
        <p:nvSpPr>
          <p:cNvPr id="11" name="Hình Bầu dục 10">
            <a:extLst>
              <a:ext uri="{FF2B5EF4-FFF2-40B4-BE49-F238E27FC236}">
                <a16:creationId xmlns="" xmlns:a16="http://schemas.microsoft.com/office/drawing/2014/main" id="{D25AA45D-DCB8-E3F2-A189-703B80B48B9A}"/>
              </a:ext>
            </a:extLst>
          </p:cNvPr>
          <p:cNvSpPr/>
          <p:nvPr/>
        </p:nvSpPr>
        <p:spPr>
          <a:xfrm>
            <a:off x="5226453" y="1651577"/>
            <a:ext cx="3803606" cy="3017571"/>
          </a:xfrm>
          <a:prstGeom prst="ellipse">
            <a:avLst/>
          </a:prstGeom>
          <a:solidFill>
            <a:schemeClr val="accent2"/>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i="1" dirty="0">
                <a:latin typeface="Times New Roman" panose="02020603050405020304" pitchFamily="18" charset="0"/>
                <a:cs typeface="Times New Roman" panose="02020603050405020304" pitchFamily="18" charset="0"/>
              </a:rPr>
              <a:t>Thời vụ trồng </a:t>
            </a:r>
            <a:r>
              <a:rPr lang="vi-VN" sz="4000" b="1" i="1" dirty="0" smtClean="0">
                <a:latin typeface="Times New Roman" panose="02020603050405020304" pitchFamily="18" charset="0"/>
                <a:cs typeface="Times New Roman" panose="02020603050405020304" pitchFamily="18" charset="0"/>
              </a:rPr>
              <a:t>rừng</a:t>
            </a:r>
            <a:endParaRPr lang="en-US" sz="4000" dirty="0">
              <a:latin typeface="Times New Roman" panose="02020603050405020304" pitchFamily="18" charset="0"/>
              <a:cs typeface="Times New Roman" panose="02020603050405020304" pitchFamily="18" charset="0"/>
            </a:endParaRPr>
          </a:p>
        </p:txBody>
      </p:sp>
      <p:sp>
        <p:nvSpPr>
          <p:cNvPr id="12" name="Hình Bầu dục 11">
            <a:extLst>
              <a:ext uri="{FF2B5EF4-FFF2-40B4-BE49-F238E27FC236}">
                <a16:creationId xmlns="" xmlns:a16="http://schemas.microsoft.com/office/drawing/2014/main" id="{0607E5E4-609A-C9FB-E02D-BBECBA746AB9}"/>
              </a:ext>
            </a:extLst>
          </p:cNvPr>
          <p:cNvSpPr/>
          <p:nvPr/>
        </p:nvSpPr>
        <p:spPr>
          <a:xfrm>
            <a:off x="5420479" y="6404641"/>
            <a:ext cx="3609580" cy="3017571"/>
          </a:xfrm>
          <a:prstGeom prst="ellipse">
            <a:avLst/>
          </a:prstGeom>
          <a:solidFill>
            <a:schemeClr val="accent2"/>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latin typeface="Times New Roman" panose="02020603050405020304" pitchFamily="18" charset="0"/>
                <a:cs typeface="Times New Roman" panose="02020603050405020304" pitchFamily="18" charset="0"/>
              </a:rPr>
              <a:t> </a:t>
            </a:r>
            <a:r>
              <a:rPr lang="vi-VN" sz="4000" b="1" i="1" dirty="0" smtClean="0">
                <a:latin typeface="Times New Roman" panose="02020603050405020304" pitchFamily="18" charset="0"/>
                <a:cs typeface="Times New Roman" panose="02020603050405020304" pitchFamily="18" charset="0"/>
              </a:rPr>
              <a:t>Trồng </a:t>
            </a:r>
            <a:r>
              <a:rPr lang="vi-VN" sz="4000" b="1" i="1" dirty="0">
                <a:latin typeface="Times New Roman" panose="02020603050405020304" pitchFamily="18" charset="0"/>
                <a:cs typeface="Times New Roman" panose="02020603050405020304" pitchFamily="18" charset="0"/>
              </a:rPr>
              <a:t>rừng bằng cây con</a:t>
            </a:r>
            <a:endParaRPr lang="en-US" sz="4000" dirty="0">
              <a:latin typeface="Times New Roman" panose="02020603050405020304" pitchFamily="18" charset="0"/>
              <a:cs typeface="Times New Roman" panose="02020603050405020304" pitchFamily="18" charset="0"/>
            </a:endParaRPr>
          </a:p>
          <a:p>
            <a:pPr lvl="0" algn="ctr"/>
            <a:endParaRPr lang="en-US" sz="4000" dirty="0">
              <a:latin typeface="Times New Roman" panose="02020603050405020304" pitchFamily="18" charset="0"/>
              <a:cs typeface="Times New Roman" panose="02020603050405020304" pitchFamily="18" charset="0"/>
            </a:endParaRPr>
          </a:p>
        </p:txBody>
      </p:sp>
      <p:cxnSp>
        <p:nvCxnSpPr>
          <p:cNvPr id="13" name="Đường kết nối: Mũi tên Gấp khúc 12">
            <a:extLst>
              <a:ext uri="{FF2B5EF4-FFF2-40B4-BE49-F238E27FC236}">
                <a16:creationId xmlns="" xmlns:a16="http://schemas.microsoft.com/office/drawing/2014/main" id="{57E3E067-77FA-E720-DE92-06226CFE3486}"/>
              </a:ext>
            </a:extLst>
          </p:cNvPr>
          <p:cNvCxnSpPr>
            <a:cxnSpLocks/>
            <a:stCxn id="10" idx="3"/>
            <a:endCxn id="11" idx="2"/>
          </p:cNvCxnSpPr>
          <p:nvPr/>
        </p:nvCxnSpPr>
        <p:spPr>
          <a:xfrm flipV="1">
            <a:off x="4359355" y="3089953"/>
            <a:ext cx="867098" cy="2810490"/>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14" name="Đường kết nối: Mũi tên Gấp khúc 13">
            <a:extLst>
              <a:ext uri="{FF2B5EF4-FFF2-40B4-BE49-F238E27FC236}">
                <a16:creationId xmlns="" xmlns:a16="http://schemas.microsoft.com/office/drawing/2014/main" id="{BCD5DAAC-76B8-5A37-F3EE-499DCB540F21}"/>
              </a:ext>
            </a:extLst>
          </p:cNvPr>
          <p:cNvCxnSpPr>
            <a:cxnSpLocks/>
            <a:stCxn id="10" idx="3"/>
            <a:endCxn id="12" idx="2"/>
          </p:cNvCxnSpPr>
          <p:nvPr/>
        </p:nvCxnSpPr>
        <p:spPr>
          <a:xfrm>
            <a:off x="4359355" y="5900443"/>
            <a:ext cx="1061124" cy="2012984"/>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sp>
        <p:nvSpPr>
          <p:cNvPr id="15" name="Hình chữ nhật: Góc Tròn 14">
            <a:extLst>
              <a:ext uri="{FF2B5EF4-FFF2-40B4-BE49-F238E27FC236}">
                <a16:creationId xmlns="" xmlns:a16="http://schemas.microsoft.com/office/drawing/2014/main" id="{5635C8E1-5DB8-7C92-5FE1-F157B35697B1}"/>
              </a:ext>
            </a:extLst>
          </p:cNvPr>
          <p:cNvSpPr/>
          <p:nvPr/>
        </p:nvSpPr>
        <p:spPr>
          <a:xfrm>
            <a:off x="10049556" y="495300"/>
            <a:ext cx="8086044" cy="4750664"/>
          </a:xfrm>
          <a:prstGeom prst="roundRect">
            <a:avLst/>
          </a:prstGeom>
          <a:solidFill>
            <a:schemeClr val="accent5">
              <a:lumMod val="20000"/>
              <a:lumOff val="80000"/>
            </a:schemeClr>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Font typeface="+mj-lt"/>
              <a:buAutoNum type="arabicPeriod"/>
            </a:pPr>
            <a:r>
              <a:rPr lang="vi-VN" sz="3600" dirty="0">
                <a:solidFill>
                  <a:srgbClr val="00B050"/>
                </a:solidFill>
                <a:latin typeface="Times New Roman" panose="02020603050405020304" pitchFamily="18" charset="0"/>
                <a:cs typeface="Times New Roman" panose="02020603050405020304" pitchFamily="18" charset="0"/>
              </a:rPr>
              <a:t>Miền Bắc: Mùa xuân hoặc mùa hè (từ  tháng 2 đến tháng 7)</a:t>
            </a:r>
            <a:endParaRPr lang="en-US" sz="3600" dirty="0">
              <a:solidFill>
                <a:srgbClr val="00B050"/>
              </a:solidFill>
              <a:latin typeface="Times New Roman" panose="02020603050405020304" pitchFamily="18" charset="0"/>
              <a:cs typeface="Times New Roman" panose="02020603050405020304" pitchFamily="18" charset="0"/>
            </a:endParaRPr>
          </a:p>
          <a:p>
            <a:pPr marL="514350" lvl="0" indent="-514350">
              <a:buFont typeface="+mj-lt"/>
              <a:buAutoNum type="arabicPeriod"/>
            </a:pPr>
            <a:r>
              <a:rPr lang="vi-VN" sz="3600" dirty="0">
                <a:solidFill>
                  <a:srgbClr val="00B050"/>
                </a:solidFill>
                <a:latin typeface="Times New Roman" panose="02020603050405020304" pitchFamily="18" charset="0"/>
                <a:cs typeface="Times New Roman" panose="02020603050405020304" pitchFamily="18" charset="0"/>
              </a:rPr>
              <a:t>Miền Trung: Mùa mưa (từ tháng 9 đến tháng 12)</a:t>
            </a:r>
            <a:endParaRPr lang="en-US" sz="3600" dirty="0">
              <a:solidFill>
                <a:srgbClr val="00B050"/>
              </a:solidFill>
              <a:latin typeface="Times New Roman" panose="02020603050405020304" pitchFamily="18" charset="0"/>
              <a:cs typeface="Times New Roman" panose="02020603050405020304" pitchFamily="18" charset="0"/>
            </a:endParaRPr>
          </a:p>
          <a:p>
            <a:pPr marL="514350" lvl="0" indent="-514350">
              <a:buFont typeface="+mj-lt"/>
              <a:buAutoNum type="arabicPeriod"/>
            </a:pPr>
            <a:r>
              <a:rPr lang="vi-VN" sz="3600" dirty="0">
                <a:solidFill>
                  <a:srgbClr val="00B050"/>
                </a:solidFill>
                <a:latin typeface="Times New Roman" panose="02020603050405020304" pitchFamily="18" charset="0"/>
                <a:cs typeface="Times New Roman" panose="02020603050405020304" pitchFamily="18" charset="0"/>
              </a:rPr>
              <a:t>Miền Nam: Mùa mưa (từ tháng 5 đến tháng 11)</a:t>
            </a:r>
            <a:endParaRPr lang="en-US" sz="3600" dirty="0">
              <a:solidFill>
                <a:srgbClr val="00B050"/>
              </a:solidFill>
              <a:latin typeface="Times New Roman" panose="02020603050405020304" pitchFamily="18" charset="0"/>
              <a:cs typeface="Times New Roman" panose="02020603050405020304" pitchFamily="18" charset="0"/>
            </a:endParaRPr>
          </a:p>
        </p:txBody>
      </p:sp>
      <p:cxnSp>
        <p:nvCxnSpPr>
          <p:cNvPr id="16" name="Đường kết nối: Mũi tên Gấp khúc 15">
            <a:extLst>
              <a:ext uri="{FF2B5EF4-FFF2-40B4-BE49-F238E27FC236}">
                <a16:creationId xmlns="" xmlns:a16="http://schemas.microsoft.com/office/drawing/2014/main" id="{5F917755-405B-6593-6669-89AC8DBCE26D}"/>
              </a:ext>
            </a:extLst>
          </p:cNvPr>
          <p:cNvCxnSpPr>
            <a:cxnSpLocks/>
            <a:stCxn id="11" idx="6"/>
            <a:endCxn id="15" idx="1"/>
          </p:cNvCxnSpPr>
          <p:nvPr/>
        </p:nvCxnSpPr>
        <p:spPr>
          <a:xfrm flipV="1">
            <a:off x="9030059" y="2870632"/>
            <a:ext cx="1019497" cy="289731"/>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pic>
        <p:nvPicPr>
          <p:cNvPr id="2"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42211" y="4747723"/>
            <a:ext cx="2024777" cy="2095500"/>
          </a:xfrm>
          <a:prstGeom prst="rect">
            <a:avLst/>
          </a:prstGeom>
        </p:spPr>
      </p:pic>
      <p:sp>
        <p:nvSpPr>
          <p:cNvPr id="48" name="Hình chữ nhật: Góc Tròn 47">
            <a:extLst>
              <a:ext uri="{FF2B5EF4-FFF2-40B4-BE49-F238E27FC236}">
                <a16:creationId xmlns="" xmlns:a16="http://schemas.microsoft.com/office/drawing/2014/main" id="{D2ABF07F-47E7-6DBB-A9B7-FF5775C6C11D}"/>
              </a:ext>
            </a:extLst>
          </p:cNvPr>
          <p:cNvSpPr/>
          <p:nvPr/>
        </p:nvSpPr>
        <p:spPr>
          <a:xfrm>
            <a:off x="10091183" y="5824243"/>
            <a:ext cx="8044417" cy="4043657"/>
          </a:xfrm>
          <a:prstGeom prst="roundRect">
            <a:avLst/>
          </a:prstGeom>
          <a:solidFill>
            <a:schemeClr val="accent5">
              <a:lumMod val="20000"/>
              <a:lumOff val="80000"/>
            </a:schemeClr>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Font typeface="+mj-lt"/>
              <a:buAutoNum type="arabicPeriod"/>
            </a:pPr>
            <a:r>
              <a:rPr lang="vi-VN" sz="4000" dirty="0" smtClean="0">
                <a:solidFill>
                  <a:srgbClr val="00B050"/>
                </a:solidFill>
                <a:latin typeface="Times New Roman" panose="02020603050405020304" pitchFamily="18" charset="0"/>
                <a:cs typeface="Times New Roman" panose="02020603050405020304" pitchFamily="18" charset="0"/>
              </a:rPr>
              <a:t>Trồng </a:t>
            </a:r>
            <a:r>
              <a:rPr lang="vi-VN" sz="4000" dirty="0">
                <a:solidFill>
                  <a:srgbClr val="00B050"/>
                </a:solidFill>
                <a:latin typeface="Times New Roman" panose="02020603050405020304" pitchFamily="18" charset="0"/>
                <a:cs typeface="Times New Roman" panose="02020603050405020304" pitchFamily="18" charset="0"/>
              </a:rPr>
              <a:t>rừng bằng cây con có </a:t>
            </a:r>
            <a:r>
              <a:rPr lang="vi-VN" sz="4000" dirty="0" smtClean="0">
                <a:solidFill>
                  <a:srgbClr val="00B050"/>
                </a:solidFill>
                <a:latin typeface="Times New Roman" panose="02020603050405020304" pitchFamily="18" charset="0"/>
                <a:cs typeface="Times New Roman" panose="02020603050405020304" pitchFamily="18" charset="0"/>
              </a:rPr>
              <a:t>bầu</a:t>
            </a:r>
            <a:endParaRPr lang="en-US" sz="4000" dirty="0">
              <a:solidFill>
                <a:srgbClr val="00B050"/>
              </a:solidFill>
              <a:latin typeface="Times New Roman" panose="02020603050405020304" pitchFamily="18" charset="0"/>
              <a:cs typeface="Times New Roman" panose="02020603050405020304" pitchFamily="18" charset="0"/>
            </a:endParaRPr>
          </a:p>
          <a:p>
            <a:pPr marL="514350" lvl="0" indent="-514350">
              <a:buFont typeface="+mj-lt"/>
              <a:buAutoNum type="arabicPeriod"/>
            </a:pPr>
            <a:r>
              <a:rPr lang="vi-VN" sz="4000" dirty="0">
                <a:solidFill>
                  <a:srgbClr val="00B050"/>
                </a:solidFill>
                <a:latin typeface="Times New Roman" panose="02020603050405020304" pitchFamily="18" charset="0"/>
                <a:cs typeface="Times New Roman" panose="02020603050405020304" pitchFamily="18" charset="0"/>
              </a:rPr>
              <a:t>Trồng rừng bằng cây con rễ trần.</a:t>
            </a:r>
            <a:endParaRPr lang="en-US" sz="4000" dirty="0">
              <a:solidFill>
                <a:srgbClr val="00B050"/>
              </a:solidFill>
              <a:latin typeface="Times New Roman" panose="02020603050405020304" pitchFamily="18" charset="0"/>
              <a:cs typeface="Times New Roman" panose="02020603050405020304" pitchFamily="18" charset="0"/>
            </a:endParaRPr>
          </a:p>
        </p:txBody>
      </p:sp>
      <p:cxnSp>
        <p:nvCxnSpPr>
          <p:cNvPr id="49" name="Đường kết nối: Mũi tên Gấp khúc 48">
            <a:extLst>
              <a:ext uri="{FF2B5EF4-FFF2-40B4-BE49-F238E27FC236}">
                <a16:creationId xmlns="" xmlns:a16="http://schemas.microsoft.com/office/drawing/2014/main" id="{EC18E058-3EA5-5D11-43F6-E9FF66D09CD8}"/>
              </a:ext>
            </a:extLst>
          </p:cNvPr>
          <p:cNvCxnSpPr>
            <a:cxnSpLocks/>
            <a:stCxn id="12" idx="6"/>
            <a:endCxn id="48" idx="1"/>
          </p:cNvCxnSpPr>
          <p:nvPr/>
        </p:nvCxnSpPr>
        <p:spPr>
          <a:xfrm flipV="1">
            <a:off x="9030059" y="7846072"/>
            <a:ext cx="1061124" cy="67355"/>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3555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randombar(horizontal)">
                                      <p:cBhvr>
                                        <p:cTn id="37" dur="500"/>
                                        <p:tgtEl>
                                          <p:spTgt spid="4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randombar(horizontal)">
                                      <p:cBhvr>
                                        <p:cTn id="4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995679">
            <a:off x="1679860" y="534786"/>
            <a:ext cx="1320819" cy="261548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19200" y="952500"/>
            <a:ext cx="1003786" cy="985535"/>
          </a:xfrm>
          <a:prstGeom prst="rect">
            <a:avLst/>
          </a:prstGeom>
        </p:spPr>
      </p:pic>
      <p:sp>
        <p:nvSpPr>
          <p:cNvPr id="10" name="Hình chữ nhật: Góc Tròn 9">
            <a:extLst>
              <a:ext uri="{FF2B5EF4-FFF2-40B4-BE49-F238E27FC236}">
                <a16:creationId xmlns="" xmlns:a16="http://schemas.microsoft.com/office/drawing/2014/main" id="{031AB8FE-4F43-ED45-54F9-B7607FC33366}"/>
              </a:ext>
            </a:extLst>
          </p:cNvPr>
          <p:cNvSpPr/>
          <p:nvPr/>
        </p:nvSpPr>
        <p:spPr>
          <a:xfrm>
            <a:off x="702510" y="3286757"/>
            <a:ext cx="3656845" cy="5227371"/>
          </a:xfrm>
          <a:prstGeom prst="roundRect">
            <a:avLst/>
          </a:prstGeom>
          <a:solidFill>
            <a:srgbClr val="FFF99D"/>
          </a:solidFill>
          <a:ln>
            <a:solidFill>
              <a:srgbClr val="FFF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p>
          <a:p>
            <a:pPr algn="ctr">
              <a:lnSpc>
                <a:spcPct val="150000"/>
              </a:lnSpc>
            </a:pPr>
            <a:r>
              <a:rPr lang="en-US" sz="3600" b="1" dirty="0" smtClean="0">
                <a:solidFill>
                  <a:sysClr val="windowText" lastClr="000000"/>
                </a:solidFill>
                <a:latin typeface="Arial" panose="020B0604020202020204" pitchFamily="34" charset="0"/>
                <a:cs typeface="Arial" panose="020B0604020202020204" pitchFamily="34" charset="0"/>
              </a:rPr>
              <a:t>HOẠT ĐỘNG TRỒNG VÀ CHĂM SÓC RỪNG</a:t>
            </a:r>
            <a:endParaRPr lang="en-US" sz="3600" b="1" dirty="0">
              <a:solidFill>
                <a:sysClr val="windowText" lastClr="000000"/>
              </a:solidFill>
              <a:latin typeface="Arial" panose="020B0604020202020204" pitchFamily="34" charset="0"/>
              <a:cs typeface="Arial" panose="020B0604020202020204" pitchFamily="34" charset="0"/>
            </a:endParaRPr>
          </a:p>
        </p:txBody>
      </p:sp>
      <p:sp>
        <p:nvSpPr>
          <p:cNvPr id="11" name="Hình Bầu dục 10">
            <a:extLst>
              <a:ext uri="{FF2B5EF4-FFF2-40B4-BE49-F238E27FC236}">
                <a16:creationId xmlns="" xmlns:a16="http://schemas.microsoft.com/office/drawing/2014/main" id="{D25AA45D-DCB8-E3F2-A189-703B80B48B9A}"/>
              </a:ext>
            </a:extLst>
          </p:cNvPr>
          <p:cNvSpPr/>
          <p:nvPr/>
        </p:nvSpPr>
        <p:spPr>
          <a:xfrm>
            <a:off x="5226453" y="1449000"/>
            <a:ext cx="3292555" cy="3017571"/>
          </a:xfrm>
          <a:prstGeom prst="ellipse">
            <a:avLst/>
          </a:prstGeom>
          <a:solidFill>
            <a:srgbClr val="92D050"/>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dirty="0" smtClean="0"/>
          </a:p>
          <a:p>
            <a:pPr algn="ctr"/>
            <a:endParaRPr lang="en-US" sz="3200" b="1" i="1" dirty="0"/>
          </a:p>
          <a:p>
            <a:pPr algn="ctr"/>
            <a:endParaRPr lang="en-US" sz="3200" b="1" i="1" dirty="0" smtClean="0"/>
          </a:p>
          <a:p>
            <a:pPr algn="ctr"/>
            <a:r>
              <a:rPr lang="vi-VN" sz="3200" b="1" i="1" dirty="0" smtClean="0"/>
              <a:t>Trồng </a:t>
            </a:r>
            <a:r>
              <a:rPr lang="vi-VN" sz="3200" b="1" i="1" dirty="0"/>
              <a:t>rừng bằng gieo hạt </a:t>
            </a:r>
            <a:r>
              <a:rPr lang="vi-VN" sz="3200" b="1" i="1" dirty="0" smtClean="0"/>
              <a:t>thẳng</a:t>
            </a:r>
            <a:endParaRPr lang="en-US" sz="3200" dirty="0"/>
          </a:p>
          <a:p>
            <a:pPr algn="ctr">
              <a:lnSpc>
                <a:spcPct val="150000"/>
              </a:lnSpc>
            </a:pPr>
            <a:endParaRPr lang="en-US" sz="3200" b="1" dirty="0">
              <a:latin typeface="Times New Roman" panose="02020603050405020304" pitchFamily="18" charset="0"/>
              <a:cs typeface="Times New Roman" panose="02020603050405020304" pitchFamily="18" charset="0"/>
            </a:endParaRPr>
          </a:p>
          <a:p>
            <a:pPr algn="ctr">
              <a:lnSpc>
                <a:spcPct val="150000"/>
              </a:lnSpc>
            </a:pPr>
            <a:endParaRPr lang="en-US" sz="3200" b="1" dirty="0">
              <a:latin typeface="Times New Roman" panose="02020603050405020304" pitchFamily="18" charset="0"/>
              <a:cs typeface="Times New Roman" panose="02020603050405020304" pitchFamily="18" charset="0"/>
            </a:endParaRPr>
          </a:p>
        </p:txBody>
      </p:sp>
      <p:sp>
        <p:nvSpPr>
          <p:cNvPr id="12" name="Hình Bầu dục 11">
            <a:extLst>
              <a:ext uri="{FF2B5EF4-FFF2-40B4-BE49-F238E27FC236}">
                <a16:creationId xmlns="" xmlns:a16="http://schemas.microsoft.com/office/drawing/2014/main" id="{0607E5E4-609A-C9FB-E02D-BBECBA746AB9}"/>
              </a:ext>
            </a:extLst>
          </p:cNvPr>
          <p:cNvSpPr/>
          <p:nvPr/>
        </p:nvSpPr>
        <p:spPr>
          <a:xfrm>
            <a:off x="5420479" y="6272474"/>
            <a:ext cx="3292555" cy="3017571"/>
          </a:xfrm>
          <a:prstGeom prst="ellipse">
            <a:avLst/>
          </a:prstGeom>
          <a:solidFill>
            <a:srgbClr val="92D050"/>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dirty="0" smtClean="0"/>
          </a:p>
          <a:p>
            <a:pPr algn="ctr"/>
            <a:endParaRPr lang="en-US" sz="3200" b="1" i="1" dirty="0"/>
          </a:p>
          <a:p>
            <a:pPr algn="ctr"/>
            <a:endParaRPr lang="en-US" sz="3200" b="1" i="1" dirty="0" smtClean="0"/>
          </a:p>
          <a:p>
            <a:pPr algn="ctr"/>
            <a:r>
              <a:rPr lang="vi-VN" sz="3200" b="1" i="1" dirty="0" smtClean="0"/>
              <a:t>Chăm </a:t>
            </a:r>
            <a:r>
              <a:rPr lang="vi-VN" sz="3200" b="1" i="1" dirty="0"/>
              <a:t>sóc </a:t>
            </a:r>
            <a:r>
              <a:rPr lang="vi-VN" sz="3200" b="1" i="1" dirty="0" smtClean="0"/>
              <a:t>rừng</a:t>
            </a:r>
            <a:endParaRPr lang="en-US" sz="3200" dirty="0"/>
          </a:p>
          <a:p>
            <a:pPr algn="ctr">
              <a:lnSpc>
                <a:spcPct val="150000"/>
              </a:lnSpc>
            </a:pPr>
            <a:endParaRPr lang="en-US" sz="3200" dirty="0">
              <a:latin typeface="Times New Roman" panose="02020603050405020304" pitchFamily="18" charset="0"/>
              <a:cs typeface="Times New Roman" panose="02020603050405020304" pitchFamily="18" charset="0"/>
            </a:endParaRPr>
          </a:p>
          <a:p>
            <a:pPr algn="ctr">
              <a:lnSpc>
                <a:spcPct val="150000"/>
              </a:lnSpc>
            </a:pPr>
            <a:endParaRPr lang="en-US" sz="3200" dirty="0">
              <a:latin typeface="Times New Roman" panose="02020603050405020304" pitchFamily="18" charset="0"/>
              <a:cs typeface="Times New Roman" panose="02020603050405020304" pitchFamily="18" charset="0"/>
            </a:endParaRPr>
          </a:p>
        </p:txBody>
      </p:sp>
      <p:cxnSp>
        <p:nvCxnSpPr>
          <p:cNvPr id="13" name="Đường kết nối: Mũi tên Gấp khúc 12">
            <a:extLst>
              <a:ext uri="{FF2B5EF4-FFF2-40B4-BE49-F238E27FC236}">
                <a16:creationId xmlns="" xmlns:a16="http://schemas.microsoft.com/office/drawing/2014/main" id="{57E3E067-77FA-E720-DE92-06226CFE3486}"/>
              </a:ext>
            </a:extLst>
          </p:cNvPr>
          <p:cNvCxnSpPr>
            <a:cxnSpLocks/>
            <a:stCxn id="10" idx="3"/>
            <a:endCxn id="11" idx="2"/>
          </p:cNvCxnSpPr>
          <p:nvPr/>
        </p:nvCxnSpPr>
        <p:spPr>
          <a:xfrm flipV="1">
            <a:off x="4359355" y="3089953"/>
            <a:ext cx="867098" cy="2810490"/>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14" name="Đường kết nối: Mũi tên Gấp khúc 13">
            <a:extLst>
              <a:ext uri="{FF2B5EF4-FFF2-40B4-BE49-F238E27FC236}">
                <a16:creationId xmlns="" xmlns:a16="http://schemas.microsoft.com/office/drawing/2014/main" id="{BCD5DAAC-76B8-5A37-F3EE-499DCB540F21}"/>
              </a:ext>
            </a:extLst>
          </p:cNvPr>
          <p:cNvCxnSpPr>
            <a:cxnSpLocks/>
            <a:stCxn id="10" idx="3"/>
            <a:endCxn id="12" idx="2"/>
          </p:cNvCxnSpPr>
          <p:nvPr/>
        </p:nvCxnSpPr>
        <p:spPr>
          <a:xfrm>
            <a:off x="4359355" y="5900443"/>
            <a:ext cx="1061124" cy="2012984"/>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sp>
        <p:nvSpPr>
          <p:cNvPr id="15" name="Hình chữ nhật: Góc Tròn 14">
            <a:extLst>
              <a:ext uri="{FF2B5EF4-FFF2-40B4-BE49-F238E27FC236}">
                <a16:creationId xmlns="" xmlns:a16="http://schemas.microsoft.com/office/drawing/2014/main" id="{5635C8E1-5DB8-7C92-5FE1-F157B35697B1}"/>
              </a:ext>
            </a:extLst>
          </p:cNvPr>
          <p:cNvSpPr/>
          <p:nvPr/>
        </p:nvSpPr>
        <p:spPr>
          <a:xfrm>
            <a:off x="9979321" y="388620"/>
            <a:ext cx="7622879" cy="3429000"/>
          </a:xfrm>
          <a:prstGeom prst="roundRect">
            <a:avLst/>
          </a:prstGeom>
          <a:solidFill>
            <a:schemeClr val="bg2">
              <a:lumMod val="20000"/>
              <a:lumOff val="80000"/>
            </a:schemeClr>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a:pPr>
            <a:endParaRPr lang="en-US" sz="4000" dirty="0">
              <a:solidFill>
                <a:srgbClr val="002060"/>
              </a:solidFill>
              <a:latin typeface="Times New Roman" panose="02020603050405020304" pitchFamily="18" charset="0"/>
              <a:cs typeface="Times New Roman" panose="02020603050405020304" pitchFamily="18" charset="0"/>
            </a:endParaRPr>
          </a:p>
          <a:p>
            <a:pPr marL="742950" lvl="0" indent="-742950">
              <a:buFont typeface="+mj-lt"/>
              <a:buAutoNum type="arabicPeriod"/>
            </a:pPr>
            <a:r>
              <a:rPr lang="vi-VN" sz="4000" dirty="0">
                <a:solidFill>
                  <a:srgbClr val="002060"/>
                </a:solidFill>
                <a:latin typeface="Times New Roman" panose="02020603050405020304" pitchFamily="18" charset="0"/>
                <a:cs typeface="Times New Roman" panose="02020603050405020304" pitchFamily="18" charset="0"/>
              </a:rPr>
              <a:t>Gieo toàn diện</a:t>
            </a:r>
            <a:endParaRPr lang="en-US" sz="4000" dirty="0">
              <a:solidFill>
                <a:srgbClr val="002060"/>
              </a:solidFill>
              <a:latin typeface="Times New Roman" panose="02020603050405020304" pitchFamily="18" charset="0"/>
              <a:cs typeface="Times New Roman" panose="02020603050405020304" pitchFamily="18" charset="0"/>
            </a:endParaRPr>
          </a:p>
          <a:p>
            <a:pPr marL="742950" lvl="0" indent="-742950">
              <a:buFont typeface="+mj-lt"/>
              <a:buAutoNum type="arabicPeriod"/>
            </a:pPr>
            <a:r>
              <a:rPr lang="vi-VN" sz="4000" dirty="0">
                <a:solidFill>
                  <a:srgbClr val="002060"/>
                </a:solidFill>
                <a:latin typeface="Times New Roman" panose="02020603050405020304" pitchFamily="18" charset="0"/>
                <a:cs typeface="Times New Roman" panose="02020603050405020304" pitchFamily="18" charset="0"/>
              </a:rPr>
              <a:t>Gieo cục bộ</a:t>
            </a:r>
            <a:endParaRPr lang="en-US" sz="4000" dirty="0">
              <a:solidFill>
                <a:srgbClr val="002060"/>
              </a:solidFill>
              <a:latin typeface="Times New Roman" panose="02020603050405020304" pitchFamily="18" charset="0"/>
              <a:cs typeface="Times New Roman" panose="02020603050405020304" pitchFamily="18" charset="0"/>
            </a:endParaRPr>
          </a:p>
          <a:p>
            <a:pPr marL="742950" lvl="0" indent="-742950">
              <a:buFont typeface="+mj-lt"/>
              <a:buAutoNum type="arabicPeriod"/>
            </a:pPr>
            <a:endParaRPr lang="en-US" sz="4000" dirty="0">
              <a:solidFill>
                <a:srgbClr val="002060"/>
              </a:solidFill>
              <a:latin typeface="Times New Roman" panose="02020603050405020304" pitchFamily="18" charset="0"/>
              <a:cs typeface="Times New Roman" panose="02020603050405020304" pitchFamily="18" charset="0"/>
            </a:endParaRPr>
          </a:p>
          <a:p>
            <a:pPr marL="742950" indent="-742950" algn="ctr">
              <a:buFont typeface="+mj-lt"/>
              <a:buAutoNum type="arabicPeriod"/>
            </a:pPr>
            <a:endParaRPr lang="en-US" sz="4000" dirty="0">
              <a:solidFill>
                <a:srgbClr val="002060"/>
              </a:solidFill>
              <a:latin typeface="Times New Roman" panose="02020603050405020304" pitchFamily="18" charset="0"/>
              <a:cs typeface="Times New Roman" panose="02020603050405020304" pitchFamily="18" charset="0"/>
            </a:endParaRPr>
          </a:p>
        </p:txBody>
      </p:sp>
      <p:cxnSp>
        <p:nvCxnSpPr>
          <p:cNvPr id="16" name="Đường kết nối: Mũi tên Gấp khúc 15">
            <a:extLst>
              <a:ext uri="{FF2B5EF4-FFF2-40B4-BE49-F238E27FC236}">
                <a16:creationId xmlns="" xmlns:a16="http://schemas.microsoft.com/office/drawing/2014/main" id="{5F917755-405B-6593-6669-89AC8DBCE26D}"/>
              </a:ext>
            </a:extLst>
          </p:cNvPr>
          <p:cNvCxnSpPr>
            <a:cxnSpLocks/>
            <a:stCxn id="11" idx="6"/>
            <a:endCxn id="15" idx="1"/>
          </p:cNvCxnSpPr>
          <p:nvPr/>
        </p:nvCxnSpPr>
        <p:spPr>
          <a:xfrm flipV="1">
            <a:off x="8519008" y="2362201"/>
            <a:ext cx="1460313" cy="727752"/>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pic>
        <p:nvPicPr>
          <p:cNvPr id="2"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589811" y="3794298"/>
            <a:ext cx="2024777" cy="2095500"/>
          </a:xfrm>
          <a:prstGeom prst="rect">
            <a:avLst/>
          </a:prstGeom>
        </p:spPr>
      </p:pic>
      <p:sp>
        <p:nvSpPr>
          <p:cNvPr id="48" name="Hình chữ nhật: Góc Tròn 47">
            <a:extLst>
              <a:ext uri="{FF2B5EF4-FFF2-40B4-BE49-F238E27FC236}">
                <a16:creationId xmlns="" xmlns:a16="http://schemas.microsoft.com/office/drawing/2014/main" id="{D2ABF07F-47E7-6DBB-A9B7-FF5775C6C11D}"/>
              </a:ext>
            </a:extLst>
          </p:cNvPr>
          <p:cNvSpPr/>
          <p:nvPr/>
        </p:nvSpPr>
        <p:spPr>
          <a:xfrm>
            <a:off x="9979321" y="5524500"/>
            <a:ext cx="7775279" cy="3995358"/>
          </a:xfrm>
          <a:prstGeom prst="roundRect">
            <a:avLst/>
          </a:prstGeom>
          <a:solidFill>
            <a:schemeClr val="bg2">
              <a:lumMod val="20000"/>
              <a:lumOff val="80000"/>
            </a:schemeClr>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a:pPr>
            <a:endParaRPr lang="en-US" sz="4000" dirty="0">
              <a:solidFill>
                <a:srgbClr val="002060"/>
              </a:solidFill>
              <a:latin typeface="Times New Roman" panose="02020603050405020304" pitchFamily="18" charset="0"/>
              <a:cs typeface="Times New Roman" panose="02020603050405020304" pitchFamily="18" charset="0"/>
            </a:endParaRPr>
          </a:p>
          <a:p>
            <a:pPr marL="742950" lvl="0" indent="-742950">
              <a:buFont typeface="+mj-lt"/>
              <a:buAutoNum type="arabicPeriod"/>
            </a:pPr>
            <a:r>
              <a:rPr lang="vi-VN" sz="4000" dirty="0">
                <a:solidFill>
                  <a:srgbClr val="002060"/>
                </a:solidFill>
                <a:latin typeface="Times New Roman" panose="02020603050405020304" pitchFamily="18" charset="0"/>
                <a:cs typeface="Times New Roman" panose="02020603050405020304" pitchFamily="18" charset="0"/>
              </a:rPr>
              <a:t>Làm cỏ, xới đất và vun gốc</a:t>
            </a:r>
            <a:endParaRPr lang="en-US" sz="4000" dirty="0">
              <a:solidFill>
                <a:srgbClr val="002060"/>
              </a:solidFill>
              <a:latin typeface="Times New Roman" panose="02020603050405020304" pitchFamily="18" charset="0"/>
              <a:cs typeface="Times New Roman" panose="02020603050405020304" pitchFamily="18" charset="0"/>
            </a:endParaRPr>
          </a:p>
          <a:p>
            <a:pPr marL="742950" lvl="0" indent="-742950">
              <a:buFont typeface="+mj-lt"/>
              <a:buAutoNum type="arabicPeriod"/>
            </a:pPr>
            <a:r>
              <a:rPr lang="vi-VN" sz="4000" dirty="0">
                <a:solidFill>
                  <a:srgbClr val="002060"/>
                </a:solidFill>
                <a:latin typeface="Times New Roman" panose="02020603050405020304" pitchFamily="18" charset="0"/>
                <a:cs typeface="Times New Roman" panose="02020603050405020304" pitchFamily="18" charset="0"/>
              </a:rPr>
              <a:t>Bón thúc</a:t>
            </a:r>
            <a:endParaRPr lang="en-US" sz="4000" dirty="0">
              <a:solidFill>
                <a:srgbClr val="002060"/>
              </a:solidFill>
              <a:latin typeface="Times New Roman" panose="02020603050405020304" pitchFamily="18" charset="0"/>
              <a:cs typeface="Times New Roman" panose="02020603050405020304" pitchFamily="18" charset="0"/>
            </a:endParaRPr>
          </a:p>
          <a:p>
            <a:pPr marL="742950" lvl="0" indent="-742950">
              <a:buFont typeface="+mj-lt"/>
              <a:buAutoNum type="arabicPeriod"/>
            </a:pPr>
            <a:r>
              <a:rPr lang="vi-VN" sz="4000" dirty="0">
                <a:solidFill>
                  <a:srgbClr val="002060"/>
                </a:solidFill>
                <a:latin typeface="Times New Roman" panose="02020603050405020304" pitchFamily="18" charset="0"/>
                <a:cs typeface="Times New Roman" panose="02020603050405020304" pitchFamily="18" charset="0"/>
              </a:rPr>
              <a:t>Tưới nước</a:t>
            </a:r>
            <a:endParaRPr lang="en-US" sz="4000" dirty="0">
              <a:solidFill>
                <a:srgbClr val="002060"/>
              </a:solidFill>
              <a:latin typeface="Times New Roman" panose="02020603050405020304" pitchFamily="18" charset="0"/>
              <a:cs typeface="Times New Roman" panose="02020603050405020304" pitchFamily="18" charset="0"/>
            </a:endParaRPr>
          </a:p>
          <a:p>
            <a:pPr marL="742950" lvl="0" indent="-742950">
              <a:buFont typeface="+mj-lt"/>
              <a:buAutoNum type="arabicPeriod"/>
            </a:pPr>
            <a:r>
              <a:rPr lang="vi-VN" sz="4000" dirty="0">
                <a:solidFill>
                  <a:srgbClr val="002060"/>
                </a:solidFill>
                <a:latin typeface="Times New Roman" panose="02020603050405020304" pitchFamily="18" charset="0"/>
                <a:cs typeface="Times New Roman" panose="02020603050405020304" pitchFamily="18" charset="0"/>
              </a:rPr>
              <a:t>Tỉa thư, tỉa cành</a:t>
            </a:r>
            <a:endParaRPr lang="en-US" sz="4000" dirty="0">
              <a:solidFill>
                <a:srgbClr val="002060"/>
              </a:solidFill>
              <a:latin typeface="Times New Roman" panose="02020603050405020304" pitchFamily="18" charset="0"/>
              <a:cs typeface="Times New Roman" panose="02020603050405020304" pitchFamily="18" charset="0"/>
            </a:endParaRPr>
          </a:p>
          <a:p>
            <a:pPr marL="742950" lvl="0" indent="-742950">
              <a:buFont typeface="+mj-lt"/>
              <a:buAutoNum type="arabicPeriod"/>
            </a:pPr>
            <a:r>
              <a:rPr lang="vi-VN" sz="4000" dirty="0">
                <a:solidFill>
                  <a:srgbClr val="002060"/>
                </a:solidFill>
                <a:latin typeface="Times New Roman" panose="02020603050405020304" pitchFamily="18" charset="0"/>
                <a:cs typeface="Times New Roman" panose="02020603050405020304" pitchFamily="18" charset="0"/>
              </a:rPr>
              <a:t>Trồng dặm</a:t>
            </a:r>
            <a:endParaRPr lang="en-US" sz="4000" dirty="0">
              <a:solidFill>
                <a:srgbClr val="002060"/>
              </a:solidFill>
              <a:latin typeface="Times New Roman" panose="02020603050405020304" pitchFamily="18" charset="0"/>
              <a:cs typeface="Times New Roman" panose="02020603050405020304" pitchFamily="18" charset="0"/>
            </a:endParaRPr>
          </a:p>
          <a:p>
            <a:pPr marL="742950" lvl="0" indent="-742950" algn="just">
              <a:buFont typeface="+mj-lt"/>
              <a:buAutoNum type="arabicPeriod"/>
            </a:pPr>
            <a:endParaRPr lang="en-US" sz="4000" dirty="0">
              <a:solidFill>
                <a:srgbClr val="002060"/>
              </a:solidFill>
              <a:latin typeface="Times New Roman" panose="02020603050405020304" pitchFamily="18" charset="0"/>
              <a:cs typeface="Times New Roman" panose="02020603050405020304" pitchFamily="18" charset="0"/>
            </a:endParaRPr>
          </a:p>
          <a:p>
            <a:pPr marL="742950" indent="-742950" algn="just">
              <a:buFont typeface="+mj-lt"/>
              <a:buAutoNum type="arabicPeriod"/>
            </a:pPr>
            <a:endParaRPr lang="en-US" sz="4000" dirty="0">
              <a:solidFill>
                <a:srgbClr val="002060"/>
              </a:solidFill>
              <a:latin typeface="Times New Roman" panose="02020603050405020304" pitchFamily="18" charset="0"/>
              <a:cs typeface="Times New Roman" panose="02020603050405020304" pitchFamily="18" charset="0"/>
            </a:endParaRPr>
          </a:p>
        </p:txBody>
      </p:sp>
      <p:cxnSp>
        <p:nvCxnSpPr>
          <p:cNvPr id="49" name="Đường kết nối: Mũi tên Gấp khúc 48">
            <a:extLst>
              <a:ext uri="{FF2B5EF4-FFF2-40B4-BE49-F238E27FC236}">
                <a16:creationId xmlns="" xmlns:a16="http://schemas.microsoft.com/office/drawing/2014/main" id="{EC18E058-3EA5-5D11-43F6-E9FF66D09CD8}"/>
              </a:ext>
            </a:extLst>
          </p:cNvPr>
          <p:cNvCxnSpPr>
            <a:cxnSpLocks/>
            <a:stCxn id="12" idx="6"/>
            <a:endCxn id="48" idx="1"/>
          </p:cNvCxnSpPr>
          <p:nvPr/>
        </p:nvCxnSpPr>
        <p:spPr>
          <a:xfrm flipV="1">
            <a:off x="8713034" y="7781260"/>
            <a:ext cx="1266287" cy="132167"/>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5555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randombar(horizontal)">
                                      <p:cBhvr>
                                        <p:cTn id="37" dur="500"/>
                                        <p:tgtEl>
                                          <p:spTgt spid="4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randombar(horizontal)">
                                      <p:cBhvr>
                                        <p:cTn id="4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484680" y="-3516320"/>
            <a:ext cx="9360204" cy="18246435"/>
            <a:chOff x="0" y="0"/>
            <a:chExt cx="2787973" cy="3384501"/>
          </a:xfrm>
        </p:grpSpPr>
        <p:sp>
          <p:nvSpPr>
            <p:cNvPr id="3" name="Freeform 3"/>
            <p:cNvSpPr/>
            <p:nvPr/>
          </p:nvSpPr>
          <p:spPr>
            <a:xfrm>
              <a:off x="-9098" y="-6509"/>
              <a:ext cx="2802304" cy="3416554"/>
            </a:xfrm>
            <a:custGeom>
              <a:avLst/>
              <a:gdLst/>
              <a:ahLst/>
              <a:cxnLst/>
              <a:rect l="l" t="t" r="r" b="b"/>
              <a:pathLst>
                <a:path w="2802304" h="3416554">
                  <a:moveTo>
                    <a:pt x="63030" y="2823001"/>
                  </a:moveTo>
                  <a:cubicBezTo>
                    <a:pt x="63030" y="2823001"/>
                    <a:pt x="0" y="2576437"/>
                    <a:pt x="10218" y="1214762"/>
                  </a:cubicBezTo>
                  <a:cubicBezTo>
                    <a:pt x="18651" y="990971"/>
                    <a:pt x="65033" y="645332"/>
                    <a:pt x="65033" y="645332"/>
                  </a:cubicBezTo>
                  <a:cubicBezTo>
                    <a:pt x="82233" y="502466"/>
                    <a:pt x="56685" y="337866"/>
                    <a:pt x="181385" y="223925"/>
                  </a:cubicBezTo>
                  <a:cubicBezTo>
                    <a:pt x="346794" y="72788"/>
                    <a:pt x="621643" y="0"/>
                    <a:pt x="1909231" y="6965"/>
                  </a:cubicBezTo>
                  <a:lnTo>
                    <a:pt x="1909232" y="6965"/>
                  </a:lnTo>
                  <a:cubicBezTo>
                    <a:pt x="2125979" y="16819"/>
                    <a:pt x="2330294" y="36481"/>
                    <a:pt x="2464482" y="101690"/>
                  </a:cubicBezTo>
                  <a:cubicBezTo>
                    <a:pt x="2720528" y="226120"/>
                    <a:pt x="2802303" y="459160"/>
                    <a:pt x="2796816" y="704684"/>
                  </a:cubicBezTo>
                  <a:cubicBezTo>
                    <a:pt x="2796816" y="704684"/>
                    <a:pt x="2753528" y="1013073"/>
                    <a:pt x="2760961" y="1248607"/>
                  </a:cubicBezTo>
                  <a:cubicBezTo>
                    <a:pt x="2768085" y="2564802"/>
                    <a:pt x="2775241" y="2760405"/>
                    <a:pt x="2775241" y="2760405"/>
                  </a:cubicBezTo>
                  <a:cubicBezTo>
                    <a:pt x="2758560" y="2976137"/>
                    <a:pt x="2643915" y="3186749"/>
                    <a:pt x="2447046" y="3298373"/>
                  </a:cubicBezTo>
                  <a:cubicBezTo>
                    <a:pt x="2296695" y="3383622"/>
                    <a:pt x="2098664" y="3398720"/>
                    <a:pt x="1659326" y="3387978"/>
                  </a:cubicBezTo>
                  <a:lnTo>
                    <a:pt x="1659312" y="3387978"/>
                  </a:lnTo>
                  <a:cubicBezTo>
                    <a:pt x="645952" y="3382701"/>
                    <a:pt x="384604" y="3416554"/>
                    <a:pt x="254278" y="3307397"/>
                  </a:cubicBezTo>
                  <a:cubicBezTo>
                    <a:pt x="145767" y="3216512"/>
                    <a:pt x="81795" y="3023200"/>
                    <a:pt x="63030" y="2823001"/>
                  </a:cubicBezTo>
                  <a:close/>
                </a:path>
              </a:pathLst>
            </a:custGeom>
            <a:solidFill>
              <a:srgbClr val="A2DDDC"/>
            </a:solidFill>
          </p:spPr>
        </p:sp>
      </p:grpSp>
      <p:sp>
        <p:nvSpPr>
          <p:cNvPr id="14" name="Hộp Văn bản 13">
            <a:extLst>
              <a:ext uri="{FF2B5EF4-FFF2-40B4-BE49-F238E27FC236}">
                <a16:creationId xmlns="" xmlns:a16="http://schemas.microsoft.com/office/drawing/2014/main" id="{2DC6864C-0E7A-9B84-2D7B-25BC10D07C8D}"/>
              </a:ext>
            </a:extLst>
          </p:cNvPr>
          <p:cNvSpPr txBox="1"/>
          <p:nvPr/>
        </p:nvSpPr>
        <p:spPr>
          <a:xfrm>
            <a:off x="4248544" y="3464"/>
            <a:ext cx="10353291" cy="923330"/>
          </a:xfrm>
          <a:prstGeom prst="rect">
            <a:avLst/>
          </a:prstGeom>
          <a:noFill/>
        </p:spPr>
        <p:txBody>
          <a:bodyPr wrap="square" rtlCol="0">
            <a:spAutoFit/>
          </a:bodyPr>
          <a:lstStyle/>
          <a:p>
            <a:r>
              <a:rPr lang="en-US" sz="5400" b="1" dirty="0">
                <a:solidFill>
                  <a:srgbClr val="FF0000"/>
                </a:solidFill>
                <a:latin typeface="Times New Roman" panose="02020603050405020304" pitchFamily="18" charset="0"/>
                <a:cs typeface="Times New Roman" panose="02020603050405020304" pitchFamily="18" charset="0"/>
              </a:rPr>
              <a:t>LUYỆN TẬP - VẬN DỤNG</a:t>
            </a:r>
          </a:p>
        </p:txBody>
      </p:sp>
      <p:sp>
        <p:nvSpPr>
          <p:cNvPr id="17" name="Hộp Văn bản 16">
            <a:extLst>
              <a:ext uri="{FF2B5EF4-FFF2-40B4-BE49-F238E27FC236}">
                <a16:creationId xmlns="" xmlns:a16="http://schemas.microsoft.com/office/drawing/2014/main" id="{7200E0A0-B266-21A6-E746-E765A44AC46A}"/>
              </a:ext>
            </a:extLst>
          </p:cNvPr>
          <p:cNvSpPr txBox="1"/>
          <p:nvPr/>
        </p:nvSpPr>
        <p:spPr>
          <a:xfrm>
            <a:off x="1948173" y="1012356"/>
            <a:ext cx="14954031" cy="1905330"/>
          </a:xfrm>
          <a:prstGeom prst="rect">
            <a:avLst/>
          </a:prstGeom>
          <a:noFill/>
        </p:spPr>
        <p:txBody>
          <a:bodyPr wrap="square">
            <a:spAutoFit/>
          </a:bodyPr>
          <a:lstStyle/>
          <a:p>
            <a:pPr algn="just">
              <a:lnSpc>
                <a:spcPct val="150000"/>
              </a:lnSpc>
              <a:spcBef>
                <a:spcPts val="600"/>
              </a:spcBef>
            </a:pPr>
            <a:r>
              <a:rPr lang="en-US" sz="4000" b="1" dirty="0">
                <a:solidFill>
                  <a:srgbClr val="00B050"/>
                </a:solidFill>
                <a:latin typeface="Times New Roman" panose="02020603050405020304" pitchFamily="18" charset="0"/>
                <a:cs typeface="Times New Roman" panose="02020603050405020304" pitchFamily="18" charset="0"/>
              </a:rPr>
              <a:t>Câu 1. </a:t>
            </a:r>
            <a:r>
              <a:rPr lang="en-US" sz="4000" dirty="0">
                <a:solidFill>
                  <a:srgbClr val="00B050"/>
                </a:solidFill>
                <a:latin typeface="Times New Roman" panose="02020603050405020304" pitchFamily="18" charset="0"/>
                <a:cs typeface="Times New Roman" panose="02020603050405020304" pitchFamily="18" charset="0"/>
              </a:rPr>
              <a:t>Hãy </a:t>
            </a:r>
            <a:r>
              <a:rPr lang="vi-VN" sz="4000" dirty="0">
                <a:solidFill>
                  <a:srgbClr val="00B050"/>
                </a:solidFill>
                <a:latin typeface="Times New Roman" panose="02020603050405020304" pitchFamily="18" charset="0"/>
                <a:cs typeface="Times New Roman" panose="02020603050405020304" pitchFamily="18" charset="0"/>
              </a:rPr>
              <a:t>phân tích quy luật sinh trưởng và phát triển của cây rừng.</a:t>
            </a:r>
            <a:endParaRPr lang="en-US" sz="4000" dirty="0">
              <a:solidFill>
                <a:srgbClr val="00B050"/>
              </a:solidFill>
              <a:latin typeface="Times New Roman" panose="02020603050405020304" pitchFamily="18" charset="0"/>
              <a:cs typeface="Times New Roman" panose="02020603050405020304" pitchFamily="18" charset="0"/>
            </a:endParaRPr>
          </a:p>
          <a:p>
            <a:pPr marL="0" marR="0" algn="just">
              <a:lnSpc>
                <a:spcPct val="150000"/>
              </a:lnSpc>
              <a:spcBef>
                <a:spcPts val="600"/>
              </a:spcBef>
              <a:spcAft>
                <a:spcPts val="0"/>
              </a:spcAft>
            </a:pPr>
            <a:endParaRPr lang="en-US" sz="4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Hộp Văn bản 20">
            <a:extLst>
              <a:ext uri="{FF2B5EF4-FFF2-40B4-BE49-F238E27FC236}">
                <a16:creationId xmlns="" xmlns:a16="http://schemas.microsoft.com/office/drawing/2014/main" id="{C2E578F3-097F-026C-A280-5972E47D1B7F}"/>
              </a:ext>
            </a:extLst>
          </p:cNvPr>
          <p:cNvSpPr txBox="1"/>
          <p:nvPr/>
        </p:nvSpPr>
        <p:spPr>
          <a:xfrm>
            <a:off x="7239000" y="1819580"/>
            <a:ext cx="26670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nvPr>
        </p:nvGraphicFramePr>
        <p:xfrm>
          <a:off x="914400" y="2527467"/>
          <a:ext cx="16383000" cy="7423924"/>
        </p:xfrm>
        <a:graphic>
          <a:graphicData uri="http://schemas.openxmlformats.org/drawingml/2006/table">
            <a:tbl>
              <a:tblPr firstRow="1" firstCol="1" bandRow="1">
                <a:tableStyleId>{5C22544A-7EE6-4342-B048-85BDC9FD1C3A}</a:tableStyleId>
              </a:tblPr>
              <a:tblGrid>
                <a:gridCol w="2908997">
                  <a:extLst>
                    <a:ext uri="{9D8B030D-6E8A-4147-A177-3AD203B41FA5}">
                      <a16:colId xmlns="" xmlns:a16="http://schemas.microsoft.com/office/drawing/2014/main" val="732135960"/>
                    </a:ext>
                  </a:extLst>
                </a:gridCol>
                <a:gridCol w="13474003">
                  <a:extLst>
                    <a:ext uri="{9D8B030D-6E8A-4147-A177-3AD203B41FA5}">
                      <a16:colId xmlns="" xmlns:a16="http://schemas.microsoft.com/office/drawing/2014/main" val="3287266328"/>
                    </a:ext>
                  </a:extLst>
                </a:gridCol>
              </a:tblGrid>
              <a:tr h="555807">
                <a:tc>
                  <a:txBody>
                    <a:bodyPr/>
                    <a:lstStyle/>
                    <a:p>
                      <a:pPr marL="0" marR="0" algn="ctr">
                        <a:lnSpc>
                          <a:spcPct val="150000"/>
                        </a:lnSpc>
                        <a:spcBef>
                          <a:spcPts val="0"/>
                        </a:spcBef>
                        <a:spcAft>
                          <a:spcPts val="0"/>
                        </a:spcAft>
                      </a:pPr>
                      <a:r>
                        <a:rPr lang="en-US" sz="2400">
                          <a:effectLst/>
                          <a:latin typeface="Times New Roman" panose="02020603050405020304" pitchFamily="18" charset="0"/>
                          <a:cs typeface="Times New Roman" panose="02020603050405020304" pitchFamily="18" charset="0"/>
                        </a:rPr>
                        <a:t>Giai đoạn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400">
                          <a:effectLst/>
                          <a:latin typeface="Times New Roman" panose="02020603050405020304" pitchFamily="18" charset="0"/>
                          <a:cs typeface="Times New Roman" panose="02020603050405020304" pitchFamily="18" charset="0"/>
                        </a:rPr>
                        <a:t>Quy luật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2588430"/>
                  </a:ext>
                </a:extLst>
              </a:tr>
              <a:tr h="1761013">
                <a:tc>
                  <a:txBody>
                    <a:bodyPr/>
                    <a:lstStyle/>
                    <a:p>
                      <a:pPr marL="0" marR="0" algn="just">
                        <a:lnSpc>
                          <a:spcPct val="150000"/>
                        </a:lnSpc>
                        <a:spcBef>
                          <a:spcPts val="0"/>
                        </a:spcBef>
                        <a:spcAft>
                          <a:spcPts val="0"/>
                        </a:spcAft>
                      </a:pPr>
                      <a:r>
                        <a:rPr lang="en-US" sz="3200" dirty="0" smtClean="0">
                          <a:effectLst/>
                          <a:latin typeface="Times New Roman" panose="02020603050405020304" pitchFamily="18" charset="0"/>
                          <a:cs typeface="Times New Roman" panose="02020603050405020304" pitchFamily="18" charset="0"/>
                        </a:rPr>
                        <a:t>Giai </a:t>
                      </a:r>
                      <a:r>
                        <a:rPr lang="en-US" sz="3200" dirty="0">
                          <a:effectLst/>
                          <a:latin typeface="Times New Roman" panose="02020603050405020304" pitchFamily="18" charset="0"/>
                          <a:cs typeface="Times New Roman" panose="02020603050405020304" pitchFamily="18" charset="0"/>
                        </a:rPr>
                        <a:t>đoạn non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Giai đoạn non là giai đoạn từ khi hạt nảy mầm đến trước khi cây ra hoa, kết quả. Trong những năm đầu của thời kì sinh trướng, khi cây rừng còn non, chưa có bộ rễ và tán cây hoàn chỉnh nên tốc độ sinh trường còn chậm.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0030844"/>
                  </a:ext>
                </a:extLst>
              </a:tr>
              <a:tr h="1442610">
                <a:tc>
                  <a:txBody>
                    <a:bodyPr/>
                    <a:lstStyle/>
                    <a:p>
                      <a:pPr marL="0" marR="0" algn="just">
                        <a:lnSpc>
                          <a:spcPct val="150000"/>
                        </a:lnSpc>
                        <a:spcBef>
                          <a:spcPts val="0"/>
                        </a:spcBef>
                        <a:spcAft>
                          <a:spcPts val="0"/>
                        </a:spcAft>
                      </a:pPr>
                      <a:r>
                        <a:rPr lang="en-US" sz="3200">
                          <a:effectLst/>
                          <a:latin typeface="Times New Roman" panose="02020603050405020304" pitchFamily="18" charset="0"/>
                          <a:cs typeface="Times New Roman" panose="02020603050405020304" pitchFamily="18" charset="0"/>
                        </a:rPr>
                        <a:t>Giai đoạn gần thành thục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Ở giai đoạn này, cây sinh trường mạnh về chiều cao và đường kính. Cây rừng bắt đầu ra hoa, kết 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05676911"/>
                  </a:ext>
                </a:extLst>
              </a:tr>
              <a:tr h="1564597">
                <a:tc>
                  <a:txBody>
                    <a:bodyPr/>
                    <a:lstStyle/>
                    <a:p>
                      <a:pPr marL="0" marR="0" algn="just">
                        <a:lnSpc>
                          <a:spcPct val="150000"/>
                        </a:lnSpc>
                        <a:spcBef>
                          <a:spcPts val="0"/>
                        </a:spcBef>
                        <a:spcAft>
                          <a:spcPts val="0"/>
                        </a:spcAft>
                      </a:pPr>
                      <a:r>
                        <a:rPr lang="en-US" sz="3200">
                          <a:effectLst/>
                          <a:latin typeface="Times New Roman" panose="02020603050405020304" pitchFamily="18" charset="0"/>
                          <a:cs typeface="Times New Roman" panose="02020603050405020304" pitchFamily="18" charset="0"/>
                        </a:rPr>
                        <a:t>Giai đoạn thành thục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2800">
                          <a:effectLst/>
                          <a:latin typeface="Times New Roman" panose="02020603050405020304" pitchFamily="18" charset="0"/>
                          <a:cs typeface="Times New Roman" panose="02020603050405020304" pitchFamily="18" charset="0"/>
                        </a:rPr>
                        <a:t>Sinh trưởng đường kính và chiều cao của cây rừng tăng dần và dạt đến kích thước cực đại. Giai đoạn này, cây rừng ra hoa kết quả đạt số lượng nhiều và chất lượng cao nhất.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41510596"/>
                  </a:ext>
                </a:extLst>
              </a:tr>
              <a:tr h="1761013">
                <a:tc>
                  <a:txBody>
                    <a:bodyPr/>
                    <a:lstStyle/>
                    <a:p>
                      <a:pPr marL="0" marR="0" algn="just">
                        <a:lnSpc>
                          <a:spcPct val="150000"/>
                        </a:lnSpc>
                        <a:spcBef>
                          <a:spcPts val="0"/>
                        </a:spcBef>
                        <a:spcAft>
                          <a:spcPts val="0"/>
                        </a:spcAft>
                      </a:pPr>
                      <a:r>
                        <a:rPr lang="en-US" sz="3200">
                          <a:effectLst/>
                          <a:latin typeface="Times New Roman" panose="02020603050405020304" pitchFamily="18" charset="0"/>
                          <a:cs typeface="Times New Roman" panose="02020603050405020304" pitchFamily="18" charset="0"/>
                        </a:rPr>
                        <a:t>Giai đoạn già cỗi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Sinh trưởng của cây rừng sau khi dạt kích thước cực đại thì chậm dần rồi ngưng lại và hầu như không tiếp tục tăng cho đến khi cây giả cỗi và chết. Ở giai đoạn này, khả năng ra hoa, kết quả giảm, cây già cỗi, yếu ớt, thường xuất hiện hiện tượng rỗng ruột, dễ bị đổ.</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75473327"/>
                  </a:ext>
                </a:extLst>
              </a:tr>
            </a:tbl>
          </a:graphicData>
        </a:graphic>
      </p:graphicFrame>
    </p:spTree>
    <p:extLst>
      <p:ext uri="{BB962C8B-B14F-4D97-AF65-F5344CB8AC3E}">
        <p14:creationId xmlns:p14="http://schemas.microsoft.com/office/powerpoint/2010/main" val="333364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285377">
            <a:off x="361571" y="5479"/>
            <a:ext cx="3404748" cy="336760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211064" y="2781300"/>
            <a:ext cx="6098981" cy="7372395"/>
          </a:xfrm>
          <a:prstGeom prst="rect">
            <a:avLst/>
          </a:prstGeom>
        </p:spPr>
      </p:pic>
      <p:pic>
        <p:nvPicPr>
          <p:cNvPr id="4"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660893">
            <a:off x="458330" y="7657210"/>
            <a:ext cx="1320819" cy="2615484"/>
          </a:xfrm>
          <a:prstGeom prst="rect">
            <a:avLst/>
          </a:prstGeom>
        </p:spPr>
      </p:pic>
      <p:pic>
        <p:nvPicPr>
          <p:cNvPr id="5"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33221" y="7327066"/>
            <a:ext cx="1003786" cy="985535"/>
          </a:xfrm>
          <a:prstGeom prst="rect">
            <a:avLst/>
          </a:prstGeom>
        </p:spPr>
      </p:pic>
      <p:pic>
        <p:nvPicPr>
          <p:cNvPr id="6"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143630">
            <a:off x="244561" y="6231157"/>
            <a:ext cx="577316" cy="995372"/>
          </a:xfrm>
          <a:prstGeom prst="rect">
            <a:avLst/>
          </a:prstGeom>
        </p:spPr>
      </p:pic>
      <p:sp>
        <p:nvSpPr>
          <p:cNvPr id="7" name="Hộp Văn bản 7">
            <a:extLst>
              <a:ext uri="{FF2B5EF4-FFF2-40B4-BE49-F238E27FC236}">
                <a16:creationId xmlns="" xmlns:a16="http://schemas.microsoft.com/office/drawing/2014/main" id="{AD990A57-2657-1C3D-7653-C34D641934CD}"/>
              </a:ext>
            </a:extLst>
          </p:cNvPr>
          <p:cNvSpPr txBox="1"/>
          <p:nvPr/>
        </p:nvSpPr>
        <p:spPr>
          <a:xfrm>
            <a:off x="6119951" y="785001"/>
            <a:ext cx="5943600" cy="1107996"/>
          </a:xfrm>
          <a:prstGeom prst="rect">
            <a:avLst/>
          </a:prstGeom>
          <a:noFill/>
        </p:spPr>
        <p:txBody>
          <a:bodyPr wrap="square" rtlCol="0">
            <a:spAutoFit/>
          </a:bodyPr>
          <a:lstStyle/>
          <a:p>
            <a:pPr algn="ctr"/>
            <a:r>
              <a:rPr lang="en-US" sz="6600" b="1" dirty="0">
                <a:solidFill>
                  <a:srgbClr val="FF0000"/>
                </a:solidFill>
                <a:latin typeface="Arial" panose="020B0604020202020204" pitchFamily="34" charset="0"/>
                <a:cs typeface="Arial" panose="020B0604020202020204" pitchFamily="34" charset="0"/>
              </a:rPr>
              <a:t>KHỞI ĐỘNG</a:t>
            </a:r>
          </a:p>
        </p:txBody>
      </p:sp>
      <p:sp>
        <p:nvSpPr>
          <p:cNvPr id="8" name="Bong bóng Lời nói: Hình chữ nhật với Góc Tròn 8">
            <a:extLst>
              <a:ext uri="{FF2B5EF4-FFF2-40B4-BE49-F238E27FC236}">
                <a16:creationId xmlns="" xmlns:a16="http://schemas.microsoft.com/office/drawing/2014/main" id="{991DD0F5-4F33-943D-D641-5D41D4D1D072}"/>
              </a:ext>
            </a:extLst>
          </p:cNvPr>
          <p:cNvSpPr/>
          <p:nvPr/>
        </p:nvSpPr>
        <p:spPr>
          <a:xfrm>
            <a:off x="2538551" y="3219405"/>
            <a:ext cx="7162800" cy="2944772"/>
          </a:xfrm>
          <a:prstGeom prst="wedgeRoundRectCallout">
            <a:avLst>
              <a:gd name="adj1" fmla="val 55563"/>
              <a:gd name="adj2" fmla="val 11893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r>
              <a:rPr lang="vi-VN" sz="4400" dirty="0" smtClean="0">
                <a:latin typeface="Arial" panose="020B0604020202020204" pitchFamily="34" charset="0"/>
                <a:cs typeface="Arial" panose="020B0604020202020204" pitchFamily="34" charset="0"/>
              </a:rPr>
              <a:t>Chúng ta hãy khởi động với một trò chơi vòng quay may mắn!</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612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7173121" cy="3384501"/>
          </a:xfrm>
        </p:grpSpPr>
        <p:sp>
          <p:nvSpPr>
            <p:cNvPr id="3" name="Freeform 3"/>
            <p:cNvSpPr/>
            <p:nvPr/>
          </p:nvSpPr>
          <p:spPr>
            <a:xfrm>
              <a:off x="-9098" y="-6509"/>
              <a:ext cx="7187452" cy="3416554"/>
            </a:xfrm>
            <a:custGeom>
              <a:avLst/>
              <a:gdLst/>
              <a:ahLst/>
              <a:cxnLst/>
              <a:rect l="l" t="t" r="r" b="b"/>
              <a:pathLst>
                <a:path w="7187452" h="3416554">
                  <a:moveTo>
                    <a:pt x="63030" y="2823001"/>
                  </a:moveTo>
                  <a:cubicBezTo>
                    <a:pt x="63030" y="2823001"/>
                    <a:pt x="0" y="2576437"/>
                    <a:pt x="10218" y="1214762"/>
                  </a:cubicBezTo>
                  <a:cubicBezTo>
                    <a:pt x="18651" y="990971"/>
                    <a:pt x="65033" y="645332"/>
                    <a:pt x="65033" y="645332"/>
                  </a:cubicBezTo>
                  <a:cubicBezTo>
                    <a:pt x="82233" y="502466"/>
                    <a:pt x="56685" y="337866"/>
                    <a:pt x="181385" y="223925"/>
                  </a:cubicBezTo>
                  <a:cubicBezTo>
                    <a:pt x="346794" y="72788"/>
                    <a:pt x="621643" y="0"/>
                    <a:pt x="6294378" y="6965"/>
                  </a:cubicBezTo>
                  <a:lnTo>
                    <a:pt x="6294379" y="6965"/>
                  </a:lnTo>
                  <a:cubicBezTo>
                    <a:pt x="6511126" y="16819"/>
                    <a:pt x="6715441" y="36481"/>
                    <a:pt x="6849630" y="101690"/>
                  </a:cubicBezTo>
                  <a:cubicBezTo>
                    <a:pt x="7105676" y="226120"/>
                    <a:pt x="7187451" y="459160"/>
                    <a:pt x="7181963" y="704684"/>
                  </a:cubicBezTo>
                  <a:cubicBezTo>
                    <a:pt x="7181963" y="704684"/>
                    <a:pt x="7138675" y="1013073"/>
                    <a:pt x="7146109" y="1248607"/>
                  </a:cubicBezTo>
                  <a:cubicBezTo>
                    <a:pt x="7153232" y="2564802"/>
                    <a:pt x="7160389" y="2760405"/>
                    <a:pt x="7160389" y="2760405"/>
                  </a:cubicBezTo>
                  <a:cubicBezTo>
                    <a:pt x="7143707" y="2976137"/>
                    <a:pt x="7029063" y="3186749"/>
                    <a:pt x="6832194" y="3298373"/>
                  </a:cubicBezTo>
                  <a:cubicBezTo>
                    <a:pt x="6681843" y="3383622"/>
                    <a:pt x="6483811" y="3398720"/>
                    <a:pt x="5151657" y="3387978"/>
                  </a:cubicBezTo>
                  <a:lnTo>
                    <a:pt x="5151587" y="3387978"/>
                  </a:lnTo>
                  <a:cubicBezTo>
                    <a:pt x="645952" y="3382701"/>
                    <a:pt x="384604" y="3416554"/>
                    <a:pt x="254278" y="3307397"/>
                  </a:cubicBezTo>
                  <a:cubicBezTo>
                    <a:pt x="145767" y="3216512"/>
                    <a:pt x="81795" y="3023200"/>
                    <a:pt x="63030" y="2823001"/>
                  </a:cubicBezTo>
                  <a:close/>
                </a:path>
              </a:pathLst>
            </a:custGeom>
            <a:solidFill>
              <a:srgbClr val="FFF9E8"/>
            </a:solidFill>
          </p:spPr>
        </p:sp>
      </p:gr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52947">
            <a:off x="1285511" y="3107410"/>
            <a:ext cx="1755396" cy="1974372"/>
          </a:xfrm>
          <a:prstGeom prst="rect">
            <a:avLst/>
          </a:prstGeom>
        </p:spPr>
      </p:pic>
      <p:sp>
        <p:nvSpPr>
          <p:cNvPr id="16" name="Hộp Văn bản 15">
            <a:extLst>
              <a:ext uri="{FF2B5EF4-FFF2-40B4-BE49-F238E27FC236}">
                <a16:creationId xmlns="" xmlns:a16="http://schemas.microsoft.com/office/drawing/2014/main" id="{3A131F9C-314D-DD3F-9B73-978D4DBF526F}"/>
              </a:ext>
            </a:extLst>
          </p:cNvPr>
          <p:cNvSpPr txBox="1"/>
          <p:nvPr/>
        </p:nvSpPr>
        <p:spPr>
          <a:xfrm>
            <a:off x="478125" y="127127"/>
            <a:ext cx="17997193" cy="2200602"/>
          </a:xfrm>
          <a:prstGeom prst="rect">
            <a:avLst/>
          </a:prstGeom>
          <a:noFill/>
        </p:spPr>
        <p:txBody>
          <a:bodyPr wrap="square">
            <a:spAutoFit/>
          </a:bodyPr>
          <a:lstStyle/>
          <a:p>
            <a:pPr algn="just">
              <a:lnSpc>
                <a:spcPct val="150000"/>
              </a:lnSpc>
              <a:spcBef>
                <a:spcPts val="600"/>
              </a:spcBef>
            </a:pPr>
            <a:r>
              <a:rPr lang="en-US" sz="4400" b="1" dirty="0">
                <a:solidFill>
                  <a:srgbClr val="00B050"/>
                </a:solidFill>
                <a:latin typeface="Times New Roman" panose="02020603050405020304" pitchFamily="18" charset="0"/>
                <a:cs typeface="Times New Roman" panose="02020603050405020304" pitchFamily="18" charset="0"/>
              </a:rPr>
              <a:t>Câu </a:t>
            </a:r>
            <a:r>
              <a:rPr lang="vi-VN" sz="4400" b="1" dirty="0">
                <a:solidFill>
                  <a:srgbClr val="00B050"/>
                </a:solidFill>
                <a:latin typeface="Times New Roman" panose="02020603050405020304" pitchFamily="18" charset="0"/>
                <a:cs typeface="Times New Roman" panose="02020603050405020304" pitchFamily="18" charset="0"/>
              </a:rPr>
              <a:t>3</a:t>
            </a:r>
            <a:r>
              <a:rPr lang="en-US" sz="4400" b="1" dirty="0">
                <a:solidFill>
                  <a:srgbClr val="00B050"/>
                </a:solidFill>
                <a:latin typeface="Times New Roman" panose="02020603050405020304" pitchFamily="18" charset="0"/>
                <a:cs typeface="Times New Roman" panose="02020603050405020304" pitchFamily="18" charset="0"/>
              </a:rPr>
              <a:t>. </a:t>
            </a:r>
            <a:r>
              <a:rPr lang="en-US" sz="4400" dirty="0">
                <a:solidFill>
                  <a:srgbClr val="00B050"/>
                </a:solidFill>
                <a:latin typeface="Times New Roman" panose="02020603050405020304" pitchFamily="18" charset="0"/>
                <a:cs typeface="Times New Roman" panose="02020603050405020304" pitchFamily="18" charset="0"/>
              </a:rPr>
              <a:t>Hãy </a:t>
            </a:r>
            <a:r>
              <a:rPr lang="vi-VN" sz="4400" dirty="0">
                <a:solidFill>
                  <a:srgbClr val="00B050"/>
                </a:solidFill>
                <a:latin typeface="Times New Roman" panose="02020603050405020304" pitchFamily="18" charset="0"/>
                <a:cs typeface="Times New Roman" panose="02020603050405020304" pitchFamily="18" charset="0"/>
              </a:rPr>
              <a:t>nêu vai trò và nhiệm vụ của việc trồng </a:t>
            </a:r>
            <a:r>
              <a:rPr lang="vi-VN" sz="4400">
                <a:solidFill>
                  <a:srgbClr val="00B050"/>
                </a:solidFill>
                <a:latin typeface="Times New Roman" panose="02020603050405020304" pitchFamily="18" charset="0"/>
                <a:cs typeface="Times New Roman" panose="02020603050405020304" pitchFamily="18" charset="0"/>
              </a:rPr>
              <a:t>rừng </a:t>
            </a:r>
            <a:r>
              <a:rPr lang="vi-VN" sz="4400" smtClean="0">
                <a:solidFill>
                  <a:srgbClr val="00B050"/>
                </a:solidFill>
                <a:latin typeface="Times New Roman" panose="02020603050405020304" pitchFamily="18" charset="0"/>
                <a:cs typeface="Times New Roman" panose="02020603050405020304" pitchFamily="18" charset="0"/>
              </a:rPr>
              <a:t>và</a:t>
            </a:r>
            <a:r>
              <a:rPr lang="vi-VN" sz="4400" dirty="0">
                <a:solidFill>
                  <a:srgbClr val="00B050"/>
                </a:solidFill>
                <a:latin typeface="Times New Roman" panose="02020603050405020304" pitchFamily="18" charset="0"/>
                <a:cs typeface="Times New Roman" panose="02020603050405020304" pitchFamily="18" charset="0"/>
              </a:rPr>
              <a:t> </a:t>
            </a:r>
            <a:r>
              <a:rPr lang="vi-VN" sz="4400" smtClean="0">
                <a:solidFill>
                  <a:srgbClr val="00B050"/>
                </a:solidFill>
                <a:latin typeface="Times New Roman" panose="02020603050405020304" pitchFamily="18" charset="0"/>
                <a:cs typeface="Times New Roman" panose="02020603050405020304" pitchFamily="18" charset="0"/>
              </a:rPr>
              <a:t>chăm </a:t>
            </a:r>
            <a:r>
              <a:rPr lang="vi-VN" sz="4400" dirty="0">
                <a:solidFill>
                  <a:srgbClr val="00B050"/>
                </a:solidFill>
                <a:latin typeface="Times New Roman" panose="02020603050405020304" pitchFamily="18" charset="0"/>
                <a:cs typeface="Times New Roman" panose="02020603050405020304" pitchFamily="18" charset="0"/>
              </a:rPr>
              <a:t>sóc rừng.</a:t>
            </a:r>
            <a:endParaRPr lang="en-US" sz="4400" dirty="0">
              <a:solidFill>
                <a:srgbClr val="00B050"/>
              </a:solidFill>
              <a:latin typeface="Times New Roman" panose="02020603050405020304" pitchFamily="18" charset="0"/>
              <a:cs typeface="Times New Roman" panose="02020603050405020304" pitchFamily="18" charset="0"/>
            </a:endParaRPr>
          </a:p>
          <a:p>
            <a:pPr marL="0" marR="0" algn="just">
              <a:lnSpc>
                <a:spcPct val="150000"/>
              </a:lnSpc>
              <a:spcBef>
                <a:spcPts val="600"/>
              </a:spcBef>
              <a:spcAft>
                <a:spcPts val="0"/>
              </a:spcAft>
            </a:pPr>
            <a:endParaRPr lang="en-US" sz="4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00858826"/>
              </p:ext>
            </p:extLst>
          </p:nvPr>
        </p:nvGraphicFramePr>
        <p:xfrm>
          <a:off x="228599" y="1409700"/>
          <a:ext cx="17878354" cy="7995305"/>
        </p:xfrm>
        <a:graphic>
          <a:graphicData uri="http://schemas.openxmlformats.org/drawingml/2006/table">
            <a:tbl>
              <a:tblPr firstRow="1" firstCol="1" bandRow="1">
                <a:tableStyleId>{5C22544A-7EE6-4342-B048-85BDC9FD1C3A}</a:tableStyleId>
              </a:tblPr>
              <a:tblGrid>
                <a:gridCol w="1062081">
                  <a:extLst>
                    <a:ext uri="{9D8B030D-6E8A-4147-A177-3AD203B41FA5}">
                      <a16:colId xmlns="" xmlns:a16="http://schemas.microsoft.com/office/drawing/2014/main" val="3935076937"/>
                    </a:ext>
                  </a:extLst>
                </a:gridCol>
                <a:gridCol w="7877097">
                  <a:extLst>
                    <a:ext uri="{9D8B030D-6E8A-4147-A177-3AD203B41FA5}">
                      <a16:colId xmlns="" xmlns:a16="http://schemas.microsoft.com/office/drawing/2014/main" val="4267174078"/>
                    </a:ext>
                  </a:extLst>
                </a:gridCol>
                <a:gridCol w="8939176">
                  <a:extLst>
                    <a:ext uri="{9D8B030D-6E8A-4147-A177-3AD203B41FA5}">
                      <a16:colId xmlns="" xmlns:a16="http://schemas.microsoft.com/office/drawing/2014/main" val="746794373"/>
                    </a:ext>
                  </a:extLst>
                </a:gridCol>
              </a:tblGrid>
              <a:tr h="1031133">
                <a:tc>
                  <a:txBody>
                    <a:bodyPr/>
                    <a:lstStyle/>
                    <a:p>
                      <a:pPr marL="0" marR="0">
                        <a:lnSpc>
                          <a:spcPct val="150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ts val="1800"/>
                        </a:lnSpc>
                        <a:spcBef>
                          <a:spcPts val="0"/>
                        </a:spcBef>
                        <a:spcAft>
                          <a:spcPts val="1200"/>
                        </a:spcAft>
                      </a:pPr>
                      <a:r>
                        <a:rPr lang="en-US" sz="2400">
                          <a:effectLst/>
                          <a:latin typeface="Times New Roman" panose="02020603050405020304" pitchFamily="18" charset="0"/>
                          <a:cs typeface="Times New Roman" panose="02020603050405020304" pitchFamily="18" charset="0"/>
                        </a:rPr>
                        <a:t>Trồng rừng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ts val="1800"/>
                        </a:lnSpc>
                        <a:spcBef>
                          <a:spcPts val="0"/>
                        </a:spcBef>
                        <a:spcAft>
                          <a:spcPts val="1200"/>
                        </a:spcAft>
                      </a:pPr>
                      <a:r>
                        <a:rPr lang="en-US" sz="2400">
                          <a:effectLst/>
                          <a:latin typeface="Times New Roman" panose="02020603050405020304" pitchFamily="18" charset="0"/>
                          <a:cs typeface="Times New Roman" panose="02020603050405020304" pitchFamily="18" charset="0"/>
                        </a:rPr>
                        <a:t>Chăm sóc rừng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606910949"/>
                  </a:ext>
                </a:extLst>
              </a:tr>
              <a:tr h="6436467">
                <a:tc>
                  <a:txBody>
                    <a:bodyPr/>
                    <a:lstStyle/>
                    <a:p>
                      <a:pPr marL="30480" marR="30480" algn="just">
                        <a:lnSpc>
                          <a:spcPts val="1800"/>
                        </a:lnSpc>
                        <a:spcBef>
                          <a:spcPts val="0"/>
                        </a:spcBef>
                        <a:spcAft>
                          <a:spcPts val="1200"/>
                        </a:spcAft>
                      </a:pPr>
                      <a:r>
                        <a:rPr lang="en-US" sz="2400" dirty="0">
                          <a:effectLst/>
                          <a:latin typeface="Times New Roman" panose="02020603050405020304" pitchFamily="18" charset="0"/>
                          <a:cs typeface="Times New Roman" panose="02020603050405020304" pitchFamily="18" charset="0"/>
                        </a:rPr>
                        <a:t>Vai trò</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l">
                        <a:lnSpc>
                          <a:spcPct val="15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Phủ xanh những vùng đất trống, đồi núi trọc; khôi phục lại những diện tích rừng bị tàn phá do cháy, thiên tai,...</a:t>
                      </a:r>
                    </a:p>
                    <a:p>
                      <a:pPr marL="30480" marR="30480" algn="l">
                        <a:lnSpc>
                          <a:spcPct val="15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Cung cấp lâm sản, đặc sản phục vụ nhu cầu tiêu dùng xã hội, đóng góp đáng kể vào sự phát triển kinh tế – xã hội của đất nước.</a:t>
                      </a:r>
                    </a:p>
                    <a:p>
                      <a:pPr marL="30480" marR="30480" algn="l">
                        <a:lnSpc>
                          <a:spcPct val="15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Phòng hộ, bảo vệ môi trường sống như duy trì sự cân bằng O, và CO, trong khí quyển,...; góp phần bảo tồn đa dạng sinh học.</a:t>
                      </a:r>
                    </a:p>
                    <a:p>
                      <a:pPr marL="30480" marR="30480" algn="l">
                        <a:lnSpc>
                          <a:spcPct val="15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Góp phần tăng thu nhập và cải thiện đời sống cho những người dân tham gia hoạt động trồng rừng.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5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Chăm sóc rừng giúp giảm sự phát triển của cỏ dại, sâu bệnh hại; tăng khả năng thấm và giữ nước của đất, làm đất tơi xốp, từ đó tạo điều kiện thuận lợi cho rừng non sinh trưởng và phát triển tốt.</a:t>
                      </a:r>
                    </a:p>
                    <a:p>
                      <a:pPr marL="30480" marR="30480" algn="just">
                        <a:lnSpc>
                          <a:spcPct val="15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Cây con được chăm sóc có tỉ lệ sống cao hơn, góp phần nâng cao giá trị kinh tế của rừng trồng.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236711648"/>
                  </a:ext>
                </a:extLst>
              </a:tr>
            </a:tbl>
          </a:graphicData>
        </a:graphic>
      </p:graphicFrame>
    </p:spTree>
    <p:extLst>
      <p:ext uri="{BB962C8B-B14F-4D97-AF65-F5344CB8AC3E}">
        <p14:creationId xmlns:p14="http://schemas.microsoft.com/office/powerpoint/2010/main" val="251647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7173121" cy="3384501"/>
          </a:xfrm>
        </p:grpSpPr>
        <p:sp>
          <p:nvSpPr>
            <p:cNvPr id="3" name="Freeform 3"/>
            <p:cNvSpPr/>
            <p:nvPr/>
          </p:nvSpPr>
          <p:spPr>
            <a:xfrm>
              <a:off x="-9098" y="-6509"/>
              <a:ext cx="7187452" cy="3416554"/>
            </a:xfrm>
            <a:custGeom>
              <a:avLst/>
              <a:gdLst/>
              <a:ahLst/>
              <a:cxnLst/>
              <a:rect l="l" t="t" r="r" b="b"/>
              <a:pathLst>
                <a:path w="7187452" h="3416554">
                  <a:moveTo>
                    <a:pt x="63030" y="2823001"/>
                  </a:moveTo>
                  <a:cubicBezTo>
                    <a:pt x="63030" y="2823001"/>
                    <a:pt x="0" y="2576437"/>
                    <a:pt x="10218" y="1214762"/>
                  </a:cubicBezTo>
                  <a:cubicBezTo>
                    <a:pt x="18651" y="990971"/>
                    <a:pt x="65033" y="645332"/>
                    <a:pt x="65033" y="645332"/>
                  </a:cubicBezTo>
                  <a:cubicBezTo>
                    <a:pt x="82233" y="502466"/>
                    <a:pt x="56685" y="337866"/>
                    <a:pt x="181385" y="223925"/>
                  </a:cubicBezTo>
                  <a:cubicBezTo>
                    <a:pt x="346794" y="72788"/>
                    <a:pt x="621643" y="0"/>
                    <a:pt x="6294378" y="6965"/>
                  </a:cubicBezTo>
                  <a:lnTo>
                    <a:pt x="6294379" y="6965"/>
                  </a:lnTo>
                  <a:cubicBezTo>
                    <a:pt x="6511126" y="16819"/>
                    <a:pt x="6715441" y="36481"/>
                    <a:pt x="6849630" y="101690"/>
                  </a:cubicBezTo>
                  <a:cubicBezTo>
                    <a:pt x="7105676" y="226120"/>
                    <a:pt x="7187451" y="459160"/>
                    <a:pt x="7181963" y="704684"/>
                  </a:cubicBezTo>
                  <a:cubicBezTo>
                    <a:pt x="7181963" y="704684"/>
                    <a:pt x="7138675" y="1013073"/>
                    <a:pt x="7146109" y="1248607"/>
                  </a:cubicBezTo>
                  <a:cubicBezTo>
                    <a:pt x="7153232" y="2564802"/>
                    <a:pt x="7160389" y="2760405"/>
                    <a:pt x="7160389" y="2760405"/>
                  </a:cubicBezTo>
                  <a:cubicBezTo>
                    <a:pt x="7143707" y="2976137"/>
                    <a:pt x="7029063" y="3186749"/>
                    <a:pt x="6832194" y="3298373"/>
                  </a:cubicBezTo>
                  <a:cubicBezTo>
                    <a:pt x="6681843" y="3383622"/>
                    <a:pt x="6483811" y="3398720"/>
                    <a:pt x="5151657" y="3387978"/>
                  </a:cubicBezTo>
                  <a:lnTo>
                    <a:pt x="5151587" y="3387978"/>
                  </a:lnTo>
                  <a:cubicBezTo>
                    <a:pt x="645952" y="3382701"/>
                    <a:pt x="384604" y="3416554"/>
                    <a:pt x="254278" y="3307397"/>
                  </a:cubicBezTo>
                  <a:cubicBezTo>
                    <a:pt x="145767" y="3216512"/>
                    <a:pt x="81795" y="3023200"/>
                    <a:pt x="63030" y="2823001"/>
                  </a:cubicBezTo>
                  <a:close/>
                </a:path>
              </a:pathLst>
            </a:custGeom>
            <a:solidFill>
              <a:srgbClr val="FFF9E8"/>
            </a:solidFill>
          </p:spPr>
        </p:sp>
      </p:gr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52947">
            <a:off x="1285511" y="3107410"/>
            <a:ext cx="1755396" cy="1974372"/>
          </a:xfrm>
          <a:prstGeom prst="rect">
            <a:avLst/>
          </a:prstGeom>
        </p:spPr>
      </p:pic>
      <p:sp>
        <p:nvSpPr>
          <p:cNvPr id="16" name="Hộp Văn bản 15">
            <a:extLst>
              <a:ext uri="{FF2B5EF4-FFF2-40B4-BE49-F238E27FC236}">
                <a16:creationId xmlns="" xmlns:a16="http://schemas.microsoft.com/office/drawing/2014/main" id="{3A131F9C-314D-DD3F-9B73-978D4DBF526F}"/>
              </a:ext>
            </a:extLst>
          </p:cNvPr>
          <p:cNvSpPr txBox="1"/>
          <p:nvPr/>
        </p:nvSpPr>
        <p:spPr>
          <a:xfrm>
            <a:off x="478125" y="127127"/>
            <a:ext cx="17997193" cy="2200602"/>
          </a:xfrm>
          <a:prstGeom prst="rect">
            <a:avLst/>
          </a:prstGeom>
          <a:noFill/>
        </p:spPr>
        <p:txBody>
          <a:bodyPr wrap="square">
            <a:spAutoFit/>
          </a:bodyPr>
          <a:lstStyle/>
          <a:p>
            <a:pPr algn="just">
              <a:lnSpc>
                <a:spcPct val="150000"/>
              </a:lnSpc>
              <a:spcBef>
                <a:spcPts val="600"/>
              </a:spcBef>
            </a:pPr>
            <a:r>
              <a:rPr lang="en-US" sz="4400" b="1" dirty="0">
                <a:solidFill>
                  <a:srgbClr val="00B050"/>
                </a:solidFill>
                <a:latin typeface="Times New Roman" panose="02020603050405020304" pitchFamily="18" charset="0"/>
                <a:cs typeface="Times New Roman" panose="02020603050405020304" pitchFamily="18" charset="0"/>
              </a:rPr>
              <a:t>Câu </a:t>
            </a:r>
            <a:r>
              <a:rPr lang="vi-VN" sz="4400" b="1" dirty="0">
                <a:solidFill>
                  <a:srgbClr val="00B050"/>
                </a:solidFill>
                <a:latin typeface="Times New Roman" panose="02020603050405020304" pitchFamily="18" charset="0"/>
                <a:cs typeface="Times New Roman" panose="02020603050405020304" pitchFamily="18" charset="0"/>
              </a:rPr>
              <a:t>3</a:t>
            </a:r>
            <a:r>
              <a:rPr lang="en-US" sz="4400" b="1" dirty="0">
                <a:solidFill>
                  <a:srgbClr val="00B050"/>
                </a:solidFill>
                <a:latin typeface="Times New Roman" panose="02020603050405020304" pitchFamily="18" charset="0"/>
                <a:cs typeface="Times New Roman" panose="02020603050405020304" pitchFamily="18" charset="0"/>
              </a:rPr>
              <a:t>. </a:t>
            </a:r>
            <a:r>
              <a:rPr lang="en-US" sz="4400" dirty="0">
                <a:solidFill>
                  <a:srgbClr val="00B050"/>
                </a:solidFill>
                <a:latin typeface="Times New Roman" panose="02020603050405020304" pitchFamily="18" charset="0"/>
                <a:cs typeface="Times New Roman" panose="02020603050405020304" pitchFamily="18" charset="0"/>
              </a:rPr>
              <a:t>Hãy </a:t>
            </a:r>
            <a:r>
              <a:rPr lang="vi-VN" sz="4400" dirty="0">
                <a:solidFill>
                  <a:srgbClr val="00B050"/>
                </a:solidFill>
                <a:latin typeface="Times New Roman" panose="02020603050405020304" pitchFamily="18" charset="0"/>
                <a:cs typeface="Times New Roman" panose="02020603050405020304" pitchFamily="18" charset="0"/>
              </a:rPr>
              <a:t>nêu vai trò và nhiệm vụ của việc trồng </a:t>
            </a:r>
            <a:r>
              <a:rPr lang="vi-VN" sz="4400">
                <a:solidFill>
                  <a:srgbClr val="00B050"/>
                </a:solidFill>
                <a:latin typeface="Times New Roman" panose="02020603050405020304" pitchFamily="18" charset="0"/>
                <a:cs typeface="Times New Roman" panose="02020603050405020304" pitchFamily="18" charset="0"/>
              </a:rPr>
              <a:t>rừng </a:t>
            </a:r>
            <a:r>
              <a:rPr lang="vi-VN" sz="4400" smtClean="0">
                <a:solidFill>
                  <a:srgbClr val="00B050"/>
                </a:solidFill>
                <a:latin typeface="Times New Roman" panose="02020603050405020304" pitchFamily="18" charset="0"/>
                <a:cs typeface="Times New Roman" panose="02020603050405020304" pitchFamily="18" charset="0"/>
              </a:rPr>
              <a:t>và</a:t>
            </a:r>
            <a:r>
              <a:rPr lang="vi-VN" sz="4400" dirty="0">
                <a:solidFill>
                  <a:srgbClr val="00B050"/>
                </a:solidFill>
                <a:latin typeface="Times New Roman" panose="02020603050405020304" pitchFamily="18" charset="0"/>
                <a:cs typeface="Times New Roman" panose="02020603050405020304" pitchFamily="18" charset="0"/>
              </a:rPr>
              <a:t> </a:t>
            </a:r>
            <a:r>
              <a:rPr lang="vi-VN" sz="4400" smtClean="0">
                <a:solidFill>
                  <a:srgbClr val="00B050"/>
                </a:solidFill>
                <a:latin typeface="Times New Roman" panose="02020603050405020304" pitchFamily="18" charset="0"/>
                <a:cs typeface="Times New Roman" panose="02020603050405020304" pitchFamily="18" charset="0"/>
              </a:rPr>
              <a:t>chăm </a:t>
            </a:r>
            <a:r>
              <a:rPr lang="vi-VN" sz="4400" dirty="0">
                <a:solidFill>
                  <a:srgbClr val="00B050"/>
                </a:solidFill>
                <a:latin typeface="Times New Roman" panose="02020603050405020304" pitchFamily="18" charset="0"/>
                <a:cs typeface="Times New Roman" panose="02020603050405020304" pitchFamily="18" charset="0"/>
              </a:rPr>
              <a:t>sóc rừng.</a:t>
            </a:r>
            <a:endParaRPr lang="en-US" sz="4400" dirty="0">
              <a:solidFill>
                <a:srgbClr val="00B050"/>
              </a:solidFill>
              <a:latin typeface="Times New Roman" panose="02020603050405020304" pitchFamily="18" charset="0"/>
              <a:cs typeface="Times New Roman" panose="02020603050405020304" pitchFamily="18" charset="0"/>
            </a:endParaRPr>
          </a:p>
          <a:p>
            <a:pPr marL="0" marR="0" algn="just">
              <a:lnSpc>
                <a:spcPct val="150000"/>
              </a:lnSpc>
              <a:spcBef>
                <a:spcPts val="600"/>
              </a:spcBef>
              <a:spcAft>
                <a:spcPts val="0"/>
              </a:spcAft>
            </a:pPr>
            <a:endParaRPr lang="en-US" sz="4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22770085"/>
              </p:ext>
            </p:extLst>
          </p:nvPr>
        </p:nvGraphicFramePr>
        <p:xfrm>
          <a:off x="228599" y="1409700"/>
          <a:ext cx="17878354" cy="8458200"/>
        </p:xfrm>
        <a:graphic>
          <a:graphicData uri="http://schemas.openxmlformats.org/drawingml/2006/table">
            <a:tbl>
              <a:tblPr firstRow="1" firstCol="1" bandRow="1">
                <a:tableStyleId>{5C22544A-7EE6-4342-B048-85BDC9FD1C3A}</a:tableStyleId>
              </a:tblPr>
              <a:tblGrid>
                <a:gridCol w="1062081">
                  <a:extLst>
                    <a:ext uri="{9D8B030D-6E8A-4147-A177-3AD203B41FA5}">
                      <a16:colId xmlns="" xmlns:a16="http://schemas.microsoft.com/office/drawing/2014/main" val="3935076937"/>
                    </a:ext>
                  </a:extLst>
                </a:gridCol>
                <a:gridCol w="7877097">
                  <a:extLst>
                    <a:ext uri="{9D8B030D-6E8A-4147-A177-3AD203B41FA5}">
                      <a16:colId xmlns="" xmlns:a16="http://schemas.microsoft.com/office/drawing/2014/main" val="4267174078"/>
                    </a:ext>
                  </a:extLst>
                </a:gridCol>
                <a:gridCol w="8939176">
                  <a:extLst>
                    <a:ext uri="{9D8B030D-6E8A-4147-A177-3AD203B41FA5}">
                      <a16:colId xmlns="" xmlns:a16="http://schemas.microsoft.com/office/drawing/2014/main" val="746794373"/>
                    </a:ext>
                  </a:extLst>
                </a:gridCol>
              </a:tblGrid>
              <a:tr h="906235">
                <a:tc>
                  <a:txBody>
                    <a:bodyPr/>
                    <a:lstStyle/>
                    <a:p>
                      <a:pPr marL="0" marR="0">
                        <a:lnSpc>
                          <a:spcPct val="150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ts val="1800"/>
                        </a:lnSpc>
                        <a:spcBef>
                          <a:spcPts val="0"/>
                        </a:spcBef>
                        <a:spcAft>
                          <a:spcPts val="1200"/>
                        </a:spcAft>
                      </a:pPr>
                      <a:r>
                        <a:rPr lang="en-US" sz="2400">
                          <a:effectLst/>
                          <a:latin typeface="Times New Roman" panose="02020603050405020304" pitchFamily="18" charset="0"/>
                          <a:cs typeface="Times New Roman" panose="02020603050405020304" pitchFamily="18" charset="0"/>
                        </a:rPr>
                        <a:t>Trồng rừng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ts val="1800"/>
                        </a:lnSpc>
                        <a:spcBef>
                          <a:spcPts val="0"/>
                        </a:spcBef>
                        <a:spcAft>
                          <a:spcPts val="1200"/>
                        </a:spcAft>
                      </a:pPr>
                      <a:r>
                        <a:rPr lang="en-US" sz="2400">
                          <a:effectLst/>
                          <a:latin typeface="Times New Roman" panose="02020603050405020304" pitchFamily="18" charset="0"/>
                          <a:cs typeface="Times New Roman" panose="02020603050405020304" pitchFamily="18" charset="0"/>
                        </a:rPr>
                        <a:t>Chăm sóc rừng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606910949"/>
                  </a:ext>
                </a:extLst>
              </a:tr>
              <a:tr h="7551965">
                <a:tc>
                  <a:txBody>
                    <a:bodyPr/>
                    <a:lstStyle/>
                    <a:p>
                      <a:pPr marL="30480" marR="30480" algn="just">
                        <a:lnSpc>
                          <a:spcPts val="1800"/>
                        </a:lnSpc>
                        <a:spcBef>
                          <a:spcPts val="0"/>
                        </a:spcBef>
                        <a:spcAft>
                          <a:spcPts val="1200"/>
                        </a:spcAft>
                      </a:pPr>
                      <a:r>
                        <a:rPr lang="en-US" sz="2400">
                          <a:effectLst/>
                          <a:latin typeface="Times New Roman" panose="02020603050405020304" pitchFamily="18" charset="0"/>
                          <a:cs typeface="Times New Roman" panose="02020603050405020304" pitchFamily="18" charset="0"/>
                        </a:rPr>
                        <a:t>Nhiệm vụ</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50000"/>
                        </a:lnSpc>
                        <a:spcBef>
                          <a:spcPts val="0"/>
                        </a:spcBef>
                        <a:spcAft>
                          <a:spcPts val="0"/>
                        </a:spcAft>
                      </a:pPr>
                      <a:r>
                        <a:rPr lang="en-US" sz="2400">
                          <a:effectLst/>
                          <a:latin typeface="Times New Roman" panose="02020603050405020304" pitchFamily="18" charset="0"/>
                          <a:cs typeface="Times New Roman" panose="02020603050405020304" pitchFamily="18" charset="0"/>
                        </a:rPr>
                        <a:t>- Trồng rừng phải đảm bảo toàn bộ diện tích đất được sử dụng cho mục đích lâm nghiệp luôn được phủ xanh.</a:t>
                      </a:r>
                    </a:p>
                    <a:p>
                      <a:pPr marL="30480" marR="30480" algn="just">
                        <a:lnSpc>
                          <a:spcPct val="150000"/>
                        </a:lnSpc>
                        <a:spcBef>
                          <a:spcPts val="0"/>
                        </a:spcBef>
                        <a:spcAft>
                          <a:spcPts val="0"/>
                        </a:spcAft>
                      </a:pPr>
                      <a:r>
                        <a:rPr lang="en-US" sz="2400">
                          <a:effectLst/>
                          <a:latin typeface="Times New Roman" panose="02020603050405020304" pitchFamily="18" charset="0"/>
                          <a:cs typeface="Times New Roman" panose="02020603050405020304" pitchFamily="18" charset="0"/>
                        </a:rPr>
                        <a:t>- Trồng rừng sản xuất để cung cấp lâm sản phục vụ nhu cầu tiêu dùng trong nước và xuất khẩu.</a:t>
                      </a:r>
                    </a:p>
                    <a:p>
                      <a:pPr marL="30480" marR="30480" algn="just">
                        <a:lnSpc>
                          <a:spcPct val="150000"/>
                        </a:lnSpc>
                        <a:spcBef>
                          <a:spcPts val="0"/>
                        </a:spcBef>
                        <a:spcAft>
                          <a:spcPts val="0"/>
                        </a:spcAft>
                      </a:pPr>
                      <a:r>
                        <a:rPr lang="en-US" sz="2400">
                          <a:effectLst/>
                          <a:latin typeface="Times New Roman" panose="02020603050405020304" pitchFamily="18" charset="0"/>
                          <a:cs typeface="Times New Roman" panose="02020603050405020304" pitchFamily="18" charset="0"/>
                        </a:rPr>
                        <a:t>- Trồng rừng phòng hộ đầu nguồn để bảo vệ nguồn nước, bảo vệ đất, chống xói mòn,…; trồng rừng phòng hộ chắn gió, chắn cát bay; rừng phòng hộ chắn sóng, lấn biển.</a:t>
                      </a:r>
                    </a:p>
                    <a:p>
                      <a:pPr marL="30480" marR="30480" algn="just">
                        <a:lnSpc>
                          <a:spcPct val="150000"/>
                        </a:lnSpc>
                        <a:spcBef>
                          <a:spcPts val="0"/>
                        </a:spcBef>
                        <a:spcAft>
                          <a:spcPts val="0"/>
                        </a:spcAft>
                      </a:pPr>
                      <a:r>
                        <a:rPr lang="en-US" sz="2400">
                          <a:effectLst/>
                          <a:latin typeface="Times New Roman" panose="02020603050405020304" pitchFamily="18" charset="0"/>
                          <a:cs typeface="Times New Roman" panose="02020603050405020304" pitchFamily="18" charset="0"/>
                        </a:rPr>
                        <a:t>- Trồng rừng đặc dụng ở vườn quốc gia, khu dự trữ thiên nhiên, khu bảo tồn loài – sinh cảnh, khu bảo vệ cảnh quan, khu rừng nghiên cứu và thực nghiệm khoa học để phủ xanh lại những diện tích rừng đặc dụng đã mất, góp phần bảo tồn đa dạng sinh học bằng trồng những loài cây bản địa có giá trị, tăng giá trị văn hoá, cảnh quan cho những khu rừng văn hoá – lịch sử.....</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30480" algn="just">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Áp dụng các biện pháp kĩ thuật lâm sinh như làm cỏ, xới đất, bón phân,... để làm tăng tỉ lệ sống sau khi trồng, tạo điều kiện thuận lợi cho rừng sinh trưởng nhanh và phát triển tốt. </a:t>
                      </a:r>
                    </a:p>
                    <a:p>
                      <a:pPr marL="0" marR="30480" algn="just">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Tỉa cành giúp làm tăng hiệu quả quá trình trao đổi chất của cây, làm tăng chiều cao dưới cành, giảm khuyết tật sản phẩm gỗ, nâng cao chất lượng gỗ. </a:t>
                      </a:r>
                    </a:p>
                    <a:p>
                      <a:pPr marL="0" marR="30480" algn="just">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Trồng dặm, tỉa thưa để đảm bảo mật độ trồng rừng theo hướng dẫn kĩ thuật của từng loại rừng, giúp cây sinh trưởng và phát triển tốt, nâng cao chất lượng và đảm bảo các chức năng của rừng.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633051249"/>
                  </a:ext>
                </a:extLst>
              </a:tr>
            </a:tbl>
          </a:graphicData>
        </a:graphic>
      </p:graphicFrame>
    </p:spTree>
    <p:extLst>
      <p:ext uri="{BB962C8B-B14F-4D97-AF65-F5344CB8AC3E}">
        <p14:creationId xmlns:p14="http://schemas.microsoft.com/office/powerpoint/2010/main" val="177176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68021">
            <a:off x="14992642" y="1913393"/>
            <a:ext cx="2824928" cy="2794110"/>
          </a:xfrm>
          <a:prstGeom prst="rect">
            <a:avLst/>
          </a:prstGeom>
        </p:spPr>
      </p:pic>
      <p:sp>
        <p:nvSpPr>
          <p:cNvPr id="3" name="TextBox 3"/>
          <p:cNvSpPr txBox="1"/>
          <p:nvPr/>
        </p:nvSpPr>
        <p:spPr>
          <a:xfrm>
            <a:off x="9139238" y="4652104"/>
            <a:ext cx="9525" cy="887542"/>
          </a:xfrm>
          <a:prstGeom prst="rect">
            <a:avLst/>
          </a:prstGeom>
        </p:spPr>
        <p:txBody>
          <a:bodyPr lIns="0" tIns="0" rIns="0" bIns="0" rtlCol="0" anchor="t">
            <a:spAutoFit/>
          </a:bodyPr>
          <a:lstStyle/>
          <a:p>
            <a:pPr algn="ctr">
              <a:lnSpc>
                <a:spcPts val="7279"/>
              </a:lnSpc>
            </a:pPr>
            <a:endParaRPr/>
          </a:p>
        </p:txBody>
      </p:sp>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28700" y="5010363"/>
            <a:ext cx="291449" cy="502498"/>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28700" y="5915210"/>
            <a:ext cx="291449" cy="502498"/>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278305">
            <a:off x="1630510" y="7882220"/>
            <a:ext cx="1072527" cy="2123816"/>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1227163">
            <a:off x="1112256" y="822612"/>
            <a:ext cx="14943878" cy="8258685"/>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446989">
            <a:off x="16086451" y="8366394"/>
            <a:ext cx="1718277" cy="1718277"/>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088258">
            <a:off x="16162998" y="6358715"/>
            <a:ext cx="577316" cy="995372"/>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935020">
            <a:off x="15946889" y="5210365"/>
            <a:ext cx="577316" cy="995372"/>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617412">
            <a:off x="300653" y="9067042"/>
            <a:ext cx="777235" cy="763103"/>
          </a:xfrm>
          <a:prstGeom prst="rect">
            <a:avLst/>
          </a:prstGeom>
        </p:spPr>
      </p:pic>
      <p:sp>
        <p:nvSpPr>
          <p:cNvPr id="20" name="Hộp Văn bản 19">
            <a:extLst>
              <a:ext uri="{FF2B5EF4-FFF2-40B4-BE49-F238E27FC236}">
                <a16:creationId xmlns="" xmlns:a16="http://schemas.microsoft.com/office/drawing/2014/main" id="{325D3488-0CE8-43D7-FC22-19B937FB628A}"/>
              </a:ext>
            </a:extLst>
          </p:cNvPr>
          <p:cNvSpPr txBox="1"/>
          <p:nvPr/>
        </p:nvSpPr>
        <p:spPr>
          <a:xfrm>
            <a:off x="1981200" y="2714444"/>
            <a:ext cx="13105105" cy="905056"/>
          </a:xfrm>
          <a:prstGeom prst="rect">
            <a:avLst/>
          </a:prstGeom>
          <a:noFill/>
        </p:spPr>
        <p:txBody>
          <a:bodyPr wrap="square">
            <a:spAutoFit/>
          </a:bodyPr>
          <a:lstStyle/>
          <a:p>
            <a:pPr algn="just">
              <a:lnSpc>
                <a:spcPct val="150000"/>
              </a:lnSpc>
              <a:spcBef>
                <a:spcPts val="600"/>
              </a:spcBef>
            </a:pPr>
            <a:r>
              <a:rPr lang="en-US" sz="4000" b="1" dirty="0">
                <a:solidFill>
                  <a:srgbClr val="00B050"/>
                </a:solidFill>
                <a:latin typeface="Times New Roman" panose="02020603050405020304" pitchFamily="18" charset="0"/>
                <a:cs typeface="Times New Roman" panose="02020603050405020304" pitchFamily="18" charset="0"/>
              </a:rPr>
              <a:t>Câu </a:t>
            </a:r>
            <a:r>
              <a:rPr lang="vi-VN" sz="4000" b="1" dirty="0">
                <a:solidFill>
                  <a:srgbClr val="00B050"/>
                </a:solidFill>
                <a:latin typeface="Times New Roman" panose="02020603050405020304" pitchFamily="18" charset="0"/>
                <a:cs typeface="Times New Roman" panose="02020603050405020304" pitchFamily="18" charset="0"/>
              </a:rPr>
              <a:t>4</a:t>
            </a:r>
            <a:r>
              <a:rPr lang="en-US" sz="4000" b="1" dirty="0">
                <a:solidFill>
                  <a:srgbClr val="00B050"/>
                </a:solidFill>
                <a:latin typeface="Times New Roman" panose="02020603050405020304" pitchFamily="18" charset="0"/>
                <a:cs typeface="Times New Roman" panose="02020603050405020304" pitchFamily="18" charset="0"/>
              </a:rPr>
              <a:t>. </a:t>
            </a:r>
            <a:r>
              <a:rPr lang="en-US" sz="4000" dirty="0">
                <a:solidFill>
                  <a:srgbClr val="00B050"/>
                </a:solidFill>
                <a:latin typeface="Times New Roman" panose="02020603050405020304" pitchFamily="18" charset="0"/>
                <a:cs typeface="Times New Roman" panose="02020603050405020304" pitchFamily="18" charset="0"/>
              </a:rPr>
              <a:t>Hãy giải thích việc bố trí thời vụ trồng rừng ở nước ta</a:t>
            </a:r>
            <a:r>
              <a:rPr lang="en-US" sz="4000" dirty="0" smtClean="0">
                <a:solidFill>
                  <a:srgbClr val="00B050"/>
                </a:solidFill>
                <a:latin typeface="Times New Roman" panose="02020603050405020304" pitchFamily="18" charset="0"/>
                <a:cs typeface="Times New Roman" panose="02020603050405020304" pitchFamily="18" charset="0"/>
              </a:rPr>
              <a:t>.</a:t>
            </a:r>
            <a:endParaRPr lang="en-US" sz="4000" dirty="0">
              <a:solidFill>
                <a:srgbClr val="00B050"/>
              </a:solidFill>
              <a:latin typeface="Times New Roman" panose="02020603050405020304" pitchFamily="18" charset="0"/>
              <a:cs typeface="Times New Roman" panose="02020603050405020304" pitchFamily="18" charset="0"/>
            </a:endParaRPr>
          </a:p>
        </p:txBody>
      </p:sp>
      <p:sp>
        <p:nvSpPr>
          <p:cNvPr id="19" name="Hộp Văn bản 19">
            <a:extLst>
              <a:ext uri="{FF2B5EF4-FFF2-40B4-BE49-F238E27FC236}">
                <a16:creationId xmlns="" xmlns:a16="http://schemas.microsoft.com/office/drawing/2014/main" id="{325D3488-0CE8-43D7-FC22-19B937FB628A}"/>
              </a:ext>
            </a:extLst>
          </p:cNvPr>
          <p:cNvSpPr txBox="1"/>
          <p:nvPr/>
        </p:nvSpPr>
        <p:spPr>
          <a:xfrm>
            <a:off x="2322138" y="3533140"/>
            <a:ext cx="13105105" cy="4093428"/>
          </a:xfrm>
          <a:prstGeom prst="rect">
            <a:avLst/>
          </a:prstGeom>
          <a:noFill/>
        </p:spPr>
        <p:txBody>
          <a:bodyPr wrap="square">
            <a:spAutoFit/>
          </a:bodyPr>
          <a:lstStyle/>
          <a:p>
            <a:pPr algn="just">
              <a:lnSpc>
                <a:spcPct val="150000"/>
              </a:lnSpc>
            </a:pPr>
            <a:r>
              <a:rPr lang="en-US" sz="4000" b="1" i="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endParaRPr lang="en-US" sz="4000" dirty="0" smtClean="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ts val="1800"/>
              </a:lnSpc>
              <a:spcBef>
                <a:spcPts val="0"/>
              </a:spcBef>
              <a:spcAft>
                <a:spcPts val="1200"/>
              </a:spcAft>
            </a:pPr>
            <a:r>
              <a:rPr lang="en-US" sz="4000" dirty="0" smtClean="0">
                <a:solidFill>
                  <a:srgbClr val="000000"/>
                </a:solidFill>
                <a:latin typeface="Times New Roman" panose="02020603050405020304" pitchFamily="18" charset="0"/>
                <a:ea typeface="Times New Roman" panose="02020603050405020304" pitchFamily="18" charset="0"/>
              </a:rPr>
              <a:t>Giải </a:t>
            </a:r>
            <a:r>
              <a:rPr lang="en-US" sz="4000" dirty="0">
                <a:solidFill>
                  <a:srgbClr val="000000"/>
                </a:solidFill>
                <a:latin typeface="Times New Roman" panose="02020603050405020304" pitchFamily="18" charset="0"/>
                <a:ea typeface="Times New Roman" panose="02020603050405020304" pitchFamily="18" charset="0"/>
              </a:rPr>
              <a:t>thích việc bố trí thời vụ trồng rừng ở nước ta</a:t>
            </a:r>
            <a:r>
              <a:rPr lang="en-US" sz="4000" dirty="0" smtClean="0">
                <a:solidFill>
                  <a:srgbClr val="000000"/>
                </a:solidFill>
                <a:latin typeface="Times New Roman" panose="02020603050405020304" pitchFamily="18" charset="0"/>
                <a:ea typeface="Times New Roman" panose="02020603050405020304" pitchFamily="18" charset="0"/>
              </a:rPr>
              <a:t>:</a:t>
            </a:r>
            <a:endParaRPr lang="en-US" sz="4000" dirty="0" smtClean="0">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1200"/>
              </a:spcAft>
            </a:pPr>
            <a:endParaRPr lang="en-US" sz="4000" dirty="0">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1200"/>
              </a:spcAft>
            </a:pPr>
            <a:r>
              <a:rPr lang="en-US" sz="4000" dirty="0">
                <a:solidFill>
                  <a:srgbClr val="000000"/>
                </a:solidFill>
                <a:latin typeface="Times New Roman" panose="02020603050405020304" pitchFamily="18" charset="0"/>
                <a:ea typeface="Times New Roman" panose="02020603050405020304" pitchFamily="18" charset="0"/>
              </a:rPr>
              <a:t>Việc bố trí thời vụ trồng rừng ở nước ta phụ thuộc vào: </a:t>
            </a:r>
            <a:r>
              <a:rPr lang="en-US" sz="4000" dirty="0" smtClean="0">
                <a:solidFill>
                  <a:srgbClr val="000000"/>
                </a:solidFill>
                <a:latin typeface="Times New Roman" panose="02020603050405020304" pitchFamily="18" charset="0"/>
                <a:ea typeface="Times New Roman" panose="02020603050405020304" pitchFamily="18" charset="0"/>
              </a:rPr>
              <a:t>Thời</a:t>
            </a:r>
          </a:p>
          <a:p>
            <a:pPr marL="30480" marR="30480" algn="just">
              <a:lnSpc>
                <a:spcPts val="1800"/>
              </a:lnSpc>
              <a:spcBef>
                <a:spcPts val="0"/>
              </a:spcBef>
              <a:spcAft>
                <a:spcPts val="1200"/>
              </a:spcAft>
            </a:pPr>
            <a:endParaRPr lang="en-US" sz="4000" dirty="0">
              <a:solidFill>
                <a:srgbClr val="000000"/>
              </a:solidFill>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1200"/>
              </a:spcAft>
            </a:pPr>
            <a:r>
              <a:rPr lang="en-US" sz="4000" dirty="0" smtClean="0">
                <a:solidFill>
                  <a:srgbClr val="000000"/>
                </a:solidFill>
                <a:latin typeface="Times New Roman" panose="02020603050405020304" pitchFamily="18" charset="0"/>
                <a:ea typeface="Times New Roman" panose="02020603050405020304" pitchFamily="18" charset="0"/>
              </a:rPr>
              <a:t> </a:t>
            </a:r>
            <a:r>
              <a:rPr lang="en-US" sz="4000" dirty="0">
                <a:solidFill>
                  <a:srgbClr val="000000"/>
                </a:solidFill>
                <a:latin typeface="Times New Roman" panose="02020603050405020304" pitchFamily="18" charset="0"/>
                <a:ea typeface="Times New Roman" panose="02020603050405020304" pitchFamily="18" charset="0"/>
              </a:rPr>
              <a:t>tiết</a:t>
            </a:r>
            <a:r>
              <a:rPr lang="vi-VN" sz="4000" dirty="0">
                <a:solidFill>
                  <a:srgbClr val="000000"/>
                </a:solidFill>
                <a:latin typeface="Times New Roman" panose="02020603050405020304" pitchFamily="18" charset="0"/>
                <a:ea typeface="Times New Roman" panose="02020603050405020304" pitchFamily="18" charset="0"/>
              </a:rPr>
              <a:t>, đ</a:t>
            </a:r>
            <a:r>
              <a:rPr lang="en-US" sz="4000" dirty="0">
                <a:solidFill>
                  <a:srgbClr val="000000"/>
                </a:solidFill>
                <a:latin typeface="Times New Roman" panose="02020603050405020304" pitchFamily="18" charset="0"/>
                <a:ea typeface="Times New Roman" panose="02020603050405020304" pitchFamily="18" charset="0"/>
              </a:rPr>
              <a:t>ộ ẩm</a:t>
            </a:r>
            <a:r>
              <a:rPr lang="vi-VN" sz="4000" dirty="0">
                <a:solidFill>
                  <a:srgbClr val="000000"/>
                </a:solidFill>
                <a:latin typeface="Times New Roman" panose="02020603050405020304" pitchFamily="18" charset="0"/>
                <a:ea typeface="Times New Roman" panose="02020603050405020304" pitchFamily="18" charset="0"/>
              </a:rPr>
              <a:t>, k</a:t>
            </a:r>
            <a:r>
              <a:rPr lang="en-US" sz="4000" dirty="0">
                <a:solidFill>
                  <a:srgbClr val="000000"/>
                </a:solidFill>
                <a:latin typeface="Times New Roman" panose="02020603050405020304" pitchFamily="18" charset="0"/>
                <a:ea typeface="Times New Roman" panose="02020603050405020304" pitchFamily="18" charset="0"/>
              </a:rPr>
              <a:t>hí hậu</a:t>
            </a:r>
            <a:r>
              <a:rPr lang="vi-VN" sz="4000" dirty="0">
                <a:solidFill>
                  <a:srgbClr val="000000"/>
                </a:solidFill>
                <a:latin typeface="Times New Roman" panose="02020603050405020304" pitchFamily="18" charset="0"/>
                <a:ea typeface="Times New Roman" panose="02020603050405020304" pitchFamily="18" charset="0"/>
              </a:rPr>
              <a:t>, n</a:t>
            </a:r>
            <a:r>
              <a:rPr lang="en-US" sz="4000" dirty="0">
                <a:solidFill>
                  <a:srgbClr val="000000"/>
                </a:solidFill>
                <a:latin typeface="Times New Roman" panose="02020603050405020304" pitchFamily="18" charset="0"/>
                <a:ea typeface="Times New Roman" panose="02020603050405020304" pitchFamily="18" charset="0"/>
              </a:rPr>
              <a:t>hiệt độ</a:t>
            </a:r>
            <a:r>
              <a:rPr lang="en-US" sz="4000" dirty="0" smtClean="0">
                <a:solidFill>
                  <a:srgbClr val="000000"/>
                </a:solidFill>
                <a:latin typeface="Times New Roman" panose="02020603050405020304" pitchFamily="18" charset="0"/>
                <a:ea typeface="Times New Roman" panose="02020603050405020304" pitchFamily="18" charset="0"/>
              </a:rPr>
              <a:t>.</a:t>
            </a:r>
          </a:p>
          <a:p>
            <a:pPr marL="30480" marR="30480" algn="just">
              <a:lnSpc>
                <a:spcPts val="1800"/>
              </a:lnSpc>
              <a:spcBef>
                <a:spcPts val="0"/>
              </a:spcBef>
              <a:spcAft>
                <a:spcPts val="1200"/>
              </a:spcAft>
            </a:pPr>
            <a:endParaRPr lang="en-US" sz="4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466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xEl>
                                              <p:pRg st="4" end="4"/>
                                            </p:txEl>
                                          </p:spTgt>
                                        </p:tgtEl>
                                        <p:attrNameLst>
                                          <p:attrName>style.visibility</p:attrName>
                                        </p:attrNameLst>
                                      </p:cBhvr>
                                      <p:to>
                                        <p:strVal val="visible"/>
                                      </p:to>
                                    </p:set>
                                    <p:animEffect transition="in" filter="randombar(horizontal)">
                                      <p:cBhvr>
                                        <p:cTn id="22" dur="500"/>
                                        <p:tgtEl>
                                          <p:spTgt spid="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animEffect transition="in" filter="randombar(horizontal)">
                                      <p:cBhvr>
                                        <p:cTn id="27"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4801" y="1"/>
            <a:ext cx="17678400" cy="10287000"/>
            <a:chOff x="-9098" y="-6509"/>
            <a:chExt cx="7187452" cy="3763819"/>
          </a:xfrm>
        </p:grpSpPr>
        <p:sp>
          <p:nvSpPr>
            <p:cNvPr id="3" name="Freeform 3"/>
            <p:cNvSpPr/>
            <p:nvPr/>
          </p:nvSpPr>
          <p:spPr>
            <a:xfrm>
              <a:off x="-9098" y="-6509"/>
              <a:ext cx="7187452" cy="3763819"/>
            </a:xfrm>
            <a:custGeom>
              <a:avLst/>
              <a:gdLst/>
              <a:ahLst/>
              <a:cxnLst/>
              <a:rect l="l" t="t" r="r" b="b"/>
              <a:pathLst>
                <a:path w="7187452" h="3763819">
                  <a:moveTo>
                    <a:pt x="63030" y="3170266"/>
                  </a:moveTo>
                  <a:cubicBezTo>
                    <a:pt x="63030" y="3170266"/>
                    <a:pt x="0" y="2923702"/>
                    <a:pt x="10218" y="1214762"/>
                  </a:cubicBezTo>
                  <a:cubicBezTo>
                    <a:pt x="18651" y="990971"/>
                    <a:pt x="65033" y="645332"/>
                    <a:pt x="65033" y="645332"/>
                  </a:cubicBezTo>
                  <a:cubicBezTo>
                    <a:pt x="82233" y="502466"/>
                    <a:pt x="56685" y="337866"/>
                    <a:pt x="181385" y="223925"/>
                  </a:cubicBezTo>
                  <a:cubicBezTo>
                    <a:pt x="346794" y="72788"/>
                    <a:pt x="621643" y="0"/>
                    <a:pt x="6294378" y="6965"/>
                  </a:cubicBezTo>
                  <a:lnTo>
                    <a:pt x="6294379" y="6965"/>
                  </a:lnTo>
                  <a:cubicBezTo>
                    <a:pt x="6511126" y="16819"/>
                    <a:pt x="6715441" y="36481"/>
                    <a:pt x="6849630" y="101690"/>
                  </a:cubicBezTo>
                  <a:cubicBezTo>
                    <a:pt x="7105676" y="226120"/>
                    <a:pt x="7187451" y="459160"/>
                    <a:pt x="7181963" y="704684"/>
                  </a:cubicBezTo>
                  <a:cubicBezTo>
                    <a:pt x="7181963" y="704684"/>
                    <a:pt x="7138675" y="1013073"/>
                    <a:pt x="7146109" y="1248607"/>
                  </a:cubicBezTo>
                  <a:cubicBezTo>
                    <a:pt x="7153232" y="2912067"/>
                    <a:pt x="7160389" y="3107670"/>
                    <a:pt x="7160389" y="3107670"/>
                  </a:cubicBezTo>
                  <a:cubicBezTo>
                    <a:pt x="7143707" y="3323402"/>
                    <a:pt x="7029063" y="3534014"/>
                    <a:pt x="6832194" y="3645638"/>
                  </a:cubicBezTo>
                  <a:cubicBezTo>
                    <a:pt x="6681843" y="3730887"/>
                    <a:pt x="6483811" y="3745985"/>
                    <a:pt x="5151657" y="3735243"/>
                  </a:cubicBezTo>
                  <a:lnTo>
                    <a:pt x="5151587" y="3735243"/>
                  </a:lnTo>
                  <a:cubicBezTo>
                    <a:pt x="645952" y="3729966"/>
                    <a:pt x="384604" y="3763819"/>
                    <a:pt x="254278" y="3654662"/>
                  </a:cubicBezTo>
                  <a:cubicBezTo>
                    <a:pt x="145767" y="3563777"/>
                    <a:pt x="81795" y="3370465"/>
                    <a:pt x="63030" y="3170266"/>
                  </a:cubicBezTo>
                  <a:close/>
                </a:path>
              </a:pathLst>
            </a:custGeom>
            <a:solidFill>
              <a:srgbClr val="FFF9E8"/>
            </a:solidFill>
          </p:spPr>
        </p:sp>
      </p:gr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88258">
            <a:off x="16840592" y="5095305"/>
            <a:ext cx="577316" cy="995372"/>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43742">
            <a:off x="16670827" y="3703299"/>
            <a:ext cx="725349" cy="1250601"/>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52947">
            <a:off x="-380173" y="7774212"/>
            <a:ext cx="1755396" cy="1974372"/>
          </a:xfrm>
          <a:prstGeom prst="rect">
            <a:avLst/>
          </a:prstGeom>
        </p:spPr>
      </p:pic>
      <p:pic>
        <p:nvPicPr>
          <p:cNvPr id="21" name="Picture 2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59702" y="6739787"/>
            <a:ext cx="228818" cy="394513"/>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59702" y="7367158"/>
            <a:ext cx="228818" cy="394513"/>
          </a:xfrm>
          <a:prstGeom prst="rect">
            <a:avLst/>
          </a:prstGeom>
        </p:spPr>
      </p:pic>
      <p:pic>
        <p:nvPicPr>
          <p:cNvPr id="28" name="Picture 2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59702" y="7994528"/>
            <a:ext cx="228818" cy="394513"/>
          </a:xfrm>
          <a:prstGeom prst="rect">
            <a:avLst/>
          </a:prstGeom>
        </p:spPr>
      </p:pic>
      <p:sp>
        <p:nvSpPr>
          <p:cNvPr id="40" name="Hộp Văn bản 39">
            <a:extLst>
              <a:ext uri="{FF2B5EF4-FFF2-40B4-BE49-F238E27FC236}">
                <a16:creationId xmlns="" xmlns:a16="http://schemas.microsoft.com/office/drawing/2014/main" id="{E477F776-6B33-6B6B-8BB5-FECE3A70DE5C}"/>
              </a:ext>
            </a:extLst>
          </p:cNvPr>
          <p:cNvSpPr txBox="1"/>
          <p:nvPr/>
        </p:nvSpPr>
        <p:spPr>
          <a:xfrm>
            <a:off x="1589458" y="4049614"/>
            <a:ext cx="14804283" cy="661207"/>
          </a:xfrm>
          <a:prstGeom prst="rect">
            <a:avLst/>
          </a:prstGeom>
          <a:noFill/>
        </p:spPr>
        <p:txBody>
          <a:bodyPr wrap="square">
            <a:spAutoFit/>
          </a:bodyPr>
          <a:lstStyle/>
          <a:p>
            <a:pPr algn="just">
              <a:lnSpc>
                <a:spcPct val="150000"/>
              </a:lnSpc>
            </a:pPr>
            <a:endPar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Hộp Văn bản 36">
            <a:extLst>
              <a:ext uri="{FF2B5EF4-FFF2-40B4-BE49-F238E27FC236}">
                <a16:creationId xmlns="" xmlns:a16="http://schemas.microsoft.com/office/drawing/2014/main" id="{3B9FB78D-BAD4-1394-282B-8EE44F695E18}"/>
              </a:ext>
            </a:extLst>
          </p:cNvPr>
          <p:cNvSpPr txBox="1"/>
          <p:nvPr/>
        </p:nvSpPr>
        <p:spPr>
          <a:xfrm>
            <a:off x="1776875" y="273740"/>
            <a:ext cx="14478000" cy="1938992"/>
          </a:xfrm>
          <a:prstGeom prst="rect">
            <a:avLst/>
          </a:prstGeom>
          <a:noFill/>
        </p:spPr>
        <p:txBody>
          <a:bodyPr wrap="square" rtlCol="0">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rPr>
              <a:t>Câu </a:t>
            </a:r>
            <a:r>
              <a:rPr lang="vi-VN" sz="4000" b="1" dirty="0">
                <a:solidFill>
                  <a:srgbClr val="00B050"/>
                </a:solidFill>
                <a:latin typeface="Times New Roman" panose="02020603050405020304" pitchFamily="18" charset="0"/>
                <a:cs typeface="Times New Roman" panose="02020603050405020304" pitchFamily="18" charset="0"/>
              </a:rPr>
              <a:t>5</a:t>
            </a:r>
            <a:r>
              <a:rPr lang="en-US" sz="4000" b="1" dirty="0">
                <a:solidFill>
                  <a:srgbClr val="00B050"/>
                </a:solidFill>
                <a:latin typeface="Times New Roman" panose="02020603050405020304" pitchFamily="18" charset="0"/>
                <a:cs typeface="Times New Roman" panose="02020603050405020304" pitchFamily="18" charset="0"/>
              </a:rPr>
              <a:t>. </a:t>
            </a:r>
            <a:r>
              <a:rPr lang="en-US" sz="4000" dirty="0">
                <a:solidFill>
                  <a:srgbClr val="00B050"/>
                </a:solidFill>
                <a:latin typeface="Times New Roman" panose="02020603050405020304" pitchFamily="18" charset="0"/>
                <a:cs typeface="Times New Roman" panose="02020603050405020304" pitchFamily="18" charset="0"/>
              </a:rPr>
              <a:t>Hãy mô tả kĩ thuật trồng rừng bằng cây con có bầu, cây con rễ trần, gieo hạt thẳng.</a:t>
            </a:r>
          </a:p>
          <a:p>
            <a:pPr algn="ctr"/>
            <a:endParaRPr lang="en-US"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58343357"/>
              </p:ext>
            </p:extLst>
          </p:nvPr>
        </p:nvGraphicFramePr>
        <p:xfrm>
          <a:off x="1655763" y="5711991"/>
          <a:ext cx="13812837" cy="4003509"/>
        </p:xfrm>
        <a:graphic>
          <a:graphicData uri="http://schemas.openxmlformats.org/drawingml/2006/table">
            <a:tbl>
              <a:tblPr firstRow="1" firstCol="1" bandRow="1">
                <a:tableStyleId>{5C22544A-7EE6-4342-B048-85BDC9FD1C3A}</a:tableStyleId>
              </a:tblPr>
              <a:tblGrid>
                <a:gridCol w="2988410">
                  <a:extLst>
                    <a:ext uri="{9D8B030D-6E8A-4147-A177-3AD203B41FA5}">
                      <a16:colId xmlns="" xmlns:a16="http://schemas.microsoft.com/office/drawing/2014/main" val="2392242555"/>
                    </a:ext>
                  </a:extLst>
                </a:gridCol>
                <a:gridCol w="10824427">
                  <a:extLst>
                    <a:ext uri="{9D8B030D-6E8A-4147-A177-3AD203B41FA5}">
                      <a16:colId xmlns="" xmlns:a16="http://schemas.microsoft.com/office/drawing/2014/main" val="3163307108"/>
                    </a:ext>
                  </a:extLst>
                </a:gridCol>
              </a:tblGrid>
              <a:tr h="1334503">
                <a:tc>
                  <a:txBody>
                    <a:bodyPr/>
                    <a:lstStyle/>
                    <a:p>
                      <a:pPr marL="30480" marR="30480" algn="just">
                        <a:lnSpc>
                          <a:spcPts val="1800"/>
                        </a:lnSpc>
                        <a:spcBef>
                          <a:spcPts val="0"/>
                        </a:spcBef>
                        <a:spcAft>
                          <a:spcPts val="1200"/>
                        </a:spcAft>
                      </a:pPr>
                      <a:r>
                        <a:rPr lang="en-US" sz="2800">
                          <a:effectLst/>
                          <a:latin typeface="Times New Roman" panose="02020603050405020304" pitchFamily="18" charset="0"/>
                          <a:cs typeface="Times New Roman" panose="02020603050405020304" pitchFamily="18" charset="0"/>
                        </a:rPr>
                        <a:t>Quy trình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ts val="1800"/>
                        </a:lnSpc>
                        <a:spcBef>
                          <a:spcPts val="0"/>
                        </a:spcBef>
                        <a:spcAft>
                          <a:spcPts val="1200"/>
                        </a:spcAft>
                      </a:pPr>
                      <a:r>
                        <a:rPr lang="en-US" sz="2800">
                          <a:effectLst/>
                          <a:latin typeface="Times New Roman" panose="02020603050405020304" pitchFamily="18" charset="0"/>
                          <a:cs typeface="Times New Roman" panose="02020603050405020304" pitchFamily="18" charset="0"/>
                        </a:rPr>
                        <a:t>Kĩ thuật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921615512"/>
                  </a:ext>
                </a:extLst>
              </a:tr>
              <a:tr h="1334503">
                <a:tc>
                  <a:txBody>
                    <a:bodyPr/>
                    <a:lstStyle/>
                    <a:p>
                      <a:pPr marL="30480" marR="30480" algn="just">
                        <a:lnSpc>
                          <a:spcPts val="1800"/>
                        </a:lnSpc>
                        <a:spcBef>
                          <a:spcPts val="0"/>
                        </a:spcBef>
                        <a:spcAft>
                          <a:spcPts val="1200"/>
                        </a:spcAft>
                      </a:pPr>
                      <a:r>
                        <a:rPr lang="en-US" sz="2800" dirty="0">
                          <a:effectLst/>
                          <a:latin typeface="Times New Roman" panose="02020603050405020304" pitchFamily="18" charset="0"/>
                          <a:cs typeface="Times New Roman" panose="02020603050405020304" pitchFamily="18" charset="0"/>
                        </a:rPr>
                        <a:t>Gieo toàn diện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ts val="1800"/>
                        </a:lnSpc>
                        <a:spcBef>
                          <a:spcPts val="0"/>
                        </a:spcBef>
                        <a:spcAft>
                          <a:spcPts val="1200"/>
                        </a:spcAft>
                      </a:pPr>
                      <a:r>
                        <a:rPr lang="en-US" sz="2800">
                          <a:effectLst/>
                          <a:latin typeface="Times New Roman" panose="02020603050405020304" pitchFamily="18" charset="0"/>
                          <a:cs typeface="Times New Roman" panose="02020603050405020304" pitchFamily="18" charset="0"/>
                        </a:rPr>
                        <a:t>Gieo vãi đều hạt giống trên toàn bộ diện tích đất trồng rừng.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94820894"/>
                  </a:ext>
                </a:extLst>
              </a:tr>
              <a:tr h="1334503">
                <a:tc>
                  <a:txBody>
                    <a:bodyPr/>
                    <a:lstStyle/>
                    <a:p>
                      <a:pPr marL="30480" marR="30480" algn="just">
                        <a:lnSpc>
                          <a:spcPts val="1800"/>
                        </a:lnSpc>
                        <a:spcBef>
                          <a:spcPts val="0"/>
                        </a:spcBef>
                        <a:spcAft>
                          <a:spcPts val="1200"/>
                        </a:spcAft>
                      </a:pPr>
                      <a:r>
                        <a:rPr lang="en-US" sz="2800" dirty="0">
                          <a:effectLst/>
                          <a:latin typeface="Times New Roman" panose="02020603050405020304" pitchFamily="18" charset="0"/>
                          <a:cs typeface="Times New Roman" panose="02020603050405020304" pitchFamily="18" charset="0"/>
                        </a:rPr>
                        <a:t>Gieo cục bộ</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ts val="1800"/>
                        </a:lnSpc>
                        <a:spcBef>
                          <a:spcPts val="0"/>
                        </a:spcBef>
                        <a:spcAft>
                          <a:spcPts val="1200"/>
                        </a:spcAft>
                      </a:pPr>
                      <a:r>
                        <a:rPr lang="en-US" sz="2800" dirty="0">
                          <a:effectLst/>
                          <a:latin typeface="Times New Roman" panose="02020603050405020304" pitchFamily="18" charset="0"/>
                          <a:cs typeface="Times New Roman" panose="02020603050405020304" pitchFamily="18" charset="0"/>
                        </a:rPr>
                        <a:t>Gieo hạt trên một phần diện tích đất trồng rừng (gieo theo hàng, khóm).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944060155"/>
                  </a:ext>
                </a:extLst>
              </a:tr>
            </a:tbl>
          </a:graphicData>
        </a:graphic>
      </p:graphicFrame>
      <p:sp>
        <p:nvSpPr>
          <p:cNvPr id="5" name="Rectangle 1"/>
          <p:cNvSpPr>
            <a:spLocks noChangeArrowheads="1"/>
          </p:cNvSpPr>
          <p:nvPr/>
        </p:nvSpPr>
        <p:spPr bwMode="auto">
          <a:xfrm>
            <a:off x="1752465" y="1836592"/>
            <a:ext cx="1416848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1" u="sng"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 ý</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tả kĩ thuật trồng rừng bằng cây con có bầu, cây con rễ trần, gieo hạt thẳng:</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Quy trình trồng rừng bằng cây có bầu:</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 hố trồng cây</a:t>
            </a:r>
            <a:r>
              <a:rPr kumimoji="0" lang="vi-VN"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vi-VN"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Rạch và xé vỏ bầu </a:t>
            </a:r>
            <a:r>
              <a:rPr kumimoji="0" lang="vi-VN"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Đặt cây vào hố</a:t>
            </a:r>
            <a:r>
              <a:rPr kumimoji="0" lang="vi-VN"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vi-VN"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Lấp đất lần 1</a:t>
            </a:r>
            <a:r>
              <a:rPr kumimoji="0" lang="vi-VN"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vi-VN"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Lấp đất lần 2 </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Vun gốc</a:t>
            </a:r>
            <a:r>
              <a:rPr kumimoji="0" lang="vi-VN"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 Quy trình trồng rừng bằng cây con rễ trần</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Tạo hố trồng cây</a:t>
            </a:r>
            <a:r>
              <a:rPr kumimoji="0" lang="vi-VN"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vi-VN"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Đặt cây vào hố</a:t>
            </a:r>
            <a:r>
              <a:rPr kumimoji="0" lang="vi-VN"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vi-VN"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Lấp đất lần 1</a:t>
            </a:r>
            <a:r>
              <a:rPr kumimoji="0" lang="vi-VN"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vi-VN"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Lấp đất lần 2 </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Vun gốc</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 Quy trình trồng rừng gieo hạt thẳng</a:t>
            </a:r>
          </a:p>
        </p:txBody>
      </p:sp>
    </p:spTree>
    <p:extLst>
      <p:ext uri="{BB962C8B-B14F-4D97-AF65-F5344CB8AC3E}">
        <p14:creationId xmlns:p14="http://schemas.microsoft.com/office/powerpoint/2010/main" val="47329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2043" y="59761"/>
            <a:ext cx="17613398" cy="9541143"/>
            <a:chOff x="-9098" y="-6509"/>
            <a:chExt cx="7187452" cy="3763819"/>
          </a:xfrm>
        </p:grpSpPr>
        <p:sp>
          <p:nvSpPr>
            <p:cNvPr id="3" name="Freeform 3"/>
            <p:cNvSpPr/>
            <p:nvPr/>
          </p:nvSpPr>
          <p:spPr>
            <a:xfrm>
              <a:off x="-9098" y="-6509"/>
              <a:ext cx="7187452" cy="3763819"/>
            </a:xfrm>
            <a:custGeom>
              <a:avLst/>
              <a:gdLst/>
              <a:ahLst/>
              <a:cxnLst/>
              <a:rect l="l" t="t" r="r" b="b"/>
              <a:pathLst>
                <a:path w="7187452" h="3763819">
                  <a:moveTo>
                    <a:pt x="63030" y="3170266"/>
                  </a:moveTo>
                  <a:cubicBezTo>
                    <a:pt x="63030" y="3170266"/>
                    <a:pt x="0" y="2923702"/>
                    <a:pt x="10218" y="1214762"/>
                  </a:cubicBezTo>
                  <a:cubicBezTo>
                    <a:pt x="18651" y="990971"/>
                    <a:pt x="65033" y="645332"/>
                    <a:pt x="65033" y="645332"/>
                  </a:cubicBezTo>
                  <a:cubicBezTo>
                    <a:pt x="82233" y="502466"/>
                    <a:pt x="56685" y="337866"/>
                    <a:pt x="181385" y="223925"/>
                  </a:cubicBezTo>
                  <a:cubicBezTo>
                    <a:pt x="346794" y="72788"/>
                    <a:pt x="621643" y="0"/>
                    <a:pt x="6294378" y="6965"/>
                  </a:cubicBezTo>
                  <a:lnTo>
                    <a:pt x="6294379" y="6965"/>
                  </a:lnTo>
                  <a:cubicBezTo>
                    <a:pt x="6511126" y="16819"/>
                    <a:pt x="6715441" y="36481"/>
                    <a:pt x="6849630" y="101690"/>
                  </a:cubicBezTo>
                  <a:cubicBezTo>
                    <a:pt x="7105676" y="226120"/>
                    <a:pt x="7187451" y="459160"/>
                    <a:pt x="7181963" y="704684"/>
                  </a:cubicBezTo>
                  <a:cubicBezTo>
                    <a:pt x="7181963" y="704684"/>
                    <a:pt x="7138675" y="1013073"/>
                    <a:pt x="7146109" y="1248607"/>
                  </a:cubicBezTo>
                  <a:cubicBezTo>
                    <a:pt x="7153232" y="2912067"/>
                    <a:pt x="7160389" y="3107670"/>
                    <a:pt x="7160389" y="3107670"/>
                  </a:cubicBezTo>
                  <a:cubicBezTo>
                    <a:pt x="7143707" y="3323402"/>
                    <a:pt x="7029063" y="3534014"/>
                    <a:pt x="6832194" y="3645638"/>
                  </a:cubicBezTo>
                  <a:cubicBezTo>
                    <a:pt x="6681843" y="3730887"/>
                    <a:pt x="6483811" y="3745985"/>
                    <a:pt x="5151657" y="3735243"/>
                  </a:cubicBezTo>
                  <a:lnTo>
                    <a:pt x="5151587" y="3735243"/>
                  </a:lnTo>
                  <a:cubicBezTo>
                    <a:pt x="645952" y="3729966"/>
                    <a:pt x="384604" y="3763819"/>
                    <a:pt x="254278" y="3654662"/>
                  </a:cubicBezTo>
                  <a:cubicBezTo>
                    <a:pt x="145767" y="3563777"/>
                    <a:pt x="81795" y="3370465"/>
                    <a:pt x="63030" y="3170266"/>
                  </a:cubicBezTo>
                  <a:close/>
                </a:path>
              </a:pathLst>
            </a:custGeom>
            <a:solidFill>
              <a:srgbClr val="FFF9E8"/>
            </a:solidFill>
          </p:spPr>
        </p:sp>
      </p:grpSp>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88258">
            <a:off x="16840592" y="5095305"/>
            <a:ext cx="577316" cy="995372"/>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943742">
            <a:off x="16670827" y="3703299"/>
            <a:ext cx="725349" cy="1250601"/>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52947">
            <a:off x="-380173" y="7774212"/>
            <a:ext cx="1755396" cy="1974372"/>
          </a:xfrm>
          <a:prstGeom prst="rect">
            <a:avLst/>
          </a:prstGeom>
        </p:spPr>
      </p:pic>
      <p:pic>
        <p:nvPicPr>
          <p:cNvPr id="21" name="Picture 2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959702" y="6739787"/>
            <a:ext cx="228818" cy="394513"/>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959702" y="7367158"/>
            <a:ext cx="228818" cy="394513"/>
          </a:xfrm>
          <a:prstGeom prst="rect">
            <a:avLst/>
          </a:prstGeom>
        </p:spPr>
      </p:pic>
      <p:pic>
        <p:nvPicPr>
          <p:cNvPr id="28" name="Picture 2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959702" y="7994528"/>
            <a:ext cx="228818" cy="394513"/>
          </a:xfrm>
          <a:prstGeom prst="rect">
            <a:avLst/>
          </a:prstGeom>
        </p:spPr>
      </p:pic>
      <p:sp>
        <p:nvSpPr>
          <p:cNvPr id="40" name="Hộp Văn bản 39">
            <a:extLst>
              <a:ext uri="{FF2B5EF4-FFF2-40B4-BE49-F238E27FC236}">
                <a16:creationId xmlns="" xmlns:a16="http://schemas.microsoft.com/office/drawing/2014/main" id="{E477F776-6B33-6B6B-8BB5-FECE3A70DE5C}"/>
              </a:ext>
            </a:extLst>
          </p:cNvPr>
          <p:cNvSpPr txBox="1"/>
          <p:nvPr/>
        </p:nvSpPr>
        <p:spPr>
          <a:xfrm>
            <a:off x="1589458" y="4049614"/>
            <a:ext cx="14804283" cy="661207"/>
          </a:xfrm>
          <a:prstGeom prst="rect">
            <a:avLst/>
          </a:prstGeom>
          <a:noFill/>
        </p:spPr>
        <p:txBody>
          <a:bodyPr wrap="square">
            <a:spAutoFit/>
          </a:bodyPr>
          <a:lstStyle/>
          <a:p>
            <a:pPr algn="just">
              <a:lnSpc>
                <a:spcPct val="150000"/>
              </a:lnSpc>
            </a:pPr>
            <a:endPar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Hộp Văn bản 20">
            <a:extLst>
              <a:ext uri="{FF2B5EF4-FFF2-40B4-BE49-F238E27FC236}">
                <a16:creationId xmlns="" xmlns:a16="http://schemas.microsoft.com/office/drawing/2014/main" id="{A75695EA-4FF6-28FD-19EF-5879EE2477EB}"/>
              </a:ext>
            </a:extLst>
          </p:cNvPr>
          <p:cNvSpPr txBox="1"/>
          <p:nvPr/>
        </p:nvSpPr>
        <p:spPr>
          <a:xfrm>
            <a:off x="2188520" y="1485900"/>
            <a:ext cx="14009096" cy="1323439"/>
          </a:xfrm>
          <a:prstGeom prst="rect">
            <a:avLst/>
          </a:prstGeom>
          <a:noFill/>
        </p:spPr>
        <p:txBody>
          <a:bodyPr wrap="square">
            <a:spAutoFit/>
          </a:bodyPr>
          <a:lstStyle/>
          <a:p>
            <a:r>
              <a:rPr lang="en-US" sz="4000" b="1" i="1" u="sng" dirty="0">
                <a:solidFill>
                  <a:srgbClr val="0070C0"/>
                </a:solidFill>
                <a:latin typeface="Times New Roman" panose="02020603050405020304" pitchFamily="18" charset="0"/>
                <a:cs typeface="Times New Roman" panose="02020603050405020304" pitchFamily="18" charset="0"/>
              </a:rPr>
              <a:t>Gợi ý</a:t>
            </a:r>
            <a:r>
              <a:rPr lang="en-US" sz="4000" dirty="0">
                <a:solidFill>
                  <a:srgbClr val="0070C0"/>
                </a:solidFill>
                <a:latin typeface="Times New Roman" panose="02020603050405020304" pitchFamily="18" charset="0"/>
                <a:cs typeface="Times New Roman" panose="02020603050405020304" pitchFamily="18" charset="0"/>
              </a:rPr>
              <a:t>:</a:t>
            </a:r>
          </a:p>
          <a:p>
            <a:r>
              <a:rPr lang="en-US" sz="4000" dirty="0">
                <a:solidFill>
                  <a:srgbClr val="0070C0"/>
                </a:solidFill>
                <a:latin typeface="Times New Roman" panose="02020603050405020304" pitchFamily="18" charset="0"/>
                <a:cs typeface="Times New Roman" panose="02020603050405020304" pitchFamily="18" charset="0"/>
              </a:rPr>
              <a:t>Các biện pháp để chăm sóc rừng và tác dụng của các biện pháp đó</a:t>
            </a:r>
            <a:r>
              <a:rPr lang="en-US" sz="4000" dirty="0" smtClean="0">
                <a:solidFill>
                  <a:srgbClr val="0070C0"/>
                </a:solidFill>
                <a:latin typeface="Times New Roman" panose="02020603050405020304" pitchFamily="18" charset="0"/>
                <a:cs typeface="Times New Roman" panose="02020603050405020304" pitchFamily="18" charset="0"/>
              </a:rPr>
              <a:t>:</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18" name="Hộp Văn bản 20">
            <a:extLst>
              <a:ext uri="{FF2B5EF4-FFF2-40B4-BE49-F238E27FC236}">
                <a16:creationId xmlns="" xmlns:a16="http://schemas.microsoft.com/office/drawing/2014/main" id="{A75695EA-4FF6-28FD-19EF-5879EE2477EB}"/>
              </a:ext>
            </a:extLst>
          </p:cNvPr>
          <p:cNvSpPr txBox="1"/>
          <p:nvPr/>
        </p:nvSpPr>
        <p:spPr>
          <a:xfrm>
            <a:off x="412043" y="428444"/>
            <a:ext cx="17224115" cy="905056"/>
          </a:xfrm>
          <a:prstGeom prst="rect">
            <a:avLst/>
          </a:prstGeom>
          <a:noFill/>
        </p:spPr>
        <p:txBody>
          <a:bodyPr wrap="square">
            <a:spAutoFit/>
          </a:bodyPr>
          <a:lstStyle/>
          <a:p>
            <a:pPr algn="ctr">
              <a:lnSpc>
                <a:spcPct val="150000"/>
              </a:lnSpc>
            </a:pPr>
            <a:r>
              <a:rPr lang="en-US" sz="4000" b="1" dirty="0">
                <a:solidFill>
                  <a:srgbClr val="00B050"/>
                </a:solidFill>
                <a:latin typeface="Times New Roman" panose="02020603050405020304" pitchFamily="18" charset="0"/>
                <a:cs typeface="Times New Roman" panose="02020603050405020304" pitchFamily="18" charset="0"/>
              </a:rPr>
              <a:t>Câu 6. </a:t>
            </a:r>
            <a:r>
              <a:rPr lang="en-US" sz="4000" dirty="0">
                <a:solidFill>
                  <a:srgbClr val="00B050"/>
                </a:solidFill>
                <a:latin typeface="Times New Roman" panose="02020603050405020304" pitchFamily="18" charset="0"/>
                <a:cs typeface="Times New Roman" panose="02020603050405020304" pitchFamily="18" charset="0"/>
              </a:rPr>
              <a:t>Hãy nêu các biện pháp để chăm sóc rừng và tác dụng của </a:t>
            </a:r>
            <a:r>
              <a:rPr lang="en-US" sz="4000" dirty="0" smtClean="0">
                <a:solidFill>
                  <a:srgbClr val="00B050"/>
                </a:solidFill>
                <a:latin typeface="Times New Roman" panose="02020603050405020304" pitchFamily="18" charset="0"/>
                <a:cs typeface="Times New Roman" panose="02020603050405020304" pitchFamily="18" charset="0"/>
              </a:rPr>
              <a:t>các </a:t>
            </a:r>
            <a:r>
              <a:rPr lang="en-US" sz="4000" dirty="0">
                <a:solidFill>
                  <a:srgbClr val="00B050"/>
                </a:solidFill>
                <a:latin typeface="Times New Roman" panose="02020603050405020304" pitchFamily="18" charset="0"/>
                <a:cs typeface="Times New Roman" panose="02020603050405020304" pitchFamily="18" charset="0"/>
              </a:rPr>
              <a:t>biện pháp đó</a:t>
            </a:r>
            <a:r>
              <a:rPr lang="en-US" sz="4000" dirty="0" smtClean="0">
                <a:solidFill>
                  <a:srgbClr val="00B050"/>
                </a:solidFill>
                <a:latin typeface="Times New Roman" panose="02020603050405020304" pitchFamily="18" charset="0"/>
                <a:cs typeface="Times New Roman" panose="02020603050405020304" pitchFamily="18" charset="0"/>
              </a:rPr>
              <a:t>.</a:t>
            </a:r>
            <a:endParaRPr lang="en-US" sz="4000" dirty="0">
              <a:solidFill>
                <a:srgbClr val="00B050"/>
              </a:solidFill>
              <a:latin typeface="Times New Roman" panose="02020603050405020304" pitchFamily="18" charset="0"/>
              <a:cs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464977298"/>
              </p:ext>
            </p:extLst>
          </p:nvPr>
        </p:nvGraphicFramePr>
        <p:xfrm>
          <a:off x="1278622" y="2961737"/>
          <a:ext cx="16303146" cy="6280914"/>
        </p:xfrm>
        <a:graphic>
          <a:graphicData uri="http://schemas.openxmlformats.org/drawingml/2006/table">
            <a:tbl>
              <a:tblPr firstRow="1" firstCol="1" bandRow="1">
                <a:tableStyleId>{5C22544A-7EE6-4342-B048-85BDC9FD1C3A}</a:tableStyleId>
              </a:tblPr>
              <a:tblGrid>
                <a:gridCol w="3969231">
                  <a:extLst>
                    <a:ext uri="{9D8B030D-6E8A-4147-A177-3AD203B41FA5}">
                      <a16:colId xmlns="" xmlns:a16="http://schemas.microsoft.com/office/drawing/2014/main" val="701126777"/>
                    </a:ext>
                  </a:extLst>
                </a:gridCol>
                <a:gridCol w="12333915">
                  <a:extLst>
                    <a:ext uri="{9D8B030D-6E8A-4147-A177-3AD203B41FA5}">
                      <a16:colId xmlns="" xmlns:a16="http://schemas.microsoft.com/office/drawing/2014/main" val="701383465"/>
                    </a:ext>
                  </a:extLst>
                </a:gridCol>
              </a:tblGrid>
              <a:tr h="518364">
                <a:tc>
                  <a:txBody>
                    <a:bodyPr/>
                    <a:lstStyle/>
                    <a:p>
                      <a:pPr marL="30480" marR="30480" algn="just">
                        <a:lnSpc>
                          <a:spcPts val="1800"/>
                        </a:lnSpc>
                        <a:spcBef>
                          <a:spcPts val="0"/>
                        </a:spcBef>
                        <a:spcAft>
                          <a:spcPts val="1200"/>
                        </a:spcAft>
                      </a:pPr>
                      <a:r>
                        <a:rPr lang="en-US" sz="2800">
                          <a:effectLst/>
                          <a:latin typeface="Times New Roman" panose="02020603050405020304" pitchFamily="18" charset="0"/>
                          <a:cs typeface="Times New Roman" panose="02020603050405020304" pitchFamily="18" charset="0"/>
                        </a:rPr>
                        <a:t>Biện pháp</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ts val="1800"/>
                        </a:lnSpc>
                        <a:spcBef>
                          <a:spcPts val="0"/>
                        </a:spcBef>
                        <a:spcAft>
                          <a:spcPts val="1200"/>
                        </a:spcAft>
                      </a:pPr>
                      <a:r>
                        <a:rPr lang="en-US" sz="2800" dirty="0">
                          <a:effectLst/>
                          <a:latin typeface="Times New Roman" panose="02020603050405020304" pitchFamily="18" charset="0"/>
                          <a:cs typeface="Times New Roman" panose="02020603050405020304" pitchFamily="18" charset="0"/>
                        </a:rPr>
                        <a:t>Tác dụng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061609589"/>
                  </a:ext>
                </a:extLst>
              </a:tr>
              <a:tr h="1900666">
                <a:tc>
                  <a:txBody>
                    <a:bodyPr/>
                    <a:lstStyle/>
                    <a:p>
                      <a:pPr marL="30480" marR="30480" algn="just">
                        <a:lnSpc>
                          <a:spcPct val="100000"/>
                        </a:lnSpc>
                        <a:spcBef>
                          <a:spcPts val="0"/>
                        </a:spcBef>
                        <a:spcAft>
                          <a:spcPts val="0"/>
                        </a:spcAft>
                      </a:pPr>
                      <a:r>
                        <a:rPr lang="en-US" sz="3600" dirty="0">
                          <a:effectLst/>
                          <a:latin typeface="Times New Roman" panose="02020603050405020304" pitchFamily="18" charset="0"/>
                          <a:cs typeface="Times New Roman" panose="02020603050405020304" pitchFamily="18" charset="0"/>
                        </a:rPr>
                        <a:t>Làm cỏ, xới đất, vun gốc</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6000" marR="3048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Cây trồng chính có đủ không gian sống, sinh trưởng và phát triển tốt.</a:t>
                      </a:r>
                    </a:p>
                    <a:p>
                      <a:pPr marL="36000" marR="3048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Bộ rễ phát triển khỏe mạnh, hấp thu dinh dưỡng trong đất tốt hơn, tránh bị rửa trôi phân bón.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765307723"/>
                  </a:ext>
                </a:extLst>
              </a:tr>
              <a:tr h="518364">
                <a:tc>
                  <a:txBody>
                    <a:bodyPr/>
                    <a:lstStyle/>
                    <a:p>
                      <a:pPr marL="30480" marR="30480" algn="just">
                        <a:lnSpc>
                          <a:spcPct val="100000"/>
                        </a:lnSpc>
                        <a:spcBef>
                          <a:spcPts val="0"/>
                        </a:spcBef>
                        <a:spcAft>
                          <a:spcPts val="0"/>
                        </a:spcAft>
                      </a:pPr>
                      <a:r>
                        <a:rPr lang="en-US" sz="3600">
                          <a:effectLst/>
                          <a:latin typeface="Times New Roman" panose="02020603050405020304" pitchFamily="18" charset="0"/>
                          <a:cs typeface="Times New Roman" panose="02020603050405020304" pitchFamily="18" charset="0"/>
                        </a:rPr>
                        <a:t>Bón thúc</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ts val="1800"/>
                        </a:lnSpc>
                        <a:spcBef>
                          <a:spcPts val="0"/>
                        </a:spcBef>
                        <a:spcAft>
                          <a:spcPts val="1200"/>
                        </a:spcAft>
                      </a:pPr>
                      <a:r>
                        <a:rPr lang="en-US" sz="2800">
                          <a:effectLst/>
                          <a:latin typeface="Times New Roman" panose="02020603050405020304" pitchFamily="18" charset="0"/>
                          <a:cs typeface="Times New Roman" panose="02020603050405020304" pitchFamily="18" charset="0"/>
                        </a:rPr>
                        <a:t>Bổ sung kịp thời dinh dưỡng cho cây trong giai đoạn còn non.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77790608"/>
                  </a:ext>
                </a:extLst>
              </a:tr>
              <a:tr h="1382302">
                <a:tc>
                  <a:txBody>
                    <a:bodyPr/>
                    <a:lstStyle/>
                    <a:p>
                      <a:pPr marL="30480" marR="30480" algn="just">
                        <a:lnSpc>
                          <a:spcPct val="100000"/>
                        </a:lnSpc>
                        <a:spcBef>
                          <a:spcPts val="0"/>
                        </a:spcBef>
                        <a:spcAft>
                          <a:spcPts val="0"/>
                        </a:spcAft>
                      </a:pPr>
                      <a:r>
                        <a:rPr lang="en-US" sz="3600" dirty="0">
                          <a:effectLst/>
                          <a:latin typeface="Times New Roman" panose="02020603050405020304" pitchFamily="18" charset="0"/>
                          <a:cs typeface="Times New Roman" panose="02020603050405020304" pitchFamily="18" charset="0"/>
                        </a:rPr>
                        <a:t>Tưới nước</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ts val="1800"/>
                        </a:lnSpc>
                        <a:spcBef>
                          <a:spcPts val="0"/>
                        </a:spcBef>
                        <a:spcAft>
                          <a:spcPts val="1200"/>
                        </a:spcAft>
                      </a:pPr>
                      <a:r>
                        <a:rPr lang="en-US" sz="2800" dirty="0">
                          <a:effectLst/>
                          <a:latin typeface="Times New Roman" panose="02020603050405020304" pitchFamily="18" charset="0"/>
                          <a:cs typeface="Times New Roman" panose="02020603050405020304" pitchFamily="18" charset="0"/>
                        </a:rPr>
                        <a:t>- Nâng cao tỉ lệ sống cho cây.</a:t>
                      </a:r>
                    </a:p>
                    <a:p>
                      <a:pPr marL="30480" marR="30480" algn="just">
                        <a:lnSpc>
                          <a:spcPts val="1800"/>
                        </a:lnSpc>
                        <a:spcBef>
                          <a:spcPts val="0"/>
                        </a:spcBef>
                        <a:spcAft>
                          <a:spcPts val="1200"/>
                        </a:spcAft>
                      </a:pPr>
                      <a:r>
                        <a:rPr lang="en-US" sz="2800" dirty="0">
                          <a:effectLst/>
                          <a:latin typeface="Times New Roman" panose="02020603050405020304" pitchFamily="18" charset="0"/>
                          <a:cs typeface="Times New Roman" panose="02020603050405020304" pitchFamily="18" charset="0"/>
                        </a:rPr>
                        <a:t>- Nâng cao khả năng sinh trưởng, phát triển của cây rừng.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843232078"/>
                  </a:ext>
                </a:extLst>
              </a:tr>
              <a:tr h="518364">
                <a:tc>
                  <a:txBody>
                    <a:bodyPr/>
                    <a:lstStyle/>
                    <a:p>
                      <a:pPr marL="30480" marR="30480" algn="just">
                        <a:lnSpc>
                          <a:spcPct val="100000"/>
                        </a:lnSpc>
                        <a:spcBef>
                          <a:spcPts val="0"/>
                        </a:spcBef>
                        <a:spcAft>
                          <a:spcPts val="0"/>
                        </a:spcAft>
                      </a:pPr>
                      <a:r>
                        <a:rPr lang="en-US" sz="3600">
                          <a:effectLst/>
                          <a:latin typeface="Times New Roman" panose="02020603050405020304" pitchFamily="18" charset="0"/>
                          <a:cs typeface="Times New Roman" panose="02020603050405020304" pitchFamily="18" charset="0"/>
                        </a:rPr>
                        <a:t>Tỉa thưa, tỉa cành</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ts val="1800"/>
                        </a:lnSpc>
                        <a:spcBef>
                          <a:spcPts val="0"/>
                        </a:spcBef>
                        <a:spcAft>
                          <a:spcPts val="1200"/>
                        </a:spcAft>
                      </a:pPr>
                      <a:r>
                        <a:rPr lang="en-US" sz="2800">
                          <a:effectLst/>
                          <a:latin typeface="Times New Roman" panose="02020603050405020304" pitchFamily="18" charset="0"/>
                          <a:cs typeface="Times New Roman" panose="02020603050405020304" pitchFamily="18" charset="0"/>
                        </a:rPr>
                        <a:t>Giúp cây sinh trưởng, phát triển tốt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943121254"/>
                  </a:ext>
                </a:extLst>
              </a:tr>
              <a:tr h="1382302">
                <a:tc>
                  <a:txBody>
                    <a:bodyPr/>
                    <a:lstStyle/>
                    <a:p>
                      <a:pPr marL="30480" marR="30480" algn="just">
                        <a:lnSpc>
                          <a:spcPct val="100000"/>
                        </a:lnSpc>
                        <a:spcBef>
                          <a:spcPts val="0"/>
                        </a:spcBef>
                        <a:spcAft>
                          <a:spcPts val="0"/>
                        </a:spcAft>
                      </a:pPr>
                      <a:r>
                        <a:rPr lang="en-US" sz="3600">
                          <a:effectLst/>
                          <a:latin typeface="Times New Roman" panose="02020603050405020304" pitchFamily="18" charset="0"/>
                          <a:cs typeface="Times New Roman" panose="02020603050405020304" pitchFamily="18" charset="0"/>
                        </a:rPr>
                        <a:t>Trồng dặm</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ts val="1800"/>
                        </a:lnSpc>
                        <a:spcBef>
                          <a:spcPts val="0"/>
                        </a:spcBef>
                        <a:spcAft>
                          <a:spcPts val="1200"/>
                        </a:spcAft>
                      </a:pPr>
                      <a:r>
                        <a:rPr lang="en-US" sz="2800" dirty="0">
                          <a:effectLst/>
                          <a:latin typeface="Times New Roman" panose="02020603050405020304" pitchFamily="18" charset="0"/>
                          <a:cs typeface="Times New Roman" panose="02020603050405020304" pitchFamily="18" charset="0"/>
                        </a:rPr>
                        <a:t>- Đạt mật độ cây trồng theo quy định.</a:t>
                      </a:r>
                    </a:p>
                    <a:p>
                      <a:pPr marL="30480" marR="30480" algn="just">
                        <a:lnSpc>
                          <a:spcPts val="1800"/>
                        </a:lnSpc>
                        <a:spcBef>
                          <a:spcPts val="0"/>
                        </a:spcBef>
                        <a:spcAft>
                          <a:spcPts val="1200"/>
                        </a:spcAft>
                      </a:pPr>
                      <a:r>
                        <a:rPr lang="en-US" sz="2800" dirty="0">
                          <a:effectLst/>
                          <a:latin typeface="Times New Roman" panose="02020603050405020304" pitchFamily="18" charset="0"/>
                          <a:cs typeface="Times New Roman" panose="02020603050405020304" pitchFamily="18" charset="0"/>
                        </a:rPr>
                        <a:t>- Tránh để đất trống ở những vị trí cây chết gây lãng phí.</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905914559"/>
                  </a:ext>
                </a:extLst>
              </a:tr>
            </a:tbl>
          </a:graphicData>
        </a:graphic>
      </p:graphicFrame>
    </p:spTree>
    <p:extLst>
      <p:ext uri="{BB962C8B-B14F-4D97-AF65-F5344CB8AC3E}">
        <p14:creationId xmlns:p14="http://schemas.microsoft.com/office/powerpoint/2010/main" val="15783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0"/>
            <a:ext cx="17526000" cy="10287000"/>
            <a:chOff x="0" y="0"/>
            <a:chExt cx="7345939" cy="3731766"/>
          </a:xfrm>
        </p:grpSpPr>
        <p:sp>
          <p:nvSpPr>
            <p:cNvPr id="3" name="Freeform 3"/>
            <p:cNvSpPr/>
            <p:nvPr/>
          </p:nvSpPr>
          <p:spPr>
            <a:xfrm>
              <a:off x="-9098" y="-6509"/>
              <a:ext cx="7360270" cy="3763819"/>
            </a:xfrm>
            <a:custGeom>
              <a:avLst/>
              <a:gdLst/>
              <a:ahLst/>
              <a:cxnLst/>
              <a:rect l="l" t="t" r="r" b="b"/>
              <a:pathLst>
                <a:path w="7360270" h="3763819">
                  <a:moveTo>
                    <a:pt x="63030" y="3170266"/>
                  </a:moveTo>
                  <a:cubicBezTo>
                    <a:pt x="63030" y="3170266"/>
                    <a:pt x="0" y="2923702"/>
                    <a:pt x="10218" y="1214762"/>
                  </a:cubicBezTo>
                  <a:cubicBezTo>
                    <a:pt x="18651" y="990971"/>
                    <a:pt x="65033" y="645332"/>
                    <a:pt x="65033" y="645332"/>
                  </a:cubicBezTo>
                  <a:cubicBezTo>
                    <a:pt x="82233" y="502466"/>
                    <a:pt x="56685" y="337866"/>
                    <a:pt x="181385" y="223925"/>
                  </a:cubicBezTo>
                  <a:cubicBezTo>
                    <a:pt x="346794" y="72788"/>
                    <a:pt x="621643" y="0"/>
                    <a:pt x="6467196" y="6965"/>
                  </a:cubicBezTo>
                  <a:lnTo>
                    <a:pt x="6467198" y="6965"/>
                  </a:lnTo>
                  <a:cubicBezTo>
                    <a:pt x="6683945" y="16819"/>
                    <a:pt x="6888259" y="36481"/>
                    <a:pt x="7022448" y="101690"/>
                  </a:cubicBezTo>
                  <a:cubicBezTo>
                    <a:pt x="7278494" y="226120"/>
                    <a:pt x="7360269" y="459160"/>
                    <a:pt x="7354781" y="704684"/>
                  </a:cubicBezTo>
                  <a:cubicBezTo>
                    <a:pt x="7354781" y="704684"/>
                    <a:pt x="7311493" y="1013073"/>
                    <a:pt x="7318927" y="1248607"/>
                  </a:cubicBezTo>
                  <a:cubicBezTo>
                    <a:pt x="7326051" y="2912067"/>
                    <a:pt x="7333207" y="3107670"/>
                    <a:pt x="7333207" y="3107670"/>
                  </a:cubicBezTo>
                  <a:cubicBezTo>
                    <a:pt x="7316526" y="3323402"/>
                    <a:pt x="7201881" y="3534014"/>
                    <a:pt x="7005012" y="3645638"/>
                  </a:cubicBezTo>
                  <a:cubicBezTo>
                    <a:pt x="6854661" y="3730887"/>
                    <a:pt x="6656629" y="3745985"/>
                    <a:pt x="5289290" y="3735243"/>
                  </a:cubicBezTo>
                  <a:lnTo>
                    <a:pt x="5289218" y="3735243"/>
                  </a:lnTo>
                  <a:cubicBezTo>
                    <a:pt x="645952" y="3729966"/>
                    <a:pt x="384604" y="3763819"/>
                    <a:pt x="254278" y="3654662"/>
                  </a:cubicBezTo>
                  <a:cubicBezTo>
                    <a:pt x="145767" y="3563777"/>
                    <a:pt x="81795" y="3370465"/>
                    <a:pt x="63030" y="3170266"/>
                  </a:cubicBezTo>
                  <a:close/>
                </a:path>
              </a:pathLst>
            </a:custGeom>
            <a:solidFill>
              <a:srgbClr val="FFF9E8"/>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531979">
            <a:off x="2106782" y="2071324"/>
            <a:ext cx="653711" cy="646580"/>
          </a:xfrm>
          <a:prstGeom prst="rect">
            <a:avLst/>
          </a:prstGeom>
        </p:spPr>
      </p:pic>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531979">
            <a:off x="15975182" y="8319724"/>
            <a:ext cx="653711" cy="646580"/>
          </a:xfrm>
          <a:prstGeom prst="rect">
            <a:avLst/>
          </a:prstGeom>
        </p:spPr>
      </p:pic>
      <p:sp>
        <p:nvSpPr>
          <p:cNvPr id="48" name="Hộp Văn bản 47">
            <a:extLst>
              <a:ext uri="{FF2B5EF4-FFF2-40B4-BE49-F238E27FC236}">
                <a16:creationId xmlns="" xmlns:a16="http://schemas.microsoft.com/office/drawing/2014/main" id="{5486073E-13A3-6112-320C-28422134C2AA}"/>
              </a:ext>
            </a:extLst>
          </p:cNvPr>
          <p:cNvSpPr txBox="1"/>
          <p:nvPr/>
        </p:nvSpPr>
        <p:spPr>
          <a:xfrm>
            <a:off x="2357437" y="2365355"/>
            <a:ext cx="14554200" cy="661207"/>
          </a:xfrm>
          <a:prstGeom prst="rect">
            <a:avLst/>
          </a:prstGeom>
          <a:noFill/>
        </p:spPr>
        <p:txBody>
          <a:bodyPr wrap="square">
            <a:spAutoFit/>
          </a:bodyPr>
          <a:lstStyle/>
          <a:p>
            <a:pPr algn="just">
              <a:lnSpc>
                <a:spcPct val="150000"/>
              </a:lnSpc>
            </a:pPr>
            <a:r>
              <a:rPr lang="en-US" sz="2800" b="1" dirty="0">
                <a:solidFill>
                  <a:srgbClr val="0070C0"/>
                </a:solidFill>
                <a:latin typeface="Times New Roman" panose="02020603050405020304" pitchFamily="18" charset="0"/>
                <a:cs typeface="Times New Roman" panose="02020603050405020304" pitchFamily="18" charset="0"/>
              </a:rPr>
              <a:t>- Thời vụ trồng cây bạch đàn</a:t>
            </a:r>
            <a:r>
              <a:rPr lang="en-US" sz="2800" b="1" dirty="0" smtClean="0">
                <a:solidFill>
                  <a:srgbClr val="0070C0"/>
                </a:solidFill>
                <a:latin typeface="Times New Roman" panose="02020603050405020304" pitchFamily="18" charset="0"/>
                <a:cs typeface="Times New Roman" panose="02020603050405020304" pitchFamily="18" charset="0"/>
              </a:rPr>
              <a:t>:</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49" name="Hộp Văn bản 48">
            <a:extLst>
              <a:ext uri="{FF2B5EF4-FFF2-40B4-BE49-F238E27FC236}">
                <a16:creationId xmlns="" xmlns:a16="http://schemas.microsoft.com/office/drawing/2014/main" id="{D61160FC-3CBB-A9F1-EC28-3A5E4BBF1795}"/>
              </a:ext>
            </a:extLst>
          </p:cNvPr>
          <p:cNvSpPr txBox="1"/>
          <p:nvPr/>
        </p:nvSpPr>
        <p:spPr>
          <a:xfrm>
            <a:off x="2886075" y="1083336"/>
            <a:ext cx="12277724" cy="2123658"/>
          </a:xfrm>
          <a:prstGeom prst="rect">
            <a:avLst/>
          </a:prstGeom>
          <a:noFill/>
        </p:spPr>
        <p:txBody>
          <a:bodyPr wrap="square" rtlCol="0">
            <a:spAutoFit/>
          </a:bodyPr>
          <a:lstStyle/>
          <a:p>
            <a:pPr algn="ctr"/>
            <a:r>
              <a:rPr lang="en-US" sz="4400" b="1" dirty="0">
                <a:solidFill>
                  <a:srgbClr val="00B050"/>
                </a:solidFill>
                <a:latin typeface="Times New Roman" panose="02020603050405020304" pitchFamily="18" charset="0"/>
                <a:cs typeface="Times New Roman" panose="02020603050405020304" pitchFamily="18" charset="0"/>
              </a:rPr>
              <a:t>Câu </a:t>
            </a:r>
            <a:r>
              <a:rPr lang="vi-VN" sz="4400" b="1" dirty="0">
                <a:solidFill>
                  <a:srgbClr val="00B050"/>
                </a:solidFill>
                <a:latin typeface="Times New Roman" panose="02020603050405020304" pitchFamily="18" charset="0"/>
                <a:cs typeface="Times New Roman" panose="02020603050405020304" pitchFamily="18" charset="0"/>
              </a:rPr>
              <a:t>8</a:t>
            </a:r>
            <a:r>
              <a:rPr lang="en-US" sz="4400" b="1" dirty="0">
                <a:solidFill>
                  <a:srgbClr val="00B050"/>
                </a:solidFill>
                <a:latin typeface="Times New Roman" panose="02020603050405020304" pitchFamily="18" charset="0"/>
                <a:cs typeface="Times New Roman" panose="02020603050405020304" pitchFamily="18" charset="0"/>
              </a:rPr>
              <a:t>. </a:t>
            </a:r>
            <a:r>
              <a:rPr lang="vi-VN" sz="4400" dirty="0">
                <a:solidFill>
                  <a:srgbClr val="00B050"/>
                </a:solidFill>
                <a:latin typeface="Times New Roman" panose="02020603050405020304" pitchFamily="18" charset="0"/>
                <a:cs typeface="Times New Roman" panose="02020603050405020304" pitchFamily="18" charset="0"/>
              </a:rPr>
              <a:t>T</a:t>
            </a:r>
            <a:r>
              <a:rPr lang="en-US" sz="4400" dirty="0">
                <a:solidFill>
                  <a:srgbClr val="00B050"/>
                </a:solidFill>
                <a:latin typeface="Times New Roman" panose="02020603050405020304" pitchFamily="18" charset="0"/>
                <a:cs typeface="Times New Roman" panose="02020603050405020304" pitchFamily="18" charset="0"/>
              </a:rPr>
              <a:t>ìm hiểu và nêu thời vụ, mô tả kĩ thuật trồng, chăm sóc một số loại cây rừng mà em biết.</a:t>
            </a:r>
          </a:p>
          <a:p>
            <a:pPr algn="ctr"/>
            <a:endParaRPr lang="en-US" sz="4400" b="1" dirty="0">
              <a:solidFill>
                <a:srgbClr val="92D05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68246113"/>
              </p:ext>
            </p:extLst>
          </p:nvPr>
        </p:nvGraphicFramePr>
        <p:xfrm>
          <a:off x="2433637" y="3177894"/>
          <a:ext cx="12882563" cy="2501316"/>
        </p:xfrm>
        <a:graphic>
          <a:graphicData uri="http://schemas.openxmlformats.org/drawingml/2006/table">
            <a:tbl>
              <a:tblPr firstRow="1" firstCol="1" bandRow="1">
                <a:tableStyleId>{5C22544A-7EE6-4342-B048-85BDC9FD1C3A}</a:tableStyleId>
              </a:tblPr>
              <a:tblGrid>
                <a:gridCol w="4312180">
                  <a:extLst>
                    <a:ext uri="{9D8B030D-6E8A-4147-A177-3AD203B41FA5}">
                      <a16:colId xmlns="" xmlns:a16="http://schemas.microsoft.com/office/drawing/2014/main" val="2595622293"/>
                    </a:ext>
                  </a:extLst>
                </a:gridCol>
                <a:gridCol w="8570383">
                  <a:extLst>
                    <a:ext uri="{9D8B030D-6E8A-4147-A177-3AD203B41FA5}">
                      <a16:colId xmlns="" xmlns:a16="http://schemas.microsoft.com/office/drawing/2014/main" val="50850963"/>
                    </a:ext>
                  </a:extLst>
                </a:gridCol>
              </a:tblGrid>
              <a:tr h="625329">
                <a:tc>
                  <a:txBody>
                    <a:bodyPr/>
                    <a:lstStyle/>
                    <a:p>
                      <a:pPr marL="30480" marR="30480" algn="just">
                        <a:lnSpc>
                          <a:spcPts val="1800"/>
                        </a:lnSpc>
                        <a:spcBef>
                          <a:spcPts val="0"/>
                        </a:spcBef>
                        <a:spcAft>
                          <a:spcPts val="1200"/>
                        </a:spcAft>
                      </a:pPr>
                      <a:r>
                        <a:rPr lang="en-US" sz="2400">
                          <a:effectLst/>
                        </a:rPr>
                        <a:t>Khu vực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ts val="1800"/>
                        </a:lnSpc>
                        <a:spcBef>
                          <a:spcPts val="0"/>
                        </a:spcBef>
                        <a:spcAft>
                          <a:spcPts val="1200"/>
                        </a:spcAft>
                      </a:pPr>
                      <a:r>
                        <a:rPr lang="en-US" sz="2400">
                          <a:effectLst/>
                        </a:rPr>
                        <a:t>Thời vụ</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723548461"/>
                  </a:ext>
                </a:extLst>
              </a:tr>
              <a:tr h="625329">
                <a:tc>
                  <a:txBody>
                    <a:bodyPr/>
                    <a:lstStyle/>
                    <a:p>
                      <a:pPr marL="30480" marR="30480" algn="just">
                        <a:lnSpc>
                          <a:spcPts val="1800"/>
                        </a:lnSpc>
                        <a:spcBef>
                          <a:spcPts val="0"/>
                        </a:spcBef>
                        <a:spcAft>
                          <a:spcPts val="1200"/>
                        </a:spcAft>
                      </a:pPr>
                      <a:r>
                        <a:rPr lang="en-US" sz="2400" dirty="0">
                          <a:effectLst/>
                        </a:rPr>
                        <a:t>Miền Bắc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ts val="1800"/>
                        </a:lnSpc>
                        <a:spcBef>
                          <a:spcPts val="0"/>
                        </a:spcBef>
                        <a:spcAft>
                          <a:spcPts val="1200"/>
                        </a:spcAft>
                      </a:pPr>
                      <a:r>
                        <a:rPr lang="en-US" sz="2400" dirty="0">
                          <a:effectLst/>
                        </a:rPr>
                        <a:t>Tháng 2 - 4 và tháng 8 - 10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590221655"/>
                  </a:ext>
                </a:extLst>
              </a:tr>
              <a:tr h="625329">
                <a:tc>
                  <a:txBody>
                    <a:bodyPr/>
                    <a:lstStyle/>
                    <a:p>
                      <a:pPr marL="30480" marR="30480" algn="just">
                        <a:lnSpc>
                          <a:spcPts val="1800"/>
                        </a:lnSpc>
                        <a:spcBef>
                          <a:spcPts val="0"/>
                        </a:spcBef>
                        <a:spcAft>
                          <a:spcPts val="1200"/>
                        </a:spcAft>
                      </a:pPr>
                      <a:r>
                        <a:rPr lang="en-US" sz="2400">
                          <a:effectLst/>
                        </a:rPr>
                        <a:t>Miền Trung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ts val="1800"/>
                        </a:lnSpc>
                        <a:spcBef>
                          <a:spcPts val="0"/>
                        </a:spcBef>
                        <a:spcAft>
                          <a:spcPts val="1200"/>
                        </a:spcAft>
                      </a:pPr>
                      <a:r>
                        <a:rPr lang="en-US" sz="2400">
                          <a:effectLst/>
                        </a:rPr>
                        <a:t>Tháng 2 - 4 và tháng 9 - 11.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122177716"/>
                  </a:ext>
                </a:extLst>
              </a:tr>
              <a:tr h="625329">
                <a:tc>
                  <a:txBody>
                    <a:bodyPr/>
                    <a:lstStyle/>
                    <a:p>
                      <a:pPr marL="30480" marR="30480" algn="just">
                        <a:lnSpc>
                          <a:spcPts val="1800"/>
                        </a:lnSpc>
                        <a:spcBef>
                          <a:spcPts val="0"/>
                        </a:spcBef>
                        <a:spcAft>
                          <a:spcPts val="1200"/>
                        </a:spcAft>
                      </a:pPr>
                      <a:r>
                        <a:rPr lang="en-US" sz="2400" dirty="0">
                          <a:effectLst/>
                        </a:rPr>
                        <a:t>Miền Nam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ts val="1800"/>
                        </a:lnSpc>
                        <a:spcBef>
                          <a:spcPts val="0"/>
                        </a:spcBef>
                        <a:spcAft>
                          <a:spcPts val="1200"/>
                        </a:spcAft>
                      </a:pPr>
                      <a:r>
                        <a:rPr lang="en-US" sz="2400" dirty="0">
                          <a:effectLst/>
                        </a:rPr>
                        <a:t>Trồng quanh năm, thích hợp nhất vào đầu mùa mưa.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407551359"/>
                  </a:ext>
                </a:extLst>
              </a:tr>
            </a:tbl>
          </a:graphicData>
        </a:graphic>
      </p:graphicFrame>
      <p:sp>
        <p:nvSpPr>
          <p:cNvPr id="11" name="Hộp Văn bản 47">
            <a:extLst>
              <a:ext uri="{FF2B5EF4-FFF2-40B4-BE49-F238E27FC236}">
                <a16:creationId xmlns="" xmlns:a16="http://schemas.microsoft.com/office/drawing/2014/main" id="{5486073E-13A3-6112-320C-28422134C2AA}"/>
              </a:ext>
            </a:extLst>
          </p:cNvPr>
          <p:cNvSpPr txBox="1"/>
          <p:nvPr/>
        </p:nvSpPr>
        <p:spPr>
          <a:xfrm>
            <a:off x="1605916" y="5809187"/>
            <a:ext cx="15148559" cy="4678204"/>
          </a:xfrm>
          <a:prstGeom prst="rect">
            <a:avLst/>
          </a:prstGeom>
          <a:noFill/>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3200" dirty="0">
                <a:solidFill>
                  <a:srgbClr val="0070C0"/>
                </a:solidFill>
                <a:latin typeface="Times New Roman" panose="02020603050405020304" pitchFamily="18" charset="0"/>
                <a:cs typeface="Times New Roman" panose="02020603050405020304" pitchFamily="18" charset="0"/>
              </a:rPr>
              <a:t>Kĩ thuật trồng cây bạch đàn:</a:t>
            </a:r>
          </a:p>
          <a:p>
            <a:r>
              <a:rPr lang="en-US" sz="2800" dirty="0">
                <a:solidFill>
                  <a:schemeClr val="bg1"/>
                </a:solidFill>
                <a:latin typeface="Times New Roman" panose="02020603050405020304" pitchFamily="18" charset="0"/>
                <a:cs typeface="Times New Roman" panose="02020603050405020304" pitchFamily="18" charset="0"/>
              </a:rPr>
              <a:t>+ Chọn cây con có bầu đất nguyên vẹn, không bị nứt vỡ.</a:t>
            </a:r>
          </a:p>
          <a:p>
            <a:r>
              <a:rPr lang="en-US" sz="2800" dirty="0">
                <a:solidFill>
                  <a:schemeClr val="bg1"/>
                </a:solidFill>
                <a:latin typeface="Times New Roman" panose="02020603050405020304" pitchFamily="18" charset="0"/>
                <a:cs typeface="Times New Roman" panose="02020603050405020304" pitchFamily="18" charset="0"/>
              </a:rPr>
              <a:t>+ Kích thước hố trồng: 40 × 40 × 40 cm. </a:t>
            </a:r>
          </a:p>
          <a:p>
            <a:r>
              <a:rPr lang="en-US" sz="2800" dirty="0">
                <a:solidFill>
                  <a:schemeClr val="bg1"/>
                </a:solidFill>
                <a:latin typeface="Times New Roman" panose="02020603050405020304" pitchFamily="18" charset="0"/>
                <a:cs typeface="Times New Roman" panose="02020603050405020304" pitchFamily="18" charset="0"/>
              </a:rPr>
              <a:t>+ Trồng cây vào hố, lấp đất và tưới nước cho cây.</a:t>
            </a:r>
          </a:p>
          <a:p>
            <a:r>
              <a:rPr lang="en-US" sz="2800" dirty="0">
                <a:solidFill>
                  <a:schemeClr val="bg1"/>
                </a:solidFill>
                <a:latin typeface="Times New Roman" panose="02020603050405020304" pitchFamily="18" charset="0"/>
                <a:cs typeface="Times New Roman" panose="02020603050405020304" pitchFamily="18" charset="0"/>
              </a:rPr>
              <a:t>- Kĩ thuật chăm sóc cây bạch đàn:</a:t>
            </a:r>
          </a:p>
          <a:p>
            <a:r>
              <a:rPr lang="en-US" sz="2800" dirty="0">
                <a:solidFill>
                  <a:schemeClr val="bg1"/>
                </a:solidFill>
                <a:latin typeface="Times New Roman" panose="02020603050405020304" pitchFamily="18" charset="0"/>
                <a:cs typeface="Times New Roman" panose="02020603050405020304" pitchFamily="18" charset="0"/>
              </a:rPr>
              <a:t>+ Tưới nước: Tưới nước thường xuyên cho cây, nhất là vào mùa khô.</a:t>
            </a:r>
          </a:p>
          <a:p>
            <a:r>
              <a:rPr lang="en-US" sz="2800" dirty="0">
                <a:solidFill>
                  <a:schemeClr val="bg1"/>
                </a:solidFill>
                <a:latin typeface="Times New Roman" panose="02020603050405020304" pitchFamily="18" charset="0"/>
                <a:cs typeface="Times New Roman" panose="02020603050405020304" pitchFamily="18" charset="0"/>
              </a:rPr>
              <a:t>+ Làm cỏ, vun gốc: Loại bỏ cỏ dại xung quanh gốc cây và vun gốc cho cây.</a:t>
            </a:r>
          </a:p>
          <a:p>
            <a:r>
              <a:rPr lang="en-US" sz="2800" dirty="0">
                <a:solidFill>
                  <a:schemeClr val="bg1"/>
                </a:solidFill>
                <a:latin typeface="Times New Roman" panose="02020603050405020304" pitchFamily="18" charset="0"/>
                <a:cs typeface="Times New Roman" panose="02020603050405020304" pitchFamily="18" charset="0"/>
              </a:rPr>
              <a:t>+ Bón phân: Bón phân cho cây 2 - 3 lần/năm.</a:t>
            </a:r>
          </a:p>
          <a:p>
            <a:r>
              <a:rPr lang="en-US" sz="2800" dirty="0">
                <a:solidFill>
                  <a:schemeClr val="bg1"/>
                </a:solidFill>
                <a:latin typeface="Times New Roman" panose="02020603050405020304" pitchFamily="18" charset="0"/>
                <a:cs typeface="Times New Roman" panose="02020603050405020304" pitchFamily="18" charset="0"/>
              </a:rPr>
              <a:t>+ Phòng trừ sâu bệnh: Phát hiện và phòng trừ sâu bệnh kịp thời.</a:t>
            </a:r>
          </a:p>
          <a:p>
            <a:pPr algn="just">
              <a:lnSpc>
                <a:spcPct val="150000"/>
              </a:lnSpc>
            </a:pPr>
            <a:endParaRPr lang="en-US" sz="28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47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8">
                                            <p:txEl>
                                              <p:pRg st="0" end="0"/>
                                            </p:txEl>
                                          </p:spTgt>
                                        </p:tgtEl>
                                        <p:attrNameLst>
                                          <p:attrName>style.visibility</p:attrName>
                                        </p:attrNameLst>
                                      </p:cBhvr>
                                      <p:to>
                                        <p:strVal val="visible"/>
                                      </p:to>
                                    </p:set>
                                    <p:animEffect transition="in" filter="dissolve">
                                      <p:cBhvr>
                                        <p:cTn id="12" dur="500"/>
                                        <p:tgtEl>
                                          <p:spTgt spid="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7">
            <a:extLst>
              <a:ext uri="{FF2B5EF4-FFF2-40B4-BE49-F238E27FC236}">
                <a16:creationId xmlns="" xmlns:a16="http://schemas.microsoft.com/office/drawing/2014/main" id="{938BBCD3-E807-D976-36A2-43CB578D2A8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705762">
            <a:off x="10729233" y="3016279"/>
            <a:ext cx="5334544" cy="6266718"/>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237095">
            <a:off x="2185232" y="2757909"/>
            <a:ext cx="5323176" cy="6253363"/>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52947">
            <a:off x="203907" y="1018801"/>
            <a:ext cx="1755396" cy="1974372"/>
          </a:xfrm>
          <a:prstGeom prst="rect">
            <a:avLst/>
          </a:prstGeom>
        </p:spPr>
      </p:pic>
      <p:sp>
        <p:nvSpPr>
          <p:cNvPr id="14" name="Hộp Văn bản 13">
            <a:extLst>
              <a:ext uri="{FF2B5EF4-FFF2-40B4-BE49-F238E27FC236}">
                <a16:creationId xmlns="" xmlns:a16="http://schemas.microsoft.com/office/drawing/2014/main" id="{DBFBD575-D114-089D-1EB1-572CD544149B}"/>
              </a:ext>
            </a:extLst>
          </p:cNvPr>
          <p:cNvSpPr txBox="1"/>
          <p:nvPr/>
        </p:nvSpPr>
        <p:spPr>
          <a:xfrm>
            <a:off x="4846820" y="1682080"/>
            <a:ext cx="9829800" cy="1107996"/>
          </a:xfrm>
          <a:prstGeom prst="rect">
            <a:avLst/>
          </a:prstGeom>
          <a:noFill/>
        </p:spPr>
        <p:txBody>
          <a:bodyPr wrap="square" rtlCol="0">
            <a:spAutoFit/>
          </a:bodyPr>
          <a:lstStyle/>
          <a:p>
            <a:pPr algn="ctr"/>
            <a:r>
              <a:rPr lang="en-US" sz="6600" b="1" dirty="0">
                <a:solidFill>
                  <a:srgbClr val="FF0000"/>
                </a:solidFill>
                <a:latin typeface="Arial" panose="020B0604020202020204" pitchFamily="34" charset="0"/>
                <a:cs typeface="Arial" panose="020B0604020202020204" pitchFamily="34" charset="0"/>
              </a:rPr>
              <a:t>HƯỚNG DẪN VỀ NHÀ</a:t>
            </a:r>
          </a:p>
        </p:txBody>
      </p:sp>
      <p:sp>
        <p:nvSpPr>
          <p:cNvPr id="17" name="Hộp Văn bản 16">
            <a:extLst>
              <a:ext uri="{FF2B5EF4-FFF2-40B4-BE49-F238E27FC236}">
                <a16:creationId xmlns="" xmlns:a16="http://schemas.microsoft.com/office/drawing/2014/main" id="{92D99C55-9EC1-9C30-1536-9102891FF6CD}"/>
              </a:ext>
            </a:extLst>
          </p:cNvPr>
          <p:cNvSpPr txBox="1"/>
          <p:nvPr/>
        </p:nvSpPr>
        <p:spPr>
          <a:xfrm>
            <a:off x="2292495" y="5017383"/>
            <a:ext cx="5108650" cy="1998176"/>
          </a:xfrm>
          <a:prstGeom prst="rect">
            <a:avLst/>
          </a:prstGeom>
          <a:noFill/>
        </p:spPr>
        <p:txBody>
          <a:bodyPr wrap="square">
            <a:spAutoFit/>
          </a:bodyPr>
          <a:lstStyle/>
          <a:p>
            <a:pPr marR="0" lvl="0" algn="ctr">
              <a:lnSpc>
                <a:spcPct val="150000"/>
              </a:lnSpc>
              <a:spcBef>
                <a:spcPts val="0"/>
              </a:spcBef>
              <a:spcAft>
                <a:spcPts val="0"/>
              </a:spcAft>
            </a:pPr>
            <a:r>
              <a:rPr lang="fr-FR" sz="4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Hoàn thành bài tập còn </a:t>
            </a:r>
            <a:r>
              <a:rPr lang="fr-FR" sz="44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lại</a:t>
            </a:r>
            <a:r>
              <a:rPr lang="fr-FR" sz="44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fr-FR" sz="4400"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vào vở.</a:t>
            </a:r>
            <a:endParaRPr lang="en-US" sz="4400" dirty="0">
              <a:solidFill>
                <a:srgbClr val="0070C0"/>
              </a:solidFill>
              <a:effectLst/>
              <a:latin typeface="Arial" panose="020B0604020202020204" pitchFamily="34" charset="0"/>
              <a:ea typeface="Noto Sans Symbols"/>
              <a:cs typeface="Arial" panose="020B0604020202020204" pitchFamily="34" charset="0"/>
            </a:endParaRPr>
          </a:p>
        </p:txBody>
      </p:sp>
      <p:sp>
        <p:nvSpPr>
          <p:cNvPr id="20" name="Hộp Văn bản 19">
            <a:extLst>
              <a:ext uri="{FF2B5EF4-FFF2-40B4-BE49-F238E27FC236}">
                <a16:creationId xmlns="" xmlns:a16="http://schemas.microsoft.com/office/drawing/2014/main" id="{7511D58D-360B-064B-54E3-A9C0DD44B6C4}"/>
              </a:ext>
            </a:extLst>
          </p:cNvPr>
          <p:cNvSpPr txBox="1"/>
          <p:nvPr/>
        </p:nvSpPr>
        <p:spPr>
          <a:xfrm>
            <a:off x="11418256" y="5216993"/>
            <a:ext cx="3956498" cy="2123658"/>
          </a:xfrm>
          <a:prstGeom prst="rect">
            <a:avLst/>
          </a:prstGeom>
          <a:noFill/>
        </p:spPr>
        <p:txBody>
          <a:bodyPr wrap="square">
            <a:spAutoFit/>
          </a:bodyPr>
          <a:lstStyle/>
          <a:p>
            <a:pPr marR="0" lvl="0" algn="ctr">
              <a:lnSpc>
                <a:spcPct val="150000"/>
              </a:lnSpc>
              <a:spcBef>
                <a:spcPts val="0"/>
              </a:spcBef>
              <a:spcAft>
                <a:spcPts val="0"/>
              </a:spcAft>
            </a:pP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Xem</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trước</a:t>
            </a:r>
            <a:endPar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p>
            <a:pPr marR="0" lvl="0" algn="ctr">
              <a:lnSpc>
                <a:spcPct val="150000"/>
              </a:lnSpc>
              <a:spcBef>
                <a:spcPts val="0"/>
              </a:spcBef>
              <a:spcAft>
                <a:spcPts val="0"/>
              </a:spcAft>
            </a:pP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nội dung bài </a:t>
            </a:r>
            <a:r>
              <a:rPr lang="fr-FR" sz="4400" dirty="0" smtClean="0">
                <a:solidFill>
                  <a:srgbClr val="7030A0"/>
                </a:solidFill>
                <a:effectLst/>
                <a:latin typeface="Arial" panose="020B0604020202020204" pitchFamily="34" charset="0"/>
                <a:ea typeface="Times New Roman" panose="02020603050405020304" pitchFamily="18" charset="0"/>
                <a:cs typeface="Arial" panose="020B0604020202020204" pitchFamily="34" charset="0"/>
              </a:rPr>
              <a:t>6</a:t>
            </a:r>
            <a:endParaRPr lang="en-US" sz="4400" dirty="0">
              <a:solidFill>
                <a:srgbClr val="7030A0"/>
              </a:solidFill>
              <a:effectLst/>
              <a:latin typeface="Arial" panose="020B0604020202020204" pitchFamily="34" charset="0"/>
              <a:ea typeface="Noto Sans Symbols"/>
              <a:cs typeface="Arial" panose="020B0604020202020204" pitchFamily="34" charset="0"/>
            </a:endParaRPr>
          </a:p>
        </p:txBody>
      </p:sp>
    </p:spTree>
    <p:extLst>
      <p:ext uri="{BB962C8B-B14F-4D97-AF65-F5344CB8AC3E}">
        <p14:creationId xmlns:p14="http://schemas.microsoft.com/office/powerpoint/2010/main" val="229519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strVal val="#ppt_w*0.70"/>
                                          </p:val>
                                        </p:tav>
                                        <p:tav tm="100000">
                                          <p:val>
                                            <p:strVal val="#ppt_w"/>
                                          </p:val>
                                        </p:tav>
                                      </p:tavLst>
                                    </p:anim>
                                    <p:anim calcmode="lin" valueType="num">
                                      <p:cBhvr>
                                        <p:cTn id="21" dur="500" fill="hold"/>
                                        <p:tgtEl>
                                          <p:spTgt spid="21"/>
                                        </p:tgtEl>
                                        <p:attrNameLst>
                                          <p:attrName>ppt_h</p:attrName>
                                        </p:attrNameLst>
                                      </p:cBhvr>
                                      <p:tavLst>
                                        <p:tav tm="0">
                                          <p:val>
                                            <p:strVal val="#ppt_h"/>
                                          </p:val>
                                        </p:tav>
                                        <p:tav tm="100000">
                                          <p:val>
                                            <p:strVal val="#ppt_h"/>
                                          </p:val>
                                        </p:tav>
                                      </p:tavLst>
                                    </p:anim>
                                    <p:animEffect transition="in" filter="fade">
                                      <p:cBhvr>
                                        <p:cTn id="22" dur="5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strVal val="#ppt_w*0.70"/>
                                          </p:val>
                                        </p:tav>
                                        <p:tav tm="100000">
                                          <p:val>
                                            <p:strVal val="#ppt_w"/>
                                          </p:val>
                                        </p:tav>
                                      </p:tavLst>
                                    </p:anim>
                                    <p:anim calcmode="lin" valueType="num">
                                      <p:cBhvr>
                                        <p:cTn id="26" dur="500" fill="hold"/>
                                        <p:tgtEl>
                                          <p:spTgt spid="20"/>
                                        </p:tgtEl>
                                        <p:attrNameLst>
                                          <p:attrName>ppt_h</p:attrName>
                                        </p:attrNameLst>
                                      </p:cBhvr>
                                      <p:tavLst>
                                        <p:tav tm="0">
                                          <p:val>
                                            <p:strVal val="#ppt_h"/>
                                          </p:val>
                                        </p:tav>
                                        <p:tav tm="100000">
                                          <p:val>
                                            <p:strVal val="#ppt_h"/>
                                          </p:val>
                                        </p:tav>
                                      </p:tavLst>
                                    </p:anim>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29844">
            <a:off x="14107125" y="-2036071"/>
            <a:ext cx="5284994" cy="522734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29844">
            <a:off x="-1400194" y="5456181"/>
            <a:ext cx="5284994" cy="522734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39864">
            <a:off x="15521944" y="7074045"/>
            <a:ext cx="3174389" cy="372909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065136">
            <a:off x="-344891" y="195300"/>
            <a:ext cx="3174389" cy="3729091"/>
          </a:xfrm>
          <a:prstGeom prst="rect">
            <a:avLst/>
          </a:prstGeom>
        </p:spPr>
      </p:pic>
      <p:grpSp>
        <p:nvGrpSpPr>
          <p:cNvPr id="6" name="Group 6"/>
          <p:cNvGrpSpPr/>
          <p:nvPr/>
        </p:nvGrpSpPr>
        <p:grpSpPr>
          <a:xfrm>
            <a:off x="959083" y="1269471"/>
            <a:ext cx="16369834" cy="7748057"/>
            <a:chOff x="0" y="0"/>
            <a:chExt cx="7234655" cy="3424257"/>
          </a:xfrm>
        </p:grpSpPr>
        <p:sp>
          <p:nvSpPr>
            <p:cNvPr id="7" name="Freeform 7"/>
            <p:cNvSpPr/>
            <p:nvPr/>
          </p:nvSpPr>
          <p:spPr>
            <a:xfrm>
              <a:off x="-9098" y="-6509"/>
              <a:ext cx="7248986" cy="3456311"/>
            </a:xfrm>
            <a:custGeom>
              <a:avLst/>
              <a:gdLst/>
              <a:ahLst/>
              <a:cxnLst/>
              <a:rect l="l" t="t" r="r" b="b"/>
              <a:pathLst>
                <a:path w="7248986" h="3456311">
                  <a:moveTo>
                    <a:pt x="63030" y="2862758"/>
                  </a:moveTo>
                  <a:cubicBezTo>
                    <a:pt x="63030" y="2862758"/>
                    <a:pt x="0" y="2616193"/>
                    <a:pt x="10218" y="1214762"/>
                  </a:cubicBezTo>
                  <a:cubicBezTo>
                    <a:pt x="18651" y="990971"/>
                    <a:pt x="65033" y="645332"/>
                    <a:pt x="65033" y="645332"/>
                  </a:cubicBezTo>
                  <a:cubicBezTo>
                    <a:pt x="82233" y="502466"/>
                    <a:pt x="56685" y="337866"/>
                    <a:pt x="181385" y="223925"/>
                  </a:cubicBezTo>
                  <a:cubicBezTo>
                    <a:pt x="346794" y="72788"/>
                    <a:pt x="621643" y="0"/>
                    <a:pt x="6355913" y="6965"/>
                  </a:cubicBezTo>
                  <a:lnTo>
                    <a:pt x="6355914" y="6965"/>
                  </a:lnTo>
                  <a:cubicBezTo>
                    <a:pt x="6572661" y="16819"/>
                    <a:pt x="6776976" y="36481"/>
                    <a:pt x="6911164" y="101690"/>
                  </a:cubicBezTo>
                  <a:cubicBezTo>
                    <a:pt x="7167210" y="226120"/>
                    <a:pt x="7248986" y="459160"/>
                    <a:pt x="7243498" y="704684"/>
                  </a:cubicBezTo>
                  <a:cubicBezTo>
                    <a:pt x="7243498" y="704684"/>
                    <a:pt x="7200209" y="1013073"/>
                    <a:pt x="7207643" y="1248607"/>
                  </a:cubicBezTo>
                  <a:cubicBezTo>
                    <a:pt x="7214767" y="2604559"/>
                    <a:pt x="7221923" y="2800162"/>
                    <a:pt x="7221923" y="2800162"/>
                  </a:cubicBezTo>
                  <a:cubicBezTo>
                    <a:pt x="7205242" y="3015894"/>
                    <a:pt x="7090598" y="3226506"/>
                    <a:pt x="6893728" y="3338130"/>
                  </a:cubicBezTo>
                  <a:cubicBezTo>
                    <a:pt x="6743377" y="3423379"/>
                    <a:pt x="6545346" y="3438476"/>
                    <a:pt x="5200663" y="3427735"/>
                  </a:cubicBezTo>
                  <a:lnTo>
                    <a:pt x="5200592" y="3427735"/>
                  </a:lnTo>
                  <a:cubicBezTo>
                    <a:pt x="645952" y="3422458"/>
                    <a:pt x="384604" y="3456311"/>
                    <a:pt x="254278" y="3347153"/>
                  </a:cubicBezTo>
                  <a:cubicBezTo>
                    <a:pt x="145767" y="3256268"/>
                    <a:pt x="81795" y="3062957"/>
                    <a:pt x="63030" y="2862758"/>
                  </a:cubicBezTo>
                  <a:close/>
                </a:path>
              </a:pathLst>
            </a:custGeom>
            <a:solidFill>
              <a:srgbClr val="FFF9E8"/>
            </a:solidFill>
          </p:spPr>
        </p:sp>
      </p:grpSp>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29995" y="4609066"/>
            <a:ext cx="291448" cy="502498"/>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29995" y="6890797"/>
            <a:ext cx="291448" cy="502498"/>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29995" y="5749931"/>
            <a:ext cx="291448" cy="502498"/>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660893">
            <a:off x="16598890" y="4238232"/>
            <a:ext cx="1320819" cy="2615484"/>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607246" y="3908088"/>
            <a:ext cx="1003786" cy="985535"/>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4673" y="3149223"/>
            <a:ext cx="1003786" cy="985535"/>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0337773">
            <a:off x="15410621" y="6981335"/>
            <a:ext cx="1695489" cy="1695489"/>
          </a:xfrm>
          <a:prstGeom prst="rect">
            <a:avLst/>
          </a:prstGeom>
        </p:spPr>
      </p:pic>
      <p:pic>
        <p:nvPicPr>
          <p:cNvPr id="21" name="Picture 2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719259">
            <a:off x="17415401" y="2137312"/>
            <a:ext cx="577316" cy="995372"/>
          </a:xfrm>
          <a:prstGeom prst="rect">
            <a:avLst/>
          </a:prstGeom>
        </p:spPr>
      </p:pic>
      <p:pic>
        <p:nvPicPr>
          <p:cNvPr id="22" name="Picture 2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636201">
            <a:off x="400455" y="531014"/>
            <a:ext cx="577316" cy="995372"/>
          </a:xfrm>
          <a:prstGeom prst="rect">
            <a:avLst/>
          </a:prstGeom>
        </p:spPr>
      </p:pic>
      <p:sp>
        <p:nvSpPr>
          <p:cNvPr id="8" name="Hộp Văn bản 7">
            <a:extLst>
              <a:ext uri="{FF2B5EF4-FFF2-40B4-BE49-F238E27FC236}">
                <a16:creationId xmlns="" xmlns:a16="http://schemas.microsoft.com/office/drawing/2014/main" id="{977CCEB4-A7E8-471E-32A5-C0E587D5AEAD}"/>
              </a:ext>
            </a:extLst>
          </p:cNvPr>
          <p:cNvSpPr txBox="1"/>
          <p:nvPr/>
        </p:nvSpPr>
        <p:spPr>
          <a:xfrm>
            <a:off x="3846021" y="2611185"/>
            <a:ext cx="11492512" cy="5404172"/>
          </a:xfrm>
          <a:prstGeom prst="rect">
            <a:avLst/>
          </a:prstGeom>
          <a:noFill/>
        </p:spPr>
        <p:txBody>
          <a:bodyPr wrap="square" rtlCol="0">
            <a:spAutoFit/>
          </a:bodyPr>
          <a:lstStyle/>
          <a:p>
            <a:pPr algn="ctr">
              <a:lnSpc>
                <a:spcPct val="150000"/>
              </a:lnSpc>
            </a:pPr>
            <a:r>
              <a:rPr lang="en-US" sz="8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HẸN GẶP LẠI CÁC EM TRONG BUỔI HỌC SẮP TỚI</a:t>
            </a:r>
          </a:p>
        </p:txBody>
      </p:sp>
    </p:spTree>
    <p:extLst>
      <p:ext uri="{BB962C8B-B14F-4D97-AF65-F5344CB8AC3E}">
        <p14:creationId xmlns:p14="http://schemas.microsoft.com/office/powerpoint/2010/main" val="230272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05000" y="3848100"/>
            <a:ext cx="14882610" cy="3505200"/>
          </a:xfrm>
          <a:solidFill>
            <a:schemeClr val="bg2">
              <a:lumMod val="20000"/>
              <a:lumOff val="80000"/>
            </a:schemeClr>
          </a:solidFill>
        </p:spPr>
        <p:txBody>
          <a:bodyPr>
            <a:noAutofit/>
          </a:bodyPr>
          <a:lstStyle/>
          <a:p>
            <a:pPr algn="just"/>
            <a:r>
              <a:rPr lang="en-US" sz="6000" b="1" dirty="0" smtClean="0">
                <a:solidFill>
                  <a:srgbClr val="0070C0"/>
                </a:solidFill>
                <a:latin typeface="Times New Roman" pitchFamily="18" charset="0"/>
                <a:cs typeface="Times New Roman" pitchFamily="18" charset="0"/>
              </a:rPr>
              <a:t>Luật chơi: Hs chọn hai câu hỏi bất kì để trả lời, trả lời đúng cả hai hs được quay điểm, hs có quyền lấy điểm hoặc không lấy điểm!</a:t>
            </a:r>
            <a:endParaRPr lang="en-US" sz="6000" b="1" dirty="0">
              <a:solidFill>
                <a:srgbClr val="0070C0"/>
              </a:solidFill>
              <a:latin typeface="Times New Roman" pitchFamily="18" charset="0"/>
              <a:cs typeface="Times New Roman" pitchFamily="18" charset="0"/>
            </a:endParaRPr>
          </a:p>
        </p:txBody>
      </p:sp>
      <p:sp>
        <p:nvSpPr>
          <p:cNvPr id="4" name="Rectangle 3"/>
          <p:cNvSpPr/>
          <p:nvPr/>
        </p:nvSpPr>
        <p:spPr>
          <a:xfrm>
            <a:off x="1410235" y="266912"/>
            <a:ext cx="15377375" cy="2908489"/>
          </a:xfrm>
          <a:prstGeom prst="rect">
            <a:avLst/>
          </a:prstGeom>
          <a:noFill/>
        </p:spPr>
        <p:txBody>
          <a:bodyPr wrap="square" lIns="137160" tIns="68580" rIns="137160" bIns="68580">
            <a:spAutoFit/>
          </a:bodyPr>
          <a:lstStyle/>
          <a:p>
            <a:pPr algn="ctr" defTabSz="1371600">
              <a:defRPr/>
            </a:pPr>
            <a:r>
              <a:rPr lang="en-US" sz="9000" b="1" dirty="0">
                <a:ln w="6600">
                  <a:solidFill>
                    <a:srgbClr val="ED7D31"/>
                  </a:solidFill>
                  <a:prstDash val="solid"/>
                </a:ln>
                <a:solidFill>
                  <a:srgbClr val="FF000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1371600">
              <a:defRPr/>
            </a:pPr>
            <a:r>
              <a:rPr lang="vi-VN" sz="9000" b="1" dirty="0" smtClean="0">
                <a:ln w="6600">
                  <a:solidFill>
                    <a:srgbClr val="ED7D31"/>
                  </a:solidFill>
                  <a:prstDash val="solid"/>
                </a:ln>
                <a:solidFill>
                  <a:srgbClr val="FF000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endParaRPr lang="en-US" sz="9000" b="1" dirty="0">
              <a:ln w="6600">
                <a:solidFill>
                  <a:srgbClr val="ED7D31"/>
                </a:solidFill>
                <a:prstDash val="solid"/>
              </a:ln>
              <a:solidFill>
                <a:srgbClr val="FF000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00556882"/>
      </p:ext>
    </p:extLst>
  </p:cSld>
  <p:clrMapOvr>
    <a:masterClrMapping/>
  </p:clrMapOvr>
  <mc:AlternateContent xmlns:mc="http://schemas.openxmlformats.org/markup-compatibility/2006" xmlns:p14="http://schemas.microsoft.com/office/powerpoint/2010/main">
    <mc:Choice Requires="p14">
      <p:transition spd="med" p14:dur="700" advTm="10875">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
                                        </p:tgtEl>
                                        <p:attrNameLst>
                                          <p:attrName>ppt_x</p:attrName>
                                          <p:attrName>ppt_y</p:attrName>
                                        </p:attrNameLst>
                                      </p:cBhvr>
                                      <p:rCtr x="0" y="-1204"/>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p:cNvGrpSpPr/>
          <p:nvPr/>
        </p:nvGrpSpPr>
        <p:grpSpPr>
          <a:xfrm>
            <a:off x="8738975" y="988222"/>
            <a:ext cx="7563188" cy="7555283"/>
            <a:chOff x="5425622" y="292790"/>
            <a:chExt cx="5834378" cy="5828280"/>
          </a:xfrm>
          <a:noFill/>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a:grpFill/>
            <a:ln>
              <a:noFill/>
            </a:ln>
          </p:spPr>
        </p:pic>
        <p:sp>
          <p:nvSpPr>
            <p:cNvPr id="9" name="TextBox 8"/>
            <p:cNvSpPr txBox="1"/>
            <p:nvPr/>
          </p:nvSpPr>
          <p:spPr>
            <a:xfrm rot="14949661">
              <a:off x="6674685" y="1287092"/>
              <a:ext cx="2025648" cy="641046"/>
            </a:xfrm>
            <a:prstGeom prst="rect">
              <a:avLst/>
            </a:prstGeom>
            <a:grpFill/>
            <a:ln>
              <a:noFill/>
            </a:ln>
          </p:spPr>
          <p:txBody>
            <a:bodyPr wrap="square" rtlCol="0">
              <a:spAutoFit/>
            </a:bodyPr>
            <a:lstStyle/>
            <a:p>
              <a:pPr algn="ctr" defTabSz="1371600">
                <a:defRPr/>
              </a:pPr>
              <a:r>
                <a:rPr lang="en-GB" sz="4800" b="1" dirty="0">
                  <a:solidFill>
                    <a:prstClr val="black"/>
                  </a:solidFill>
                  <a:latin typeface="Tahoma" panose="020B0604030504040204" pitchFamily="34" charset="0"/>
                  <a:ea typeface="Tahoma" panose="020B0604030504040204" pitchFamily="34" charset="0"/>
                  <a:cs typeface="Tahoma" panose="020B0604030504040204" pitchFamily="34" charset="0"/>
                </a:rPr>
                <a:t>8</a:t>
              </a:r>
              <a:endPar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202679"/>
              <a:ext cx="2025648" cy="641046"/>
            </a:xfrm>
            <a:prstGeom prst="rect">
              <a:avLst/>
            </a:prstGeom>
            <a:grpFill/>
            <a:ln>
              <a:noFill/>
            </a:ln>
          </p:spPr>
          <p:txBody>
            <a:bodyPr wrap="square" rtlCol="0">
              <a:spAutoFit/>
            </a:bodyPr>
            <a:lstStyle/>
            <a:p>
              <a:pPr algn="ctr" defTabSz="1371600">
                <a:defRPr/>
              </a:pPr>
              <a:r>
                <a:rPr lang="en-GB" sz="4800" b="1" dirty="0">
                  <a:solidFill>
                    <a:prstClr val="white"/>
                  </a:solidFill>
                  <a:latin typeface="Tahoma" panose="020B0604030504040204" pitchFamily="34" charset="0"/>
                  <a:ea typeface="Tahoma" panose="020B0604030504040204" pitchFamily="34" charset="0"/>
                  <a:cs typeface="Tahoma" panose="020B0604030504040204" pitchFamily="34" charset="0"/>
                </a:rPr>
                <a:t>7</a:t>
              </a:r>
              <a:endParaRPr lang="vi-VN"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84168"/>
              <a:ext cx="2025648" cy="641046"/>
            </a:xfrm>
            <a:prstGeom prst="rect">
              <a:avLst/>
            </a:prstGeom>
            <a:grpFill/>
            <a:ln>
              <a:noFill/>
            </a:ln>
          </p:spPr>
          <p:txBody>
            <a:bodyPr wrap="square" rtlCol="0">
              <a:spAutoFit/>
            </a:bodyPr>
            <a:lstStyle/>
            <a:p>
              <a:pPr algn="ctr" defTabSz="1371600">
                <a:defRPr/>
              </a:pPr>
              <a:r>
                <a:rPr lang="en-GB" sz="4800" b="1" dirty="0">
                  <a:solidFill>
                    <a:prstClr val="white"/>
                  </a:solidFill>
                  <a:latin typeface="Tahoma" panose="020B0604030504040204" pitchFamily="34" charset="0"/>
                  <a:ea typeface="Tahoma" panose="020B0604030504040204" pitchFamily="34" charset="0"/>
                  <a:cs typeface="Tahoma" panose="020B0604030504040204" pitchFamily="34" charset="0"/>
                </a:rPr>
                <a:t>7</a:t>
              </a:r>
              <a:endParaRPr lang="vi-VN"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207282"/>
              <a:ext cx="2025648" cy="641046"/>
            </a:xfrm>
            <a:prstGeom prst="rect">
              <a:avLst/>
            </a:prstGeom>
            <a:grpFill/>
            <a:ln>
              <a:noFill/>
            </a:ln>
          </p:spPr>
          <p:txBody>
            <a:bodyPr wrap="square" rtlCol="0">
              <a:spAutoFit/>
            </a:bodyPr>
            <a:lstStyle/>
            <a:p>
              <a:pPr algn="ctr" defTabSz="1371600">
                <a:defRPr/>
              </a:pPr>
              <a:r>
                <a:rPr lang="en-GB" sz="4800" b="1" dirty="0">
                  <a:solidFill>
                    <a:prstClr val="black"/>
                  </a:solidFill>
                  <a:latin typeface="Tahoma" panose="020B0604030504040204" pitchFamily="34" charset="0"/>
                  <a:ea typeface="Tahoma" panose="020B0604030504040204" pitchFamily="34" charset="0"/>
                  <a:cs typeface="Tahoma" panose="020B0604030504040204" pitchFamily="34" charset="0"/>
                </a:rPr>
                <a:t>10</a:t>
              </a:r>
              <a:endPar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42471"/>
              <a:ext cx="2025648" cy="641046"/>
            </a:xfrm>
            <a:prstGeom prst="rect">
              <a:avLst/>
            </a:prstGeom>
            <a:grpFill/>
            <a:ln>
              <a:noFill/>
            </a:ln>
          </p:spPr>
          <p:txBody>
            <a:bodyPr wrap="square" rtlCol="0">
              <a:spAutoFit/>
            </a:bodyPr>
            <a:lstStyle/>
            <a:p>
              <a:pPr algn="ctr" defTabSz="1371600">
                <a:defRPr/>
              </a:pPr>
              <a:r>
                <a:rPr lang="en-GB" sz="4800" b="1" dirty="0">
                  <a:solidFill>
                    <a:prstClr val="black"/>
                  </a:solidFill>
                  <a:latin typeface="Tahoma" panose="020B0604030504040204" pitchFamily="34" charset="0"/>
                  <a:ea typeface="Tahoma" panose="020B0604030504040204" pitchFamily="34" charset="0"/>
                  <a:cs typeface="Tahoma" panose="020B0604030504040204" pitchFamily="34" charset="0"/>
                </a:rPr>
                <a:t>10</a:t>
              </a:r>
              <a:endPar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510802"/>
              <a:ext cx="2025648" cy="641046"/>
            </a:xfrm>
            <a:prstGeom prst="rect">
              <a:avLst/>
            </a:prstGeom>
            <a:grpFill/>
            <a:ln>
              <a:noFill/>
            </a:ln>
          </p:spPr>
          <p:txBody>
            <a:bodyPr wrap="square" rtlCol="0">
              <a:spAutoFit/>
            </a:bodyPr>
            <a:lstStyle/>
            <a:p>
              <a:pPr algn="ctr" defTabSz="1371600">
                <a:defRPr/>
              </a:pPr>
              <a:r>
                <a:rPr lang="vi-VN" sz="4800" b="1" smtClean="0">
                  <a:solidFill>
                    <a:prstClr val="white"/>
                  </a:solidFill>
                  <a:latin typeface="Tahoma" panose="020B0604030504040204" pitchFamily="34" charset="0"/>
                  <a:ea typeface="Tahoma" panose="020B0604030504040204" pitchFamily="34" charset="0"/>
                  <a:cs typeface="Tahoma" panose="020B0604030504040204" pitchFamily="34" charset="0"/>
                </a:rPr>
                <a:t>9</a:t>
              </a:r>
              <a:endParaRPr lang="vi-VN"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2897"/>
              <a:ext cx="2025648" cy="641046"/>
            </a:xfrm>
            <a:prstGeom prst="rect">
              <a:avLst/>
            </a:prstGeom>
            <a:grpFill/>
            <a:ln>
              <a:noFill/>
            </a:ln>
          </p:spPr>
          <p:txBody>
            <a:bodyPr wrap="square" rtlCol="0">
              <a:spAutoFit/>
            </a:bodyPr>
            <a:lstStyle/>
            <a:p>
              <a:pPr algn="ctr" defTabSz="1371600">
                <a:defRPr/>
              </a:pPr>
              <a:r>
                <a:rPr lang="en-GB" sz="4800" b="1" dirty="0">
                  <a:solidFill>
                    <a:prstClr val="black"/>
                  </a:solidFill>
                  <a:latin typeface="Tahoma" panose="020B0604030504040204" pitchFamily="34" charset="0"/>
                  <a:ea typeface="Tahoma" panose="020B0604030504040204" pitchFamily="34" charset="0"/>
                  <a:cs typeface="Tahoma" panose="020B0604030504040204" pitchFamily="34" charset="0"/>
                </a:rPr>
                <a:t>8</a:t>
              </a:r>
              <a:endPar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73981"/>
              <a:ext cx="2025648" cy="641046"/>
            </a:xfrm>
            <a:prstGeom prst="rect">
              <a:avLst/>
            </a:prstGeom>
            <a:grpFill/>
            <a:ln>
              <a:noFill/>
            </a:ln>
          </p:spPr>
          <p:txBody>
            <a:bodyPr wrap="square" rtlCol="0">
              <a:spAutoFit/>
            </a:bodyPr>
            <a:lstStyle/>
            <a:p>
              <a:pPr algn="ctr" defTabSz="1371600">
                <a:defRPr/>
              </a:pPr>
              <a:r>
                <a:rPr lang="en-GB" sz="4800" b="1" dirty="0">
                  <a:solidFill>
                    <a:prstClr val="white"/>
                  </a:solidFill>
                  <a:latin typeface="Tahoma" panose="020B0604030504040204" pitchFamily="34" charset="0"/>
                  <a:ea typeface="Tahoma" panose="020B0604030504040204" pitchFamily="34" charset="0"/>
                  <a:cs typeface="Tahoma" panose="020B0604030504040204" pitchFamily="34" charset="0"/>
                </a:rPr>
                <a:t>9</a:t>
              </a:r>
              <a:endParaRPr lang="vi-VN"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25" name="quay dung"/>
          <p:cNvSpPr/>
          <p:nvPr/>
        </p:nvSpPr>
        <p:spPr>
          <a:xfrm>
            <a:off x="9297067" y="8553587"/>
            <a:ext cx="2331593" cy="1534001"/>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371600">
              <a:defRPr/>
            </a:pPr>
            <a:r>
              <a:rPr lang="en-GB" sz="4800" b="1" dirty="0">
                <a:solidFill>
                  <a:prstClr val="white"/>
                </a:solidFill>
                <a:latin typeface="Times New Roman" pitchFamily="18" charset="0"/>
                <a:ea typeface="Tahoma" panose="020B0604030504040204" pitchFamily="34" charset="0"/>
                <a:cs typeface="Times New Roman" pitchFamily="18" charset="0"/>
              </a:rPr>
              <a:t>QUAY ĐIỂM</a:t>
            </a:r>
            <a:endParaRPr lang="vi-VN" sz="4800" b="1" dirty="0">
              <a:solidFill>
                <a:prstClr val="white"/>
              </a:solidFill>
              <a:latin typeface="Times New Roman" pitchFamily="18" charset="0"/>
              <a:ea typeface="Tahoma" panose="020B0604030504040204" pitchFamily="34" charset="0"/>
              <a:cs typeface="Times New Roman" pitchFamily="18" charset="0"/>
            </a:endParaRPr>
          </a:p>
        </p:txBody>
      </p:sp>
      <p:sp>
        <p:nvSpPr>
          <p:cNvPr id="26" name="Rounded Rectangle 25">
            <a:hlinkClick r:id="rId5" action="ppaction://hlinksldjump"/>
          </p:cNvPr>
          <p:cNvSpPr/>
          <p:nvPr/>
        </p:nvSpPr>
        <p:spPr>
          <a:xfrm>
            <a:off x="1286708" y="3280464"/>
            <a:ext cx="2006532" cy="200653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371600">
              <a:defRPr/>
            </a:pPr>
            <a:r>
              <a:rPr lang="en-GB" sz="6600" b="1" dirty="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vi-VN" sz="6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6" action="ppaction://hlinksldjump"/>
          </p:cNvPr>
          <p:cNvSpPr/>
          <p:nvPr/>
        </p:nvSpPr>
        <p:spPr>
          <a:xfrm>
            <a:off x="3533583" y="3280464"/>
            <a:ext cx="2006532" cy="200653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371600">
              <a:defRPr/>
            </a:pPr>
            <a:r>
              <a:rPr lang="en-GB" sz="66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vi-VN" sz="6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7" action="ppaction://hlinksldjump"/>
          </p:cNvPr>
          <p:cNvSpPr/>
          <p:nvPr/>
        </p:nvSpPr>
        <p:spPr>
          <a:xfrm>
            <a:off x="5780457" y="3280464"/>
            <a:ext cx="2006532" cy="200653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371600">
              <a:defRPr/>
            </a:pPr>
            <a:r>
              <a:rPr lang="en-GB" sz="6600"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vi-VN" sz="6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8" action="ppaction://hlinksldjump"/>
          </p:cNvPr>
          <p:cNvSpPr/>
          <p:nvPr/>
        </p:nvSpPr>
        <p:spPr>
          <a:xfrm>
            <a:off x="1287845" y="5599574"/>
            <a:ext cx="2006532" cy="200653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371600">
              <a:defRPr/>
            </a:pPr>
            <a:r>
              <a:rPr lang="en-GB" sz="6600"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vi-VN" sz="6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9" action="ppaction://hlinksldjump"/>
          </p:cNvPr>
          <p:cNvSpPr/>
          <p:nvPr/>
        </p:nvSpPr>
        <p:spPr>
          <a:xfrm>
            <a:off x="3534720" y="5599574"/>
            <a:ext cx="2006532" cy="200653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371600">
              <a:defRPr/>
            </a:pPr>
            <a:r>
              <a:rPr lang="en-GB" sz="6600" b="1" dirty="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vi-VN" sz="6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371818" y="142666"/>
            <a:ext cx="8784821" cy="2908489"/>
          </a:xfrm>
          <a:prstGeom prst="rect">
            <a:avLst/>
          </a:prstGeom>
          <a:noFill/>
          <a:ln>
            <a:noFill/>
          </a:ln>
        </p:spPr>
        <p:txBody>
          <a:bodyPr wrap="square" lIns="137160" tIns="68580" rIns="137160" bIns="68580">
            <a:spAutoFit/>
          </a:bodyPr>
          <a:lstStyle/>
          <a:p>
            <a:pPr algn="ctr" defTabSz="1371600">
              <a:defRPr/>
            </a:pPr>
            <a:r>
              <a:rPr lang="en-US" sz="9000" b="1" dirty="0">
                <a:ln w="6600">
                  <a:solidFill>
                    <a:srgbClr val="ED7D31"/>
                  </a:solidFill>
                  <a:prstDash val="solid"/>
                </a:ln>
                <a:solidFill>
                  <a:srgbClr val="FFFF0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1371600">
              <a:defRPr/>
            </a:pPr>
            <a:r>
              <a:rPr lang="vi-VN" sz="9000" b="1" smtClean="0">
                <a:ln w="6600">
                  <a:solidFill>
                    <a:srgbClr val="ED7D31"/>
                  </a:solidFill>
                  <a:prstDash val="solid"/>
                </a:ln>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a:t>
            </a:r>
            <a:r>
              <a:rPr lang="en-US" sz="9000" b="1" smtClean="0">
                <a:ln w="6600">
                  <a:solidFill>
                    <a:srgbClr val="ED7D31"/>
                  </a:solidFill>
                  <a:prstDash val="solid"/>
                </a:ln>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 </a:t>
            </a:r>
            <a:r>
              <a:rPr lang="vi-VN" sz="9000" b="1" smtClean="0">
                <a:ln w="6600">
                  <a:solidFill>
                    <a:srgbClr val="ED7D31"/>
                  </a:solidFill>
                  <a:prstDash val="solid"/>
                </a:ln>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MẮN</a:t>
            </a:r>
            <a:endParaRPr lang="en-US" sz="9000" b="1" dirty="0">
              <a:ln w="6600">
                <a:solidFill>
                  <a:srgbClr val="ED7D31"/>
                </a:solidFill>
                <a:prstDash val="solid"/>
              </a:ln>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7211" y="1268297"/>
            <a:ext cx="742950" cy="657225"/>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44609" y="1811208"/>
            <a:ext cx="742950" cy="657225"/>
          </a:xfrm>
          <a:prstGeom prst="rect">
            <a:avLst/>
          </a:prstGeom>
        </p:spPr>
      </p:pic>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78725" y="1020417"/>
            <a:ext cx="742950" cy="657225"/>
          </a:xfrm>
          <a:prstGeom prst="rect">
            <a:avLst/>
          </a:prstGeom>
          <a:noFill/>
        </p:spPr>
      </p:pic>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667746" y="717763"/>
            <a:ext cx="1071563" cy="1785938"/>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69291" y="3866477"/>
            <a:ext cx="2031321" cy="1732596"/>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571228" y="-1040600"/>
            <a:ext cx="914400" cy="914400"/>
          </a:xfrm>
          <a:prstGeom prst="rect">
            <a:avLst/>
          </a:prstGeom>
        </p:spPr>
      </p:pic>
      <p:sp>
        <p:nvSpPr>
          <p:cNvPr id="31" name="Isosceles Triangle 30"/>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32" name="Isosceles Triangle 31"/>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33" name="Isosceles Triangle 32"/>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34" name="Isosceles Triangle 33"/>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42" name="Isosceles Triangle 41"/>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43" name="Isosceles Triangle 42"/>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48" name="Isosceles Triangle 47"/>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49" name="Isosceles Triangle 48"/>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50" name="Isosceles Triangle 49"/>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51" name="Isosceles Triangle 50"/>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52" name="Isosceles Triangle 51"/>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53" name="Isosceles Triangle 52"/>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54" name="Isosceles Triangle 53"/>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55" name="Isosceles Triangle 54"/>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56" name="Isosceles Triangle 55"/>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57" name="Isosceles Triangle 56"/>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58" name="Isosceles Triangle 57"/>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59" name="Isosceles Triangle 58"/>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60" name="Isosceles Triangle 59"/>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61" name="Isosceles Triangle 60"/>
          <p:cNvSpPr/>
          <p:nvPr/>
        </p:nvSpPr>
        <p:spPr>
          <a:xfrm rot="16200000">
            <a:off x="16260806" y="3495970"/>
            <a:ext cx="908574" cy="19801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24" name="Heart 23">
            <a:hlinkClick r:id="" action="ppaction://noaction"/>
          </p:cNvPr>
          <p:cNvSpPr/>
          <p:nvPr/>
        </p:nvSpPr>
        <p:spPr>
          <a:xfrm rot="5400000">
            <a:off x="17027432" y="3879674"/>
            <a:ext cx="1175658" cy="1175655"/>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pic>
        <p:nvPicPr>
          <p:cNvPr id="62" name="Picture 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829114" y="8534267"/>
            <a:ext cx="1874115" cy="1598508"/>
          </a:xfrm>
          <a:prstGeom prst="rect">
            <a:avLst/>
          </a:prstGeom>
        </p:spPr>
      </p:pic>
      <p:sp>
        <p:nvSpPr>
          <p:cNvPr id="6" name="Rounded Rectangle 5"/>
          <p:cNvSpPr/>
          <p:nvPr/>
        </p:nvSpPr>
        <p:spPr>
          <a:xfrm>
            <a:off x="13542523" y="8553586"/>
            <a:ext cx="2447300" cy="153400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6000" b="1" dirty="0">
                <a:latin typeface="Times New Roman" pitchFamily="18" charset="0"/>
                <a:cs typeface="Times New Roman" pitchFamily="18" charset="0"/>
              </a:rPr>
              <a:t>STOP</a:t>
            </a:r>
          </a:p>
        </p:txBody>
      </p:sp>
      <p:sp>
        <p:nvSpPr>
          <p:cNvPr id="5" name="Down Arrow 4">
            <a:hlinkClick r:id="rId14" action="ppaction://hlinksldjump"/>
          </p:cNvPr>
          <p:cNvSpPr/>
          <p:nvPr/>
        </p:nvSpPr>
        <p:spPr>
          <a:xfrm>
            <a:off x="17705147" y="9715500"/>
            <a:ext cx="497942" cy="417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hlinkClick r:id="rId15" action="ppaction://hlinksldjump"/>
          </p:cNvPr>
          <p:cNvSpPr/>
          <p:nvPr/>
        </p:nvSpPr>
        <p:spPr>
          <a:xfrm>
            <a:off x="5918122" y="5595609"/>
            <a:ext cx="2006532" cy="200653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371600">
              <a:defRPr/>
            </a:pPr>
            <a:r>
              <a:rPr lang="vi-VN" sz="6600" b="1" smtClean="0">
                <a:solidFill>
                  <a:schemeClr val="bg1"/>
                </a:solidFill>
                <a:latin typeface="Tahoma" panose="020B0604030504040204" pitchFamily="34" charset="0"/>
                <a:ea typeface="Tahoma" panose="020B0604030504040204" pitchFamily="34" charset="0"/>
                <a:cs typeface="Tahoma" panose="020B0604030504040204" pitchFamily="34" charset="0"/>
              </a:rPr>
              <a:t>6</a:t>
            </a:r>
            <a:endParaRPr lang="vi-VN" sz="6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048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audio>
              <p:cMediaNode vol="80000">
                <p:cTn id="193" fill="hold" display="0">
                  <p:stCondLst>
                    <p:cond delay="indefinite"/>
                  </p:stCondLst>
                  <p:endCondLst>
                    <p:cond evt="onStopAudio" delay="0">
                      <p:tgtEl>
                        <p:sldTgt/>
                      </p:tgtEl>
                    </p:cond>
                  </p:endCondLst>
                </p:cTn>
                <p:tgtEl>
                  <p:spTgt spid="3"/>
                </p:tgtEl>
              </p:cMediaNode>
            </p:audio>
            <p:seq concurrent="1" nextAc="seek">
              <p:cTn id="194" restart="whenNotActive" fill="hold" evtFilter="cancelBubble" nodeType="interactiveSeq">
                <p:stCondLst>
                  <p:cond evt="onClick" delay="0">
                    <p:tgtEl>
                      <p:spTgt spid="63"/>
                    </p:tgtEl>
                  </p:cond>
                </p:stCondLst>
                <p:endSync evt="end" delay="0">
                  <p:rtn val="all"/>
                </p:endSync>
                <p:childTnLst>
                  <p:par>
                    <p:cTn id="195" fill="hold">
                      <p:stCondLst>
                        <p:cond delay="0"/>
                      </p:stCondLst>
                      <p:childTnLst>
                        <p:par>
                          <p:cTn id="196" fill="hold">
                            <p:stCondLst>
                              <p:cond delay="0"/>
                            </p:stCondLst>
                            <p:childTnLst>
                              <p:par>
                                <p:cTn id="197" presetID="1" presetClass="emph" presetSubtype="2" fill="hold" nodeType="clickEffect">
                                  <p:stCondLst>
                                    <p:cond delay="0"/>
                                  </p:stCondLst>
                                  <p:childTnLst>
                                    <p:animClr clrSpc="rgb" dir="cw">
                                      <p:cBhvr>
                                        <p:cTn id="198" dur="500" fill="hold"/>
                                        <p:tgtEl>
                                          <p:spTgt spid="63"/>
                                        </p:tgtEl>
                                        <p:attrNameLst>
                                          <p:attrName>fillcolor</p:attrName>
                                        </p:attrNameLst>
                                      </p:cBhvr>
                                      <p:to>
                                        <a:srgbClr val="000000"/>
                                      </p:to>
                                    </p:animClr>
                                    <p:set>
                                      <p:cBhvr>
                                        <p:cTn id="199" dur="500" fill="hold"/>
                                        <p:tgtEl>
                                          <p:spTgt spid="63"/>
                                        </p:tgtEl>
                                        <p:attrNameLst>
                                          <p:attrName>fill.type</p:attrName>
                                        </p:attrNameLst>
                                      </p:cBhvr>
                                      <p:to>
                                        <p:strVal val="solid"/>
                                      </p:to>
                                    </p:set>
                                    <p:set>
                                      <p:cBhvr>
                                        <p:cTn id="200" dur="5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741245" y="5653697"/>
            <a:ext cx="1629750" cy="1774389"/>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4665406" y="6773781"/>
            <a:ext cx="1219334" cy="1327548"/>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542968" y="7695584"/>
            <a:ext cx="780587" cy="849863"/>
          </a:xfrm>
          <a:prstGeom prst="rect">
            <a:avLst/>
          </a:prstGeom>
        </p:spPr>
      </p:pic>
      <p:sp>
        <p:nvSpPr>
          <p:cNvPr id="4" name="Snip Diagonal Corner Rectangle 3"/>
          <p:cNvSpPr/>
          <p:nvPr/>
        </p:nvSpPr>
        <p:spPr>
          <a:xfrm>
            <a:off x="1107517" y="876299"/>
            <a:ext cx="16176812" cy="1876889"/>
          </a:xfrm>
          <a:prstGeom prst="snip2DiagRect">
            <a:avLst/>
          </a:prstGeom>
          <a:solidFill>
            <a:schemeClr val="bg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5400" b="1" dirty="0" smtClean="0">
              <a:solidFill>
                <a:schemeClr val="accent2"/>
              </a:solidFill>
              <a:latin typeface="Times New Roman" pitchFamily="18" charset="0"/>
              <a:cs typeface="Times New Roman" pitchFamily="18" charset="0"/>
            </a:endParaRPr>
          </a:p>
          <a:p>
            <a:pPr algn="just">
              <a:defRPr/>
            </a:pPr>
            <a:r>
              <a:rPr lang="en-US" sz="5400" b="1" dirty="0" smtClean="0">
                <a:solidFill>
                  <a:schemeClr val="accent2"/>
                </a:solidFill>
                <a:latin typeface="Times New Roman" pitchFamily="18" charset="0"/>
                <a:cs typeface="Times New Roman" pitchFamily="18" charset="0"/>
              </a:rPr>
              <a:t>Câu </a:t>
            </a:r>
            <a:r>
              <a:rPr lang="en-GB" sz="5400" b="1" dirty="0" smtClean="0">
                <a:solidFill>
                  <a:schemeClr val="accent2"/>
                </a:solidFill>
                <a:latin typeface="Times New Roman" pitchFamily="18" charset="0"/>
                <a:cs typeface="Times New Roman" pitchFamily="18" charset="0"/>
              </a:rPr>
              <a:t>1</a:t>
            </a:r>
            <a:r>
              <a:rPr lang="vi-VN" sz="5400" b="1" dirty="0" smtClean="0">
                <a:solidFill>
                  <a:schemeClr val="accent2"/>
                </a:solidFill>
              </a:rPr>
              <a:t>: </a:t>
            </a:r>
            <a:r>
              <a:rPr lang="vi-VN" sz="5400" b="1" dirty="0">
                <a:solidFill>
                  <a:schemeClr val="accent2"/>
                </a:solidFill>
              </a:rPr>
              <a:t>Quá trình sinh trưởng và phát triển của cây rừng chia thành mấy giai đoạn ?</a:t>
            </a:r>
            <a:endParaRPr lang="en-US" sz="5400" b="1" dirty="0">
              <a:solidFill>
                <a:schemeClr val="accent2"/>
              </a:solidFill>
            </a:endParaRPr>
          </a:p>
          <a:p>
            <a:pPr lvl="0" algn="just">
              <a:defRPr/>
            </a:pPr>
            <a:r>
              <a:rPr lang="vi-VN" sz="5400" b="1" dirty="0">
                <a:solidFill>
                  <a:schemeClr val="accent2"/>
                </a:solidFill>
                <a:latin typeface="Times New Roman" pitchFamily="18" charset="0"/>
                <a:cs typeface="Times New Roman" pitchFamily="18" charset="0"/>
              </a:rPr>
              <a:t> </a:t>
            </a:r>
          </a:p>
        </p:txBody>
      </p:sp>
      <p:sp>
        <p:nvSpPr>
          <p:cNvPr id="26" name="Rectangle 25"/>
          <p:cNvSpPr/>
          <p:nvPr/>
        </p:nvSpPr>
        <p:spPr>
          <a:xfrm>
            <a:off x="1665330" y="2980317"/>
            <a:ext cx="7360197" cy="1099926"/>
          </a:xfrm>
          <a:prstGeom prst="rect">
            <a:avLst/>
          </a:prstGeom>
          <a:solidFill>
            <a:schemeClr val="bg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b="1" dirty="0">
                <a:solidFill>
                  <a:schemeClr val="accent2"/>
                </a:solidFill>
                <a:latin typeface="+mj-lt"/>
                <a:cs typeface="Times New Roman" pitchFamily="18" charset="0"/>
              </a:rPr>
              <a:t>A</a:t>
            </a:r>
            <a:r>
              <a:rPr lang="en-US" sz="3600" b="1">
                <a:solidFill>
                  <a:schemeClr val="accent2"/>
                </a:solidFill>
                <a:latin typeface="+mj-lt"/>
                <a:cs typeface="Times New Roman" pitchFamily="18" charset="0"/>
              </a:rPr>
              <a:t>. </a:t>
            </a:r>
            <a:r>
              <a:rPr lang="vi-VN" sz="3600" b="1" smtClean="0">
                <a:solidFill>
                  <a:schemeClr val="accent2"/>
                </a:solidFill>
                <a:latin typeface="+mj-lt"/>
                <a:cs typeface="Times New Roman" pitchFamily="18" charset="0"/>
              </a:rPr>
              <a:t>4.</a:t>
            </a:r>
            <a:endParaRPr lang="vi-VN" sz="3600" b="1" dirty="0">
              <a:solidFill>
                <a:schemeClr val="accent2"/>
              </a:solidFill>
              <a:latin typeface="Times New Roman" pitchFamily="18" charset="0"/>
              <a:cs typeface="Times New Roman" pitchFamily="18" charset="0"/>
            </a:endParaRPr>
          </a:p>
        </p:txBody>
      </p:sp>
      <p:sp>
        <p:nvSpPr>
          <p:cNvPr id="40" name="Cloud 39"/>
          <p:cNvSpPr/>
          <p:nvPr/>
        </p:nvSpPr>
        <p:spPr>
          <a:xfrm>
            <a:off x="-1025018" y="7353294"/>
            <a:ext cx="850671" cy="52381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41" name="Cloud 40"/>
          <p:cNvSpPr/>
          <p:nvPr/>
        </p:nvSpPr>
        <p:spPr>
          <a:xfrm>
            <a:off x="20448902" y="7053749"/>
            <a:ext cx="1337130" cy="82336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42" name="Rectangle 41"/>
          <p:cNvSpPr/>
          <p:nvPr/>
        </p:nvSpPr>
        <p:spPr>
          <a:xfrm>
            <a:off x="9195923" y="2986601"/>
            <a:ext cx="7360197" cy="1099926"/>
          </a:xfrm>
          <a:prstGeom prst="rect">
            <a:avLst/>
          </a:prstGeom>
          <a:solidFill>
            <a:schemeClr val="bg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600" b="1" dirty="0">
                <a:solidFill>
                  <a:schemeClr val="accent2"/>
                </a:solidFill>
                <a:latin typeface="+mj-lt"/>
              </a:rPr>
              <a:t>B</a:t>
            </a:r>
            <a:r>
              <a:rPr lang="vi-VN" sz="3600" b="1">
                <a:solidFill>
                  <a:schemeClr val="accent2"/>
                </a:solidFill>
                <a:latin typeface="+mj-lt"/>
              </a:rPr>
              <a:t>. </a:t>
            </a:r>
            <a:r>
              <a:rPr lang="vi-VN" sz="3600" b="1" smtClean="0">
                <a:solidFill>
                  <a:schemeClr val="accent2"/>
                </a:solidFill>
                <a:latin typeface="+mj-lt"/>
              </a:rPr>
              <a:t>2.</a:t>
            </a:r>
            <a:endParaRPr lang="vi-VN" sz="3600" b="1" dirty="0">
              <a:solidFill>
                <a:schemeClr val="accent2"/>
              </a:solidFill>
              <a:latin typeface="Times New Roman" pitchFamily="18" charset="0"/>
              <a:cs typeface="Times New Roman" pitchFamily="18" charset="0"/>
            </a:endParaRPr>
          </a:p>
        </p:txBody>
      </p:sp>
      <p:sp>
        <p:nvSpPr>
          <p:cNvPr id="43" name="Rectangle 42"/>
          <p:cNvSpPr/>
          <p:nvPr/>
        </p:nvSpPr>
        <p:spPr>
          <a:xfrm>
            <a:off x="1665330" y="4314075"/>
            <a:ext cx="7360197" cy="1099926"/>
          </a:xfrm>
          <a:prstGeom prst="rect">
            <a:avLst/>
          </a:prstGeom>
          <a:solidFill>
            <a:schemeClr val="bg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600" b="1" dirty="0">
                <a:solidFill>
                  <a:schemeClr val="accent2"/>
                </a:solidFill>
                <a:latin typeface="+mj-lt"/>
                <a:cs typeface="Times New Roman" pitchFamily="18" charset="0"/>
              </a:rPr>
              <a:t>C</a:t>
            </a:r>
            <a:r>
              <a:rPr lang="vi-VN" sz="3600" b="1">
                <a:solidFill>
                  <a:schemeClr val="accent2"/>
                </a:solidFill>
                <a:latin typeface="+mj-lt"/>
                <a:cs typeface="Times New Roman" pitchFamily="18" charset="0"/>
              </a:rPr>
              <a:t>.</a:t>
            </a:r>
            <a:r>
              <a:rPr lang="en-US" sz="3600" b="1">
                <a:solidFill>
                  <a:schemeClr val="accent2"/>
                </a:solidFill>
                <a:latin typeface="+mj-lt"/>
                <a:cs typeface="Times New Roman" pitchFamily="18" charset="0"/>
              </a:rPr>
              <a:t> </a:t>
            </a:r>
            <a:r>
              <a:rPr lang="vi-VN" sz="3600" b="1" smtClean="0">
                <a:solidFill>
                  <a:schemeClr val="accent2"/>
                </a:solidFill>
                <a:latin typeface="+mj-lt"/>
                <a:cs typeface="Times New Roman" pitchFamily="18" charset="0"/>
              </a:rPr>
              <a:t>3.</a:t>
            </a:r>
            <a:endParaRPr lang="vi-VN" sz="3600" b="1" dirty="0">
              <a:solidFill>
                <a:schemeClr val="accent2"/>
              </a:solidFill>
              <a:latin typeface="Times New Roman" pitchFamily="18" charset="0"/>
              <a:cs typeface="Times New Roman" pitchFamily="18" charset="0"/>
            </a:endParaRPr>
          </a:p>
        </p:txBody>
      </p:sp>
      <p:sp>
        <p:nvSpPr>
          <p:cNvPr id="44" name="Rectangle 43"/>
          <p:cNvSpPr/>
          <p:nvPr/>
        </p:nvSpPr>
        <p:spPr>
          <a:xfrm>
            <a:off x="9195923" y="4320359"/>
            <a:ext cx="7360197" cy="1099926"/>
          </a:xfrm>
          <a:prstGeom prst="rect">
            <a:avLst/>
          </a:prstGeom>
          <a:solidFill>
            <a:schemeClr val="bg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600" b="1" dirty="0">
                <a:solidFill>
                  <a:schemeClr val="accent2"/>
                </a:solidFill>
                <a:latin typeface="+mj-lt"/>
                <a:cs typeface="Times New Roman" pitchFamily="18" charset="0"/>
              </a:rPr>
              <a:t>D</a:t>
            </a:r>
            <a:r>
              <a:rPr lang="vi-VN" sz="3600" b="1">
                <a:solidFill>
                  <a:schemeClr val="accent2"/>
                </a:solidFill>
                <a:latin typeface="+mj-lt"/>
                <a:cs typeface="Times New Roman" pitchFamily="18" charset="0"/>
              </a:rPr>
              <a:t>. </a:t>
            </a:r>
            <a:r>
              <a:rPr lang="vi-VN" sz="3600" b="1" smtClean="0">
                <a:solidFill>
                  <a:schemeClr val="accent2"/>
                </a:solidFill>
                <a:latin typeface="+mj-lt"/>
                <a:cs typeface="Times New Roman" pitchFamily="18" charset="0"/>
              </a:rPr>
              <a:t>1.</a:t>
            </a:r>
            <a:endParaRPr lang="vi-VN" sz="3600" b="1" dirty="0">
              <a:solidFill>
                <a:schemeClr val="accent2"/>
              </a:solidFill>
              <a:latin typeface="Times New Roman" pitchFamily="18" charset="0"/>
              <a:cs typeface="Times New Roman" pitchFamily="18" charset="0"/>
            </a:endParaRPr>
          </a:p>
        </p:txBody>
      </p:sp>
      <p:pic>
        <p:nvPicPr>
          <p:cNvPr id="47" name="Picture 46"/>
          <p:cNvPicPr>
            <a:picLocks noChangeAspect="1"/>
          </p:cNvPicPr>
          <p:nvPr/>
        </p:nvPicPr>
        <p:blipFill rotWithShape="1">
          <a:blip r:embed="rId12"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7697822" y="2962232"/>
            <a:ext cx="1327706" cy="106208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818723" y="4307823"/>
            <a:ext cx="1206804" cy="1056132"/>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349007" y="4325219"/>
            <a:ext cx="1207113" cy="1060796"/>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349007" y="2992187"/>
            <a:ext cx="1207113" cy="1060796"/>
          </a:xfrm>
          <a:prstGeom prst="rect">
            <a:avLst/>
          </a:prstGeom>
        </p:spPr>
      </p:pic>
      <p:sp>
        <p:nvSpPr>
          <p:cNvPr id="57" name="Cloud 56">
            <a:hlinkClick r:id="rId15" action="ppaction://hlinksldjump"/>
          </p:cNvPr>
          <p:cNvSpPr/>
          <p:nvPr/>
        </p:nvSpPr>
        <p:spPr>
          <a:xfrm>
            <a:off x="7001242" y="7134447"/>
            <a:ext cx="3538817" cy="1576652"/>
          </a:xfrm>
          <a:prstGeom prst="cloud">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3600" dirty="0">
                <a:solidFill>
                  <a:schemeClr val="accent2"/>
                </a:solidFill>
                <a:latin typeface="Arial" panose="020B0604020202020204" pitchFamily="34" charset="0"/>
              </a:rPr>
              <a:t>SILE CHÍNH</a:t>
            </a:r>
            <a:endParaRPr lang="vi-VN" sz="3600" dirty="0">
              <a:solidFill>
                <a:schemeClr val="accent2"/>
              </a:solidFill>
              <a:latin typeface="Arial" panose="020B0604020202020204" pitchFamily="34" charset="0"/>
            </a:endParaRPr>
          </a:p>
        </p:txBody>
      </p:sp>
      <p:sp>
        <p:nvSpPr>
          <p:cNvPr id="17" name="TextBox 16"/>
          <p:cNvSpPr txBox="1"/>
          <p:nvPr/>
        </p:nvSpPr>
        <p:spPr>
          <a:xfrm>
            <a:off x="15542967" y="9782737"/>
            <a:ext cx="2590392"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700" dirty="0"/>
          </a:p>
        </p:txBody>
      </p:sp>
    </p:spTree>
    <p:extLst>
      <p:ext uri="{BB962C8B-B14F-4D97-AF65-F5344CB8AC3E}">
        <p14:creationId xmlns:p14="http://schemas.microsoft.com/office/powerpoint/2010/main" val="399097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5"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5"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4665406" y="6773781"/>
            <a:ext cx="1219334" cy="1327548"/>
          </a:xfrm>
          <a:prstGeom prst="rect">
            <a:avLst/>
          </a:prstGeom>
        </p:spPr>
      </p:pic>
      <p:sp>
        <p:nvSpPr>
          <p:cNvPr id="4" name="Snip Diagonal Corner Rectangle 3"/>
          <p:cNvSpPr/>
          <p:nvPr/>
        </p:nvSpPr>
        <p:spPr>
          <a:xfrm>
            <a:off x="748043" y="174817"/>
            <a:ext cx="16474269" cy="1614647"/>
          </a:xfrm>
          <a:prstGeom prst="snip2DiagRect">
            <a:avLst/>
          </a:prstGeom>
          <a:solidFill>
            <a:srgbClr val="75EEE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5400" b="1" dirty="0" smtClean="0">
                <a:solidFill>
                  <a:schemeClr val="accent2"/>
                </a:solidFill>
                <a:latin typeface="+mj-lt"/>
              </a:rPr>
              <a:t>Câu </a:t>
            </a:r>
            <a:r>
              <a:rPr lang="vi-VN" sz="5400" b="1" dirty="0">
                <a:solidFill>
                  <a:schemeClr val="accent2"/>
                </a:solidFill>
                <a:latin typeface="+mj-lt"/>
              </a:rPr>
              <a:t>2:</a:t>
            </a:r>
            <a:r>
              <a:rPr lang="vi-VN" sz="5400" dirty="0">
                <a:solidFill>
                  <a:schemeClr val="accent2"/>
                </a:solidFill>
                <a:latin typeface="+mj-lt"/>
              </a:rPr>
              <a:t> Phát biểu nào sau đây </a:t>
            </a:r>
            <a:r>
              <a:rPr lang="vi-VN" sz="5400" b="1" dirty="0">
                <a:solidFill>
                  <a:schemeClr val="accent2"/>
                </a:solidFill>
                <a:latin typeface="+mj-lt"/>
              </a:rPr>
              <a:t>đúng</a:t>
            </a:r>
            <a:r>
              <a:rPr lang="vi-VN" sz="5400" dirty="0">
                <a:solidFill>
                  <a:schemeClr val="accent2"/>
                </a:solidFill>
                <a:latin typeface="+mj-lt"/>
              </a:rPr>
              <a:t> ?</a:t>
            </a:r>
            <a:endParaRPr lang="en-US" sz="5400" dirty="0">
              <a:solidFill>
                <a:schemeClr val="accent2"/>
              </a:solidFill>
              <a:latin typeface="+mj-lt"/>
            </a:endParaRPr>
          </a:p>
          <a:p>
            <a:pPr lvl="0" algn="ctr">
              <a:defRPr/>
            </a:pPr>
            <a:r>
              <a:rPr lang="vi-VN" sz="5400" b="1" dirty="0">
                <a:solidFill>
                  <a:schemeClr val="accent2"/>
                </a:solidFill>
                <a:latin typeface="+mj-lt"/>
                <a:cs typeface="Times New Roman" pitchFamily="18" charset="0"/>
              </a:rPr>
              <a:t> </a:t>
            </a:r>
          </a:p>
        </p:txBody>
      </p:sp>
      <p:sp>
        <p:nvSpPr>
          <p:cNvPr id="26" name="Rectangle 25"/>
          <p:cNvSpPr/>
          <p:nvPr/>
        </p:nvSpPr>
        <p:spPr>
          <a:xfrm>
            <a:off x="945266" y="1911161"/>
            <a:ext cx="8045997" cy="3904553"/>
          </a:xfrm>
          <a:prstGeom prst="rect">
            <a:avLst/>
          </a:prstGeom>
          <a:solidFill>
            <a:srgbClr val="75EEE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vi-VN" sz="3600" dirty="0">
                <a:solidFill>
                  <a:schemeClr val="bg1"/>
                </a:solidFill>
                <a:latin typeface="+mj-lt"/>
                <a:ea typeface="Times New Roman" panose="02020603050405020304" pitchFamily="18" charset="0"/>
                <a:cs typeface="Times New Roman" panose="02020603050405020304" pitchFamily="18" charset="0"/>
              </a:rPr>
              <a:t>A. Một số chỉ tiêu để đánh giá khả năng sinh trưởng của cây rừng như đường kính thân cây, chiều cao cây, hàm lượng mùn trong đất rừng, đường kính tán.</a:t>
            </a:r>
            <a:endParaRPr lang="en-US" sz="3600" dirty="0">
              <a:solidFill>
                <a:schemeClr val="bg1"/>
              </a:solidFill>
              <a:effectLst/>
              <a:latin typeface="+mj-lt"/>
              <a:ea typeface="Calibri" panose="020F0502020204030204" pitchFamily="34" charset="0"/>
              <a:cs typeface="Times New Roman" panose="02020603050405020304" pitchFamily="18" charset="0"/>
            </a:endParaRPr>
          </a:p>
        </p:txBody>
      </p:sp>
      <p:sp>
        <p:nvSpPr>
          <p:cNvPr id="40" name="Cloud 39"/>
          <p:cNvSpPr/>
          <p:nvPr/>
        </p:nvSpPr>
        <p:spPr>
          <a:xfrm>
            <a:off x="-1025018" y="7353294"/>
            <a:ext cx="850671" cy="52381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41" name="Cloud 40"/>
          <p:cNvSpPr/>
          <p:nvPr/>
        </p:nvSpPr>
        <p:spPr>
          <a:xfrm>
            <a:off x="20448902" y="7053749"/>
            <a:ext cx="1337130" cy="82336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42" name="Rectangle 41"/>
          <p:cNvSpPr/>
          <p:nvPr/>
        </p:nvSpPr>
        <p:spPr>
          <a:xfrm>
            <a:off x="9362272" y="1911161"/>
            <a:ext cx="7813267" cy="3948814"/>
          </a:xfrm>
          <a:prstGeom prst="rect">
            <a:avLst/>
          </a:prstGeom>
          <a:solidFill>
            <a:srgbClr val="75EEE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dirty="0" smtClean="0">
                <a:solidFill>
                  <a:schemeClr val="bg1"/>
                </a:solidFill>
                <a:latin typeface="+mj-lt"/>
                <a:ea typeface="Times New Roman" panose="02020603050405020304" pitchFamily="18" charset="0"/>
                <a:cs typeface="Times New Roman" panose="02020603050405020304" pitchFamily="18" charset="0"/>
              </a:rPr>
              <a:t>B. </a:t>
            </a:r>
            <a:r>
              <a:rPr lang="vi-VN" sz="3600" dirty="0">
                <a:solidFill>
                  <a:schemeClr val="bg1"/>
                </a:solidFill>
                <a:latin typeface="+mj-lt"/>
                <a:ea typeface="Times New Roman" panose="02020603050405020304" pitchFamily="18" charset="0"/>
                <a:cs typeface="Times New Roman" panose="02020603050405020304" pitchFamily="18" charset="0"/>
              </a:rPr>
              <a:t>Đường kính thân cây, chiều cao cây, đường kính tán, thể tích cây được sử dụng để đánh giá khả năng sinh trưởng của  cây rừng</a:t>
            </a:r>
            <a:r>
              <a:rPr lang="vi-VN" sz="3600" dirty="0" smtClean="0">
                <a:solidFill>
                  <a:schemeClr val="bg1"/>
                </a:solidFill>
                <a:latin typeface="+mj-lt"/>
                <a:ea typeface="Times New Roman" panose="02020603050405020304" pitchFamily="18" charset="0"/>
                <a:cs typeface="Times New Roman" panose="02020603050405020304" pitchFamily="18" charset="0"/>
              </a:rPr>
              <a:t>.</a:t>
            </a:r>
            <a:endParaRPr lang="en-US" sz="3600" dirty="0">
              <a:solidFill>
                <a:schemeClr val="bg1"/>
              </a:solidFill>
              <a:latin typeface="+mj-lt"/>
              <a:ea typeface="Calibri" panose="020F0502020204030204" pitchFamily="34" charset="0"/>
              <a:cs typeface="Times New Roman" panose="02020603050405020304" pitchFamily="18" charset="0"/>
            </a:endParaRPr>
          </a:p>
        </p:txBody>
      </p:sp>
      <p:sp>
        <p:nvSpPr>
          <p:cNvPr id="43" name="Rectangle 42"/>
          <p:cNvSpPr/>
          <p:nvPr/>
        </p:nvSpPr>
        <p:spPr>
          <a:xfrm>
            <a:off x="965319" y="6210300"/>
            <a:ext cx="8025915" cy="3200400"/>
          </a:xfrm>
          <a:prstGeom prst="rect">
            <a:avLst/>
          </a:prstGeom>
          <a:solidFill>
            <a:srgbClr val="75EEE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600" dirty="0" smtClean="0">
                <a:solidFill>
                  <a:schemeClr val="bg1"/>
                </a:solidFill>
                <a:latin typeface="+mj-lt"/>
                <a:ea typeface="Times New Roman" panose="02020603050405020304" pitchFamily="18" charset="0"/>
                <a:cs typeface="Times New Roman" panose="02020603050405020304" pitchFamily="18" charset="0"/>
              </a:rPr>
              <a:t>C. </a:t>
            </a:r>
            <a:r>
              <a:rPr lang="vi-VN" sz="3600" dirty="0">
                <a:solidFill>
                  <a:schemeClr val="bg1"/>
                </a:solidFill>
                <a:latin typeface="+mj-lt"/>
                <a:ea typeface="Times New Roman" panose="02020603050405020304" pitchFamily="18" charset="0"/>
                <a:cs typeface="Times New Roman" panose="02020603050405020304" pitchFamily="18" charset="0"/>
              </a:rPr>
              <a:t>Đường kính thân cây là một trong những chỉ tiêu quan trọng để đánh giá khả năng phát triển của cây rừng.</a:t>
            </a:r>
            <a:endParaRPr lang="en-US" sz="3600" dirty="0">
              <a:solidFill>
                <a:schemeClr val="bg1"/>
              </a:solidFill>
              <a:latin typeface="+mj-lt"/>
              <a:ea typeface="Calibri" panose="020F0502020204030204" pitchFamily="34" charset="0"/>
              <a:cs typeface="Times New Roman" panose="02020603050405020304" pitchFamily="18" charset="0"/>
            </a:endParaRPr>
          </a:p>
        </p:txBody>
      </p:sp>
      <p:sp>
        <p:nvSpPr>
          <p:cNvPr id="44" name="Rectangle 43"/>
          <p:cNvSpPr/>
          <p:nvPr/>
        </p:nvSpPr>
        <p:spPr>
          <a:xfrm>
            <a:off x="9362272" y="6210300"/>
            <a:ext cx="7860040" cy="3200400"/>
          </a:xfrm>
          <a:prstGeom prst="rect">
            <a:avLst/>
          </a:prstGeom>
          <a:solidFill>
            <a:srgbClr val="75EEE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vi-VN" sz="3600" dirty="0">
                <a:solidFill>
                  <a:schemeClr val="bg1"/>
                </a:solidFill>
                <a:latin typeface="+mj-lt"/>
                <a:ea typeface="Times New Roman" panose="02020603050405020304" pitchFamily="18" charset="0"/>
                <a:cs typeface="Times New Roman" panose="02020603050405020304" pitchFamily="18" charset="0"/>
              </a:rPr>
              <a:t>D. Phát triển của cây rừng là sự tăng lên về kích thước và khối lượng của cây (hoặc từng bộ phận).</a:t>
            </a:r>
            <a:endParaRPr lang="en-US" sz="3600" dirty="0">
              <a:solidFill>
                <a:schemeClr val="bg1"/>
              </a:solidFill>
              <a:effectLst/>
              <a:latin typeface="+mj-lt"/>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6956" y="4737737"/>
            <a:ext cx="1037814" cy="912019"/>
          </a:xfrm>
          <a:prstGeom prst="rect">
            <a:avLst/>
          </a:prstGeom>
        </p:spPr>
      </p:pic>
      <p:pic>
        <p:nvPicPr>
          <p:cNvPr id="51" name="Picture 5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987713" y="8597811"/>
            <a:ext cx="928858" cy="812889"/>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32911" y="8597811"/>
            <a:ext cx="906135" cy="796300"/>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84740" y="5005192"/>
            <a:ext cx="1013153" cy="810522"/>
          </a:xfrm>
          <a:prstGeom prst="rect">
            <a:avLst/>
          </a:prstGeom>
        </p:spPr>
      </p:pic>
      <p:sp>
        <p:nvSpPr>
          <p:cNvPr id="18" name="Cloud 17">
            <a:hlinkClick r:id="rId9" action="ppaction://hlinksldjump"/>
          </p:cNvPr>
          <p:cNvSpPr/>
          <p:nvPr/>
        </p:nvSpPr>
        <p:spPr>
          <a:xfrm>
            <a:off x="9448800" y="9456422"/>
            <a:ext cx="2723115" cy="1015515"/>
          </a:xfrm>
          <a:prstGeom prst="cloud">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1371600">
              <a:defRPr/>
            </a:pPr>
            <a:r>
              <a:rPr lang="en-US" sz="3600" dirty="0">
                <a:solidFill>
                  <a:schemeClr val="bg1">
                    <a:lumMod val="50000"/>
                  </a:schemeClr>
                </a:solidFill>
                <a:latin typeface="Arial" panose="020B0604020202020204" pitchFamily="34" charset="0"/>
              </a:rPr>
              <a:t>SILE CHÍNH</a:t>
            </a:r>
            <a:endParaRPr lang="vi-VN" sz="3600" dirty="0">
              <a:solidFill>
                <a:schemeClr val="bg1">
                  <a:lumMod val="50000"/>
                </a:schemeClr>
              </a:solidFill>
              <a:latin typeface="Arial" panose="020B0604020202020204" pitchFamily="34" charset="0"/>
            </a:endParaRPr>
          </a:p>
        </p:txBody>
      </p:sp>
      <p:sp>
        <p:nvSpPr>
          <p:cNvPr id="17" name="TextBox 16"/>
          <p:cNvSpPr txBox="1"/>
          <p:nvPr/>
        </p:nvSpPr>
        <p:spPr>
          <a:xfrm>
            <a:off x="15542967" y="9782737"/>
            <a:ext cx="2590392"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700" dirty="0"/>
          </a:p>
        </p:txBody>
      </p:sp>
    </p:spTree>
    <p:extLst>
      <p:ext uri="{BB962C8B-B14F-4D97-AF65-F5344CB8AC3E}">
        <p14:creationId xmlns:p14="http://schemas.microsoft.com/office/powerpoint/2010/main" val="306718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500" fill="hold"/>
                                        <p:tgtEl>
                                          <p:spTgt spid="9"/>
                                        </p:tgtEl>
                                        <p:attrNameLst>
                                          <p:attrName>r</p:attrName>
                                        </p:attrNameLst>
                                      </p:cBhvr>
                                    </p:animRot>
                                  </p:childTnLst>
                                </p:cTn>
                              </p:par>
                              <p:par>
                                <p:cTn id="32" presetID="2" presetClass="entr" presetSubtype="2" repeatCount="indefinite" fill="hold" grpId="0" nodeType="withEffect">
                                  <p:stCondLst>
                                    <p:cond delay="50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20000" fill="hold"/>
                                        <p:tgtEl>
                                          <p:spTgt spid="40"/>
                                        </p:tgtEl>
                                        <p:attrNameLst>
                                          <p:attrName>ppt_x</p:attrName>
                                        </p:attrNameLst>
                                      </p:cBhvr>
                                      <p:tavLst>
                                        <p:tav tm="0">
                                          <p:val>
                                            <p:strVal val="1+#ppt_w/2"/>
                                          </p:val>
                                        </p:tav>
                                        <p:tav tm="100000">
                                          <p:val>
                                            <p:strVal val="#ppt_x"/>
                                          </p:val>
                                        </p:tav>
                                      </p:tavLst>
                                    </p:anim>
                                    <p:anim calcmode="lin" valueType="num">
                                      <p:cBhvr additive="base">
                                        <p:cTn id="35" dur="20000" fill="hold"/>
                                        <p:tgtEl>
                                          <p:spTgt spid="40"/>
                                        </p:tgtEl>
                                        <p:attrNameLst>
                                          <p:attrName>ppt_y</p:attrName>
                                        </p:attrNameLst>
                                      </p:cBhvr>
                                      <p:tavLst>
                                        <p:tav tm="0">
                                          <p:val>
                                            <p:strVal val="#ppt_y"/>
                                          </p:val>
                                        </p:tav>
                                        <p:tav tm="100000">
                                          <p:val>
                                            <p:strVal val="#ppt_y"/>
                                          </p:val>
                                        </p:tav>
                                      </p:tavLst>
                                    </p:anim>
                                  </p:childTnLst>
                                </p:cTn>
                              </p:par>
                              <p:par>
                                <p:cTn id="36" presetID="2" presetClass="entr" presetSubtype="8" repeatCount="indefinite" fill="hold" grpId="0" nodeType="withEffect">
                                  <p:stCondLst>
                                    <p:cond delay="50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20000" fill="hold"/>
                                        <p:tgtEl>
                                          <p:spTgt spid="41"/>
                                        </p:tgtEl>
                                        <p:attrNameLst>
                                          <p:attrName>ppt_x</p:attrName>
                                        </p:attrNameLst>
                                      </p:cBhvr>
                                      <p:tavLst>
                                        <p:tav tm="0">
                                          <p:val>
                                            <p:strVal val="0-#ppt_w/2"/>
                                          </p:val>
                                        </p:tav>
                                        <p:tav tm="100000">
                                          <p:val>
                                            <p:strVal val="#ppt_x"/>
                                          </p:val>
                                        </p:tav>
                                      </p:tavLst>
                                    </p:anim>
                                    <p:anim calcmode="lin" valueType="num">
                                      <p:cBhvr additive="base">
                                        <p:cTn id="39"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2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26"/>
                                        </p:tgtEl>
                                        <p:attrNameLst>
                                          <p:attrName>fillcolor</p:attrName>
                                        </p:attrNameLst>
                                      </p:cBhvr>
                                      <p:to>
                                        <a:srgbClr val="FFF2CC"/>
                                      </p:to>
                                    </p:animClr>
                                    <p:set>
                                      <p:cBhvr>
                                        <p:cTn id="45" dur="250" fill="hold"/>
                                        <p:tgtEl>
                                          <p:spTgt spid="26"/>
                                        </p:tgtEl>
                                        <p:attrNameLst>
                                          <p:attrName>fill.type</p:attrName>
                                        </p:attrNameLst>
                                      </p:cBhvr>
                                      <p:to>
                                        <p:strVal val="solid"/>
                                      </p:to>
                                    </p:set>
                                    <p:set>
                                      <p:cBhvr>
                                        <p:cTn id="46" dur="250" fill="hold"/>
                                        <p:tgtEl>
                                          <p:spTgt spid="2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47"/>
                                        </p:tgtEl>
                                        <p:attrNameLst>
                                          <p:attrName>style.visibility</p:attrName>
                                        </p:attrNameLst>
                                      </p:cBhvr>
                                      <p:to>
                                        <p:strVal val="visible"/>
                                      </p:to>
                                    </p:set>
                                    <p:anim calcmode="lin" valueType="num">
                                      <p:cBhvr>
                                        <p:cTn id="49" dur="250" fill="hold"/>
                                        <p:tgtEl>
                                          <p:spTgt spid="47"/>
                                        </p:tgtEl>
                                        <p:attrNameLst>
                                          <p:attrName>ppt_w</p:attrName>
                                        </p:attrNameLst>
                                      </p:cBhvr>
                                      <p:tavLst>
                                        <p:tav tm="0">
                                          <p:val>
                                            <p:strVal val="4*#ppt_w"/>
                                          </p:val>
                                        </p:tav>
                                        <p:tav tm="100000">
                                          <p:val>
                                            <p:strVal val="#ppt_w"/>
                                          </p:val>
                                        </p:tav>
                                      </p:tavLst>
                                    </p:anim>
                                    <p:anim calcmode="lin" valueType="num">
                                      <p:cBhvr>
                                        <p:cTn id="5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Wrong Buzzer.wav"/>
                                        </p:tgtEl>
                                      </p:cMediaNode>
                                    </p:audio>
                                  </p:subTnLst>
                                </p:cTn>
                              </p:par>
                              <p:par>
                                <p:cTn id="51" presetID="1" presetClass="emph" presetSubtype="2" fill="hold" nodeType="withEffect">
                                  <p:stCondLst>
                                    <p:cond delay="1000"/>
                                  </p:stCondLst>
                                  <p:childTnLst>
                                    <p:animClr clrSpc="rgb" dir="cw">
                                      <p:cBhvr>
                                        <p:cTn id="52" dur="250" fill="hold"/>
                                        <p:tgtEl>
                                          <p:spTgt spid="26"/>
                                        </p:tgtEl>
                                        <p:attrNameLst>
                                          <p:attrName>fillcolor</p:attrName>
                                        </p:attrNameLst>
                                      </p:cBhvr>
                                      <p:to>
                                        <a:srgbClr val="FFFF00"/>
                                      </p:to>
                                    </p:animClr>
                                    <p:set>
                                      <p:cBhvr>
                                        <p:cTn id="53" dur="250" fill="hold"/>
                                        <p:tgtEl>
                                          <p:spTgt spid="26"/>
                                        </p:tgtEl>
                                        <p:attrNameLst>
                                          <p:attrName>fill.type</p:attrName>
                                        </p:attrNameLst>
                                      </p:cBhvr>
                                      <p:to>
                                        <p:strVal val="solid"/>
                                      </p:to>
                                    </p:set>
                                    <p:set>
                                      <p:cBhvr>
                                        <p:cTn id="5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5" restart="whenNotActive" fill="hold" evtFilter="cancelBubble" nodeType="interactiveSeq">
                <p:stCondLst>
                  <p:cond evt="onClick" delay="0">
                    <p:tgtEl>
                      <p:spTgt spid="42"/>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42"/>
                                        </p:tgtEl>
                                        <p:attrNameLst>
                                          <p:attrName>fillcolor</p:attrName>
                                        </p:attrNameLst>
                                      </p:cBhvr>
                                      <p:to>
                                        <a:srgbClr val="FFF2CC"/>
                                      </p:to>
                                    </p:animClr>
                                    <p:set>
                                      <p:cBhvr>
                                        <p:cTn id="60" dur="250" fill="hold"/>
                                        <p:tgtEl>
                                          <p:spTgt spid="42"/>
                                        </p:tgtEl>
                                        <p:attrNameLst>
                                          <p:attrName>fill.type</p:attrName>
                                        </p:attrNameLst>
                                      </p:cBhvr>
                                      <p:to>
                                        <p:strVal val="solid"/>
                                      </p:to>
                                    </p:set>
                                    <p:set>
                                      <p:cBhvr>
                                        <p:cTn id="61" dur="250" fill="hold"/>
                                        <p:tgtEl>
                                          <p:spTgt spid="42"/>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53"/>
                                        </p:tgtEl>
                                        <p:attrNameLst>
                                          <p:attrName>style.visibility</p:attrName>
                                        </p:attrNameLst>
                                      </p:cBhvr>
                                      <p:to>
                                        <p:strVal val="visible"/>
                                      </p:to>
                                    </p:set>
                                    <p:anim calcmode="lin" valueType="num">
                                      <p:cBhvr>
                                        <p:cTn id="64" dur="250" fill="hold"/>
                                        <p:tgtEl>
                                          <p:spTgt spid="53"/>
                                        </p:tgtEl>
                                        <p:attrNameLst>
                                          <p:attrName>ppt_w</p:attrName>
                                        </p:attrNameLst>
                                      </p:cBhvr>
                                      <p:tavLst>
                                        <p:tav tm="0">
                                          <p:val>
                                            <p:strVal val="4*#ppt_w"/>
                                          </p:val>
                                        </p:tav>
                                        <p:tav tm="100000">
                                          <p:val>
                                            <p:strVal val="#ppt_w"/>
                                          </p:val>
                                        </p:tav>
                                      </p:tavLst>
                                    </p:anim>
                                    <p:anim calcmode="lin" valueType="num">
                                      <p:cBhvr>
                                        <p:cTn id="6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4" name="Check mark.wav"/>
                                        </p:tgtEl>
                                      </p:cMediaNode>
                                    </p:audio>
                                  </p:subTnLst>
                                </p:cTn>
                              </p:par>
                              <p:par>
                                <p:cTn id="66" presetID="1" presetClass="emph" presetSubtype="2" fill="hold" nodeType="withEffect">
                                  <p:stCondLst>
                                    <p:cond delay="1000"/>
                                  </p:stCondLst>
                                  <p:childTnLst>
                                    <p:animClr clrSpc="rgb" dir="cw">
                                      <p:cBhvr>
                                        <p:cTn id="67" dur="250" fill="hold"/>
                                        <p:tgtEl>
                                          <p:spTgt spid="42"/>
                                        </p:tgtEl>
                                        <p:attrNameLst>
                                          <p:attrName>fillcolor</p:attrName>
                                        </p:attrNameLst>
                                      </p:cBhvr>
                                      <p:to>
                                        <a:srgbClr val="00B050"/>
                                      </p:to>
                                    </p:animClr>
                                    <p:set>
                                      <p:cBhvr>
                                        <p:cTn id="68" dur="250" fill="hold"/>
                                        <p:tgtEl>
                                          <p:spTgt spid="42"/>
                                        </p:tgtEl>
                                        <p:attrNameLst>
                                          <p:attrName>fill.type</p:attrName>
                                        </p:attrNameLst>
                                      </p:cBhvr>
                                      <p:to>
                                        <p:strVal val="solid"/>
                                      </p:to>
                                    </p:set>
                                    <p:set>
                                      <p:cBhvr>
                                        <p:cTn id="6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0" restart="whenNotActive" fill="hold" evtFilter="cancelBubble" nodeType="interactiveSeq">
                <p:stCondLst>
                  <p:cond evt="onClick" delay="0">
                    <p:tgtEl>
                      <p:spTgt spid="43"/>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43"/>
                                        </p:tgtEl>
                                        <p:attrNameLst>
                                          <p:attrName>fillcolor</p:attrName>
                                        </p:attrNameLst>
                                      </p:cBhvr>
                                      <p:to>
                                        <a:srgbClr val="FFF2CC"/>
                                      </p:to>
                                    </p:animClr>
                                    <p:set>
                                      <p:cBhvr>
                                        <p:cTn id="75" dur="250" fill="hold"/>
                                        <p:tgtEl>
                                          <p:spTgt spid="43"/>
                                        </p:tgtEl>
                                        <p:attrNameLst>
                                          <p:attrName>fill.type</p:attrName>
                                        </p:attrNameLst>
                                      </p:cBhvr>
                                      <p:to>
                                        <p:strVal val="solid"/>
                                      </p:to>
                                    </p:set>
                                    <p:set>
                                      <p:cBhvr>
                                        <p:cTn id="76" dur="250" fill="hold"/>
                                        <p:tgtEl>
                                          <p:spTgt spid="43"/>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51"/>
                                        </p:tgtEl>
                                        <p:attrNameLst>
                                          <p:attrName>style.visibility</p:attrName>
                                        </p:attrNameLst>
                                      </p:cBhvr>
                                      <p:to>
                                        <p:strVal val="visible"/>
                                      </p:to>
                                    </p:set>
                                    <p:anim calcmode="lin" valueType="num">
                                      <p:cBhvr>
                                        <p:cTn id="79" dur="250" fill="hold"/>
                                        <p:tgtEl>
                                          <p:spTgt spid="51"/>
                                        </p:tgtEl>
                                        <p:attrNameLst>
                                          <p:attrName>ppt_w</p:attrName>
                                        </p:attrNameLst>
                                      </p:cBhvr>
                                      <p:tavLst>
                                        <p:tav tm="0">
                                          <p:val>
                                            <p:strVal val="4*#ppt_w"/>
                                          </p:val>
                                        </p:tav>
                                        <p:tav tm="100000">
                                          <p:val>
                                            <p:strVal val="#ppt_w"/>
                                          </p:val>
                                        </p:tav>
                                      </p:tavLst>
                                    </p:anim>
                                    <p:anim calcmode="lin" valueType="num">
                                      <p:cBhvr>
                                        <p:cTn id="8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43"/>
                                        </p:tgtEl>
                                        <p:attrNameLst>
                                          <p:attrName>fillcolor</p:attrName>
                                        </p:attrNameLst>
                                      </p:cBhvr>
                                      <p:to>
                                        <a:srgbClr val="FFFF00"/>
                                      </p:to>
                                    </p:animClr>
                                    <p:set>
                                      <p:cBhvr>
                                        <p:cTn id="83" dur="250" fill="hold"/>
                                        <p:tgtEl>
                                          <p:spTgt spid="43"/>
                                        </p:tgtEl>
                                        <p:attrNameLst>
                                          <p:attrName>fill.type</p:attrName>
                                        </p:attrNameLst>
                                      </p:cBhvr>
                                      <p:to>
                                        <p:strVal val="solid"/>
                                      </p:to>
                                    </p:set>
                                    <p:set>
                                      <p:cBhvr>
                                        <p:cTn id="8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5" restart="whenNotActive" fill="hold" evtFilter="cancelBubble" nodeType="interactiveSeq">
                <p:stCondLst>
                  <p:cond evt="onClick" delay="0">
                    <p:tgtEl>
                      <p:spTgt spid="44"/>
                    </p:tgtEl>
                  </p:cond>
                </p:stCondLst>
                <p:endSync evt="end" delay="0">
                  <p:rtn val="all"/>
                </p:endSync>
                <p:childTnLst>
                  <p:par>
                    <p:cTn id="86" fill="hold">
                      <p:stCondLst>
                        <p:cond delay="0"/>
                      </p:stCondLst>
                      <p:childTnLst>
                        <p:par>
                          <p:cTn id="87" fill="hold">
                            <p:stCondLst>
                              <p:cond delay="0"/>
                            </p:stCondLst>
                            <p:childTnLst>
                              <p:par>
                                <p:cTn id="88" presetID="1" presetClass="emph" presetSubtype="2" fill="hold" nodeType="clickEffect">
                                  <p:stCondLst>
                                    <p:cond delay="0"/>
                                  </p:stCondLst>
                                  <p:childTnLst>
                                    <p:animClr clrSpc="rgb" dir="cw">
                                      <p:cBhvr>
                                        <p:cTn id="89" dur="250" fill="hold"/>
                                        <p:tgtEl>
                                          <p:spTgt spid="44"/>
                                        </p:tgtEl>
                                        <p:attrNameLst>
                                          <p:attrName>fillcolor</p:attrName>
                                        </p:attrNameLst>
                                      </p:cBhvr>
                                      <p:to>
                                        <a:srgbClr val="FFF2CC"/>
                                      </p:to>
                                    </p:animClr>
                                    <p:set>
                                      <p:cBhvr>
                                        <p:cTn id="90" dur="250" fill="hold"/>
                                        <p:tgtEl>
                                          <p:spTgt spid="44"/>
                                        </p:tgtEl>
                                        <p:attrNameLst>
                                          <p:attrName>fill.type</p:attrName>
                                        </p:attrNameLst>
                                      </p:cBhvr>
                                      <p:to>
                                        <p:strVal val="solid"/>
                                      </p:to>
                                    </p:set>
                                    <p:set>
                                      <p:cBhvr>
                                        <p:cTn id="91" dur="250" fill="hold"/>
                                        <p:tgtEl>
                                          <p:spTgt spid="44"/>
                                        </p:tgtEl>
                                        <p:attrNameLst>
                                          <p:attrName>fill.on</p:attrName>
                                        </p:attrNameLst>
                                      </p:cBhvr>
                                      <p:to>
                                        <p:strVal val="true"/>
                                      </p:to>
                                    </p:se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par>
                                <p:cTn id="92" presetID="23" presetClass="entr" presetSubtype="32" fill="hold" nodeType="withEffect">
                                  <p:stCondLst>
                                    <p:cond delay="1000"/>
                                  </p:stCondLst>
                                  <p:childTnLst>
                                    <p:set>
                                      <p:cBhvr>
                                        <p:cTn id="93" dur="1" fill="hold">
                                          <p:stCondLst>
                                            <p:cond delay="0"/>
                                          </p:stCondLst>
                                        </p:cTn>
                                        <p:tgtEl>
                                          <p:spTgt spid="49"/>
                                        </p:tgtEl>
                                        <p:attrNameLst>
                                          <p:attrName>style.visibility</p:attrName>
                                        </p:attrNameLst>
                                      </p:cBhvr>
                                      <p:to>
                                        <p:strVal val="visible"/>
                                      </p:to>
                                    </p:set>
                                    <p:anim calcmode="lin" valueType="num">
                                      <p:cBhvr>
                                        <p:cTn id="94" dur="250" fill="hold"/>
                                        <p:tgtEl>
                                          <p:spTgt spid="49"/>
                                        </p:tgtEl>
                                        <p:attrNameLst>
                                          <p:attrName>ppt_w</p:attrName>
                                        </p:attrNameLst>
                                      </p:cBhvr>
                                      <p:tavLst>
                                        <p:tav tm="0">
                                          <p:val>
                                            <p:strVal val="4*#ppt_w"/>
                                          </p:val>
                                        </p:tav>
                                        <p:tav tm="100000">
                                          <p:val>
                                            <p:strVal val="#ppt_w"/>
                                          </p:val>
                                        </p:tav>
                                      </p:tavLst>
                                    </p:anim>
                                    <p:anim calcmode="lin" valueType="num">
                                      <p:cBhvr>
                                        <p:cTn id="9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2"/>
                                            </p:cond>
                                          </p:stCondLst>
                                          <p:endCondLst>
                                            <p:cond evt="onStopAudio" delay="0">
                                              <p:tgtEl>
                                                <p:sldTgt/>
                                              </p:tgtEl>
                                            </p:cond>
                                          </p:endCondLst>
                                        </p:cTn>
                                        <p:tgtEl>
                                          <p:sndTgt r:embed="rId3" name="Wrong Buzzer.wav"/>
                                        </p:tgtEl>
                                      </p:cMediaNode>
                                    </p:audio>
                                  </p:subTnLst>
                                </p:cTn>
                              </p:par>
                              <p:par>
                                <p:cTn id="96" presetID="1" presetClass="emph" presetSubtype="2" fill="hold" nodeType="withEffect">
                                  <p:stCondLst>
                                    <p:cond delay="1000"/>
                                  </p:stCondLst>
                                  <p:childTnLst>
                                    <p:animClr clrSpc="rgb" dir="cw">
                                      <p:cBhvr>
                                        <p:cTn id="97" dur="250" fill="hold"/>
                                        <p:tgtEl>
                                          <p:spTgt spid="44"/>
                                        </p:tgtEl>
                                        <p:attrNameLst>
                                          <p:attrName>fillcolor</p:attrName>
                                        </p:attrNameLst>
                                      </p:cBhvr>
                                      <p:to>
                                        <a:srgbClr val="FFFF00"/>
                                      </p:to>
                                    </p:animClr>
                                    <p:set>
                                      <p:cBhvr>
                                        <p:cTn id="98" dur="250" fill="hold"/>
                                        <p:tgtEl>
                                          <p:spTgt spid="44"/>
                                        </p:tgtEl>
                                        <p:attrNameLst>
                                          <p:attrName>fill.type</p:attrName>
                                        </p:attrNameLst>
                                      </p:cBhvr>
                                      <p:to>
                                        <p:strVal val="solid"/>
                                      </p:to>
                                    </p:set>
                                    <p:set>
                                      <p:cBhvr>
                                        <p:cTn id="9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741245" y="5653697"/>
            <a:ext cx="1629750" cy="1774389"/>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4665406" y="6773781"/>
            <a:ext cx="1219334" cy="1327548"/>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542968" y="7695584"/>
            <a:ext cx="780587" cy="849863"/>
          </a:xfrm>
          <a:prstGeom prst="rect">
            <a:avLst/>
          </a:prstGeom>
        </p:spPr>
      </p:pic>
      <p:sp>
        <p:nvSpPr>
          <p:cNvPr id="4" name="Snip Diagonal Corner Rectangle 3"/>
          <p:cNvSpPr/>
          <p:nvPr/>
        </p:nvSpPr>
        <p:spPr>
          <a:xfrm>
            <a:off x="1182674" y="689037"/>
            <a:ext cx="16503657" cy="2597430"/>
          </a:xfrm>
          <a:prstGeom prst="snip2DiagRect">
            <a:avLst/>
          </a:prstGeom>
          <a:solidFill>
            <a:srgbClr val="75EEE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b="1" dirty="0" smtClean="0">
                <a:solidFill>
                  <a:schemeClr val="accent2"/>
                </a:solidFill>
                <a:latin typeface="+mj-lt"/>
              </a:rPr>
              <a:t>Câu </a:t>
            </a:r>
            <a:r>
              <a:rPr lang="vi-VN" sz="4800" b="1" dirty="0">
                <a:solidFill>
                  <a:schemeClr val="accent2"/>
                </a:solidFill>
                <a:latin typeface="+mj-lt"/>
              </a:rPr>
              <a:t>3:</a:t>
            </a:r>
            <a:r>
              <a:rPr lang="vi-VN" sz="4800" dirty="0">
                <a:solidFill>
                  <a:schemeClr val="accent2"/>
                </a:solidFill>
                <a:latin typeface="+mj-lt"/>
              </a:rPr>
              <a:t> Cây rừng sinh trưởng mạnh về chiều cao và đường kính. Cây rừng bắt đầu ra hoa, kết quả. Nội dung này nói về giai đoạn phát triển nào của cây rừng?</a:t>
            </a:r>
            <a:endParaRPr lang="en-US" sz="4800" dirty="0">
              <a:solidFill>
                <a:schemeClr val="accent2"/>
              </a:solidFill>
              <a:latin typeface="+mj-lt"/>
            </a:endParaRPr>
          </a:p>
        </p:txBody>
      </p:sp>
      <p:sp>
        <p:nvSpPr>
          <p:cNvPr id="26" name="Rectangle 25"/>
          <p:cNvSpPr/>
          <p:nvPr/>
        </p:nvSpPr>
        <p:spPr>
          <a:xfrm>
            <a:off x="1981200" y="3931415"/>
            <a:ext cx="7360197" cy="1156224"/>
          </a:xfrm>
          <a:prstGeom prst="rect">
            <a:avLst/>
          </a:prstGeom>
          <a:solidFill>
            <a:srgbClr val="75EEE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vi-VN" sz="4800" b="1" dirty="0" smtClean="0">
              <a:solidFill>
                <a:schemeClr val="accent2"/>
              </a:solidFill>
              <a:latin typeface="+mj-lt"/>
              <a:cs typeface="Times New Roman" pitchFamily="18" charset="0"/>
            </a:endParaRPr>
          </a:p>
          <a:p>
            <a:pPr lvl="0">
              <a:defRPr/>
            </a:pPr>
            <a:r>
              <a:rPr lang="en-US" sz="4800" b="1" dirty="0" smtClean="0">
                <a:solidFill>
                  <a:schemeClr val="accent2"/>
                </a:solidFill>
                <a:latin typeface="+mj-lt"/>
                <a:cs typeface="Times New Roman" pitchFamily="18" charset="0"/>
              </a:rPr>
              <a:t>A</a:t>
            </a:r>
            <a:r>
              <a:rPr lang="en-US" sz="4800" b="1" dirty="0">
                <a:solidFill>
                  <a:schemeClr val="accent2"/>
                </a:solidFill>
                <a:latin typeface="+mj-lt"/>
                <a:cs typeface="Times New Roman" pitchFamily="18" charset="0"/>
              </a:rPr>
              <a:t>. </a:t>
            </a:r>
            <a:r>
              <a:rPr lang="vi-VN" sz="5400" dirty="0" smtClean="0">
                <a:solidFill>
                  <a:schemeClr val="accent2"/>
                </a:solidFill>
                <a:latin typeface="+mj-lt"/>
                <a:ea typeface="Times New Roman" panose="02020603050405020304" pitchFamily="18" charset="0"/>
              </a:rPr>
              <a:t>Giai </a:t>
            </a:r>
            <a:r>
              <a:rPr lang="vi-VN" sz="5400" dirty="0">
                <a:solidFill>
                  <a:schemeClr val="accent2"/>
                </a:solidFill>
                <a:latin typeface="+mj-lt"/>
                <a:ea typeface="Times New Roman" panose="02020603050405020304" pitchFamily="18" charset="0"/>
              </a:rPr>
              <a:t>đoạn thành thục. 	</a:t>
            </a:r>
            <a:endParaRPr lang="vi-VN" sz="5400" b="1" dirty="0">
              <a:solidFill>
                <a:schemeClr val="accent2"/>
              </a:solidFill>
              <a:latin typeface="+mj-lt"/>
              <a:cs typeface="Times New Roman" pitchFamily="18" charset="0"/>
            </a:endParaRPr>
          </a:p>
        </p:txBody>
      </p:sp>
      <p:sp>
        <p:nvSpPr>
          <p:cNvPr id="40" name="Cloud 39"/>
          <p:cNvSpPr/>
          <p:nvPr/>
        </p:nvSpPr>
        <p:spPr>
          <a:xfrm>
            <a:off x="-1025018" y="7353294"/>
            <a:ext cx="850671" cy="52381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41" name="Cloud 40"/>
          <p:cNvSpPr/>
          <p:nvPr/>
        </p:nvSpPr>
        <p:spPr>
          <a:xfrm>
            <a:off x="20448902" y="7053749"/>
            <a:ext cx="1337130" cy="82336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42" name="Rectangle 41"/>
          <p:cNvSpPr/>
          <p:nvPr/>
        </p:nvSpPr>
        <p:spPr>
          <a:xfrm>
            <a:off x="9511793" y="3937699"/>
            <a:ext cx="7360197" cy="1156224"/>
          </a:xfrm>
          <a:prstGeom prst="rect">
            <a:avLst/>
          </a:prstGeom>
          <a:solidFill>
            <a:srgbClr val="75EEE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4800" b="1" dirty="0">
                <a:solidFill>
                  <a:schemeClr val="accent2"/>
                </a:solidFill>
                <a:latin typeface="+mj-lt"/>
                <a:cs typeface="Times New Roman" pitchFamily="18" charset="0"/>
              </a:rPr>
              <a:t>B</a:t>
            </a:r>
            <a:r>
              <a:rPr lang="en-US" sz="4000" b="1">
                <a:solidFill>
                  <a:schemeClr val="accent2"/>
                </a:solidFill>
                <a:latin typeface="+mj-lt"/>
                <a:cs typeface="Times New Roman" pitchFamily="18" charset="0"/>
              </a:rPr>
              <a:t>. </a:t>
            </a:r>
            <a:r>
              <a:rPr lang="vi-VN" sz="4800">
                <a:solidFill>
                  <a:schemeClr val="accent2"/>
                </a:solidFill>
                <a:latin typeface="+mj-lt"/>
              </a:rPr>
              <a:t>Giai đoạn già cỗi</a:t>
            </a:r>
            <a:r>
              <a:rPr lang="vi-VN" sz="6000">
                <a:solidFill>
                  <a:schemeClr val="accent2"/>
                </a:solidFill>
                <a:latin typeface="+mj-lt"/>
              </a:rPr>
              <a:t>.</a:t>
            </a:r>
            <a:r>
              <a:rPr lang="en-US" sz="6000" b="1" dirty="0">
                <a:solidFill>
                  <a:schemeClr val="accent2"/>
                </a:solidFill>
                <a:latin typeface="+mj-lt"/>
                <a:cs typeface="Times New Roman" pitchFamily="18" charset="0"/>
              </a:rPr>
              <a:t> </a:t>
            </a:r>
            <a:endParaRPr lang="vi-VN" sz="6000" b="1" dirty="0">
              <a:solidFill>
                <a:schemeClr val="accent2"/>
              </a:solidFill>
              <a:latin typeface="+mj-lt"/>
              <a:cs typeface="Times New Roman" pitchFamily="18" charset="0"/>
            </a:endParaRPr>
          </a:p>
        </p:txBody>
      </p:sp>
      <p:sp>
        <p:nvSpPr>
          <p:cNvPr id="43" name="Rectangle 42"/>
          <p:cNvSpPr/>
          <p:nvPr/>
        </p:nvSpPr>
        <p:spPr>
          <a:xfrm>
            <a:off x="1981200" y="5493771"/>
            <a:ext cx="7360197" cy="1859529"/>
          </a:xfrm>
          <a:prstGeom prst="rect">
            <a:avLst/>
          </a:prstGeom>
          <a:solidFill>
            <a:srgbClr val="75EEE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4800" b="1" dirty="0">
                <a:solidFill>
                  <a:schemeClr val="accent2"/>
                </a:solidFill>
                <a:latin typeface="+mj-lt"/>
                <a:cs typeface="Times New Roman" pitchFamily="18" charset="0"/>
              </a:rPr>
              <a:t>C. </a:t>
            </a:r>
            <a:r>
              <a:rPr lang="vi-VN" sz="6000" dirty="0" smtClean="0">
                <a:solidFill>
                  <a:schemeClr val="accent2"/>
                </a:solidFill>
                <a:latin typeface="+mj-lt"/>
                <a:ea typeface="Times New Roman" panose="02020603050405020304" pitchFamily="18" charset="0"/>
              </a:rPr>
              <a:t>Giai </a:t>
            </a:r>
            <a:r>
              <a:rPr lang="vi-VN" sz="6000" dirty="0">
                <a:solidFill>
                  <a:schemeClr val="accent2"/>
                </a:solidFill>
                <a:latin typeface="+mj-lt"/>
                <a:ea typeface="Times New Roman" panose="02020603050405020304" pitchFamily="18" charset="0"/>
              </a:rPr>
              <a:t>đoạn non. </a:t>
            </a:r>
            <a:r>
              <a:rPr lang="en-US" sz="6000" b="1" dirty="0">
                <a:solidFill>
                  <a:schemeClr val="accent2"/>
                </a:solidFill>
                <a:latin typeface="+mj-lt"/>
                <a:cs typeface="Times New Roman" pitchFamily="18" charset="0"/>
              </a:rPr>
              <a:t> </a:t>
            </a:r>
            <a:endParaRPr lang="vi-VN" sz="6000" b="1" dirty="0">
              <a:solidFill>
                <a:schemeClr val="accent2"/>
              </a:solidFill>
              <a:latin typeface="+mj-lt"/>
              <a:cs typeface="Times New Roman" pitchFamily="18" charset="0"/>
            </a:endParaRPr>
          </a:p>
        </p:txBody>
      </p:sp>
      <p:sp>
        <p:nvSpPr>
          <p:cNvPr id="44" name="Rectangle 43"/>
          <p:cNvSpPr/>
          <p:nvPr/>
        </p:nvSpPr>
        <p:spPr>
          <a:xfrm>
            <a:off x="9527835" y="5479353"/>
            <a:ext cx="7360197" cy="1853244"/>
          </a:xfrm>
          <a:prstGeom prst="rect">
            <a:avLst/>
          </a:prstGeom>
          <a:solidFill>
            <a:srgbClr val="75EEE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4800" b="1" dirty="0">
                <a:solidFill>
                  <a:schemeClr val="accent2"/>
                </a:solidFill>
                <a:latin typeface="+mj-lt"/>
                <a:cs typeface="Times New Roman" pitchFamily="18" charset="0"/>
              </a:rPr>
              <a:t>D. </a:t>
            </a:r>
            <a:r>
              <a:rPr lang="vi-VN" sz="5400" dirty="0">
                <a:solidFill>
                  <a:schemeClr val="accent2"/>
                </a:solidFill>
                <a:latin typeface="+mj-lt"/>
                <a:ea typeface="Times New Roman" panose="02020603050405020304" pitchFamily="18" charset="0"/>
              </a:rPr>
              <a:t>Giai </a:t>
            </a:r>
            <a:r>
              <a:rPr lang="vi-VN" sz="5400" dirty="0" smtClean="0">
                <a:solidFill>
                  <a:schemeClr val="accent2"/>
                </a:solidFill>
                <a:latin typeface="+mj-lt"/>
                <a:ea typeface="Times New Roman" panose="02020603050405020304" pitchFamily="18" charset="0"/>
              </a:rPr>
              <a:t>đoạn gần </a:t>
            </a:r>
            <a:r>
              <a:rPr lang="vi-VN" sz="5400" dirty="0">
                <a:solidFill>
                  <a:schemeClr val="accent2"/>
                </a:solidFill>
                <a:latin typeface="+mj-lt"/>
                <a:ea typeface="Times New Roman" panose="02020603050405020304" pitchFamily="18" charset="0"/>
              </a:rPr>
              <a:t>thành thục. </a:t>
            </a:r>
            <a:endParaRPr lang="vi-VN" sz="4800" b="1" dirty="0">
              <a:solidFill>
                <a:schemeClr val="accent2"/>
              </a:solidFill>
              <a:latin typeface="+mj-lt"/>
              <a:cs typeface="Times New Roman"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8502094" y="3776611"/>
            <a:ext cx="1327706" cy="106208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818723" y="6144768"/>
            <a:ext cx="1206804" cy="1056132"/>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480687" y="6292504"/>
            <a:ext cx="1207113" cy="1060796"/>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49007" y="4006504"/>
            <a:ext cx="1207113" cy="1060796"/>
          </a:xfrm>
          <a:prstGeom prst="rect">
            <a:avLst/>
          </a:prstGeom>
        </p:spPr>
      </p:pic>
      <p:sp>
        <p:nvSpPr>
          <p:cNvPr id="17" name="Cloud 16"/>
          <p:cNvSpPr/>
          <p:nvPr/>
        </p:nvSpPr>
        <p:spPr>
          <a:xfrm>
            <a:off x="6985200" y="8134350"/>
            <a:ext cx="3538817" cy="165735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3600" smtClean="0">
                <a:solidFill>
                  <a:schemeClr val="bg1">
                    <a:lumMod val="50000"/>
                  </a:schemeClr>
                </a:solidFill>
                <a:latin typeface="Arial" panose="020B0604020202020204" pitchFamily="34" charset="0"/>
              </a:rPr>
              <a:t>SILE</a:t>
            </a:r>
            <a:r>
              <a:rPr lang="en-US" sz="3600" smtClean="0">
                <a:solidFill>
                  <a:schemeClr val="bg1">
                    <a:lumMod val="50000"/>
                  </a:schemeClr>
                </a:solidFill>
                <a:latin typeface="Arial" panose="020B0604020202020204" pitchFamily="34" charset="0"/>
                <a:hlinkClick r:id="rId14" action="ppaction://hlinksldjump"/>
              </a:rPr>
              <a:t>Slide 4</a:t>
            </a:r>
            <a:r>
              <a:rPr lang="en-US" sz="3600" smtClean="0">
                <a:solidFill>
                  <a:schemeClr val="bg1">
                    <a:lumMod val="50000"/>
                  </a:schemeClr>
                </a:solidFill>
                <a:latin typeface="Arial" panose="020B0604020202020204" pitchFamily="34" charset="0"/>
              </a:rPr>
              <a:t> </a:t>
            </a:r>
            <a:r>
              <a:rPr lang="en-US" sz="3600" dirty="0">
                <a:solidFill>
                  <a:schemeClr val="bg1">
                    <a:lumMod val="50000"/>
                  </a:schemeClr>
                </a:solidFill>
                <a:latin typeface="Arial" panose="020B0604020202020204" pitchFamily="34" charset="0"/>
              </a:rPr>
              <a:t>CHÍNH</a:t>
            </a:r>
            <a:endParaRPr lang="vi-VN" sz="3600" dirty="0">
              <a:solidFill>
                <a:schemeClr val="bg1">
                  <a:lumMod val="50000"/>
                </a:schemeClr>
              </a:solidFill>
              <a:latin typeface="Arial" panose="020B0604020202020204" pitchFamily="34" charset="0"/>
            </a:endParaRPr>
          </a:p>
        </p:txBody>
      </p:sp>
      <p:sp>
        <p:nvSpPr>
          <p:cNvPr id="18" name="TextBox 17"/>
          <p:cNvSpPr txBox="1"/>
          <p:nvPr/>
        </p:nvSpPr>
        <p:spPr>
          <a:xfrm>
            <a:off x="15542967" y="9782737"/>
            <a:ext cx="2590392"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700" dirty="0"/>
          </a:p>
        </p:txBody>
      </p:sp>
    </p:spTree>
    <p:extLst>
      <p:ext uri="{BB962C8B-B14F-4D97-AF65-F5344CB8AC3E}">
        <p14:creationId xmlns:p14="http://schemas.microsoft.com/office/powerpoint/2010/main" val="406123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4665406" y="6773781"/>
            <a:ext cx="1219334" cy="1327548"/>
          </a:xfrm>
          <a:prstGeom prst="rect">
            <a:avLst/>
          </a:prstGeom>
        </p:spPr>
      </p:pic>
      <p:sp>
        <p:nvSpPr>
          <p:cNvPr id="4" name="Snip Diagonal Corner Rectangle 3"/>
          <p:cNvSpPr/>
          <p:nvPr/>
        </p:nvSpPr>
        <p:spPr>
          <a:xfrm>
            <a:off x="1670745" y="163653"/>
            <a:ext cx="15245655" cy="2406896"/>
          </a:xfrm>
          <a:prstGeom prst="snip2DiagRect">
            <a:avLst/>
          </a:prstGeom>
          <a:solidFill>
            <a:srgbClr val="75EEE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b="1" dirty="0" err="1">
                <a:solidFill>
                  <a:srgbClr val="FF0000"/>
                </a:solidFill>
                <a:latin typeface="Times New Roman" pitchFamily="18" charset="0"/>
                <a:cs typeface="Times New Roman" pitchFamily="18" charset="0"/>
              </a:rPr>
              <a:t>Câu</a:t>
            </a:r>
            <a:r>
              <a:rPr lang="en-US" sz="4800" b="1" dirty="0">
                <a:solidFill>
                  <a:srgbClr val="FF0000"/>
                </a:solidFill>
                <a:latin typeface="Times New Roman" pitchFamily="18" charset="0"/>
                <a:cs typeface="Times New Roman" pitchFamily="18" charset="0"/>
              </a:rPr>
              <a:t> </a:t>
            </a:r>
            <a:r>
              <a:rPr lang="en-GB" sz="4800" b="1" dirty="0">
                <a:solidFill>
                  <a:srgbClr val="FF0000"/>
                </a:solidFill>
                <a:latin typeface="Times New Roman" pitchFamily="18" charset="0"/>
                <a:cs typeface="Times New Roman" pitchFamily="18" charset="0"/>
              </a:rPr>
              <a:t>4</a:t>
            </a:r>
            <a:r>
              <a:rPr lang="en-US" sz="4800" b="1" dirty="0">
                <a:solidFill>
                  <a:srgbClr val="FF0000"/>
                </a:solidFill>
                <a:latin typeface="Times New Roman" pitchFamily="18" charset="0"/>
                <a:cs typeface="Times New Roman" pitchFamily="18" charset="0"/>
              </a:rPr>
              <a:t>. </a:t>
            </a:r>
            <a:r>
              <a:rPr lang="vi-VN"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Nội dung nào sau đây </a:t>
            </a:r>
            <a:r>
              <a:rPr lang="vi-VN"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vi-VN"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đúng khi nói đến vai trò của trồng rừng ?</a:t>
            </a:r>
            <a:endParaRPr lang="vi-VN" sz="4800" b="1" dirty="0">
              <a:solidFill>
                <a:srgbClr val="FF0000"/>
              </a:solidFill>
              <a:latin typeface="Times New Roman" pitchFamily="18" charset="0"/>
              <a:cs typeface="Times New Roman" pitchFamily="18" charset="0"/>
            </a:endParaRPr>
          </a:p>
        </p:txBody>
      </p:sp>
      <p:sp>
        <p:nvSpPr>
          <p:cNvPr id="26" name="Rectangle 25"/>
          <p:cNvSpPr/>
          <p:nvPr/>
        </p:nvSpPr>
        <p:spPr>
          <a:xfrm>
            <a:off x="1295401" y="2903589"/>
            <a:ext cx="8322312" cy="3246759"/>
          </a:xfrm>
          <a:prstGeom prst="rect">
            <a:avLst/>
          </a:prstGeom>
          <a:solidFill>
            <a:srgbClr val="75EEE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4000" b="1" dirty="0">
                <a:solidFill>
                  <a:schemeClr val="bg1"/>
                </a:solidFill>
                <a:latin typeface="Times New Roman" pitchFamily="18" charset="0"/>
                <a:cs typeface="Times New Roman" pitchFamily="18" charset="0"/>
              </a:rPr>
              <a:t>A. </a:t>
            </a:r>
            <a:r>
              <a:rPr lang="vi-VN"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Phủ xanh những vùng đất trống, đồi núi trọc; khôi phục lại diện tích rừng bị tàn phá do cháy,...</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1025018" y="7353294"/>
            <a:ext cx="850671" cy="52381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41" name="Cloud 40"/>
          <p:cNvSpPr/>
          <p:nvPr/>
        </p:nvSpPr>
        <p:spPr>
          <a:xfrm>
            <a:off x="20448902" y="7053749"/>
            <a:ext cx="1337130" cy="82336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42" name="Rectangle 41"/>
          <p:cNvSpPr/>
          <p:nvPr/>
        </p:nvSpPr>
        <p:spPr>
          <a:xfrm>
            <a:off x="9788109" y="2918538"/>
            <a:ext cx="8016604" cy="3225251"/>
          </a:xfrm>
          <a:prstGeom prst="rect">
            <a:avLst/>
          </a:prstGeom>
          <a:solidFill>
            <a:srgbClr val="75EEE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4000" b="1" dirty="0">
                <a:solidFill>
                  <a:schemeClr val="bg1"/>
                </a:solidFill>
                <a:latin typeface="Times New Roman" pitchFamily="18" charset="0"/>
                <a:cs typeface="Times New Roman" pitchFamily="18" charset="0"/>
              </a:rPr>
              <a:t>B. </a:t>
            </a:r>
            <a:r>
              <a:rPr lang="vi-VN"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Cung cấp lâm sản, đặc sản phục vụ  nhu cầu tiêu dùng xã hội, đóng góp đáng kể vào sự phát triển kinh tế - xã hội của đất nước.</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42"/>
          <p:cNvSpPr/>
          <p:nvPr/>
        </p:nvSpPr>
        <p:spPr>
          <a:xfrm>
            <a:off x="1295400" y="6431325"/>
            <a:ext cx="8322313" cy="2983253"/>
          </a:xfrm>
          <a:prstGeom prst="rect">
            <a:avLst/>
          </a:prstGeom>
          <a:solidFill>
            <a:srgbClr val="75EEE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000" b="1" dirty="0">
                <a:solidFill>
                  <a:schemeClr val="bg1"/>
                </a:solidFill>
                <a:latin typeface="Times New Roman" pitchFamily="18" charset="0"/>
                <a:cs typeface="Times New Roman" pitchFamily="18" charset="0"/>
              </a:rPr>
              <a:t>C.  </a:t>
            </a:r>
            <a:r>
              <a:rPr lang="vi-VN"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Giúp giảm sự phát triển của cỏ dại, sâu bệnh hại; tăng khả năng thấm và giữ nước của đất, làm đất tơi xốp.</a:t>
            </a:r>
            <a:endParaRPr lang="vi-VN" sz="4000" b="1" dirty="0">
              <a:solidFill>
                <a:schemeClr val="bg1"/>
              </a:solidFill>
              <a:latin typeface="Times New Roman" pitchFamily="18" charset="0"/>
              <a:cs typeface="Times New Roman" pitchFamily="18" charset="0"/>
            </a:endParaRPr>
          </a:p>
        </p:txBody>
      </p:sp>
      <p:sp>
        <p:nvSpPr>
          <p:cNvPr id="44" name="Rectangle 43"/>
          <p:cNvSpPr/>
          <p:nvPr/>
        </p:nvSpPr>
        <p:spPr>
          <a:xfrm>
            <a:off x="9788109" y="6491778"/>
            <a:ext cx="8016604" cy="2922799"/>
          </a:xfrm>
          <a:prstGeom prst="rect">
            <a:avLst/>
          </a:prstGeom>
          <a:solidFill>
            <a:srgbClr val="75EEE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000" b="1" dirty="0">
                <a:solidFill>
                  <a:schemeClr val="bg1"/>
                </a:solidFill>
                <a:latin typeface="Times New Roman" pitchFamily="18" charset="0"/>
                <a:cs typeface="Times New Roman" pitchFamily="18" charset="0"/>
              </a:rPr>
              <a:t>D. </a:t>
            </a:r>
            <a:r>
              <a:rPr lang="vi-VN"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Góp phần tăng thu nhập và cải thiện đời sống cho những người dân tham gia hoạt động trồng rừng.</a:t>
            </a:r>
            <a:endParaRPr lang="vi-VN" sz="4000" b="1" dirty="0">
              <a:solidFill>
                <a:schemeClr val="bg1"/>
              </a:solidFill>
              <a:latin typeface="Times New Roman" pitchFamily="18" charset="0"/>
              <a:cs typeface="Times New Roman" pitchFamily="18" charset="0"/>
            </a:endParaRPr>
          </a:p>
        </p:txBody>
      </p:sp>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90158" y="5126662"/>
            <a:ext cx="1208583" cy="1062089"/>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89119" y="8544953"/>
            <a:ext cx="1206804" cy="965442"/>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03883" y="8426273"/>
            <a:ext cx="1207113" cy="1060796"/>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03883" y="5332472"/>
            <a:ext cx="1098888" cy="965690"/>
          </a:xfrm>
          <a:prstGeom prst="rect">
            <a:avLst/>
          </a:prstGeom>
        </p:spPr>
      </p:pic>
      <p:sp>
        <p:nvSpPr>
          <p:cNvPr id="18" name="Cloud 17">
            <a:hlinkClick r:id="rId9" action="ppaction://hlinksldjump"/>
          </p:cNvPr>
          <p:cNvSpPr/>
          <p:nvPr/>
        </p:nvSpPr>
        <p:spPr>
          <a:xfrm>
            <a:off x="12852580" y="9636523"/>
            <a:ext cx="1777059" cy="609770"/>
          </a:xfrm>
          <a:prstGeom prst="cloud">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2000" dirty="0">
                <a:solidFill>
                  <a:schemeClr val="bg1">
                    <a:lumMod val="50000"/>
                  </a:schemeClr>
                </a:solidFill>
                <a:latin typeface="Arial" panose="020B0604020202020204" pitchFamily="34" charset="0"/>
              </a:rPr>
              <a:t>SILE CHÍNH</a:t>
            </a:r>
            <a:endParaRPr lang="vi-VN" sz="2000" dirty="0">
              <a:solidFill>
                <a:schemeClr val="bg1">
                  <a:lumMod val="50000"/>
                </a:schemeClr>
              </a:solidFill>
              <a:latin typeface="Arial" panose="020B0604020202020204" pitchFamily="34" charset="0"/>
            </a:endParaRPr>
          </a:p>
        </p:txBody>
      </p:sp>
      <p:sp>
        <p:nvSpPr>
          <p:cNvPr id="17" name="TextBox 16"/>
          <p:cNvSpPr txBox="1"/>
          <p:nvPr/>
        </p:nvSpPr>
        <p:spPr>
          <a:xfrm>
            <a:off x="15542967" y="9762566"/>
            <a:ext cx="2590392"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700" dirty="0"/>
          </a:p>
        </p:txBody>
      </p:sp>
    </p:spTree>
    <p:extLst>
      <p:ext uri="{BB962C8B-B14F-4D97-AF65-F5344CB8AC3E}">
        <p14:creationId xmlns:p14="http://schemas.microsoft.com/office/powerpoint/2010/main" val="52267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500" fill="hold"/>
                                        <p:tgtEl>
                                          <p:spTgt spid="9"/>
                                        </p:tgtEl>
                                        <p:attrNameLst>
                                          <p:attrName>r</p:attrName>
                                        </p:attrNameLst>
                                      </p:cBhvr>
                                    </p:animRot>
                                  </p:childTnLst>
                                </p:cTn>
                              </p:par>
                              <p:par>
                                <p:cTn id="32" presetID="2" presetClass="entr" presetSubtype="2" repeatCount="indefinite" fill="hold" grpId="0" nodeType="withEffect">
                                  <p:stCondLst>
                                    <p:cond delay="50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20000" fill="hold"/>
                                        <p:tgtEl>
                                          <p:spTgt spid="40"/>
                                        </p:tgtEl>
                                        <p:attrNameLst>
                                          <p:attrName>ppt_x</p:attrName>
                                        </p:attrNameLst>
                                      </p:cBhvr>
                                      <p:tavLst>
                                        <p:tav tm="0">
                                          <p:val>
                                            <p:strVal val="1+#ppt_w/2"/>
                                          </p:val>
                                        </p:tav>
                                        <p:tav tm="100000">
                                          <p:val>
                                            <p:strVal val="#ppt_x"/>
                                          </p:val>
                                        </p:tav>
                                      </p:tavLst>
                                    </p:anim>
                                    <p:anim calcmode="lin" valueType="num">
                                      <p:cBhvr additive="base">
                                        <p:cTn id="35" dur="20000" fill="hold"/>
                                        <p:tgtEl>
                                          <p:spTgt spid="40"/>
                                        </p:tgtEl>
                                        <p:attrNameLst>
                                          <p:attrName>ppt_y</p:attrName>
                                        </p:attrNameLst>
                                      </p:cBhvr>
                                      <p:tavLst>
                                        <p:tav tm="0">
                                          <p:val>
                                            <p:strVal val="#ppt_y"/>
                                          </p:val>
                                        </p:tav>
                                        <p:tav tm="100000">
                                          <p:val>
                                            <p:strVal val="#ppt_y"/>
                                          </p:val>
                                        </p:tav>
                                      </p:tavLst>
                                    </p:anim>
                                  </p:childTnLst>
                                </p:cTn>
                              </p:par>
                              <p:par>
                                <p:cTn id="36" presetID="2" presetClass="entr" presetSubtype="8" repeatCount="indefinite" fill="hold" grpId="0" nodeType="withEffect">
                                  <p:stCondLst>
                                    <p:cond delay="50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20000" fill="hold"/>
                                        <p:tgtEl>
                                          <p:spTgt spid="41"/>
                                        </p:tgtEl>
                                        <p:attrNameLst>
                                          <p:attrName>ppt_x</p:attrName>
                                        </p:attrNameLst>
                                      </p:cBhvr>
                                      <p:tavLst>
                                        <p:tav tm="0">
                                          <p:val>
                                            <p:strVal val="0-#ppt_w/2"/>
                                          </p:val>
                                        </p:tav>
                                        <p:tav tm="100000">
                                          <p:val>
                                            <p:strVal val="#ppt_x"/>
                                          </p:val>
                                        </p:tav>
                                      </p:tavLst>
                                    </p:anim>
                                    <p:anim calcmode="lin" valueType="num">
                                      <p:cBhvr additive="base">
                                        <p:cTn id="39"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2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26"/>
                                        </p:tgtEl>
                                        <p:attrNameLst>
                                          <p:attrName>fillcolor</p:attrName>
                                        </p:attrNameLst>
                                      </p:cBhvr>
                                      <p:to>
                                        <a:srgbClr val="FFF2CC"/>
                                      </p:to>
                                    </p:animClr>
                                    <p:set>
                                      <p:cBhvr>
                                        <p:cTn id="45" dur="250" fill="hold"/>
                                        <p:tgtEl>
                                          <p:spTgt spid="26"/>
                                        </p:tgtEl>
                                        <p:attrNameLst>
                                          <p:attrName>fill.type</p:attrName>
                                        </p:attrNameLst>
                                      </p:cBhvr>
                                      <p:to>
                                        <p:strVal val="solid"/>
                                      </p:to>
                                    </p:set>
                                    <p:set>
                                      <p:cBhvr>
                                        <p:cTn id="46" dur="250" fill="hold"/>
                                        <p:tgtEl>
                                          <p:spTgt spid="2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47"/>
                                        </p:tgtEl>
                                        <p:attrNameLst>
                                          <p:attrName>style.visibility</p:attrName>
                                        </p:attrNameLst>
                                      </p:cBhvr>
                                      <p:to>
                                        <p:strVal val="visible"/>
                                      </p:to>
                                    </p:set>
                                    <p:anim calcmode="lin" valueType="num">
                                      <p:cBhvr>
                                        <p:cTn id="49" dur="250" fill="hold"/>
                                        <p:tgtEl>
                                          <p:spTgt spid="47"/>
                                        </p:tgtEl>
                                        <p:attrNameLst>
                                          <p:attrName>ppt_w</p:attrName>
                                        </p:attrNameLst>
                                      </p:cBhvr>
                                      <p:tavLst>
                                        <p:tav tm="0">
                                          <p:val>
                                            <p:strVal val="4*#ppt_w"/>
                                          </p:val>
                                        </p:tav>
                                        <p:tav tm="100000">
                                          <p:val>
                                            <p:strVal val="#ppt_w"/>
                                          </p:val>
                                        </p:tav>
                                      </p:tavLst>
                                    </p:anim>
                                    <p:anim calcmode="lin" valueType="num">
                                      <p:cBhvr>
                                        <p:cTn id="5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Wrong Buzzer.wav"/>
                                        </p:tgtEl>
                                      </p:cMediaNode>
                                    </p:audio>
                                  </p:subTnLst>
                                </p:cTn>
                              </p:par>
                              <p:par>
                                <p:cTn id="51" presetID="1" presetClass="emph" presetSubtype="2" fill="hold" nodeType="withEffect">
                                  <p:stCondLst>
                                    <p:cond delay="1000"/>
                                  </p:stCondLst>
                                  <p:childTnLst>
                                    <p:animClr clrSpc="rgb" dir="cw">
                                      <p:cBhvr>
                                        <p:cTn id="52" dur="250" fill="hold"/>
                                        <p:tgtEl>
                                          <p:spTgt spid="26"/>
                                        </p:tgtEl>
                                        <p:attrNameLst>
                                          <p:attrName>fillcolor</p:attrName>
                                        </p:attrNameLst>
                                      </p:cBhvr>
                                      <p:to>
                                        <a:srgbClr val="FFFF00"/>
                                      </p:to>
                                    </p:animClr>
                                    <p:set>
                                      <p:cBhvr>
                                        <p:cTn id="53" dur="250" fill="hold"/>
                                        <p:tgtEl>
                                          <p:spTgt spid="26"/>
                                        </p:tgtEl>
                                        <p:attrNameLst>
                                          <p:attrName>fill.type</p:attrName>
                                        </p:attrNameLst>
                                      </p:cBhvr>
                                      <p:to>
                                        <p:strVal val="solid"/>
                                      </p:to>
                                    </p:set>
                                    <p:set>
                                      <p:cBhvr>
                                        <p:cTn id="5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5" restart="whenNotActive" fill="hold" evtFilter="cancelBubble" nodeType="interactiveSeq">
                <p:stCondLst>
                  <p:cond evt="onClick" delay="0">
                    <p:tgtEl>
                      <p:spTgt spid="42"/>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42"/>
                                        </p:tgtEl>
                                        <p:attrNameLst>
                                          <p:attrName>fillcolor</p:attrName>
                                        </p:attrNameLst>
                                      </p:cBhvr>
                                      <p:to>
                                        <a:srgbClr val="FFF2CC"/>
                                      </p:to>
                                    </p:animClr>
                                    <p:set>
                                      <p:cBhvr>
                                        <p:cTn id="60" dur="250" fill="hold"/>
                                        <p:tgtEl>
                                          <p:spTgt spid="42"/>
                                        </p:tgtEl>
                                        <p:attrNameLst>
                                          <p:attrName>fill.type</p:attrName>
                                        </p:attrNameLst>
                                      </p:cBhvr>
                                      <p:to>
                                        <p:strVal val="solid"/>
                                      </p:to>
                                    </p:set>
                                    <p:set>
                                      <p:cBhvr>
                                        <p:cTn id="61" dur="250" fill="hold"/>
                                        <p:tgtEl>
                                          <p:spTgt spid="42"/>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53"/>
                                        </p:tgtEl>
                                        <p:attrNameLst>
                                          <p:attrName>style.visibility</p:attrName>
                                        </p:attrNameLst>
                                      </p:cBhvr>
                                      <p:to>
                                        <p:strVal val="visible"/>
                                      </p:to>
                                    </p:set>
                                    <p:anim calcmode="lin" valueType="num">
                                      <p:cBhvr>
                                        <p:cTn id="64" dur="250" fill="hold"/>
                                        <p:tgtEl>
                                          <p:spTgt spid="53"/>
                                        </p:tgtEl>
                                        <p:attrNameLst>
                                          <p:attrName>ppt_w</p:attrName>
                                        </p:attrNameLst>
                                      </p:cBhvr>
                                      <p:tavLst>
                                        <p:tav tm="0">
                                          <p:val>
                                            <p:strVal val="4*#ppt_w"/>
                                          </p:val>
                                        </p:tav>
                                        <p:tav tm="100000">
                                          <p:val>
                                            <p:strVal val="#ppt_w"/>
                                          </p:val>
                                        </p:tav>
                                      </p:tavLst>
                                    </p:anim>
                                    <p:anim calcmode="lin" valueType="num">
                                      <p:cBhvr>
                                        <p:cTn id="6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1000"/>
                                  </p:stCondLst>
                                  <p:childTnLst>
                                    <p:animClr clrSpc="rgb" dir="cw">
                                      <p:cBhvr>
                                        <p:cTn id="67" dur="250" fill="hold"/>
                                        <p:tgtEl>
                                          <p:spTgt spid="42"/>
                                        </p:tgtEl>
                                        <p:attrNameLst>
                                          <p:attrName>fillcolor</p:attrName>
                                        </p:attrNameLst>
                                      </p:cBhvr>
                                      <p:to>
                                        <a:srgbClr val="FFFF00"/>
                                      </p:to>
                                    </p:animClr>
                                    <p:set>
                                      <p:cBhvr>
                                        <p:cTn id="68" dur="250" fill="hold"/>
                                        <p:tgtEl>
                                          <p:spTgt spid="42"/>
                                        </p:tgtEl>
                                        <p:attrNameLst>
                                          <p:attrName>fill.type</p:attrName>
                                        </p:attrNameLst>
                                      </p:cBhvr>
                                      <p:to>
                                        <p:strVal val="solid"/>
                                      </p:to>
                                    </p:set>
                                    <p:set>
                                      <p:cBhvr>
                                        <p:cTn id="6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0" restart="whenNotActive" fill="hold" evtFilter="cancelBubble" nodeType="interactiveSeq">
                <p:stCondLst>
                  <p:cond evt="onClick" delay="0">
                    <p:tgtEl>
                      <p:spTgt spid="43"/>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43"/>
                                        </p:tgtEl>
                                        <p:attrNameLst>
                                          <p:attrName>fillcolor</p:attrName>
                                        </p:attrNameLst>
                                      </p:cBhvr>
                                      <p:to>
                                        <a:srgbClr val="FFF2CC"/>
                                      </p:to>
                                    </p:animClr>
                                    <p:set>
                                      <p:cBhvr>
                                        <p:cTn id="75" dur="250" fill="hold"/>
                                        <p:tgtEl>
                                          <p:spTgt spid="43"/>
                                        </p:tgtEl>
                                        <p:attrNameLst>
                                          <p:attrName>fill.type</p:attrName>
                                        </p:attrNameLst>
                                      </p:cBhvr>
                                      <p:to>
                                        <p:strVal val="solid"/>
                                      </p:to>
                                    </p:set>
                                    <p:set>
                                      <p:cBhvr>
                                        <p:cTn id="76" dur="250" fill="hold"/>
                                        <p:tgtEl>
                                          <p:spTgt spid="43"/>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51"/>
                                        </p:tgtEl>
                                        <p:attrNameLst>
                                          <p:attrName>style.visibility</p:attrName>
                                        </p:attrNameLst>
                                      </p:cBhvr>
                                      <p:to>
                                        <p:strVal val="visible"/>
                                      </p:to>
                                    </p:set>
                                    <p:anim calcmode="lin" valueType="num">
                                      <p:cBhvr>
                                        <p:cTn id="79" dur="250" fill="hold"/>
                                        <p:tgtEl>
                                          <p:spTgt spid="51"/>
                                        </p:tgtEl>
                                        <p:attrNameLst>
                                          <p:attrName>ppt_w</p:attrName>
                                        </p:attrNameLst>
                                      </p:cBhvr>
                                      <p:tavLst>
                                        <p:tav tm="0">
                                          <p:val>
                                            <p:strVal val="4*#ppt_w"/>
                                          </p:val>
                                        </p:tav>
                                        <p:tav tm="100000">
                                          <p:val>
                                            <p:strVal val="#ppt_w"/>
                                          </p:val>
                                        </p:tav>
                                      </p:tavLst>
                                    </p:anim>
                                    <p:anim calcmode="lin" valueType="num">
                                      <p:cBhvr>
                                        <p:cTn id="8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4" name="Check mark.wav"/>
                                        </p:tgtEl>
                                      </p:cMediaNode>
                                    </p:audio>
                                  </p:subTnLst>
                                </p:cTn>
                              </p:par>
                              <p:par>
                                <p:cTn id="81" presetID="1" presetClass="emph" presetSubtype="2" fill="hold" nodeType="withEffect">
                                  <p:stCondLst>
                                    <p:cond delay="1000"/>
                                  </p:stCondLst>
                                  <p:childTnLst>
                                    <p:animClr clrSpc="rgb" dir="cw">
                                      <p:cBhvr>
                                        <p:cTn id="82" dur="250" fill="hold"/>
                                        <p:tgtEl>
                                          <p:spTgt spid="43"/>
                                        </p:tgtEl>
                                        <p:attrNameLst>
                                          <p:attrName>fillcolor</p:attrName>
                                        </p:attrNameLst>
                                      </p:cBhvr>
                                      <p:to>
                                        <a:srgbClr val="00B050"/>
                                      </p:to>
                                    </p:animClr>
                                    <p:set>
                                      <p:cBhvr>
                                        <p:cTn id="83" dur="250" fill="hold"/>
                                        <p:tgtEl>
                                          <p:spTgt spid="43"/>
                                        </p:tgtEl>
                                        <p:attrNameLst>
                                          <p:attrName>fill.type</p:attrName>
                                        </p:attrNameLst>
                                      </p:cBhvr>
                                      <p:to>
                                        <p:strVal val="solid"/>
                                      </p:to>
                                    </p:set>
                                    <p:set>
                                      <p:cBhvr>
                                        <p:cTn id="8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5" restart="whenNotActive" fill="hold" evtFilter="cancelBubble" nodeType="interactiveSeq">
                <p:stCondLst>
                  <p:cond evt="onClick" delay="0">
                    <p:tgtEl>
                      <p:spTgt spid="44"/>
                    </p:tgtEl>
                  </p:cond>
                </p:stCondLst>
                <p:endSync evt="end" delay="0">
                  <p:rtn val="all"/>
                </p:endSync>
                <p:childTnLst>
                  <p:par>
                    <p:cTn id="86" fill="hold">
                      <p:stCondLst>
                        <p:cond delay="0"/>
                      </p:stCondLst>
                      <p:childTnLst>
                        <p:par>
                          <p:cTn id="87" fill="hold">
                            <p:stCondLst>
                              <p:cond delay="0"/>
                            </p:stCondLst>
                            <p:childTnLst>
                              <p:par>
                                <p:cTn id="88" presetID="1" presetClass="emph" presetSubtype="2" fill="hold" nodeType="clickEffect">
                                  <p:stCondLst>
                                    <p:cond delay="0"/>
                                  </p:stCondLst>
                                  <p:childTnLst>
                                    <p:animClr clrSpc="rgb" dir="cw">
                                      <p:cBhvr>
                                        <p:cTn id="89" dur="250" fill="hold"/>
                                        <p:tgtEl>
                                          <p:spTgt spid="44"/>
                                        </p:tgtEl>
                                        <p:attrNameLst>
                                          <p:attrName>fillcolor</p:attrName>
                                        </p:attrNameLst>
                                      </p:cBhvr>
                                      <p:to>
                                        <a:srgbClr val="FFF2CC"/>
                                      </p:to>
                                    </p:animClr>
                                    <p:set>
                                      <p:cBhvr>
                                        <p:cTn id="90" dur="250" fill="hold"/>
                                        <p:tgtEl>
                                          <p:spTgt spid="44"/>
                                        </p:tgtEl>
                                        <p:attrNameLst>
                                          <p:attrName>fill.type</p:attrName>
                                        </p:attrNameLst>
                                      </p:cBhvr>
                                      <p:to>
                                        <p:strVal val="solid"/>
                                      </p:to>
                                    </p:set>
                                    <p:set>
                                      <p:cBhvr>
                                        <p:cTn id="91" dur="250" fill="hold"/>
                                        <p:tgtEl>
                                          <p:spTgt spid="44"/>
                                        </p:tgtEl>
                                        <p:attrNameLst>
                                          <p:attrName>fill.on</p:attrName>
                                        </p:attrNameLst>
                                      </p:cBhvr>
                                      <p:to>
                                        <p:strVal val="true"/>
                                      </p:to>
                                    </p:se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par>
                                <p:cTn id="92" presetID="23" presetClass="entr" presetSubtype="32" fill="hold" nodeType="withEffect">
                                  <p:stCondLst>
                                    <p:cond delay="1000"/>
                                  </p:stCondLst>
                                  <p:childTnLst>
                                    <p:set>
                                      <p:cBhvr>
                                        <p:cTn id="93" dur="1" fill="hold">
                                          <p:stCondLst>
                                            <p:cond delay="0"/>
                                          </p:stCondLst>
                                        </p:cTn>
                                        <p:tgtEl>
                                          <p:spTgt spid="49"/>
                                        </p:tgtEl>
                                        <p:attrNameLst>
                                          <p:attrName>style.visibility</p:attrName>
                                        </p:attrNameLst>
                                      </p:cBhvr>
                                      <p:to>
                                        <p:strVal val="visible"/>
                                      </p:to>
                                    </p:set>
                                    <p:anim calcmode="lin" valueType="num">
                                      <p:cBhvr>
                                        <p:cTn id="94" dur="250" fill="hold"/>
                                        <p:tgtEl>
                                          <p:spTgt spid="49"/>
                                        </p:tgtEl>
                                        <p:attrNameLst>
                                          <p:attrName>ppt_w</p:attrName>
                                        </p:attrNameLst>
                                      </p:cBhvr>
                                      <p:tavLst>
                                        <p:tav tm="0">
                                          <p:val>
                                            <p:strVal val="4*#ppt_w"/>
                                          </p:val>
                                        </p:tav>
                                        <p:tav tm="100000">
                                          <p:val>
                                            <p:strVal val="#ppt_w"/>
                                          </p:val>
                                        </p:tav>
                                      </p:tavLst>
                                    </p:anim>
                                    <p:anim calcmode="lin" valueType="num">
                                      <p:cBhvr>
                                        <p:cTn id="9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2"/>
                                            </p:cond>
                                          </p:stCondLst>
                                          <p:endCondLst>
                                            <p:cond evt="onStopAudio" delay="0">
                                              <p:tgtEl>
                                                <p:sldTgt/>
                                              </p:tgtEl>
                                            </p:cond>
                                          </p:endCondLst>
                                        </p:cTn>
                                        <p:tgtEl>
                                          <p:sndTgt r:embed="rId3" name="Wrong Buzzer.wav"/>
                                        </p:tgtEl>
                                      </p:cMediaNode>
                                    </p:audio>
                                  </p:subTnLst>
                                </p:cTn>
                              </p:par>
                              <p:par>
                                <p:cTn id="96" presetID="1" presetClass="emph" presetSubtype="2" fill="hold" nodeType="withEffect">
                                  <p:stCondLst>
                                    <p:cond delay="1000"/>
                                  </p:stCondLst>
                                  <p:childTnLst>
                                    <p:animClr clrSpc="rgb" dir="cw">
                                      <p:cBhvr>
                                        <p:cTn id="97" dur="250" fill="hold"/>
                                        <p:tgtEl>
                                          <p:spTgt spid="44"/>
                                        </p:tgtEl>
                                        <p:attrNameLst>
                                          <p:attrName>fillcolor</p:attrName>
                                        </p:attrNameLst>
                                      </p:cBhvr>
                                      <p:to>
                                        <a:srgbClr val="FFFF00"/>
                                      </p:to>
                                    </p:animClr>
                                    <p:set>
                                      <p:cBhvr>
                                        <p:cTn id="98" dur="250" fill="hold"/>
                                        <p:tgtEl>
                                          <p:spTgt spid="44"/>
                                        </p:tgtEl>
                                        <p:attrNameLst>
                                          <p:attrName>fill.type</p:attrName>
                                        </p:attrNameLst>
                                      </p:cBhvr>
                                      <p:to>
                                        <p:strVal val="solid"/>
                                      </p:to>
                                    </p:set>
                                    <p:set>
                                      <p:cBhvr>
                                        <p:cTn id="9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4665406" y="6773781"/>
            <a:ext cx="1219334" cy="1327548"/>
          </a:xfrm>
          <a:prstGeom prst="rect">
            <a:avLst/>
          </a:prstGeom>
        </p:spPr>
      </p:pic>
      <p:pic>
        <p:nvPicPr>
          <p:cNvPr id="11" name="Picture 10"/>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5542968" y="7695584"/>
            <a:ext cx="780587" cy="849863"/>
          </a:xfrm>
          <a:prstGeom prst="rect">
            <a:avLst/>
          </a:prstGeom>
        </p:spPr>
      </p:pic>
      <p:sp>
        <p:nvSpPr>
          <p:cNvPr id="4" name="Snip Diagonal Corner Rectangle 3"/>
          <p:cNvSpPr/>
          <p:nvPr/>
        </p:nvSpPr>
        <p:spPr>
          <a:xfrm>
            <a:off x="1312626" y="390797"/>
            <a:ext cx="15790092" cy="1794812"/>
          </a:xfrm>
          <a:prstGeom prst="snip2DiagRect">
            <a:avLst/>
          </a:prstGeom>
          <a:solidFill>
            <a:srgbClr val="75EEE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endParaRPr lang="en-US" sz="4800" b="1" dirty="0" smtClean="0">
              <a:solidFill>
                <a:schemeClr val="accent2"/>
              </a:solidFill>
              <a:latin typeface="Times New Roman" pitchFamily="18" charset="0"/>
              <a:cs typeface="Times New Roman" pitchFamily="18" charset="0"/>
            </a:endParaRPr>
          </a:p>
          <a:p>
            <a:pPr algn="just">
              <a:spcAft>
                <a:spcPts val="0"/>
              </a:spcAft>
            </a:pPr>
            <a:r>
              <a:rPr lang="en-US" sz="4800" b="1" dirty="0" smtClean="0">
                <a:solidFill>
                  <a:schemeClr val="accent2"/>
                </a:solidFill>
                <a:latin typeface="Times New Roman" pitchFamily="18" charset="0"/>
                <a:cs typeface="Times New Roman" pitchFamily="18" charset="0"/>
              </a:rPr>
              <a:t>Câu </a:t>
            </a:r>
            <a:r>
              <a:rPr lang="en-GB" sz="4800" b="1" dirty="0">
                <a:solidFill>
                  <a:schemeClr val="accent2"/>
                </a:solidFill>
                <a:latin typeface="Times New Roman" pitchFamily="18" charset="0"/>
                <a:cs typeface="Times New Roman" pitchFamily="18" charset="0"/>
              </a:rPr>
              <a:t>5</a:t>
            </a:r>
            <a:r>
              <a:rPr lang="en-US" sz="4800" b="1" dirty="0">
                <a:solidFill>
                  <a:schemeClr val="accent2"/>
                </a:solidFill>
                <a:latin typeface="Times New Roman" pitchFamily="18" charset="0"/>
                <a:cs typeface="Times New Roman" pitchFamily="18" charset="0"/>
              </a:rPr>
              <a:t>. </a:t>
            </a:r>
            <a:r>
              <a:rPr lang="vi-VN" sz="4800"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Hoạt động nào dưới đây </a:t>
            </a:r>
            <a:r>
              <a:rPr lang="vi-VN" sz="4800" b="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không </a:t>
            </a:r>
            <a:r>
              <a:rPr lang="vi-VN" sz="4800"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thuộc các biện pháp chăm sóc rừng ?</a:t>
            </a:r>
            <a:endParaRPr lang="en-US" sz="48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endParaRPr>
          </a:p>
          <a:p>
            <a:pPr lvl="0" algn="ctr">
              <a:defRPr/>
            </a:pPr>
            <a:r>
              <a:rPr lang="vi-VN" sz="5400" b="1" dirty="0">
                <a:solidFill>
                  <a:schemeClr val="accent2"/>
                </a:solidFill>
                <a:latin typeface="Times New Roman" pitchFamily="18" charset="0"/>
                <a:cs typeface="Times New Roman" pitchFamily="18" charset="0"/>
              </a:rPr>
              <a:t> </a:t>
            </a:r>
          </a:p>
        </p:txBody>
      </p:sp>
      <p:sp>
        <p:nvSpPr>
          <p:cNvPr id="26" name="Rectangle 25"/>
          <p:cNvSpPr/>
          <p:nvPr/>
        </p:nvSpPr>
        <p:spPr>
          <a:xfrm>
            <a:off x="1663872" y="2743316"/>
            <a:ext cx="7008951" cy="1990882"/>
          </a:xfrm>
          <a:prstGeom prst="rect">
            <a:avLst/>
          </a:prstGeom>
          <a:solidFill>
            <a:srgbClr val="75EEE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4800" b="1" dirty="0">
                <a:solidFill>
                  <a:schemeClr val="accent2"/>
                </a:solidFill>
                <a:latin typeface="Times New Roman" pitchFamily="18" charset="0"/>
                <a:cs typeface="Times New Roman" pitchFamily="18" charset="0"/>
              </a:rPr>
              <a:t>A</a:t>
            </a:r>
            <a:r>
              <a:rPr lang="en-US" sz="4800" b="1">
                <a:solidFill>
                  <a:schemeClr val="accent2"/>
                </a:solidFill>
                <a:latin typeface="Times New Roman" pitchFamily="18" charset="0"/>
                <a:cs typeface="Times New Roman" pitchFamily="18" charset="0"/>
              </a:rPr>
              <a:t>. </a:t>
            </a:r>
            <a:r>
              <a:rPr lang="vi-VN" sz="4800">
                <a:solidFill>
                  <a:schemeClr val="accent2"/>
                </a:solidFill>
                <a:latin typeface="Times New Roman" panose="02020603050405020304" pitchFamily="18" charset="0"/>
                <a:ea typeface="Times New Roman" panose="02020603050405020304" pitchFamily="18" charset="0"/>
              </a:rPr>
              <a:t>Trồng dặm. </a:t>
            </a:r>
            <a:endParaRPr lang="vi-VN" sz="4800" b="1" dirty="0">
              <a:solidFill>
                <a:schemeClr val="accent2"/>
              </a:solidFill>
              <a:latin typeface="Times New Roman" pitchFamily="18" charset="0"/>
              <a:cs typeface="Times New Roman" pitchFamily="18" charset="0"/>
            </a:endParaRPr>
          </a:p>
        </p:txBody>
      </p:sp>
      <p:sp>
        <p:nvSpPr>
          <p:cNvPr id="40" name="Cloud 39"/>
          <p:cNvSpPr/>
          <p:nvPr/>
        </p:nvSpPr>
        <p:spPr>
          <a:xfrm>
            <a:off x="-1025018" y="7353294"/>
            <a:ext cx="850671" cy="52381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41" name="Cloud 40"/>
          <p:cNvSpPr/>
          <p:nvPr/>
        </p:nvSpPr>
        <p:spPr>
          <a:xfrm>
            <a:off x="20448902" y="7053749"/>
            <a:ext cx="1337130" cy="82336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sp>
        <p:nvSpPr>
          <p:cNvPr id="42" name="Rectangle 41"/>
          <p:cNvSpPr/>
          <p:nvPr/>
        </p:nvSpPr>
        <p:spPr>
          <a:xfrm>
            <a:off x="9220199" y="2749599"/>
            <a:ext cx="7103355" cy="1984599"/>
          </a:xfrm>
          <a:prstGeom prst="rect">
            <a:avLst/>
          </a:prstGeom>
          <a:solidFill>
            <a:srgbClr val="75EEE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n-US" sz="4800" b="1" dirty="0">
                <a:solidFill>
                  <a:schemeClr val="accent2"/>
                </a:solidFill>
                <a:latin typeface="Times New Roman" pitchFamily="18" charset="0"/>
                <a:cs typeface="Times New Roman" pitchFamily="18" charset="0"/>
              </a:rPr>
              <a:t>B</a:t>
            </a:r>
            <a:r>
              <a:rPr lang="en-US" sz="4800" b="1">
                <a:solidFill>
                  <a:schemeClr val="accent2"/>
                </a:solidFill>
                <a:latin typeface="Times New Roman" pitchFamily="18" charset="0"/>
                <a:cs typeface="Times New Roman" pitchFamily="18" charset="0"/>
              </a:rPr>
              <a:t>. </a:t>
            </a:r>
            <a:r>
              <a:rPr lang="vi-VN" sz="480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Sản xuất cây con có bầu.</a:t>
            </a:r>
            <a:endParaRPr lang="en-US" sz="480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42"/>
          <p:cNvSpPr/>
          <p:nvPr/>
        </p:nvSpPr>
        <p:spPr>
          <a:xfrm>
            <a:off x="1600200" y="5636655"/>
            <a:ext cx="7008951" cy="1912846"/>
          </a:xfrm>
          <a:prstGeom prst="rect">
            <a:avLst/>
          </a:prstGeom>
          <a:solidFill>
            <a:srgbClr val="75EEE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n-US" sz="4800" b="1" dirty="0">
                <a:solidFill>
                  <a:schemeClr val="accent2"/>
                </a:solidFill>
                <a:latin typeface="Times New Roman" pitchFamily="18" charset="0"/>
                <a:cs typeface="Times New Roman" pitchFamily="18" charset="0"/>
              </a:rPr>
              <a:t>C</a:t>
            </a:r>
            <a:r>
              <a:rPr lang="en-US" sz="4800" b="1">
                <a:solidFill>
                  <a:schemeClr val="accent2"/>
                </a:solidFill>
                <a:latin typeface="Times New Roman" pitchFamily="18" charset="0"/>
                <a:cs typeface="Times New Roman" pitchFamily="18" charset="0"/>
              </a:rPr>
              <a:t>. </a:t>
            </a:r>
            <a:r>
              <a:rPr lang="vi-VN" sz="480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Tỉa thưa, tỉa cành.</a:t>
            </a:r>
            <a:endParaRPr lang="en-US" sz="480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9201509" y="5668948"/>
            <a:ext cx="7103356" cy="2027458"/>
          </a:xfrm>
          <a:prstGeom prst="rect">
            <a:avLst/>
          </a:prstGeom>
          <a:solidFill>
            <a:srgbClr val="75EEE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4800" b="1" dirty="0">
                <a:solidFill>
                  <a:schemeClr val="accent2"/>
                </a:solidFill>
                <a:latin typeface="Times New Roman" pitchFamily="18" charset="0"/>
                <a:cs typeface="Times New Roman" pitchFamily="18" charset="0"/>
              </a:rPr>
              <a:t>D</a:t>
            </a:r>
            <a:r>
              <a:rPr lang="en-US" sz="4800" b="1">
                <a:solidFill>
                  <a:schemeClr val="accent2"/>
                </a:solidFill>
                <a:latin typeface="Times New Roman" pitchFamily="18" charset="0"/>
                <a:cs typeface="Times New Roman" pitchFamily="18" charset="0"/>
              </a:rPr>
              <a:t>. </a:t>
            </a:r>
            <a:r>
              <a:rPr lang="vi-VN" sz="4800">
                <a:solidFill>
                  <a:schemeClr val="accent2"/>
                </a:solidFill>
                <a:latin typeface="Times New Roman" panose="02020603050405020304" pitchFamily="18" charset="0"/>
                <a:ea typeface="Times New Roman" panose="02020603050405020304" pitchFamily="18" charset="0"/>
              </a:rPr>
              <a:t>Xới đất, vun  gốc kết hợp bón thúc cho cây.</a:t>
            </a:r>
            <a:endParaRPr lang="vi-VN" sz="4800" b="1" dirty="0">
              <a:solidFill>
                <a:schemeClr val="accent2"/>
              </a:solidFill>
              <a:latin typeface="Times New Roman" pitchFamily="18" charset="0"/>
              <a:cs typeface="Times New Roman" pitchFamily="18" charset="0"/>
            </a:endParaRPr>
          </a:p>
        </p:txBody>
      </p:sp>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6944" y="2962232"/>
            <a:ext cx="1208583" cy="1062089"/>
          </a:xfrm>
          <a:prstGeom prst="rect">
            <a:avLst/>
          </a:prstGeom>
        </p:spPr>
      </p:pic>
      <p:pic>
        <p:nvPicPr>
          <p:cNvPr id="51" name="Picture 50"/>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402347" y="6273447"/>
            <a:ext cx="1206804" cy="1056132"/>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97752" y="6546541"/>
            <a:ext cx="1207113" cy="1060796"/>
          </a:xfrm>
          <a:prstGeom prst="rect">
            <a:avLst/>
          </a:prstGeom>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49007" y="3039740"/>
            <a:ext cx="1207113" cy="965690"/>
          </a:xfrm>
          <a:prstGeom prst="rect">
            <a:avLst/>
          </a:prstGeom>
        </p:spPr>
      </p:pic>
      <p:sp>
        <p:nvSpPr>
          <p:cNvPr id="18" name="Cloud 17">
            <a:hlinkClick r:id="rId10" action="ppaction://hlinksldjump"/>
          </p:cNvPr>
          <p:cNvSpPr/>
          <p:nvPr/>
        </p:nvSpPr>
        <p:spPr>
          <a:xfrm>
            <a:off x="11049001" y="8101329"/>
            <a:ext cx="3214969" cy="115697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2400" dirty="0">
                <a:solidFill>
                  <a:srgbClr val="C00000"/>
                </a:solidFill>
                <a:latin typeface="Arial" panose="020B0604020202020204" pitchFamily="34" charset="0"/>
              </a:rPr>
              <a:t>SILE CHÍNH</a:t>
            </a:r>
            <a:endParaRPr lang="vi-VN" sz="2400" dirty="0">
              <a:solidFill>
                <a:srgbClr val="C00000"/>
              </a:solidFill>
              <a:latin typeface="Arial" panose="020B0604020202020204" pitchFamily="34" charset="0"/>
            </a:endParaRPr>
          </a:p>
        </p:txBody>
      </p:sp>
      <p:sp>
        <p:nvSpPr>
          <p:cNvPr id="2" name="TextBox 1"/>
          <p:cNvSpPr txBox="1"/>
          <p:nvPr/>
        </p:nvSpPr>
        <p:spPr>
          <a:xfrm>
            <a:off x="15542967" y="9782737"/>
            <a:ext cx="2590392"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700" dirty="0"/>
          </a:p>
        </p:txBody>
      </p:sp>
    </p:spTree>
    <p:extLst>
      <p:ext uri="{BB962C8B-B14F-4D97-AF65-F5344CB8AC3E}">
        <p14:creationId xmlns:p14="http://schemas.microsoft.com/office/powerpoint/2010/main" val="70340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500" fill="hold"/>
                                        <p:tgtEl>
                                          <p:spTgt spid="9"/>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11"/>
                                        </p:tgtEl>
                                        <p:attrNameLst>
                                          <p:attrName>r</p:attrName>
                                        </p:attrNameLst>
                                      </p:cBhvr>
                                    </p:animRot>
                                  </p:childTnLst>
                                </p:cTn>
                              </p:par>
                              <p:par>
                                <p:cTn id="34" presetID="2" presetClass="entr" presetSubtype="2" repeatCount="indefinite" fill="hold" grpId="0" nodeType="withEffect">
                                  <p:stCondLst>
                                    <p:cond delay="50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20000" fill="hold"/>
                                        <p:tgtEl>
                                          <p:spTgt spid="40"/>
                                        </p:tgtEl>
                                        <p:attrNameLst>
                                          <p:attrName>ppt_x</p:attrName>
                                        </p:attrNameLst>
                                      </p:cBhvr>
                                      <p:tavLst>
                                        <p:tav tm="0">
                                          <p:val>
                                            <p:strVal val="1+#ppt_w/2"/>
                                          </p:val>
                                        </p:tav>
                                        <p:tav tm="100000">
                                          <p:val>
                                            <p:strVal val="#ppt_x"/>
                                          </p:val>
                                        </p:tav>
                                      </p:tavLst>
                                    </p:anim>
                                    <p:anim calcmode="lin" valueType="num">
                                      <p:cBhvr additive="base">
                                        <p:cTn id="37" dur="20000" fill="hold"/>
                                        <p:tgtEl>
                                          <p:spTgt spid="40"/>
                                        </p:tgtEl>
                                        <p:attrNameLst>
                                          <p:attrName>ppt_y</p:attrName>
                                        </p:attrNameLst>
                                      </p:cBhvr>
                                      <p:tavLst>
                                        <p:tav tm="0">
                                          <p:val>
                                            <p:strVal val="#ppt_y"/>
                                          </p:val>
                                        </p:tav>
                                        <p:tav tm="100000">
                                          <p:val>
                                            <p:strVal val="#ppt_y"/>
                                          </p:val>
                                        </p:tav>
                                      </p:tavLst>
                                    </p:anim>
                                  </p:childTnLst>
                                </p:cTn>
                              </p:par>
                              <p:par>
                                <p:cTn id="38" presetID="2" presetClass="entr" presetSubtype="8" repeatCount="indefinite" fill="hold" grpId="0" nodeType="withEffect">
                                  <p:stCondLst>
                                    <p:cond delay="50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20000" fill="hold"/>
                                        <p:tgtEl>
                                          <p:spTgt spid="41"/>
                                        </p:tgtEl>
                                        <p:attrNameLst>
                                          <p:attrName>ppt_x</p:attrName>
                                        </p:attrNameLst>
                                      </p:cBhvr>
                                      <p:tavLst>
                                        <p:tav tm="0">
                                          <p:val>
                                            <p:strVal val="0-#ppt_w/2"/>
                                          </p:val>
                                        </p:tav>
                                        <p:tav tm="100000">
                                          <p:val>
                                            <p:strVal val="#ppt_x"/>
                                          </p:val>
                                        </p:tav>
                                      </p:tavLst>
                                    </p:anim>
                                    <p:anim calcmode="lin" valueType="num">
                                      <p:cBhvr additive="base">
                                        <p:cTn id="41"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2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50" fill="hold"/>
                                        <p:tgtEl>
                                          <p:spTgt spid="26"/>
                                        </p:tgtEl>
                                        <p:attrNameLst>
                                          <p:attrName>fillcolor</p:attrName>
                                        </p:attrNameLst>
                                      </p:cBhvr>
                                      <p:to>
                                        <a:srgbClr val="FFF2CC"/>
                                      </p:to>
                                    </p:animClr>
                                    <p:set>
                                      <p:cBhvr>
                                        <p:cTn id="47" dur="250" fill="hold"/>
                                        <p:tgtEl>
                                          <p:spTgt spid="26"/>
                                        </p:tgtEl>
                                        <p:attrNameLst>
                                          <p:attrName>fill.type</p:attrName>
                                        </p:attrNameLst>
                                      </p:cBhvr>
                                      <p:to>
                                        <p:strVal val="solid"/>
                                      </p:to>
                                    </p:set>
                                    <p:set>
                                      <p:cBhvr>
                                        <p:cTn id="48" dur="250" fill="hold"/>
                                        <p:tgtEl>
                                          <p:spTgt spid="26"/>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par>
                                <p:cTn id="49" presetID="23" presetClass="entr" presetSubtype="32" fill="hold" nodeType="withEffect">
                                  <p:stCondLst>
                                    <p:cond delay="1000"/>
                                  </p:stCondLst>
                                  <p:childTnLst>
                                    <p:set>
                                      <p:cBhvr>
                                        <p:cTn id="50" dur="1" fill="hold">
                                          <p:stCondLst>
                                            <p:cond delay="0"/>
                                          </p:stCondLst>
                                        </p:cTn>
                                        <p:tgtEl>
                                          <p:spTgt spid="47"/>
                                        </p:tgtEl>
                                        <p:attrNameLst>
                                          <p:attrName>style.visibility</p:attrName>
                                        </p:attrNameLst>
                                      </p:cBhvr>
                                      <p:to>
                                        <p:strVal val="visible"/>
                                      </p:to>
                                    </p:set>
                                    <p:anim calcmode="lin" valueType="num">
                                      <p:cBhvr>
                                        <p:cTn id="51" dur="250" fill="hold"/>
                                        <p:tgtEl>
                                          <p:spTgt spid="47"/>
                                        </p:tgtEl>
                                        <p:attrNameLst>
                                          <p:attrName>ppt_w</p:attrName>
                                        </p:attrNameLst>
                                      </p:cBhvr>
                                      <p:tavLst>
                                        <p:tav tm="0">
                                          <p:val>
                                            <p:strVal val="4*#ppt_w"/>
                                          </p:val>
                                        </p:tav>
                                        <p:tav tm="100000">
                                          <p:val>
                                            <p:strVal val="#ppt_w"/>
                                          </p:val>
                                        </p:tav>
                                      </p:tavLst>
                                    </p:anim>
                                    <p:anim calcmode="lin" valueType="num">
                                      <p:cBhvr>
                                        <p:cTn id="5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Wrong Buzzer.wav"/>
                                        </p:tgtEl>
                                      </p:cMediaNode>
                                    </p:audio>
                                  </p:subTnLst>
                                </p:cTn>
                              </p:par>
                              <p:par>
                                <p:cTn id="53" presetID="1" presetClass="emph" presetSubtype="2" fill="hold" nodeType="withEffect">
                                  <p:stCondLst>
                                    <p:cond delay="1000"/>
                                  </p:stCondLst>
                                  <p:childTnLst>
                                    <p:animClr clrSpc="rgb" dir="cw">
                                      <p:cBhvr>
                                        <p:cTn id="54" dur="250" fill="hold"/>
                                        <p:tgtEl>
                                          <p:spTgt spid="26"/>
                                        </p:tgtEl>
                                        <p:attrNameLst>
                                          <p:attrName>fillcolor</p:attrName>
                                        </p:attrNameLst>
                                      </p:cBhvr>
                                      <p:to>
                                        <a:srgbClr val="FFFF00"/>
                                      </p:to>
                                    </p:animClr>
                                    <p:set>
                                      <p:cBhvr>
                                        <p:cTn id="55" dur="250" fill="hold"/>
                                        <p:tgtEl>
                                          <p:spTgt spid="26"/>
                                        </p:tgtEl>
                                        <p:attrNameLst>
                                          <p:attrName>fill.type</p:attrName>
                                        </p:attrNameLst>
                                      </p:cBhvr>
                                      <p:to>
                                        <p:strVal val="solid"/>
                                      </p:to>
                                    </p:set>
                                    <p:set>
                                      <p:cBhvr>
                                        <p:cTn id="5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7" restart="whenNotActive" fill="hold" evtFilter="cancelBubble" nodeType="interactiveSeq">
                <p:stCondLst>
                  <p:cond evt="onClick" delay="0">
                    <p:tgtEl>
                      <p:spTgt spid="4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50" fill="hold"/>
                                        <p:tgtEl>
                                          <p:spTgt spid="42"/>
                                        </p:tgtEl>
                                        <p:attrNameLst>
                                          <p:attrName>fillcolor</p:attrName>
                                        </p:attrNameLst>
                                      </p:cBhvr>
                                      <p:to>
                                        <a:srgbClr val="FFF2CC"/>
                                      </p:to>
                                    </p:animClr>
                                    <p:set>
                                      <p:cBhvr>
                                        <p:cTn id="62" dur="250" fill="hold"/>
                                        <p:tgtEl>
                                          <p:spTgt spid="42"/>
                                        </p:tgtEl>
                                        <p:attrNameLst>
                                          <p:attrName>fill.type</p:attrName>
                                        </p:attrNameLst>
                                      </p:cBhvr>
                                      <p:to>
                                        <p:strVal val="solid"/>
                                      </p:to>
                                    </p:set>
                                    <p:set>
                                      <p:cBhvr>
                                        <p:cTn id="63" dur="250" fill="hold"/>
                                        <p:tgtEl>
                                          <p:spTgt spid="42"/>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par>
                                <p:cTn id="64" presetID="23" presetClass="entr" presetSubtype="32" fill="hold" nodeType="withEffect">
                                  <p:stCondLst>
                                    <p:cond delay="1000"/>
                                  </p:stCondLst>
                                  <p:childTnLst>
                                    <p:set>
                                      <p:cBhvr>
                                        <p:cTn id="65" dur="1" fill="hold">
                                          <p:stCondLst>
                                            <p:cond delay="0"/>
                                          </p:stCondLst>
                                        </p:cTn>
                                        <p:tgtEl>
                                          <p:spTgt spid="53"/>
                                        </p:tgtEl>
                                        <p:attrNameLst>
                                          <p:attrName>style.visibility</p:attrName>
                                        </p:attrNameLst>
                                      </p:cBhvr>
                                      <p:to>
                                        <p:strVal val="visible"/>
                                      </p:to>
                                    </p:set>
                                    <p:anim calcmode="lin" valueType="num">
                                      <p:cBhvr>
                                        <p:cTn id="66" dur="250" fill="hold"/>
                                        <p:tgtEl>
                                          <p:spTgt spid="53"/>
                                        </p:tgtEl>
                                        <p:attrNameLst>
                                          <p:attrName>ppt_w</p:attrName>
                                        </p:attrNameLst>
                                      </p:cBhvr>
                                      <p:tavLst>
                                        <p:tav tm="0">
                                          <p:val>
                                            <p:strVal val="4*#ppt_w"/>
                                          </p:val>
                                        </p:tav>
                                        <p:tav tm="100000">
                                          <p:val>
                                            <p:strVal val="#ppt_w"/>
                                          </p:val>
                                        </p:tav>
                                      </p:tavLst>
                                    </p:anim>
                                    <p:anim calcmode="lin" valueType="num">
                                      <p:cBhvr>
                                        <p:cTn id="6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4" name="Check mark.wav"/>
                                        </p:tgtEl>
                                      </p:cMediaNode>
                                    </p:audio>
                                  </p:subTnLst>
                                </p:cTn>
                              </p:par>
                              <p:par>
                                <p:cTn id="68" presetID="1" presetClass="emph" presetSubtype="2" fill="hold" nodeType="withEffect">
                                  <p:stCondLst>
                                    <p:cond delay="1000"/>
                                  </p:stCondLst>
                                  <p:childTnLst>
                                    <p:animClr clrSpc="rgb" dir="cw">
                                      <p:cBhvr>
                                        <p:cTn id="69" dur="250" fill="hold"/>
                                        <p:tgtEl>
                                          <p:spTgt spid="42"/>
                                        </p:tgtEl>
                                        <p:attrNameLst>
                                          <p:attrName>fillcolor</p:attrName>
                                        </p:attrNameLst>
                                      </p:cBhvr>
                                      <p:to>
                                        <a:srgbClr val="00B050"/>
                                      </p:to>
                                    </p:animClr>
                                    <p:set>
                                      <p:cBhvr>
                                        <p:cTn id="70" dur="250" fill="hold"/>
                                        <p:tgtEl>
                                          <p:spTgt spid="42"/>
                                        </p:tgtEl>
                                        <p:attrNameLst>
                                          <p:attrName>fill.type</p:attrName>
                                        </p:attrNameLst>
                                      </p:cBhvr>
                                      <p:to>
                                        <p:strVal val="solid"/>
                                      </p:to>
                                    </p:set>
                                    <p:set>
                                      <p:cBhvr>
                                        <p:cTn id="71"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2" restart="whenNotActive" fill="hold" evtFilter="cancelBubble" nodeType="interactiveSeq">
                <p:stCondLst>
                  <p:cond evt="onClick" delay="0">
                    <p:tgtEl>
                      <p:spTgt spid="43"/>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dir="cw">
                                      <p:cBhvr>
                                        <p:cTn id="76" dur="250" fill="hold"/>
                                        <p:tgtEl>
                                          <p:spTgt spid="43"/>
                                        </p:tgtEl>
                                        <p:attrNameLst>
                                          <p:attrName>fillcolor</p:attrName>
                                        </p:attrNameLst>
                                      </p:cBhvr>
                                      <p:to>
                                        <a:srgbClr val="FFF2CC"/>
                                      </p:to>
                                    </p:animClr>
                                    <p:set>
                                      <p:cBhvr>
                                        <p:cTn id="77" dur="250" fill="hold"/>
                                        <p:tgtEl>
                                          <p:spTgt spid="43"/>
                                        </p:tgtEl>
                                        <p:attrNameLst>
                                          <p:attrName>fill.type</p:attrName>
                                        </p:attrNameLst>
                                      </p:cBhvr>
                                      <p:to>
                                        <p:strVal val="solid"/>
                                      </p:to>
                                    </p:set>
                                    <p:set>
                                      <p:cBhvr>
                                        <p:cTn id="78" dur="250" fill="hold"/>
                                        <p:tgtEl>
                                          <p:spTgt spid="43"/>
                                        </p:tgtEl>
                                        <p:attrNameLst>
                                          <p:attrName>fill.on</p:attrName>
                                        </p:attrNameLst>
                                      </p:cBhvr>
                                      <p:to>
                                        <p:strVal val="true"/>
                                      </p:to>
                                    </p:se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79" presetID="23" presetClass="entr" presetSubtype="32" fill="hold" nodeType="withEffect">
                                  <p:stCondLst>
                                    <p:cond delay="1000"/>
                                  </p:stCondLst>
                                  <p:childTnLst>
                                    <p:set>
                                      <p:cBhvr>
                                        <p:cTn id="80" dur="1" fill="hold">
                                          <p:stCondLst>
                                            <p:cond delay="0"/>
                                          </p:stCondLst>
                                        </p:cTn>
                                        <p:tgtEl>
                                          <p:spTgt spid="51"/>
                                        </p:tgtEl>
                                        <p:attrNameLst>
                                          <p:attrName>style.visibility</p:attrName>
                                        </p:attrNameLst>
                                      </p:cBhvr>
                                      <p:to>
                                        <p:strVal val="visible"/>
                                      </p:to>
                                    </p:set>
                                    <p:anim calcmode="lin" valueType="num">
                                      <p:cBhvr>
                                        <p:cTn id="81" dur="250" fill="hold"/>
                                        <p:tgtEl>
                                          <p:spTgt spid="51"/>
                                        </p:tgtEl>
                                        <p:attrNameLst>
                                          <p:attrName>ppt_w</p:attrName>
                                        </p:attrNameLst>
                                      </p:cBhvr>
                                      <p:tavLst>
                                        <p:tav tm="0">
                                          <p:val>
                                            <p:strVal val="4*#ppt_w"/>
                                          </p:val>
                                        </p:tav>
                                        <p:tav tm="100000">
                                          <p:val>
                                            <p:strVal val="#ppt_w"/>
                                          </p:val>
                                        </p:tav>
                                      </p:tavLst>
                                    </p:anim>
                                    <p:anim calcmode="lin" valueType="num">
                                      <p:cBhvr>
                                        <p:cTn id="82"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3" name="Wrong Buzzer.wav"/>
                                        </p:tgtEl>
                                      </p:cMediaNode>
                                    </p:audio>
                                  </p:subTnLst>
                                </p:cTn>
                              </p:par>
                              <p:par>
                                <p:cTn id="83" presetID="1" presetClass="emph" presetSubtype="2" fill="hold" nodeType="withEffect">
                                  <p:stCondLst>
                                    <p:cond delay="1000"/>
                                  </p:stCondLst>
                                  <p:childTnLst>
                                    <p:animClr clrSpc="rgb" dir="cw">
                                      <p:cBhvr>
                                        <p:cTn id="84" dur="250" fill="hold"/>
                                        <p:tgtEl>
                                          <p:spTgt spid="43"/>
                                        </p:tgtEl>
                                        <p:attrNameLst>
                                          <p:attrName>fillcolor</p:attrName>
                                        </p:attrNameLst>
                                      </p:cBhvr>
                                      <p:to>
                                        <a:srgbClr val="FFFF00"/>
                                      </p:to>
                                    </p:animClr>
                                    <p:set>
                                      <p:cBhvr>
                                        <p:cTn id="85" dur="250" fill="hold"/>
                                        <p:tgtEl>
                                          <p:spTgt spid="43"/>
                                        </p:tgtEl>
                                        <p:attrNameLst>
                                          <p:attrName>fill.type</p:attrName>
                                        </p:attrNameLst>
                                      </p:cBhvr>
                                      <p:to>
                                        <p:strVal val="solid"/>
                                      </p:to>
                                    </p:set>
                                    <p:set>
                                      <p:cBhvr>
                                        <p:cTn id="86"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7" restart="whenNotActive" fill="hold" evtFilter="cancelBubble" nodeType="interactiveSeq">
                <p:stCondLst>
                  <p:cond evt="onClick" delay="0">
                    <p:tgtEl>
                      <p:spTgt spid="44"/>
                    </p:tgtEl>
                  </p:cond>
                </p:stCondLst>
                <p:endSync evt="end" delay="0">
                  <p:rtn val="all"/>
                </p:endSync>
                <p:childTnLst>
                  <p:par>
                    <p:cTn id="88" fill="hold">
                      <p:stCondLst>
                        <p:cond delay="0"/>
                      </p:stCondLst>
                      <p:childTnLst>
                        <p:par>
                          <p:cTn id="89" fill="hold">
                            <p:stCondLst>
                              <p:cond delay="0"/>
                            </p:stCondLst>
                            <p:childTnLst>
                              <p:par>
                                <p:cTn id="90" presetID="1" presetClass="emph" presetSubtype="2" fill="hold" nodeType="clickEffect">
                                  <p:stCondLst>
                                    <p:cond delay="0"/>
                                  </p:stCondLst>
                                  <p:childTnLst>
                                    <p:animClr clrSpc="rgb" dir="cw">
                                      <p:cBhvr>
                                        <p:cTn id="91" dur="250" fill="hold"/>
                                        <p:tgtEl>
                                          <p:spTgt spid="44"/>
                                        </p:tgtEl>
                                        <p:attrNameLst>
                                          <p:attrName>fillcolor</p:attrName>
                                        </p:attrNameLst>
                                      </p:cBhvr>
                                      <p:to>
                                        <a:srgbClr val="FFF2CC"/>
                                      </p:to>
                                    </p:animClr>
                                    <p:set>
                                      <p:cBhvr>
                                        <p:cTn id="92" dur="250" fill="hold"/>
                                        <p:tgtEl>
                                          <p:spTgt spid="44"/>
                                        </p:tgtEl>
                                        <p:attrNameLst>
                                          <p:attrName>fill.type</p:attrName>
                                        </p:attrNameLst>
                                      </p:cBhvr>
                                      <p:to>
                                        <p:strVal val="solid"/>
                                      </p:to>
                                    </p:set>
                                    <p:set>
                                      <p:cBhvr>
                                        <p:cTn id="93" dur="250" fill="hold"/>
                                        <p:tgtEl>
                                          <p:spTgt spid="44"/>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2" name="click.wav"/>
                                        </p:tgtEl>
                                      </p:cMediaNode>
                                    </p:audio>
                                  </p:subTnLst>
                                </p:cTn>
                              </p:par>
                              <p:par>
                                <p:cTn id="94" presetID="23" presetClass="entr" presetSubtype="32" fill="hold" nodeType="withEffect">
                                  <p:stCondLst>
                                    <p:cond delay="1000"/>
                                  </p:stCondLst>
                                  <p:childTnLst>
                                    <p:set>
                                      <p:cBhvr>
                                        <p:cTn id="95" dur="1" fill="hold">
                                          <p:stCondLst>
                                            <p:cond delay="0"/>
                                          </p:stCondLst>
                                        </p:cTn>
                                        <p:tgtEl>
                                          <p:spTgt spid="49"/>
                                        </p:tgtEl>
                                        <p:attrNameLst>
                                          <p:attrName>style.visibility</p:attrName>
                                        </p:attrNameLst>
                                      </p:cBhvr>
                                      <p:to>
                                        <p:strVal val="visible"/>
                                      </p:to>
                                    </p:set>
                                    <p:anim calcmode="lin" valueType="num">
                                      <p:cBhvr>
                                        <p:cTn id="96" dur="250" fill="hold"/>
                                        <p:tgtEl>
                                          <p:spTgt spid="49"/>
                                        </p:tgtEl>
                                        <p:attrNameLst>
                                          <p:attrName>ppt_w</p:attrName>
                                        </p:attrNameLst>
                                      </p:cBhvr>
                                      <p:tavLst>
                                        <p:tav tm="0">
                                          <p:val>
                                            <p:strVal val="4*#ppt_w"/>
                                          </p:val>
                                        </p:tav>
                                        <p:tav tm="100000">
                                          <p:val>
                                            <p:strVal val="#ppt_w"/>
                                          </p:val>
                                        </p:tav>
                                      </p:tavLst>
                                    </p:anim>
                                    <p:anim calcmode="lin" valueType="num">
                                      <p:cBhvr>
                                        <p:cTn id="97"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3" name="Wrong Buzzer.wav"/>
                                        </p:tgtEl>
                                      </p:cMediaNode>
                                    </p:audio>
                                  </p:subTnLst>
                                </p:cTn>
                              </p:par>
                              <p:par>
                                <p:cTn id="98" presetID="1" presetClass="emph" presetSubtype="2" fill="hold" nodeType="withEffect">
                                  <p:stCondLst>
                                    <p:cond delay="1000"/>
                                  </p:stCondLst>
                                  <p:childTnLst>
                                    <p:animClr clrSpc="rgb" dir="cw">
                                      <p:cBhvr>
                                        <p:cTn id="99" dur="250" fill="hold"/>
                                        <p:tgtEl>
                                          <p:spTgt spid="44"/>
                                        </p:tgtEl>
                                        <p:attrNameLst>
                                          <p:attrName>fillcolor</p:attrName>
                                        </p:attrNameLst>
                                      </p:cBhvr>
                                      <p:to>
                                        <a:srgbClr val="FFFF00"/>
                                      </p:to>
                                    </p:animClr>
                                    <p:set>
                                      <p:cBhvr>
                                        <p:cTn id="100" dur="250" fill="hold"/>
                                        <p:tgtEl>
                                          <p:spTgt spid="44"/>
                                        </p:tgtEl>
                                        <p:attrNameLst>
                                          <p:attrName>fill.type</p:attrName>
                                        </p:attrNameLst>
                                      </p:cBhvr>
                                      <p:to>
                                        <p:strVal val="solid"/>
                                      </p:to>
                                    </p:set>
                                    <p:set>
                                      <p:cBhvr>
                                        <p:cTn id="101"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2299</Words>
  <PresentationFormat>Custom</PresentationFormat>
  <Paragraphs>251</Paragraphs>
  <Slides>27</Slides>
  <Notes>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Tahoma</vt:lpstr>
      <vt:lpstr>Century Gothic</vt:lpstr>
      <vt:lpstr>Calibri</vt:lpstr>
      <vt:lpstr>Wingdings 3</vt:lpstr>
      <vt:lpstr>Noto Sans Symbols</vt:lpstr>
      <vt:lpstr>Times New Roman</vt:lpstr>
      <vt:lpstr>Arial</vt:lpstr>
      <vt:lpstr>Wingdings</vt:lpstr>
      <vt:lpstr>Ion</vt:lpstr>
      <vt:lpstr>PowerPoint Presentation</vt:lpstr>
      <vt:lpstr>PowerPoint Presentation</vt:lpstr>
      <vt:lpstr>Luật chơi: Hs chọn hai câu hỏi bất kì để trả lời, trả lời đúng cả hai hs được quay điểm, hs có quyền lấy điểm hoặc không lấy điểm!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2024-08-01T08:36:17Z</dcterms:modified>
  <dc:identifier>DAFNBNlcDJs</dc:identifier>
</cp:coreProperties>
</file>