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4476" r:id="rId1"/>
  </p:sldMasterIdLst>
  <p:notesMasterIdLst>
    <p:notesMasterId r:id="rId24"/>
  </p:notesMasterIdLst>
  <p:handoutMasterIdLst>
    <p:handoutMasterId r:id="rId25"/>
  </p:handoutMasterIdLst>
  <p:sldIdLst>
    <p:sldId id="256" r:id="rId2"/>
    <p:sldId id="281" r:id="rId3"/>
    <p:sldId id="315" r:id="rId4"/>
    <p:sldId id="283" r:id="rId5"/>
    <p:sldId id="279" r:id="rId6"/>
    <p:sldId id="316" r:id="rId7"/>
    <p:sldId id="317" r:id="rId8"/>
    <p:sldId id="318" r:id="rId9"/>
    <p:sldId id="304" r:id="rId10"/>
    <p:sldId id="322" r:id="rId11"/>
    <p:sldId id="325" r:id="rId12"/>
    <p:sldId id="327" r:id="rId13"/>
    <p:sldId id="331" r:id="rId14"/>
    <p:sldId id="332" r:id="rId15"/>
    <p:sldId id="329" r:id="rId16"/>
    <p:sldId id="337" r:id="rId17"/>
    <p:sldId id="336" r:id="rId18"/>
    <p:sldId id="340" r:id="rId19"/>
    <p:sldId id="333" r:id="rId20"/>
    <p:sldId id="334" r:id="rId21"/>
    <p:sldId id="341" r:id="rId22"/>
    <p:sldId id="276" r:id="rId23"/>
  </p:sldIdLst>
  <p:sldSz cx="9144000" cy="6858000" type="screen4x3"/>
  <p:notesSz cx="7104063" cy="10234613"/>
  <p:embeddedFontLst>
    <p:embeddedFont>
      <p:font typeface="Calibri"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p:cViewPr varScale="1">
        <p:scale>
          <a:sx n="114" d="100"/>
          <a:sy n="114" d="100"/>
        </p:scale>
        <p:origin x="-147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8D2668F7-66CA-45C5-9E7D-CFAE3C1ED636}" type="datetimeFigureOut">
              <a:rPr lang="en-US" smtClean="0"/>
              <a:t>10/10/2020</a:t>
            </a:fld>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42AA0F32-7828-4B50-B900-80F7094AF665}" type="slidenum">
              <a:rPr lang="en-US" smtClean="0"/>
              <a:t>‹#›</a:t>
            </a:fld>
            <a:endParaRPr lang="en-US"/>
          </a:p>
        </p:txBody>
      </p:sp>
    </p:spTree>
    <p:extLst>
      <p:ext uri="{BB962C8B-B14F-4D97-AF65-F5344CB8AC3E}">
        <p14:creationId xmlns:p14="http://schemas.microsoft.com/office/powerpoint/2010/main" val="13327636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D81FE3CA-BD17-4C90-9BF6-6BABA79F689F}" type="datetimeFigureOut">
              <a:rPr lang="en-US" smtClean="0"/>
              <a:t>10/10/2020</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3D85117B-5ABF-4DAD-B190-C75FBBBEF072}" type="slidenum">
              <a:rPr lang="en-US" smtClean="0"/>
              <a:t>‹#›</a:t>
            </a:fld>
            <a:endParaRPr lang="en-US"/>
          </a:p>
        </p:txBody>
      </p:sp>
    </p:spTree>
    <p:extLst>
      <p:ext uri="{BB962C8B-B14F-4D97-AF65-F5344CB8AC3E}">
        <p14:creationId xmlns:p14="http://schemas.microsoft.com/office/powerpoint/2010/main" val="34350552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232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039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743200"/>
          </a:xfrm>
        </p:spPr>
        <p:txBody>
          <a:bodyPr>
            <a:normAutofit/>
          </a:bodyPr>
          <a:lstStyle>
            <a:lvl1pPr algn="ctr">
              <a:defRPr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164578" y="4267200"/>
            <a:ext cx="5410200" cy="1447800"/>
          </a:xfrm>
        </p:spPr>
        <p:txBody>
          <a:bodyPr>
            <a:normAutofit/>
          </a:bodyPr>
          <a:lstStyle>
            <a:lvl1pPr marL="0" indent="0" algn="l">
              <a:buNone/>
              <a:defRPr sz="2800" b="1">
                <a:solidFill>
                  <a:srgbClr val="00B050"/>
                </a:solidFill>
                <a:effectLst>
                  <a:outerShdw blurRad="38100" dist="38100" dir="2700000" algn="tl">
                    <a:srgbClr val="000000">
                      <a:alpha val="43137"/>
                    </a:srgbClr>
                  </a:outerShdw>
                </a:effectLst>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346" y="30346"/>
            <a:ext cx="960254" cy="960254"/>
          </a:xfrm>
          <a:prstGeom prst="rect">
            <a:avLst/>
          </a:prstGeom>
        </p:spPr>
      </p:pic>
      <p:sp>
        <p:nvSpPr>
          <p:cNvPr id="8" name="TextBox 7"/>
          <p:cNvSpPr txBox="1"/>
          <p:nvPr userDrawn="1"/>
        </p:nvSpPr>
        <p:spPr>
          <a:xfrm>
            <a:off x="1165927" y="0"/>
            <a:ext cx="6705600" cy="923330"/>
          </a:xfrm>
          <a:prstGeom prst="rect">
            <a:avLst/>
          </a:prstGeom>
          <a:noFill/>
        </p:spPr>
        <p:txBody>
          <a:bodyPr wrap="square" rtlCol="0" anchor="b" anchorCtr="0">
            <a:spAutoFit/>
          </a:bodyPr>
          <a:lstStyle/>
          <a:p>
            <a:pPr algn="ctr"/>
            <a:r>
              <a:rPr lang="en-US" b="0" smtClean="0">
                <a:solidFill>
                  <a:srgbClr val="7030A0"/>
                </a:solidFill>
                <a:latin typeface="Times New Roman" pitchFamily="18" charset="0"/>
                <a:cs typeface="Times New Roman" pitchFamily="18" charset="0"/>
              </a:rPr>
              <a:t>SỞ</a:t>
            </a:r>
            <a:r>
              <a:rPr lang="en-US" b="0" baseline="0" smtClean="0">
                <a:solidFill>
                  <a:srgbClr val="7030A0"/>
                </a:solidFill>
                <a:latin typeface="Times New Roman" pitchFamily="18" charset="0"/>
                <a:cs typeface="Times New Roman" pitchFamily="18" charset="0"/>
              </a:rPr>
              <a:t> GIÁO DỤC VÀ ĐÀO TẠO THÀNH PHỐ HỒ CHÍ MINH</a:t>
            </a:r>
          </a:p>
          <a:p>
            <a:pPr algn="ctr"/>
            <a:r>
              <a:rPr lang="en-US" b="1" baseline="0" smtClean="0">
                <a:solidFill>
                  <a:srgbClr val="7030A0"/>
                </a:solidFill>
                <a:latin typeface="Times New Roman" pitchFamily="18" charset="0"/>
                <a:cs typeface="Times New Roman" pitchFamily="18" charset="0"/>
              </a:rPr>
              <a:t>Trường THPT TRẦN QUANG KHẢI</a:t>
            </a:r>
          </a:p>
          <a:p>
            <a:pPr algn="ctr"/>
            <a:r>
              <a:rPr lang="en-US" b="0" baseline="0" err="1" smtClean="0">
                <a:solidFill>
                  <a:srgbClr val="7030A0"/>
                </a:solidFill>
                <a:latin typeface="Times New Roman" pitchFamily="18" charset="0"/>
                <a:cs typeface="Times New Roman" pitchFamily="18" charset="0"/>
              </a:rPr>
              <a:t>Tổ</a:t>
            </a:r>
            <a:r>
              <a:rPr lang="en-US" b="0" baseline="0" smtClean="0">
                <a:solidFill>
                  <a:srgbClr val="7030A0"/>
                </a:solidFill>
                <a:latin typeface="Times New Roman" pitchFamily="18" charset="0"/>
                <a:cs typeface="Times New Roman" pitchFamily="18" charset="0"/>
              </a:rPr>
              <a:t> </a:t>
            </a:r>
            <a:r>
              <a:rPr lang="en-US" b="0" baseline="0" err="1" smtClean="0">
                <a:solidFill>
                  <a:srgbClr val="7030A0"/>
                </a:solidFill>
                <a:latin typeface="Times New Roman" pitchFamily="18" charset="0"/>
                <a:cs typeface="Times New Roman" pitchFamily="18" charset="0"/>
              </a:rPr>
              <a:t>bộ</a:t>
            </a:r>
            <a:r>
              <a:rPr lang="en-US" b="0" baseline="0" smtClean="0">
                <a:solidFill>
                  <a:srgbClr val="7030A0"/>
                </a:solidFill>
                <a:latin typeface="Times New Roman" pitchFamily="18" charset="0"/>
                <a:cs typeface="Times New Roman" pitchFamily="18" charset="0"/>
              </a:rPr>
              <a:t> </a:t>
            </a:r>
            <a:r>
              <a:rPr lang="en-US" b="0" baseline="0" err="1" smtClean="0">
                <a:solidFill>
                  <a:srgbClr val="7030A0"/>
                </a:solidFill>
                <a:latin typeface="Times New Roman" pitchFamily="18" charset="0"/>
                <a:cs typeface="Times New Roman" pitchFamily="18" charset="0"/>
              </a:rPr>
              <a:t>môn</a:t>
            </a:r>
            <a:r>
              <a:rPr lang="en-US" b="0" baseline="0" smtClean="0">
                <a:solidFill>
                  <a:srgbClr val="7030A0"/>
                </a:solidFill>
                <a:latin typeface="Times New Roman" pitchFamily="18" charset="0"/>
                <a:cs typeface="Times New Roman" pitchFamily="18" charset="0"/>
              </a:rPr>
              <a:t>: </a:t>
            </a:r>
            <a:r>
              <a:rPr lang="en-US" b="1" baseline="0" smtClean="0">
                <a:solidFill>
                  <a:srgbClr val="7030A0"/>
                </a:solidFill>
                <a:latin typeface="Times New Roman" pitchFamily="18" charset="0"/>
                <a:cs typeface="Times New Roman" pitchFamily="18" charset="0"/>
              </a:rPr>
              <a:t>TIN HỌC</a:t>
            </a:r>
            <a:endParaRPr lang="en-US" b="1">
              <a:solidFill>
                <a:srgbClr val="7030A0"/>
              </a:solidFill>
              <a:latin typeface="Times New Roman" pitchFamily="18" charset="0"/>
              <a:cs typeface="Times New Roman" pitchFamily="18" charset="0"/>
            </a:endParaRPr>
          </a:p>
        </p:txBody>
      </p:sp>
      <p:cxnSp>
        <p:nvCxnSpPr>
          <p:cNvPr id="10" name="Straight Connector 9"/>
          <p:cNvCxnSpPr/>
          <p:nvPr userDrawn="1"/>
        </p:nvCxnSpPr>
        <p:spPr>
          <a:xfrm>
            <a:off x="5105400" y="5943600"/>
            <a:ext cx="373380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86375" y="5943600"/>
            <a:ext cx="3371850" cy="369332"/>
          </a:xfrm>
          <a:prstGeom prst="rect">
            <a:avLst/>
          </a:prstGeom>
          <a:noFill/>
        </p:spPr>
        <p:txBody>
          <a:bodyPr wrap="square" rtlCol="0">
            <a:spAutoFit/>
          </a:bodyPr>
          <a:lstStyle/>
          <a:p>
            <a:pPr algn="ctr"/>
            <a:r>
              <a:rPr lang="en-US" sz="1800" b="0" smtClean="0">
                <a:solidFill>
                  <a:srgbClr val="7030A0"/>
                </a:solidFill>
                <a:effectLst/>
                <a:latin typeface="Times New Roman" pitchFamily="18" charset="0"/>
                <a:cs typeface="Times New Roman" pitchFamily="18" charset="0"/>
              </a:rPr>
              <a:t>Bài</a:t>
            </a:r>
            <a:r>
              <a:rPr lang="en-US" sz="1800" b="0" baseline="0" smtClean="0">
                <a:solidFill>
                  <a:srgbClr val="7030A0"/>
                </a:solidFill>
                <a:effectLst/>
                <a:latin typeface="Times New Roman" pitchFamily="18" charset="0"/>
                <a:cs typeface="Times New Roman" pitchFamily="18" charset="0"/>
              </a:rPr>
              <a:t> dạy điện </a:t>
            </a:r>
            <a:r>
              <a:rPr lang="en-US" sz="1800" b="0" baseline="0" smtClean="0">
                <a:solidFill>
                  <a:srgbClr val="7030A0"/>
                </a:solidFill>
                <a:effectLst/>
                <a:latin typeface="Times New Roman" pitchFamily="18" charset="0"/>
                <a:cs typeface="Times New Roman" pitchFamily="18" charset="0"/>
              </a:rPr>
              <a:t>tử Tin học Lớp 12</a:t>
            </a:r>
            <a:endParaRPr lang="en-US" sz="1800" b="0">
              <a:solidFill>
                <a:srgbClr val="7030A0"/>
              </a:solidFill>
              <a:effectLst/>
              <a:latin typeface="Times New Roman" pitchFamily="18" charset="0"/>
              <a:cs typeface="Times New Roman" pitchFamily="18" charset="0"/>
            </a:endParaRPr>
          </a:p>
        </p:txBody>
      </p:sp>
      <p:sp>
        <p:nvSpPr>
          <p:cNvPr id="12"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3"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4"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controls>
      <mc:AlternateContent xmlns:mc="http://schemas.openxmlformats.org/markup-compatibility/2006">
        <mc:Choice xmlns:v="urn:schemas-microsoft-com:vml" Requires="v">
          <p:control spid="1051" name="ShockwaveFlash1" r:id="rId2" imgW="914286" imgH="914286"/>
        </mc:Choice>
        <mc:Fallback>
          <p:control name="ShockwaveFlash1" r:id="rId2" imgW="914286" imgH="914286">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218643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0809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3570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342900" indent="-342900">
              <a:buFont typeface="Times New Roman" pitchFamily="18" charset="0"/>
              <a:buChar char="‒"/>
              <a:defRPr sz="2400"/>
            </a:lvl1pPr>
            <a:lvl2pPr marL="742950" indent="-285750">
              <a:buFont typeface="Times New Roman" pitchFamily="18" charset="0"/>
              <a:buChar char="+"/>
              <a:defRPr sz="2400"/>
            </a:lvl2pPr>
            <a:lvl3pPr marL="1143000" indent="-228600">
              <a:buFont typeface="Courier New" pitchFamily="49" charset="0"/>
              <a:buChar char="o"/>
              <a:defRPr sz="2400"/>
            </a:lvl3pPr>
            <a:lvl4pPr marL="1600200" indent="-228600">
              <a:buFont typeface="Arial" pitchFamily="34" charset="0"/>
              <a:buChar cha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1352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203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013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90600"/>
            <a:ext cx="4040188" cy="639762"/>
          </a:xfrm>
        </p:spPr>
        <p:txBody>
          <a:bodyPr anchor="b"/>
          <a:lstStyle>
            <a:lvl1pPr marL="0" indent="0" algn="ctr">
              <a:spcBef>
                <a:spcPts val="600"/>
              </a:spcBef>
              <a:spcAft>
                <a:spcPts val="600"/>
              </a:spcAft>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52600"/>
            <a:ext cx="4040188" cy="4495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90600"/>
            <a:ext cx="4041775" cy="639762"/>
          </a:xfrm>
        </p:spPr>
        <p:txBody>
          <a:bodyPr anchor="b"/>
          <a:lstStyle>
            <a:lvl1pPr marL="0" indent="0" algn="ctr">
              <a:spcBef>
                <a:spcPts val="600"/>
              </a:spcBef>
              <a:spcAft>
                <a:spcPts val="600"/>
              </a:spcAft>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52600"/>
            <a:ext cx="4041775" cy="4495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2" name="Slide Number Placeholder 5"/>
          <p:cNvSpPr>
            <a:spLocks noGrp="1"/>
          </p:cNvSpPr>
          <p:nvPr>
            <p:ph type="sldNum" sz="quarter" idx="12"/>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41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4554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7"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0439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2918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5969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14300"/>
            <a:ext cx="7924800" cy="685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990601"/>
            <a:ext cx="8458200"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controls>
      <mc:AlternateContent xmlns:mc="http://schemas.openxmlformats.org/markup-compatibility/2006">
        <mc:Choice xmlns:v="urn:schemas-microsoft-com:vml" Requires="v">
          <p:control spid="2074" name="ShockwaveFlash1" r:id="rId14" imgW="914286" imgH="914286"/>
        </mc:Choice>
        <mc:Fallback>
          <p:control name="ShockwaveFlash1" r:id="rId14" imgW="914286" imgH="914286">
            <p:pic>
              <p:nvPicPr>
                <p:cNvPr id="0" name="ShockwaveFlash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23106812"/>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iming>
    <p:tnLst>
      <p:par>
        <p:cTn id="1" dur="indefinite" restart="never" nodeType="tmRoot"/>
      </p:par>
    </p:tnLst>
  </p:timing>
  <p:hf hdr="0" ftr="0" dt="0"/>
  <p:txStyles>
    <p:title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p:titleStyle>
    <p:body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b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GIỚI THIỆU MICROSOFT ACCESS</a:t>
            </a:r>
            <a:endParaRPr lang="en-US"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1371600" y="4267200"/>
            <a:ext cx="4495800" cy="1752600"/>
          </a:xfrm>
        </p:spPr>
        <p:txBody>
          <a:bodyPr/>
          <a:lstStyle/>
          <a:p>
            <a:pPr algn="l"/>
            <a:r>
              <a:rPr lang="en-US" smtClean="0"/>
              <a:t>GVHD: Vũ Trường</a:t>
            </a:r>
          </a:p>
          <a:p>
            <a:pPr algn="l"/>
            <a:r>
              <a:rPr lang="en-US" smtClean="0"/>
              <a:t>Lớp: 12</a:t>
            </a:r>
            <a:r>
              <a:rPr lang="en-US" baseline="30000" smtClean="0"/>
              <a:t>A</a:t>
            </a:r>
            <a:r>
              <a:rPr lang="en-US" smtClean="0"/>
              <a:t>…… – Tiết: ……</a:t>
            </a:r>
          </a:p>
          <a:p>
            <a:pPr algn="l"/>
            <a:r>
              <a:rPr lang="en-US" smtClean="0"/>
              <a:t>Ngày: ………………</a:t>
            </a:r>
            <a:endParaRPr lang="en-US"/>
          </a:p>
        </p:txBody>
      </p:sp>
    </p:spTree>
    <p:extLst>
      <p:ext uri="{BB962C8B-B14F-4D97-AF65-F5344CB8AC3E}">
        <p14:creationId xmlns:p14="http://schemas.microsoft.com/office/powerpoint/2010/main" val="180822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6F15528-21DE-4FAA-801E-634DDDAF4B2B}" type="slidenum">
              <a:rPr lang="en-US" smtClean="0"/>
              <a:pPr/>
              <a:t>10</a:t>
            </a:fld>
            <a:endParaRPr lang="en-US"/>
          </a:p>
        </p:txBody>
      </p:sp>
      <p:sp>
        <p:nvSpPr>
          <p:cNvPr id="9" name="Title 1"/>
          <p:cNvSpPr>
            <a:spLocks noGrp="1"/>
          </p:cNvSpPr>
          <p:nvPr>
            <p:ph type="title"/>
          </p:nvPr>
        </p:nvSpPr>
        <p:spPr>
          <a:xfrm>
            <a:off x="228600" y="114300"/>
            <a:ext cx="7924800" cy="685800"/>
          </a:xfrm>
        </p:spPr>
        <p:txBody>
          <a:bodyPr/>
          <a:lstStyle/>
          <a:p>
            <a:r>
              <a:rPr lang="en-US" smtClean="0"/>
              <a:t>2&gt; </a:t>
            </a:r>
            <a:r>
              <a:rPr lang="en-US"/>
              <a:t>Một số thao tác cơ bản</a:t>
            </a:r>
          </a:p>
        </p:txBody>
      </p:sp>
      <p:sp>
        <p:nvSpPr>
          <p:cNvPr id="10"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a:t>b</a:t>
            </a:r>
            <a:r>
              <a:rPr lang="en-US" sz="2400" smtClean="0"/>
              <a:t>) Giới thiệu màn hình làm việc</a:t>
            </a:r>
            <a:endParaRPr lang="en-US" sz="2400"/>
          </a:p>
        </p:txBody>
      </p:sp>
      <p:pic>
        <p:nvPicPr>
          <p:cNvPr id="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3063" y="1447800"/>
            <a:ext cx="5857875" cy="2984802"/>
          </a:xfrm>
          <a:ln w="12700">
            <a:solidFill>
              <a:schemeClr val="bg1">
                <a:lumMod val="75000"/>
              </a:schemeClr>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77909"/>
            <a:ext cx="474255" cy="451491"/>
          </a:xfrm>
          <a:prstGeom prst="rect">
            <a:avLst/>
          </a:prstGeom>
        </p:spPr>
      </p:pic>
      <p:sp>
        <p:nvSpPr>
          <p:cNvPr id="11" name="Rectangular Callout 10"/>
          <p:cNvSpPr/>
          <p:nvPr/>
        </p:nvSpPr>
        <p:spPr>
          <a:xfrm>
            <a:off x="800100" y="4648200"/>
            <a:ext cx="7543800" cy="1981200"/>
          </a:xfrm>
          <a:prstGeom prst="wedgeRectCallout">
            <a:avLst>
              <a:gd name="adj1" fmla="val -53122"/>
              <a:gd name="adj2" fmla="val 3336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000" b="1" i="1">
                <a:latin typeface="Times New Roman" pitchFamily="18" charset="0"/>
                <a:cs typeface="Times New Roman" pitchFamily="18" charset="0"/>
              </a:rPr>
              <a:t>Thanh Ribbon</a:t>
            </a:r>
            <a:r>
              <a:rPr lang="en-US" sz="2000">
                <a:latin typeface="Times New Roman" pitchFamily="18" charset="0"/>
                <a:cs typeface="Times New Roman" pitchFamily="18" charset="0"/>
              </a:rPr>
              <a:t>: chứa các biểu tượng (icon) đại diện cho một hành động nào đó mà khi người sử dụng nhấn vào thì nó sẽ thực hiện. Vùng hiển thị của thanh công cụ trong những phiên bản Microsoft Access trước đây sẽ được dùng để hiển thị thanh Ribbon trong phiên bản Microsoft Access 2010. Ứng với mỗi đối tượng mà chúng ta làm việc, thanh Ribbon sẽ tự động thay đổi cho phù hợp với đối tượng tương </a:t>
            </a:r>
            <a:r>
              <a:rPr lang="en-US" sz="2000" smtClean="0">
                <a:latin typeface="Times New Roman" pitchFamily="18" charset="0"/>
                <a:cs typeface="Times New Roman" pitchFamily="18" charset="0"/>
              </a:rPr>
              <a:t>ứng.</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242652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6F15528-21DE-4FAA-801E-634DDDAF4B2B}" type="slidenum">
              <a:rPr lang="en-US" smtClean="0"/>
              <a:pPr/>
              <a:t>11</a:t>
            </a:fld>
            <a:endParaRPr lang="en-US"/>
          </a:p>
        </p:txBody>
      </p:sp>
      <p:sp>
        <p:nvSpPr>
          <p:cNvPr id="9" name="Title 1"/>
          <p:cNvSpPr>
            <a:spLocks noGrp="1"/>
          </p:cNvSpPr>
          <p:nvPr>
            <p:ph type="title"/>
          </p:nvPr>
        </p:nvSpPr>
        <p:spPr>
          <a:xfrm>
            <a:off x="228600" y="114300"/>
            <a:ext cx="7924800" cy="685800"/>
          </a:xfrm>
        </p:spPr>
        <p:txBody>
          <a:bodyPr/>
          <a:lstStyle/>
          <a:p>
            <a:r>
              <a:rPr lang="en-US" smtClean="0"/>
              <a:t>2&gt; </a:t>
            </a:r>
            <a:r>
              <a:rPr lang="en-US"/>
              <a:t>Một số thao tác cơ bản</a:t>
            </a:r>
          </a:p>
        </p:txBody>
      </p:sp>
      <p:sp>
        <p:nvSpPr>
          <p:cNvPr id="10"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smtClean="0"/>
              <a:t>c) Tạo cơ sở dữ liệu mới</a:t>
            </a:r>
            <a:endParaRPr lang="en-US" sz="2400"/>
          </a:p>
        </p:txBody>
      </p:sp>
      <p:sp>
        <p:nvSpPr>
          <p:cNvPr id="13" name="Content Placeholder 2"/>
          <p:cNvSpPr>
            <a:spLocks noGrp="1"/>
          </p:cNvSpPr>
          <p:nvPr>
            <p:ph idx="1"/>
          </p:nvPr>
        </p:nvSpPr>
        <p:spPr>
          <a:xfrm>
            <a:off x="236316" y="1371601"/>
            <a:ext cx="8458200" cy="533400"/>
          </a:xfrm>
        </p:spPr>
        <p:txBody>
          <a:bodyPr/>
          <a:lstStyle/>
          <a:p>
            <a:r>
              <a:rPr lang="en-US" b="1" smtClean="0"/>
              <a:t>Bước 1:</a:t>
            </a:r>
            <a:r>
              <a:rPr lang="en-US" smtClean="0"/>
              <a:t> Khởi động Access 2010.</a:t>
            </a:r>
          </a:p>
        </p:txBody>
      </p:sp>
      <p:pic>
        <p:nvPicPr>
          <p:cNvPr id="15" name="Picture 14"/>
          <p:cNvPicPr/>
          <p:nvPr/>
        </p:nvPicPr>
        <p:blipFill>
          <a:blip r:embed="rId2">
            <a:extLst>
              <a:ext uri="{28A0092B-C50C-407E-A947-70E740481C1C}">
                <a14:useLocalDpi xmlns:a14="http://schemas.microsoft.com/office/drawing/2010/main" val="0"/>
              </a:ext>
            </a:extLst>
          </a:blip>
          <a:srcRect/>
          <a:stretch>
            <a:fillRect/>
          </a:stretch>
        </p:blipFill>
        <p:spPr bwMode="auto">
          <a:xfrm>
            <a:off x="5563658" y="2959417"/>
            <a:ext cx="1827742" cy="1701166"/>
          </a:xfrm>
          <a:prstGeom prst="rect">
            <a:avLst/>
          </a:prstGeom>
          <a:noFill/>
          <a:ln>
            <a:noFill/>
          </a:ln>
        </p:spPr>
      </p:pic>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43200"/>
            <a:ext cx="3657600" cy="2133600"/>
          </a:xfrm>
          <a:prstGeom prst="rect">
            <a:avLst/>
          </a:prstGeom>
          <a:noFill/>
          <a:ln>
            <a:noFill/>
          </a:ln>
        </p:spPr>
      </p:pic>
    </p:spTree>
    <p:extLst>
      <p:ext uri="{BB962C8B-B14F-4D97-AF65-F5344CB8AC3E}">
        <p14:creationId xmlns:p14="http://schemas.microsoft.com/office/powerpoint/2010/main" val="2749125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6F15528-21DE-4FAA-801E-634DDDAF4B2B}" type="slidenum">
              <a:rPr lang="en-US" smtClean="0"/>
              <a:pPr/>
              <a:t>12</a:t>
            </a:fld>
            <a:endParaRPr lang="en-US"/>
          </a:p>
        </p:txBody>
      </p:sp>
      <p:sp>
        <p:nvSpPr>
          <p:cNvPr id="9" name="Title 1"/>
          <p:cNvSpPr>
            <a:spLocks noGrp="1"/>
          </p:cNvSpPr>
          <p:nvPr>
            <p:ph type="title"/>
          </p:nvPr>
        </p:nvSpPr>
        <p:spPr>
          <a:xfrm>
            <a:off x="228600" y="114300"/>
            <a:ext cx="7924800" cy="685800"/>
          </a:xfrm>
        </p:spPr>
        <p:txBody>
          <a:bodyPr/>
          <a:lstStyle/>
          <a:p>
            <a:r>
              <a:rPr lang="en-US" smtClean="0"/>
              <a:t>2&gt; </a:t>
            </a:r>
            <a:r>
              <a:rPr lang="en-US"/>
              <a:t>Một số thao tác cơ bản</a:t>
            </a:r>
          </a:p>
        </p:txBody>
      </p:sp>
      <p:sp>
        <p:nvSpPr>
          <p:cNvPr id="10"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smtClean="0"/>
              <a:t>c) Tạo cơ sở dữ liệu mới</a:t>
            </a:r>
            <a:endParaRPr lang="en-US" sz="240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5793" y="2743200"/>
            <a:ext cx="5111820" cy="3581398"/>
          </a:xfrm>
        </p:spPr>
      </p:pic>
      <p:sp>
        <p:nvSpPr>
          <p:cNvPr id="8" name="Content Placeholder 2"/>
          <p:cNvSpPr txBox="1">
            <a:spLocks/>
          </p:cNvSpPr>
          <p:nvPr/>
        </p:nvSpPr>
        <p:spPr>
          <a:xfrm>
            <a:off x="236316" y="1371600"/>
            <a:ext cx="8458200" cy="129540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t>Bước 2:</a:t>
            </a:r>
            <a:r>
              <a:rPr lang="en-US"/>
              <a:t> Click </a:t>
            </a:r>
            <a:r>
              <a:rPr lang="en-US" b="1"/>
              <a:t>File =&gt; New =&gt; Blank database</a:t>
            </a:r>
            <a:r>
              <a:rPr lang="en-US"/>
              <a:t>. Nhập tên cần đặt vào ô </a:t>
            </a:r>
            <a:r>
              <a:rPr lang="en-US" b="1"/>
              <a:t>File Name</a:t>
            </a:r>
            <a:r>
              <a:rPr lang="en-US" smtClean="0"/>
              <a:t>. </a:t>
            </a:r>
            <a:r>
              <a:rPr lang="en-US"/>
              <a:t>Click vào biểu tượng bên cạnh ô </a:t>
            </a:r>
            <a:r>
              <a:rPr lang="en-US" b="1"/>
              <a:t>File Name </a:t>
            </a:r>
            <a:r>
              <a:rPr lang="en-US"/>
              <a:t>để chọn thư mục lưu </a:t>
            </a:r>
            <a:r>
              <a:rPr lang="en-US" smtClean="0"/>
              <a:t>cơ sở dữ liệu.</a:t>
            </a:r>
            <a:endParaRPr lang="en-US"/>
          </a:p>
        </p:txBody>
      </p:sp>
    </p:spTree>
    <p:extLst>
      <p:ext uri="{BB962C8B-B14F-4D97-AF65-F5344CB8AC3E}">
        <p14:creationId xmlns:p14="http://schemas.microsoft.com/office/powerpoint/2010/main" val="1067622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6F15528-21DE-4FAA-801E-634DDDAF4B2B}" type="slidenum">
              <a:rPr lang="en-US" smtClean="0"/>
              <a:pPr/>
              <a:t>13</a:t>
            </a:fld>
            <a:endParaRPr lang="en-US"/>
          </a:p>
        </p:txBody>
      </p:sp>
      <p:sp>
        <p:nvSpPr>
          <p:cNvPr id="9" name="Title 1"/>
          <p:cNvSpPr>
            <a:spLocks noGrp="1"/>
          </p:cNvSpPr>
          <p:nvPr>
            <p:ph type="title"/>
          </p:nvPr>
        </p:nvSpPr>
        <p:spPr>
          <a:xfrm>
            <a:off x="228600" y="114300"/>
            <a:ext cx="7924800" cy="685800"/>
          </a:xfrm>
        </p:spPr>
        <p:txBody>
          <a:bodyPr/>
          <a:lstStyle/>
          <a:p>
            <a:r>
              <a:rPr lang="en-US" smtClean="0"/>
              <a:t>2&gt; </a:t>
            </a:r>
            <a:r>
              <a:rPr lang="en-US"/>
              <a:t>Một số thao tác cơ bản</a:t>
            </a:r>
          </a:p>
        </p:txBody>
      </p:sp>
      <p:sp>
        <p:nvSpPr>
          <p:cNvPr id="10"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smtClean="0"/>
              <a:t>c) Tạo cơ sở dữ liệu mới</a:t>
            </a:r>
            <a:endParaRPr lang="en-US" sz="240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4345" y="2250657"/>
            <a:ext cx="4915310" cy="4141308"/>
          </a:xfrm>
          <a:ln w="12700">
            <a:solidFill>
              <a:schemeClr val="bg1">
                <a:lumMod val="75000"/>
              </a:schemeClr>
            </a:solidFill>
          </a:ln>
        </p:spPr>
      </p:pic>
      <p:sp>
        <p:nvSpPr>
          <p:cNvPr id="12" name="Content Placeholder 2"/>
          <p:cNvSpPr txBox="1">
            <a:spLocks/>
          </p:cNvSpPr>
          <p:nvPr/>
        </p:nvSpPr>
        <p:spPr>
          <a:xfrm>
            <a:off x="236316" y="1371600"/>
            <a:ext cx="8458200" cy="83820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t>Bước 3: </a:t>
            </a:r>
            <a:r>
              <a:rPr lang="en-US" smtClean="0"/>
              <a:t>Xuất hiện một hộp thoại, </a:t>
            </a:r>
            <a:r>
              <a:rPr lang="en-US"/>
              <a:t>chọn thư mục lưu </a:t>
            </a:r>
            <a:r>
              <a:rPr lang="en-US" smtClean="0"/>
              <a:t>cơ sở dữ liệu, </a:t>
            </a:r>
            <a:r>
              <a:rPr lang="en-US"/>
              <a:t>sau đó click </a:t>
            </a:r>
            <a:r>
              <a:rPr lang="en-US" b="1"/>
              <a:t>OK</a:t>
            </a:r>
            <a:r>
              <a:rPr lang="en-US"/>
              <a:t>.</a:t>
            </a:r>
          </a:p>
        </p:txBody>
      </p:sp>
    </p:spTree>
    <p:extLst>
      <p:ext uri="{BB962C8B-B14F-4D97-AF65-F5344CB8AC3E}">
        <p14:creationId xmlns:p14="http://schemas.microsoft.com/office/powerpoint/2010/main" val="676359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6F15528-21DE-4FAA-801E-634DDDAF4B2B}" type="slidenum">
              <a:rPr lang="en-US" smtClean="0"/>
              <a:pPr/>
              <a:t>14</a:t>
            </a:fld>
            <a:endParaRPr lang="en-US"/>
          </a:p>
        </p:txBody>
      </p:sp>
      <p:sp>
        <p:nvSpPr>
          <p:cNvPr id="9" name="Title 1"/>
          <p:cNvSpPr>
            <a:spLocks noGrp="1"/>
          </p:cNvSpPr>
          <p:nvPr>
            <p:ph type="title"/>
          </p:nvPr>
        </p:nvSpPr>
        <p:spPr>
          <a:xfrm>
            <a:off x="228600" y="114300"/>
            <a:ext cx="7924800" cy="685800"/>
          </a:xfrm>
        </p:spPr>
        <p:txBody>
          <a:bodyPr/>
          <a:lstStyle/>
          <a:p>
            <a:r>
              <a:rPr lang="en-US" smtClean="0"/>
              <a:t>2&gt; </a:t>
            </a:r>
            <a:r>
              <a:rPr lang="en-US"/>
              <a:t>Một số thao tác cơ bản</a:t>
            </a:r>
          </a:p>
        </p:txBody>
      </p:sp>
      <p:sp>
        <p:nvSpPr>
          <p:cNvPr id="10"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smtClean="0"/>
              <a:t>c) Tạo cơ sở dữ liệu mới</a:t>
            </a:r>
            <a:endParaRPr lang="en-US" sz="240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280" y="1981200"/>
            <a:ext cx="6199441" cy="4343398"/>
          </a:xfrm>
          <a:ln w="12700">
            <a:solidFill>
              <a:schemeClr val="bg1">
                <a:lumMod val="75000"/>
              </a:schemeClr>
            </a:solidFill>
          </a:ln>
        </p:spPr>
      </p:pic>
      <p:sp>
        <p:nvSpPr>
          <p:cNvPr id="8" name="Content Placeholder 2"/>
          <p:cNvSpPr txBox="1">
            <a:spLocks/>
          </p:cNvSpPr>
          <p:nvPr/>
        </p:nvSpPr>
        <p:spPr>
          <a:xfrm>
            <a:off x="236316" y="1371600"/>
            <a:ext cx="8458200" cy="53340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t>Bước 4:</a:t>
            </a:r>
            <a:r>
              <a:rPr lang="en-US"/>
              <a:t> Click biểu tượng </a:t>
            </a:r>
            <a:r>
              <a:rPr lang="en-US" b="1"/>
              <a:t>Create</a:t>
            </a:r>
            <a:r>
              <a:rPr lang="en-US"/>
              <a:t>.</a:t>
            </a:r>
          </a:p>
        </p:txBody>
      </p:sp>
    </p:spTree>
    <p:extLst>
      <p:ext uri="{BB962C8B-B14F-4D97-AF65-F5344CB8AC3E}">
        <p14:creationId xmlns:p14="http://schemas.microsoft.com/office/powerpoint/2010/main" val="818214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 y="1981200"/>
            <a:ext cx="8458200" cy="4229099"/>
          </a:xfrm>
        </p:spPr>
      </p:pic>
      <p:sp>
        <p:nvSpPr>
          <p:cNvPr id="4" name="Slide Number Placeholder 3"/>
          <p:cNvSpPr>
            <a:spLocks noGrp="1"/>
          </p:cNvSpPr>
          <p:nvPr>
            <p:ph type="sldNum" sz="quarter" idx="4"/>
          </p:nvPr>
        </p:nvSpPr>
        <p:spPr/>
        <p:txBody>
          <a:bodyPr/>
          <a:lstStyle/>
          <a:p>
            <a:fld id="{B6F15528-21DE-4FAA-801E-634DDDAF4B2B}" type="slidenum">
              <a:rPr lang="en-US" smtClean="0"/>
              <a:pPr/>
              <a:t>15</a:t>
            </a:fld>
            <a:endParaRPr lang="en-US"/>
          </a:p>
        </p:txBody>
      </p:sp>
      <p:sp>
        <p:nvSpPr>
          <p:cNvPr id="9" name="Title 1"/>
          <p:cNvSpPr>
            <a:spLocks noGrp="1"/>
          </p:cNvSpPr>
          <p:nvPr>
            <p:ph type="title"/>
          </p:nvPr>
        </p:nvSpPr>
        <p:spPr>
          <a:xfrm>
            <a:off x="228600" y="114300"/>
            <a:ext cx="7924800" cy="685800"/>
          </a:xfrm>
        </p:spPr>
        <p:txBody>
          <a:bodyPr/>
          <a:lstStyle/>
          <a:p>
            <a:r>
              <a:rPr lang="en-US" smtClean="0"/>
              <a:t>2&gt; </a:t>
            </a:r>
            <a:r>
              <a:rPr lang="en-US"/>
              <a:t>Một số thao tác cơ bản</a:t>
            </a:r>
          </a:p>
        </p:txBody>
      </p:sp>
      <p:sp>
        <p:nvSpPr>
          <p:cNvPr id="10"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a:t>c) Tạo cơ sở dữ liệu mới</a:t>
            </a:r>
          </a:p>
        </p:txBody>
      </p:sp>
      <p:sp>
        <p:nvSpPr>
          <p:cNvPr id="11" name="Content Placeholder 2"/>
          <p:cNvSpPr txBox="1">
            <a:spLocks/>
          </p:cNvSpPr>
          <p:nvPr/>
        </p:nvSpPr>
        <p:spPr>
          <a:xfrm>
            <a:off x="236316" y="1371600"/>
            <a:ext cx="8458200" cy="53340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Cơ sở dữ liệu sau khi đã tạo xong.</a:t>
            </a:r>
            <a:endParaRPr lang="en-US"/>
          </a:p>
        </p:txBody>
      </p:sp>
    </p:spTree>
    <p:extLst>
      <p:ext uri="{BB962C8B-B14F-4D97-AF65-F5344CB8AC3E}">
        <p14:creationId xmlns:p14="http://schemas.microsoft.com/office/powerpoint/2010/main" val="2478029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6F15528-21DE-4FAA-801E-634DDDAF4B2B}" type="slidenum">
              <a:rPr lang="en-US" smtClean="0"/>
              <a:pPr/>
              <a:t>16</a:t>
            </a:fld>
            <a:endParaRPr lang="en-US"/>
          </a:p>
        </p:txBody>
      </p:sp>
      <p:sp>
        <p:nvSpPr>
          <p:cNvPr id="9" name="Title 1"/>
          <p:cNvSpPr>
            <a:spLocks noGrp="1"/>
          </p:cNvSpPr>
          <p:nvPr>
            <p:ph type="title"/>
          </p:nvPr>
        </p:nvSpPr>
        <p:spPr>
          <a:xfrm>
            <a:off x="228600" y="114300"/>
            <a:ext cx="7924800" cy="685800"/>
          </a:xfrm>
        </p:spPr>
        <p:txBody>
          <a:bodyPr/>
          <a:lstStyle/>
          <a:p>
            <a:r>
              <a:rPr lang="en-US" smtClean="0"/>
              <a:t>2&gt; </a:t>
            </a:r>
            <a:r>
              <a:rPr lang="en-US"/>
              <a:t>Một số thao tác cơ bản</a:t>
            </a:r>
          </a:p>
        </p:txBody>
      </p:sp>
      <p:sp>
        <p:nvSpPr>
          <p:cNvPr id="14"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smtClean="0"/>
              <a:t>d) Các đối tượng chính của Access</a:t>
            </a:r>
            <a:endParaRPr lang="en-US" sz="2400"/>
          </a:p>
        </p:txBody>
      </p:sp>
      <p:sp>
        <p:nvSpPr>
          <p:cNvPr id="2" name="Content Placeholder 1"/>
          <p:cNvSpPr>
            <a:spLocks noGrp="1"/>
          </p:cNvSpPr>
          <p:nvPr>
            <p:ph idx="1"/>
          </p:nvPr>
        </p:nvSpPr>
        <p:spPr>
          <a:xfrm>
            <a:off x="2514600" y="1371599"/>
            <a:ext cx="6172200" cy="4953001"/>
          </a:xfrm>
        </p:spPr>
        <p:txBody>
          <a:bodyPr>
            <a:normAutofit/>
          </a:bodyPr>
          <a:lstStyle/>
          <a:p>
            <a:pPr lvl="0"/>
            <a:r>
              <a:rPr lang="en-US" b="1" i="1" smtClean="0"/>
              <a:t>Bảng</a:t>
            </a:r>
            <a:r>
              <a:rPr lang="en-US" smtClean="0"/>
              <a:t> </a:t>
            </a:r>
            <a:r>
              <a:rPr lang="en-US"/>
              <a:t>(Tables): dùng để lưu dữ liệu. Mỗi bảng chứa thông tin về một chủ thể xác định và bao gồm nhiều hàng, mỗi hàng chứa các thông tin về một cá thể xác định của chủ thể đó.</a:t>
            </a:r>
          </a:p>
          <a:p>
            <a:pPr lvl="0"/>
            <a:r>
              <a:rPr lang="en-US" b="1" i="1"/>
              <a:t>Mẫu </a:t>
            </a:r>
            <a:r>
              <a:rPr lang="en-US" b="1" i="1" smtClean="0"/>
              <a:t>hỏi </a:t>
            </a:r>
            <a:r>
              <a:rPr lang="en-US"/>
              <a:t>(Queries): dùng để sắp xếp, tìm kiếm và kết xuất dữ liệu xác định từ một hoặc nhiều bảng.</a:t>
            </a:r>
          </a:p>
          <a:p>
            <a:pPr lvl="0"/>
            <a:r>
              <a:rPr lang="en-US" b="1" i="1"/>
              <a:t>Biểu mẫu </a:t>
            </a:r>
            <a:r>
              <a:rPr lang="en-US"/>
              <a:t>(Forms): giúp tạo giao diện thuận tiện cho việc nhập hoặc hiển thị thông tin.</a:t>
            </a:r>
          </a:p>
          <a:p>
            <a:r>
              <a:rPr lang="en-US" b="1" i="1"/>
              <a:t>Báo cáo </a:t>
            </a:r>
            <a:r>
              <a:rPr lang="en-US"/>
              <a:t>(Reports): được thiết kế để định dạng, tính toán, tổng hợp các dữ liệu được chọn và in ra.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319123"/>
            <a:ext cx="2010056" cy="3057952"/>
          </a:xfrm>
          <a:prstGeom prst="rect">
            <a:avLst/>
          </a:prstGeom>
        </p:spPr>
      </p:pic>
    </p:spTree>
    <p:extLst>
      <p:ext uri="{BB962C8B-B14F-4D97-AF65-F5344CB8AC3E}">
        <p14:creationId xmlns:p14="http://schemas.microsoft.com/office/powerpoint/2010/main" val="3312847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F15528-21DE-4FAA-801E-634DDDAF4B2B}" type="slidenum">
              <a:rPr lang="en-US" smtClean="0"/>
              <a:pPr/>
              <a:t>17</a:t>
            </a:fld>
            <a:endParaRPr lang="en-US"/>
          </a:p>
        </p:txBody>
      </p:sp>
      <p:sp>
        <p:nvSpPr>
          <p:cNvPr id="5" name="Title 1"/>
          <p:cNvSpPr>
            <a:spLocks noGrp="1"/>
          </p:cNvSpPr>
          <p:nvPr>
            <p:ph type="title"/>
          </p:nvPr>
        </p:nvSpPr>
        <p:spPr>
          <a:xfrm>
            <a:off x="228600" y="114300"/>
            <a:ext cx="7924800" cy="685800"/>
          </a:xfrm>
        </p:spPr>
        <p:txBody>
          <a:bodyPr/>
          <a:lstStyle/>
          <a:p>
            <a:r>
              <a:rPr lang="en-US" smtClean="0"/>
              <a:t>2&gt; </a:t>
            </a:r>
            <a:r>
              <a:rPr lang="en-US"/>
              <a:t>Một số thao tác cơ bản</a:t>
            </a:r>
          </a:p>
        </p:txBody>
      </p:sp>
      <p:sp>
        <p:nvSpPr>
          <p:cNvPr id="6"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smtClean="0"/>
              <a:t>e) Mở cơ sở dữ liệu đã có</a:t>
            </a:r>
            <a:endParaRPr lang="en-US" sz="2400"/>
          </a:p>
        </p:txBody>
      </p:sp>
      <p:sp>
        <p:nvSpPr>
          <p:cNvPr id="7" name="Content Placeholder 2"/>
          <p:cNvSpPr txBox="1">
            <a:spLocks/>
          </p:cNvSpPr>
          <p:nvPr/>
        </p:nvSpPr>
        <p:spPr>
          <a:xfrm>
            <a:off x="236316" y="1371600"/>
            <a:ext cx="8458200" cy="213360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t>Cách 1: </a:t>
            </a:r>
            <a:r>
              <a:rPr lang="en-US"/>
              <a:t>Double click vào tên CSDL muốn mở.</a:t>
            </a:r>
          </a:p>
          <a:p>
            <a:r>
              <a:rPr lang="en-US" b="1" smtClean="0"/>
              <a:t>Cách </a:t>
            </a:r>
            <a:r>
              <a:rPr lang="en-US" b="1"/>
              <a:t>2: </a:t>
            </a:r>
            <a:r>
              <a:rPr lang="en-US"/>
              <a:t>Click chuột vào tên của CSDL (nếu có trong cửa sổ </a:t>
            </a:r>
            <a:r>
              <a:rPr lang="en-US" b="1"/>
              <a:t>File</a:t>
            </a:r>
            <a:r>
              <a:rPr lang="en-US" smtClean="0"/>
              <a:t>).</a:t>
            </a:r>
            <a:endParaRPr lang="en-US"/>
          </a:p>
          <a:p>
            <a:r>
              <a:rPr lang="en-US" b="1"/>
              <a:t>Cách 3: </a:t>
            </a:r>
            <a:r>
              <a:rPr lang="en-US"/>
              <a:t>Chọn lệnh </a:t>
            </a:r>
            <a:r>
              <a:rPr lang="en-US" b="1"/>
              <a:t>File </a:t>
            </a:r>
            <a:r>
              <a:rPr lang="en-US" b="1" smtClean="0"/>
              <a:t>=&gt; </a:t>
            </a:r>
            <a:r>
              <a:rPr lang="en-US" b="1"/>
              <a:t>Open</a:t>
            </a:r>
            <a:r>
              <a:rPr lang="en-US"/>
              <a:t> rồi tìm CSDL muốn mở lên. Chọn </a:t>
            </a:r>
            <a:r>
              <a:rPr lang="en-US" b="1"/>
              <a:t>Open</a:t>
            </a:r>
            <a:r>
              <a:rPr lang="en-US" smtClean="0"/>
              <a:t>.</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9445" y="3581400"/>
            <a:ext cx="4524956" cy="31242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581399"/>
            <a:ext cx="3267020" cy="3124199"/>
          </a:xfrm>
          <a:prstGeom prst="rect">
            <a:avLst/>
          </a:prstGeom>
          <a:ln w="38100">
            <a:solidFill>
              <a:schemeClr val="bg1">
                <a:lumMod val="75000"/>
              </a:schemeClr>
            </a:solidFill>
          </a:ln>
        </p:spPr>
      </p:pic>
    </p:spTree>
    <p:extLst>
      <p:ext uri="{BB962C8B-B14F-4D97-AF65-F5344CB8AC3E}">
        <p14:creationId xmlns:p14="http://schemas.microsoft.com/office/powerpoint/2010/main" val="4052569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F15528-21DE-4FAA-801E-634DDDAF4B2B}" type="slidenum">
              <a:rPr lang="en-US" smtClean="0"/>
              <a:pPr/>
              <a:t>18</a:t>
            </a:fld>
            <a:endParaRPr lang="en-US"/>
          </a:p>
        </p:txBody>
      </p:sp>
      <p:sp>
        <p:nvSpPr>
          <p:cNvPr id="5" name="Title 1"/>
          <p:cNvSpPr>
            <a:spLocks noGrp="1"/>
          </p:cNvSpPr>
          <p:nvPr>
            <p:ph type="title"/>
          </p:nvPr>
        </p:nvSpPr>
        <p:spPr>
          <a:xfrm>
            <a:off x="228600" y="114300"/>
            <a:ext cx="7924800" cy="685800"/>
          </a:xfrm>
        </p:spPr>
        <p:txBody>
          <a:bodyPr/>
          <a:lstStyle/>
          <a:p>
            <a:r>
              <a:rPr lang="en-US" smtClean="0"/>
              <a:t>2&gt; </a:t>
            </a:r>
            <a:r>
              <a:rPr lang="en-US"/>
              <a:t>Một số thao tác cơ bản</a:t>
            </a:r>
          </a:p>
        </p:txBody>
      </p:sp>
      <p:sp>
        <p:nvSpPr>
          <p:cNvPr id="6"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smtClean="0"/>
              <a:t>f) Kết thúc phiên làm việc</a:t>
            </a:r>
            <a:endParaRPr lang="en-US" sz="2400"/>
          </a:p>
        </p:txBody>
      </p:sp>
      <p:sp>
        <p:nvSpPr>
          <p:cNvPr id="7" name="Content Placeholder 2"/>
          <p:cNvSpPr txBox="1">
            <a:spLocks/>
          </p:cNvSpPr>
          <p:nvPr/>
        </p:nvSpPr>
        <p:spPr>
          <a:xfrm>
            <a:off x="236316" y="1371600"/>
            <a:ext cx="8458200" cy="1219200"/>
          </a:xfrm>
          <a:prstGeom prst="rect">
            <a:avLst/>
          </a:prstGeom>
        </p:spPr>
        <p:txBody>
          <a:bodyPr vert="horz" lIns="91440" tIns="45720" rIns="91440" bIns="45720" rtlCol="0">
            <a:normAutofit lnSpcReduction="10000"/>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t>Cách 1: </a:t>
            </a:r>
            <a:r>
              <a:rPr lang="en-US"/>
              <a:t>Chọn </a:t>
            </a:r>
            <a:r>
              <a:rPr lang="en-US" b="1"/>
              <a:t>File =&gt; Exit</a:t>
            </a:r>
            <a:r>
              <a:rPr lang="en-US" smtClean="0"/>
              <a:t>.</a:t>
            </a:r>
            <a:endParaRPr lang="en-US"/>
          </a:p>
          <a:p>
            <a:r>
              <a:rPr lang="en-US" b="1"/>
              <a:t>Cách 2: </a:t>
            </a:r>
            <a:r>
              <a:rPr lang="en-US"/>
              <a:t>Nháy nút </a:t>
            </a:r>
            <a:r>
              <a:rPr lang="en-US" b="1" smtClean="0"/>
              <a:t>X</a:t>
            </a:r>
            <a:r>
              <a:rPr lang="en-US" smtClean="0"/>
              <a:t> </a:t>
            </a:r>
            <a:r>
              <a:rPr lang="en-US"/>
              <a:t>ở góc trên bên phải màn hình làm việc của Access</a:t>
            </a:r>
            <a:r>
              <a:rPr lang="en-US" smtClean="0"/>
              <a:t>.</a:t>
            </a: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725838"/>
            <a:ext cx="1676634" cy="359142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778319"/>
            <a:ext cx="3125950" cy="1486465"/>
          </a:xfrm>
          <a:prstGeom prst="rect">
            <a:avLst/>
          </a:prstGeom>
        </p:spPr>
      </p:pic>
    </p:spTree>
    <p:extLst>
      <p:ext uri="{BB962C8B-B14F-4D97-AF65-F5344CB8AC3E}">
        <p14:creationId xmlns:p14="http://schemas.microsoft.com/office/powerpoint/2010/main" val="390066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F15528-21DE-4FAA-801E-634DDDAF4B2B}" type="slidenum">
              <a:rPr lang="en-US" smtClean="0"/>
              <a:pPr/>
              <a:t>19</a:t>
            </a:fld>
            <a:endParaRPr lang="en-US"/>
          </a:p>
        </p:txBody>
      </p:sp>
      <p:sp>
        <p:nvSpPr>
          <p:cNvPr id="5" name="Title 1"/>
          <p:cNvSpPr>
            <a:spLocks noGrp="1"/>
          </p:cNvSpPr>
          <p:nvPr>
            <p:ph type="title"/>
          </p:nvPr>
        </p:nvSpPr>
        <p:spPr>
          <a:xfrm>
            <a:off x="228600" y="114300"/>
            <a:ext cx="7924800" cy="685800"/>
          </a:xfrm>
        </p:spPr>
        <p:txBody>
          <a:bodyPr/>
          <a:lstStyle/>
          <a:p>
            <a:r>
              <a:rPr lang="en-US" smtClean="0"/>
              <a:t>2&gt; </a:t>
            </a:r>
            <a:r>
              <a:rPr lang="en-US"/>
              <a:t>Một số thao tác cơ bản</a:t>
            </a:r>
          </a:p>
        </p:txBody>
      </p:sp>
      <p:sp>
        <p:nvSpPr>
          <p:cNvPr id="6" name="Content Placeholder 2"/>
          <p:cNvSpPr txBox="1">
            <a:spLocks/>
          </p:cNvSpPr>
          <p:nvPr/>
        </p:nvSpPr>
        <p:spPr>
          <a:xfrm>
            <a:off x="228600" y="1419225"/>
            <a:ext cx="8382000" cy="1752600"/>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t>Cách 1: </a:t>
            </a:r>
            <a:r>
              <a:rPr lang="en-US"/>
              <a:t>Từ bảng chọn Windows Start: nháy chuột </a:t>
            </a:r>
            <a:r>
              <a:rPr lang="en-US" b="1"/>
              <a:t>Start/ </a:t>
            </a:r>
            <a:r>
              <a:rPr lang="en-US" b="1" smtClean="0"/>
              <a:t>(All) </a:t>
            </a:r>
            <a:r>
              <a:rPr lang="en-US" b="1"/>
              <a:t>Programs/ Microsoft Office/ Microsoft Access 2010.</a:t>
            </a:r>
            <a:endParaRPr lang="en-US"/>
          </a:p>
          <a:p>
            <a:r>
              <a:rPr lang="en-US" b="1"/>
              <a:t>Cách 2: </a:t>
            </a:r>
            <a:r>
              <a:rPr lang="en-US"/>
              <a:t>Từ biểu tượng shortcut của Access: </a:t>
            </a:r>
            <a:r>
              <a:rPr lang="en-US" b="1"/>
              <a:t>double click</a:t>
            </a:r>
            <a:r>
              <a:rPr lang="en-US"/>
              <a:t> vào biểu tượng  trên màn hình Desktop (nếu có</a:t>
            </a:r>
            <a:r>
              <a:rPr lang="en-US" smtClean="0"/>
              <a:t>).</a:t>
            </a:r>
          </a:p>
          <a:p>
            <a:endParaRPr lang="en-US"/>
          </a:p>
        </p:txBody>
      </p:sp>
      <p:sp>
        <p:nvSpPr>
          <p:cNvPr id="8" name="Title 1"/>
          <p:cNvSpPr txBox="1">
            <a:spLocks/>
          </p:cNvSpPr>
          <p:nvPr/>
        </p:nvSpPr>
        <p:spPr>
          <a:xfrm>
            <a:off x="228600" y="3295650"/>
            <a:ext cx="7924800" cy="542925"/>
          </a:xfrm>
          <a:prstGeom prst="rect">
            <a:avLst/>
          </a:prstGeom>
        </p:spPr>
        <p:txBody>
          <a:bodyPr vert="horz" lIns="91440" tIns="45720" rIns="91440" bIns="45720" rtlCol="0" anchor="ctr">
            <a:no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a:t>b</a:t>
            </a:r>
            <a:r>
              <a:rPr lang="en-US" sz="2400" smtClean="0"/>
              <a:t>) Giới thiệu màn hình làm việc</a:t>
            </a:r>
            <a:endParaRPr lang="en-US" sz="2400"/>
          </a:p>
        </p:txBody>
      </p:sp>
      <p:sp>
        <p:nvSpPr>
          <p:cNvPr id="10" name="Content Placeholder 2"/>
          <p:cNvSpPr txBox="1">
            <a:spLocks/>
          </p:cNvSpPr>
          <p:nvPr/>
        </p:nvSpPr>
        <p:spPr>
          <a:xfrm>
            <a:off x="228600" y="3962400"/>
            <a:ext cx="8251785" cy="2743200"/>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i="1"/>
              <a:t>Thanh Ribbon</a:t>
            </a:r>
            <a:r>
              <a:rPr lang="en-US"/>
              <a:t>: chứa các biểu tượng (icon) đại diện cho một hành động nào đó mà khi người sử dụng nhấn vào thì nó sẽ thực hiện. Vùng hiển thị của thanh công cụ trong những phiên bản Microsoft Access trước đây sẽ được dùng để hiển thị thanh Ribbon trong phiên bản Microsoft Access 2010. Ứng với mỗi đối tượng mà chúng ta làm việc, thanh Ribbon sẽ tự động thay đổi cho phù hợp với đối tượng tương ứng.</a:t>
            </a:r>
          </a:p>
        </p:txBody>
      </p:sp>
      <p:sp>
        <p:nvSpPr>
          <p:cNvPr id="13"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a:t>a) Khởi động Microsoft Access</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0384" y="6029273"/>
            <a:ext cx="552527" cy="371527"/>
          </a:xfrm>
          <a:prstGeom prst="rect">
            <a:avLst/>
          </a:prstGeom>
        </p:spPr>
      </p:pic>
    </p:spTree>
    <p:extLst>
      <p:ext uri="{BB962C8B-B14F-4D97-AF65-F5344CB8AC3E}">
        <p14:creationId xmlns:p14="http://schemas.microsoft.com/office/powerpoint/2010/main" val="3347404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Ví dụ: Bài toán quản lý học sinh</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172200"/>
            <a:ext cx="475456" cy="428759"/>
          </a:xfrm>
          <a:prstGeom prst="rect">
            <a:avLst/>
          </a:prstGeom>
        </p:spPr>
      </p:pic>
      <p:sp>
        <p:nvSpPr>
          <p:cNvPr id="5" name="Slide Number Placeholder 4"/>
          <p:cNvSpPr>
            <a:spLocks noGrp="1"/>
          </p:cNvSpPr>
          <p:nvPr>
            <p:ph type="sldNum" sz="quarter" idx="4"/>
          </p:nvPr>
        </p:nvSpPr>
        <p:spPr/>
        <p:txBody>
          <a:bodyPr/>
          <a:lstStyle/>
          <a:p>
            <a:fld id="{B6F15528-21DE-4FAA-801E-634DDDAF4B2B}" type="slidenum">
              <a:rPr lang="en-US" smtClean="0"/>
              <a:pPr/>
              <a:t>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90600"/>
            <a:ext cx="8665722" cy="2590800"/>
          </a:xfrm>
          <a:prstGeom prst="rect">
            <a:avLst/>
          </a:prstGeom>
        </p:spPr>
      </p:pic>
      <p:sp>
        <p:nvSpPr>
          <p:cNvPr id="9" name="Cloud Callout 8"/>
          <p:cNvSpPr/>
          <p:nvPr/>
        </p:nvSpPr>
        <p:spPr>
          <a:xfrm>
            <a:off x="1322485" y="3733800"/>
            <a:ext cx="6477953" cy="2133600"/>
          </a:xfrm>
          <a:prstGeom prst="cloudCallout">
            <a:avLst>
              <a:gd name="adj1" fmla="val -59742"/>
              <a:gd name="adj2" fmla="val 6689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itchFamily="18" charset="0"/>
                <a:cs typeface="Times New Roman" pitchFamily="18" charset="0"/>
              </a:rPr>
              <a:t>Muốn lưu thông tin về quản lí học sinh thì xử lý như thế nào?</a:t>
            </a:r>
          </a:p>
        </p:txBody>
      </p:sp>
    </p:spTree>
    <p:extLst>
      <p:ext uri="{BB962C8B-B14F-4D97-AF65-F5344CB8AC3E}">
        <p14:creationId xmlns:p14="http://schemas.microsoft.com/office/powerpoint/2010/main" val="2270027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F15528-21DE-4FAA-801E-634DDDAF4B2B}" type="slidenum">
              <a:rPr lang="en-US" smtClean="0"/>
              <a:pPr/>
              <a:t>20</a:t>
            </a:fld>
            <a:endParaRPr lang="en-US"/>
          </a:p>
        </p:txBody>
      </p:sp>
      <p:sp>
        <p:nvSpPr>
          <p:cNvPr id="5" name="Title 1"/>
          <p:cNvSpPr>
            <a:spLocks noGrp="1"/>
          </p:cNvSpPr>
          <p:nvPr>
            <p:ph type="title"/>
          </p:nvPr>
        </p:nvSpPr>
        <p:spPr>
          <a:xfrm>
            <a:off x="228600" y="114300"/>
            <a:ext cx="7924800" cy="685800"/>
          </a:xfrm>
        </p:spPr>
        <p:txBody>
          <a:bodyPr/>
          <a:lstStyle/>
          <a:p>
            <a:r>
              <a:rPr lang="en-US" smtClean="0"/>
              <a:t>2&gt; </a:t>
            </a:r>
            <a:r>
              <a:rPr lang="en-US"/>
              <a:t>Một số thao tác cơ bản</a:t>
            </a:r>
          </a:p>
        </p:txBody>
      </p:sp>
      <p:sp>
        <p:nvSpPr>
          <p:cNvPr id="12" name="Content Placeholder 2"/>
          <p:cNvSpPr txBox="1">
            <a:spLocks/>
          </p:cNvSpPr>
          <p:nvPr/>
        </p:nvSpPr>
        <p:spPr>
          <a:xfrm>
            <a:off x="228600" y="1394749"/>
            <a:ext cx="8251784" cy="1981200"/>
          </a:xfrm>
          <a:prstGeom prst="rect">
            <a:avLst/>
          </a:prstGeom>
        </p:spPr>
        <p:txBody>
          <a:bodyPr vert="horz" lIns="91440" tIns="45720" rIns="91440" bIns="45720" rtlCol="0">
            <a:normAutofit fontScale="85000" lnSpcReduction="20000"/>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smtClean="0"/>
              <a:t>Bước 1:</a:t>
            </a:r>
            <a:r>
              <a:rPr lang="en-US" smtClean="0"/>
              <a:t> Khởi động Access 2010.</a:t>
            </a:r>
          </a:p>
          <a:p>
            <a:r>
              <a:rPr lang="en-US" b="1"/>
              <a:t>Bước 2:</a:t>
            </a:r>
            <a:r>
              <a:rPr lang="en-US"/>
              <a:t> Click </a:t>
            </a:r>
            <a:r>
              <a:rPr lang="en-US" b="1"/>
              <a:t>File =&gt; New =&gt; Blank database</a:t>
            </a:r>
            <a:r>
              <a:rPr lang="en-US"/>
              <a:t>. Nhập tên cần đặt vào ô </a:t>
            </a:r>
            <a:r>
              <a:rPr lang="en-US" b="1"/>
              <a:t>File Name</a:t>
            </a:r>
            <a:r>
              <a:rPr lang="en-US"/>
              <a:t>. Click vào biểu tượng bên cạnh ô </a:t>
            </a:r>
            <a:r>
              <a:rPr lang="en-US" b="1"/>
              <a:t>File Name </a:t>
            </a:r>
            <a:r>
              <a:rPr lang="en-US"/>
              <a:t>để chọn thư mục lưu cơ sở dữ liệu.</a:t>
            </a:r>
          </a:p>
          <a:p>
            <a:r>
              <a:rPr lang="en-US" b="1" smtClean="0"/>
              <a:t>Bước </a:t>
            </a:r>
            <a:r>
              <a:rPr lang="en-US" b="1"/>
              <a:t>3: </a:t>
            </a:r>
            <a:r>
              <a:rPr lang="en-US"/>
              <a:t>Xuất hiện một hộp thoại, chọn thư mục lưu cơ sở dữ liệu, sau đó click </a:t>
            </a:r>
            <a:r>
              <a:rPr lang="en-US" b="1"/>
              <a:t>OK</a:t>
            </a:r>
            <a:r>
              <a:rPr lang="en-US"/>
              <a:t>.</a:t>
            </a:r>
          </a:p>
          <a:p>
            <a:r>
              <a:rPr lang="en-US" b="1" smtClean="0"/>
              <a:t>Bước 4:</a:t>
            </a:r>
            <a:r>
              <a:rPr lang="en-US" smtClean="0"/>
              <a:t> Click biểu tượng </a:t>
            </a:r>
            <a:r>
              <a:rPr lang="en-US" b="1" smtClean="0"/>
              <a:t>Create</a:t>
            </a:r>
            <a:r>
              <a:rPr lang="en-US" smtClean="0"/>
              <a:t>.</a:t>
            </a: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0384" y="6029273"/>
            <a:ext cx="552527" cy="371527"/>
          </a:xfrm>
          <a:prstGeom prst="rect">
            <a:avLst/>
          </a:prstGeom>
        </p:spPr>
      </p:pic>
      <p:sp>
        <p:nvSpPr>
          <p:cNvPr id="14"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smtClean="0"/>
              <a:t>c) Tạo cơ sở dữ liệu mới</a:t>
            </a:r>
            <a:endParaRPr lang="en-US" sz="2400"/>
          </a:p>
        </p:txBody>
      </p:sp>
      <p:sp>
        <p:nvSpPr>
          <p:cNvPr id="15" name="Content Placeholder 2"/>
          <p:cNvSpPr txBox="1">
            <a:spLocks/>
          </p:cNvSpPr>
          <p:nvPr/>
        </p:nvSpPr>
        <p:spPr>
          <a:xfrm>
            <a:off x="228600" y="4031848"/>
            <a:ext cx="8251784" cy="2597552"/>
          </a:xfrm>
          <a:prstGeom prst="rect">
            <a:avLst/>
          </a:prstGeom>
        </p:spPr>
        <p:txBody>
          <a:bodyPr vert="horz" lIns="91440" tIns="45720" rIns="91440" bIns="45720" rtlCol="0">
            <a:normAutofit fontScale="85000" lnSpcReduction="20000"/>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b="1" i="1"/>
              <a:t>Bảng</a:t>
            </a:r>
            <a:r>
              <a:rPr lang="en-US"/>
              <a:t> (Tables): dùng để lưu dữ liệu. Mỗi bảng chứa thông tin về một chủ thể xác định và bao gồm nhiều hàng, mỗi hàng chứa các thông tin về một cá thể xác định của chủ thể đó.</a:t>
            </a:r>
          </a:p>
          <a:p>
            <a:pPr lvl="0"/>
            <a:r>
              <a:rPr lang="en-US" b="1" i="1"/>
              <a:t>Mẫu </a:t>
            </a:r>
            <a:r>
              <a:rPr lang="en-US" b="1" i="1" smtClean="0"/>
              <a:t>hỏi </a:t>
            </a:r>
            <a:r>
              <a:rPr lang="en-US"/>
              <a:t>(Queries): dùng để sắp xếp, tìm kiếm và kết xuất dữ liệu xác định từ một hoặc nhiều bảng.</a:t>
            </a:r>
          </a:p>
          <a:p>
            <a:pPr lvl="0"/>
            <a:r>
              <a:rPr lang="en-US" b="1" i="1"/>
              <a:t>Biểu mẫu </a:t>
            </a:r>
            <a:r>
              <a:rPr lang="en-US"/>
              <a:t>(Forms): giúp tạo giao diện thuận tiện cho việc nhập hoặc hiển thị thông tin.</a:t>
            </a:r>
          </a:p>
          <a:p>
            <a:r>
              <a:rPr lang="en-US" b="1" i="1"/>
              <a:t>Báo cáo </a:t>
            </a:r>
            <a:r>
              <a:rPr lang="en-US"/>
              <a:t>(Reports): được thiết kế để định dạng, tính toán, tổng hợp các dữ liệu được chọn và in ra.</a:t>
            </a:r>
          </a:p>
        </p:txBody>
      </p:sp>
      <p:sp>
        <p:nvSpPr>
          <p:cNvPr id="16" name="Title 1"/>
          <p:cNvSpPr txBox="1">
            <a:spLocks/>
          </p:cNvSpPr>
          <p:nvPr/>
        </p:nvSpPr>
        <p:spPr>
          <a:xfrm>
            <a:off x="228600" y="3475298"/>
            <a:ext cx="8251784"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a:t>d) Các đối tượng chính của Access</a:t>
            </a:r>
          </a:p>
        </p:txBody>
      </p:sp>
    </p:spTree>
    <p:extLst>
      <p:ext uri="{BB962C8B-B14F-4D97-AF65-F5344CB8AC3E}">
        <p14:creationId xmlns:p14="http://schemas.microsoft.com/office/powerpoint/2010/main" val="659881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F15528-21DE-4FAA-801E-634DDDAF4B2B}" type="slidenum">
              <a:rPr lang="en-US" smtClean="0"/>
              <a:pPr/>
              <a:t>21</a:t>
            </a:fld>
            <a:endParaRPr lang="en-US"/>
          </a:p>
        </p:txBody>
      </p:sp>
      <p:sp>
        <p:nvSpPr>
          <p:cNvPr id="5" name="Title 1"/>
          <p:cNvSpPr>
            <a:spLocks noGrp="1"/>
          </p:cNvSpPr>
          <p:nvPr>
            <p:ph type="title"/>
          </p:nvPr>
        </p:nvSpPr>
        <p:spPr>
          <a:xfrm>
            <a:off x="228600" y="114300"/>
            <a:ext cx="7924800" cy="685800"/>
          </a:xfrm>
        </p:spPr>
        <p:txBody>
          <a:bodyPr/>
          <a:lstStyle/>
          <a:p>
            <a:r>
              <a:rPr lang="en-US" smtClean="0"/>
              <a:t>2&gt; </a:t>
            </a:r>
            <a:r>
              <a:rPr lang="en-US"/>
              <a:t>Một số thao tác cơ bản</a:t>
            </a:r>
          </a:p>
        </p:txBody>
      </p:sp>
      <p:sp>
        <p:nvSpPr>
          <p:cNvPr id="9"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smtClean="0"/>
              <a:t>e) Mở cơ sở dữ liệu đã có</a:t>
            </a:r>
            <a:endParaRPr lang="en-US" sz="2400"/>
          </a:p>
        </p:txBody>
      </p:sp>
      <p:sp>
        <p:nvSpPr>
          <p:cNvPr id="10" name="Content Placeholder 2"/>
          <p:cNvSpPr txBox="1">
            <a:spLocks/>
          </p:cNvSpPr>
          <p:nvPr/>
        </p:nvSpPr>
        <p:spPr>
          <a:xfrm>
            <a:off x="228600" y="1524000"/>
            <a:ext cx="8458200" cy="121920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a:t>Cách 1: </a:t>
            </a:r>
            <a:r>
              <a:rPr lang="en-US" sz="2000"/>
              <a:t>Double click vào tên CSDL muốn mở.</a:t>
            </a:r>
          </a:p>
          <a:p>
            <a:r>
              <a:rPr lang="en-US" sz="2000" b="1" smtClean="0"/>
              <a:t>Cách </a:t>
            </a:r>
            <a:r>
              <a:rPr lang="en-US" sz="2000" b="1"/>
              <a:t>2: </a:t>
            </a:r>
            <a:r>
              <a:rPr lang="en-US" sz="2000"/>
              <a:t>Click chuột vào tên của CSDL (nếu có trong cửa sổ </a:t>
            </a:r>
            <a:r>
              <a:rPr lang="en-US" sz="2000" b="1"/>
              <a:t>File</a:t>
            </a:r>
            <a:r>
              <a:rPr lang="en-US" sz="2000" smtClean="0"/>
              <a:t>).</a:t>
            </a:r>
            <a:endParaRPr lang="en-US" sz="2000"/>
          </a:p>
          <a:p>
            <a:r>
              <a:rPr lang="en-US" sz="2000" b="1"/>
              <a:t>Cách 3: </a:t>
            </a:r>
            <a:r>
              <a:rPr lang="en-US" sz="2000"/>
              <a:t>Chọn lệnh </a:t>
            </a:r>
            <a:r>
              <a:rPr lang="en-US" sz="2000" b="1"/>
              <a:t>File </a:t>
            </a:r>
            <a:r>
              <a:rPr lang="en-US" sz="2000" b="1" smtClean="0"/>
              <a:t>=&gt; </a:t>
            </a:r>
            <a:r>
              <a:rPr lang="en-US" sz="2000" b="1"/>
              <a:t>Open</a:t>
            </a:r>
            <a:r>
              <a:rPr lang="en-US" sz="2000"/>
              <a:t> rồi tìm CSDL muốn mở lên. Chọn </a:t>
            </a:r>
            <a:r>
              <a:rPr lang="en-US" sz="2000" b="1"/>
              <a:t>Open</a:t>
            </a:r>
            <a:r>
              <a:rPr lang="en-US" sz="2000" smtClean="0"/>
              <a:t>.</a:t>
            </a:r>
            <a:endParaRPr lang="en-US" sz="2000"/>
          </a:p>
        </p:txBody>
      </p:sp>
      <p:sp>
        <p:nvSpPr>
          <p:cNvPr id="11" name="Title 1"/>
          <p:cNvSpPr txBox="1">
            <a:spLocks/>
          </p:cNvSpPr>
          <p:nvPr/>
        </p:nvSpPr>
        <p:spPr>
          <a:xfrm>
            <a:off x="228600" y="29718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smtClean="0"/>
              <a:t>f) Kết thúc phiên làm việc</a:t>
            </a:r>
            <a:endParaRPr lang="en-US" sz="2400"/>
          </a:p>
        </p:txBody>
      </p:sp>
      <p:sp>
        <p:nvSpPr>
          <p:cNvPr id="17" name="Content Placeholder 2"/>
          <p:cNvSpPr txBox="1">
            <a:spLocks/>
          </p:cNvSpPr>
          <p:nvPr/>
        </p:nvSpPr>
        <p:spPr>
          <a:xfrm>
            <a:off x="228600" y="3657600"/>
            <a:ext cx="8458200" cy="83820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a:t>Cách 1: </a:t>
            </a:r>
            <a:r>
              <a:rPr lang="en-US" sz="2000"/>
              <a:t>Chọn </a:t>
            </a:r>
            <a:r>
              <a:rPr lang="en-US" sz="2000" b="1"/>
              <a:t>File =&gt; Exit</a:t>
            </a:r>
            <a:r>
              <a:rPr lang="en-US" sz="2000" smtClean="0"/>
              <a:t>.</a:t>
            </a:r>
            <a:endParaRPr lang="en-US" sz="2000"/>
          </a:p>
          <a:p>
            <a:r>
              <a:rPr lang="en-US" sz="2000" b="1"/>
              <a:t>Cách 2: </a:t>
            </a:r>
            <a:r>
              <a:rPr lang="en-US" sz="2000"/>
              <a:t>Nháy nút </a:t>
            </a:r>
            <a:r>
              <a:rPr lang="en-US" sz="2000" b="1" smtClean="0"/>
              <a:t>X</a:t>
            </a:r>
            <a:r>
              <a:rPr lang="en-US" sz="2000" smtClean="0"/>
              <a:t> </a:t>
            </a:r>
            <a:r>
              <a:rPr lang="en-US" sz="2000"/>
              <a:t>ở góc trên bên phải màn hình làm việc của Access</a:t>
            </a:r>
            <a:r>
              <a:rPr lang="en-US" sz="2000" smtClean="0"/>
              <a:t>.</a:t>
            </a:r>
            <a:endParaRPr lang="en-US" sz="200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0384" y="6029273"/>
            <a:ext cx="552527" cy="371527"/>
          </a:xfrm>
          <a:prstGeom prst="rect">
            <a:avLst/>
          </a:prstGeom>
          <a:ln w="38100">
            <a:solidFill>
              <a:srgbClr val="FF0000"/>
            </a:solidFill>
          </a:ln>
        </p:spPr>
      </p:pic>
    </p:spTree>
    <p:extLst>
      <p:ext uri="{BB962C8B-B14F-4D97-AF65-F5344CB8AC3E}">
        <p14:creationId xmlns:p14="http://schemas.microsoft.com/office/powerpoint/2010/main" val="2486479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F15528-21DE-4FAA-801E-634DDDAF4B2B}" type="slidenum">
              <a:rPr lang="en-US" smtClean="0"/>
              <a:pPr/>
              <a:t>22</a:t>
            </a:fld>
            <a:endParaRPr lang="en-US"/>
          </a:p>
        </p:txBody>
      </p:sp>
      <p:sp>
        <p:nvSpPr>
          <p:cNvPr id="5" name="AutoShape 13"/>
          <p:cNvSpPr>
            <a:spLocks noChangeArrowheads="1"/>
          </p:cNvSpPr>
          <p:nvPr/>
        </p:nvSpPr>
        <p:spPr bwMode="auto">
          <a:xfrm>
            <a:off x="731044" y="2362200"/>
            <a:ext cx="7681912" cy="3886200"/>
          </a:xfrm>
          <a:prstGeom prst="star32">
            <a:avLst>
              <a:gd name="adj" fmla="val 36816"/>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r>
              <a:rPr lang="en-US" sz="3600" b="1" smtClean="0">
                <a:latin typeface="Times New Roman" pitchFamily="18" charset="0"/>
                <a:cs typeface="Times New Roman" pitchFamily="18" charset="0"/>
              </a:rPr>
              <a:t>Cám ơn</a:t>
            </a:r>
          </a:p>
          <a:p>
            <a:pPr algn="ctr" eaLnBrk="0" hangingPunct="0"/>
            <a:r>
              <a:rPr lang="en-US" sz="3600" b="1" smtClean="0">
                <a:latin typeface="Times New Roman" pitchFamily="18" charset="0"/>
                <a:cs typeface="Times New Roman" pitchFamily="18" charset="0"/>
              </a:rPr>
              <a:t>quý thầy/cô đã tham dự</a:t>
            </a:r>
          </a:p>
          <a:p>
            <a:pPr algn="ctr" eaLnBrk="0" hangingPunct="0"/>
            <a:r>
              <a:rPr lang="en-US" sz="3600" b="1" smtClean="0">
                <a:latin typeface="Times New Roman" pitchFamily="18" charset="0"/>
                <a:cs typeface="Times New Roman" pitchFamily="18" charset="0"/>
              </a:rPr>
              <a:t>Thân ái</a:t>
            </a:r>
          </a:p>
          <a:p>
            <a:pPr algn="ctr" eaLnBrk="0" hangingPunct="0"/>
            <a:r>
              <a:rPr lang="en-US" sz="3600" b="1" smtClean="0">
                <a:latin typeface="Times New Roman" pitchFamily="18" charset="0"/>
                <a:cs typeface="Times New Roman" pitchFamily="18" charset="0"/>
              </a:rPr>
              <a:t>chào các em</a:t>
            </a:r>
            <a:endParaRPr lang="en-US" sz="3600" b="1">
              <a:latin typeface="Times New Roman" pitchFamily="18" charset="0"/>
              <a:cs typeface="Times New Roman" pitchFamily="18" charset="0"/>
            </a:endParaRPr>
          </a:p>
        </p:txBody>
      </p:sp>
      <p:sp>
        <p:nvSpPr>
          <p:cNvPr id="8" name="WordArt 14"/>
          <p:cNvSpPr>
            <a:spLocks noChangeArrowheads="1" noChangeShapeType="1" noTextEdit="1"/>
          </p:cNvSpPr>
          <p:nvPr/>
        </p:nvSpPr>
        <p:spPr bwMode="auto">
          <a:xfrm>
            <a:off x="962025" y="533400"/>
            <a:ext cx="7219950" cy="1743075"/>
          </a:xfrm>
          <a:prstGeom prst="rect">
            <a:avLst/>
          </a:prstGeom>
        </p:spPr>
        <p:txBody>
          <a:bodyPr wrap="none" fromWordArt="1">
            <a:prstTxWarp prst="textDeflate">
              <a:avLst>
                <a:gd name="adj" fmla="val 23183"/>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Tiết học </a:t>
            </a:r>
            <a:r>
              <a:rPr lang="vi-VN" sz="3600" b="1" kern="1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đã </a:t>
            </a:r>
            <a:r>
              <a:rPr lang="vi-VN"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kết thúc</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255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Ví dụ: Bài toán quản lý học sinh</a:t>
            </a:r>
            <a:endParaRPr lang="en-US"/>
          </a:p>
        </p:txBody>
      </p:sp>
      <p:sp>
        <p:nvSpPr>
          <p:cNvPr id="5" name="Slide Number Placeholder 4"/>
          <p:cNvSpPr>
            <a:spLocks noGrp="1"/>
          </p:cNvSpPr>
          <p:nvPr>
            <p:ph type="sldNum" sz="quarter" idx="4"/>
          </p:nvPr>
        </p:nvSpPr>
        <p:spPr/>
        <p:txBody>
          <a:bodyPr/>
          <a:lstStyle/>
          <a:p>
            <a:fld id="{B6F15528-21DE-4FAA-801E-634DDDAF4B2B}" type="slidenum">
              <a:rPr lang="en-US" smtClean="0"/>
              <a:pPr/>
              <a:t>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90600"/>
            <a:ext cx="8665722" cy="2590800"/>
          </a:xfrm>
          <a:prstGeom prst="rect">
            <a:avLst/>
          </a:prstGeom>
        </p:spPr>
      </p:pic>
      <p:sp>
        <p:nvSpPr>
          <p:cNvPr id="9" name="Cloud Callout 8"/>
          <p:cNvSpPr/>
          <p:nvPr/>
        </p:nvSpPr>
        <p:spPr>
          <a:xfrm>
            <a:off x="1322485" y="3733800"/>
            <a:ext cx="6477953" cy="2133600"/>
          </a:xfrm>
          <a:prstGeom prst="cloudCallout">
            <a:avLst>
              <a:gd name="adj1" fmla="val -59742"/>
              <a:gd name="adj2" fmla="val 6689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itchFamily="18" charset="0"/>
                <a:cs typeface="Times New Roman" pitchFamily="18" charset="0"/>
              </a:rPr>
              <a:t>Muốn lưu thông tin với thời gian ngắn nhất, chính xác nhất và lâu dài thì xử lý như thế nào?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172200"/>
            <a:ext cx="475456" cy="428759"/>
          </a:xfrm>
          <a:prstGeom prst="rect">
            <a:avLst/>
          </a:prstGeom>
        </p:spPr>
      </p:pic>
    </p:spTree>
    <p:extLst>
      <p:ext uri="{BB962C8B-B14F-4D97-AF65-F5344CB8AC3E}">
        <p14:creationId xmlns:p14="http://schemas.microsoft.com/office/powerpoint/2010/main" val="3035989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72200"/>
            <a:ext cx="390371" cy="371633"/>
          </a:xfrm>
          <a:prstGeom prst="rect">
            <a:avLst/>
          </a:prstGeom>
        </p:spPr>
      </p:pic>
      <p:sp>
        <p:nvSpPr>
          <p:cNvPr id="7" name="Rectangular Callout 6"/>
          <p:cNvSpPr/>
          <p:nvPr/>
        </p:nvSpPr>
        <p:spPr>
          <a:xfrm>
            <a:off x="1589662" y="3886200"/>
            <a:ext cx="5943599" cy="1676400"/>
          </a:xfrm>
          <a:prstGeom prst="wedgeRectCallout">
            <a:avLst>
              <a:gd name="adj1" fmla="val -67246"/>
              <a:gd name="adj2" fmla="val 87598"/>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smtClean="0">
                <a:latin typeface="Times New Roman" pitchFamily="18" charset="0"/>
                <a:cs typeface="Times New Roman" pitchFamily="18" charset="0"/>
              </a:rPr>
              <a:t>Giải pháp </a:t>
            </a:r>
            <a:r>
              <a:rPr lang="en-US" sz="2400">
                <a:latin typeface="Times New Roman" pitchFamily="18" charset="0"/>
                <a:cs typeface="Times New Roman" pitchFamily="18" charset="0"/>
              </a:rPr>
              <a:t>tốt </a:t>
            </a:r>
            <a:r>
              <a:rPr lang="en-US" sz="2400" smtClean="0">
                <a:latin typeface="Times New Roman" pitchFamily="18" charset="0"/>
                <a:cs typeface="Times New Roman" pitchFamily="18" charset="0"/>
              </a:rPr>
              <a:t>nhất là chọn </a:t>
            </a:r>
            <a:r>
              <a:rPr lang="en-US" sz="2400">
                <a:latin typeface="Times New Roman" pitchFamily="18" charset="0"/>
                <a:cs typeface="Times New Roman" pitchFamily="18" charset="0"/>
              </a:rPr>
              <a:t>dùng cơ sở dữ liệu Access để quản lý, xử lý dữ liệu và lưu trữ dữ liệu lâu dài thay cho việc quản lý bằng </a:t>
            </a:r>
            <a:r>
              <a:rPr lang="en-US" sz="2400" smtClean="0">
                <a:latin typeface="Times New Roman" pitchFamily="18" charset="0"/>
                <a:cs typeface="Times New Roman" pitchFamily="18" charset="0"/>
              </a:rPr>
              <a:t>giấy.</a:t>
            </a:r>
            <a:endParaRPr lang="en-US" sz="2400">
              <a:latin typeface="Times New Roman" pitchFamily="18" charset="0"/>
              <a:cs typeface="Times New Roman" pitchFamily="18" charset="0"/>
            </a:endParaRPr>
          </a:p>
        </p:txBody>
      </p:sp>
      <p:sp>
        <p:nvSpPr>
          <p:cNvPr id="6" name="Slide Number Placeholder 5"/>
          <p:cNvSpPr>
            <a:spLocks noGrp="1"/>
          </p:cNvSpPr>
          <p:nvPr>
            <p:ph type="sldNum" sz="quarter" idx="4"/>
          </p:nvPr>
        </p:nvSpPr>
        <p:spPr/>
        <p:txBody>
          <a:bodyPr/>
          <a:lstStyle/>
          <a:p>
            <a:fld id="{B6F15528-21DE-4FAA-801E-634DDDAF4B2B}" type="slidenum">
              <a:rPr lang="en-US" smtClean="0"/>
              <a:pPr/>
              <a:t>4</a:t>
            </a:fld>
            <a:endParaRPr lang="en-US"/>
          </a:p>
        </p:txBody>
      </p:sp>
      <p:sp>
        <p:nvSpPr>
          <p:cNvPr id="8" name="Title 1"/>
          <p:cNvSpPr>
            <a:spLocks noGrp="1"/>
          </p:cNvSpPr>
          <p:nvPr>
            <p:ph type="title"/>
          </p:nvPr>
        </p:nvSpPr>
        <p:spPr>
          <a:xfrm>
            <a:off x="228600" y="114300"/>
            <a:ext cx="7924800" cy="685800"/>
          </a:xfrm>
        </p:spPr>
        <p:txBody>
          <a:bodyPr/>
          <a:lstStyle/>
          <a:p>
            <a:r>
              <a:rPr lang="en-US" smtClean="0"/>
              <a:t>Ví dụ: Bài toán quản lý học sinh</a:t>
            </a: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90600"/>
            <a:ext cx="8665722" cy="2590800"/>
          </a:xfrm>
          <a:prstGeom prst="rect">
            <a:avLst/>
          </a:prstGeom>
        </p:spPr>
      </p:pic>
    </p:spTree>
    <p:extLst>
      <p:ext uri="{BB962C8B-B14F-4D97-AF65-F5344CB8AC3E}">
        <p14:creationId xmlns:p14="http://schemas.microsoft.com/office/powerpoint/2010/main" val="3120598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normAutofit/>
          </a:bodyPr>
          <a:lstStyle/>
          <a:p>
            <a:pPr lvl="0"/>
            <a:r>
              <a:rPr lang="en-US" smtClean="0"/>
              <a:t>1&gt; Hệ </a:t>
            </a:r>
            <a:r>
              <a:rPr lang="en-US"/>
              <a:t>quản trị cơ sở dữ liệu Microsoft </a:t>
            </a:r>
            <a:r>
              <a:rPr lang="en-US" smtClean="0"/>
              <a:t>Access</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719320"/>
            <a:ext cx="448976" cy="404880"/>
          </a:xfrm>
          <a:prstGeom prst="rect">
            <a:avLst/>
          </a:prstGeom>
        </p:spPr>
      </p:pic>
      <p:sp>
        <p:nvSpPr>
          <p:cNvPr id="6" name="Cloud Callout 5"/>
          <p:cNvSpPr/>
          <p:nvPr/>
        </p:nvSpPr>
        <p:spPr>
          <a:xfrm>
            <a:off x="1066800" y="914400"/>
            <a:ext cx="5334000" cy="1447800"/>
          </a:xfrm>
          <a:prstGeom prst="cloudCallout">
            <a:avLst>
              <a:gd name="adj1" fmla="val -58237"/>
              <a:gd name="adj2" fmla="val 81633"/>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a:latin typeface="Times New Roman" pitchFamily="18" charset="0"/>
                <a:cs typeface="Times New Roman" pitchFamily="18" charset="0"/>
              </a:rPr>
              <a:t>Em </a:t>
            </a:r>
            <a:r>
              <a:rPr lang="en-US" sz="2400" i="1" smtClean="0">
                <a:latin typeface="Times New Roman" pitchFamily="18" charset="0"/>
                <a:cs typeface="Times New Roman" pitchFamily="18" charset="0"/>
              </a:rPr>
              <a:t>biết gì về </a:t>
            </a:r>
            <a:r>
              <a:rPr lang="en-US" sz="2400" i="1">
                <a:latin typeface="Times New Roman" pitchFamily="18" charset="0"/>
                <a:cs typeface="Times New Roman" pitchFamily="18" charset="0"/>
              </a:rPr>
              <a:t>phần mềm Microsoft Access</a:t>
            </a:r>
            <a:r>
              <a:rPr lang="en-US" sz="2400" i="1"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19800"/>
            <a:ext cx="352474" cy="543001"/>
          </a:xfrm>
          <a:prstGeom prst="rect">
            <a:avLst/>
          </a:prstGeom>
        </p:spPr>
      </p:pic>
      <p:sp>
        <p:nvSpPr>
          <p:cNvPr id="8" name="Rounded Rectangular Callout 7"/>
          <p:cNvSpPr/>
          <p:nvPr/>
        </p:nvSpPr>
        <p:spPr>
          <a:xfrm>
            <a:off x="1066800" y="3200400"/>
            <a:ext cx="5334000" cy="2590800"/>
          </a:xfrm>
          <a:prstGeom prst="wedgeRoundRectCallout">
            <a:avLst>
              <a:gd name="adj1" fmla="val -59763"/>
              <a:gd name="adj2" fmla="val 65432"/>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b="1" i="1">
                <a:latin typeface="Times New Roman" pitchFamily="18" charset="0"/>
                <a:cs typeface="Times New Roman" pitchFamily="18" charset="0"/>
              </a:rPr>
              <a:t>Phần mềm Microsoft Access </a:t>
            </a:r>
            <a:r>
              <a:rPr lang="en-US" sz="2400">
                <a:latin typeface="Times New Roman" pitchFamily="18" charset="0"/>
                <a:cs typeface="Times New Roman" pitchFamily="18" charset="0"/>
              </a:rPr>
              <a:t>(gọi tắt là Access) là hệ quản trị cơ sở dữ liệu nằm trong bộ phần mềm Microsoft Office của hãng Microsoft dành cho máy tính cá nhân và máy tính chạy trong mạng cục </a:t>
            </a:r>
            <a:r>
              <a:rPr lang="en-US" sz="2400" smtClean="0">
                <a:latin typeface="Times New Roman" pitchFamily="18" charset="0"/>
                <a:cs typeface="Times New Roman" pitchFamily="18" charset="0"/>
              </a:rPr>
              <a:t>bộ.</a:t>
            </a:r>
            <a:endParaRPr lang="en-US" sz="2400">
              <a:latin typeface="Times New Roman" pitchFamily="18" charset="0"/>
              <a:cs typeface="Times New Roman" pitchFamily="18" charset="0"/>
            </a:endParaRPr>
          </a:p>
        </p:txBody>
      </p:sp>
      <p:sp>
        <p:nvSpPr>
          <p:cNvPr id="9" name="Slide Number Placeholder 8"/>
          <p:cNvSpPr>
            <a:spLocks noGrp="1"/>
          </p:cNvSpPr>
          <p:nvPr>
            <p:ph type="sldNum" sz="quarter" idx="4"/>
          </p:nvPr>
        </p:nvSpPr>
        <p:spPr/>
        <p:txBody>
          <a:bodyPr/>
          <a:lstStyle/>
          <a:p>
            <a:fld id="{B6F15528-21DE-4FAA-801E-634DDDAF4B2B}" type="slidenum">
              <a:rPr lang="en-US" smtClean="0"/>
              <a:pPr/>
              <a:t>5</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1066800"/>
            <a:ext cx="2257228" cy="5257800"/>
          </a:xfrm>
          <a:prstGeom prst="rect">
            <a:avLst/>
          </a:prstGeom>
        </p:spPr>
      </p:pic>
    </p:spTree>
    <p:extLst>
      <p:ext uri="{BB962C8B-B14F-4D97-AF65-F5344CB8AC3E}">
        <p14:creationId xmlns:p14="http://schemas.microsoft.com/office/powerpoint/2010/main" val="11227939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nextCondLst>
                <p:cond evt="onClick" delay="0">
                  <p:tgtEl>
                    <p:spTgt spid="7"/>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1&gt; Hệ quản trị cơ sở dữ liệu Microsoft Access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719320"/>
            <a:ext cx="448976" cy="404880"/>
          </a:xfrm>
          <a:prstGeom prst="rect">
            <a:avLst/>
          </a:prstGeom>
        </p:spPr>
      </p:pic>
      <p:sp>
        <p:nvSpPr>
          <p:cNvPr id="6" name="Cloud Callout 5"/>
          <p:cNvSpPr/>
          <p:nvPr/>
        </p:nvSpPr>
        <p:spPr>
          <a:xfrm>
            <a:off x="1066800" y="914400"/>
            <a:ext cx="5334000" cy="1447800"/>
          </a:xfrm>
          <a:prstGeom prst="cloudCallout">
            <a:avLst>
              <a:gd name="adj1" fmla="val -58237"/>
              <a:gd name="adj2" fmla="val 81633"/>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smtClean="0">
                <a:latin typeface="Times New Roman" pitchFamily="18" charset="0"/>
                <a:cs typeface="Times New Roman" pitchFamily="18" charset="0"/>
              </a:rPr>
              <a:t>Phần mềm </a:t>
            </a:r>
            <a:r>
              <a:rPr lang="en-US" sz="2400" i="1">
                <a:latin typeface="Times New Roman" pitchFamily="18" charset="0"/>
                <a:cs typeface="Times New Roman" pitchFamily="18" charset="0"/>
              </a:rPr>
              <a:t>Microsoft </a:t>
            </a:r>
            <a:r>
              <a:rPr lang="en-US" sz="2400" i="1" smtClean="0">
                <a:latin typeface="Times New Roman" pitchFamily="18" charset="0"/>
                <a:cs typeface="Times New Roman" pitchFamily="18" charset="0"/>
              </a:rPr>
              <a:t>Access có bản quyền hay không, thuộc công ty nào?</a:t>
            </a:r>
            <a:endParaRPr lang="en-US" sz="2400">
              <a:latin typeface="Times New Roman" pitchFamily="18" charset="0"/>
              <a:cs typeface="Times New Roman" pitchFamily="18" charset="0"/>
            </a:endParaRPr>
          </a:p>
        </p:txBody>
      </p:sp>
      <p:sp>
        <p:nvSpPr>
          <p:cNvPr id="8" name="Rounded Rectangular Callout 7"/>
          <p:cNvSpPr/>
          <p:nvPr/>
        </p:nvSpPr>
        <p:spPr>
          <a:xfrm>
            <a:off x="1066800" y="3200400"/>
            <a:ext cx="5334000" cy="1600200"/>
          </a:xfrm>
          <a:prstGeom prst="wedgeRoundRectCallout">
            <a:avLst>
              <a:gd name="adj1" fmla="val -61065"/>
              <a:gd name="adj2" fmla="val 13559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b="1" i="1">
                <a:latin typeface="Times New Roman" pitchFamily="18" charset="0"/>
                <a:cs typeface="Times New Roman" pitchFamily="18" charset="0"/>
              </a:rPr>
              <a:t>Phần mềm Microsoft Access </a:t>
            </a:r>
            <a:r>
              <a:rPr lang="en-US" sz="2400" smtClean="0">
                <a:latin typeface="Times New Roman" pitchFamily="18" charset="0"/>
                <a:cs typeface="Times New Roman" pitchFamily="18" charset="0"/>
              </a:rPr>
              <a:t>là phần mềm có bản quyền và thuộc </a:t>
            </a:r>
            <a:r>
              <a:rPr lang="en-US" sz="2400">
                <a:latin typeface="Times New Roman" pitchFamily="18" charset="0"/>
                <a:cs typeface="Times New Roman" pitchFamily="18" charset="0"/>
              </a:rPr>
              <a:t>hãng </a:t>
            </a:r>
            <a:r>
              <a:rPr lang="en-US" sz="2400" smtClean="0">
                <a:latin typeface="Times New Roman" pitchFamily="18" charset="0"/>
                <a:cs typeface="Times New Roman" pitchFamily="18" charset="0"/>
              </a:rPr>
              <a:t>Microsoft.</a:t>
            </a:r>
            <a:endParaRPr lang="en-US" sz="2400">
              <a:latin typeface="Times New Roman" pitchFamily="18" charset="0"/>
              <a:cs typeface="Times New Roman" pitchFamily="18" charset="0"/>
            </a:endParaRPr>
          </a:p>
        </p:txBody>
      </p:sp>
      <p:sp>
        <p:nvSpPr>
          <p:cNvPr id="9" name="Slide Number Placeholder 8"/>
          <p:cNvSpPr>
            <a:spLocks noGrp="1"/>
          </p:cNvSpPr>
          <p:nvPr>
            <p:ph type="sldNum" sz="quarter" idx="4"/>
          </p:nvPr>
        </p:nvSpPr>
        <p:spPr/>
        <p:txBody>
          <a:bodyPr/>
          <a:lstStyle/>
          <a:p>
            <a:fld id="{B6F15528-21DE-4FAA-801E-634DDDAF4B2B}" type="slidenum">
              <a:rPr lang="en-US" smtClean="0"/>
              <a:pPr/>
              <a:t>6</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066800"/>
            <a:ext cx="2257228" cy="52578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6019800"/>
            <a:ext cx="352474" cy="543001"/>
          </a:xfrm>
          <a:prstGeom prst="rect">
            <a:avLst/>
          </a:prstGeom>
        </p:spPr>
      </p:pic>
    </p:spTree>
    <p:extLst>
      <p:ext uri="{BB962C8B-B14F-4D97-AF65-F5344CB8AC3E}">
        <p14:creationId xmlns:p14="http://schemas.microsoft.com/office/powerpoint/2010/main" val="13397688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nextCondLst>
                <p:cond evt="onClick" delay="0">
                  <p:tgtEl>
                    <p:spTgt spid="10"/>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1&gt; Hệ quản trị cơ sở dữ liệu Microsoft Access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719320"/>
            <a:ext cx="448976" cy="404880"/>
          </a:xfrm>
          <a:prstGeom prst="rect">
            <a:avLst/>
          </a:prstGeom>
        </p:spPr>
      </p:pic>
      <p:sp>
        <p:nvSpPr>
          <p:cNvPr id="6" name="Cloud Callout 5"/>
          <p:cNvSpPr/>
          <p:nvPr/>
        </p:nvSpPr>
        <p:spPr>
          <a:xfrm>
            <a:off x="1066800" y="914400"/>
            <a:ext cx="5334000" cy="1447800"/>
          </a:xfrm>
          <a:prstGeom prst="cloudCallout">
            <a:avLst>
              <a:gd name="adj1" fmla="val -58237"/>
              <a:gd name="adj2" fmla="val 81633"/>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smtClean="0">
                <a:latin typeface="Times New Roman" pitchFamily="18" charset="0"/>
                <a:cs typeface="Times New Roman" pitchFamily="18" charset="0"/>
              </a:rPr>
              <a:t>Chức năng của Access là gì?</a:t>
            </a:r>
            <a:endParaRPr lang="en-US" sz="2400">
              <a:latin typeface="Times New Roman" pitchFamily="18" charset="0"/>
              <a:cs typeface="Times New Roman" pitchFamily="18" charset="0"/>
            </a:endParaRPr>
          </a:p>
        </p:txBody>
      </p:sp>
      <p:sp>
        <p:nvSpPr>
          <p:cNvPr id="8" name="Rounded Rectangular Callout 7"/>
          <p:cNvSpPr/>
          <p:nvPr/>
        </p:nvSpPr>
        <p:spPr>
          <a:xfrm>
            <a:off x="1066800" y="3200400"/>
            <a:ext cx="5334000" cy="2895600"/>
          </a:xfrm>
          <a:prstGeom prst="wedgeRoundRectCallout">
            <a:avLst>
              <a:gd name="adj1" fmla="val -61716"/>
              <a:gd name="adj2" fmla="val 4685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2900" lvl="0" indent="-342900" algn="just">
              <a:buFont typeface="Times New Roman" pitchFamily="18" charset="0"/>
              <a:buChar char="‒"/>
            </a:pPr>
            <a:r>
              <a:rPr lang="en-US" sz="2400" smtClean="0">
                <a:latin typeface="Times New Roman" pitchFamily="18" charset="0"/>
                <a:cs typeface="Times New Roman" pitchFamily="18" charset="0"/>
              </a:rPr>
              <a:t>Tạo </a:t>
            </a:r>
            <a:r>
              <a:rPr lang="en-US" sz="2400">
                <a:latin typeface="Times New Roman" pitchFamily="18" charset="0"/>
                <a:cs typeface="Times New Roman" pitchFamily="18" charset="0"/>
              </a:rPr>
              <a:t>lập các cơ sở dữ liệu và lưu trữ chúng trên các thiết bị </a:t>
            </a:r>
            <a:r>
              <a:rPr lang="en-US" sz="2400" smtClean="0">
                <a:latin typeface="Times New Roman" pitchFamily="18" charset="0"/>
                <a:cs typeface="Times New Roman" pitchFamily="18" charset="0"/>
              </a:rPr>
              <a:t>nhớ.</a:t>
            </a:r>
          </a:p>
          <a:p>
            <a:pPr marL="342900" lvl="0" indent="-342900" algn="just">
              <a:buFont typeface="Times New Roman" pitchFamily="18" charset="0"/>
              <a:buChar char="‒"/>
            </a:pPr>
            <a:r>
              <a:rPr lang="en-US" sz="2400" smtClean="0">
                <a:latin typeface="Times New Roman" pitchFamily="18" charset="0"/>
                <a:cs typeface="Times New Roman" pitchFamily="18" charset="0"/>
              </a:rPr>
              <a:t>Tạo </a:t>
            </a:r>
            <a:r>
              <a:rPr lang="en-US" sz="2400">
                <a:latin typeface="Times New Roman" pitchFamily="18" charset="0"/>
                <a:cs typeface="Times New Roman" pitchFamily="18" charset="0"/>
              </a:rPr>
              <a:t>biểu mẫu để cập nhật dữ liệu, tạo báo cáo thống kê, tổng kết hay những mẫu hỏi để khai thác dữ liệu trong CSDL, giải quyết các bài toán quản lí.</a:t>
            </a:r>
          </a:p>
        </p:txBody>
      </p:sp>
      <p:sp>
        <p:nvSpPr>
          <p:cNvPr id="9" name="Slide Number Placeholder 8"/>
          <p:cNvSpPr>
            <a:spLocks noGrp="1"/>
          </p:cNvSpPr>
          <p:nvPr>
            <p:ph type="sldNum" sz="quarter" idx="4"/>
          </p:nvPr>
        </p:nvSpPr>
        <p:spPr/>
        <p:txBody>
          <a:bodyPr/>
          <a:lstStyle/>
          <a:p>
            <a:fld id="{B6F15528-21DE-4FAA-801E-634DDDAF4B2B}" type="slidenum">
              <a:rPr lang="en-US" smtClean="0"/>
              <a:pPr/>
              <a:t>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066800"/>
            <a:ext cx="2257228" cy="52578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6019800"/>
            <a:ext cx="352474" cy="543001"/>
          </a:xfrm>
          <a:prstGeom prst="rect">
            <a:avLst/>
          </a:prstGeom>
        </p:spPr>
      </p:pic>
    </p:spTree>
    <p:extLst>
      <p:ext uri="{BB962C8B-B14F-4D97-AF65-F5344CB8AC3E}">
        <p14:creationId xmlns:p14="http://schemas.microsoft.com/office/powerpoint/2010/main" val="1006899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nextCondLst>
                <p:cond evt="onClick" delay="0">
                  <p:tgtEl>
                    <p:spTgt spid="10"/>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Hệ quản trị cơ sở dữ liệu Microsoft Access</a:t>
            </a:r>
          </a:p>
        </p:txBody>
      </p:sp>
      <p:sp>
        <p:nvSpPr>
          <p:cNvPr id="3" name="Content Placeholder 2"/>
          <p:cNvSpPr>
            <a:spLocks noGrp="1"/>
          </p:cNvSpPr>
          <p:nvPr>
            <p:ph idx="1"/>
          </p:nvPr>
        </p:nvSpPr>
        <p:spPr>
          <a:xfrm>
            <a:off x="228600" y="1581150"/>
            <a:ext cx="8458200" cy="1600200"/>
          </a:xfrm>
        </p:spPr>
        <p:txBody>
          <a:bodyPr/>
          <a:lstStyle/>
          <a:p>
            <a:r>
              <a:rPr lang="en-US" b="1" i="1" smtClean="0"/>
              <a:t>Phần </a:t>
            </a:r>
            <a:r>
              <a:rPr lang="en-US" b="1" i="1"/>
              <a:t>mềm Microsoft Access</a:t>
            </a:r>
            <a:r>
              <a:rPr lang="en-US"/>
              <a:t> (gọi tắt là Access) là hệ quản trị cơ sở dữ liệu nằm trong bộ phần mềm Microsoft Office của hãng Microsoft dành cho máy tính cá nhân và máy tính chạy trong mạng cục </a:t>
            </a:r>
            <a:r>
              <a:rPr lang="en-US" smtClean="0"/>
              <a:t>bộ.</a:t>
            </a:r>
          </a:p>
          <a:p>
            <a:endParaRPr lang="en-US"/>
          </a:p>
        </p:txBody>
      </p:sp>
      <p:sp>
        <p:nvSpPr>
          <p:cNvPr id="4" name="Slide Number Placeholder 3"/>
          <p:cNvSpPr>
            <a:spLocks noGrp="1"/>
          </p:cNvSpPr>
          <p:nvPr>
            <p:ph type="sldNum" sz="quarter" idx="4"/>
          </p:nvPr>
        </p:nvSpPr>
        <p:spPr/>
        <p:txBody>
          <a:bodyPr/>
          <a:lstStyle/>
          <a:p>
            <a:fld id="{B6F15528-21DE-4FAA-801E-634DDDAF4B2B}" type="slidenum">
              <a:rPr lang="en-US" smtClean="0"/>
              <a:pPr/>
              <a:t>8</a:t>
            </a:fld>
            <a:endParaRPr lang="en-US"/>
          </a:p>
        </p:txBody>
      </p:sp>
      <p:sp>
        <p:nvSpPr>
          <p:cNvPr id="6" name="Title 1"/>
          <p:cNvSpPr txBox="1">
            <a:spLocks/>
          </p:cNvSpPr>
          <p:nvPr/>
        </p:nvSpPr>
        <p:spPr>
          <a:xfrm>
            <a:off x="228600" y="962025"/>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smtClean="0"/>
              <a:t>a) Giới thiệu Microsoft Access</a:t>
            </a:r>
            <a:endParaRPr lang="en-US" sz="2400"/>
          </a:p>
        </p:txBody>
      </p:sp>
      <p:sp>
        <p:nvSpPr>
          <p:cNvPr id="7" name="Content Placeholder 2"/>
          <p:cNvSpPr txBox="1">
            <a:spLocks/>
          </p:cNvSpPr>
          <p:nvPr/>
        </p:nvSpPr>
        <p:spPr>
          <a:xfrm>
            <a:off x="381000" y="3962400"/>
            <a:ext cx="8458200" cy="167640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a:t>Tạo lập các cơ sở dữ liệu và lưu trữ chúng trên các thiết bị nhớ.</a:t>
            </a:r>
          </a:p>
          <a:p>
            <a:r>
              <a:rPr lang="en-US"/>
              <a:t>Tạo biểu mẫu để cập nhật dữ liệu, tạo báo cáo thống kê, tổng kết hay những mẫu hỏi để khai thác dữ liệu trong CSDL, giải quyết các bài toán quản lí.</a:t>
            </a:r>
          </a:p>
        </p:txBody>
      </p:sp>
      <p:sp>
        <p:nvSpPr>
          <p:cNvPr id="8" name="Title 1"/>
          <p:cNvSpPr txBox="1">
            <a:spLocks/>
          </p:cNvSpPr>
          <p:nvPr/>
        </p:nvSpPr>
        <p:spPr>
          <a:xfrm>
            <a:off x="381000" y="3343275"/>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a:t>b</a:t>
            </a:r>
            <a:r>
              <a:rPr lang="en-US" sz="2400" smtClean="0"/>
              <a:t>) Chức năng của Microsoft Access</a:t>
            </a:r>
            <a:endParaRPr lang="en-US" sz="240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029273"/>
            <a:ext cx="552527" cy="371527"/>
          </a:xfrm>
          <a:prstGeom prst="rect">
            <a:avLst/>
          </a:prstGeom>
        </p:spPr>
      </p:pic>
    </p:spTree>
    <p:extLst>
      <p:ext uri="{BB962C8B-B14F-4D97-AF65-F5344CB8AC3E}">
        <p14:creationId xmlns:p14="http://schemas.microsoft.com/office/powerpoint/2010/main" val="3760886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2&gt; </a:t>
            </a:r>
            <a:r>
              <a:rPr lang="en-US"/>
              <a:t>Một số thao tác cơ bản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77909"/>
            <a:ext cx="474255" cy="451491"/>
          </a:xfrm>
          <a:prstGeom prst="rect">
            <a:avLst/>
          </a:prstGeom>
        </p:spPr>
      </p:pic>
      <p:sp>
        <p:nvSpPr>
          <p:cNvPr id="8" name="Rectangular Callout 7"/>
          <p:cNvSpPr/>
          <p:nvPr/>
        </p:nvSpPr>
        <p:spPr>
          <a:xfrm>
            <a:off x="1878475" y="5257800"/>
            <a:ext cx="5387050" cy="1233436"/>
          </a:xfrm>
          <a:prstGeom prst="wedgeRectCallout">
            <a:avLst>
              <a:gd name="adj1" fmla="val -73823"/>
              <a:gd name="adj2" fmla="val 35243"/>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smtClean="0">
                <a:latin typeface="Times New Roman" pitchFamily="18" charset="0"/>
                <a:cs typeface="Times New Roman" pitchFamily="18" charset="0"/>
              </a:rPr>
              <a:t>Tùy theo </a:t>
            </a:r>
            <a:r>
              <a:rPr lang="en-US" sz="2400">
                <a:latin typeface="Times New Roman" pitchFamily="18" charset="0"/>
                <a:cs typeface="Times New Roman" pitchFamily="18" charset="0"/>
              </a:rPr>
              <a:t>phiên bản Windows, Office mà có cách khởi động khác </a:t>
            </a:r>
            <a:r>
              <a:rPr lang="en-US" sz="2400" smtClean="0">
                <a:latin typeface="Times New Roman" pitchFamily="18" charset="0"/>
                <a:cs typeface="Times New Roman" pitchFamily="18" charset="0"/>
              </a:rPr>
              <a:t>nhau.</a:t>
            </a:r>
            <a:endParaRPr lang="en-US" sz="2400">
              <a:latin typeface="Times New Roman" pitchFamily="18" charset="0"/>
              <a:cs typeface="Times New Roman" pitchFamily="18" charset="0"/>
            </a:endParaRPr>
          </a:p>
        </p:txBody>
      </p:sp>
      <p:sp>
        <p:nvSpPr>
          <p:cNvPr id="9" name="Slide Number Placeholder 8"/>
          <p:cNvSpPr>
            <a:spLocks noGrp="1"/>
          </p:cNvSpPr>
          <p:nvPr>
            <p:ph type="sldNum" sz="quarter" idx="4"/>
          </p:nvPr>
        </p:nvSpPr>
        <p:spPr/>
        <p:txBody>
          <a:bodyPr/>
          <a:lstStyle/>
          <a:p>
            <a:fld id="{B6F15528-21DE-4FAA-801E-634DDDAF4B2B}" type="slidenum">
              <a:rPr lang="en-US" smtClean="0"/>
              <a:pPr/>
              <a:t>9</a:t>
            </a:fld>
            <a:endParaRPr lang="en-US"/>
          </a:p>
        </p:txBody>
      </p:sp>
      <p:sp>
        <p:nvSpPr>
          <p:cNvPr id="11" name="Content Placeholder 2"/>
          <p:cNvSpPr txBox="1">
            <a:spLocks/>
          </p:cNvSpPr>
          <p:nvPr/>
        </p:nvSpPr>
        <p:spPr>
          <a:xfrm>
            <a:off x="228600" y="1447800"/>
            <a:ext cx="8458200" cy="1600200"/>
          </a:xfrm>
          <a:prstGeom prst="rect">
            <a:avLst/>
          </a:prstGeom>
        </p:spPr>
        <p:txBody>
          <a:bodyPr vert="horz" lIns="91440" tIns="45720" rIns="91440" bIns="45720" rtlCol="0">
            <a:normAutofit lnSpcReduction="10000"/>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t>Cách 1: </a:t>
            </a:r>
            <a:r>
              <a:rPr lang="en-US"/>
              <a:t>Từ bảng chọn Windows Start: nháy chuột </a:t>
            </a:r>
            <a:r>
              <a:rPr lang="en-US" b="1"/>
              <a:t>Start/ </a:t>
            </a:r>
            <a:r>
              <a:rPr lang="en-US" b="1" smtClean="0"/>
              <a:t>(All) </a:t>
            </a:r>
            <a:r>
              <a:rPr lang="en-US" b="1"/>
              <a:t>Programs/ Microsoft Office/ Microsoft Access 2010.</a:t>
            </a:r>
            <a:endParaRPr lang="en-US"/>
          </a:p>
          <a:p>
            <a:r>
              <a:rPr lang="en-US" b="1"/>
              <a:t>Cách 2: </a:t>
            </a:r>
            <a:r>
              <a:rPr lang="en-US"/>
              <a:t>Từ biểu tượng shortcut của Access: </a:t>
            </a:r>
            <a:r>
              <a:rPr lang="en-US" b="1"/>
              <a:t>double click</a:t>
            </a:r>
            <a:r>
              <a:rPr lang="en-US"/>
              <a:t> vào biểu tượng  trên màn hình Desktop (nếu có</a:t>
            </a:r>
            <a:r>
              <a:rPr lang="en-US" smtClean="0"/>
              <a:t>).</a:t>
            </a:r>
          </a:p>
          <a:p>
            <a:endParaRPr lang="en-US"/>
          </a:p>
        </p:txBody>
      </p:sp>
      <p:sp>
        <p:nvSpPr>
          <p:cNvPr id="12"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smtClean="0"/>
              <a:t>a) Khởi động Microsoft Access</a:t>
            </a:r>
            <a:endParaRPr lang="en-US" sz="2400"/>
          </a:p>
        </p:txBody>
      </p:sp>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754120"/>
            <a:ext cx="682625" cy="842645"/>
          </a:xfrm>
          <a:prstGeom prst="rect">
            <a:avLst/>
          </a:prstGeom>
          <a:noFill/>
          <a:ln>
            <a:noFill/>
          </a:ln>
        </p:spPr>
      </p:pic>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321684"/>
            <a:ext cx="2743200" cy="1707516"/>
          </a:xfrm>
          <a:prstGeom prst="rect">
            <a:avLst/>
          </a:prstGeom>
          <a:noFill/>
          <a:ln>
            <a:noFill/>
          </a:ln>
        </p:spPr>
      </p:pic>
    </p:spTree>
    <p:extLst>
      <p:ext uri="{BB962C8B-B14F-4D97-AF65-F5344CB8AC3E}">
        <p14:creationId xmlns:p14="http://schemas.microsoft.com/office/powerpoint/2010/main" val="385648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1773</TotalTime>
  <Words>1508</Words>
  <Application>Microsoft Office PowerPoint</Application>
  <PresentationFormat>On-screen Show (4:3)</PresentationFormat>
  <Paragraphs>115</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Times New Roman</vt:lpstr>
      <vt:lpstr>Office Theme</vt:lpstr>
      <vt:lpstr>§3 GIỚI THIỆU MICROSOFT ACCESS</vt:lpstr>
      <vt:lpstr>Ví dụ: Bài toán quản lý học sinh</vt:lpstr>
      <vt:lpstr>Ví dụ: Bài toán quản lý học sinh</vt:lpstr>
      <vt:lpstr>Ví dụ: Bài toán quản lý học sinh</vt:lpstr>
      <vt:lpstr>1&gt; Hệ quản trị cơ sở dữ liệu Microsoft Access</vt:lpstr>
      <vt:lpstr>1&gt; Hệ quản trị cơ sở dữ liệu Microsoft Access</vt:lpstr>
      <vt:lpstr>1&gt; Hệ quản trị cơ sở dữ liệu Microsoft Access</vt:lpstr>
      <vt:lpstr>1&gt; Hệ quản trị cơ sở dữ liệu Microsoft Access</vt:lpstr>
      <vt:lpstr>2&gt; Một số thao tác cơ bản</vt:lpstr>
      <vt:lpstr>2&gt; Một số thao tác cơ bản</vt:lpstr>
      <vt:lpstr>2&gt; Một số thao tác cơ bản</vt:lpstr>
      <vt:lpstr>2&gt; Một số thao tác cơ bản</vt:lpstr>
      <vt:lpstr>2&gt; Một số thao tác cơ bản</vt:lpstr>
      <vt:lpstr>2&gt; Một số thao tác cơ bản</vt:lpstr>
      <vt:lpstr>2&gt; Một số thao tác cơ bản</vt:lpstr>
      <vt:lpstr>2&gt; Một số thao tác cơ bản</vt:lpstr>
      <vt:lpstr>2&gt; Một số thao tác cơ bản</vt:lpstr>
      <vt:lpstr>2&gt; Một số thao tác cơ bản</vt:lpstr>
      <vt:lpstr>2&gt; Một số thao tác cơ bản</vt:lpstr>
      <vt:lpstr>2&gt; Một số thao tác cơ bản</vt:lpstr>
      <vt:lpstr>2&gt; Một số thao tác cơ bản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Trường</dc:creator>
  <cp:lastModifiedBy>Vu_Truong</cp:lastModifiedBy>
  <cp:revision>199</cp:revision>
  <cp:lastPrinted>2020-10-05T01:40:52Z</cp:lastPrinted>
  <dcterms:created xsi:type="dcterms:W3CDTF">2006-08-16T00:00:00Z</dcterms:created>
  <dcterms:modified xsi:type="dcterms:W3CDTF">2020-10-10T13:36:03Z</dcterms:modified>
</cp:coreProperties>
</file>