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67" r:id="rId4"/>
    <p:sldId id="269" r:id="rId5"/>
    <p:sldId id="304" r:id="rId6"/>
    <p:sldId id="273" r:id="rId7"/>
    <p:sldId id="305" r:id="rId8"/>
    <p:sldId id="375" r:id="rId9"/>
    <p:sldId id="376" r:id="rId10"/>
    <p:sldId id="364" r:id="rId11"/>
    <p:sldId id="365" r:id="rId12"/>
    <p:sldId id="366" r:id="rId13"/>
    <p:sldId id="275" r:id="rId14"/>
    <p:sldId id="367" r:id="rId15"/>
    <p:sldId id="377" r:id="rId16"/>
    <p:sldId id="378" r:id="rId17"/>
    <p:sldId id="276" r:id="rId18"/>
    <p:sldId id="372" r:id="rId19"/>
    <p:sldId id="373" r:id="rId20"/>
    <p:sldId id="294" r:id="rId21"/>
    <p:sldId id="295" r:id="rId22"/>
    <p:sldId id="379" r:id="rId23"/>
    <p:sldId id="380" r:id="rId24"/>
    <p:sldId id="296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17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9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70577" y="44183"/>
            <a:ext cx="10953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873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6: Science</a:t>
            </a:r>
            <a:r>
              <a:rPr lang="en-US" sz="1800" b="1" baseline="0" dirty="0" smtClean="0">
                <a:solidFill>
                  <a:schemeClr val="tx1"/>
                </a:solidFill>
              </a:rPr>
              <a:t> and technology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8" r:id="rId13"/>
    <p:sldLayoutId id="2147483670" r:id="rId14"/>
    <p:sldLayoutId id="2147483672" r:id="rId15"/>
    <p:sldLayoutId id="2147483673" r:id="rId16"/>
    <p:sldLayoutId id="2147483689" r:id="rId17"/>
    <p:sldLayoutId id="2147483690" r:id="rId18"/>
    <p:sldLayoutId id="2147483691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84B66-08B7-EEB8-25EB-E484DA317A1B}"/>
              </a:ext>
            </a:extLst>
          </p:cNvPr>
          <p:cNvSpPr txBox="1"/>
          <p:nvPr/>
        </p:nvSpPr>
        <p:spPr>
          <a:xfrm>
            <a:off x="5792189" y="3168317"/>
            <a:ext cx="6145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Science and technology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B050"/>
                </a:solidFill>
                <a:latin typeface="Calibri" panose="020F0502020204030204"/>
              </a:rPr>
              <a:t>REVIEW 1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98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74659" y="428178"/>
            <a:ext cx="5739829" cy="6001643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Example: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Hello. How can I help?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I would like to buy a new tablet.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OK. We have three great new tablets for you to choose from.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Great. I really want one with a big screen.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OK, first, we have the Edge 4. It has a ten-inch screen and an eight-hour battery life.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OK.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Next, we have the </a:t>
            </a:r>
            <a:r>
              <a:rPr lang="en-US" sz="2400" i="1" dirty="0" err="1">
                <a:solidFill>
                  <a:srgbClr val="0070C0"/>
                </a:solidFill>
              </a:rPr>
              <a:t>Zoropad</a:t>
            </a:r>
            <a:r>
              <a:rPr lang="en-US" sz="2400" i="1" dirty="0">
                <a:solidFill>
                  <a:srgbClr val="0070C0"/>
                </a:solidFill>
              </a:rPr>
              <a:t>. It has an eight-inch screen and a ten-hour battery life. Finally, we have the </a:t>
            </a:r>
            <a:r>
              <a:rPr lang="en-US" sz="2400" i="1" dirty="0" err="1">
                <a:solidFill>
                  <a:srgbClr val="0070C0"/>
                </a:solidFill>
              </a:rPr>
              <a:t>Stylepad</a:t>
            </a:r>
            <a:r>
              <a:rPr lang="en-US" sz="2400" i="1" dirty="0">
                <a:solidFill>
                  <a:srgbClr val="0070C0"/>
                </a:solidFill>
              </a:rPr>
              <a:t>. It has a nine-inch screen and a fifteen-hour battery life.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1022555" y="194640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6096000" y="613133"/>
            <a:ext cx="5921341" cy="489364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1.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Narrator: Which robot can work faster?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Hey, look at these new robots. They’re really cool.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Wow. What can they do?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They can lift heavy things and navigate difficult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situations.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Are they new rescue robots?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Yep. Lucas is stronger, Luna can work faster, and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Spot can navigate better.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Cool!</a:t>
            </a:r>
          </a:p>
        </p:txBody>
      </p:sp>
    </p:spTree>
    <p:extLst>
      <p:ext uri="{BB962C8B-B14F-4D97-AF65-F5344CB8AC3E}">
        <p14:creationId xmlns:p14="http://schemas.microsoft.com/office/powerpoint/2010/main" val="14304049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81511" y="428178"/>
            <a:ext cx="5914489" cy="5632311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2. </a:t>
            </a:r>
            <a:br>
              <a:rPr lang="en-US" sz="2400" b="0" i="1" dirty="0">
                <a:solidFill>
                  <a:srgbClr val="0070C0"/>
                </a:solidFill>
                <a:effectLst/>
              </a:rPr>
            </a:br>
            <a:r>
              <a:rPr lang="en-US" sz="2400" b="0" i="1" dirty="0">
                <a:solidFill>
                  <a:srgbClr val="0070C0"/>
                </a:solidFill>
                <a:effectLst/>
              </a:rPr>
              <a:t>Narrator: What is Laura’s favorite thing about her new phone?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Hey, Charlie. I got a new phone. Do you want to see?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Sure…Wow, that looks awesome.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It’s so good. It has such a nice big screen. I love it.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How much does it weigh?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That’s the best thing. It doesn’t weigh very much.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Great. How’s the battery 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It’s pretty good. It’s about fifteen hours.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Nice.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CD95A-7D14-DF98-9074-F022E30EB538}"/>
              </a:ext>
            </a:extLst>
          </p:cNvPr>
          <p:cNvSpPr/>
          <p:nvPr/>
        </p:nvSpPr>
        <p:spPr>
          <a:xfrm>
            <a:off x="6241312" y="58846"/>
            <a:ext cx="5769177" cy="674030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3. </a:t>
            </a:r>
            <a:br>
              <a:rPr lang="en-US" sz="2400" b="0" i="1" dirty="0">
                <a:solidFill>
                  <a:srgbClr val="0070C0"/>
                </a:solidFill>
                <a:effectLst/>
              </a:rPr>
            </a:br>
            <a:r>
              <a:rPr lang="en-US" sz="2400" b="0" i="1" dirty="0">
                <a:solidFill>
                  <a:srgbClr val="0070C0"/>
                </a:solidFill>
                <a:effectLst/>
              </a:rPr>
              <a:t> Narrator: Which laptop has the longest battery 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Hello. Can you help me choose a laptop?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Sure. What do you want to use it for?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For games and studying.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OK. The Slim Plus has a battery life of around fourteen hours.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OK. What about that one? Does it have a long battery 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The </a:t>
            </a:r>
            <a:r>
              <a:rPr lang="en-US" sz="2400" b="0" i="1" dirty="0" err="1">
                <a:solidFill>
                  <a:srgbClr val="0070C0"/>
                </a:solidFill>
                <a:effectLst/>
              </a:rPr>
              <a:t>BlockHD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 has a battery life of around twenty hours. It has a great screen, too.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Hmm. And the </a:t>
            </a:r>
            <a:r>
              <a:rPr lang="en-US" sz="2400" b="0" i="1" dirty="0" err="1">
                <a:solidFill>
                  <a:srgbClr val="0070C0"/>
                </a:solidFill>
                <a:effectLst/>
              </a:rPr>
              <a:t>FutureLap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It lasts for sixteen hours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Hmm…OK. How big is…</a:t>
            </a:r>
            <a:endParaRPr lang="en-US" sz="2400" b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589052" y="784221"/>
            <a:ext cx="5506948" cy="389337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4. </a:t>
            </a:r>
            <a:br>
              <a:rPr lang="en-US" sz="1900" b="0" i="1" dirty="0">
                <a:solidFill>
                  <a:srgbClr val="0070C0"/>
                </a:solidFill>
                <a:effectLst/>
              </a:rPr>
            </a:br>
            <a:r>
              <a:rPr lang="en-US" sz="1900" b="0" i="1" dirty="0">
                <a:solidFill>
                  <a:srgbClr val="0070C0"/>
                </a:solidFill>
                <a:effectLst/>
              </a:rPr>
              <a:t> Narrator: Which robot cleans more carefully?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Can you help me buy a robot cleaner?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Sure. These are our latest robot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cleaners: Pete, CP-Bot, and </a:t>
            </a:r>
            <a:r>
              <a:rPr lang="en-US" sz="1900" b="0" i="1" dirty="0" err="1">
                <a:solidFill>
                  <a:srgbClr val="0070C0"/>
                </a:solidFill>
                <a:effectLst/>
              </a:rPr>
              <a:t>Konai</a:t>
            </a:r>
            <a:r>
              <a:rPr lang="en-US" sz="1900" b="0" i="1" dirty="0">
                <a:solidFill>
                  <a:srgbClr val="0070C0"/>
                </a:solidFill>
                <a:effectLst/>
              </a:rPr>
              <a:t>. They’re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very easy to use and can work quietly.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</a:t>
            </a:r>
            <a:r>
              <a:rPr lang="en-US" sz="1900" b="0" i="1" dirty="0" err="1">
                <a:solidFill>
                  <a:srgbClr val="0070C0"/>
                </a:solidFill>
                <a:effectLst/>
              </a:rPr>
              <a:t>Konai</a:t>
            </a:r>
            <a:r>
              <a:rPr lang="en-US" sz="1900" b="0" i="1" dirty="0">
                <a:solidFill>
                  <a:srgbClr val="0070C0"/>
                </a:solidFill>
                <a:effectLst/>
              </a:rPr>
              <a:t> is more expensive. Why’s that?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He works more quickly, and his battery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lasts longer.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Does he clean carefully?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No, Pete cleans more carefully, but he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works more slowly.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Hmm, I think I’ll buy…</a:t>
            </a:r>
            <a:endParaRPr lang="en-US" sz="1900" i="1" spc="-1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D8081-442C-A631-D887-DFC77F328C3E}"/>
              </a:ext>
            </a:extLst>
          </p:cNvPr>
          <p:cNvSpPr/>
          <p:nvPr/>
        </p:nvSpPr>
        <p:spPr>
          <a:xfrm>
            <a:off x="6365932" y="399500"/>
            <a:ext cx="5506948" cy="5940088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5. </a:t>
            </a:r>
            <a:br>
              <a:rPr lang="en-US" sz="1900" b="0" i="1" dirty="0">
                <a:solidFill>
                  <a:srgbClr val="0070C0"/>
                </a:solidFill>
                <a:effectLst/>
              </a:rPr>
            </a:br>
            <a:r>
              <a:rPr lang="en-US" sz="1900" b="0" i="1" dirty="0">
                <a:solidFill>
                  <a:srgbClr val="0070C0"/>
                </a:solidFill>
                <a:effectLst/>
              </a:rPr>
              <a:t> Narrator: How is the Power Plus Tablet better than the Zero1 Tablet?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Hello, Miss? Can you tell me about these tablets?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Sure. This one is the Power Plus and it costs 199 dollars, and this one is the Zero1 and it costs 299 dollars.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OK. What is good about the Zero1?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It doesn’t weight much and it has a long battery life. It has lots of storage,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too, around 36 gigabytes.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I see. How long is the battery life?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It’s twenty-five hours.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OK. And the Power Plus?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It has the biggest screen of all our tablets, but doesn’t have much storage.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I see. How much storage does it have?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Saleswoman: It has around 16 gigabytes of memory.</a:t>
            </a:r>
          </a:p>
          <a:p>
            <a:r>
              <a:rPr lang="en-US" sz="1900" b="0" i="1" dirty="0">
                <a:solidFill>
                  <a:srgbClr val="0070C0"/>
                </a:solidFill>
                <a:effectLst/>
              </a:rPr>
              <a:t>John: Hmm…OK. I’ll take the Zero1, please</a:t>
            </a:r>
            <a:endParaRPr lang="en-US" sz="1900" i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5339" cy="686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7" y="0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75303" y="1161475"/>
            <a:ext cx="1022555" cy="2749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5458" b="-22512"/>
          <a:stretch/>
        </p:blipFill>
        <p:spPr>
          <a:xfrm>
            <a:off x="5573232" y="554663"/>
            <a:ext cx="5891182" cy="60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93793-52C0-15A8-BBDB-345247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556"/>
          <a:stretch/>
        </p:blipFill>
        <p:spPr>
          <a:xfrm>
            <a:off x="4841817" y="2260747"/>
            <a:ext cx="5010709" cy="26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 t="15141"/>
          <a:stretch/>
        </p:blipFill>
        <p:spPr>
          <a:xfrm>
            <a:off x="5573232" y="1016063"/>
            <a:ext cx="4882240" cy="42031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B6F0DB4-C5AF-1D2E-BF1B-53B1288328CA}"/>
              </a:ext>
            </a:extLst>
          </p:cNvPr>
          <p:cNvSpPr/>
          <p:nvPr/>
        </p:nvSpPr>
        <p:spPr>
          <a:xfrm>
            <a:off x="5407270" y="3912577"/>
            <a:ext cx="421465" cy="384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8" y="-127819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55638" y="1731746"/>
            <a:ext cx="2035278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5458" b="-22512"/>
          <a:stretch/>
        </p:blipFill>
        <p:spPr>
          <a:xfrm>
            <a:off x="5573232" y="66206"/>
            <a:ext cx="5193091" cy="53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 t="15141"/>
          <a:stretch/>
        </p:blipFill>
        <p:spPr>
          <a:xfrm>
            <a:off x="5573232" y="601111"/>
            <a:ext cx="4441302" cy="382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D4499-E030-3B83-57F2-7AC5C591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72"/>
          <a:stretch/>
        </p:blipFill>
        <p:spPr>
          <a:xfrm>
            <a:off x="4696940" y="1412864"/>
            <a:ext cx="8078278" cy="44164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146687-8787-3D4D-E5A1-31E48046BFC9}"/>
              </a:ext>
            </a:extLst>
          </p:cNvPr>
          <p:cNvSpPr/>
          <p:nvPr/>
        </p:nvSpPr>
        <p:spPr>
          <a:xfrm>
            <a:off x="5197527" y="2398677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BA8848-2B0E-ADF8-B929-97FA311CD3E4}"/>
              </a:ext>
            </a:extLst>
          </p:cNvPr>
          <p:cNvSpPr/>
          <p:nvPr/>
        </p:nvSpPr>
        <p:spPr>
          <a:xfrm>
            <a:off x="1155289" y="2624401"/>
            <a:ext cx="2767781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9E0D2F6-BACF-CD8A-F39C-66448F277256}"/>
              </a:ext>
            </a:extLst>
          </p:cNvPr>
          <p:cNvSpPr/>
          <p:nvPr/>
        </p:nvSpPr>
        <p:spPr>
          <a:xfrm>
            <a:off x="255638" y="2898436"/>
            <a:ext cx="1612491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061747-699C-2202-F0EF-C70541A3CB46}"/>
              </a:ext>
            </a:extLst>
          </p:cNvPr>
          <p:cNvSpPr/>
          <p:nvPr/>
        </p:nvSpPr>
        <p:spPr>
          <a:xfrm>
            <a:off x="5160988" y="5332859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784D1-B0B5-F874-73D4-2FB786E2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95" y="1769860"/>
            <a:ext cx="7625342" cy="406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88" y="-127819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55638" y="3665866"/>
            <a:ext cx="2330246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45458" b="-22512"/>
          <a:stretch/>
        </p:blipFill>
        <p:spPr>
          <a:xfrm>
            <a:off x="5573232" y="66206"/>
            <a:ext cx="5193091" cy="53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99" t="15141"/>
          <a:stretch/>
        </p:blipFill>
        <p:spPr>
          <a:xfrm>
            <a:off x="5573232" y="601111"/>
            <a:ext cx="4441302" cy="3823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146687-8787-3D4D-E5A1-31E48046BFC9}"/>
              </a:ext>
            </a:extLst>
          </p:cNvPr>
          <p:cNvSpPr/>
          <p:nvPr/>
        </p:nvSpPr>
        <p:spPr>
          <a:xfrm>
            <a:off x="5050667" y="2317419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BA8848-2B0E-ADF8-B929-97FA311CD3E4}"/>
              </a:ext>
            </a:extLst>
          </p:cNvPr>
          <p:cNvSpPr/>
          <p:nvPr/>
        </p:nvSpPr>
        <p:spPr>
          <a:xfrm>
            <a:off x="255638" y="4217278"/>
            <a:ext cx="4011562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9E0D2F6-BACF-CD8A-F39C-66448F277256}"/>
              </a:ext>
            </a:extLst>
          </p:cNvPr>
          <p:cNvSpPr/>
          <p:nvPr/>
        </p:nvSpPr>
        <p:spPr>
          <a:xfrm>
            <a:off x="501445" y="4530635"/>
            <a:ext cx="3087329" cy="2478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061747-699C-2202-F0EF-C70541A3CB46}"/>
              </a:ext>
            </a:extLst>
          </p:cNvPr>
          <p:cNvSpPr/>
          <p:nvPr/>
        </p:nvSpPr>
        <p:spPr>
          <a:xfrm>
            <a:off x="5050313" y="4778523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-28045" y="0"/>
            <a:ext cx="9553046" cy="6880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0683D-62E2-E85A-6556-EBED43E8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228" y="2107908"/>
            <a:ext cx="9022475" cy="4219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6DDC7C-18CA-9284-E716-9AC72C48F922}"/>
              </a:ext>
            </a:extLst>
          </p:cNvPr>
          <p:cNvSpPr/>
          <p:nvPr/>
        </p:nvSpPr>
        <p:spPr>
          <a:xfrm>
            <a:off x="368108" y="1045402"/>
            <a:ext cx="10880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will hear a teenager talking to a store assistant about a laptop. 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Listen and fill in the blanks. You will hear the conversation twice. </a:t>
            </a:r>
            <a:endParaRPr lang="en-US" sz="3000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84142-1A8A-6BE9-51CF-47AC2C8E6E9D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80EBB-7441-76E5-3E12-BF0E763CB28E}"/>
              </a:ext>
            </a:extLst>
          </p:cNvPr>
          <p:cNvSpPr txBox="1"/>
          <p:nvPr/>
        </p:nvSpPr>
        <p:spPr>
          <a:xfrm>
            <a:off x="6341806" y="2988492"/>
            <a:ext cx="339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making presentations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71121-049F-A61B-B21F-7A9906FDA3FD}"/>
              </a:ext>
            </a:extLst>
          </p:cNvPr>
          <p:cNvSpPr txBox="1"/>
          <p:nvPr/>
        </p:nvSpPr>
        <p:spPr>
          <a:xfrm>
            <a:off x="6550289" y="3482220"/>
            <a:ext cx="210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15/ fifteen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D471D-78CA-6292-F8B2-634F05C0C7AD}"/>
              </a:ext>
            </a:extLst>
          </p:cNvPr>
          <p:cNvSpPr txBox="1"/>
          <p:nvPr/>
        </p:nvSpPr>
        <p:spPr>
          <a:xfrm>
            <a:off x="6550289" y="3975948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3/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07B0B-7591-DF27-21CF-DA04C1264021}"/>
              </a:ext>
            </a:extLst>
          </p:cNvPr>
          <p:cNvSpPr txBox="1"/>
          <p:nvPr/>
        </p:nvSpPr>
        <p:spPr>
          <a:xfrm>
            <a:off x="6564134" y="4451293"/>
            <a:ext cx="136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1,024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5842B-002A-652F-8D0F-3C258BED3A32}"/>
              </a:ext>
            </a:extLst>
          </p:cNvPr>
          <p:cNvSpPr txBox="1"/>
          <p:nvPr/>
        </p:nvSpPr>
        <p:spPr>
          <a:xfrm>
            <a:off x="6862465" y="4945021"/>
            <a:ext cx="1971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520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68FD32E0-5E06-D691-BAD9-1DA64FB5C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942" y="577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1022555" y="194640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2487461" y="498679"/>
            <a:ext cx="7757652" cy="6247864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Hi, there. Can I help you?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Oh, yes, please. I want to buy a new laptop, but I'm not sure which one I want.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OK. What do you want to use it for?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I want to use it for surfing the internet and making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presentations.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I recommend the Tiger Pro. It's good for making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presentations because it has a really nice screen.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How big is its screen?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It's fifteen inches.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Great! Does it have a long battery life?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Not really. It only lasts around three hours.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Hmm. That's OK. I'll mostly use it at home. How much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storage does it have?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It has one thousand and twenty-four gigabytes of storage.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Oh, that sounds great! I can't see a price here. How much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does it cost?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Let me just check. It costs five hundred twenty dollars.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B: Hmm. I need to talk to my parents first.</a:t>
            </a:r>
          </a:p>
          <a:p>
            <a:pPr algn="just"/>
            <a:r>
              <a:rPr lang="en-US" sz="2000" b="0" i="1" dirty="0">
                <a:solidFill>
                  <a:srgbClr val="0070C0"/>
                </a:solidFill>
                <a:effectLst/>
              </a:rPr>
              <a:t>W: OK. We're open until 9 p.m.</a:t>
            </a:r>
          </a:p>
        </p:txBody>
      </p:sp>
    </p:spTree>
    <p:extLst>
      <p:ext uri="{BB962C8B-B14F-4D97-AF65-F5344CB8AC3E}">
        <p14:creationId xmlns:p14="http://schemas.microsoft.com/office/powerpoint/2010/main" val="2668281745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33674" y="157023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33674" y="351677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39891" y="448761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752334" y="555441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21229" y="2495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21229" y="55942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2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555253"/>
            <a:ext cx="9927771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8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6" y="1509360"/>
            <a:ext cx="10658425" cy="51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85514"/>
            <a:ext cx="992777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24436" y="85514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6" y="917913"/>
            <a:ext cx="10382907" cy="5022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FF2A4-AE44-DDE6-02BA-608B821FD90B}"/>
              </a:ext>
            </a:extLst>
          </p:cNvPr>
          <p:cNvSpPr txBox="1"/>
          <p:nvPr/>
        </p:nvSpPr>
        <p:spPr>
          <a:xfrm>
            <a:off x="6096000" y="4779832"/>
            <a:ext cx="6169743" cy="15081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Ashley's birthday party is…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on the weekend.       B. today.       C. tomorrow.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Ashley wants to use her phone…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for school.       B. to play games.      C. outside.</a:t>
            </a:r>
            <a:endParaRPr lang="en-US" sz="23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3B46559-450E-9BF7-87C6-53EF03E46234}"/>
              </a:ext>
            </a:extLst>
          </p:cNvPr>
          <p:cNvSpPr/>
          <p:nvPr/>
        </p:nvSpPr>
        <p:spPr>
          <a:xfrm>
            <a:off x="4178708" y="2279518"/>
            <a:ext cx="3195485" cy="2572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25617-96DE-CF23-C333-8E98F8903268}"/>
              </a:ext>
            </a:extLst>
          </p:cNvPr>
          <p:cNvSpPr/>
          <p:nvPr/>
        </p:nvSpPr>
        <p:spPr>
          <a:xfrm>
            <a:off x="6096000" y="5191673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F7D755A-1B8D-86A3-D4B2-BBBCB99EECDB}"/>
              </a:ext>
            </a:extLst>
          </p:cNvPr>
          <p:cNvSpPr/>
          <p:nvPr/>
        </p:nvSpPr>
        <p:spPr>
          <a:xfrm>
            <a:off x="4498257" y="3272470"/>
            <a:ext cx="4891549" cy="2572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54BAF8-6808-22DA-2E5C-5FE48909FF5B}"/>
              </a:ext>
            </a:extLst>
          </p:cNvPr>
          <p:cNvSpPr/>
          <p:nvPr/>
        </p:nvSpPr>
        <p:spPr>
          <a:xfrm>
            <a:off x="8126361" y="5884232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85514"/>
            <a:ext cx="992777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24436" y="85514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6" y="917913"/>
            <a:ext cx="10382907" cy="5022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FF2A4-AE44-DDE6-02BA-608B821FD90B}"/>
              </a:ext>
            </a:extLst>
          </p:cNvPr>
          <p:cNvSpPr txBox="1"/>
          <p:nvPr/>
        </p:nvSpPr>
        <p:spPr>
          <a:xfrm>
            <a:off x="6096000" y="4779832"/>
            <a:ext cx="6169743" cy="15081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The Net-X doesn't have a good…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speaker.        B. screen.                   C. battery.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Ashley says the party is going to be…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awesome.         B. long.                  C. fun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3B46559-450E-9BF7-87C6-53EF03E46234}"/>
              </a:ext>
            </a:extLst>
          </p:cNvPr>
          <p:cNvSpPr/>
          <p:nvPr/>
        </p:nvSpPr>
        <p:spPr>
          <a:xfrm>
            <a:off x="3952566" y="3862581"/>
            <a:ext cx="3736260" cy="2572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25617-96DE-CF23-C333-8E98F8903268}"/>
              </a:ext>
            </a:extLst>
          </p:cNvPr>
          <p:cNvSpPr/>
          <p:nvPr/>
        </p:nvSpPr>
        <p:spPr>
          <a:xfrm>
            <a:off x="10353367" y="5219492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F7D755A-1B8D-86A3-D4B2-BBBCB99EECDB}"/>
              </a:ext>
            </a:extLst>
          </p:cNvPr>
          <p:cNvSpPr/>
          <p:nvPr/>
        </p:nvSpPr>
        <p:spPr>
          <a:xfrm>
            <a:off x="4099220" y="4778430"/>
            <a:ext cx="1906627" cy="2572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54BAF8-6808-22DA-2E5C-5FE48909FF5B}"/>
              </a:ext>
            </a:extLst>
          </p:cNvPr>
          <p:cNvSpPr/>
          <p:nvPr/>
        </p:nvSpPr>
        <p:spPr>
          <a:xfrm>
            <a:off x="10308290" y="5940086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4668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91855"/>
            <a:ext cx="11706548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0070C0"/>
                </a:solidFill>
              </a:rPr>
              <a:t>Review: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Grammar of Unit 5: 	</a:t>
            </a:r>
            <a:r>
              <a:rPr lang="en-US" sz="3200" i="1" dirty="0" err="1">
                <a:solidFill>
                  <a:srgbClr val="0070C0"/>
                </a:solidFill>
              </a:rPr>
              <a:t>Wh</a:t>
            </a:r>
            <a:r>
              <a:rPr lang="en-US" sz="3200" i="1" dirty="0">
                <a:solidFill>
                  <a:srgbClr val="0070C0"/>
                </a:solidFill>
              </a:rPr>
              <a:t>-questions and Yes/No questions and comparative adverbs.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Vocabulary of Unit 5: </a:t>
            </a:r>
            <a:r>
              <a:rPr lang="en-US" sz="3200" i="1" dirty="0" smtClean="0">
                <a:solidFill>
                  <a:srgbClr val="0070C0"/>
                </a:solidFill>
              </a:rPr>
              <a:t>Words </a:t>
            </a:r>
            <a:r>
              <a:rPr lang="en-US" sz="3200" i="1" dirty="0">
                <a:solidFill>
                  <a:srgbClr val="0070C0"/>
                </a:solidFill>
              </a:rPr>
              <a:t>of the topic “science and technology” (tablet, screen, inch, weight, gigabyte, storage, rescue, lift, complete, navigate, recognize, carefully, quietly, safely).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Listening and Reading Practice to review the topic “Science and technology”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Review vocabulary, grammar and language skills of unit 5.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exercises in WB: Unit 5 Review - Part 1 (page 54).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Prepare: Review – SB (page 97)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61547" y="521600"/>
            <a:ext cx="5643678" cy="5808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4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-review vocabularies and grammar points in Unit 5.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listening, reading, and speaking skills.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test-taking skills.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4A3095-0BEB-D446-0952-EA811716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4"/>
          <a:stretch/>
        </p:blipFill>
        <p:spPr>
          <a:xfrm>
            <a:off x="2665499" y="515880"/>
            <a:ext cx="8716227" cy="5762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87DA13-E3FE-E1D9-5921-FE3E1F580339}"/>
              </a:ext>
            </a:extLst>
          </p:cNvPr>
          <p:cNvSpPr/>
          <p:nvPr/>
        </p:nvSpPr>
        <p:spPr>
          <a:xfrm>
            <a:off x="0" y="515880"/>
            <a:ext cx="199388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Wordsearch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FD65B-56A1-5FD1-201F-89C6C0C7735B}"/>
              </a:ext>
            </a:extLst>
          </p:cNvPr>
          <p:cNvSpPr/>
          <p:nvPr/>
        </p:nvSpPr>
        <p:spPr>
          <a:xfrm>
            <a:off x="285295" y="1098730"/>
            <a:ext cx="1803389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Can you find </a:t>
            </a:r>
            <a:r>
              <a:rPr lang="en-US" sz="3200" b="1" i="1" dirty="0">
                <a:solidFill>
                  <a:srgbClr val="0070C0"/>
                </a:solidFill>
              </a:rPr>
              <a:t>five</a:t>
            </a:r>
            <a:r>
              <a:rPr lang="en-US" sz="3200" i="1" dirty="0">
                <a:solidFill>
                  <a:srgbClr val="0070C0"/>
                </a:solidFill>
              </a:rPr>
              <a:t> more words?</a:t>
            </a:r>
          </a:p>
        </p:txBody>
      </p:sp>
      <p:pic>
        <p:nvPicPr>
          <p:cNvPr id="5" name="Picture 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3529B748-D509-3796-EDE9-53B14AC8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075" y="3896832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570FAF7-51B1-DC90-98FB-AC7667BA4BAB}"/>
              </a:ext>
            </a:extLst>
          </p:cNvPr>
          <p:cNvSpPr/>
          <p:nvPr/>
        </p:nvSpPr>
        <p:spPr>
          <a:xfrm rot="1941480">
            <a:off x="2988354" y="2104416"/>
            <a:ext cx="5706202" cy="329878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E9F96DD8-C520-B7BC-6A39-37279A381790}"/>
              </a:ext>
            </a:extLst>
          </p:cNvPr>
          <p:cNvSpPr/>
          <p:nvPr/>
        </p:nvSpPr>
        <p:spPr>
          <a:xfrm>
            <a:off x="6207309" y="2104103"/>
            <a:ext cx="4254213" cy="324457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4F2796A-B2F8-0232-F1CE-F96B4FA60F4F}"/>
              </a:ext>
            </a:extLst>
          </p:cNvPr>
          <p:cNvSpPr/>
          <p:nvPr/>
        </p:nvSpPr>
        <p:spPr>
          <a:xfrm rot="1986744">
            <a:off x="6563847" y="1234589"/>
            <a:ext cx="2604977" cy="264377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58492C08-2C38-54F3-3E0D-995EFE359FF2}"/>
              </a:ext>
            </a:extLst>
          </p:cNvPr>
          <p:cNvSpPr/>
          <p:nvPr/>
        </p:nvSpPr>
        <p:spPr>
          <a:xfrm rot="19551283">
            <a:off x="5705901" y="3035333"/>
            <a:ext cx="5424435" cy="275938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934DDE4E-41E8-FDC3-BC33-5E9954C82A95}"/>
              </a:ext>
            </a:extLst>
          </p:cNvPr>
          <p:cNvSpPr/>
          <p:nvPr/>
        </p:nvSpPr>
        <p:spPr>
          <a:xfrm rot="5400000">
            <a:off x="9261500" y="4876317"/>
            <a:ext cx="2267996" cy="309029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4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0" y="0"/>
            <a:ext cx="93943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076B7A-8CF5-8761-B6E8-91CEB860406B}"/>
              </a:ext>
            </a:extLst>
          </p:cNvPr>
          <p:cNvSpPr txBox="1"/>
          <p:nvPr/>
        </p:nvSpPr>
        <p:spPr>
          <a:xfrm>
            <a:off x="865239" y="2266430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B9C25-32AC-AE84-D285-CF5646A9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" y="1059821"/>
            <a:ext cx="11779045" cy="806031"/>
          </a:xfrm>
          <a:prstGeom prst="rect">
            <a:avLst/>
          </a:prstGeom>
        </p:spPr>
      </p:pic>
      <p:pic>
        <p:nvPicPr>
          <p:cNvPr id="12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118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65" y="606318"/>
            <a:ext cx="406400" cy="338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953BE-207F-DB59-E8A8-04F88F06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970" y="1809548"/>
            <a:ext cx="7173326" cy="2295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ABFB3E-9A4F-0617-AD38-85E1E7AB3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549" y="4105393"/>
            <a:ext cx="7144747" cy="2410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9451" y="5798179"/>
            <a:ext cx="619211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1C274F-2C1D-61A6-47D6-39C26DA5E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549" y="1189006"/>
            <a:ext cx="7478169" cy="2372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BAFC5-1EC1-ABB0-6F0C-A0E3D27F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865" y="3561062"/>
            <a:ext cx="7135221" cy="2305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9451" y="2721606"/>
            <a:ext cx="696675" cy="707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0A4E-A40F-1AC2-1AA2-F19CC1F23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5129" y="5159040"/>
            <a:ext cx="696675" cy="707394"/>
          </a:xfrm>
          <a:prstGeom prst="rect">
            <a:avLst/>
          </a:prstGeom>
        </p:spPr>
      </p:pic>
      <p:pic>
        <p:nvPicPr>
          <p:cNvPr id="8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62" end="196850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720" y="1444518"/>
            <a:ext cx="672695" cy="5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EF324D-6390-AABD-884A-FA70C6E8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5" y="3617443"/>
            <a:ext cx="7487695" cy="233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63DB0-4649-25A8-1F7D-070C534D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853" y="1133155"/>
            <a:ext cx="7154273" cy="2295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1141" y="2721606"/>
            <a:ext cx="696675" cy="707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0A4E-A40F-1AC2-1AA2-F19CC1F23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078" y="5244000"/>
            <a:ext cx="696675" cy="707394"/>
          </a:xfrm>
          <a:prstGeom prst="rect">
            <a:avLst/>
          </a:prstGeom>
        </p:spPr>
      </p:pic>
      <p:pic>
        <p:nvPicPr>
          <p:cNvPr id="8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04" end="0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720" y="1444518"/>
            <a:ext cx="672695" cy="5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712</Words>
  <Application>Microsoft Office PowerPoint</Application>
  <PresentationFormat>Widescreen</PresentationFormat>
  <Paragraphs>144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23</cp:revision>
  <dcterms:created xsi:type="dcterms:W3CDTF">2023-02-01T04:45:54Z</dcterms:created>
  <dcterms:modified xsi:type="dcterms:W3CDTF">2023-04-09T16:12:50Z</dcterms:modified>
</cp:coreProperties>
</file>