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58" r:id="rId7"/>
    <p:sldId id="274" r:id="rId8"/>
    <p:sldId id="284" r:id="rId9"/>
    <p:sldId id="262" r:id="rId10"/>
    <p:sldId id="283" r:id="rId11"/>
    <p:sldId id="261" r:id="rId12"/>
    <p:sldId id="263" r:id="rId13"/>
    <p:sldId id="264" r:id="rId14"/>
    <p:sldId id="275" r:id="rId15"/>
    <p:sldId id="276" r:id="rId16"/>
    <p:sldId id="277" r:id="rId17"/>
    <p:sldId id="278" r:id="rId18"/>
    <p:sldId id="265" r:id="rId19"/>
    <p:sldId id="279" r:id="rId20"/>
    <p:sldId id="280" r:id="rId21"/>
    <p:sldId id="281" r:id="rId22"/>
    <p:sldId id="282"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6/16/2022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51918" y="659615"/>
            <a:ext cx="10993549" cy="1809265"/>
          </a:xfrm>
        </p:spPr>
        <p:txBody>
          <a:bodyPr>
            <a:normAutofit/>
          </a:bodyPr>
          <a:lstStyle/>
          <a:p>
            <a:pPr algn="ctr">
              <a:spcBef>
                <a:spcPts val="600"/>
              </a:spcBef>
              <a:spcAft>
                <a:spcPts val="600"/>
              </a:spcAft>
            </a:pPr>
            <a:r>
              <a:rPr lang="en-US" sz="4400" b="1" smtClean="0">
                <a:latin typeface="Times New Roman" panose="02020603050405020304" pitchFamily="18" charset="0"/>
                <a:cs typeface="Times New Roman" panose="02020603050405020304" pitchFamily="18" charset="0"/>
              </a:rPr>
              <a:t>BÀI </a:t>
            </a:r>
            <a:r>
              <a:rPr lang="en-US" sz="4400" b="1">
                <a:latin typeface="Times New Roman" panose="02020603050405020304" pitchFamily="18" charset="0"/>
                <a:cs typeface="Times New Roman" panose="02020603050405020304" pitchFamily="18" charset="0"/>
              </a:rPr>
              <a:t>4</a:t>
            </a:r>
            <a:br>
              <a:rPr lang="en-US" sz="4400" b="1">
                <a:latin typeface="Times New Roman" panose="02020603050405020304" pitchFamily="18" charset="0"/>
                <a:cs typeface="Times New Roman" panose="02020603050405020304" pitchFamily="18" charset="0"/>
              </a:rPr>
            </a:br>
            <a:r>
              <a:rPr lang="en-US" sz="4400" b="1">
                <a:solidFill>
                  <a:srgbClr val="FF0000"/>
                </a:solidFill>
                <a:latin typeface="Times New Roman" panose="02020603050405020304" pitchFamily="18" charset="0"/>
                <a:cs typeface="Times New Roman" panose="02020603050405020304" pitchFamily="18" charset="0"/>
              </a:rPr>
              <a:t>HỆ NHỊ PHÂN VÀ </a:t>
            </a:r>
            <a:r>
              <a:rPr lang="en-US" sz="4400" b="1" smtClean="0">
                <a:solidFill>
                  <a:srgbClr val="FF0000"/>
                </a:solidFill>
                <a:latin typeface="Times New Roman" panose="02020603050405020304" pitchFamily="18" charset="0"/>
                <a:cs typeface="Times New Roman" panose="02020603050405020304" pitchFamily="18" charset="0"/>
              </a:rPr>
              <a:t>DỮ LIỆU SỐ NGUYÊN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15854" y="3677112"/>
            <a:ext cx="10993546" cy="468233"/>
          </a:xfrm>
        </p:spPr>
        <p:txBody>
          <a:bodyPr>
            <a:normAutofit/>
          </a:bodyPr>
          <a:lstStyle/>
          <a:p>
            <a:pPr algn="ctr"/>
            <a:r>
              <a:rPr lang="en-US" smtClean="0"/>
              <a:t>Hoàng thị thanh tâm</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4164879"/>
            <a:ext cx="11260667" cy="2227453"/>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540" y="1057079"/>
            <a:ext cx="11262360" cy="3847207"/>
          </a:xfrm>
          <a:prstGeom prst="rect">
            <a:avLst/>
          </a:prstGeom>
        </p:spPr>
        <p:txBody>
          <a:bodyPr wrap="square">
            <a:spAutoFit/>
          </a:bodyPr>
          <a:lstStyle/>
          <a:p>
            <a:pPr algn="just">
              <a:spcBef>
                <a:spcPts val="600"/>
              </a:spcBef>
              <a:spcAft>
                <a:spcPts val="60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Biểu diễn số nguyên trong máy tính</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Biểu diễn số nguyên không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chính là thể hiện của số trong hệ đếm cơ số 2. Khi được đưa vào bộ nhớ, tùy theo số nhỏ hay lớn mà có thể phải dùng một hay nhiều byte.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19 trong hệ đếm nhị phân có biểu diễn là 10011 chỉ cần một byte với ba bit 0 bổ sung thêm bên trái cho đủ 8 bit, nhưng số 620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 1001101100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phải sử dụng 2 byte và cần bổ sung thêm 6 bit 0 vào phía trái cho đủ 16 bit.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893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1308539"/>
            <a:ext cx="11262360" cy="3262432"/>
          </a:xfrm>
          <a:prstGeom prst="rect">
            <a:avLst/>
          </a:prstGeom>
        </p:spPr>
        <p:txBody>
          <a:bodyPr wrap="square">
            <a:spAutoFit/>
          </a:bodyPr>
          <a:lstStyle/>
          <a:p>
            <a:pPr marL="457200" indent="-457200" algn="just">
              <a:spcBef>
                <a:spcPts val="600"/>
              </a:spcBef>
              <a:spcAft>
                <a:spcPts val="600"/>
              </a:spcAft>
              <a:buFontTx/>
              <a:buChar char="-"/>
            </a:pPr>
            <a:r>
              <a:rPr lang="vi-VN" sz="2800" b="1"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với số nguyên có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có một số cách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ã</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hoá khác nhau như mã thuận, mã đảo - còn gọi là mã bù 1 và mã bù 2. Các cách hoá này đều dành ra một bit bên trái nhất để mã hoá dấu, dấu + được hoá bởi bit có giá trị bằng 0, dấu - được hoá bởi bit có giá trị bằng 1. Phần còn lại mã hoá giá trị tuyệt đối của số</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biểu diễn số trong một byte, tách ra một bit dấu, số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mã thuận sẽ có mã là 00010011, trong khi đó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có mã là 10010011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014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 y="1665958"/>
            <a:ext cx="11079480" cy="2985433"/>
          </a:xfrm>
          <a:prstGeom prst="rect">
            <a:avLst/>
          </a:prstGeom>
        </p:spPr>
        <p:txBody>
          <a:bodyPr wrap="square">
            <a:spAutoFit/>
          </a:bodyPr>
          <a:lstStyle/>
          <a:p>
            <a:pPr algn="just">
              <a:spcBef>
                <a:spcPts val="600"/>
              </a:spcBef>
              <a:spcAft>
                <a:spcPts val="6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Hệ nhị phân chỉ dùng hai chữ số 0 và 1. Mọi số đều có thể biểu diễn được trong hệ nhị phân. Nhờ vậy, có thể biểu diễn số trong máy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a:t>
            </a:r>
            <a:r>
              <a:rPr lang="en-US"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nh</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rPr>
              <a:t>- Biểu diễn số nguyên dương trong máy tính được thực hiện một cách tự nhiên bằng cách đổi biểu diễn số sang hệ nhị phân rồi đưa vào bộ nhớ máy tính. Đối với các số nguyên có dấu, có nhiều kiểu biểu diễn khác nhau.</a:t>
            </a:r>
            <a:endParaRPr lang="en-US" sz="2800"/>
          </a:p>
        </p:txBody>
      </p:sp>
    </p:spTree>
    <p:extLst>
      <p:ext uri="{BB962C8B-B14F-4D97-AF65-F5344CB8AC3E}">
        <p14:creationId xmlns:p14="http://schemas.microsoft.com/office/powerpoint/2010/main" val="216257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416999"/>
            <a:ext cx="11978640" cy="466636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Em hãy đổi các số sau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buAutoNum type="alphaLcParen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13.</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155.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 76.</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Em hãy đổi các số sau từ hệ nhị phân sang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110011.    b</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10011011.    c</a:t>
            </a:r>
            <a:r>
              <a:rPr lang="en-US" sz="2800">
                <a:latin typeface="Times New Roman" panose="02020603050405020304" pitchFamily="18" charset="0"/>
                <a:ea typeface="Times New Roman" panose="02020603050405020304" pitchFamily="18" charset="0"/>
                <a:cs typeface="Times New Roman" panose="02020603050405020304" pitchFamily="18" charset="0"/>
              </a:rPr>
              <a:t>) 1001110.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7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102799"/>
            <a:ext cx="11650980" cy="3420130"/>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cs typeface="Times New Roman" panose="02020603050405020304" pitchFamily="18" charset="0"/>
              </a:rPr>
              <a:t>Hãy chuyển các toán hạng của hai phép tính sau ra hệ nhị phân để chuẩn bị kiểm tra kết quả thực hiện các phép toán trong hệ nhị phân. (</a:t>
            </a:r>
            <a:r>
              <a:rPr lang="vi-VN" sz="2800" smtClean="0">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dụ 3 + 4 = 7 sẽ được chuyển dạng thành 11 + 100 = 111)</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a) 26 + 27 = 53.       b) 5 x 7 = 35.</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90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lstStyle/>
          <a:p>
            <a:r>
              <a:rPr lang="en-US" b="1">
                <a:solidFill>
                  <a:srgbClr val="C00000"/>
                </a:solidFill>
                <a:latin typeface="Times New Roman" panose="02020603050405020304" pitchFamily="18" charset="0"/>
                <a:cs typeface="Times New Roman" panose="02020603050405020304" pitchFamily="18" charset="0"/>
              </a:rPr>
              <a:t>2. </a:t>
            </a:r>
            <a:r>
              <a:rPr lang="en-US" b="1" smtClean="0">
                <a:solidFill>
                  <a:srgbClr val="C00000"/>
                </a:solidFill>
                <a:latin typeface="Times New Roman" panose="02020603050405020304" pitchFamily="18" charset="0"/>
                <a:cs typeface="Times New Roman" panose="02020603050405020304" pitchFamily="18" charset="0"/>
              </a:rPr>
              <a:t>Các phép tính số học trong Hệ </a:t>
            </a:r>
            <a:r>
              <a:rPr lang="en-US" b="1">
                <a:solidFill>
                  <a:srgbClr val="C00000"/>
                </a:solidFill>
                <a:latin typeface="Times New Roman" panose="02020603050405020304" pitchFamily="18" charset="0"/>
                <a:cs typeface="Times New Roman" panose="02020603050405020304" pitchFamily="18" charset="0"/>
              </a:rPr>
              <a:t>nhị phân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2" y="145258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Bảng cộng và nhân trong 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269698"/>
              </p:ext>
            </p:extLst>
          </p:nvPr>
        </p:nvGraphicFramePr>
        <p:xfrm>
          <a:off x="3557585" y="2203022"/>
          <a:ext cx="5076828" cy="4254544"/>
        </p:xfrm>
        <a:graphic>
          <a:graphicData uri="http://schemas.openxmlformats.org/drawingml/2006/table">
            <a:tbl>
              <a:tblPr firstRow="1" firstCol="1" bandRow="1">
                <a:tableStyleId>{5C22544A-7EE6-4342-B048-85BDC9FD1C3A}</a:tableStyleId>
              </a:tblPr>
              <a:tblGrid>
                <a:gridCol w="1269207">
                  <a:extLst>
                    <a:ext uri="{9D8B030D-6E8A-4147-A177-3AD203B41FA5}">
                      <a16:colId xmlns:a16="http://schemas.microsoft.com/office/drawing/2014/main" val="3541869303"/>
                    </a:ext>
                  </a:extLst>
                </a:gridCol>
                <a:gridCol w="1269207">
                  <a:extLst>
                    <a:ext uri="{9D8B030D-6E8A-4147-A177-3AD203B41FA5}">
                      <a16:colId xmlns:a16="http://schemas.microsoft.com/office/drawing/2014/main" val="2539836049"/>
                    </a:ext>
                  </a:extLst>
                </a:gridCol>
                <a:gridCol w="1269207">
                  <a:extLst>
                    <a:ext uri="{9D8B030D-6E8A-4147-A177-3AD203B41FA5}">
                      <a16:colId xmlns:a16="http://schemas.microsoft.com/office/drawing/2014/main" val="3120061020"/>
                    </a:ext>
                  </a:extLst>
                </a:gridCol>
                <a:gridCol w="1269207">
                  <a:extLst>
                    <a:ext uri="{9D8B030D-6E8A-4147-A177-3AD203B41FA5}">
                      <a16:colId xmlns:a16="http://schemas.microsoft.com/office/drawing/2014/main" val="3081863112"/>
                    </a:ext>
                  </a:extLst>
                </a:gridCol>
              </a:tblGrid>
              <a:tr h="949865">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x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017127"/>
                  </a:ext>
                </a:extLst>
              </a:tr>
              <a:tr h="7772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005726"/>
                  </a:ext>
                </a:extLst>
              </a:tr>
              <a:tr h="70866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619390"/>
                  </a:ext>
                </a:extLst>
              </a:tr>
              <a:tr h="8915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0897821"/>
                  </a:ext>
                </a:extLst>
              </a:tr>
              <a:tr h="927239">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767054"/>
                  </a:ext>
                </a:extLst>
              </a:tr>
            </a:tbl>
          </a:graphicData>
        </a:graphic>
      </p:graphicFrame>
    </p:spTree>
    <p:extLst>
      <p:ext uri="{BB962C8B-B14F-4D97-AF65-F5344CB8AC3E}">
        <p14:creationId xmlns:p14="http://schemas.microsoft.com/office/powerpoint/2010/main" val="13384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5760" y="530274"/>
            <a:ext cx="113614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 C</a:t>
            </a:r>
            <a:r>
              <a:rPr kumimoji="0" lang="en-US"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ộ</a:t>
            </a: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 hai số nguyên không dấu</a:t>
            </a:r>
            <a:endParaRPr kumimoji="0" lang="en-US" altLang="en-US" sz="28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0"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1"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Phép Cộng</a:t>
            </a:r>
            <a:r>
              <a:rPr kumimoji="0" lang="vi-VN"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cũng được thực hiện tượng tự như trong hệ thập phân, thực hiện từ phải sang trái.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l="82932" t="66502" r="4761" b="17351"/>
          <a:stretch>
            <a:fillRect/>
          </a:stretch>
        </p:blipFill>
        <p:spPr bwMode="auto">
          <a:xfrm>
            <a:off x="7132320" y="2640330"/>
            <a:ext cx="4114800" cy="30460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2940" y="28232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3">
            <a:extLst>
              <a:ext uri="{FF2B5EF4-FFF2-40B4-BE49-F238E27FC236}">
                <a16:creationId xmlns:a16="http://schemas.microsoft.com/office/drawing/2014/main" id="{D39A6737-B27B-4573-8274-AC19970E1D44}"/>
              </a:ext>
            </a:extLst>
          </p:cNvPr>
          <p:cNvGraphicFramePr>
            <a:graphicFrameLocks noGrp="1"/>
          </p:cNvGraphicFramePr>
          <p:nvPr>
            <p:extLst>
              <p:ext uri="{D42A27DB-BD31-4B8C-83A1-F6EECF244321}">
                <p14:modId xmlns:p14="http://schemas.microsoft.com/office/powerpoint/2010/main" val="3201058478"/>
              </p:ext>
            </p:extLst>
          </p:nvPr>
        </p:nvGraphicFramePr>
        <p:xfrm>
          <a:off x="1755602" y="2823210"/>
          <a:ext cx="3342178" cy="2083488"/>
        </p:xfrm>
        <a:graphic>
          <a:graphicData uri="http://schemas.openxmlformats.org/drawingml/2006/table">
            <a:tbl>
              <a:tblPr firstRow="1" bandRow="1">
                <a:tableStyleId>{5C22544A-7EE6-4342-B048-85BDC9FD1C3A}</a:tableStyleId>
              </a:tblPr>
              <a:tblGrid>
                <a:gridCol w="1671089">
                  <a:extLst>
                    <a:ext uri="{9D8B030D-6E8A-4147-A177-3AD203B41FA5}">
                      <a16:colId xmlns:a16="http://schemas.microsoft.com/office/drawing/2014/main" val="4050578391"/>
                    </a:ext>
                  </a:extLst>
                </a:gridCol>
                <a:gridCol w="1671089">
                  <a:extLst>
                    <a:ext uri="{9D8B030D-6E8A-4147-A177-3AD203B41FA5}">
                      <a16:colId xmlns:a16="http://schemas.microsoft.com/office/drawing/2014/main" val="1566812901"/>
                    </a:ext>
                  </a:extLst>
                </a:gridCol>
              </a:tblGrid>
              <a:tr h="694496">
                <a:tc>
                  <a:txBody>
                    <a:bodyPr/>
                    <a:lstStyle/>
                    <a:p>
                      <a:pPr algn="ctr"/>
                      <a:r>
                        <a:rPr lang="en-US" sz="2800">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00111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548446"/>
                  </a:ext>
                </a:extLst>
              </a:tr>
              <a:tr h="694496">
                <a:tc>
                  <a:txBody>
                    <a:bodyPr/>
                    <a:lstStyle/>
                    <a:p>
                      <a:pPr algn="ctr"/>
                      <a:r>
                        <a:rPr lang="en-US" sz="2800">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10011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421480"/>
                  </a:ext>
                </a:extLst>
              </a:tr>
              <a:tr h="694496">
                <a:tc>
                  <a:txBody>
                    <a:bodyPr/>
                    <a:lstStyle/>
                    <a:p>
                      <a:pPr algn="ctr"/>
                      <a:r>
                        <a:rPr lang="en-US" sz="2800">
                          <a:latin typeface="Times New Roman" panose="02020603050405020304" pitchFamily="18" charset="0"/>
                          <a:cs typeface="Times New Roman" panose="02020603050405020304" pitchFamily="18" charset="0"/>
                        </a:rPr>
                        <a:t>x +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576203"/>
                  </a:ext>
                </a:extLst>
              </a:tr>
            </a:tbl>
          </a:graphicData>
        </a:graphic>
      </p:graphicFrame>
    </p:spTree>
    <p:extLst>
      <p:ext uri="{BB962C8B-B14F-4D97-AF65-F5344CB8AC3E}">
        <p14:creationId xmlns:p14="http://schemas.microsoft.com/office/powerpoint/2010/main" val="17254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939051"/>
            <a:ext cx="11308080" cy="1578894"/>
          </a:xfrm>
          <a:prstGeom prst="rect">
            <a:avLst/>
          </a:prstGeom>
        </p:spPr>
        <p:txBody>
          <a:bodyPr wrap="square">
            <a:spAutoFit/>
          </a:bodyPr>
          <a:lstStyle/>
          <a:p>
            <a:pPr algn="just">
              <a:lnSpc>
                <a:spcPct val="115000"/>
              </a:lnSpc>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 Nh</a:t>
            </a:r>
            <a:r>
              <a:rPr lang="fr-FR"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 hai số nhị phân</a:t>
            </a:r>
            <a:endParaRPr lang="en-US" sz="2800" b="1">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tabLst>
                <a:tab pos="2971800" algn="ctr"/>
                <a:tab pos="5943600" algn="r"/>
              </a:tabLst>
            </a:pPr>
            <a:r>
              <a:rPr lang="vi-VN" sz="2800" b="1" i="1">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Phép nhân</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hệ nhị phân cũng được thực hiện tương tự như trong hệ thập phân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82008" t="40504" r="4914" b="38697"/>
          <a:stretch/>
        </p:blipFill>
        <p:spPr bwMode="auto">
          <a:xfrm>
            <a:off x="800101" y="3180885"/>
            <a:ext cx="4401502" cy="322230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9E33C03-49B5-47D7-8111-8AC76E4CA2F8}"/>
              </a:ext>
            </a:extLst>
          </p:cNvPr>
          <p:cNvPicPr>
            <a:picLocks noChangeAspect="1"/>
          </p:cNvPicPr>
          <p:nvPr/>
        </p:nvPicPr>
        <p:blipFill rotWithShape="1">
          <a:blip r:embed="rId3"/>
          <a:srcRect l="59318" t="51516" r="4767" b="24432"/>
          <a:stretch/>
        </p:blipFill>
        <p:spPr>
          <a:xfrm>
            <a:off x="5333827" y="3020865"/>
            <a:ext cx="6858173" cy="3222308"/>
          </a:xfrm>
          <a:prstGeom prst="rect">
            <a:avLst/>
          </a:prstGeom>
        </p:spPr>
      </p:pic>
    </p:spTree>
    <p:extLst>
      <p:ext uri="{BB962C8B-B14F-4D97-AF65-F5344CB8AC3E}">
        <p14:creationId xmlns:p14="http://schemas.microsoft.com/office/powerpoint/2010/main" val="4976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208013"/>
            <a:ext cx="11285220" cy="2985433"/>
          </a:xfrm>
          <a:prstGeom prst="rect">
            <a:avLst/>
          </a:prstGeom>
        </p:spPr>
        <p:txBody>
          <a:bodyPr wrap="square">
            <a:spAutoFit/>
          </a:bodyPr>
          <a:lstStyle/>
          <a:p>
            <a:pPr algn="just">
              <a:spcBef>
                <a:spcPts val="600"/>
              </a:spcBef>
              <a:spcAft>
                <a:spcPts val="600"/>
              </a:spcAft>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tính số học trên hệ nhị phân cũng tương tự như thực hiện trên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rPr>
              <a:t>*  Do các máy tính biểu diễn số trên hệ nhị phân nên máy tính cần thực hiện các phép tính số học trực tiếp trên hệ nhị phân. Vì vậy, có thể coi tính toán số học trong máy tính là ứng dụng của hệ nhị phân.</a:t>
            </a:r>
            <a:endParaRPr lang="en-US" sz="2800"/>
          </a:p>
        </p:txBody>
      </p:sp>
    </p:spTree>
    <p:extLst>
      <p:ext uri="{BB962C8B-B14F-4D97-AF65-F5344CB8AC3E}">
        <p14:creationId xmlns:p14="http://schemas.microsoft.com/office/powerpoint/2010/main" val="4948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674299"/>
            <a:ext cx="11978640" cy="210829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 Hãy thực hiện các phép tính sau trong hệ nhị phân:</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a) </a:t>
            </a:r>
            <a:r>
              <a:rPr lang="vi-VN" sz="2800">
                <a:latin typeface="Times New Roman" panose="02020603050405020304" pitchFamily="18" charset="0"/>
                <a:cs typeface="Times New Roman" panose="02020603050405020304" pitchFamily="18" charset="0"/>
              </a:rPr>
              <a:t>101101 + 11001.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100111 x 1011.</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32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DC576-2BF8-4C4E-A785-1A40756C4FE1}"/>
              </a:ext>
            </a:extLst>
          </p:cNvPr>
          <p:cNvSpPr>
            <a:spLocks noGrp="1"/>
          </p:cNvSpPr>
          <p:nvPr>
            <p:ph idx="1"/>
          </p:nvPr>
        </p:nvSpPr>
        <p:spPr>
          <a:xfrm>
            <a:off x="502920" y="0"/>
            <a:ext cx="11689079" cy="6858000"/>
          </a:xfrm>
          <a:prstGeom prst="cloudCallout">
            <a:avLst>
              <a:gd name="adj1" fmla="val -50364"/>
              <a:gd name="adj2" fmla="val 45833"/>
            </a:avLst>
          </a:prstGeom>
        </p:spPr>
        <p:style>
          <a:lnRef idx="2">
            <a:schemeClr val="accent2"/>
          </a:lnRef>
          <a:fillRef idx="1">
            <a:schemeClr val="lt1"/>
          </a:fillRef>
          <a:effectRef idx="0">
            <a:schemeClr val="accent2"/>
          </a:effectRef>
          <a:fontRef idx="minor">
            <a:schemeClr val="dk1"/>
          </a:fontRef>
        </p:style>
        <p:txBody>
          <a:bodyPr>
            <a:noAutofit/>
          </a:bodyPr>
          <a:lstStyle/>
          <a:p>
            <a:r>
              <a:rPr lang="nl-NL" sz="2600">
                <a:latin typeface="Times New Roman" panose="02020603050405020304" pitchFamily="18" charset="0"/>
                <a:cs typeface="Times New Roman" panose="02020603050405020304" pitchFamily="18" charset="0"/>
              </a:rPr>
              <a:t>Trong hệ thập phân, mỗi số có thể được phân tích thành tổng các lũy thừa của 10 với hệ số của mỗi số hạng chính là các chữ số tương ứng của số đó. Ví dụ số 513 có thể viết thành 5 × 10</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+ 1 × 10</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+ 3 × 10</a:t>
            </a:r>
            <a:r>
              <a:rPr lang="nl-NL" sz="2600" baseline="30000">
                <a:latin typeface="Times New Roman" panose="02020603050405020304" pitchFamily="18" charset="0"/>
                <a:cs typeface="Times New Roman" panose="02020603050405020304" pitchFamily="18" charset="0"/>
              </a:rPr>
              <a:t>0</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Ta cũng có thể phân tích một số thành tổng các lũy thừa của 2, chẳng hạn 13 có thể viết thành: 1 × 2</a:t>
            </a:r>
            <a:r>
              <a:rPr lang="nl-NL" sz="2600" baseline="30000">
                <a:latin typeface="Times New Roman" panose="02020603050405020304" pitchFamily="18" charset="0"/>
                <a:cs typeface="Times New Roman" panose="02020603050405020304" pitchFamily="18" charset="0"/>
              </a:rPr>
              <a:t>3</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+ 0 × 2</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0</a:t>
            </a:r>
            <a:r>
              <a:rPr lang="nl-NL" sz="2600">
                <a:latin typeface="Times New Roman" panose="02020603050405020304" pitchFamily="18" charset="0"/>
                <a:cs typeface="Times New Roman" panose="02020603050405020304" pitchFamily="18" charset="0"/>
              </a:rPr>
              <a:t> với các hệ số chỉ là 0 hay 1.</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Khi đó, có thể thể hiện 13 bởi 1101 được không? Em hãy cho biết việc thể hiện giá trị của một số bằng dãy bit có lợi gì.</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90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9996" y="1363778"/>
            <a:ext cx="8497839" cy="548099"/>
          </a:xfrm>
          <a:prstGeom prst="rect">
            <a:avLst/>
          </a:prstGeom>
        </p:spPr>
        <p:txBody>
          <a:bodyPr wrap="non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Thực hiện tính toán trên máy tính luôn theo quy trình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descr="Graphical user interface, text, application, Word&#10;&#10;Description automatically generated"/>
          <p:cNvPicPr/>
          <p:nvPr/>
        </p:nvPicPr>
        <p:blipFill rotWithShape="1">
          <a:blip r:embed="rId2"/>
          <a:srcRect l="59391" t="33114" r="6913" b="48550"/>
          <a:stretch/>
        </p:blipFill>
        <p:spPr bwMode="auto">
          <a:xfrm>
            <a:off x="1429592" y="1995495"/>
            <a:ext cx="8878985" cy="263418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99996" y="4754760"/>
            <a:ext cx="11029616" cy="2034660"/>
          </a:xfrm>
          <a:prstGeom prst="rect">
            <a:avLst/>
          </a:prstGeom>
        </p:spPr>
        <p:txBody>
          <a:bodyPr wrap="squar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125 + 17.                     b ) 250 + 175.                         c ) 75 + 112.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15 x 6.                          b ) 11 x 9.                                c )125 x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3900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1192" y="1878548"/>
            <a:ext cx="11029616" cy="2708434"/>
          </a:xfrm>
          <a:prstGeom prst="rect">
            <a:avLst/>
          </a:prstGeom>
        </p:spPr>
        <p:txBody>
          <a:bodyPr wrap="square">
            <a:spAutoFit/>
          </a:bodyPr>
          <a:lstStyle/>
          <a:p>
            <a:pPr marR="514350" algn="just">
              <a:spcBef>
                <a:spcPts val="600"/>
              </a:spcBef>
              <a:spcAft>
                <a:spcPts val="600"/>
              </a:spcAft>
              <a:tabLst>
                <a:tab pos="742950" algn="l"/>
              </a:tabLst>
            </a:pPr>
            <a:r>
              <a:rPr lang="nl-NL" sz="2800">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Em hãy tìm hiểu trên Internet hoặc các tài liệu khác cách đổi phần thập phân của một số tong hệ thập phân sang hệ đếm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74295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tìm hiểu mã bù 2 với hai nội dung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 Mã bù 2 được lập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 ) Mã bù 2 được dùng làm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667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A8EB9F0-9D75-41D9-8078-A45F0AF1591A}"/>
              </a:ext>
            </a:extLst>
          </p:cNvPr>
          <p:cNvSpPr txBox="1">
            <a:spLocks/>
          </p:cNvSpPr>
          <p:nvPr/>
        </p:nvSpPr>
        <p:spPr>
          <a:xfrm>
            <a:off x="496336" y="1914021"/>
            <a:ext cx="11610808" cy="2489781"/>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dk1"/>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dk1"/>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dk1"/>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lgn="just">
              <a:buNone/>
            </a:pPr>
            <a:r>
              <a:rPr lang="vi-VN" sz="2800">
                <a:latin typeface="Times New Roman" panose="02020603050405020304" pitchFamily="18" charset="0"/>
                <a:cs typeface="Times New Roman" panose="02020603050405020304" pitchFamily="18" charset="0"/>
              </a:rPr>
              <a:t>? Em hãy viết số 19 thành một tổng các lũy thừa của 2.</a:t>
            </a:r>
            <a:endParaRPr lang="en-US" sz="2800">
              <a:latin typeface="Times New Roman" panose="02020603050405020304" pitchFamily="18" charset="0"/>
              <a:cs typeface="Times New Roman" panose="02020603050405020304" pitchFamily="18" charset="0"/>
            </a:endParaRPr>
          </a:p>
          <a:p>
            <a:pPr marL="0" indent="0" algn="just">
              <a:buNone/>
            </a:pPr>
            <a:r>
              <a:rPr lang="vi-VN" sz="2800">
                <a:latin typeface="Times New Roman" panose="02020603050405020304" pitchFamily="18" charset="0"/>
                <a:cs typeface="Times New Roman" panose="02020603050405020304" pitchFamily="18" charset="0"/>
              </a:rPr>
              <a:t>Gợi ý: Hãy lập danh sách các lũy thừa của 2 như 16, 8, 4, 2, 1 và tách dần ra khỏi 19 cho đến hết.</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581192" y="5037663"/>
            <a:ext cx="11114472" cy="1083374"/>
          </a:xfrm>
          <a:prstGeom prst="rect">
            <a:avLst/>
          </a:prstGeom>
        </p:spPr>
        <p:txBody>
          <a:bodyPr wrap="square">
            <a:spAutoFit/>
          </a:bodyPr>
          <a:lstStyle/>
          <a:p>
            <a:pPr algn="just">
              <a:lnSpc>
                <a:spcPct val="115000"/>
              </a:lnSpc>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Số 19 có thể được biểu diễn bằng tổng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hoặc viết dưới dạng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y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đủ các lũy thừa: 1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+ 0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28746" y="2970962"/>
            <a:ext cx="10734508" cy="1043619"/>
          </a:xfrm>
          <a:prstGeom prst="rect">
            <a:avLst/>
          </a:prstGeom>
        </p:spPr>
        <p:txBody>
          <a:bodyPr wrap="square">
            <a:spAutoFit/>
          </a:bodyPr>
          <a:lstStyle/>
          <a:p>
            <a:pPr marL="457200" indent="-457200" algn="just">
              <a:lnSpc>
                <a:spcPct val="115000"/>
              </a:lnSpc>
              <a:buFontTx/>
              <a:buChar char="-"/>
            </a:pP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thể được dùng làm cơ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cho một hệ đếm gọi là hệ đếm cơ số 2 hay hệ nhị phân với các đặc điểm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9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948" y="1920085"/>
            <a:ext cx="10734508" cy="3293209"/>
          </a:xfrm>
          <a:prstGeom prst="rect">
            <a:avLst/>
          </a:prstGeom>
        </p:spPr>
        <p:txBody>
          <a:bodyPr wrap="square">
            <a:spAutoFit/>
          </a:bodyPr>
          <a:lstStyle/>
          <a:p>
            <a:pPr marL="457200" indent="-457200" algn="just">
              <a:spcBef>
                <a:spcPts val="1200"/>
              </a:spcBef>
              <a:spcAft>
                <a:spcPts val="1200"/>
              </a:spcAft>
              <a:buFont typeface="Courier New" panose="02070309020205020404" pitchFamily="49" charset="0"/>
              <a:buChar char="o"/>
            </a:pPr>
            <a:r>
              <a:rPr lang="vi-VN" sz="2800" smtClean="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Chỉ </a:t>
            </a: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dùng hai chữ số là 0 và 1, các chữ số 0 và 1 gọi là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Mỗi số có thể biểu diễn bởi một dãy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Trong biểu diễn số nhị phân, một chữ số ở một hàng sẽ có giá trị gấp 2 lần chính chữ số đó ở hàng liền kề bên phải. Vì vậy chữ số 1 ở vị trí thứ k kể từ phải sang trái sẽ mang giá trị là 2</a:t>
            </a:r>
            <a:r>
              <a:rPr lang="vi-VN" sz="2800" baseline="300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k-1</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1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3029" y="2030392"/>
            <a:ext cx="11330940" cy="1538883"/>
          </a:xfrm>
          <a:prstGeom prst="rect">
            <a:avLst/>
          </a:prstGeom>
        </p:spPr>
        <p:txBody>
          <a:bodyPr wrap="square">
            <a:spAutoFit/>
          </a:bodyPr>
          <a:lstStyle/>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hi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cần phân biệt số được biểu diễn trong hệ đếm nào người ta viết cơ số làm chỉ số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dướ</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a:t>
            </a:r>
          </a:p>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cs typeface="Times New Roman" panose="02020603050405020304" pitchFamily="18" charset="0"/>
              </a:rPr>
              <a:t>19</a:t>
            </a:r>
            <a:r>
              <a:rPr lang="vi-VN" sz="2800" baseline="-25000">
                <a:latin typeface="Times New Roman" panose="02020603050405020304" pitchFamily="18" charset="0"/>
                <a:cs typeface="Times New Roman" panose="02020603050405020304" pitchFamily="18" charset="0"/>
              </a:rPr>
              <a:t>10</a:t>
            </a:r>
            <a:r>
              <a:rPr lang="vi-VN" sz="2800">
                <a:latin typeface="Times New Roman" panose="02020603050405020304" pitchFamily="18" charset="0"/>
                <a:cs typeface="Times New Roman" panose="02020603050405020304" pitchFamily="18" charset="0"/>
              </a:rPr>
              <a:t>, hay 10011</a:t>
            </a:r>
            <a:r>
              <a:rPr lang="vi-VN" sz="2800" baseline="-2500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8332" y="1466574"/>
            <a:ext cx="11170920" cy="4031873"/>
          </a:xfrm>
          <a:prstGeom prst="rect">
            <a:avLst/>
          </a:prstGeom>
        </p:spPr>
        <p:txBody>
          <a:bodyPr wrap="square">
            <a:spAutoFit/>
          </a:bodyPr>
          <a:lstStyle/>
          <a:p>
            <a:pPr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 Đổi biểu diễn số nguyên dương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Giả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sử cần đổi số tự nhiên N trong hệ thập phân sang số nhị phân có dạng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nghĩa là cần tìm các số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giá trị bằng 0 hoặc 1 sao cho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Đề </a:t>
            </a:r>
            <a:r>
              <a:rPr lang="vi-VN" sz="2800">
                <a:latin typeface="Times New Roman" panose="02020603050405020304" pitchFamily="18" charset="0"/>
                <a:ea typeface="Times New Roman" panose="02020603050405020304" pitchFamily="18" charset="0"/>
                <a:cs typeface="Times New Roman" panose="02020603050405020304" pitchFamily="18" charset="0"/>
              </a:rPr>
              <a:t>tìm các số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người ta chia liên tiếp N cho 2 để tìm số dư như minh hoạ việc đồi số 19 sang số nhị phân ở Hình 4.1.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71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66623" t="35577" r="10298" b="45539"/>
          <a:stretch/>
        </p:blipFill>
        <p:spPr bwMode="auto">
          <a:xfrm>
            <a:off x="2034540" y="1436370"/>
            <a:ext cx="8206740" cy="3935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62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61328"/>
            <a:ext cx="11125200" cy="3293209"/>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số dư theo chiều từ dưới lên, ta được số nhị phân cần tìm: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6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19</a:t>
            </a:r>
            <a:r>
              <a:rPr lang="vi-VN" sz="2800" baseline="-25000" smtClean="0">
                <a:latin typeface="Times New Roman" panose="02020603050405020304" pitchFamily="18" charset="0"/>
                <a:ea typeface="Times New Roman" panose="02020603050405020304" pitchFamily="18" charset="0"/>
                <a:cs typeface="Times New Roman" panose="02020603050405020304" pitchFamily="18" charset="0"/>
              </a:rPr>
              <a:t>10 </a:t>
            </a:r>
            <a:r>
              <a:rPr lang="vi-VN" sz="2800">
                <a:latin typeface="Times New Roman" panose="02020603050405020304" pitchFamily="18" charset="0"/>
                <a:ea typeface="Times New Roman" panose="02020603050405020304" pitchFamily="18" charset="0"/>
                <a:cs typeface="Times New Roman" panose="02020603050405020304" pitchFamily="18" charset="0"/>
              </a:rPr>
              <a:t>= 10011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vi-VN" sz="2800">
                <a:latin typeface="Times New Roman" panose="02020603050405020304" pitchFamily="18" charset="0"/>
                <a:ea typeface="Times New Roman" panose="02020603050405020304" pitchFamily="18" charset="0"/>
                <a:cs typeface="Times New Roman" panose="02020603050405020304" pitchFamily="18" charset="0"/>
              </a:rPr>
              <a:t>đổi số nhị phân có dạng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sang số thập phân thực chất chỉ là việc tính tổng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x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2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vi-VN" sz="2800" b="1"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b="1"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1101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+ 0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4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{F51E6135-185C-4AD9-A902-6DF79F08DB59}tf33552983_win32</Template>
  <TotalTime>602</TotalTime>
  <Words>1432</Words>
  <PresentationFormat>Widescreen</PresentationFormat>
  <Paragraphs>90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Franklin Gothic Book</vt:lpstr>
      <vt:lpstr>Franklin Gothic Demi</vt:lpstr>
      <vt:lpstr>Times New Roman</vt:lpstr>
      <vt:lpstr>Wingdings 2</vt:lpstr>
      <vt:lpstr>DividendVTI</vt:lpstr>
      <vt:lpstr>BÀI 4 HỆ NHỊ PHÂN VÀ DỮ LIỆU SỐ NGUYÊN</vt:lpstr>
      <vt:lpstr>PowerPoint Presentation</vt:lpstr>
      <vt:lpstr>1. hệ nhị phân và biểu diễn số nguyên</vt:lpstr>
      <vt:lpstr>1. hệ nhị phân và biểu diễn số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Các phép tính số học trong Hệ nhị phân</vt:lpstr>
      <vt:lpstr>PowerPoint Presentation</vt:lpstr>
      <vt:lpstr>PowerPoint Presentation</vt:lpstr>
      <vt:lpstr>PowerPoint Presentation</vt:lpstr>
      <vt:lpstr>PowerPoint Presentation</vt:lpstr>
      <vt:lpstr>LUYỆN TẬP</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2022-01-24T10:37:12Z</dcterms:created>
  <dcterms:modified xsi:type="dcterms:W3CDTF">2022-06-16T07:03:46Z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