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sldIdLst>
    <p:sldId id="424" r:id="rId17"/>
    <p:sldId id="425" r:id="rId18"/>
    <p:sldId id="426" r:id="rId19"/>
    <p:sldId id="427" r:id="rId20"/>
    <p:sldId id="441" r:id="rId21"/>
    <p:sldId id="429" r:id="rId22"/>
    <p:sldId id="430" r:id="rId23"/>
    <p:sldId id="388" r:id="rId24"/>
    <p:sldId id="259" r:id="rId25"/>
    <p:sldId id="285" r:id="rId26"/>
    <p:sldId id="286" r:id="rId27"/>
    <p:sldId id="287" r:id="rId28"/>
    <p:sldId id="288" r:id="rId29"/>
    <p:sldId id="412" r:id="rId30"/>
    <p:sldId id="413" r:id="rId31"/>
    <p:sldId id="414" r:id="rId32"/>
    <p:sldId id="417" r:id="rId33"/>
    <p:sldId id="419" r:id="rId34"/>
    <p:sldId id="420" r:id="rId35"/>
    <p:sldId id="421" r:id="rId36"/>
    <p:sldId id="422" r:id="rId37"/>
    <p:sldId id="423" r:id="rId38"/>
    <p:sldId id="351" r:id="rId39"/>
    <p:sldId id="289" r:id="rId40"/>
    <p:sldId id="367" r:id="rId41"/>
    <p:sldId id="368" r:id="rId42"/>
    <p:sldId id="369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07" r:id="rId52"/>
    <p:sldId id="260" r:id="rId53"/>
    <p:sldId id="353" r:id="rId54"/>
    <p:sldId id="354" r:id="rId55"/>
    <p:sldId id="355" r:id="rId56"/>
    <p:sldId id="356" r:id="rId57"/>
    <p:sldId id="357" r:id="rId58"/>
    <p:sldId id="431" r:id="rId59"/>
    <p:sldId id="432" r:id="rId60"/>
    <p:sldId id="44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360" r:id="rId70"/>
    <p:sldId id="315" r:id="rId71"/>
  </p:sldIdLst>
  <p:sldSz cx="12188825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FFE7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8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A5101-9BD6-479F-B2CA-9582CF4D4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8383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08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16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87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099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01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48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33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35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10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81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291EF-BF07-4FDC-846F-6B65B0825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42026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5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28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35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74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29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49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45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20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85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65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6A2C0-2EF9-4D05-B575-2C81C41410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8DD8C-5CFF-4B08-9C18-26F5C7F38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953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59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71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77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37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7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02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80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23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25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2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FCED-4355-42E6-9EF2-17D19FE169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64032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50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69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5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80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29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13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9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35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23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00D0-DA42-45AA-B04E-B7541D5309E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19080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22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55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54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31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372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142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66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29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534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25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7E91-EC82-45D7-B316-657BB893069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81995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181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88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85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54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76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78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43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08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99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96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1C22-3CB8-4CB8-94C3-B060443C99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9159"/>
      </p:ext>
    </p:extLst>
  </p:cSld>
  <p:clrMapOvr>
    <a:masterClrMapping/>
  </p:clrMapOvr>
  <p:transition spd="slow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33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3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76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6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08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95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78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74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49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62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8EFF-FC85-49FE-92E7-21AFDFCEFE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83203"/>
      </p:ext>
    </p:extLst>
  </p:cSld>
  <p:clrMapOvr>
    <a:masterClrMapping/>
  </p:clrMapOvr>
  <p:transition spd="slow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0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65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23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8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561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223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17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EB59-3AA7-4514-B6D1-E47A83C238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086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B806-D954-4B91-9227-8F19C3772C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641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327CE-C718-473F-8D1E-F810ADE21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555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AB7E-91B1-47A9-AB9E-410742C6F9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1581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024-C5A0-427D-96DE-3FF10ACFDC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0708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574B-C522-4703-B9A2-525D4FC3B7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699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BE8A0-C9AE-436E-A9AA-BCAFB9F84C0C}"/>
              </a:ext>
            </a:extLst>
          </p:cNvPr>
          <p:cNvSpPr/>
          <p:nvPr/>
        </p:nvSpPr>
        <p:spPr bwMode="white">
          <a:xfrm>
            <a:off x="0" y="5970588"/>
            <a:ext cx="12188825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58DB0-A47A-484D-8954-8439EF9FC438}"/>
              </a:ext>
            </a:extLst>
          </p:cNvPr>
          <p:cNvSpPr/>
          <p:nvPr/>
        </p:nvSpPr>
        <p:spPr>
          <a:xfrm>
            <a:off x="-12697" y="6053141"/>
            <a:ext cx="299853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E58C5-C99F-4AFB-9A94-05ACB4DF6FDD}"/>
              </a:ext>
            </a:extLst>
          </p:cNvPr>
          <p:cNvSpPr/>
          <p:nvPr/>
        </p:nvSpPr>
        <p:spPr>
          <a:xfrm>
            <a:off x="3144550" y="6043616"/>
            <a:ext cx="904427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>
                <a:latin typeface="Arial" pitchFamily="34" charset="0"/>
                <a:ea typeface="AR Maokai Heavy Big5" pitchFamily="49" charset="-12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B4ED9E86-0FEA-4B24-9F8D-BFBD869E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73" y="6069013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64A233DC-5E18-4930-B58D-9CF0E80E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0576" y="236541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CC219CC7-6729-43C5-81D0-A38A078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29" y="749300"/>
            <a:ext cx="923327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D1D82A-2675-4C3E-BD12-E9A0CF3E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6FF1729-76F0-42DF-937C-81659BA2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0DA54A-4C5E-4F99-9616-D730EA7C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42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A291D2-FD25-4DFF-A29D-A4C0D22BEF5B}"/>
              </a:ext>
            </a:extLst>
          </p:cNvPr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A9DAC-46A9-4E0E-AAC9-E30EE7998489}"/>
              </a:ext>
            </a:extLst>
          </p:cNvPr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EC2AE-7D04-4A7C-8294-45F5A11332B3}"/>
              </a:ext>
            </a:extLst>
          </p:cNvPr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6" y="2743200"/>
            <a:ext cx="9495011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0782B1E9-BF40-4C77-9AF9-463E8D68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C3DEB13-EF79-4C13-9CA2-578B1447F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3"/>
            <a:ext cx="172675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26702CF-81BD-462F-A014-9B87873AF5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3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608ECCD-69B4-44ED-A9D9-ABA50E1F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DA9E503-7AC2-4D7E-A1AA-8BD2B0FD3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DE1CFBE-8D6F-430A-87C3-AE6E9F0492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714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A7F362-A42A-460F-A5F4-C1A018E5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FC06CFC-4E84-4B2B-BE30-39116E4D1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D0E05AE-E1A6-4DAE-8423-55C37165E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208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D197748-FF23-4D0B-8F57-DC250235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74E6B8E-574A-497E-9484-D57B46BC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C42C684-ABF0-445D-8BF3-651A9A1A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153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ED13D-3294-4BCD-A4A2-DE8A4FC2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62569-5CAE-4C6F-A6B1-CD9D3FF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4A5F-4BB2-4575-B4D7-52777677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841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D5F2FAA-F727-4475-8341-732D482E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C67D54D-25F7-48A3-BF7A-B9C8A459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330F794-8CAD-434D-9343-610870B0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7337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ECF529-0524-4A8E-8ED1-BB8AD869E3E5}"/>
              </a:ext>
            </a:extLst>
          </p:cNvPr>
          <p:cNvSpPr/>
          <p:nvPr/>
        </p:nvSpPr>
        <p:spPr bwMode="white">
          <a:xfrm>
            <a:off x="-12697" y="4572003"/>
            <a:ext cx="12188825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48702-E39A-46C2-ADA8-5D1A6EAC36C1}"/>
              </a:ext>
            </a:extLst>
          </p:cNvPr>
          <p:cNvSpPr/>
          <p:nvPr/>
        </p:nvSpPr>
        <p:spPr>
          <a:xfrm>
            <a:off x="-12694" y="4664075"/>
            <a:ext cx="195105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CC16B-FAEC-43D6-80A7-2FC0D9C52FB3}"/>
              </a:ext>
            </a:extLst>
          </p:cNvPr>
          <p:cNvSpPr/>
          <p:nvPr/>
        </p:nvSpPr>
        <p:spPr>
          <a:xfrm>
            <a:off x="2058981" y="4654550"/>
            <a:ext cx="10129844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C6AAA-854F-4AD0-9771-56023A6B7A04}"/>
              </a:ext>
            </a:extLst>
          </p:cNvPr>
          <p:cNvSpPr/>
          <p:nvPr/>
        </p:nvSpPr>
        <p:spPr bwMode="white">
          <a:xfrm>
            <a:off x="1929899" y="3"/>
            <a:ext cx="1333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67F9195E-DC8E-48C3-8894-18F604A3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9030" y="6248403"/>
            <a:ext cx="3555074" cy="365125"/>
          </a:xfrm>
        </p:spPr>
        <p:txBody>
          <a:bodyPr rtlCol="0"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34B8148-2CF9-4135-B5CA-3930281D3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3"/>
            <a:ext cx="1929897" cy="663575"/>
          </a:xfrm>
        </p:spPr>
        <p:txBody>
          <a:bodyPr/>
          <a:lstStyle>
            <a:lvl1pPr>
              <a:defRPr sz="2800"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2C035631-1FBE-4C02-B339-7076FC51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044" y="6248403"/>
            <a:ext cx="6094413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79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5CA051B-3332-444A-9FF4-61AEF99E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963B038-B31B-4817-AA52-5AF5E0B2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BAC7C5-734A-4E21-8DFB-E7E36EB6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6229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52F46-8A3E-45F7-976C-DF5C46B234F3}"/>
              </a:ext>
            </a:extLst>
          </p:cNvPr>
          <p:cNvSpPr/>
          <p:nvPr/>
        </p:nvSpPr>
        <p:spPr bwMode="white">
          <a:xfrm>
            <a:off x="8125885" y="0"/>
            <a:ext cx="42745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8EEC6-4623-4593-B0B2-DD02A5AA2CCE}"/>
              </a:ext>
            </a:extLst>
          </p:cNvPr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6780D-E6C5-4CD1-A193-C5C5F376FFED}"/>
              </a:ext>
            </a:extLst>
          </p:cNvPr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3"/>
            <a:ext cx="2742486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74211-2C7C-4710-8D37-523CF080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8CFAA1-5915-4B3A-A399-5A87F257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3" y="6248403"/>
            <a:ext cx="742968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FB8226-1D16-4AD1-B834-81C0D00E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61"/>
            <a:ext cx="533400" cy="325882"/>
          </a:xfrm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67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BE8A0-C9AE-436E-A9AA-BCAFB9F84C0C}"/>
              </a:ext>
            </a:extLst>
          </p:cNvPr>
          <p:cNvSpPr/>
          <p:nvPr/>
        </p:nvSpPr>
        <p:spPr bwMode="white">
          <a:xfrm>
            <a:off x="0" y="5970588"/>
            <a:ext cx="12188825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58DB0-A47A-484D-8954-8439EF9FC438}"/>
              </a:ext>
            </a:extLst>
          </p:cNvPr>
          <p:cNvSpPr/>
          <p:nvPr/>
        </p:nvSpPr>
        <p:spPr>
          <a:xfrm>
            <a:off x="-12697" y="6053141"/>
            <a:ext cx="299853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E58C5-C99F-4AFB-9A94-05ACB4DF6FDD}"/>
              </a:ext>
            </a:extLst>
          </p:cNvPr>
          <p:cNvSpPr/>
          <p:nvPr/>
        </p:nvSpPr>
        <p:spPr>
          <a:xfrm>
            <a:off x="3144550" y="6043616"/>
            <a:ext cx="904427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>
                <a:latin typeface="Arial" pitchFamily="34" charset="0"/>
                <a:ea typeface="AR Maokai Heavy Big5" pitchFamily="49" charset="-12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B4ED9E86-0FEA-4B24-9F8D-BFBD869E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73" y="6069013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64A233DC-5E18-4930-B58D-9CF0E80E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0576" y="236541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CC219CC7-6729-43C5-81D0-A38A078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1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29" y="749300"/>
            <a:ext cx="923327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D1D82A-2675-4C3E-BD12-E9A0CF3E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6FF1729-76F0-42DF-937C-81659BA2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0DA54A-4C5E-4F99-9616-D730EA7C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69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A291D2-FD25-4DFF-A29D-A4C0D22BEF5B}"/>
              </a:ext>
            </a:extLst>
          </p:cNvPr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A9DAC-46A9-4E0E-AAC9-E30EE7998489}"/>
              </a:ext>
            </a:extLst>
          </p:cNvPr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EC2AE-7D04-4A7C-8294-45F5A11332B3}"/>
              </a:ext>
            </a:extLst>
          </p:cNvPr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6" y="2743200"/>
            <a:ext cx="9495011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0782B1E9-BF40-4C77-9AF9-463E8D68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C3DEB13-EF79-4C13-9CA2-578B1447F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3"/>
            <a:ext cx="172675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26702CF-81BD-462F-A014-9B87873AF5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24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608ECCD-69B4-44ED-A9D9-ABA50E1F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DA9E503-7AC2-4D7E-A1AA-8BD2B0FD3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DE1CFBE-8D6F-430A-87C3-AE6E9F0492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08437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A7F362-A42A-460F-A5F4-C1A018E5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FC06CFC-4E84-4B2B-BE30-39116E4D1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D0E05AE-E1A6-4DAE-8423-55C37165E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656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D197748-FF23-4D0B-8F57-DC250235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74E6B8E-574A-497E-9484-D57B46BC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C42C684-ABF0-445D-8BF3-651A9A1A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3453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70AF1F-1070-4AD9-B4B2-9738386B4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234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ED13D-3294-4BCD-A4A2-DE8A4FC2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62569-5CAE-4C6F-A6B1-CD9D3FF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4A5F-4BB2-4575-B4D7-52777677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29968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D5F2FAA-F727-4475-8341-732D482E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C67D54D-25F7-48A3-BF7A-B9C8A459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330F794-8CAD-434D-9343-610870B0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58833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ECF529-0524-4A8E-8ED1-BB8AD869E3E5}"/>
              </a:ext>
            </a:extLst>
          </p:cNvPr>
          <p:cNvSpPr/>
          <p:nvPr/>
        </p:nvSpPr>
        <p:spPr bwMode="white">
          <a:xfrm>
            <a:off x="-12697" y="4572003"/>
            <a:ext cx="12188825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48702-E39A-46C2-ADA8-5D1A6EAC36C1}"/>
              </a:ext>
            </a:extLst>
          </p:cNvPr>
          <p:cNvSpPr/>
          <p:nvPr/>
        </p:nvSpPr>
        <p:spPr>
          <a:xfrm>
            <a:off x="-12694" y="4664075"/>
            <a:ext cx="195105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CC16B-FAEC-43D6-80A7-2FC0D9C52FB3}"/>
              </a:ext>
            </a:extLst>
          </p:cNvPr>
          <p:cNvSpPr/>
          <p:nvPr/>
        </p:nvSpPr>
        <p:spPr>
          <a:xfrm>
            <a:off x="2058981" y="4654550"/>
            <a:ext cx="10129844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C6AAA-854F-4AD0-9771-56023A6B7A04}"/>
              </a:ext>
            </a:extLst>
          </p:cNvPr>
          <p:cNvSpPr/>
          <p:nvPr/>
        </p:nvSpPr>
        <p:spPr bwMode="white">
          <a:xfrm>
            <a:off x="1929899" y="3"/>
            <a:ext cx="1333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67F9195E-DC8E-48C3-8894-18F604A3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9030" y="6248403"/>
            <a:ext cx="3555074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34B8148-2CF9-4135-B5CA-3930281D3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3"/>
            <a:ext cx="1929897" cy="663575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2C035631-1FBE-4C02-B339-7076FC51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044" y="6248403"/>
            <a:ext cx="6094413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7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5CA051B-3332-444A-9FF4-61AEF99E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963B038-B31B-4817-AA52-5AF5E0B2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BAC7C5-734A-4E21-8DFB-E7E36EB6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3320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52F46-8A3E-45F7-976C-DF5C46B234F3}"/>
              </a:ext>
            </a:extLst>
          </p:cNvPr>
          <p:cNvSpPr/>
          <p:nvPr/>
        </p:nvSpPr>
        <p:spPr bwMode="white">
          <a:xfrm>
            <a:off x="8125885" y="0"/>
            <a:ext cx="42745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8EEC6-4623-4593-B0B2-DD02A5AA2CCE}"/>
              </a:ext>
            </a:extLst>
          </p:cNvPr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6780D-E6C5-4CD1-A193-C5C5F376FFED}"/>
              </a:ext>
            </a:extLst>
          </p:cNvPr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3"/>
            <a:ext cx="2742486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74211-2C7C-4710-8D37-523CF080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8CFAA1-5915-4B3A-A399-5A87F257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3" y="6248403"/>
            <a:ext cx="742968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FB8226-1D16-4AD1-B834-81C0D00E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61"/>
            <a:ext cx="533400" cy="3258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52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99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94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29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07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1DBB9-EA25-48A5-AD7F-FE1FCF2B1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4637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1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81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64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21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22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63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04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14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4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87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160B5-01AF-487E-BD64-2ECAB4E21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83308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26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14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65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7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41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39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50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80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14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1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17828-CE60-4BA9-8235-5A7CBE143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654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2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27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47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19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61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71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61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12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05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AD38B-8DED-4896-817A-13B36BCA4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8496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3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34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5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43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00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11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84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19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38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2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1567D-D3C6-4123-8BFC-3CBBB4C28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404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59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86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9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12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098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218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65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05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07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20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561376"/>
            <a:ext cx="911187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</a:schemeClr>
              </a:gs>
              <a:gs pos="91000">
                <a:schemeClr val="accent1">
                  <a:lumMod val="2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77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89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8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6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2D492D-3F40-4D14-BEB7-905391CB6B0F}"/>
              </a:ext>
            </a:extLst>
          </p:cNvPr>
          <p:cNvSpPr/>
          <p:nvPr/>
        </p:nvSpPr>
        <p:spPr>
          <a:xfrm>
            <a:off x="0" y="6561376"/>
            <a:ext cx="911187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</a:schemeClr>
              </a:gs>
              <a:gs pos="91000">
                <a:schemeClr val="accent1">
                  <a:lumMod val="2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3484B9-C459-48D1-AAE7-896CDB6D07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32082-569A-42BE-901A-7419C7D16E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9EAF842E-860A-4880-9293-82B0CBEB3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3993" y="749299"/>
            <a:ext cx="10157354" cy="61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DDF3C967-D4B2-428F-A98D-21C7D8CBB8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6821" y="1600203"/>
            <a:ext cx="108683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B570EF5-0BCA-4C25-BA1A-4D572DEBF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5883" y="6248403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8183BE54-BFB1-459F-86CD-79F3ECFC1CB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E853-C78C-41A8-A654-97003940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590" y="6248403"/>
            <a:ext cx="722653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23A5F-93EC-4A28-84A4-FDBE6C9A0E9C}"/>
              </a:ext>
            </a:extLst>
          </p:cNvPr>
          <p:cNvSpPr/>
          <p:nvPr/>
        </p:nvSpPr>
        <p:spPr bwMode="white">
          <a:xfrm>
            <a:off x="0" y="1235075"/>
            <a:ext cx="12188825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05482-5EC2-454F-A890-42DB4B79736A}"/>
              </a:ext>
            </a:extLst>
          </p:cNvPr>
          <p:cNvSpPr/>
          <p:nvPr/>
        </p:nvSpPr>
        <p:spPr>
          <a:xfrm>
            <a:off x="0" y="1393825"/>
            <a:ext cx="711015" cy="1143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34650-816C-44F9-ADC8-11406CA1BCA1}"/>
              </a:ext>
            </a:extLst>
          </p:cNvPr>
          <p:cNvSpPr/>
          <p:nvPr/>
        </p:nvSpPr>
        <p:spPr>
          <a:xfrm>
            <a:off x="787195" y="1393825"/>
            <a:ext cx="11401630" cy="1143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4F0A212-0505-46D5-92BE-28CF062CD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393825"/>
            <a:ext cx="711015" cy="12224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9EAF842E-860A-4880-9293-82B0CBEB3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3993" y="749299"/>
            <a:ext cx="10157354" cy="61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DDF3C967-D4B2-428F-A98D-21C7D8CBB8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6821" y="1600203"/>
            <a:ext cx="108683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B570EF5-0BCA-4C25-BA1A-4D572DEBF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5883" y="6248403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E853-C78C-41A8-A654-97003940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590" y="6248403"/>
            <a:ext cx="722653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23A5F-93EC-4A28-84A4-FDBE6C9A0E9C}"/>
              </a:ext>
            </a:extLst>
          </p:cNvPr>
          <p:cNvSpPr/>
          <p:nvPr/>
        </p:nvSpPr>
        <p:spPr bwMode="white">
          <a:xfrm>
            <a:off x="0" y="1235075"/>
            <a:ext cx="12188825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05482-5EC2-454F-A890-42DB4B79736A}"/>
              </a:ext>
            </a:extLst>
          </p:cNvPr>
          <p:cNvSpPr/>
          <p:nvPr/>
        </p:nvSpPr>
        <p:spPr>
          <a:xfrm>
            <a:off x="0" y="1393825"/>
            <a:ext cx="711015" cy="1143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34650-816C-44F9-ADC8-11406CA1BCA1}"/>
              </a:ext>
            </a:extLst>
          </p:cNvPr>
          <p:cNvSpPr/>
          <p:nvPr/>
        </p:nvSpPr>
        <p:spPr>
          <a:xfrm>
            <a:off x="787195" y="1393825"/>
            <a:ext cx="11401630" cy="1143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4F0A212-0505-46D5-92BE-28CF062CD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393825"/>
            <a:ext cx="711015" cy="12224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86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5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5107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FF0F-280B-43A7-8C33-B7CBB41B455A}"/>
              </a:ext>
            </a:extLst>
          </p:cNvPr>
          <p:cNvSpPr txBox="1"/>
          <p:nvPr/>
        </p:nvSpPr>
        <p:spPr>
          <a:xfrm>
            <a:off x="2508021" y="1037667"/>
            <a:ext cx="676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0A95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BỘ SÁCH GIÁO KHOA</a:t>
            </a:r>
          </a:p>
          <a:p>
            <a:pPr algn="ctr"/>
            <a:r>
              <a:rPr lang="en-US" sz="2400" dirty="0">
                <a:solidFill>
                  <a:srgbClr val="72BE4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 NỐI TRI THỨC VỚI CUỘC SỐNG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C0F38-3988-40ED-A9FC-498110CEE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51" y="1951007"/>
            <a:ext cx="1370899" cy="495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602BB-E207-4B94-9870-1007948A2EA5}"/>
              </a:ext>
            </a:extLst>
          </p:cNvPr>
          <p:cNvSpPr txBox="1"/>
          <p:nvPr/>
        </p:nvSpPr>
        <p:spPr>
          <a:xfrm>
            <a:off x="5340665" y="1983120"/>
            <a:ext cx="109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LỚP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25626-14F4-4106-9218-31FA93592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4" y="941280"/>
            <a:ext cx="8879474" cy="62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7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CƠ SỞ </a:t>
            </a:r>
            <a:r>
              <a:rPr lang="en-US" sz="3200" dirty="0"/>
              <a:t>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  <p:cxnSp>
        <p:nvCxnSpPr>
          <p:cNvPr id="13" name="Elbow Connector 12"/>
          <p:cNvCxnSpPr>
            <a:stCxn id="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813796"/>
            <a:ext cx="4995512" cy="254747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iều kiện tiên quyết của SGK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êu cầu về nội dung, phương pháp giáo dục và đánh giá kết quả giáo dục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êu cầu về cấu trúc, ngôn ngữ sử dụng và hình thức trình bày SGK.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CƠ SỞ </a:t>
            </a:r>
            <a:r>
              <a:rPr lang="en-US" sz="3200" dirty="0"/>
              <a:t>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cxnSp>
        <p:nvCxnSpPr>
          <p:cNvPr id="13" name="Elbow Connector 12"/>
          <p:cNvCxnSpPr>
            <a:stCxn id="1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1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6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320366"/>
            <a:ext cx="4995512" cy="353433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hẩm chất chủ yếu, năng lực chung cốt lõi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CTTT.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ục tiêu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nội dung và yêu cầu cần đạt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ịnh hướng phương pháp, hình thức tổ chức dạy học và kiểm tra đánh giá trong dạy học công nghệ.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2733190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CƠ SỞ </a:t>
            </a:r>
            <a:r>
              <a:rPr lang="en-US" sz="3200" dirty="0"/>
              <a:t>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cxnSp>
        <p:nvCxnSpPr>
          <p:cNvPr id="13" name="Elbow Connector 12"/>
          <p:cNvCxnSpPr>
            <a:stCxn id="1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1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6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146448"/>
            <a:ext cx="4995512" cy="388217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ội dung học tập phù hợp với đặc điểm tâm sinh lí và trải nghiệm của học sinh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ập nhật những thành tự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của khoa học, công nghệ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 trọng trải nghiệm, thực hành và vận dụng trong mỗi bài học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giúp học sinh giải quyết những vấn đề của cuộc sống.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40078685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CƠ SỞ </a:t>
            </a:r>
            <a:r>
              <a:rPr lang="en-US" sz="3200" dirty="0"/>
              <a:t>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cxnSp>
        <p:nvCxnSpPr>
          <p:cNvPr id="13" name="Elbow Connector 12"/>
          <p:cNvCxnSpPr>
            <a:stCxn id="1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1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6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650566"/>
            <a:ext cx="4995512" cy="287393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đẩy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STEM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GDHN.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kênh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1138946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CẤU TRÚC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3153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A8AC169-2DE6-44EE-934B-9830041A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73" y="1606766"/>
            <a:ext cx="356185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887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D5095C21-F0AD-4D9D-851A-058B41C7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831D3-A46F-468C-B48B-9B737D69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269" y="1597620"/>
            <a:ext cx="357960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7297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9E02A-2833-4D87-B1AC-485EE0A4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42" y="1666886"/>
            <a:ext cx="359144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9374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D2E3F2-DFB3-4CA6-B6FB-6B545B79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812" y="1649037"/>
            <a:ext cx="358464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8959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730EBB-6E77-40A9-A10D-6C5C6FA2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205" y="1649037"/>
            <a:ext cx="356185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4407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176" y="2523571"/>
            <a:ext cx="350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yriad Pro" panose="020B0503030403020204" pitchFamily="34" charset="0"/>
              </a:rPr>
              <a:t>Tác</a:t>
            </a:r>
            <a:r>
              <a:rPr lang="en-US" dirty="0">
                <a:latin typeface="Myriad Pro" panose="020B0503030403020204" pitchFamily="34" charset="0"/>
              </a:rPr>
              <a:t> </a:t>
            </a:r>
            <a:r>
              <a:rPr lang="en-US" dirty="0" err="1">
                <a:latin typeface="Myriad Pro" panose="020B0503030403020204" pitchFamily="34" charset="0"/>
              </a:rPr>
              <a:t>giả</a:t>
            </a:r>
            <a:r>
              <a:rPr lang="en-US" dirty="0"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176" y="2061907"/>
            <a:ext cx="6112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CÔNG NGHỆ</a:t>
            </a:r>
          </a:p>
          <a:p>
            <a:endParaRPr lang="en-US" sz="2400" b="1" dirty="0" smtClean="0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Lê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Huy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Hoàng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Tổng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biên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)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Đặng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Nghĩa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biên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)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Nguyễn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Hồng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Sơn</a:t>
            </a:r>
            <a:endParaRPr lang="en-US" sz="2400" b="1" dirty="0" smtClean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TS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Phạm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Sơn</a:t>
            </a:r>
            <a:endParaRPr lang="en-US" sz="2400" b="1" dirty="0" smtClean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ThS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Vũ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Ngọc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Thuý</a:t>
            </a:r>
            <a:endParaRPr lang="en-US" sz="2400" b="1" dirty="0" smtClean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ThS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Nguyễn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Thanh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Trịnh</a:t>
            </a:r>
            <a:endParaRPr lang="en-US" sz="2400" b="1" dirty="0" smtClean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CN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Đặng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Thu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Hà</a:t>
            </a:r>
            <a:endParaRPr lang="en-US" sz="2400" b="1" dirty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109D8-1668-4AF9-A37E-1FCAEEB3A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89" y="2061907"/>
            <a:ext cx="3646130" cy="3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7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4C5879B2-1812-4168-B985-E62440A2C557}"/>
              </a:ext>
            </a:extLst>
          </p:cNvPr>
          <p:cNvSpPr/>
          <p:nvPr/>
        </p:nvSpPr>
        <p:spPr>
          <a:xfrm>
            <a:off x="2655903" y="4477439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AB5BB875-4AE0-4B22-9AF5-652550B4215D}"/>
              </a:ext>
            </a:extLst>
          </p:cNvPr>
          <p:cNvCxnSpPr>
            <a:cxnSpLocks/>
            <a:stCxn id="3" idx="6"/>
            <a:endCxn id="23" idx="1"/>
          </p:cNvCxnSpPr>
          <p:nvPr/>
        </p:nvCxnSpPr>
        <p:spPr>
          <a:xfrm>
            <a:off x="1996691" y="4087534"/>
            <a:ext cx="659212" cy="755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6442EEF-29F2-4477-95D9-CB515E4B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052" y="1639231"/>
            <a:ext cx="358805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835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5904" y="5228133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/>
            <a:stCxn id="3" idx="5"/>
            <a:endCxn id="20" idx="1"/>
          </p:cNvCxnSpPr>
          <p:nvPr/>
        </p:nvCxnSpPr>
        <p:spPr>
          <a:xfrm rot="16200000" flipH="1">
            <a:off x="1774456" y="4712446"/>
            <a:ext cx="818947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4C5879B2-1812-4168-B985-E62440A2C557}"/>
              </a:ext>
            </a:extLst>
          </p:cNvPr>
          <p:cNvSpPr/>
          <p:nvPr/>
        </p:nvSpPr>
        <p:spPr>
          <a:xfrm>
            <a:off x="2655903" y="4477439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AB5BB875-4AE0-4B22-9AF5-652550B4215D}"/>
              </a:ext>
            </a:extLst>
          </p:cNvPr>
          <p:cNvCxnSpPr>
            <a:cxnSpLocks/>
            <a:stCxn id="3" idx="6"/>
            <a:endCxn id="23" idx="1"/>
          </p:cNvCxnSpPr>
          <p:nvPr/>
        </p:nvCxnSpPr>
        <p:spPr>
          <a:xfrm>
            <a:off x="1996691" y="4087534"/>
            <a:ext cx="659212" cy="755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4FA1B6A-1A15-4CA7-948D-B1304F55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40" y="1649037"/>
            <a:ext cx="357618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083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5904" y="5228133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/>
            <a:stCxn id="3" idx="5"/>
            <a:endCxn id="20" idx="1"/>
          </p:cNvCxnSpPr>
          <p:nvPr/>
        </p:nvCxnSpPr>
        <p:spPr>
          <a:xfrm rot="16200000" flipH="1">
            <a:off x="1774456" y="4712446"/>
            <a:ext cx="818947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4C5879B2-1812-4168-B985-E62440A2C557}"/>
              </a:ext>
            </a:extLst>
          </p:cNvPr>
          <p:cNvSpPr/>
          <p:nvPr/>
        </p:nvSpPr>
        <p:spPr>
          <a:xfrm>
            <a:off x="2655903" y="4477439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AB5BB875-4AE0-4B22-9AF5-652550B4215D}"/>
              </a:ext>
            </a:extLst>
          </p:cNvPr>
          <p:cNvCxnSpPr>
            <a:cxnSpLocks/>
            <a:stCxn id="3" idx="6"/>
            <a:endCxn id="23" idx="1"/>
          </p:cNvCxnSpPr>
          <p:nvPr/>
        </p:nvCxnSpPr>
        <p:spPr>
          <a:xfrm>
            <a:off x="1996691" y="4087534"/>
            <a:ext cx="659212" cy="755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E8A56-A41C-40D9-A2F1-DCA9E84873E0}"/>
              </a:ext>
            </a:extLst>
          </p:cNvPr>
          <p:cNvSpPr/>
          <p:nvPr/>
        </p:nvSpPr>
        <p:spPr>
          <a:xfrm>
            <a:off x="8403860" y="1586512"/>
            <a:ext cx="3598273" cy="50775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ĐIỂM NHẤN: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ISEF</a:t>
            </a:r>
          </a:p>
        </p:txBody>
      </p:sp>
    </p:spTree>
    <p:extLst>
      <p:ext uri="{BB962C8B-B14F-4D97-AF65-F5344CB8AC3E}">
        <p14:creationId xmlns:p14="http://schemas.microsoft.com/office/powerpoint/2010/main" val="17731730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CẤU TRÚC BÀI HỌC TRONG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8362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BCF88-ABBC-44F3-B092-226734BD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027" y="1682348"/>
            <a:ext cx="357369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Cấu trúc chung</a:t>
            </a:r>
            <a:r>
              <a:rPr lang="en-US" sz="2800"/>
              <a:t> </a:t>
            </a:r>
            <a:endParaRPr lang="en-US" sz="3200"/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98027" y="1741688"/>
            <a:ext cx="3447910" cy="2208143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833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85B18-E962-425B-A17A-9540BFD7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97" y="1626080"/>
            <a:ext cx="356949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Tuyến nội dung bổ trợ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35" name="Elbow Connector 34"/>
          <p:cNvCxnSpPr>
            <a:stCxn id="22" idx="3"/>
            <a:endCxn id="2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8A9AB4-C823-4AA8-8A80-74B07474B421}"/>
              </a:ext>
            </a:extLst>
          </p:cNvPr>
          <p:cNvSpPr/>
          <p:nvPr/>
        </p:nvSpPr>
        <p:spPr>
          <a:xfrm>
            <a:off x="8660785" y="1959682"/>
            <a:ext cx="3082475" cy="286684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31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Kênh Hoạt động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58A7AD51-29CD-477A-80DB-2924B2C1B118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8" name="Elbow Connector 34">
            <a:extLst>
              <a:ext uri="{FF2B5EF4-FFF2-40B4-BE49-F238E27FC236}">
                <a16:creationId xmlns:a16="http://schemas.microsoft.com/office/drawing/2014/main" id="{0F642C80-8E1E-408D-BCD8-3F8E5229A6A0}"/>
              </a:ext>
            </a:extLst>
          </p:cNvPr>
          <p:cNvCxnSpPr>
            <a:endCxn id="47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09ABFF-4C7A-474A-8923-07AA76CD9EC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EDD0B-D46D-420A-9DEB-9AEF738AB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262" y="1655678"/>
            <a:ext cx="35779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014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02341" y="1626080"/>
            <a:ext cx="4056777" cy="511114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 CHỨC NĂNG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ạo điều kiện thuận lợi cho hoạt động tự học của học sinh với SGK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SGK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HỌC – DỄ DẠY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738FDA53-CF6A-4B98-9828-68F844601D7D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874DEF87-8049-4F1F-9708-571CBAFF8E9B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C9722CA-B31B-4DBA-9649-88F82107F0B6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179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bổ ích, thú vị và hấp dẫn liên quan tới nội dung học tập;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bổ sung, mở rộng so với yêu cầu của bài học”.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8DC34CD4-9E99-4430-8D6A-3077F740CE08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A2E3E962-58D7-4775-833E-5F0432091D1A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CBEA965-1EA9-4C5A-B1AC-A75F83369D99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364654-CAFF-480D-A3F8-823CCF060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5441">
            <a:off x="7647186" y="2790250"/>
            <a:ext cx="4009154" cy="235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167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 tập dựa trên học liệu trong sách, kết nối với thực tiễn ở cấp độ liên hệ;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kiến tạo tri thức.</a:t>
            </a:r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9CDD9804-08FC-44BD-9F6C-23C9338EA32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7" name="Elbow Connector 34">
            <a:extLst>
              <a:ext uri="{FF2B5EF4-FFF2-40B4-BE49-F238E27FC236}">
                <a16:creationId xmlns:a16="http://schemas.microsoft.com/office/drawing/2014/main" id="{26E61CFD-9561-42A9-BCE7-76EB53EF3A97}"/>
              </a:ext>
            </a:extLst>
          </p:cNvPr>
          <p:cNvCxnSpPr>
            <a:endCxn id="4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C10FF59-66B6-47B8-A91C-BFE68CF1B54D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B0786-A6DF-4DA0-BA63-61C13C682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36" y="1966085"/>
            <a:ext cx="4146016" cy="309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219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GIỚI THIỆU KHÓA TẬP HUẤN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98851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 lời các câu hỏi, thực hiện các bài tập liên quan tới kiến thức mới của bài học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 triển kĩ năng nhận thức, khắc sâu kiến thức bài học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2F0C3074-8DFB-4E0B-ABAD-8D68ADEAE5F2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60C6E1BD-0113-4DA6-B26A-D739B3F5FFEA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23059FD-26A4-4C78-9259-CF0C8B840E22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1AFF5-45D0-484A-8FBF-E8A3A65BD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186" y="1694078"/>
            <a:ext cx="4376521" cy="321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3670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nhận biết, thao tác với vật liệu, dụng cụ, sản phẩm công nghệ nhằm kết nối lí thuyết với thực tế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 thành và phát triển kĩ năng thao tác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BE2D8769-D6AE-45F3-8AEE-1D7E0A3148E1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7" name="Elbow Connector 34">
            <a:extLst>
              <a:ext uri="{FF2B5EF4-FFF2-40B4-BE49-F238E27FC236}">
                <a16:creationId xmlns:a16="http://schemas.microsoft.com/office/drawing/2014/main" id="{A932C9C2-192D-4F27-A463-251487646AA6}"/>
              </a:ext>
            </a:extLst>
          </p:cNvPr>
          <p:cNvCxnSpPr>
            <a:endCxn id="4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FE53DFA-13F4-4EEF-A177-0EC4F0A6FFD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4133D-AB26-417A-9BAB-F4BDAF55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955" y="1901044"/>
            <a:ext cx="4168651" cy="248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686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hiện nhiệm vụ học tập phức hợp, gắn với thực tiễn; </a:t>
            </a:r>
          </a:p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hình thành và phát triển năng lực đặc thù, kết nối bài học với thực tiễn ở cấp độ hành động.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4A2BA824-324B-4E99-9173-4CF43DE7449A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0F1F00BD-BE71-41FE-BB74-CFDDF6F6EDB3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54B6AB0-2CD2-4E61-AF00-227BA842019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AD692-72B5-4CC2-B596-4AE51DB16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43" y="2240949"/>
            <a:ext cx="46863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EBCF4-E48D-4DCE-85B2-120DE75D9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43" y="3663300"/>
            <a:ext cx="4714875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7E472-CD9F-4FE1-9EFC-4CFB2D41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243" y="4983961"/>
            <a:ext cx="4733925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127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về NL, nhiệm vụ học tập kết nối năng lực; </a:t>
            </a:r>
          </a:p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góp phần hình thành và phát triển năng lực chung cốt lõi, năng lực công nghệ.</a:t>
            </a:r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1B8724F1-8A58-4E15-B27E-E3E9A2E0A5C5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7" name="Elbow Connector 34">
            <a:extLst>
              <a:ext uri="{FF2B5EF4-FFF2-40B4-BE49-F238E27FC236}">
                <a16:creationId xmlns:a16="http://schemas.microsoft.com/office/drawing/2014/main" id="{07E0FF05-0862-456C-8245-8D6ED6A91961}"/>
              </a:ext>
            </a:extLst>
          </p:cNvPr>
          <p:cNvCxnSpPr>
            <a:endCxn id="4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64C28EB-0D54-498A-8848-C97E783D6BD3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AF759-2281-491F-BE95-EDDFADD8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791" y="2250750"/>
            <a:ext cx="4550178" cy="7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7880B-C9AA-4391-8208-1E2C31713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363" y="3854776"/>
            <a:ext cx="4467034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3899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Giới thiệu về nghề nghiệp có liên quan tới nội dung học tập; </a:t>
            </a:r>
          </a:p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định hướng lựa chọn nghề nghiệp thuộc lĩnh vực kĩ thuật, công nghệ.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C5DAEB22-6C1D-4461-9C26-CE047157F200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8620E295-B289-4B24-A75C-BC9909F0EDA1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4604EB9-5479-4212-95CD-F47F59B938B1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E7379-3DDA-4350-B380-227F872E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8344">
            <a:off x="7425801" y="3153329"/>
            <a:ext cx="4762500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6886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8B0CBB-F01F-4A48-80F9-69E93E3FE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77" y="1604222"/>
            <a:ext cx="356605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1EF4F-E488-405A-B4DF-2BE96184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15" y="1604222"/>
            <a:ext cx="356012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Dự án học tập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194" y="4759704"/>
            <a:ext cx="683394" cy="18288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80194" y="5697816"/>
            <a:ext cx="1152278" cy="18288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06690" y="1927458"/>
            <a:ext cx="721895" cy="18288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50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ĐIỂM MỚI NỔI BẬT CỦA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3809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_Giới thiệu chung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4465255" y="2513735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41943" y="2518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7943" y="2518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1943" y="4423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27943" y="4423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9943" y="392957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</p:spTree>
    <p:extLst>
      <p:ext uri="{BB962C8B-B14F-4D97-AF65-F5344CB8AC3E}">
        <p14:creationId xmlns:p14="http://schemas.microsoft.com/office/powerpoint/2010/main" val="40434869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_Tư tưởng biên soạn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2532108"/>
            <a:ext cx="6032500" cy="3194779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TRI THỨC VỚI CUỘC SỐNG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PHẨM CHẤT, NĂNG LỰC</a:t>
            </a:r>
          </a:p>
        </p:txBody>
      </p:sp>
    </p:spTree>
    <p:extLst>
      <p:ext uri="{BB962C8B-B14F-4D97-AF65-F5344CB8AC3E}">
        <p14:creationId xmlns:p14="http://schemas.microsoft.com/office/powerpoint/2010/main" val="1891543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_Cấu trúc bài học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2532108"/>
            <a:ext cx="6032500" cy="3194779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 (</a:t>
            </a:r>
            <a:r>
              <a:rPr lang="en-US" sz="20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dung) + HOẠT ĐỘNG (</a:t>
            </a:r>
            <a:r>
              <a:rPr lang="en-US" sz="20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 CHỨC NĂNG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PHẨM CHẤT, NĂNG LỰC</a:t>
            </a:r>
          </a:p>
        </p:txBody>
      </p:sp>
    </p:spTree>
    <p:extLst>
      <p:ext uri="{BB962C8B-B14F-4D97-AF65-F5344CB8AC3E}">
        <p14:creationId xmlns:p14="http://schemas.microsoft.com/office/powerpoint/2010/main" val="8229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425" y="674586"/>
            <a:ext cx="3377882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609775-AFC1-4A05-A364-458C1501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1" y="1665186"/>
            <a:ext cx="11144250" cy="44958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GDPT 2018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063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_Nội dung học tập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2532108"/>
            <a:ext cx="6032500" cy="3194779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 BẢN – CẬP NHẬT – GẮN VỚI THỰC TIỄN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Gắn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STEM</a:t>
            </a:r>
          </a:p>
        </p:txBody>
      </p:sp>
    </p:spTree>
    <p:extLst>
      <p:ext uri="{BB962C8B-B14F-4D97-AF65-F5344CB8AC3E}">
        <p14:creationId xmlns:p14="http://schemas.microsoft.com/office/powerpoint/2010/main" val="2283231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_Yếu tố sư phạm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2532108"/>
            <a:ext cx="6032500" cy="3194779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DẪN NHẬP – HTKT – LT/TH – VẬN DỤNG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HỌC – DỄ DẠY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PHẨM CHẤT, NĂNG LỰC</a:t>
            </a:r>
          </a:p>
        </p:txBody>
      </p:sp>
    </p:spTree>
    <p:extLst>
      <p:ext uri="{BB962C8B-B14F-4D97-AF65-F5344CB8AC3E}">
        <p14:creationId xmlns:p14="http://schemas.microsoft.com/office/powerpoint/2010/main" val="2579655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_Giáo dục tích hợp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2532108"/>
            <a:ext cx="6032500" cy="3194779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GD HƯỚNG NGHIỆP – GD STEM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GD PHÁT TRIỂN BỀN VỮNG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GD BẢO VỆ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1675627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9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032000" y="1600200"/>
            <a:ext cx="10156825" cy="990600"/>
          </a:xfrm>
        </p:spPr>
        <p:txBody>
          <a:bodyPr/>
          <a:lstStyle/>
          <a:p>
            <a:r>
              <a:rPr lang="en-US" sz="2800" dirty="0" smtClean="0"/>
              <a:t>THIẾT KẾ BÀI DẠY VỚI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8949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8" y="-70866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940560" y="914400"/>
            <a:ext cx="10156825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THIẾT KẾ BÀI DẠY VỚI SGK CÔNG NGHỆ 8</a:t>
            </a:r>
            <a:br>
              <a:rPr lang="en-US" sz="2800" dirty="0" smtClean="0"/>
            </a:br>
            <a:r>
              <a:rPr lang="en-US" sz="2800" dirty="0" err="1" smtClean="0"/>
              <a:t>Căn</a:t>
            </a:r>
            <a:r>
              <a:rPr lang="en-US" sz="2800" dirty="0" smtClean="0"/>
              <a:t> </a:t>
            </a:r>
            <a:r>
              <a:rPr lang="en-US" sz="2800" dirty="0" err="1" smtClean="0"/>
              <a:t>cứ</a:t>
            </a:r>
            <a:r>
              <a:rPr lang="en-US" sz="2800" dirty="0" smtClean="0"/>
              <a:t>: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5512/BGDĐT-</a:t>
            </a:r>
            <a:r>
              <a:rPr lang="en-US" sz="2800" dirty="0" err="1" smtClean="0"/>
              <a:t>GDTrH</a:t>
            </a:r>
            <a:endParaRPr lang="en-US" sz="4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89940" y="2236470"/>
            <a:ext cx="1015682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65250" y="1905000"/>
            <a:ext cx="10156825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71500" marR="0" lvl="0" indent="-5715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Xác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định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mục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tiêu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định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triển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phẩm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lực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cấu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trúc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đặc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nội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dung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 bị dạy học/Vật liệu và dụng 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cụ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187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5" y="-20193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940560" y="914400"/>
            <a:ext cx="10156825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ĐÁNH GIÁ KẾT QUẢ HỌC TẬP HS VỚI SGK CÔNG NGHỆ 8</a:t>
            </a:r>
            <a:br>
              <a:rPr lang="en-US" sz="2800" dirty="0" smtClean="0"/>
            </a:br>
            <a:r>
              <a:rPr lang="en-US" sz="2800" dirty="0" err="1" smtClean="0"/>
              <a:t>Căn</a:t>
            </a:r>
            <a:r>
              <a:rPr lang="en-US" sz="2800" dirty="0" smtClean="0"/>
              <a:t> </a:t>
            </a:r>
            <a:r>
              <a:rPr lang="en-US" sz="2800" dirty="0" err="1" smtClean="0"/>
              <a:t>cứ</a:t>
            </a:r>
            <a:r>
              <a:rPr lang="en-US" sz="2800" dirty="0" smtClean="0"/>
              <a:t>: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tư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/>
              <a:t>: </a:t>
            </a:r>
            <a:r>
              <a:rPr lang="en-US" sz="2800" dirty="0" smtClean="0"/>
              <a:t>26/2020/TT-BGDĐT</a:t>
            </a:r>
            <a:endParaRPr lang="en-US" sz="4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89940" y="2236470"/>
            <a:ext cx="1015682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428065" y="2367987"/>
            <a:ext cx="10156825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HT: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935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3260" y="1314450"/>
            <a:ext cx="10156825" cy="99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/>
              <a:t>Nguồn</a:t>
            </a:r>
            <a:r>
              <a:rPr lang="en-US" sz="3600" b="1" dirty="0" smtClean="0"/>
              <a:t> </a:t>
            </a:r>
            <a:r>
              <a:rPr lang="en-US" sz="3600" b="1" dirty="0" err="1"/>
              <a:t>tài</a:t>
            </a:r>
            <a:r>
              <a:rPr lang="en-US" sz="3600" b="1" dirty="0"/>
              <a:t> </a:t>
            </a:r>
            <a:r>
              <a:rPr lang="en-US" sz="3600" b="1" dirty="0" err="1"/>
              <a:t>nguyên</a:t>
            </a:r>
            <a:r>
              <a:rPr lang="en-US" sz="3600" b="1" dirty="0"/>
              <a:t>, </a:t>
            </a:r>
            <a:r>
              <a:rPr lang="en-US" sz="3600" b="1" dirty="0" err="1"/>
              <a:t>tài</a:t>
            </a:r>
            <a:r>
              <a:rPr lang="en-US" sz="3600" b="1" dirty="0"/>
              <a:t> </a:t>
            </a:r>
            <a:r>
              <a:rPr lang="en-US" sz="3600" b="1" dirty="0" err="1"/>
              <a:t>liệu</a:t>
            </a:r>
            <a:r>
              <a:rPr lang="en-US" sz="3600" b="1" dirty="0"/>
              <a:t> </a:t>
            </a:r>
            <a:r>
              <a:rPr lang="en-US" sz="3600" b="1" dirty="0" err="1"/>
              <a:t>bổ</a:t>
            </a:r>
            <a:r>
              <a:rPr lang="en-US" sz="3600" b="1" dirty="0"/>
              <a:t> </a:t>
            </a:r>
            <a:r>
              <a:rPr lang="en-US" sz="3600" b="1" dirty="0" err="1"/>
              <a:t>trợ</a:t>
            </a:r>
            <a:r>
              <a:rPr lang="en-US" sz="3600" b="1" dirty="0"/>
              <a:t> </a:t>
            </a:r>
            <a:r>
              <a:rPr lang="en-US" sz="3600" b="1" dirty="0" err="1"/>
              <a:t>Công</a:t>
            </a:r>
            <a:r>
              <a:rPr lang="en-US" sz="3600" b="1" dirty="0"/>
              <a:t> </a:t>
            </a:r>
            <a:r>
              <a:rPr lang="en-US" sz="3600" b="1" dirty="0" err="1"/>
              <a:t>nghệ</a:t>
            </a:r>
            <a:r>
              <a:rPr lang="en-US" sz="3600" b="1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67626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032000" y="1600200"/>
            <a:ext cx="10156825" cy="990600"/>
          </a:xfrm>
        </p:spPr>
        <p:txBody>
          <a:bodyPr/>
          <a:lstStyle/>
          <a:p>
            <a:r>
              <a:rPr lang="en-US" sz="2800" b="1" dirty="0" smtClean="0"/>
              <a:t>SÁCH GIÁO VIÊN VÀ VỞ BÀI TẬP CÔNG NGHỆ 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08059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80215" y="609600"/>
            <a:ext cx="7652505" cy="7228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75F55"/>
                </a:solidFill>
              </a:rPr>
              <a:t>SÁCH GIÁO VIÊN CÔNG NGHỆ 8</a:t>
            </a:r>
            <a:r>
              <a:rPr lang="en-US" sz="2400" dirty="0" smtClean="0">
                <a:solidFill>
                  <a:srgbClr val="0000FF"/>
                </a:solidFill>
              </a:rPr>
              <a:t>_Định </a:t>
            </a:r>
            <a:r>
              <a:rPr lang="en-US" sz="2400" dirty="0" err="1" smtClean="0">
                <a:solidFill>
                  <a:srgbClr val="0000FF"/>
                </a:solidFill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chung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rõ</a:t>
            </a:r>
            <a:r>
              <a:rPr lang="vi-VN" sz="2000" dirty="0" smtClean="0"/>
              <a:t> </a:t>
            </a:r>
            <a:r>
              <a:rPr lang="en-US" sz="2000" dirty="0" smtClean="0"/>
              <a:t>CHƯƠNG TRÌNH</a:t>
            </a:r>
            <a:r>
              <a:rPr lang="vi-VN" sz="2000" dirty="0" smtClean="0"/>
              <a:t> </a:t>
            </a:r>
            <a:r>
              <a:rPr lang="vi-VN" sz="2000" dirty="0"/>
              <a:t>môn Công nghệ </a:t>
            </a:r>
            <a:r>
              <a:rPr lang="en-US" sz="2000" dirty="0"/>
              <a:t>8</a:t>
            </a:r>
            <a:r>
              <a:rPr lang="en-US" sz="2000" dirty="0" smtClean="0"/>
              <a:t>;</a:t>
            </a:r>
            <a:r>
              <a:rPr lang="vi-VN" sz="2000" dirty="0" smtClean="0"/>
              <a:t> </a:t>
            </a:r>
            <a:r>
              <a:rPr lang="vi-VN" sz="2000" dirty="0"/>
              <a:t>phát triển PC, NL trong DH công nghệ; giáo dục </a:t>
            </a:r>
            <a:r>
              <a:rPr lang="vi-VN" sz="2000" dirty="0" smtClean="0"/>
              <a:t>STEM</a:t>
            </a:r>
            <a:r>
              <a:rPr lang="en-US" sz="2000" dirty="0" smtClean="0"/>
              <a:t>,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dirty="0" err="1" smtClean="0"/>
              <a:t>năng</a:t>
            </a:r>
            <a:r>
              <a:rPr lang="en-US" sz="2000" dirty="0" smtClean="0"/>
              <a:t> </a:t>
            </a:r>
            <a:r>
              <a:rPr lang="en-US" sz="2000" dirty="0" err="1" smtClean="0"/>
              <a:t>lực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dirty="0" err="1" smtClean="0"/>
              <a:t>nghề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vi-VN" sz="2000" dirty="0" smtClean="0"/>
              <a:t> trong </a:t>
            </a:r>
            <a:r>
              <a:rPr lang="vi-VN" sz="2000" dirty="0"/>
              <a:t>DH công </a:t>
            </a:r>
            <a:r>
              <a:rPr lang="vi-VN" sz="2000" dirty="0" smtClean="0"/>
              <a:t>nghệ. Trên </a:t>
            </a:r>
            <a:r>
              <a:rPr lang="vi-VN" sz="2000" dirty="0"/>
              <a:t>cơ sở đó, GV sẽ chủ động hơn trong việc lập kế hoạch dạy học bám sát CT, tính </a:t>
            </a:r>
            <a:r>
              <a:rPr lang="vi-VN" sz="2000" dirty="0" smtClean="0"/>
              <a:t>đặc </a:t>
            </a:r>
            <a:r>
              <a:rPr lang="vi-VN" sz="2000" dirty="0"/>
              <a:t>thù của môn Công </a:t>
            </a:r>
            <a:r>
              <a:rPr lang="vi-VN" sz="2000" dirty="0" smtClean="0"/>
              <a:t>nghệ</a:t>
            </a:r>
            <a:r>
              <a:rPr lang="en-US" sz="2000" dirty="0" smtClean="0"/>
              <a:t> 8 ở </a:t>
            </a:r>
            <a:r>
              <a:rPr lang="en-US" sz="2000" dirty="0" err="1" smtClean="0"/>
              <a:t>TrHCS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thiệu</a:t>
            </a:r>
            <a:r>
              <a:rPr lang="vi-VN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biên</a:t>
            </a:r>
            <a:r>
              <a:rPr lang="en-US" sz="2000" dirty="0" smtClean="0"/>
              <a:t> </a:t>
            </a:r>
            <a:r>
              <a:rPr lang="en-US" sz="2000" dirty="0" err="1" smtClean="0"/>
              <a:t>soạn</a:t>
            </a:r>
            <a:r>
              <a:rPr lang="en-US" sz="2000" dirty="0" smtClean="0"/>
              <a:t> </a:t>
            </a:r>
            <a:r>
              <a:rPr lang="vi-VN" sz="2000" dirty="0" smtClean="0"/>
              <a:t>SGK </a:t>
            </a:r>
            <a:r>
              <a:rPr lang="vi-VN" sz="2000" dirty="0"/>
              <a:t>Công nghệ </a:t>
            </a:r>
            <a:r>
              <a:rPr lang="en-US" sz="2000" dirty="0"/>
              <a:t>8</a:t>
            </a:r>
            <a:r>
              <a:rPr lang="en-US" sz="2000" dirty="0" smtClean="0"/>
              <a:t>;</a:t>
            </a:r>
            <a:r>
              <a:rPr lang="vi-VN" sz="2000" dirty="0" smtClean="0"/>
              <a:t> hướng </a:t>
            </a:r>
            <a:r>
              <a:rPr lang="vi-VN" sz="2000" dirty="0"/>
              <a:t>dẫn </a:t>
            </a:r>
            <a:r>
              <a:rPr lang="vi-VN" sz="2000" dirty="0" smtClean="0"/>
              <a:t>PP </a:t>
            </a:r>
            <a:r>
              <a:rPr lang="vi-VN" sz="2000" dirty="0"/>
              <a:t>khai thác, </a:t>
            </a:r>
            <a:r>
              <a:rPr lang="vi-VN" sz="2000" dirty="0" smtClean="0"/>
              <a:t>sử </a:t>
            </a:r>
            <a:r>
              <a:rPr lang="vi-VN" sz="2000" dirty="0"/>
              <a:t>dụng SGK Công nghệ </a:t>
            </a:r>
            <a:r>
              <a:rPr lang="en-US" sz="2000" dirty="0" smtClean="0"/>
              <a:t>8 </a:t>
            </a:r>
            <a:r>
              <a:rPr lang="vi-VN" sz="2000" dirty="0" smtClean="0"/>
              <a:t>để </a:t>
            </a:r>
            <a:r>
              <a:rPr lang="vi-VN" sz="2000" dirty="0"/>
              <a:t>lập kế hoạch bài dạy từ việc xác định mục tiêu, phân tích </a:t>
            </a:r>
            <a:r>
              <a:rPr lang="vi-VN" sz="2000" dirty="0" smtClean="0"/>
              <a:t>cấu </a:t>
            </a:r>
            <a:r>
              <a:rPr lang="vi-VN" sz="2000" dirty="0"/>
              <a:t>trúc và đặc điểm nội dung, thiết kế các hoạt động DH, cũng như các hoạt động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- </a:t>
            </a:r>
            <a:r>
              <a:rPr lang="vi-VN" sz="2000" dirty="0" smtClean="0"/>
              <a:t>đánh </a:t>
            </a:r>
            <a:r>
              <a:rPr lang="vi-VN" sz="2000" dirty="0"/>
              <a:t>giá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/>
              <a:t>T</a:t>
            </a:r>
            <a:r>
              <a:rPr lang="vi-VN" sz="2000" dirty="0"/>
              <a:t>ập trung làm rõ mục tiêu của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vi-VN" sz="2000" dirty="0"/>
              <a:t> trên cơ sở yêu cầu cần đạt trong CT; phân tích nội dung các bài học và ý nghĩa của chúng trong đời sống; làm rõ những môn học có liên quan cũng những lưu ý khi </a:t>
            </a:r>
            <a:r>
              <a:rPr lang="en-US" sz="2000" dirty="0" err="1"/>
              <a:t>dạy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vi-VN" sz="2000" dirty="0"/>
              <a:t>.</a:t>
            </a:r>
            <a:endParaRPr lang="en-US" sz="2000" dirty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/>
              <a:t>G</a:t>
            </a:r>
            <a:r>
              <a:rPr lang="vi-VN" sz="2000" dirty="0"/>
              <a:t>ợi ý cụ thể về mục tiêu </a:t>
            </a:r>
            <a:r>
              <a:rPr lang="en-US" sz="2000" dirty="0"/>
              <a:t>BÀI HỌC</a:t>
            </a:r>
            <a:r>
              <a:rPr lang="vi-VN" sz="2000" dirty="0"/>
              <a:t>; cấu trúc và đặc điểm nội dung bài học; công việc chuẩn bị; gợi ý tổ chức các hoạt động DH; gợi ý các câu hỏi, bài tập đánh giá; và những thông tin bổ sung cần thiết và bổ sung cho bài học.</a:t>
            </a:r>
            <a:endParaRPr lang="en-US" sz="2000" dirty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0541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-45720"/>
            <a:ext cx="12197003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3666" y="820270"/>
            <a:ext cx="10263187" cy="990600"/>
          </a:xfrm>
        </p:spPr>
        <p:txBody>
          <a:bodyPr/>
          <a:lstStyle/>
          <a:p>
            <a:r>
              <a:rPr lang="en-US" sz="3200" dirty="0">
                <a:solidFill>
                  <a:srgbClr val="775F55"/>
                </a:solidFill>
              </a:rPr>
              <a:t>SÁCH GIÁO VIÊN CÔNG NGHỆ </a:t>
            </a:r>
            <a:r>
              <a:rPr lang="en-US" sz="3200" dirty="0" smtClean="0">
                <a:solidFill>
                  <a:srgbClr val="775F55"/>
                </a:solidFill>
              </a:rPr>
              <a:t>8</a:t>
            </a:r>
            <a:r>
              <a:rPr lang="en-US" sz="2800" dirty="0" smtClean="0">
                <a:solidFill>
                  <a:srgbClr val="0000FF"/>
                </a:solidFill>
              </a:rPr>
              <a:t>_ </a:t>
            </a:r>
            <a:r>
              <a:rPr lang="en-US" sz="2800" dirty="0" err="1" smtClean="0">
                <a:solidFill>
                  <a:srgbClr val="0000FF"/>
                </a:solidFill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trúc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/>
              <a:t>Phần</a:t>
            </a:r>
            <a:r>
              <a:rPr lang="en-US" b="1" i="1" dirty="0"/>
              <a:t> </a:t>
            </a:r>
            <a:r>
              <a:rPr lang="en-US" b="1" i="1" dirty="0" err="1"/>
              <a:t>M</a:t>
            </a:r>
            <a:r>
              <a:rPr lang="en-US" b="1" i="1" dirty="0" err="1" smtClean="0"/>
              <a:t>ột</a:t>
            </a:r>
            <a:r>
              <a:rPr lang="en-US" b="1" i="1" dirty="0" smtClean="0"/>
              <a:t>: </a:t>
            </a:r>
            <a:r>
              <a:rPr lang="en-US" b="1" i="1" dirty="0" err="1" smtClean="0"/>
              <a:t>Hướng</a:t>
            </a:r>
            <a:r>
              <a:rPr lang="en-US" b="1" i="1" dirty="0" smtClean="0"/>
              <a:t> </a:t>
            </a:r>
            <a:r>
              <a:rPr lang="en-US" b="1" i="1" dirty="0" err="1"/>
              <a:t>dẫn</a:t>
            </a:r>
            <a:r>
              <a:rPr lang="en-US" b="1" i="1" dirty="0"/>
              <a:t> </a:t>
            </a:r>
            <a:r>
              <a:rPr lang="en-US" b="1" i="1" dirty="0" err="1"/>
              <a:t>chung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iúp</a:t>
            </a:r>
            <a:r>
              <a:rPr lang="en-US" dirty="0" smtClean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:</a:t>
            </a:r>
          </a:p>
          <a:p>
            <a:pPr lvl="0" fontAlgn="base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vi-VN" dirty="0"/>
              <a:t>nói chung và môn Công nghệ </a:t>
            </a:r>
            <a:r>
              <a:rPr lang="en-US" dirty="0" err="1" smtClean="0"/>
              <a:t>lớp</a:t>
            </a:r>
            <a:r>
              <a:rPr lang="vi-VN" dirty="0" smtClean="0"/>
              <a:t> </a:t>
            </a:r>
            <a:r>
              <a:rPr lang="en-US" dirty="0"/>
              <a:t>8</a:t>
            </a:r>
            <a:r>
              <a:rPr lang="vi-VN" dirty="0" smtClean="0"/>
              <a:t> </a:t>
            </a:r>
            <a:r>
              <a:rPr lang="vi-VN" dirty="0"/>
              <a:t>nói riêng</a:t>
            </a:r>
            <a:r>
              <a:rPr lang="en-US" dirty="0"/>
              <a:t>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</a:t>
            </a:r>
          </a:p>
          <a:p>
            <a:pPr lvl="0" fontAlgn="base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smtClean="0"/>
              <a:t>8: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,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041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616" y="351620"/>
            <a:ext cx="5566411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TẬP HUẤN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542999" y="1867708"/>
            <a:ext cx="2784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41338"/>
              </p:ext>
            </p:extLst>
          </p:nvPr>
        </p:nvGraphicFramePr>
        <p:xfrm>
          <a:off x="2035143" y="1245869"/>
          <a:ext cx="7714647" cy="4772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8h00 – </a:t>
                      </a:r>
                      <a:r>
                        <a:rPr lang="en-US" sz="18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8h20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khóa tập huấn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8h20 </a:t>
                      </a: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9h00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9h00 – 9h20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9h20 – 9h40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3,4&amp;5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thuât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9h40 – 10h05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lao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10h05 – 10h30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 luận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10h30 – 11h00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11h00 – 11h30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 luận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 TRƯA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13h30 – 14h00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14h00 – 14h15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14h15 – 15h15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tích video bài dạy minh họa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15h15 – 15h30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lao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15h30 – 16h30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56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3666" y="820270"/>
            <a:ext cx="10263187" cy="990600"/>
          </a:xfrm>
        </p:spPr>
        <p:txBody>
          <a:bodyPr/>
          <a:lstStyle/>
          <a:p>
            <a:r>
              <a:rPr lang="en-US" sz="3200" dirty="0">
                <a:solidFill>
                  <a:srgbClr val="775F55"/>
                </a:solidFill>
              </a:rPr>
              <a:t>SÁCH GIÁO VIÊN CÔNG NGHỆ </a:t>
            </a:r>
            <a:r>
              <a:rPr lang="en-US" sz="3200" dirty="0" smtClean="0">
                <a:solidFill>
                  <a:srgbClr val="775F55"/>
                </a:solidFill>
              </a:rPr>
              <a:t>8</a:t>
            </a:r>
            <a:r>
              <a:rPr lang="en-US" sz="2800" dirty="0" smtClean="0">
                <a:solidFill>
                  <a:srgbClr val="0000FF"/>
                </a:solidFill>
              </a:rPr>
              <a:t>_ </a:t>
            </a:r>
            <a:r>
              <a:rPr lang="en-US" sz="2800" dirty="0" err="1" smtClean="0">
                <a:solidFill>
                  <a:srgbClr val="0000FF"/>
                </a:solidFill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trúc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/>
              <a:t>Phần</a:t>
            </a:r>
            <a:r>
              <a:rPr lang="en-US" b="1" i="1" dirty="0"/>
              <a:t> </a:t>
            </a:r>
            <a:r>
              <a:rPr lang="en-US" b="1" i="1" dirty="0" smtClean="0"/>
              <a:t>Hai</a:t>
            </a:r>
            <a:r>
              <a:rPr lang="en-US" b="1" i="1" dirty="0"/>
              <a:t>:</a:t>
            </a:r>
            <a:r>
              <a:rPr lang="en-US" b="1" i="1" dirty="0" smtClean="0"/>
              <a:t> </a:t>
            </a:r>
            <a:r>
              <a:rPr lang="en-US" b="1" i="1" dirty="0" err="1"/>
              <a:t>Hướng</a:t>
            </a:r>
            <a:r>
              <a:rPr lang="en-US" b="1" i="1" dirty="0"/>
              <a:t> </a:t>
            </a:r>
            <a:r>
              <a:rPr lang="en-US" b="1" i="1" dirty="0" err="1"/>
              <a:t>dẫn</a:t>
            </a:r>
            <a:r>
              <a:rPr lang="en-US" b="1" i="1" dirty="0"/>
              <a:t> </a:t>
            </a:r>
            <a:r>
              <a:rPr lang="en-US" b="1" i="1" dirty="0" err="1"/>
              <a:t>dạy</a:t>
            </a:r>
            <a:r>
              <a:rPr lang="en-US" b="1" i="1" dirty="0"/>
              <a:t> </a:t>
            </a:r>
            <a:r>
              <a:rPr lang="en-US" b="1" i="1" dirty="0" err="1"/>
              <a:t>học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cụ</a:t>
            </a:r>
            <a:r>
              <a:rPr lang="en-US" b="1" i="1" dirty="0"/>
              <a:t> </a:t>
            </a:r>
            <a:r>
              <a:rPr lang="en-US" b="1" i="1" dirty="0" err="1"/>
              <a:t>thể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iới</a:t>
            </a:r>
            <a:r>
              <a:rPr lang="en-US" dirty="0" smtClean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</a:p>
          <a:p>
            <a:pPr lvl="0" fontAlgn="base"/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  <a:p>
            <a:pPr lvl="0" fontAlgn="base"/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endParaRPr lang="en-US" dirty="0"/>
          </a:p>
          <a:p>
            <a:pPr lvl="0" fontAlgn="base"/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  <a:p>
            <a:pPr lvl="0" fontAlgn="base"/>
            <a:r>
              <a:rPr lang="vi-VN" dirty="0"/>
              <a:t>Thiết bị dạy học/Vật liệu và dụng cụ</a:t>
            </a:r>
            <a:endParaRPr lang="en-US" dirty="0"/>
          </a:p>
          <a:p>
            <a:pPr lvl="0" fontAlgn="base"/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, </a:t>
            </a:r>
            <a:r>
              <a:rPr lang="en-US" dirty="0" err="1"/>
              <a:t>học</a:t>
            </a:r>
            <a:endParaRPr lang="en-US" dirty="0"/>
          </a:p>
          <a:p>
            <a:pPr lvl="0" fontAlgn="base"/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/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endParaRPr lang="en-US" dirty="0"/>
          </a:p>
          <a:p>
            <a:pPr lvl="0" fontAlgn="base"/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bổ</a:t>
            </a:r>
            <a:r>
              <a:rPr lang="en-US" dirty="0"/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38745851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5638" y="779930"/>
            <a:ext cx="10263187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775F55"/>
                </a:solidFill>
              </a:rPr>
              <a:t>SÁCH </a:t>
            </a:r>
            <a:r>
              <a:rPr lang="en-US" sz="3200" dirty="0">
                <a:solidFill>
                  <a:srgbClr val="775F55"/>
                </a:solidFill>
              </a:rPr>
              <a:t>BÀI TẬP CÔNG NGHỆ </a:t>
            </a:r>
            <a:r>
              <a:rPr lang="en-US" sz="3200" dirty="0" smtClean="0">
                <a:solidFill>
                  <a:srgbClr val="775F55"/>
                </a:solidFill>
              </a:rPr>
              <a:t>8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800" dirty="0" err="1" smtClean="0"/>
              <a:t>Sách</a:t>
            </a:r>
            <a:r>
              <a:rPr lang="vi-VN" sz="2800" dirty="0" smtClean="0"/>
              <a:t> </a:t>
            </a:r>
            <a:r>
              <a:rPr lang="en-US" sz="2800" dirty="0" smtClean="0"/>
              <a:t>BT </a:t>
            </a:r>
            <a:r>
              <a:rPr lang="vi-VN" sz="2800" dirty="0" smtClean="0"/>
              <a:t>Công </a:t>
            </a:r>
            <a:r>
              <a:rPr lang="vi-VN" sz="2800" dirty="0"/>
              <a:t>nghệ </a:t>
            </a:r>
            <a:r>
              <a:rPr lang="en-US" sz="2800" dirty="0"/>
              <a:t>8</a:t>
            </a:r>
            <a:r>
              <a:rPr lang="vi-VN" sz="2800" dirty="0" smtClean="0"/>
              <a:t> </a:t>
            </a:r>
            <a:r>
              <a:rPr lang="vi-VN" sz="2800" dirty="0"/>
              <a:t>bao gồm hệ thống câu hỏi, </a:t>
            </a:r>
            <a:r>
              <a:rPr lang="vi-VN" sz="2800" dirty="0" smtClean="0"/>
              <a:t>bài </a:t>
            </a:r>
            <a:r>
              <a:rPr lang="vi-VN" sz="2800" dirty="0"/>
              <a:t>tập bám sát nội dung và nâng cao vai trò các bài học trong SGK; phản ánh đầy đủ </a:t>
            </a:r>
            <a:r>
              <a:rPr lang="vi-VN" sz="2800" dirty="0" smtClean="0"/>
              <a:t>các </a:t>
            </a:r>
            <a:r>
              <a:rPr lang="vi-VN" sz="2800" dirty="0"/>
              <a:t>mặt hoạt động của NL công nghệ; gắn với thực tiễn và đảm bảo tính khả thi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vi-VN" sz="2800" dirty="0" smtClean="0"/>
              <a:t>BT </a:t>
            </a:r>
            <a:r>
              <a:rPr lang="vi-VN" sz="2800" dirty="0"/>
              <a:t>Công nghệ </a:t>
            </a:r>
            <a:r>
              <a:rPr lang="en-US" sz="2800" dirty="0"/>
              <a:t>8</a:t>
            </a:r>
            <a:r>
              <a:rPr lang="vi-VN" sz="2800" dirty="0" smtClean="0"/>
              <a:t>, </a:t>
            </a:r>
            <a:r>
              <a:rPr lang="en-US" sz="2800" dirty="0" err="1" smtClean="0"/>
              <a:t>bám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chương</a:t>
            </a:r>
            <a:r>
              <a:rPr lang="en-US" sz="2800" dirty="0" smtClean="0"/>
              <a:t>,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vi-VN" sz="2800" dirty="0" smtClean="0"/>
              <a:t>có </a:t>
            </a:r>
            <a:r>
              <a:rPr lang="vi-VN" sz="2800" dirty="0"/>
              <a:t>năm dạng bài tập phát </a:t>
            </a:r>
            <a:r>
              <a:rPr lang="vi-VN" sz="2800" dirty="0" smtClean="0"/>
              <a:t>triển</a:t>
            </a:r>
            <a:r>
              <a:rPr lang="en-US" sz="2800" dirty="0" smtClean="0"/>
              <a:t> </a:t>
            </a:r>
            <a:r>
              <a:rPr lang="vi-VN" sz="2800" dirty="0" smtClean="0"/>
              <a:t>năm </a:t>
            </a:r>
            <a:r>
              <a:rPr lang="vi-VN" sz="2800" dirty="0"/>
              <a:t>NL thành phần của NL </a:t>
            </a:r>
            <a:r>
              <a:rPr lang="vi-VN" sz="2800" dirty="0" smtClean="0"/>
              <a:t>công nghệ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HS </a:t>
            </a:r>
            <a:r>
              <a:rPr lang="en-US" sz="2800" dirty="0" err="1" smtClean="0"/>
              <a:t>TrHCS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 (1) BT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(2) BT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(3) BT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(4) BT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(5) BT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kế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0938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5638" y="779930"/>
            <a:ext cx="10263187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75F55"/>
                </a:solidFill>
              </a:rPr>
              <a:t>HÀNH TRANG SỐ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9962197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B0F0"/>
                </a:solidFill>
              </a:rPr>
              <a:t>Hành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là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nền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tảng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sách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điện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tử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của</a:t>
            </a:r>
            <a:r>
              <a:rPr lang="en-US" sz="3200" dirty="0">
                <a:solidFill>
                  <a:srgbClr val="00B0F0"/>
                </a:solidFill>
              </a:rPr>
              <a:t> NXBGDVN, </a:t>
            </a:r>
            <a:r>
              <a:rPr lang="en-US" sz="3200" dirty="0" err="1">
                <a:solidFill>
                  <a:srgbClr val="00B0F0"/>
                </a:solidFill>
              </a:rPr>
              <a:t>được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truy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cập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tại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tên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miền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u="sng" dirty="0">
                <a:solidFill>
                  <a:srgbClr val="00B0F0"/>
                </a:solidFill>
              </a:rPr>
              <a:t>hanhtrangso.nxbgd.vn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b="1" dirty="0" err="1">
                <a:solidFill>
                  <a:srgbClr val="00B0F0"/>
                </a:solidFill>
              </a:rPr>
              <a:t>Hành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cung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cấp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phiên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bản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hoá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của</a:t>
            </a:r>
            <a:r>
              <a:rPr lang="en-US" sz="3200" dirty="0">
                <a:solidFill>
                  <a:srgbClr val="00B0F0"/>
                </a:solidFill>
              </a:rPr>
              <a:t> SGK </a:t>
            </a:r>
            <a:r>
              <a:rPr lang="en-US" sz="3200" dirty="0" err="1">
                <a:solidFill>
                  <a:srgbClr val="00B0F0"/>
                </a:solidFill>
              </a:rPr>
              <a:t>theo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Chương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trình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Giáo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dục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phổ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thông</a:t>
            </a:r>
            <a:r>
              <a:rPr lang="en-US" sz="3200" dirty="0">
                <a:solidFill>
                  <a:srgbClr val="00B0F0"/>
                </a:solidFill>
              </a:rPr>
              <a:t> 2018 </a:t>
            </a:r>
            <a:r>
              <a:rPr lang="en-US" sz="3200" dirty="0" err="1">
                <a:solidFill>
                  <a:srgbClr val="00B0F0"/>
                </a:solidFill>
              </a:rPr>
              <a:t>và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cung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cấp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các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học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liệu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điện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tử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hỗ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trợ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nội</a:t>
            </a:r>
            <a:r>
              <a:rPr lang="en-US" sz="3200" dirty="0">
                <a:solidFill>
                  <a:srgbClr val="00B0F0"/>
                </a:solidFill>
              </a:rPr>
              <a:t> dung SGK </a:t>
            </a:r>
            <a:r>
              <a:rPr lang="en-US" sz="3200" dirty="0" err="1">
                <a:solidFill>
                  <a:srgbClr val="00B0F0"/>
                </a:solidFill>
              </a:rPr>
              <a:t>và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các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công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cụ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hỗ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trợ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việc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giảng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dạy</a:t>
            </a:r>
            <a:r>
              <a:rPr lang="en-US" sz="3200" dirty="0">
                <a:solidFill>
                  <a:srgbClr val="00B0F0"/>
                </a:solidFill>
              </a:rPr>
              <a:t>, </a:t>
            </a:r>
            <a:r>
              <a:rPr lang="en-US" sz="3200" dirty="0" err="1">
                <a:solidFill>
                  <a:srgbClr val="00B0F0"/>
                </a:solidFill>
              </a:rPr>
              <a:t>học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tập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của</a:t>
            </a:r>
            <a:r>
              <a:rPr lang="en-US" sz="3200" dirty="0">
                <a:solidFill>
                  <a:srgbClr val="00B0F0"/>
                </a:solidFill>
              </a:rPr>
              <a:t> GV </a:t>
            </a:r>
            <a:r>
              <a:rPr lang="en-US" sz="3200" dirty="0" err="1">
                <a:solidFill>
                  <a:srgbClr val="00B0F0"/>
                </a:solidFill>
              </a:rPr>
              <a:t>và</a:t>
            </a:r>
            <a:r>
              <a:rPr lang="en-US" sz="3200" dirty="0">
                <a:solidFill>
                  <a:srgbClr val="00B0F0"/>
                </a:solidFill>
              </a:rPr>
              <a:t> HS. </a:t>
            </a:r>
            <a:r>
              <a:rPr lang="en-US" sz="3200" b="1" dirty="0" err="1">
                <a:solidFill>
                  <a:srgbClr val="00B0F0"/>
                </a:solidFill>
              </a:rPr>
              <a:t>Hành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bao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gồm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ba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tính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năng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chính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 err="1">
                <a:solidFill>
                  <a:srgbClr val="00B0F0"/>
                </a:solidFill>
              </a:rPr>
              <a:t>Sách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điện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tử</a:t>
            </a:r>
            <a:r>
              <a:rPr lang="en-US" sz="3200" dirty="0">
                <a:solidFill>
                  <a:srgbClr val="00B0F0"/>
                </a:solidFill>
              </a:rPr>
              <a:t>; </a:t>
            </a:r>
            <a:r>
              <a:rPr lang="en-US" sz="3200" dirty="0" err="1">
                <a:solidFill>
                  <a:srgbClr val="00B0F0"/>
                </a:solidFill>
              </a:rPr>
              <a:t>Luyện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tập</a:t>
            </a:r>
            <a:r>
              <a:rPr lang="en-US" sz="3200" dirty="0">
                <a:solidFill>
                  <a:srgbClr val="00B0F0"/>
                </a:solidFill>
              </a:rPr>
              <a:t>; </a:t>
            </a:r>
            <a:r>
              <a:rPr lang="en-US" sz="3200" dirty="0" err="1">
                <a:solidFill>
                  <a:srgbClr val="00B0F0"/>
                </a:solidFill>
              </a:rPr>
              <a:t>Thư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viện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17246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5638" y="779930"/>
            <a:ext cx="10263187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75F55"/>
                </a:solidFill>
              </a:rPr>
              <a:t>TẬP HUẤN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9224" y="1885950"/>
            <a:ext cx="9962197" cy="260604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nền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GV </a:t>
            </a:r>
            <a:r>
              <a:rPr lang="en-US" dirty="0" err="1">
                <a:solidFill>
                  <a:srgbClr val="FF0000"/>
                </a:solidFill>
              </a:rPr>
              <a:t>trực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tuyến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NXBGDVN,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miền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u="sng" dirty="0">
                <a:solidFill>
                  <a:srgbClr val="FF0000"/>
                </a:solidFill>
              </a:rPr>
              <a:t>taphuan.nxbgd.vn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GV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nội</a:t>
            </a:r>
            <a:r>
              <a:rPr lang="en-US" dirty="0">
                <a:solidFill>
                  <a:srgbClr val="FF0000"/>
                </a:solidFill>
              </a:rPr>
              <a:t> dung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trợ</a:t>
            </a:r>
            <a:r>
              <a:rPr lang="en-US" dirty="0">
                <a:solidFill>
                  <a:srgbClr val="FF0000"/>
                </a:solidFill>
              </a:rPr>
              <a:t> GV </a:t>
            </a:r>
            <a:r>
              <a:rPr lang="en-US" dirty="0" err="1">
                <a:solidFill>
                  <a:srgbClr val="FF0000"/>
                </a:solidFill>
              </a:rPr>
              <a:t>toàn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quốc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việc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hướng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, SGK </a:t>
            </a:r>
            <a:r>
              <a:rPr lang="en-US" dirty="0" err="1">
                <a:solidFill>
                  <a:srgbClr val="FF0000"/>
                </a:solidFill>
              </a:rPr>
              <a:t>mới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1162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1024" y="1600200"/>
            <a:ext cx="10157354" cy="990600"/>
          </a:xfrm>
        </p:spPr>
        <p:txBody>
          <a:bodyPr/>
          <a:lstStyle/>
          <a:p>
            <a:r>
              <a:rPr lang="en-US" sz="4000" dirty="0"/>
              <a:t>SGK CÔNG NGHỆ 8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5600" y="3175000"/>
            <a:ext cx="11506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>
                <a:solidFill>
                  <a:srgbClr val="0000FF"/>
                </a:solidFill>
              </a:rPr>
              <a:t>KẾT NỐI TRI THỨC VỚI CUỘC SỐNG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b="1">
                <a:solidFill>
                  <a:srgbClr val="FF0000"/>
                </a:solidFill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21789739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847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979" y="511547"/>
            <a:ext cx="3915092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LIỆU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609775-AFC1-4A05-A364-458C1501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03" y="1932173"/>
            <a:ext cx="10869612" cy="4495800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31" lvl="1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hanhtrangso.nxbgd.vn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taphuan.nxbgd.vn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886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1143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1156443"/>
            <a:ext cx="10263187" cy="990600"/>
          </a:xfrm>
        </p:spPr>
        <p:txBody>
          <a:bodyPr/>
          <a:lstStyle/>
          <a:p>
            <a:r>
              <a:rPr lang="en-US" dirty="0" smtClean="0"/>
              <a:t>NỘI DUNG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609775-AFC1-4A05-A364-458C1501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213" y="2070843"/>
            <a:ext cx="10869612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 SGK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8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SGK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8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SGK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8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SGK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/>
              <a:t>8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SGV </a:t>
            </a:r>
            <a:r>
              <a:rPr lang="en-US" dirty="0" err="1" smtClean="0"/>
              <a:t>và</a:t>
            </a:r>
            <a:r>
              <a:rPr lang="en-US" dirty="0" smtClean="0"/>
              <a:t> SBT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8,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863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CƠ SỞ </a:t>
            </a:r>
            <a:r>
              <a:rPr lang="en-US" sz="3200" dirty="0"/>
              <a:t>BIÊN SOẠN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377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CƠ SỞ </a:t>
            </a:r>
            <a:r>
              <a:rPr lang="en-US" sz="3200" dirty="0"/>
              <a:t>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  <p:cxnSp>
        <p:nvCxnSpPr>
          <p:cNvPr id="13" name="Elbow Connector 12"/>
          <p:cNvCxnSpPr>
            <a:stCxn id="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033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p_HNU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1.potx" id="{4947AE79-0319-4AF2-B650-62A78847CF12}" vid="{E64D9C41-E9A3-4FF4-9577-140438A134FE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1.potx" id="{4947AE79-0319-4AF2-B650-62A78847CF12}" vid="{20E1F546-B8CA-4860-B712-8ABD6360D439}"/>
    </a:ext>
  </a:extLst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1.potx" id="{4947AE79-0319-4AF2-B650-62A78847CF12}" vid="{571817C2-1D4F-4D75-B70E-59E6FBD59C62}"/>
    </a:ext>
  </a:extLst>
</a:theme>
</file>

<file path=ppt/theme/theme4.xml><?xml version="1.0" encoding="utf-8"?>
<a:theme xmlns:a="http://schemas.openxmlformats.org/drawingml/2006/main" name="7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1.potx" id="{4947AE79-0319-4AF2-B650-62A78847CF12}" vid="{571817C2-1D4F-4D75-B70E-59E6FBD59C6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Temp_HNUE</Template>
  <TotalTime>5486</TotalTime>
  <Words>3172</Words>
  <Application>Microsoft Office PowerPoint</Application>
  <PresentationFormat>Custom</PresentationFormat>
  <Paragraphs>484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55</vt:i4>
      </vt:variant>
    </vt:vector>
  </HeadingPairs>
  <TitlesOfParts>
    <vt:vector size="84" baseType="lpstr">
      <vt:lpstr>AR Maokai Heavy Big5</vt:lpstr>
      <vt:lpstr>Arial</vt:lpstr>
      <vt:lpstr>Calibri</vt:lpstr>
      <vt:lpstr>Calibri Light</vt:lpstr>
      <vt:lpstr>Courier New</vt:lpstr>
      <vt:lpstr>HY얕은샘물M</vt:lpstr>
      <vt:lpstr>Myriad Arabic</vt:lpstr>
      <vt:lpstr>Myriad Pro</vt:lpstr>
      <vt:lpstr>Open Sans Extrabold</vt:lpstr>
      <vt:lpstr>Times New Roman</vt:lpstr>
      <vt:lpstr>Tw Cen MT</vt:lpstr>
      <vt:lpstr>Wingdings</vt:lpstr>
      <vt:lpstr>Wingdings 2</vt:lpstr>
      <vt:lpstr>Temp_HNUE</vt:lpstr>
      <vt:lpstr>1_Diseño predeterminado</vt:lpstr>
      <vt:lpstr>Median</vt:lpstr>
      <vt:lpstr>7_Median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GIỚI THIỆU KHÓA TẬP HUẤN</vt:lpstr>
      <vt:lpstr>MỤC TIÊU</vt:lpstr>
      <vt:lpstr>CHƯƠNG TRÌNH TẬP HUẤN</vt:lpstr>
      <vt:lpstr>HỌC LIỆU</vt:lpstr>
      <vt:lpstr>NỘI DUNG</vt:lpstr>
      <vt:lpstr>CƠ SỞ BIÊN SOẠN SGK CÔNG NGHỆ 8</vt:lpstr>
      <vt:lpstr>CƠ SỞ BIÊN SOẠN SGK CÔNG NGHỆ 8</vt:lpstr>
      <vt:lpstr>CƠ SỞ BIÊN SOẠN SGK CÔNG NGHỆ 8</vt:lpstr>
      <vt:lpstr>CƠ SỞ BIÊN SOẠN SGK CÔNG NGHỆ 8</vt:lpstr>
      <vt:lpstr>CƠ SỞ BIÊN SOẠN SGK CÔNG NGHỆ 8</vt:lpstr>
      <vt:lpstr>CƠ SỞ BIÊN SOẠN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BÀI HỌC TRONG SGK CÔNG NGHỆ 8</vt:lpstr>
      <vt:lpstr>CẤU TRÚC BÀI HỌC_ Cấu trúc chung </vt:lpstr>
      <vt:lpstr>CẤU TRÚC BÀI HỌC_ Tuyến nội dung bổ trợ</vt:lpstr>
      <vt:lpstr>CẤU TRÚC BÀI HỌC_ Kênh Hoạt động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Dự án học tập</vt:lpstr>
      <vt:lpstr>ĐIỂM MỚI NỔI BẬT CỦA SGK CÔNG NGHỆ 8</vt:lpstr>
      <vt:lpstr>ĐIỂM MỚI NỔI BẬT_Giới thiệu chung</vt:lpstr>
      <vt:lpstr>ĐIỂM MỚI NỔI BẬT_Tư tưởng biên soạn</vt:lpstr>
      <vt:lpstr>ĐIỂM MỚI NỔI BẬT_Cấu trúc bài học</vt:lpstr>
      <vt:lpstr>ĐIỂM MỚI NỔI BẬT_Nội dung học tập</vt:lpstr>
      <vt:lpstr>ĐIỂM MỚI NỔI BẬT_Yếu tố sư phạm</vt:lpstr>
      <vt:lpstr>ĐIỂM MỚI NỔI BẬT_Giáo dục tích hợp</vt:lpstr>
      <vt:lpstr>THIẾT KẾ BÀI DẠY VỚI SGK CÔNG NGHỆ 8</vt:lpstr>
      <vt:lpstr>THIẾT KẾ BÀI DẠY VỚI SGK CÔNG NGHỆ 8 Căn cứ: Công văn 5512/BGDĐT-GDTrH</vt:lpstr>
      <vt:lpstr>ĐÁNH GIÁ KẾT QUẢ HỌC TẬP HS VỚI SGK CÔNG NGHỆ 8 Căn cứ: Thông tư Số: 26/2020/TT-BGDĐT</vt:lpstr>
      <vt:lpstr>Nguồn tài nguyên, tài liệu bổ trợ Công nghệ 8</vt:lpstr>
      <vt:lpstr>SÁCH GIÁO VIÊN VÀ VỞ BÀI TẬP CÔNG NGHỆ 8</vt:lpstr>
      <vt:lpstr>SÁCH GIÁO VIÊN CÔNG NGHỆ 8_Định hướng chung</vt:lpstr>
      <vt:lpstr>SÁCH GIÁO VIÊN CÔNG NGHỆ 8_ Cấu trúc</vt:lpstr>
      <vt:lpstr>SÁCH GIÁO VIÊN CÔNG NGHỆ 8_ Cấu trúc</vt:lpstr>
      <vt:lpstr>SÁCH BÀI TẬP CÔNG NGHỆ 8</vt:lpstr>
      <vt:lpstr>HÀNH TRANG SỐ</vt:lpstr>
      <vt:lpstr>TẬP HUẤN</vt:lpstr>
      <vt:lpstr>SGK CÔNG NGHỆ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bồi dưỡng  dành cho giáo viên tin học ở tiểu học dạy môn tin học và công nghệ</dc:title>
  <dc:creator>Le Huy Hoang</dc:creator>
  <cp:lastModifiedBy>Dang Van Nghia</cp:lastModifiedBy>
  <cp:revision>298</cp:revision>
  <dcterms:created xsi:type="dcterms:W3CDTF">2018-10-02T14:53:53Z</dcterms:created>
  <dcterms:modified xsi:type="dcterms:W3CDTF">2023-06-02T04:01:02Z</dcterms:modified>
</cp:coreProperties>
</file>