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71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72" d="100"/>
          <a:sy n="72" d="100"/>
        </p:scale>
        <p:origin x="-57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7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8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9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6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0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4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1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51F2-2BEE-46BC-B7CD-A008B1F2D2D9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0F4B-48E3-437B-907C-079D76DB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6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36"/>
            <a:ext cx="12192000" cy="676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1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412" y="464090"/>
            <a:ext cx="3643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VNI-Thufap2" pitchFamily="2" charset="0"/>
              </a:rPr>
              <a:t>Tranh</a:t>
            </a:r>
            <a:r>
              <a:rPr lang="en-US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VNI-Thufap2" pitchFamily="2" charset="0"/>
              </a:rPr>
              <a:t> </a:t>
            </a:r>
            <a:r>
              <a:rPr lang="en-US" sz="5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VNI-Thufap2" pitchFamily="2" charset="0"/>
              </a:rPr>
              <a:t>luận</a:t>
            </a:r>
            <a:endParaRPr lang="en-US" sz="5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VNI-Thufap2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89915" y="711265"/>
            <a:ext cx="6458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 tam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 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070" y="5801945"/>
            <a:ext cx="3698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3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48897" y="1003652"/>
            <a:ext cx="10877169" cy="4593204"/>
            <a:chOff x="1064236" y="945362"/>
            <a:chExt cx="10877169" cy="4593204"/>
          </a:xfrm>
        </p:grpSpPr>
        <p:sp>
          <p:nvSpPr>
            <p:cNvPr id="17" name="Freeform 16"/>
            <p:cNvSpPr/>
            <p:nvPr/>
          </p:nvSpPr>
          <p:spPr>
            <a:xfrm>
              <a:off x="1260764" y="1468582"/>
              <a:ext cx="10501745" cy="3574473"/>
            </a:xfrm>
            <a:custGeom>
              <a:avLst/>
              <a:gdLst>
                <a:gd name="connsiteX0" fmla="*/ 0 w 10501745"/>
                <a:gd name="connsiteY0" fmla="*/ 3297382 h 3574473"/>
                <a:gd name="connsiteX1" fmla="*/ 3131127 w 10501745"/>
                <a:gd name="connsiteY1" fmla="*/ 0 h 3574473"/>
                <a:gd name="connsiteX2" fmla="*/ 10501745 w 10501745"/>
                <a:gd name="connsiteY2" fmla="*/ 3574473 h 3574473"/>
                <a:gd name="connsiteX3" fmla="*/ 0 w 10501745"/>
                <a:gd name="connsiteY3" fmla="*/ 3297382 h 3574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01745" h="3574473">
                  <a:moveTo>
                    <a:pt x="0" y="3297382"/>
                  </a:moveTo>
                  <a:lnTo>
                    <a:pt x="3131127" y="0"/>
                  </a:lnTo>
                  <a:lnTo>
                    <a:pt x="10501745" y="3574473"/>
                  </a:lnTo>
                  <a:lnTo>
                    <a:pt x="0" y="3297382"/>
                  </a:lnTo>
                  <a:close/>
                </a:path>
              </a:pathLst>
            </a:cu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565981" y="5015346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4236" y="4781445"/>
              <a:ext cx="380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</a:rPr>
                <a:t>B</a:t>
              </a:r>
              <a:endParaRPr lang="en-US" sz="2800" dirty="0">
                <a:solidFill>
                  <a:srgbClr val="FFFF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42510" y="945362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</a:rPr>
                <a:t>A</a:t>
              </a:r>
              <a:endParaRPr lang="en-US" sz="2800" dirty="0">
                <a:solidFill>
                  <a:srgbClr val="FFFF00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17" y="1813915"/>
            <a:ext cx="2852476" cy="44334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0028" y="2138093"/>
            <a:ext cx="2817150" cy="44750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41472" y="3646907"/>
            <a:ext cx="24090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</a:p>
          <a:p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</a:p>
          <a:p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2523" y="2450419"/>
            <a:ext cx="29604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95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1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4317" y="70788"/>
            <a:ext cx="834664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1763" y="1034501"/>
            <a:ext cx="70385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6379" y="1526944"/>
            <a:ext cx="73720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630804" y="73789"/>
            <a:ext cx="1690255" cy="2406175"/>
            <a:chOff x="9801186" y="374073"/>
            <a:chExt cx="1690255" cy="2438400"/>
          </a:xfrm>
        </p:grpSpPr>
        <p:sp>
          <p:nvSpPr>
            <p:cNvPr id="5" name="Right Triangle 4"/>
            <p:cNvSpPr/>
            <p:nvPr/>
          </p:nvSpPr>
          <p:spPr>
            <a:xfrm>
              <a:off x="9801186" y="374073"/>
              <a:ext cx="1690255" cy="2438400"/>
            </a:xfrm>
            <a:prstGeom prst="rtTriangle">
              <a:avLst/>
            </a:prstGeom>
            <a:solidFill>
              <a:schemeClr val="tx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9801186" y="2604655"/>
              <a:ext cx="151643" cy="207818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83234" y="2377428"/>
            <a:ext cx="30893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5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9094" y="2090548"/>
            <a:ext cx="7891457" cy="44866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8727" y="4132443"/>
            <a:ext cx="2843214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ACD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25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ầu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endParaRPr lang="en-US" sz="25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5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9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73" y="235528"/>
            <a:ext cx="11457709" cy="2078182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82219" y="2656398"/>
            <a:ext cx="7946168" cy="3533336"/>
            <a:chOff x="282219" y="2656398"/>
            <a:chExt cx="7946168" cy="3533336"/>
          </a:xfrm>
        </p:grpSpPr>
        <p:sp>
          <p:nvSpPr>
            <p:cNvPr id="6" name="TextBox 5"/>
            <p:cNvSpPr txBox="1"/>
            <p:nvPr/>
          </p:nvSpPr>
          <p:spPr>
            <a:xfrm rot="895981">
              <a:off x="4861736" y="3383617"/>
              <a:ext cx="1034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500m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82219" y="2656398"/>
              <a:ext cx="7946168" cy="3533336"/>
              <a:chOff x="282219" y="2656398"/>
              <a:chExt cx="7946168" cy="3533336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623455" y="3117273"/>
                <a:ext cx="7426036" cy="2881745"/>
              </a:xfrm>
              <a:custGeom>
                <a:avLst/>
                <a:gdLst>
                  <a:gd name="connsiteX0" fmla="*/ 0 w 7426036"/>
                  <a:gd name="connsiteY0" fmla="*/ 2881745 h 2881745"/>
                  <a:gd name="connsiteX1" fmla="*/ 2036618 w 7426036"/>
                  <a:gd name="connsiteY1" fmla="*/ 0 h 2881745"/>
                  <a:gd name="connsiteX2" fmla="*/ 7426036 w 7426036"/>
                  <a:gd name="connsiteY2" fmla="*/ 1330036 h 2881745"/>
                  <a:gd name="connsiteX3" fmla="*/ 0 w 7426036"/>
                  <a:gd name="connsiteY3" fmla="*/ 2881745 h 288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426036" h="2881745">
                    <a:moveTo>
                      <a:pt x="0" y="2881745"/>
                    </a:moveTo>
                    <a:lnTo>
                      <a:pt x="2036618" y="0"/>
                    </a:lnTo>
                    <a:lnTo>
                      <a:pt x="7426036" y="1330036"/>
                    </a:lnTo>
                    <a:lnTo>
                      <a:pt x="0" y="2881745"/>
                    </a:lnTo>
                    <a:close/>
                  </a:path>
                </a:pathLst>
              </a:custGeom>
              <a:solidFill>
                <a:srgbClr val="002060"/>
              </a:solidFill>
              <a:ln w="381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852963" y="4416347"/>
                <a:ext cx="3754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rgbClr val="FFFF00"/>
                    </a:solidFill>
                  </a:rPr>
                  <a:t>C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82219" y="5666514"/>
                <a:ext cx="3802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424545" y="2656398"/>
                <a:ext cx="3930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FF00"/>
                    </a:solidFill>
                  </a:rPr>
                  <a:t>A</a:t>
                </a:r>
                <a:endParaRPr lang="en-US" sz="28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2446209" y="3180456"/>
              <a:ext cx="1034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sz="2400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óc</a:t>
              </a:r>
              <a:r>
                <a:rPr lang="en-US" sz="24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tù</a:t>
              </a:r>
              <a:endPara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0" name="Picture 2" descr="Loa phát thanh phường - Loa TOA TC 615M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2218" y="3079674"/>
            <a:ext cx="1186040" cy="237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1496290" y="4433454"/>
            <a:ext cx="6525491" cy="49225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68470" y="4613565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18138" y="2764826"/>
            <a:ext cx="4973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Ở C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loa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D?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90727" y="3966331"/>
            <a:ext cx="3124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ADC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có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A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là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góc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gì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31401" y="4754496"/>
            <a:ext cx="2700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So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sánh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CD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với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AC.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48243" y="5386587"/>
            <a:ext cx="2912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So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sánh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CD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với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500m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32553" y="3313427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CD ≤ 500m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89282" y="6032513"/>
            <a:ext cx="4117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Trả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lời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cho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câu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hỏi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của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bài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toán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ebdings" panose="05030102010509060703" pitchFamily="18" charset="2"/>
              </a:rPr>
              <a:t>.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0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1579" y="981939"/>
            <a:ext cx="10362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UTM Omni" panose="02040603050506020204" pitchFamily="18" charset="0"/>
              </a:rPr>
              <a:t>CÔNG VIỆC VỀ NHÀ</a:t>
            </a:r>
            <a:endParaRPr 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UTM Omni" panose="02040603050506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5931" y="2179902"/>
            <a:ext cx="6000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UTM Copperplate" panose="02040603050506020204" pitchFamily="18" charset="0"/>
              </a:rPr>
              <a:t>- NÁM VỮNG NỘI DUNG HAI ĐỊNH LÍ</a:t>
            </a:r>
            <a:endParaRPr lang="en-US" sz="2400" dirty="0">
              <a:solidFill>
                <a:srgbClr val="FFFF00"/>
              </a:solidFill>
              <a:latin typeface="UTM Copperplate" panose="02040603050506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7871" y="4283300"/>
            <a:ext cx="835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UTM Copperplate" panose="02040603050506020204" pitchFamily="18" charset="0"/>
              </a:rPr>
              <a:t>- LÀM CÁC BÀÌ TẬP TỪ 9.1 ĐẾN 9.5 TRANG 62 SGK</a:t>
            </a:r>
            <a:endParaRPr lang="en-US" sz="2400" dirty="0">
              <a:solidFill>
                <a:srgbClr val="FFFF00"/>
              </a:solidFill>
              <a:latin typeface="UTM Copperplate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7871" y="2995370"/>
            <a:ext cx="9554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  <a:latin typeface="UTM Copperplate" panose="02040603050506020204" pitchFamily="18" charset="0"/>
              </a:rPr>
              <a:t>VẬN DỤNG ĐƯỢC HAI ĐỊNH LÍ ĐỂ SO SÁNH CÁC CẠNH </a:t>
            </a:r>
          </a:p>
          <a:p>
            <a:r>
              <a:rPr lang="en-US" sz="2400" dirty="0">
                <a:solidFill>
                  <a:srgbClr val="FFFF00"/>
                </a:solidFill>
                <a:latin typeface="UTM Copperplate" panose="020406030505060202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UTM Copperplate" panose="02040603050506020204" pitchFamily="18" charset="0"/>
              </a:rPr>
              <a:t>    KHI BIẾT CÁC GÓC ĐỐI DIỆN VÀ NGƯỢ LẠI.</a:t>
            </a:r>
            <a:endParaRPr lang="en-US" sz="2400" dirty="0">
              <a:solidFill>
                <a:srgbClr val="FFFF00"/>
              </a:solidFill>
              <a:latin typeface="UTM Copperplate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7871" y="5071081"/>
            <a:ext cx="9076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  <a:latin typeface="UTM Copperplate" panose="02040603050506020204" pitchFamily="18" charset="0"/>
              </a:rPr>
              <a:t>XEM TRƯỚC BÀI 32  QUAN HỆ ĐƯỜNG VUÔNG GÓC </a:t>
            </a:r>
          </a:p>
          <a:p>
            <a:r>
              <a:rPr lang="en-US" sz="2400" dirty="0">
                <a:solidFill>
                  <a:srgbClr val="FFFF00"/>
                </a:solidFill>
                <a:latin typeface="UTM Copperplate" panose="020406030505060202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UTM Copperplate" panose="02040603050506020204" pitchFamily="18" charset="0"/>
              </a:rPr>
              <a:t>                                                                           VÀ ĐƯỜNG XIÊN.</a:t>
            </a:r>
            <a:endParaRPr lang="en-US" sz="2400" dirty="0">
              <a:solidFill>
                <a:srgbClr val="FFFF00"/>
              </a:solidFill>
              <a:latin typeface="UTM Copperplate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0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7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2" name="Flowchart: Manual Input 1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Manual Input 2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75912" y="111107"/>
            <a:ext cx="9594168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621" y="2551029"/>
            <a:ext cx="8387769" cy="427883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5746" y="2813538"/>
            <a:ext cx="2843214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solidFill>
                  <a:srgbClr val="FFFF00"/>
                </a:solidFill>
              </a:rPr>
              <a:t>Biết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góc</a:t>
            </a:r>
            <a:r>
              <a:rPr lang="en-US" sz="2500" dirty="0" smtClean="0">
                <a:solidFill>
                  <a:srgbClr val="FFFF00"/>
                </a:solidFill>
              </a:rPr>
              <a:t> ACD </a:t>
            </a:r>
            <a:r>
              <a:rPr lang="en-US" sz="2500" dirty="0" err="1" smtClean="0">
                <a:solidFill>
                  <a:srgbClr val="FFFF00"/>
                </a:solidFill>
              </a:rPr>
              <a:t>tù</a:t>
            </a:r>
            <a:r>
              <a:rPr lang="en-US" sz="2500" dirty="0" smtClean="0">
                <a:solidFill>
                  <a:srgbClr val="FFFF00"/>
                </a:solidFill>
              </a:rPr>
              <a:t>, </a:t>
            </a:r>
          </a:p>
          <a:p>
            <a:r>
              <a:rPr lang="en-US" sz="2500" dirty="0" err="1">
                <a:solidFill>
                  <a:srgbClr val="FFFF00"/>
                </a:solidFill>
              </a:rPr>
              <a:t>c</a:t>
            </a:r>
            <a:r>
              <a:rPr lang="en-US" sz="2500" dirty="0" err="1" smtClean="0">
                <a:solidFill>
                  <a:srgbClr val="FFFF00"/>
                </a:solidFill>
              </a:rPr>
              <a:t>ầu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thủ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nào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gần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trái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2500" dirty="0" err="1" smtClean="0">
                <a:solidFill>
                  <a:srgbClr val="FFFF00"/>
                </a:solidFill>
              </a:rPr>
              <a:t>bóng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nhất</a:t>
            </a:r>
            <a:r>
              <a:rPr lang="en-US" sz="2500" dirty="0">
                <a:solidFill>
                  <a:srgbClr val="FFFF00"/>
                </a:solidFill>
              </a:rPr>
              <a:t>?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2500" dirty="0" err="1" smtClean="0">
                <a:solidFill>
                  <a:srgbClr val="FFFF00"/>
                </a:solidFill>
              </a:rPr>
              <a:t>cầu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thủ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nào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xa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trái</a:t>
            </a:r>
            <a:endParaRPr lang="en-US" sz="2500" dirty="0" smtClean="0">
              <a:solidFill>
                <a:srgbClr val="FFFF00"/>
              </a:solidFill>
            </a:endParaRPr>
          </a:p>
          <a:p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bóng</a:t>
            </a:r>
            <a:r>
              <a:rPr 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</a:rPr>
              <a:t>nhất</a:t>
            </a:r>
            <a:r>
              <a:rPr lang="en-US" sz="2500" dirty="0" smtClean="0">
                <a:solidFill>
                  <a:srgbClr val="FFFF00"/>
                </a:solidFill>
              </a:rPr>
              <a:t>?</a:t>
            </a:r>
            <a:endParaRPr lang="en-US" sz="2500" dirty="0">
              <a:solidFill>
                <a:srgbClr val="FFFF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2620" y="1357142"/>
            <a:ext cx="8387770" cy="120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16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3" name="Flowchart: Manual Input 2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99624" y="103678"/>
            <a:ext cx="9584524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6978" y="1249986"/>
            <a:ext cx="9478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GÓC ĐỐI DIỆN VỚI CẠNH LỚN HƠN TRONG MỘT TAM GIÁC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271" y="3727626"/>
            <a:ext cx="29925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tam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</a:p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AB=AC. </a:t>
            </a:r>
          </a:p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62466" y="3223583"/>
            <a:ext cx="223651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</a:t>
            </a:r>
          </a:p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AB&lt;AC. </a:t>
            </a:r>
          </a:p>
          <a:p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</a:p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653078" y="3037975"/>
            <a:ext cx="2868396" cy="3707893"/>
            <a:chOff x="202900" y="2167799"/>
            <a:chExt cx="2868396" cy="3707893"/>
          </a:xfrm>
        </p:grpSpPr>
        <p:grpSp>
          <p:nvGrpSpPr>
            <p:cNvPr id="13" name="Group 12"/>
            <p:cNvGrpSpPr/>
            <p:nvPr/>
          </p:nvGrpSpPr>
          <p:grpSpPr>
            <a:xfrm>
              <a:off x="202900" y="2167799"/>
              <a:ext cx="2868396" cy="3707893"/>
              <a:chOff x="767397" y="2445437"/>
              <a:chExt cx="2868396" cy="3707893"/>
            </a:xfrm>
          </p:grpSpPr>
          <p:sp>
            <p:nvSpPr>
              <p:cNvPr id="9" name="Isosceles Triangle 8"/>
              <p:cNvSpPr/>
              <p:nvPr/>
            </p:nvSpPr>
            <p:spPr>
              <a:xfrm>
                <a:off x="1069145" y="2869809"/>
                <a:ext cx="2208628" cy="3052689"/>
              </a:xfrm>
              <a:prstGeom prst="triangle">
                <a:avLst/>
              </a:prstGeom>
              <a:solidFill>
                <a:schemeClr val="tx1"/>
              </a:solidFill>
              <a:ln w="381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270033" y="5691665"/>
                <a:ext cx="3657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FF00"/>
                    </a:solidFill>
                  </a:rPr>
                  <a:t>C</a:t>
                </a:r>
                <a:endParaRPr lang="en-US" sz="24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67397" y="5671848"/>
                <a:ext cx="3657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FF00"/>
                    </a:solidFill>
                  </a:rPr>
                  <a:t>B</a:t>
                </a:r>
                <a:endParaRPr lang="en-US" sz="24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990579" y="2445437"/>
                <a:ext cx="3657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</a:rPr>
                  <a:t>A</a:t>
                </a:r>
                <a:endParaRPr lang="en-US" sz="2400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978413" y="4023361"/>
              <a:ext cx="205004" cy="123291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073351" y="4063217"/>
              <a:ext cx="205004" cy="123291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3346797" y="2139766"/>
            <a:ext cx="62496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1938" y="1698511"/>
            <a:ext cx="97437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BC,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6393" y="2575433"/>
            <a:ext cx="106242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AC?  </a:t>
            </a:r>
            <a:r>
              <a:rPr lang="en-US" sz="2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890631" y="3268807"/>
            <a:ext cx="4298031" cy="2480704"/>
            <a:chOff x="7890631" y="3268807"/>
            <a:chExt cx="4298031" cy="2480704"/>
          </a:xfrm>
        </p:grpSpPr>
        <p:grpSp>
          <p:nvGrpSpPr>
            <p:cNvPr id="33" name="Group 32"/>
            <p:cNvGrpSpPr/>
            <p:nvPr/>
          </p:nvGrpSpPr>
          <p:grpSpPr>
            <a:xfrm>
              <a:off x="7890631" y="3268807"/>
              <a:ext cx="4298031" cy="2480704"/>
              <a:chOff x="4898718" y="4094573"/>
              <a:chExt cx="4298031" cy="2480704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H="1">
                <a:off x="5190978" y="4487594"/>
                <a:ext cx="858132" cy="1913206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5190978" y="6358596"/>
                <a:ext cx="3727939" cy="14068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049108" y="4487594"/>
                <a:ext cx="2869809" cy="1856935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867808" y="4094573"/>
                <a:ext cx="3626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</a:rPr>
                  <a:t>A</a:t>
                </a:r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898718" y="6113612"/>
                <a:ext cx="3513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848577" y="6099545"/>
                <a:ext cx="3481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FF00"/>
                    </a:solidFill>
                  </a:rPr>
                  <a:t>C</a:t>
                </a:r>
              </a:p>
            </p:txBody>
          </p:sp>
        </p:grpSp>
        <p:sp>
          <p:nvSpPr>
            <p:cNvPr id="18" name="Arc 17"/>
            <p:cNvSpPr/>
            <p:nvPr/>
          </p:nvSpPr>
          <p:spPr>
            <a:xfrm rot="6807333">
              <a:off x="8790709" y="3443969"/>
              <a:ext cx="500625" cy="634478"/>
            </a:xfrm>
            <a:prstGeom prst="arc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728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16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3" name="Flowchart: Manual Input 2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99624" y="103678"/>
            <a:ext cx="9584524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1762" y="1313140"/>
            <a:ext cx="9478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GÓC ĐỐI DIỆN VỚI CẠNH LỚN HƠN TRONG MỘT TAM GIÁC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75" y="1934402"/>
            <a:ext cx="3235574" cy="447657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83282" y="1736181"/>
            <a:ext cx="51555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95013" y="2192952"/>
            <a:ext cx="759374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UTM Mobifone KT" panose="02040603050506020204" pitchFamily="18" charset="0"/>
                <a:cs typeface="Times New Roman" panose="02020603050405020304" pitchFamily="18" charset="0"/>
              </a:rPr>
              <a:t>HĐ1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endParaRPr lang="en-US" sz="26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eke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76004" y="3011208"/>
            <a:ext cx="704872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47149" y="3411317"/>
            <a:ext cx="69862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47149" y="3903760"/>
            <a:ext cx="530305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95013" y="4915816"/>
            <a:ext cx="869750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UTM Mobifone KT" panose="02040603050506020204" pitchFamily="18" charset="0"/>
                <a:cs typeface="Times New Roman" panose="02020603050405020304" pitchFamily="18" charset="0"/>
              </a:rPr>
              <a:t>HĐ 2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AB=3cm; AC=5cm.</a:t>
            </a:r>
          </a:p>
          <a:p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en-US" sz="26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0" y="2322739"/>
            <a:ext cx="4965899" cy="2790812"/>
            <a:chOff x="3197291" y="1168677"/>
            <a:chExt cx="5689969" cy="3131616"/>
          </a:xfrm>
        </p:grpSpPr>
        <p:cxnSp>
          <p:nvCxnSpPr>
            <p:cNvPr id="39" name="Straight Connector 38"/>
            <p:cNvCxnSpPr/>
            <p:nvPr/>
          </p:nvCxnSpPr>
          <p:spPr>
            <a:xfrm flipH="1">
              <a:off x="3530991" y="1561514"/>
              <a:ext cx="1336432" cy="240557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825218" y="1575582"/>
              <a:ext cx="3756074" cy="240557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530991" y="3981157"/>
              <a:ext cx="5050301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8539088" y="3764392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 flipH="1">
              <a:off x="3197291" y="3736256"/>
              <a:ext cx="333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B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686123" y="1168677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A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79461" y="234484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3cm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03255" y="2420284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5</a:t>
              </a:r>
              <a:r>
                <a:rPr lang="en-US" sz="2400" dirty="0" smtClean="0">
                  <a:solidFill>
                    <a:srgbClr val="FFFF00"/>
                  </a:solidFill>
                </a:rPr>
                <a:t>cm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47" name="Arc 46"/>
            <p:cNvSpPr/>
            <p:nvPr/>
          </p:nvSpPr>
          <p:spPr>
            <a:xfrm rot="585936">
              <a:off x="3363444" y="3492874"/>
              <a:ext cx="772114" cy="807419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14436775">
              <a:off x="7680597" y="3459822"/>
              <a:ext cx="697945" cy="714433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135682" y="6094823"/>
            <a:ext cx="61462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ta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7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9" grpId="0"/>
      <p:bldP spid="34" grpId="0"/>
      <p:bldP spid="35" grpId="0"/>
      <p:bldP spid="36" grpId="0"/>
      <p:bldP spid="37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3" name="Flowchart: Manual Input 2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99624" y="103678"/>
            <a:ext cx="9584524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1762" y="1313140"/>
            <a:ext cx="9478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GÓC ĐỐI DIỆN VỚI CẠNH LỚN HƠN TRONG MỘT TAM GIÁC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5128" y="1747881"/>
            <a:ext cx="51555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689181" y="2582257"/>
            <a:ext cx="4586069" cy="2537889"/>
            <a:chOff x="3197291" y="1135135"/>
            <a:chExt cx="5771141" cy="3165158"/>
          </a:xfrm>
        </p:grpSpPr>
        <p:cxnSp>
          <p:nvCxnSpPr>
            <p:cNvPr id="39" name="Straight Connector 38"/>
            <p:cNvCxnSpPr/>
            <p:nvPr/>
          </p:nvCxnSpPr>
          <p:spPr>
            <a:xfrm flipH="1">
              <a:off x="3530991" y="1561514"/>
              <a:ext cx="1336432" cy="24055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825218" y="1575582"/>
              <a:ext cx="3756074" cy="24055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530991" y="3981157"/>
              <a:ext cx="5050301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8539087" y="3764392"/>
              <a:ext cx="429345" cy="5180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 flipH="1">
              <a:off x="3197291" y="3736256"/>
              <a:ext cx="333700" cy="5180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B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618435" y="1135135"/>
              <a:ext cx="412348" cy="5757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A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47" name="Arc 46"/>
            <p:cNvSpPr/>
            <p:nvPr/>
          </p:nvSpPr>
          <p:spPr>
            <a:xfrm rot="585936">
              <a:off x="3363444" y="3492874"/>
              <a:ext cx="772114" cy="807419"/>
            </a:xfrm>
            <a:prstGeom prst="arc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14436775">
              <a:off x="7680597" y="3459822"/>
              <a:ext cx="697945" cy="714433"/>
            </a:xfrm>
            <a:prstGeom prst="arc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34571" y="2210214"/>
            <a:ext cx="103171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99423" y="3550266"/>
                <a:ext cx="4172424" cy="537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sym typeface="Webdings" panose="05030102010509060703" pitchFamily="18" charset="2"/>
                  </a:rPr>
                  <a:t>ABC:  AC &gt;AB   =&gt;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/>
                            <a:sym typeface="Webdings" panose="05030102010509060703" pitchFamily="18" charset="2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ebdings" panose="05030102010509060703" pitchFamily="18" charset="2"/>
                          </a:rPr>
                          <m:t>B</m:t>
                        </m:r>
                      </m:e>
                    </m:acc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Webdings" panose="05030102010509060703" pitchFamily="18" charset="2"/>
                      </a:rPr>
                      <m:t>&gt;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  <a:sym typeface="Webdings" panose="05030102010509060703" pitchFamily="18" charset="2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ebdings" panose="05030102010509060703" pitchFamily="18" charset="2"/>
                          </a:rPr>
                          <m:t>C</m:t>
                        </m:r>
                      </m:e>
                    </m:acc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  <a:sym typeface="Webdings" panose="05030102010509060703" pitchFamily="18" charset="2"/>
                  </a:rPr>
                  <a:t> </a:t>
                </a: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423" y="3550266"/>
                <a:ext cx="4172424" cy="537776"/>
              </a:xfrm>
              <a:prstGeom prst="rect">
                <a:avLst/>
              </a:prstGeom>
              <a:blipFill>
                <a:blip r:embed="rId2"/>
                <a:stretch>
                  <a:fillRect l="-3070" t="-10112" b="-30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73657" y="5078287"/>
            <a:ext cx="1037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Ví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dụ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1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.  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Giả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sử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tam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giác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ABC ở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trên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có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AB=2cm, AC=4cm, BC=5cm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1769" y="5654650"/>
            <a:ext cx="7474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a)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Hãy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so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sánh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B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và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C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tam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giác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ABC.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1769" y="6088802"/>
            <a:ext cx="9011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b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)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Trong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tam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giác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ABC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nào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lớn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nhất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góc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nào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nhỏ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nhất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?.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65178" y="3368021"/>
            <a:ext cx="4641140" cy="90226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9" grpId="0"/>
      <p:bldP spid="30" grpId="0"/>
      <p:bldP spid="31" grpId="0"/>
      <p:bldP spid="32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3" name="Flowchart: Manual Input 2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99624" y="103678"/>
            <a:ext cx="9584524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1762" y="1313140"/>
            <a:ext cx="9478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GÓC ĐỐI DIỆN VỚI CẠNH LỚN HƠN TRONG MỘT TAM GIÁC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284" y="1681212"/>
            <a:ext cx="18902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37128" y="4000767"/>
            <a:ext cx="4638051" cy="2556189"/>
            <a:chOff x="3052923" y="1132617"/>
            <a:chExt cx="5949476" cy="3276094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3530991" y="1561514"/>
              <a:ext cx="1336432" cy="240557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825218" y="1575582"/>
              <a:ext cx="3756074" cy="240557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88786" y="3967089"/>
              <a:ext cx="5050301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561948" y="3817026"/>
              <a:ext cx="440451" cy="5916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P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flipH="1">
              <a:off x="3052923" y="3736257"/>
              <a:ext cx="333701" cy="591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M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31986" y="1132617"/>
              <a:ext cx="491856" cy="5916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N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79461" y="234484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3cm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66727" y="2261903"/>
              <a:ext cx="715260" cy="461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5</a:t>
              </a:r>
              <a:r>
                <a:rPr lang="en-US" sz="2400" dirty="0" smtClean="0">
                  <a:solidFill>
                    <a:srgbClr val="FFFF00"/>
                  </a:solidFill>
                </a:rPr>
                <a:t>cm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20" name="Arc 19"/>
            <p:cNvSpPr/>
            <p:nvPr/>
          </p:nvSpPr>
          <p:spPr>
            <a:xfrm rot="585936">
              <a:off x="3363444" y="3492874"/>
              <a:ext cx="772114" cy="807419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 rot="14436775">
              <a:off x="7680597" y="3459822"/>
              <a:ext cx="697945" cy="714433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46390" y="3446203"/>
              <a:ext cx="917502" cy="5916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7cm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58" y="2322246"/>
            <a:ext cx="10735187" cy="138023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202341" y="3789325"/>
            <a:ext cx="419217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91685" y="4216210"/>
            <a:ext cx="49151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04061" y="4597604"/>
            <a:ext cx="49027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91685" y="4978998"/>
            <a:ext cx="49027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6683" y="5451374"/>
            <a:ext cx="42017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67886" y="6032270"/>
            <a:ext cx="25767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MN&lt;NP&lt;MP  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141458" y="6053504"/>
                <a:ext cx="2452979" cy="503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600" i="1" smtClean="0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</m:acc>
                    <m:r>
                      <a:rPr lang="en-US" sz="26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acc>
                      <m:accPr>
                        <m:chr m:val="̂"/>
                        <m:ctrlPr>
                          <a:rPr lang="en-US" sz="2600" b="0" i="1" smtClean="0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</m:acc>
                    <m:r>
                      <a:rPr lang="en-US" sz="26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acc>
                      <m:accPr>
                        <m:chr m:val="̂"/>
                        <m:ctrlPr>
                          <a:rPr lang="en-US" sz="2600" b="0" i="1" smtClean="0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</m:acc>
                  </m:oMath>
                </a14:m>
                <a:r>
                  <a:rPr lang="en-US" sz="26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1458" y="6053504"/>
                <a:ext cx="2452979" cy="503279"/>
              </a:xfrm>
              <a:prstGeom prst="rect">
                <a:avLst/>
              </a:prstGeom>
              <a:blipFill>
                <a:blip r:embed="rId3"/>
                <a:stretch>
                  <a:fillRect l="-4478" t="-8434" b="-30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88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3" name="Flowchart: Manual Input 2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99624" y="103678"/>
            <a:ext cx="9584524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6978" y="1209838"/>
            <a:ext cx="9598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CẠNH ĐỐI DIỆN VỚI GÓC LỚN HƠN TRONG MỘT TAM GIÁC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107" y="1685292"/>
            <a:ext cx="51555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10414" y="2367428"/>
            <a:ext cx="3475078" cy="2727345"/>
            <a:chOff x="347814" y="2682240"/>
            <a:chExt cx="3475078" cy="2727345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710414" y="3108960"/>
              <a:ext cx="640082" cy="209608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10414" y="5120640"/>
              <a:ext cx="2764306" cy="703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1350496" y="3123028"/>
              <a:ext cx="2110156" cy="1997612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474720" y="4903875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7814" y="4924976"/>
              <a:ext cx="351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55128" y="2682240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A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0207" y="4817126"/>
              <a:ext cx="497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</a:rPr>
                <a:t>80</a:t>
              </a:r>
              <a:r>
                <a:rPr lang="en-US" baseline="30000" dirty="0" smtClean="0">
                  <a:solidFill>
                    <a:srgbClr val="FFFF00"/>
                  </a:solidFill>
                </a:rPr>
                <a:t>0</a:t>
              </a:r>
              <a:endParaRPr lang="en-US" baseline="30000" dirty="0">
                <a:solidFill>
                  <a:srgbClr val="FFFF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92148" y="4788990"/>
              <a:ext cx="497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</a:rPr>
                <a:t>45</a:t>
              </a:r>
              <a:r>
                <a:rPr lang="en-US" baseline="30000" dirty="0" smtClean="0">
                  <a:solidFill>
                    <a:srgbClr val="FFFF00"/>
                  </a:solidFill>
                </a:rPr>
                <a:t>0</a:t>
              </a:r>
              <a:endParaRPr lang="en-US" baseline="30000" dirty="0">
                <a:solidFill>
                  <a:srgbClr val="FFFF00"/>
                </a:solidFill>
              </a:endParaRPr>
            </a:p>
          </p:txBody>
        </p:sp>
        <p:sp>
          <p:nvSpPr>
            <p:cNvPr id="22" name="Arc 21"/>
            <p:cNvSpPr/>
            <p:nvPr/>
          </p:nvSpPr>
          <p:spPr>
            <a:xfrm rot="988323">
              <a:off x="353455" y="4594001"/>
              <a:ext cx="939050" cy="815584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4262566">
              <a:off x="2769770" y="4492133"/>
              <a:ext cx="687386" cy="816260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030480" y="2187178"/>
            <a:ext cx="77468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ở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95452" y="2637071"/>
            <a:ext cx="773801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UTM Mobifone KT" panose="02040603050506020204" pitchFamily="18" charset="0"/>
                <a:cs typeface="Times New Roman" panose="02020603050405020304" pitchFamily="18" charset="0"/>
              </a:rPr>
              <a:t>HĐ3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43478" y="3502711"/>
            <a:ext cx="768999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UTM Mobifone KT" panose="02040603050506020204" pitchFamily="18" charset="0"/>
                <a:cs typeface="Times New Roman" panose="02020603050405020304" pitchFamily="18" charset="0"/>
              </a:rPr>
              <a:t>HĐ4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AC, AB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endParaRPr lang="en-US" sz="26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88915" y="5471675"/>
            <a:ext cx="624722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11460" y="5931257"/>
            <a:ext cx="105479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 rot="2609542">
            <a:off x="263114" y="4613188"/>
            <a:ext cx="6324600" cy="7746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 rot="6409742">
            <a:off x="-2684898" y="4866559"/>
            <a:ext cx="6324600" cy="8236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5449" y="4940830"/>
                <a:ext cx="5168531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rgbClr val="FFFF00"/>
                    </a:solidFill>
                  </a:rPr>
                  <a:t>Từ</a:t>
                </a:r>
                <a:r>
                  <a:rPr lang="en-US" sz="2800" dirty="0" smtClean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ta</m:t>
                    </m:r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nh</m:t>
                    </m:r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th</m:t>
                    </m:r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ấ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AC</m:t>
                    </m:r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AB</m:t>
                    </m:r>
                  </m:oMath>
                </a14:m>
                <a:r>
                  <a:rPr lang="en-US" sz="2800" dirty="0" smtClean="0">
                    <a:solidFill>
                      <a:srgbClr val="FFFF00"/>
                    </a:solidFill>
                  </a:rPr>
                  <a:t> </a:t>
                </a:r>
                <a:endParaRPr lang="en-US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449" y="4940830"/>
                <a:ext cx="5168531" cy="537583"/>
              </a:xfrm>
              <a:prstGeom prst="rect">
                <a:avLst/>
              </a:prstGeom>
              <a:blipFill>
                <a:blip r:embed="rId3"/>
                <a:stretch>
                  <a:fillRect l="-2476" t="-9091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069340" y="4425370"/>
            <a:ext cx="19820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FF00"/>
                </a:solidFill>
              </a:rPr>
              <a:t>AC= 39 mm</a:t>
            </a: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14613" y="4438554"/>
            <a:ext cx="19896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FF00"/>
                </a:solidFill>
              </a:rPr>
              <a:t>AB= 30 mm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92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decel="100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5" grpId="0"/>
      <p:bldP spid="26" grpId="0"/>
      <p:bldP spid="27" grpId="0"/>
      <p:bldP spid="28" grpId="0"/>
      <p:bldP spid="29" grpId="0"/>
      <p:bldP spid="10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3" name="Flowchart: Manual Input 2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99624" y="103678"/>
            <a:ext cx="9584524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6978" y="1209838"/>
            <a:ext cx="9598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CẠNH ĐỐI DIỆN VỚI GÓC LỚN HƠN TRONG MỘT TAM GIÁC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107" y="1618057"/>
            <a:ext cx="51555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0414" y="2054312"/>
            <a:ext cx="105479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 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67770" y="3131660"/>
                <a:ext cx="4494244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sym typeface="Webdings" panose="05030102010509060703" pitchFamily="18" charset="2"/>
                  </a:rPr>
                  <a:t>ABC: </a:t>
                </a:r>
                <a:r>
                  <a:rPr lang="en-US" sz="2800" dirty="0" smtClean="0">
                    <a:solidFill>
                      <a:schemeClr val="bg1"/>
                    </a:solidFill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⇒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AC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AB</m:t>
                    </m:r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</a:rPr>
                  <a:t> </a:t>
                </a: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770" y="3131660"/>
                <a:ext cx="4494244" cy="537583"/>
              </a:xfrm>
              <a:prstGeom prst="rect">
                <a:avLst/>
              </a:prstGeom>
              <a:blipFill>
                <a:blip r:embed="rId2"/>
                <a:stretch>
                  <a:fillRect l="-2714" t="-11364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/>
          <p:cNvGrpSpPr/>
          <p:nvPr/>
        </p:nvGrpSpPr>
        <p:grpSpPr>
          <a:xfrm>
            <a:off x="777652" y="2315682"/>
            <a:ext cx="4063289" cy="2192805"/>
            <a:chOff x="3125186" y="1118364"/>
            <a:chExt cx="5843246" cy="3193664"/>
          </a:xfrm>
        </p:grpSpPr>
        <p:cxnSp>
          <p:nvCxnSpPr>
            <p:cNvPr id="47" name="Straight Connector 46"/>
            <p:cNvCxnSpPr/>
            <p:nvPr/>
          </p:nvCxnSpPr>
          <p:spPr>
            <a:xfrm flipH="1">
              <a:off x="3530991" y="1561514"/>
              <a:ext cx="1336432" cy="24055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825218" y="1575582"/>
              <a:ext cx="3756074" cy="24055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530991" y="3981157"/>
              <a:ext cx="5050301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8539087" y="3764392"/>
              <a:ext cx="429345" cy="5180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 flipH="1">
              <a:off x="3125186" y="3736257"/>
              <a:ext cx="579906" cy="5757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B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614016" y="1118364"/>
              <a:ext cx="611995" cy="5757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A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53" name="Arc 52"/>
            <p:cNvSpPr/>
            <p:nvPr/>
          </p:nvSpPr>
          <p:spPr>
            <a:xfrm rot="585936">
              <a:off x="3363444" y="3492874"/>
              <a:ext cx="772114" cy="807419"/>
            </a:xfrm>
            <a:prstGeom prst="arc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rot="14436775">
              <a:off x="7680597" y="3459822"/>
              <a:ext cx="697945" cy="714433"/>
            </a:xfrm>
            <a:prstGeom prst="arc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5625388" y="2949319"/>
            <a:ext cx="4893802" cy="90226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44226" y="4419098"/>
                <a:ext cx="9433865" cy="874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 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sử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ABC ở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500" i="1" smtClean="0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acc>
                    <m:r>
                      <a:rPr lang="en-US" sz="25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b="0" i="1" smtClean="0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5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500" dirty="0">
                    <a:solidFill>
                      <a:srgbClr val="FFFF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500" i="1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</m:e>
                    </m:acc>
                    <m:r>
                      <a:rPr lang="en-US" sz="2500" i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40</m:t>
                        </m:r>
                      </m:e>
                      <m:sup>
                        <m:r>
                          <a:rPr lang="en-US" sz="2500" i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sắp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xếp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AB, BC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AC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bé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5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26" y="4419098"/>
                <a:ext cx="9433865" cy="874663"/>
              </a:xfrm>
              <a:prstGeom prst="rect">
                <a:avLst/>
              </a:prstGeom>
              <a:blipFill>
                <a:blip r:embed="rId3"/>
                <a:stretch>
                  <a:fillRect l="-1034" t="-5594" r="-65" b="-16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81259" y="5360995"/>
            <a:ext cx="445968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ABC.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1772" y="5788477"/>
            <a:ext cx="705026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1259" y="6247229"/>
            <a:ext cx="71352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68721" y="5380257"/>
                <a:ext cx="6277103" cy="474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721" y="5380257"/>
                <a:ext cx="6277103" cy="474169"/>
              </a:xfrm>
              <a:prstGeom prst="rect">
                <a:avLst/>
              </a:prstGeom>
              <a:blipFill>
                <a:blip r:embed="rId4"/>
                <a:stretch>
                  <a:fillRect t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291886" y="5847029"/>
                <a:ext cx="4306692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00B0F0"/>
                    </a:solidFill>
                  </a:rPr>
                  <a:t> =&gt;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en-US" sz="24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en-US" sz="24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rgbClr val="00B0F0"/>
                    </a:solidFill>
                  </a:rPr>
                  <a:t> </a:t>
                </a:r>
                <a:endParaRPr lang="en-US" sz="2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886" y="5847029"/>
                <a:ext cx="4306692" cy="473976"/>
              </a:xfrm>
              <a:prstGeom prst="rect">
                <a:avLst/>
              </a:prstGeom>
              <a:blipFill>
                <a:blip r:embed="rId5"/>
                <a:stretch>
                  <a:fillRect l="-283" t="-7692" r="-5799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939060" y="6224146"/>
            <a:ext cx="2580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=&gt; BC &gt; AC &gt; AB 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4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5" grpId="0" animBg="1"/>
      <p:bldP spid="56" grpId="0"/>
      <p:bldP spid="12" grpId="0"/>
      <p:bldP spid="57" grpId="0"/>
      <p:bldP spid="58" grpId="0"/>
      <p:bldP spid="14" grpId="0"/>
      <p:bldP spid="5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0673" y="126607"/>
            <a:ext cx="2307103" cy="1252024"/>
            <a:chOff x="1420835" y="520503"/>
            <a:chExt cx="2307103" cy="1252024"/>
          </a:xfrm>
        </p:grpSpPr>
        <p:sp>
          <p:nvSpPr>
            <p:cNvPr id="3" name="Flowchart: Manual Input 2"/>
            <p:cNvSpPr/>
            <p:nvPr/>
          </p:nvSpPr>
          <p:spPr>
            <a:xfrm rot="10800000">
              <a:off x="2560318" y="520504"/>
              <a:ext cx="1167620" cy="1252023"/>
            </a:xfrm>
            <a:prstGeom prst="flowChartManualInput">
              <a:avLst/>
            </a:prstGeom>
            <a:solidFill>
              <a:srgbClr val="00206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 flipH="1">
              <a:off x="1420835" y="520503"/>
              <a:ext cx="1139483" cy="1252023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33269" y="823350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Bài</a:t>
              </a:r>
              <a:r>
                <a:rPr lang="en-US" sz="3600" b="1" dirty="0" smtClean="0">
                  <a:solidFill>
                    <a:schemeClr val="bg1"/>
                  </a:solidFill>
                  <a:latin typeface=".VnAvant" panose="020B7200000000000000" pitchFamily="34" charset="0"/>
                </a:rPr>
                <a:t> </a:t>
              </a:r>
              <a:endParaRPr lang="en-US" sz="3600" b="1" dirty="0">
                <a:solidFill>
                  <a:schemeClr val="bg1"/>
                </a:solidFill>
                <a:latin typeface=".VnAvant" panose="020B7200000000000000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6574" y="737156"/>
              <a:ext cx="861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31</a:t>
              </a:r>
              <a:r>
                <a:rPr lang="en-US" sz="3600" dirty="0" smtClean="0">
                  <a:solidFill>
                    <a:srgbClr val="FFFF00"/>
                  </a:solidFill>
                  <a:latin typeface="UTM Impact" panose="02040603050506020204" pitchFamily="18" charset="0"/>
                </a:rPr>
                <a:t> </a:t>
              </a:r>
              <a:endParaRPr lang="en-US" sz="3600" dirty="0">
                <a:solidFill>
                  <a:srgbClr val="FFFF00"/>
                </a:solidFill>
                <a:latin typeface="UTM Impact" panose="020406030505060202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99624" y="103678"/>
            <a:ext cx="9584524" cy="107721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QUAN HỆ GIỮA GÓC VÀ CẠNH ĐỐI DIỆN </a:t>
            </a: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TM HelvetIns" panose="02040603050506020204" pitchFamily="18" charset="0"/>
              </a:rPr>
              <a:t>   TRONG MỘT TAM GIÁC</a:t>
            </a:r>
            <a:endParaRPr 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TM HelvetIns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6978" y="1209838"/>
            <a:ext cx="9598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CẠNH ĐỐI DIỆN VỚI GÓC LỚN HƠN TRONG MỘT TAM GIÁC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284" y="1681212"/>
            <a:ext cx="18902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51801" y="2317401"/>
                <a:ext cx="9111790" cy="872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tam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MNP 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500" i="1" smtClean="0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</m:acc>
                    <m:r>
                      <a:rPr lang="en-US" sz="25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b="0" i="1" smtClean="0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47</m:t>
                        </m:r>
                      </m:e>
                      <m:sup>
                        <m: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5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500" dirty="0">
                    <a:solidFill>
                      <a:srgbClr val="FFFF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500" i="1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</m:acc>
                    <m:r>
                      <a:rPr lang="en-US" sz="2500" i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FFFF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5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53</m:t>
                        </m:r>
                      </m:e>
                      <m:sup>
                        <m:r>
                          <a:rPr lang="en-US" sz="2500" i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bé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5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5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01" y="2317401"/>
                <a:ext cx="9111790" cy="872162"/>
              </a:xfrm>
              <a:prstGeom prst="rect">
                <a:avLst/>
              </a:prstGeom>
              <a:blipFill>
                <a:blip r:embed="rId2"/>
                <a:stretch>
                  <a:fillRect l="-1138" t="-4895" r="-937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96788" y="3725195"/>
            <a:ext cx="20281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P: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704" y="4450677"/>
            <a:ext cx="684283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MNP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275" y="5153275"/>
            <a:ext cx="71352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168129" y="3761602"/>
                <a:ext cx="6370975" cy="47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47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53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129" y="3761602"/>
                <a:ext cx="6370975" cy="471539"/>
              </a:xfrm>
              <a:prstGeom prst="rect">
                <a:avLst/>
              </a:prstGeom>
              <a:blipFill>
                <a:blip r:embed="rId3"/>
                <a:stretch>
                  <a:fillRect t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93560" y="4502390"/>
                <a:ext cx="4390048" cy="47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47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53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00B0F0"/>
                    </a:solidFill>
                  </a:rPr>
                  <a:t> =&gt;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</m:acc>
                    <m:r>
                      <a:rPr lang="en-US" sz="24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acc>
                    <m:r>
                      <a:rPr lang="en-US" sz="24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rgbClr val="00B0F0"/>
                    </a:solidFill>
                  </a:rPr>
                  <a:t> </a:t>
                </a:r>
                <a:endParaRPr lang="en-US" sz="2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3560" y="4502390"/>
                <a:ext cx="4390048" cy="471539"/>
              </a:xfrm>
              <a:prstGeom prst="rect">
                <a:avLst/>
              </a:prstGeom>
              <a:blipFill>
                <a:blip r:embed="rId4"/>
                <a:stretch>
                  <a:fillRect l="-277" t="-7792" r="-9015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903521" y="5119811"/>
            <a:ext cx="2845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=&gt; NP </a:t>
            </a:r>
            <a:r>
              <a:rPr lang="en-US" sz="2800" dirty="0">
                <a:solidFill>
                  <a:srgbClr val="00B0F0"/>
                </a:solidFill>
              </a:rPr>
              <a:t>&lt;</a:t>
            </a:r>
            <a:r>
              <a:rPr lang="en-US" sz="2800" dirty="0" smtClean="0">
                <a:solidFill>
                  <a:srgbClr val="00B0F0"/>
                </a:solidFill>
              </a:rPr>
              <a:t> MP &lt; MN 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1275</Words>
  <PresentationFormat>Custom</PresentationFormat>
  <Paragraphs>185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2023-01-31T07:50:28Z</dcterms:created>
  <dcterms:modified xsi:type="dcterms:W3CDTF">2023-03-23T14:36:40Z</dcterms:modified>
</cp:coreProperties>
</file>