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23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5E1BD-E1BB-4785-A284-C2056C093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491AEF-19A3-4085-8DCA-30B26CFFE0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BAD55-85AD-4684-9228-125959C31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83A8-545A-4012-A08F-7ACB9E9451B3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9FD7C1-060B-4C28-82B4-B76A500F4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5306E-3D4C-46CB-89F7-E616A6FA0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5FEB-30BD-41C5-9951-926450990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544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488EE-B2C6-4A70-9232-67B2C6C64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EDC14A-23F7-4367-84D3-8E6B997F3E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33468-0915-4AD2-AF16-E85473436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83A8-545A-4012-A08F-7ACB9E9451B3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1AA7C-AE8F-4D0B-A829-DBA14F6CF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BE885-5405-431C-ABC0-12102DA62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5FEB-30BD-41C5-9951-926450990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212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EBBCA7-0EE6-4969-9C91-0284AA0660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3BC4A4-F69B-4213-BBF7-3B35F4B4F6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EB46B-5BD9-4383-96CD-D163EC251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83A8-545A-4012-A08F-7ACB9E9451B3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8CF07-8E20-417F-84EC-0700E012E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E922FB-B5DA-4935-9758-171A85BF5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5FEB-30BD-41C5-9951-926450990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90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7430B-7E22-4470-8ADF-9CC16A7D8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D2945-F940-424F-99FC-69BFB408D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FFFDF-3AAB-4435-88DB-DEE5D0D6C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83A8-545A-4012-A08F-7ACB9E9451B3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2B92E-E869-45C5-BE5A-8FBFA5226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19554-070D-474C-8B32-AB1BC594F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5FEB-30BD-41C5-9951-926450990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258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587A7-2DDD-418C-89BA-132CAD05F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79A457-FD90-4C7D-8A0D-D3C8525D4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DD89D-31E3-47E9-93F0-B41BCDD50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83A8-545A-4012-A08F-7ACB9E9451B3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6ED78-38BE-427E-B623-5A7BEFDE9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D9E19-8297-410A-A5AF-EA86C7AF1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5FEB-30BD-41C5-9951-926450990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2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BD989-E762-41AE-BEEA-2C57E9B33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F160B-AD04-4647-A947-CBDF5C5561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45C667-88A6-4C1B-8687-F4953FA92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A0302F-ACB9-401B-B1DB-08795031C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83A8-545A-4012-A08F-7ACB9E9451B3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C86D8D-9C88-4D09-8043-B939A3EF1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7E5E67-9319-4B19-9BC5-6AC2FCA60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5FEB-30BD-41C5-9951-926450990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07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489E3-8EDA-4B03-BAED-010279ED6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4F4ED5-E206-40C2-83EB-86A05F9DD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FD6177-EB96-4FFC-8D8D-369F6D0276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E38132-D5E7-4D77-9ACF-C7CE0A2342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13FA0F-AA90-419A-B628-CEAE275202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33520C-8E53-4A1E-8B71-6018C5E68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83A8-545A-4012-A08F-7ACB9E9451B3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51FBDF-9887-4F73-8A52-5A808D0B8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F14BE8-F9FD-4C34-A6D3-025D9843D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5FEB-30BD-41C5-9951-926450990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321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F9236-2DB0-49F3-AFCE-8C1C122B4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EA39DF-B24A-4798-8D80-3495A18D8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83A8-545A-4012-A08F-7ACB9E9451B3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82F5FC-5376-4D9A-8EBB-3FAA21068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7F0257-6EAD-4DCB-B548-061177EB4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5FEB-30BD-41C5-9951-926450990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647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4DF29A-DE56-4360-AA3A-36FD3EC37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83A8-545A-4012-A08F-7ACB9E9451B3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A23F10-F6F5-488E-8D64-58BC8FEDC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F0CAD3-9F83-468C-97D1-8C27A23C8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5FEB-30BD-41C5-9951-926450990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17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64FBF-9DFF-4140-B001-A99B0967B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78229-48B4-4DE3-8491-5F95767CF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4C577-F353-421F-8E80-FBB37F270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976C2A-7BEE-4AA7-B136-7744134EC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83A8-545A-4012-A08F-7ACB9E9451B3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7BA4AC-B5CE-4616-A846-8B3F568E2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E09EC-CD0C-47A1-B639-887C7BC98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5FEB-30BD-41C5-9951-926450990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67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6D4EF-32AB-4D91-9A3E-0547F4C23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68C9A1-FCE6-4D1A-B109-6F54494B7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DEDB71-989B-435B-9489-A7A0E4ACB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27D697-063E-45F7-9A65-B2D62979D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83A8-545A-4012-A08F-7ACB9E9451B3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D0EC59-9E03-400D-9A36-C8AF18307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60F8BE-0664-4A7B-8787-6B65698B9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5FEB-30BD-41C5-9951-926450990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11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F3B560-94BD-49F0-8890-1BA31BA3F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473F2C-0C12-4618-B01D-E0A788B8F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81F28-78D3-4C9D-ADAA-49D82280E8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983A8-545A-4012-A08F-7ACB9E9451B3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71C71-D5A7-4294-AC8B-0F232E8269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68A94D-6A80-4737-B1F8-FE0D054DB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75FEB-30BD-41C5-9951-926450990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30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58242-B1E7-4158-8CB6-0FFDA280F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0468" y="204280"/>
            <a:ext cx="11614826" cy="6371617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S</a:t>
            </a:r>
            <a:r>
              <a:rPr lang="vi-VN" b="1" dirty="0">
                <a:solidFill>
                  <a:srgbClr val="FF0000"/>
                </a:solidFill>
              </a:rPr>
              <a:t>ơ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đồ</a:t>
            </a:r>
            <a:r>
              <a:rPr lang="en-US" b="1" dirty="0">
                <a:solidFill>
                  <a:srgbClr val="FF0000"/>
                </a:solidFill>
              </a:rPr>
              <a:t> t</a:t>
            </a:r>
            <a:r>
              <a:rPr lang="vi-VN" b="1" dirty="0">
                <a:solidFill>
                  <a:srgbClr val="FF0000"/>
                </a:solidFill>
              </a:rPr>
              <a:t>ư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duy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Picture 54">
            <a:extLst>
              <a:ext uri="{FF2B5EF4-FFF2-40B4-BE49-F238E27FC236}">
                <a16:creationId xmlns:a16="http://schemas.microsoft.com/office/drawing/2014/main" id="{1217FB46-F539-4FE8-9431-15FB81EA36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386" y="4165152"/>
            <a:ext cx="1311275" cy="142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5">
            <a:extLst>
              <a:ext uri="{FF2B5EF4-FFF2-40B4-BE49-F238E27FC236}">
                <a16:creationId xmlns:a16="http://schemas.microsoft.com/office/drawing/2014/main" id="{87377A79-723B-43AD-BB65-255479F4FF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636" y="3494087"/>
            <a:ext cx="852488" cy="47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4">
            <a:extLst>
              <a:ext uri="{FF2B5EF4-FFF2-40B4-BE49-F238E27FC236}">
                <a16:creationId xmlns:a16="http://schemas.microsoft.com/office/drawing/2014/main" id="{78BBD143-75AB-4EEF-816B-7E856E0FAF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549" y="3067050"/>
            <a:ext cx="950912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2">
            <a:extLst>
              <a:ext uri="{FF2B5EF4-FFF2-40B4-BE49-F238E27FC236}">
                <a16:creationId xmlns:a16="http://schemas.microsoft.com/office/drawing/2014/main" id="{B173C76B-7DF2-446B-AE7B-03D7E942C1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242" y="3022783"/>
            <a:ext cx="1725612" cy="126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1">
            <a:extLst>
              <a:ext uri="{FF2B5EF4-FFF2-40B4-BE49-F238E27FC236}">
                <a16:creationId xmlns:a16="http://schemas.microsoft.com/office/drawing/2014/main" id="{13E43D7C-BB93-4793-82B1-B82B1AA122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597" y="2729706"/>
            <a:ext cx="1873250" cy="1627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0">
            <a:extLst>
              <a:ext uri="{FF2B5EF4-FFF2-40B4-BE49-F238E27FC236}">
                <a16:creationId xmlns:a16="http://schemas.microsoft.com/office/drawing/2014/main" id="{341B7E32-08F6-41F3-9EA8-5E72591268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7763">
            <a:off x="9935205" y="5745748"/>
            <a:ext cx="1041017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9">
            <a:extLst>
              <a:ext uri="{FF2B5EF4-FFF2-40B4-BE49-F238E27FC236}">
                <a16:creationId xmlns:a16="http://schemas.microsoft.com/office/drawing/2014/main" id="{A8B8B2A8-A1D0-4F2E-9E9A-A9161FBAF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7275" y="5248878"/>
            <a:ext cx="977900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8">
            <a:extLst>
              <a:ext uri="{FF2B5EF4-FFF2-40B4-BE49-F238E27FC236}">
                <a16:creationId xmlns:a16="http://schemas.microsoft.com/office/drawing/2014/main" id="{DD2756DE-EFE2-408E-A8F7-35C13E0742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2183" y="4182331"/>
            <a:ext cx="2377921" cy="1661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7">
            <a:extLst>
              <a:ext uri="{FF2B5EF4-FFF2-40B4-BE49-F238E27FC236}">
                <a16:creationId xmlns:a16="http://schemas.microsoft.com/office/drawing/2014/main" id="{AEFC6A71-B56E-4492-8683-9424BB369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6449" y="3783012"/>
            <a:ext cx="863600" cy="37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6">
            <a:extLst>
              <a:ext uri="{FF2B5EF4-FFF2-40B4-BE49-F238E27FC236}">
                <a16:creationId xmlns:a16="http://schemas.microsoft.com/office/drawing/2014/main" id="{88DD92F5-92A8-4390-B9B8-D8139AEDE4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099" y="3575050"/>
            <a:ext cx="962025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5">
            <a:extLst>
              <a:ext uri="{FF2B5EF4-FFF2-40B4-BE49-F238E27FC236}">
                <a16:creationId xmlns:a16="http://schemas.microsoft.com/office/drawing/2014/main" id="{B5FA77CB-5080-4A31-B6FB-B7F7B986C8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2311" y="3641725"/>
            <a:ext cx="1497013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4">
            <a:extLst>
              <a:ext uri="{FF2B5EF4-FFF2-40B4-BE49-F238E27FC236}">
                <a16:creationId xmlns:a16="http://schemas.microsoft.com/office/drawing/2014/main" id="{E616F9BC-6894-410A-ACF4-EF5FEBB4B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9733">
            <a:off x="9269311" y="4449123"/>
            <a:ext cx="863600" cy="37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3">
            <a:extLst>
              <a:ext uri="{FF2B5EF4-FFF2-40B4-BE49-F238E27FC236}">
                <a16:creationId xmlns:a16="http://schemas.microsoft.com/office/drawing/2014/main" id="{789AF330-022F-403C-A5DC-0DD3751FFB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099" y="4132262"/>
            <a:ext cx="962025" cy="37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32">
            <a:extLst>
              <a:ext uri="{FF2B5EF4-FFF2-40B4-BE49-F238E27FC236}">
                <a16:creationId xmlns:a16="http://schemas.microsoft.com/office/drawing/2014/main" id="{9A8700AC-4D91-4F5E-8F68-CD8DE1C70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2949" y="4122737"/>
            <a:ext cx="1470025" cy="38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1">
            <a:extLst>
              <a:ext uri="{FF2B5EF4-FFF2-40B4-BE49-F238E27FC236}">
                <a16:creationId xmlns:a16="http://schemas.microsoft.com/office/drawing/2014/main" id="{62777CDB-00E7-4E6C-8F8D-0990F095EC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584" y="2882366"/>
            <a:ext cx="2643188" cy="160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8EE7A1A-D73C-423E-9F3D-24F1C3C80D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7736" y="2925762"/>
            <a:ext cx="825500" cy="66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8">
            <a:extLst>
              <a:ext uri="{FF2B5EF4-FFF2-40B4-BE49-F238E27FC236}">
                <a16:creationId xmlns:a16="http://schemas.microsoft.com/office/drawing/2014/main" id="{0A4BB8C2-E3F7-4D67-B465-F5A5EF499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974" y="2724150"/>
            <a:ext cx="895350" cy="34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7">
            <a:extLst>
              <a:ext uri="{FF2B5EF4-FFF2-40B4-BE49-F238E27FC236}">
                <a16:creationId xmlns:a16="http://schemas.microsoft.com/office/drawing/2014/main" id="{149146E5-E4C4-4993-9A05-FFA37C5C3D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9635" y="2288203"/>
            <a:ext cx="982865" cy="78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6">
            <a:extLst>
              <a:ext uri="{FF2B5EF4-FFF2-40B4-BE49-F238E27FC236}">
                <a16:creationId xmlns:a16="http://schemas.microsoft.com/office/drawing/2014/main" id="{7A32AEFC-FC15-49CA-92B3-FE4B6B27C2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049" y="2270125"/>
            <a:ext cx="1447800" cy="808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5">
            <a:extLst>
              <a:ext uri="{FF2B5EF4-FFF2-40B4-BE49-F238E27FC236}">
                <a16:creationId xmlns:a16="http://schemas.microsoft.com/office/drawing/2014/main" id="{D6096FDD-D83E-44B5-AF34-4E53595C2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7736" y="1876425"/>
            <a:ext cx="1289050" cy="30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1">
            <a:extLst>
              <a:ext uri="{FF2B5EF4-FFF2-40B4-BE49-F238E27FC236}">
                <a16:creationId xmlns:a16="http://schemas.microsoft.com/office/drawing/2014/main" id="{56100151-50FE-484B-9F84-47D2B23403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824" y="1768475"/>
            <a:ext cx="1470025" cy="66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0">
            <a:extLst>
              <a:ext uri="{FF2B5EF4-FFF2-40B4-BE49-F238E27FC236}">
                <a16:creationId xmlns:a16="http://schemas.microsoft.com/office/drawing/2014/main" id="{079F599B-F448-4E2C-B767-BFD03E96B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836" y="1701800"/>
            <a:ext cx="2808288" cy="142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5">
            <a:extLst>
              <a:ext uri="{FF2B5EF4-FFF2-40B4-BE49-F238E27FC236}">
                <a16:creationId xmlns:a16="http://schemas.microsoft.com/office/drawing/2014/main" id="{E4615201-0805-4E31-B55B-8CA89271E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886" y="2489200"/>
            <a:ext cx="117475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3">
            <a:extLst>
              <a:ext uri="{FF2B5EF4-FFF2-40B4-BE49-F238E27FC236}">
                <a16:creationId xmlns:a16="http://schemas.microsoft.com/office/drawing/2014/main" id="{FB9E42C0-59BE-403F-9933-086C2F8E5C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524" y="2068512"/>
            <a:ext cx="8032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0">
            <a:extLst>
              <a:ext uri="{FF2B5EF4-FFF2-40B4-BE49-F238E27FC236}">
                <a16:creationId xmlns:a16="http://schemas.microsoft.com/office/drawing/2014/main" id="{76D20A91-B8AA-47B9-B0CD-298DE17462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549" y="1663700"/>
            <a:ext cx="835025" cy="28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9">
            <a:extLst>
              <a:ext uri="{FF2B5EF4-FFF2-40B4-BE49-F238E27FC236}">
                <a16:creationId xmlns:a16="http://schemas.microsoft.com/office/drawing/2014/main" id="{A9F83317-D557-4490-AA56-83E522CD0A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049" y="1636712"/>
            <a:ext cx="11969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8">
            <a:extLst>
              <a:ext uri="{FF2B5EF4-FFF2-40B4-BE49-F238E27FC236}">
                <a16:creationId xmlns:a16="http://schemas.microsoft.com/office/drawing/2014/main" id="{1AC77FD6-F764-4D7F-9AB1-1E7B65CD8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961" y="1314450"/>
            <a:ext cx="2474913" cy="181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Flowchart: Alternate Process 57">
            <a:extLst>
              <a:ext uri="{FF2B5EF4-FFF2-40B4-BE49-F238E27FC236}">
                <a16:creationId xmlns:a16="http://schemas.microsoft.com/office/drawing/2014/main" id="{938290B9-2A1C-4799-A1DF-202F1C90E5AB}"/>
              </a:ext>
            </a:extLst>
          </p:cNvPr>
          <p:cNvSpPr/>
          <p:nvPr/>
        </p:nvSpPr>
        <p:spPr>
          <a:xfrm>
            <a:off x="4795736" y="2270125"/>
            <a:ext cx="1798638" cy="1179513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CẤU TẠO HỢP CHẤT HỮU CƠ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9E65B2-C449-4912-8BBD-3E348B9D2C0A}"/>
              </a:ext>
            </a:extLst>
          </p:cNvPr>
          <p:cNvSpPr txBox="1"/>
          <p:nvPr/>
        </p:nvSpPr>
        <p:spPr>
          <a:xfrm rot="2165081">
            <a:off x="6235227" y="3903923"/>
            <a:ext cx="173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</a:rPr>
              <a:t>Thuyết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cấu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tạo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ECEE504-38E0-4785-A140-91877F3CF30A}"/>
              </a:ext>
            </a:extLst>
          </p:cNvPr>
          <p:cNvSpPr txBox="1"/>
          <p:nvPr/>
        </p:nvSpPr>
        <p:spPr>
          <a:xfrm>
            <a:off x="8385596" y="3543385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ND1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6711CA4-0ABB-4485-B858-56928FCE84CE}"/>
              </a:ext>
            </a:extLst>
          </p:cNvPr>
          <p:cNvSpPr txBox="1"/>
          <p:nvPr/>
        </p:nvSpPr>
        <p:spPr>
          <a:xfrm>
            <a:off x="9220126" y="3406244"/>
            <a:ext cx="1848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Theo </a:t>
            </a:r>
            <a:r>
              <a:rPr lang="en-US" dirty="0" err="1">
                <a:solidFill>
                  <a:schemeClr val="accent1"/>
                </a:solidFill>
              </a:rPr>
              <a:t>đúng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thứ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tự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FA4C3C9-CDAF-49AC-9CF7-3FC11DB84D4F}"/>
              </a:ext>
            </a:extLst>
          </p:cNvPr>
          <p:cNvSpPr txBox="1"/>
          <p:nvPr/>
        </p:nvSpPr>
        <p:spPr>
          <a:xfrm>
            <a:off x="9574877" y="3797354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Theo </a:t>
            </a:r>
            <a:r>
              <a:rPr lang="en-US" dirty="0" err="1">
                <a:solidFill>
                  <a:schemeClr val="accent1"/>
                </a:solidFill>
              </a:rPr>
              <a:t>đúng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hoá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trị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F1C609F-F3C7-4DC2-B164-15600FB3197A}"/>
              </a:ext>
            </a:extLst>
          </p:cNvPr>
          <p:cNvSpPr txBox="1"/>
          <p:nvPr/>
        </p:nvSpPr>
        <p:spPr>
          <a:xfrm>
            <a:off x="8469721" y="4037483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ND2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C619069-36DD-41A0-B9F0-8CAADC03FDDD}"/>
              </a:ext>
            </a:extLst>
          </p:cNvPr>
          <p:cNvSpPr txBox="1"/>
          <p:nvPr/>
        </p:nvSpPr>
        <p:spPr>
          <a:xfrm>
            <a:off x="8400011" y="4866940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ND3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D0ADB59-E29D-4544-BD93-35BE465FBB7E}"/>
              </a:ext>
            </a:extLst>
          </p:cNvPr>
          <p:cNvSpPr txBox="1"/>
          <p:nvPr/>
        </p:nvSpPr>
        <p:spPr>
          <a:xfrm rot="20781184">
            <a:off x="6377485" y="1982757"/>
            <a:ext cx="2053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0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endParaRPr lang="en-US" sz="2000" dirty="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051AEE1-B3D6-4802-94FB-02F43B1DC455}"/>
              </a:ext>
            </a:extLst>
          </p:cNvPr>
          <p:cNvSpPr txBox="1"/>
          <p:nvPr/>
        </p:nvSpPr>
        <p:spPr>
          <a:xfrm>
            <a:off x="9607975" y="1689261"/>
            <a:ext cx="1863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C0066"/>
                </a:solidFill>
              </a:rPr>
              <a:t>Cách</a:t>
            </a:r>
            <a:r>
              <a:rPr lang="en-US" dirty="0">
                <a:solidFill>
                  <a:srgbClr val="CC0066"/>
                </a:solidFill>
              </a:rPr>
              <a:t> </a:t>
            </a:r>
            <a:r>
              <a:rPr lang="en-US" dirty="0" err="1">
                <a:solidFill>
                  <a:srgbClr val="CC0066"/>
                </a:solidFill>
              </a:rPr>
              <a:t>thức</a:t>
            </a:r>
            <a:r>
              <a:rPr lang="en-US" dirty="0">
                <a:solidFill>
                  <a:srgbClr val="CC0066"/>
                </a:solidFill>
              </a:rPr>
              <a:t> </a:t>
            </a:r>
            <a:r>
              <a:rPr lang="en-US" dirty="0" err="1">
                <a:solidFill>
                  <a:srgbClr val="CC0066"/>
                </a:solidFill>
              </a:rPr>
              <a:t>liên</a:t>
            </a:r>
            <a:r>
              <a:rPr lang="en-US" dirty="0">
                <a:solidFill>
                  <a:srgbClr val="CC0066"/>
                </a:solidFill>
              </a:rPr>
              <a:t> </a:t>
            </a:r>
            <a:r>
              <a:rPr lang="en-US" dirty="0" err="1">
                <a:solidFill>
                  <a:srgbClr val="CC0066"/>
                </a:solidFill>
              </a:rPr>
              <a:t>kết</a:t>
            </a:r>
            <a:endParaRPr lang="en-US" dirty="0">
              <a:solidFill>
                <a:srgbClr val="CC0066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9C44AF5-99C0-4FC3-A3BE-52EEDE6253BF}"/>
              </a:ext>
            </a:extLst>
          </p:cNvPr>
          <p:cNvSpPr txBox="1"/>
          <p:nvPr/>
        </p:nvSpPr>
        <p:spPr>
          <a:xfrm rot="1094968">
            <a:off x="8428791" y="2513803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C0066"/>
                </a:solidFill>
              </a:rPr>
              <a:t>Phân</a:t>
            </a:r>
            <a:r>
              <a:rPr lang="en-US" dirty="0">
                <a:solidFill>
                  <a:srgbClr val="CC0066"/>
                </a:solidFill>
              </a:rPr>
              <a:t> </a:t>
            </a:r>
            <a:r>
              <a:rPr lang="en-US" dirty="0" err="1">
                <a:solidFill>
                  <a:srgbClr val="CC0066"/>
                </a:solidFill>
              </a:rPr>
              <a:t>loại</a:t>
            </a:r>
            <a:endParaRPr lang="en-US" dirty="0">
              <a:solidFill>
                <a:srgbClr val="CC0066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CBB818D-E656-4CAB-A217-C6AB079AA71F}"/>
              </a:ext>
            </a:extLst>
          </p:cNvPr>
          <p:cNvSpPr txBox="1"/>
          <p:nvPr/>
        </p:nvSpPr>
        <p:spPr>
          <a:xfrm>
            <a:off x="9330247" y="2175431"/>
            <a:ext cx="1364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C0066"/>
                </a:solidFill>
              </a:rPr>
              <a:t>CT </a:t>
            </a:r>
            <a:r>
              <a:rPr lang="en-US" dirty="0" err="1">
                <a:solidFill>
                  <a:srgbClr val="CC0066"/>
                </a:solidFill>
              </a:rPr>
              <a:t>khai</a:t>
            </a:r>
            <a:r>
              <a:rPr lang="en-US" dirty="0">
                <a:solidFill>
                  <a:srgbClr val="CC0066"/>
                </a:solidFill>
              </a:rPr>
              <a:t> </a:t>
            </a:r>
            <a:r>
              <a:rPr lang="en-US" dirty="0" err="1">
                <a:solidFill>
                  <a:srgbClr val="CC0066"/>
                </a:solidFill>
              </a:rPr>
              <a:t>triển</a:t>
            </a:r>
            <a:endParaRPr lang="en-US" dirty="0">
              <a:solidFill>
                <a:srgbClr val="CC0066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33BB5E3-2C70-48B4-9818-76CB8AF954D3}"/>
              </a:ext>
            </a:extLst>
          </p:cNvPr>
          <p:cNvSpPr txBox="1"/>
          <p:nvPr/>
        </p:nvSpPr>
        <p:spPr>
          <a:xfrm>
            <a:off x="9663825" y="2564884"/>
            <a:ext cx="1198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C0066"/>
                </a:solidFill>
              </a:rPr>
              <a:t>CT </a:t>
            </a:r>
            <a:r>
              <a:rPr lang="en-US" dirty="0" err="1">
                <a:solidFill>
                  <a:srgbClr val="CC0066"/>
                </a:solidFill>
              </a:rPr>
              <a:t>thu</a:t>
            </a:r>
            <a:r>
              <a:rPr lang="en-US" dirty="0">
                <a:solidFill>
                  <a:srgbClr val="CC0066"/>
                </a:solidFill>
              </a:rPr>
              <a:t> </a:t>
            </a:r>
            <a:r>
              <a:rPr lang="en-US" dirty="0" err="1">
                <a:solidFill>
                  <a:srgbClr val="CC0066"/>
                </a:solidFill>
              </a:rPr>
              <a:t>gọn</a:t>
            </a:r>
            <a:endParaRPr lang="en-US" dirty="0">
              <a:solidFill>
                <a:srgbClr val="CC0066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CB75112-8F2A-45BA-A132-9578361FD388}"/>
              </a:ext>
            </a:extLst>
          </p:cNvPr>
          <p:cNvSpPr txBox="1"/>
          <p:nvPr/>
        </p:nvSpPr>
        <p:spPr>
          <a:xfrm>
            <a:off x="9663825" y="3129105"/>
            <a:ext cx="1680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C0066"/>
                </a:solidFill>
              </a:rPr>
              <a:t>CT </a:t>
            </a:r>
            <a:r>
              <a:rPr lang="en-US" dirty="0" err="1">
                <a:solidFill>
                  <a:srgbClr val="CC0066"/>
                </a:solidFill>
              </a:rPr>
              <a:t>thu</a:t>
            </a:r>
            <a:r>
              <a:rPr lang="en-US" dirty="0">
                <a:solidFill>
                  <a:srgbClr val="CC0066"/>
                </a:solidFill>
              </a:rPr>
              <a:t> </a:t>
            </a:r>
            <a:r>
              <a:rPr lang="en-US" dirty="0" err="1">
                <a:solidFill>
                  <a:srgbClr val="CC0066"/>
                </a:solidFill>
              </a:rPr>
              <a:t>gọn</a:t>
            </a:r>
            <a:r>
              <a:rPr lang="en-US" dirty="0">
                <a:solidFill>
                  <a:srgbClr val="CC0066"/>
                </a:solidFill>
              </a:rPr>
              <a:t> </a:t>
            </a:r>
            <a:r>
              <a:rPr lang="en-US" dirty="0" err="1">
                <a:solidFill>
                  <a:srgbClr val="CC0066"/>
                </a:solidFill>
              </a:rPr>
              <a:t>nhất</a:t>
            </a:r>
            <a:endParaRPr lang="en-US" dirty="0">
              <a:solidFill>
                <a:srgbClr val="CC0066"/>
              </a:solidFill>
            </a:endParaRPr>
          </a:p>
        </p:txBody>
      </p:sp>
      <p:pic>
        <p:nvPicPr>
          <p:cNvPr id="69" name="Picture 27">
            <a:extLst>
              <a:ext uri="{FF2B5EF4-FFF2-40B4-BE49-F238E27FC236}">
                <a16:creationId xmlns:a16="http://schemas.microsoft.com/office/drawing/2014/main" id="{61751B4C-AD8D-4628-B9F0-43282B521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4651" y="1274190"/>
            <a:ext cx="982865" cy="78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CF729C74-D68A-430C-8C9F-6BA9F1D776CC}"/>
              </a:ext>
            </a:extLst>
          </p:cNvPr>
          <p:cNvSpPr txBox="1"/>
          <p:nvPr/>
        </p:nvSpPr>
        <p:spPr>
          <a:xfrm>
            <a:off x="8374954" y="1639775"/>
            <a:ext cx="111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C0066"/>
                </a:solidFill>
              </a:rPr>
              <a:t>Khái</a:t>
            </a:r>
            <a:r>
              <a:rPr lang="en-US" dirty="0">
                <a:solidFill>
                  <a:srgbClr val="CC0066"/>
                </a:solidFill>
              </a:rPr>
              <a:t> </a:t>
            </a:r>
            <a:r>
              <a:rPr lang="en-US" dirty="0" err="1">
                <a:solidFill>
                  <a:srgbClr val="CC0066"/>
                </a:solidFill>
              </a:rPr>
              <a:t>niệm</a:t>
            </a:r>
            <a:endParaRPr lang="en-US" dirty="0">
              <a:solidFill>
                <a:srgbClr val="CC0066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04A7CA0-9E6C-4C66-A367-F2B9ED21D9A0}"/>
              </a:ext>
            </a:extLst>
          </p:cNvPr>
          <p:cNvSpPr txBox="1"/>
          <p:nvPr/>
        </p:nvSpPr>
        <p:spPr>
          <a:xfrm>
            <a:off x="9282217" y="1169645"/>
            <a:ext cx="1725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C0066"/>
                </a:solidFill>
              </a:rPr>
              <a:t>Biểu</a:t>
            </a:r>
            <a:r>
              <a:rPr lang="en-US" dirty="0">
                <a:solidFill>
                  <a:srgbClr val="CC0066"/>
                </a:solidFill>
              </a:rPr>
              <a:t> </a:t>
            </a:r>
            <a:r>
              <a:rPr lang="en-US" dirty="0" err="1">
                <a:solidFill>
                  <a:srgbClr val="CC0066"/>
                </a:solidFill>
              </a:rPr>
              <a:t>diễn</a:t>
            </a:r>
            <a:r>
              <a:rPr lang="en-US" dirty="0">
                <a:solidFill>
                  <a:srgbClr val="CC0066"/>
                </a:solidFill>
              </a:rPr>
              <a:t> </a:t>
            </a:r>
            <a:r>
              <a:rPr lang="en-US" dirty="0" err="1">
                <a:solidFill>
                  <a:srgbClr val="CC0066"/>
                </a:solidFill>
              </a:rPr>
              <a:t>thứ</a:t>
            </a:r>
            <a:r>
              <a:rPr lang="en-US" dirty="0">
                <a:solidFill>
                  <a:srgbClr val="CC0066"/>
                </a:solidFill>
              </a:rPr>
              <a:t> </a:t>
            </a:r>
            <a:r>
              <a:rPr lang="en-US" dirty="0" err="1">
                <a:solidFill>
                  <a:srgbClr val="CC0066"/>
                </a:solidFill>
              </a:rPr>
              <a:t>tự</a:t>
            </a:r>
            <a:endParaRPr lang="en-US" dirty="0">
              <a:solidFill>
                <a:srgbClr val="CC0066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3237AB3-7108-4A68-B7CF-6EC96443B40E}"/>
              </a:ext>
            </a:extLst>
          </p:cNvPr>
          <p:cNvSpPr txBox="1"/>
          <p:nvPr/>
        </p:nvSpPr>
        <p:spPr>
          <a:xfrm rot="2887429">
            <a:off x="7949120" y="5269963"/>
            <a:ext cx="10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</a:rPr>
              <a:t>Tính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chất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1145F1B-97BD-49C3-A508-B192A74D8318}"/>
              </a:ext>
            </a:extLst>
          </p:cNvPr>
          <p:cNvSpPr txBox="1"/>
          <p:nvPr/>
        </p:nvSpPr>
        <p:spPr>
          <a:xfrm>
            <a:off x="10048048" y="5107108"/>
            <a:ext cx="1301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</a:rPr>
              <a:t>Thành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phần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3E87C34-5B4E-40BF-8818-D3E0F8BBFA52}"/>
              </a:ext>
            </a:extLst>
          </p:cNvPr>
          <p:cNvSpPr txBox="1"/>
          <p:nvPr/>
        </p:nvSpPr>
        <p:spPr>
          <a:xfrm rot="1778211">
            <a:off x="10290529" y="5707791"/>
            <a:ext cx="899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</a:rPr>
              <a:t>Cấu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tạo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DA11AAA-4BB5-417F-A8EC-0FECEF463C84}"/>
              </a:ext>
            </a:extLst>
          </p:cNvPr>
          <p:cNvSpPr txBox="1"/>
          <p:nvPr/>
        </p:nvSpPr>
        <p:spPr>
          <a:xfrm>
            <a:off x="8184138" y="4416340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 </a:t>
            </a:r>
            <a:r>
              <a:rPr lang="en-US" dirty="0" err="1">
                <a:solidFill>
                  <a:schemeClr val="accent1"/>
                </a:solidFill>
              </a:rPr>
              <a:t>Hoá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trị</a:t>
            </a:r>
            <a:r>
              <a:rPr lang="en-US" dirty="0">
                <a:solidFill>
                  <a:schemeClr val="accent1"/>
                </a:solidFill>
              </a:rPr>
              <a:t> 4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AC1F32F-C298-46C6-A7B2-16EB21A81337}"/>
              </a:ext>
            </a:extLst>
          </p:cNvPr>
          <p:cNvSpPr txBox="1"/>
          <p:nvPr/>
        </p:nvSpPr>
        <p:spPr>
          <a:xfrm rot="1555377">
            <a:off x="3490869" y="2275664"/>
            <a:ext cx="1311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92D050"/>
                </a:solidFill>
              </a:rPr>
              <a:t>Đồng</a:t>
            </a:r>
            <a:r>
              <a:rPr lang="en-US" sz="2000" dirty="0">
                <a:solidFill>
                  <a:srgbClr val="92D050"/>
                </a:solidFill>
              </a:rPr>
              <a:t> </a:t>
            </a:r>
            <a:r>
              <a:rPr lang="en-US" sz="2000" dirty="0" err="1">
                <a:solidFill>
                  <a:srgbClr val="92D050"/>
                </a:solidFill>
              </a:rPr>
              <a:t>đẳng</a:t>
            </a:r>
            <a:endParaRPr lang="en-US" sz="2000" dirty="0">
              <a:solidFill>
                <a:srgbClr val="92D050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1AA5FFB-900C-4323-9F1E-0C5D7F16D997}"/>
              </a:ext>
            </a:extLst>
          </p:cNvPr>
          <p:cNvSpPr txBox="1"/>
          <p:nvPr/>
        </p:nvSpPr>
        <p:spPr>
          <a:xfrm rot="19273382">
            <a:off x="4118591" y="3875203"/>
            <a:ext cx="1214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B050"/>
                </a:solidFill>
              </a:rPr>
              <a:t>Đồng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phân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0954B64-3F7D-4CDB-A629-4FA723F62D5D}"/>
              </a:ext>
            </a:extLst>
          </p:cNvPr>
          <p:cNvSpPr txBox="1"/>
          <p:nvPr/>
        </p:nvSpPr>
        <p:spPr>
          <a:xfrm>
            <a:off x="2533939" y="3500975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B050"/>
                </a:solidFill>
              </a:rPr>
              <a:t>Phân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loại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F40E0689-0956-4C37-A55E-9FA824CB6753}"/>
              </a:ext>
            </a:extLst>
          </p:cNvPr>
          <p:cNvSpPr txBox="1"/>
          <p:nvPr/>
        </p:nvSpPr>
        <p:spPr>
          <a:xfrm>
            <a:off x="1278323" y="3232233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B050"/>
                </a:solidFill>
              </a:rPr>
              <a:t>Lập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thể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BACE977-7817-4EA8-81F5-B080CC9CA5C1}"/>
              </a:ext>
            </a:extLst>
          </p:cNvPr>
          <p:cNvSpPr txBox="1"/>
          <p:nvPr/>
        </p:nvSpPr>
        <p:spPr>
          <a:xfrm>
            <a:off x="1312273" y="3560897"/>
            <a:ext cx="899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B050"/>
                </a:solidFill>
              </a:rPr>
              <a:t>Cấu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tạo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E85D5021-717F-47E0-B62F-2AA15D329676}"/>
              </a:ext>
            </a:extLst>
          </p:cNvPr>
          <p:cNvSpPr txBox="1"/>
          <p:nvPr/>
        </p:nvSpPr>
        <p:spPr>
          <a:xfrm rot="19678341">
            <a:off x="2786738" y="4868140"/>
            <a:ext cx="111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B050"/>
                </a:solidFill>
              </a:rPr>
              <a:t>Khái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niệm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843D9442-25E8-41C1-A43D-BBE5AED09945}"/>
              </a:ext>
            </a:extLst>
          </p:cNvPr>
          <p:cNvSpPr txBox="1"/>
          <p:nvPr/>
        </p:nvSpPr>
        <p:spPr>
          <a:xfrm>
            <a:off x="991152" y="1430190"/>
            <a:ext cx="2844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4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sz="24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-CH</a:t>
            </a:r>
            <a:r>
              <a:rPr lang="en-US" sz="24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58E2173-D2D8-4278-B1A2-6DB88BF8984A}"/>
              </a:ext>
            </a:extLst>
          </p:cNvPr>
          <p:cNvSpPr txBox="1"/>
          <p:nvPr/>
        </p:nvSpPr>
        <p:spPr>
          <a:xfrm>
            <a:off x="833873" y="2262913"/>
            <a:ext cx="23643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92D050"/>
                </a:solidFill>
              </a:rPr>
              <a:t>TCHH t</a:t>
            </a:r>
            <a:r>
              <a:rPr lang="vi-VN" sz="2000" dirty="0">
                <a:solidFill>
                  <a:srgbClr val="92D050"/>
                </a:solidFill>
              </a:rPr>
              <a:t>ư</a:t>
            </a:r>
            <a:r>
              <a:rPr lang="en-US" sz="2000" dirty="0" err="1">
                <a:solidFill>
                  <a:srgbClr val="92D050"/>
                </a:solidFill>
              </a:rPr>
              <a:t>ơng</a:t>
            </a:r>
            <a:r>
              <a:rPr lang="en-US" sz="2000" dirty="0">
                <a:solidFill>
                  <a:srgbClr val="92D050"/>
                </a:solidFill>
              </a:rPr>
              <a:t> </a:t>
            </a:r>
            <a:r>
              <a:rPr lang="en-US" sz="2000" dirty="0" err="1">
                <a:solidFill>
                  <a:srgbClr val="92D050"/>
                </a:solidFill>
              </a:rPr>
              <a:t>tự</a:t>
            </a:r>
            <a:r>
              <a:rPr lang="en-US" sz="2000" dirty="0">
                <a:solidFill>
                  <a:srgbClr val="92D050"/>
                </a:solidFill>
              </a:rPr>
              <a:t> </a:t>
            </a:r>
            <a:r>
              <a:rPr lang="en-US" sz="2000" dirty="0" err="1">
                <a:solidFill>
                  <a:srgbClr val="92D050"/>
                </a:solidFill>
              </a:rPr>
              <a:t>nhau</a:t>
            </a:r>
            <a:endParaRPr lang="en-US" sz="2000" dirty="0">
              <a:solidFill>
                <a:srgbClr val="92D050"/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28C4A4FD-B83E-41F3-950A-5C5AD8E55496}"/>
              </a:ext>
            </a:extLst>
          </p:cNvPr>
          <p:cNvSpPr txBox="1"/>
          <p:nvPr/>
        </p:nvSpPr>
        <p:spPr>
          <a:xfrm>
            <a:off x="9116296" y="4042891"/>
            <a:ext cx="2735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</a:rPr>
              <a:t>Liên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kết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với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nguyên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tố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khác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8D22776-FE12-4AD8-AB74-C9AE801CA757}"/>
              </a:ext>
            </a:extLst>
          </p:cNvPr>
          <p:cNvSpPr txBox="1"/>
          <p:nvPr/>
        </p:nvSpPr>
        <p:spPr>
          <a:xfrm>
            <a:off x="9377087" y="4388449"/>
            <a:ext cx="27102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</a:rPr>
              <a:t>Liên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kết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với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nhau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tạo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mạch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hở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vòng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20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3" grpId="0"/>
      <p:bldP spid="57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70" grpId="0"/>
      <p:bldP spid="71" grpId="0"/>
      <p:bldP spid="72" grpId="0"/>
      <p:bldP spid="73" grpId="0"/>
      <p:bldP spid="74" grpId="0"/>
      <p:bldP spid="75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58242-B1E7-4158-8CB6-0FFDA280F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0468" y="204280"/>
            <a:ext cx="11614826" cy="637161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54">
            <a:extLst>
              <a:ext uri="{FF2B5EF4-FFF2-40B4-BE49-F238E27FC236}">
                <a16:creationId xmlns:a16="http://schemas.microsoft.com/office/drawing/2014/main" id="{1217FB46-F539-4FE8-9431-15FB81EA36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386" y="4165152"/>
            <a:ext cx="1311275" cy="142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5">
            <a:extLst>
              <a:ext uri="{FF2B5EF4-FFF2-40B4-BE49-F238E27FC236}">
                <a16:creationId xmlns:a16="http://schemas.microsoft.com/office/drawing/2014/main" id="{87377A79-723B-43AD-BB65-255479F4FF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636" y="3494087"/>
            <a:ext cx="852488" cy="47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4">
            <a:extLst>
              <a:ext uri="{FF2B5EF4-FFF2-40B4-BE49-F238E27FC236}">
                <a16:creationId xmlns:a16="http://schemas.microsoft.com/office/drawing/2014/main" id="{78BBD143-75AB-4EEF-816B-7E856E0FAF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549" y="3067050"/>
            <a:ext cx="950912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2">
            <a:extLst>
              <a:ext uri="{FF2B5EF4-FFF2-40B4-BE49-F238E27FC236}">
                <a16:creationId xmlns:a16="http://schemas.microsoft.com/office/drawing/2014/main" id="{B173C76B-7DF2-446B-AE7B-03D7E942C1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242" y="3022783"/>
            <a:ext cx="1725612" cy="126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1">
            <a:extLst>
              <a:ext uri="{FF2B5EF4-FFF2-40B4-BE49-F238E27FC236}">
                <a16:creationId xmlns:a16="http://schemas.microsoft.com/office/drawing/2014/main" id="{13E43D7C-BB93-4793-82B1-B82B1AA122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597" y="2729706"/>
            <a:ext cx="1873250" cy="1627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0">
            <a:extLst>
              <a:ext uri="{FF2B5EF4-FFF2-40B4-BE49-F238E27FC236}">
                <a16:creationId xmlns:a16="http://schemas.microsoft.com/office/drawing/2014/main" id="{341B7E32-08F6-41F3-9EA8-5E72591268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7763">
            <a:off x="9935205" y="5745748"/>
            <a:ext cx="1041017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9">
            <a:extLst>
              <a:ext uri="{FF2B5EF4-FFF2-40B4-BE49-F238E27FC236}">
                <a16:creationId xmlns:a16="http://schemas.microsoft.com/office/drawing/2014/main" id="{A8B8B2A8-A1D0-4F2E-9E9A-A9161FBAF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7275" y="5248878"/>
            <a:ext cx="977900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8">
            <a:extLst>
              <a:ext uri="{FF2B5EF4-FFF2-40B4-BE49-F238E27FC236}">
                <a16:creationId xmlns:a16="http://schemas.microsoft.com/office/drawing/2014/main" id="{DD2756DE-EFE2-408E-A8F7-35C13E0742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2183" y="4182331"/>
            <a:ext cx="2377921" cy="1661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7">
            <a:extLst>
              <a:ext uri="{FF2B5EF4-FFF2-40B4-BE49-F238E27FC236}">
                <a16:creationId xmlns:a16="http://schemas.microsoft.com/office/drawing/2014/main" id="{AEFC6A71-B56E-4492-8683-9424BB369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6449" y="3783012"/>
            <a:ext cx="863600" cy="37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6">
            <a:extLst>
              <a:ext uri="{FF2B5EF4-FFF2-40B4-BE49-F238E27FC236}">
                <a16:creationId xmlns:a16="http://schemas.microsoft.com/office/drawing/2014/main" id="{88DD92F5-92A8-4390-B9B8-D8139AEDE4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099" y="3575050"/>
            <a:ext cx="962025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5">
            <a:extLst>
              <a:ext uri="{FF2B5EF4-FFF2-40B4-BE49-F238E27FC236}">
                <a16:creationId xmlns:a16="http://schemas.microsoft.com/office/drawing/2014/main" id="{B5FA77CB-5080-4A31-B6FB-B7F7B986C8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2311" y="3641725"/>
            <a:ext cx="1497013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4">
            <a:extLst>
              <a:ext uri="{FF2B5EF4-FFF2-40B4-BE49-F238E27FC236}">
                <a16:creationId xmlns:a16="http://schemas.microsoft.com/office/drawing/2014/main" id="{E616F9BC-6894-410A-ACF4-EF5FEBB4B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9733">
            <a:off x="9269311" y="4449123"/>
            <a:ext cx="863600" cy="37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3">
            <a:extLst>
              <a:ext uri="{FF2B5EF4-FFF2-40B4-BE49-F238E27FC236}">
                <a16:creationId xmlns:a16="http://schemas.microsoft.com/office/drawing/2014/main" id="{789AF330-022F-403C-A5DC-0DD3751FFB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099" y="4132262"/>
            <a:ext cx="962025" cy="37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32">
            <a:extLst>
              <a:ext uri="{FF2B5EF4-FFF2-40B4-BE49-F238E27FC236}">
                <a16:creationId xmlns:a16="http://schemas.microsoft.com/office/drawing/2014/main" id="{9A8700AC-4D91-4F5E-8F68-CD8DE1C70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2949" y="4122737"/>
            <a:ext cx="1470025" cy="38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1">
            <a:extLst>
              <a:ext uri="{FF2B5EF4-FFF2-40B4-BE49-F238E27FC236}">
                <a16:creationId xmlns:a16="http://schemas.microsoft.com/office/drawing/2014/main" id="{62777CDB-00E7-4E6C-8F8D-0990F095EC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836" y="2784475"/>
            <a:ext cx="2643188" cy="160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8EE7A1A-D73C-423E-9F3D-24F1C3C80D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7736" y="2925762"/>
            <a:ext cx="825500" cy="66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8">
            <a:extLst>
              <a:ext uri="{FF2B5EF4-FFF2-40B4-BE49-F238E27FC236}">
                <a16:creationId xmlns:a16="http://schemas.microsoft.com/office/drawing/2014/main" id="{0A4BB8C2-E3F7-4D67-B465-F5A5EF499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974" y="2724150"/>
            <a:ext cx="895350" cy="34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7">
            <a:extLst>
              <a:ext uri="{FF2B5EF4-FFF2-40B4-BE49-F238E27FC236}">
                <a16:creationId xmlns:a16="http://schemas.microsoft.com/office/drawing/2014/main" id="{149146E5-E4C4-4993-9A05-FFA37C5C3D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9635" y="2288203"/>
            <a:ext cx="982865" cy="78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6">
            <a:extLst>
              <a:ext uri="{FF2B5EF4-FFF2-40B4-BE49-F238E27FC236}">
                <a16:creationId xmlns:a16="http://schemas.microsoft.com/office/drawing/2014/main" id="{7A32AEFC-FC15-49CA-92B3-FE4B6B27C2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049" y="2270125"/>
            <a:ext cx="1447800" cy="808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5">
            <a:extLst>
              <a:ext uri="{FF2B5EF4-FFF2-40B4-BE49-F238E27FC236}">
                <a16:creationId xmlns:a16="http://schemas.microsoft.com/office/drawing/2014/main" id="{D6096FDD-D83E-44B5-AF34-4E53595C2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7736" y="1876425"/>
            <a:ext cx="1289050" cy="30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1">
            <a:extLst>
              <a:ext uri="{FF2B5EF4-FFF2-40B4-BE49-F238E27FC236}">
                <a16:creationId xmlns:a16="http://schemas.microsoft.com/office/drawing/2014/main" id="{56100151-50FE-484B-9F84-47D2B23403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824" y="1768475"/>
            <a:ext cx="1470025" cy="66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0">
            <a:extLst>
              <a:ext uri="{FF2B5EF4-FFF2-40B4-BE49-F238E27FC236}">
                <a16:creationId xmlns:a16="http://schemas.microsoft.com/office/drawing/2014/main" id="{079F599B-F448-4E2C-B767-BFD03E96B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836" y="1701800"/>
            <a:ext cx="2808288" cy="142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5">
            <a:extLst>
              <a:ext uri="{FF2B5EF4-FFF2-40B4-BE49-F238E27FC236}">
                <a16:creationId xmlns:a16="http://schemas.microsoft.com/office/drawing/2014/main" id="{E4615201-0805-4E31-B55B-8CA89271E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886" y="2489200"/>
            <a:ext cx="117475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3">
            <a:extLst>
              <a:ext uri="{FF2B5EF4-FFF2-40B4-BE49-F238E27FC236}">
                <a16:creationId xmlns:a16="http://schemas.microsoft.com/office/drawing/2014/main" id="{FB9E42C0-59BE-403F-9933-086C2F8E5C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524" y="2068512"/>
            <a:ext cx="8032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0">
            <a:extLst>
              <a:ext uri="{FF2B5EF4-FFF2-40B4-BE49-F238E27FC236}">
                <a16:creationId xmlns:a16="http://schemas.microsoft.com/office/drawing/2014/main" id="{76D20A91-B8AA-47B9-B0CD-298DE17462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549" y="1663700"/>
            <a:ext cx="835025" cy="28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9">
            <a:extLst>
              <a:ext uri="{FF2B5EF4-FFF2-40B4-BE49-F238E27FC236}">
                <a16:creationId xmlns:a16="http://schemas.microsoft.com/office/drawing/2014/main" id="{A9F83317-D557-4490-AA56-83E522CD0A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049" y="1636712"/>
            <a:ext cx="11969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8">
            <a:extLst>
              <a:ext uri="{FF2B5EF4-FFF2-40B4-BE49-F238E27FC236}">
                <a16:creationId xmlns:a16="http://schemas.microsoft.com/office/drawing/2014/main" id="{1AC77FD6-F764-4D7F-9AB1-1E7B65CD8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961" y="1314450"/>
            <a:ext cx="2474913" cy="181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Flowchart: Alternate Process 57">
            <a:extLst>
              <a:ext uri="{FF2B5EF4-FFF2-40B4-BE49-F238E27FC236}">
                <a16:creationId xmlns:a16="http://schemas.microsoft.com/office/drawing/2014/main" id="{938290B9-2A1C-4799-A1DF-202F1C90E5AB}"/>
              </a:ext>
            </a:extLst>
          </p:cNvPr>
          <p:cNvSpPr/>
          <p:nvPr/>
        </p:nvSpPr>
        <p:spPr>
          <a:xfrm>
            <a:off x="4795736" y="2270125"/>
            <a:ext cx="1798638" cy="1179513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CẤU TẠO HỢP CHẤT HỮU CƠ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9E65B2-C449-4912-8BBD-3E348B9D2C0A}"/>
              </a:ext>
            </a:extLst>
          </p:cNvPr>
          <p:cNvSpPr txBox="1"/>
          <p:nvPr/>
        </p:nvSpPr>
        <p:spPr>
          <a:xfrm rot="2165081">
            <a:off x="6235227" y="3903923"/>
            <a:ext cx="173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Thuyết</a:t>
            </a:r>
            <a:r>
              <a:rPr lang="en-US" dirty="0"/>
              <a:t> </a:t>
            </a:r>
            <a:r>
              <a:rPr lang="en-US" dirty="0" err="1"/>
              <a:t>cấu</a:t>
            </a:r>
            <a:r>
              <a:rPr lang="en-US" dirty="0"/>
              <a:t> </a:t>
            </a:r>
            <a:r>
              <a:rPr lang="en-US" dirty="0" err="1"/>
              <a:t>tạo</a:t>
            </a:r>
            <a:endParaRPr lang="en-US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ECEE504-38E0-4785-A140-91877F3CF30A}"/>
              </a:ext>
            </a:extLst>
          </p:cNvPr>
          <p:cNvSpPr txBox="1"/>
          <p:nvPr/>
        </p:nvSpPr>
        <p:spPr>
          <a:xfrm>
            <a:off x="8385596" y="3543385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ND1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6711CA4-0ABB-4485-B858-56928FCE84CE}"/>
              </a:ext>
            </a:extLst>
          </p:cNvPr>
          <p:cNvSpPr txBox="1"/>
          <p:nvPr/>
        </p:nvSpPr>
        <p:spPr>
          <a:xfrm>
            <a:off x="9250568" y="3461839"/>
            <a:ext cx="1848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Theo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tự</a:t>
            </a:r>
            <a:endParaRPr lang="en-US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FA4C3C9-CDAF-49AC-9CF7-3FC11DB84D4F}"/>
              </a:ext>
            </a:extLst>
          </p:cNvPr>
          <p:cNvSpPr txBox="1"/>
          <p:nvPr/>
        </p:nvSpPr>
        <p:spPr>
          <a:xfrm>
            <a:off x="9402968" y="3768987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Theo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hoá</a:t>
            </a:r>
            <a:r>
              <a:rPr lang="en-US" dirty="0"/>
              <a:t> </a:t>
            </a:r>
            <a:r>
              <a:rPr lang="en-US" dirty="0" err="1"/>
              <a:t>trị</a:t>
            </a:r>
            <a:endParaRPr lang="en-US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F1C609F-F3C7-4DC2-B164-15600FB3197A}"/>
              </a:ext>
            </a:extLst>
          </p:cNvPr>
          <p:cNvSpPr txBox="1"/>
          <p:nvPr/>
        </p:nvSpPr>
        <p:spPr>
          <a:xfrm>
            <a:off x="8469721" y="4037483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ND2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C619069-36DD-41A0-B9F0-8CAADC03FDDD}"/>
              </a:ext>
            </a:extLst>
          </p:cNvPr>
          <p:cNvSpPr txBox="1"/>
          <p:nvPr/>
        </p:nvSpPr>
        <p:spPr>
          <a:xfrm>
            <a:off x="8400011" y="4866940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ND3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D0ADB59-E29D-4544-BD93-35BE465FBB7E}"/>
              </a:ext>
            </a:extLst>
          </p:cNvPr>
          <p:cNvSpPr txBox="1"/>
          <p:nvPr/>
        </p:nvSpPr>
        <p:spPr>
          <a:xfrm rot="20781184">
            <a:off x="6377485" y="1982757"/>
            <a:ext cx="2053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051AEE1-B3D6-4802-94FB-02F43B1DC455}"/>
              </a:ext>
            </a:extLst>
          </p:cNvPr>
          <p:cNvSpPr txBox="1"/>
          <p:nvPr/>
        </p:nvSpPr>
        <p:spPr>
          <a:xfrm>
            <a:off x="9600119" y="1732830"/>
            <a:ext cx="1863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kết</a:t>
            </a:r>
            <a:endParaRPr lang="en-US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9C44AF5-99C0-4FC3-A3BE-52EEDE6253BF}"/>
              </a:ext>
            </a:extLst>
          </p:cNvPr>
          <p:cNvSpPr txBox="1"/>
          <p:nvPr/>
        </p:nvSpPr>
        <p:spPr>
          <a:xfrm rot="1094968">
            <a:off x="8428791" y="2513803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loại</a:t>
            </a:r>
            <a:endParaRPr lang="en-US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CBB818D-E656-4CAB-A217-C6AB079AA71F}"/>
              </a:ext>
            </a:extLst>
          </p:cNvPr>
          <p:cNvSpPr txBox="1"/>
          <p:nvPr/>
        </p:nvSpPr>
        <p:spPr>
          <a:xfrm>
            <a:off x="9330247" y="2175431"/>
            <a:ext cx="1364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CT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triển</a:t>
            </a:r>
            <a:endParaRPr lang="en-US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33BB5E3-2C70-48B4-9818-76CB8AF954D3}"/>
              </a:ext>
            </a:extLst>
          </p:cNvPr>
          <p:cNvSpPr txBox="1"/>
          <p:nvPr/>
        </p:nvSpPr>
        <p:spPr>
          <a:xfrm>
            <a:off x="9663825" y="2564884"/>
            <a:ext cx="1198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CT </a:t>
            </a:r>
            <a:r>
              <a:rPr lang="en-US" dirty="0" err="1"/>
              <a:t>thu</a:t>
            </a:r>
            <a:r>
              <a:rPr lang="en-US" dirty="0"/>
              <a:t> </a:t>
            </a:r>
            <a:r>
              <a:rPr lang="en-US" dirty="0" err="1"/>
              <a:t>gọn</a:t>
            </a:r>
            <a:endParaRPr lang="en-US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CB75112-8F2A-45BA-A132-9578361FD388}"/>
              </a:ext>
            </a:extLst>
          </p:cNvPr>
          <p:cNvSpPr txBox="1"/>
          <p:nvPr/>
        </p:nvSpPr>
        <p:spPr>
          <a:xfrm>
            <a:off x="9663825" y="3129105"/>
            <a:ext cx="1680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CT </a:t>
            </a:r>
            <a:r>
              <a:rPr lang="en-US" dirty="0" err="1"/>
              <a:t>thu</a:t>
            </a:r>
            <a:r>
              <a:rPr lang="en-US" dirty="0"/>
              <a:t> </a:t>
            </a:r>
            <a:r>
              <a:rPr lang="en-US" dirty="0" err="1"/>
              <a:t>gọn</a:t>
            </a:r>
            <a:r>
              <a:rPr lang="en-US" dirty="0"/>
              <a:t> </a:t>
            </a:r>
            <a:r>
              <a:rPr lang="en-US" dirty="0" err="1"/>
              <a:t>nhất</a:t>
            </a:r>
            <a:endParaRPr lang="en-US" dirty="0"/>
          </a:p>
        </p:txBody>
      </p:sp>
      <p:pic>
        <p:nvPicPr>
          <p:cNvPr id="69" name="Picture 27">
            <a:extLst>
              <a:ext uri="{FF2B5EF4-FFF2-40B4-BE49-F238E27FC236}">
                <a16:creationId xmlns:a16="http://schemas.microsoft.com/office/drawing/2014/main" id="{61751B4C-AD8D-4628-B9F0-43282B521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4651" y="1274190"/>
            <a:ext cx="982865" cy="78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CF729C74-D68A-430C-8C9F-6BA9F1D776CC}"/>
              </a:ext>
            </a:extLst>
          </p:cNvPr>
          <p:cNvSpPr txBox="1"/>
          <p:nvPr/>
        </p:nvSpPr>
        <p:spPr>
          <a:xfrm>
            <a:off x="8374954" y="1639775"/>
            <a:ext cx="111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Khái</a:t>
            </a:r>
            <a:r>
              <a:rPr lang="en-US" dirty="0"/>
              <a:t> </a:t>
            </a:r>
            <a:r>
              <a:rPr lang="en-US" dirty="0" err="1"/>
              <a:t>niệm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04A7CA0-9E6C-4C66-A367-F2B9ED21D9A0}"/>
              </a:ext>
            </a:extLst>
          </p:cNvPr>
          <p:cNvSpPr txBox="1"/>
          <p:nvPr/>
        </p:nvSpPr>
        <p:spPr>
          <a:xfrm>
            <a:off x="9282217" y="1169645"/>
            <a:ext cx="1725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diễn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tự</a:t>
            </a:r>
            <a:endParaRPr lang="en-US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3237AB3-7108-4A68-B7CF-6EC96443B40E}"/>
              </a:ext>
            </a:extLst>
          </p:cNvPr>
          <p:cNvSpPr txBox="1"/>
          <p:nvPr/>
        </p:nvSpPr>
        <p:spPr>
          <a:xfrm rot="2887429">
            <a:off x="7949120" y="5269963"/>
            <a:ext cx="10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chất</a:t>
            </a:r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1145F1B-97BD-49C3-A508-B192A74D8318}"/>
              </a:ext>
            </a:extLst>
          </p:cNvPr>
          <p:cNvSpPr txBox="1"/>
          <p:nvPr/>
        </p:nvSpPr>
        <p:spPr>
          <a:xfrm>
            <a:off x="10048048" y="5107108"/>
            <a:ext cx="1301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phần</a:t>
            </a:r>
            <a:endParaRPr lang="en-US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3E87C34-5B4E-40BF-8818-D3E0F8BBFA52}"/>
              </a:ext>
            </a:extLst>
          </p:cNvPr>
          <p:cNvSpPr txBox="1"/>
          <p:nvPr/>
        </p:nvSpPr>
        <p:spPr>
          <a:xfrm rot="1778211">
            <a:off x="9853514" y="5904818"/>
            <a:ext cx="899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Cấu</a:t>
            </a:r>
            <a:r>
              <a:rPr lang="en-US" dirty="0"/>
              <a:t> </a:t>
            </a:r>
            <a:r>
              <a:rPr lang="en-US" dirty="0" err="1"/>
              <a:t>tạo</a:t>
            </a:r>
            <a:endParaRPr 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DA11AAA-4BB5-417F-A8EC-0FECEF463C84}"/>
              </a:ext>
            </a:extLst>
          </p:cNvPr>
          <p:cNvSpPr txBox="1"/>
          <p:nvPr/>
        </p:nvSpPr>
        <p:spPr>
          <a:xfrm>
            <a:off x="8229405" y="434393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 </a:t>
            </a:r>
            <a:r>
              <a:rPr lang="en-US" dirty="0" err="1"/>
              <a:t>Hoá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4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AC1F32F-C298-46C6-A7B2-16EB21A81337}"/>
              </a:ext>
            </a:extLst>
          </p:cNvPr>
          <p:cNvSpPr txBox="1"/>
          <p:nvPr/>
        </p:nvSpPr>
        <p:spPr>
          <a:xfrm rot="1555377">
            <a:off x="3490869" y="2275664"/>
            <a:ext cx="1311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Đồng</a:t>
            </a:r>
            <a:r>
              <a:rPr lang="en-US" sz="2000" dirty="0"/>
              <a:t> </a:t>
            </a:r>
            <a:r>
              <a:rPr lang="en-US" sz="2000" dirty="0" err="1"/>
              <a:t>đẳng</a:t>
            </a:r>
            <a:endParaRPr lang="en-US" sz="20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1AA5FFB-900C-4323-9F1E-0C5D7F16D997}"/>
              </a:ext>
            </a:extLst>
          </p:cNvPr>
          <p:cNvSpPr txBox="1"/>
          <p:nvPr/>
        </p:nvSpPr>
        <p:spPr>
          <a:xfrm rot="19273382">
            <a:off x="4122340" y="3873884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phân</a:t>
            </a:r>
            <a:endParaRPr lang="en-US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0954B64-3F7D-4CDB-A629-4FA723F62D5D}"/>
              </a:ext>
            </a:extLst>
          </p:cNvPr>
          <p:cNvSpPr txBox="1"/>
          <p:nvPr/>
        </p:nvSpPr>
        <p:spPr>
          <a:xfrm>
            <a:off x="2533939" y="3500975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loại</a:t>
            </a:r>
            <a:endParaRPr lang="en-US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F40E0689-0956-4C37-A55E-9FA824CB6753}"/>
              </a:ext>
            </a:extLst>
          </p:cNvPr>
          <p:cNvSpPr txBox="1"/>
          <p:nvPr/>
        </p:nvSpPr>
        <p:spPr>
          <a:xfrm>
            <a:off x="1278323" y="3232233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thể</a:t>
            </a:r>
            <a:endParaRPr lang="en-US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BACE977-7817-4EA8-81F5-B080CC9CA5C1}"/>
              </a:ext>
            </a:extLst>
          </p:cNvPr>
          <p:cNvSpPr txBox="1"/>
          <p:nvPr/>
        </p:nvSpPr>
        <p:spPr>
          <a:xfrm>
            <a:off x="1312273" y="3560897"/>
            <a:ext cx="899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Cấu</a:t>
            </a:r>
            <a:r>
              <a:rPr lang="en-US" dirty="0"/>
              <a:t> </a:t>
            </a:r>
            <a:r>
              <a:rPr lang="en-US" dirty="0" err="1"/>
              <a:t>tạo</a:t>
            </a:r>
            <a:endParaRPr lang="en-US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E85D5021-717F-47E0-B62F-2AA15D329676}"/>
              </a:ext>
            </a:extLst>
          </p:cNvPr>
          <p:cNvSpPr txBox="1"/>
          <p:nvPr/>
        </p:nvSpPr>
        <p:spPr>
          <a:xfrm rot="19678341">
            <a:off x="2786738" y="4868140"/>
            <a:ext cx="111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Khái</a:t>
            </a:r>
            <a:r>
              <a:rPr lang="en-US" dirty="0"/>
              <a:t> </a:t>
            </a:r>
            <a:r>
              <a:rPr lang="en-US" dirty="0" err="1"/>
              <a:t>niệm</a:t>
            </a:r>
            <a:endParaRPr lang="en-US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843D9442-25E8-41C1-A43D-BBE5AED09945}"/>
              </a:ext>
            </a:extLst>
          </p:cNvPr>
          <p:cNvSpPr txBox="1"/>
          <p:nvPr/>
        </p:nvSpPr>
        <p:spPr>
          <a:xfrm>
            <a:off x="831900" y="1429558"/>
            <a:ext cx="2844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-CH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58E2173-D2D8-4278-B1A2-6DB88BF8984A}"/>
              </a:ext>
            </a:extLst>
          </p:cNvPr>
          <p:cNvSpPr txBox="1"/>
          <p:nvPr/>
        </p:nvSpPr>
        <p:spPr>
          <a:xfrm>
            <a:off x="977613" y="2304105"/>
            <a:ext cx="23643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TCHH t</a:t>
            </a:r>
            <a:r>
              <a:rPr lang="vi-VN" sz="2000" dirty="0"/>
              <a:t>ư</a:t>
            </a:r>
            <a:r>
              <a:rPr lang="en-US" sz="2000" dirty="0" err="1"/>
              <a:t>ơng</a:t>
            </a:r>
            <a:r>
              <a:rPr lang="en-US" sz="2000" dirty="0"/>
              <a:t> </a:t>
            </a:r>
            <a:r>
              <a:rPr lang="en-US" sz="2000" dirty="0" err="1"/>
              <a:t>tự</a:t>
            </a:r>
            <a:r>
              <a:rPr lang="en-US" sz="2000" dirty="0"/>
              <a:t> </a:t>
            </a:r>
            <a:r>
              <a:rPr lang="en-US" sz="2000" dirty="0" err="1"/>
              <a:t>nhau</a:t>
            </a:r>
            <a:endParaRPr lang="en-US" sz="2000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28C4A4FD-B83E-41F3-950A-5C5AD8E55496}"/>
              </a:ext>
            </a:extLst>
          </p:cNvPr>
          <p:cNvSpPr txBox="1"/>
          <p:nvPr/>
        </p:nvSpPr>
        <p:spPr>
          <a:xfrm>
            <a:off x="9226074" y="4027000"/>
            <a:ext cx="2735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tố</a:t>
            </a:r>
            <a:r>
              <a:rPr lang="en-US" dirty="0"/>
              <a:t> </a:t>
            </a:r>
            <a:r>
              <a:rPr lang="en-US" dirty="0" err="1"/>
              <a:t>khác</a:t>
            </a:r>
            <a:endParaRPr lang="en-US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8D22776-FE12-4AD8-AB74-C9AE801CA757}"/>
              </a:ext>
            </a:extLst>
          </p:cNvPr>
          <p:cNvSpPr txBox="1"/>
          <p:nvPr/>
        </p:nvSpPr>
        <p:spPr>
          <a:xfrm>
            <a:off x="9377087" y="4388449"/>
            <a:ext cx="27102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mạch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hở</a:t>
            </a:r>
            <a:r>
              <a:rPr lang="en-US" dirty="0"/>
              <a:t>, </a:t>
            </a:r>
            <a:r>
              <a:rPr lang="en-US" dirty="0" err="1"/>
              <a:t>vòng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09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nh-so-do-tu-duy-cau-truc-phan-tu.png">
            <a:extLst>
              <a:ext uri="{FF2B5EF4-FFF2-40B4-BE49-F238E27FC236}">
                <a16:creationId xmlns:a16="http://schemas.microsoft.com/office/drawing/2014/main" id="{C69D9E21-9D3B-4BDE-82E1-39FEFEA993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1775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200</Words>
  <Application>Microsoft Office PowerPoint</Application>
  <PresentationFormat>Widescreen</PresentationFormat>
  <Paragraphs>61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Sơ đồ tư duy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VnTeach.Com</dc:title>
  <dc:creator>VnTeach.Com; Administrator</dc:creator>
  <cp:keywords>VnTeach.Com</cp:keywords>
  <cp:lastModifiedBy>Administrator</cp:lastModifiedBy>
  <cp:revision>34</cp:revision>
  <dcterms:created xsi:type="dcterms:W3CDTF">2023-05-15T07:27:35Z</dcterms:created>
  <dcterms:modified xsi:type="dcterms:W3CDTF">2023-05-31T08:31:38Z</dcterms:modified>
</cp:coreProperties>
</file>