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01" r:id="rId6"/>
    <p:sldId id="332" r:id="rId7"/>
    <p:sldId id="333" r:id="rId8"/>
    <p:sldId id="347" r:id="rId9"/>
    <p:sldId id="349" r:id="rId10"/>
    <p:sldId id="343" r:id="rId11"/>
    <p:sldId id="348" r:id="rId12"/>
    <p:sldId id="334" r:id="rId13"/>
    <p:sldId id="335" r:id="rId14"/>
    <p:sldId id="340" r:id="rId15"/>
    <p:sldId id="341" r:id="rId16"/>
    <p:sldId id="344" r:id="rId17"/>
    <p:sldId id="336" r:id="rId18"/>
    <p:sldId id="337" r:id="rId19"/>
    <p:sldId id="345" r:id="rId20"/>
    <p:sldId id="346" r:id="rId21"/>
    <p:sldId id="315" r:id="rId22"/>
    <p:sldId id="342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1" d="100"/>
          <a:sy n="81" d="100"/>
        </p:scale>
        <p:origin x="100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Review Unit 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Review Unit 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Pages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110 &amp; 111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6383" y="280694"/>
            <a:ext cx="10394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+mj-lt"/>
              </a:rPr>
              <a:t>You will hear an energy expert talking about the energy sources of a town. Listen </a:t>
            </a:r>
            <a:r>
              <a:rPr lang="en-US" sz="2800" i="1" dirty="0" smtClean="0">
                <a:solidFill>
                  <a:srgbClr val="0070C0"/>
                </a:solidFill>
                <a:latin typeface="+mj-lt"/>
              </a:rPr>
              <a:t>and fill </a:t>
            </a:r>
            <a:r>
              <a:rPr lang="en-US" sz="2800" i="1" dirty="0">
                <a:solidFill>
                  <a:srgbClr val="0070C0"/>
                </a:solidFill>
                <a:latin typeface="+mj-lt"/>
              </a:rPr>
              <a:t>in the blanks. You will hear the information twice.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53" y="1347924"/>
            <a:ext cx="10989985" cy="551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" y="1347925"/>
            <a:ext cx="11370484" cy="5510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71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293" y="3062643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31%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294" y="3851654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creates jobs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295" y="4599896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expensive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296" y="5387706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hydropower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5892" y="6161016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cheaper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990" y="14956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7" y="889844"/>
            <a:ext cx="11999168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M: Blue River Canyon uses a lot of non-renewable energy. </a:t>
            </a:r>
            <a:r>
              <a:rPr lang="en-US" sz="3200" dirty="0" smtClean="0">
                <a:latin typeface="+mj-lt"/>
              </a:rPr>
              <a:t>It gets </a:t>
            </a:r>
            <a:r>
              <a:rPr lang="en-US" sz="3200" dirty="0">
                <a:latin typeface="+mj-lt"/>
              </a:rPr>
              <a:t>most of its energy from natural </a:t>
            </a:r>
            <a:r>
              <a:rPr lang="en-US" sz="3200" dirty="0" smtClean="0">
                <a:latin typeface="+mj-lt"/>
              </a:rPr>
              <a:t>gas. At </a:t>
            </a:r>
            <a:r>
              <a:rPr lang="en-US" sz="3200" dirty="0">
                <a:latin typeface="+mj-lt"/>
              </a:rPr>
              <a:t>the moment it gets thirty-one percent of its energy </a:t>
            </a:r>
            <a:r>
              <a:rPr lang="en-US" sz="3200" dirty="0" smtClean="0">
                <a:latin typeface="+mj-lt"/>
              </a:rPr>
              <a:t>from natural </a:t>
            </a:r>
            <a:r>
              <a:rPr lang="en-US" sz="3200" dirty="0">
                <a:latin typeface="+mj-lt"/>
              </a:rPr>
              <a:t>gas. It's now a bigger </a:t>
            </a:r>
            <a:r>
              <a:rPr lang="en-US" sz="3200" dirty="0" smtClean="0">
                <a:latin typeface="+mj-lt"/>
              </a:rPr>
              <a:t>non-renewable energy source than </a:t>
            </a:r>
            <a:r>
              <a:rPr lang="en-US" sz="3200" dirty="0">
                <a:latin typeface="+mj-lt"/>
              </a:rPr>
              <a:t>coal or </a:t>
            </a:r>
            <a:r>
              <a:rPr lang="en-US" sz="3200" dirty="0" smtClean="0">
                <a:latin typeface="+mj-lt"/>
              </a:rPr>
              <a:t>oil. The </a:t>
            </a:r>
            <a:r>
              <a:rPr lang="en-US" sz="3200" dirty="0">
                <a:latin typeface="+mj-lt"/>
              </a:rPr>
              <a:t>best thing about natural gas is that it creates </a:t>
            </a:r>
            <a:r>
              <a:rPr lang="en-US" sz="3200" dirty="0" smtClean="0">
                <a:latin typeface="+mj-lt"/>
              </a:rPr>
              <a:t>jobs. However</a:t>
            </a:r>
            <a:r>
              <a:rPr lang="en-US" sz="3200" dirty="0">
                <a:latin typeface="+mj-lt"/>
              </a:rPr>
              <a:t>, it is quite </a:t>
            </a:r>
            <a:r>
              <a:rPr lang="en-US" sz="3200" dirty="0" smtClean="0">
                <a:latin typeface="+mj-lt"/>
              </a:rPr>
              <a:t>difficult </a:t>
            </a:r>
            <a:r>
              <a:rPr lang="en-US" sz="3200" dirty="0">
                <a:latin typeface="+mj-lt"/>
              </a:rPr>
              <a:t>to get natural gas </a:t>
            </a:r>
            <a:r>
              <a:rPr lang="en-US" sz="3200" dirty="0" smtClean="0">
                <a:latin typeface="+mj-lt"/>
              </a:rPr>
              <a:t>from underground</a:t>
            </a:r>
            <a:r>
              <a:rPr lang="en-US" sz="3200" dirty="0">
                <a:latin typeface="+mj-lt"/>
              </a:rPr>
              <a:t>, and the biggest problem with gas is that it </a:t>
            </a:r>
            <a:r>
              <a:rPr lang="en-US" sz="3200" dirty="0" smtClean="0">
                <a:latin typeface="+mj-lt"/>
              </a:rPr>
              <a:t>is expensive</a:t>
            </a:r>
            <a:r>
              <a:rPr lang="en-US" sz="3200" dirty="0">
                <a:latin typeface="+mj-lt"/>
              </a:rPr>
              <a:t>. Blue River Canyon spends a lot of money on </a:t>
            </a:r>
            <a:r>
              <a:rPr lang="en-US" sz="3200" dirty="0" smtClean="0">
                <a:latin typeface="+mj-lt"/>
              </a:rPr>
              <a:t>it. I </a:t>
            </a:r>
            <a:r>
              <a:rPr lang="en-US" sz="3200" dirty="0">
                <a:latin typeface="+mj-lt"/>
              </a:rPr>
              <a:t>think Blue River Canyon could use more </a:t>
            </a:r>
            <a:r>
              <a:rPr lang="en-US" sz="3200" dirty="0" smtClean="0">
                <a:latin typeface="+mj-lt"/>
              </a:rPr>
              <a:t>hydropower. We </a:t>
            </a:r>
            <a:r>
              <a:rPr lang="en-US" sz="3200" dirty="0">
                <a:latin typeface="+mj-lt"/>
              </a:rPr>
              <a:t>can use the river that runs through Blue River </a:t>
            </a:r>
            <a:r>
              <a:rPr lang="en-US" sz="3200" dirty="0" smtClean="0">
                <a:latin typeface="+mj-lt"/>
              </a:rPr>
              <a:t>Canyon to </a:t>
            </a:r>
            <a:r>
              <a:rPr lang="en-US" sz="3200" dirty="0">
                <a:latin typeface="+mj-lt"/>
              </a:rPr>
              <a:t>make hydropower, and of course the energy </a:t>
            </a:r>
            <a:r>
              <a:rPr lang="en-US" sz="3200" dirty="0" smtClean="0">
                <a:latin typeface="+mj-lt"/>
              </a:rPr>
              <a:t>from hydropower </a:t>
            </a:r>
            <a:r>
              <a:rPr lang="en-US" sz="3200" dirty="0">
                <a:latin typeface="+mj-lt"/>
              </a:rPr>
              <a:t>is clean and </a:t>
            </a:r>
            <a:r>
              <a:rPr lang="en-US" sz="3200" dirty="0" smtClean="0">
                <a:latin typeface="+mj-lt"/>
              </a:rPr>
              <a:t>renewable. However</a:t>
            </a:r>
            <a:r>
              <a:rPr lang="en-US" sz="3200" dirty="0">
                <a:latin typeface="+mj-lt"/>
              </a:rPr>
              <a:t>, the most important reason for using </a:t>
            </a:r>
            <a:r>
              <a:rPr lang="en-US" sz="3200" dirty="0" smtClean="0">
                <a:latin typeface="+mj-lt"/>
              </a:rPr>
              <a:t>hydropower instead </a:t>
            </a:r>
            <a:r>
              <a:rPr lang="en-US" sz="3200" dirty="0">
                <a:latin typeface="+mj-lt"/>
              </a:rPr>
              <a:t>of gas is that it will be cheaper than natural gas.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9" y="1505814"/>
            <a:ext cx="12026201" cy="41191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13156" y="542495"/>
            <a:ext cx="9596959" cy="688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Underline the key words and guess the answer to each question.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33855" y="3255818"/>
            <a:ext cx="1551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9927" y="3893127"/>
            <a:ext cx="1551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758545" y="3893127"/>
            <a:ext cx="1551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199" y="4572000"/>
            <a:ext cx="2563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09306" y="5223164"/>
            <a:ext cx="1246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22761" y="5223164"/>
            <a:ext cx="1246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27271" y="5223164"/>
            <a:ext cx="66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34" y="1014411"/>
            <a:ext cx="11587924" cy="3903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74875" y="2438515"/>
            <a:ext cx="408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72257" y="2924822"/>
            <a:ext cx="408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1766" y="3395128"/>
            <a:ext cx="408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4874" y="3891914"/>
            <a:ext cx="408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47982" y="4392076"/>
            <a:ext cx="408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3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8" y="1139535"/>
            <a:ext cx="11609391" cy="5164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71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3671" y="377717"/>
            <a:ext cx="7966363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Skim and scan the text to grasp the information</a:t>
            </a:r>
            <a:endParaRPr lang="en-US" sz="2800" i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3851564"/>
            <a:ext cx="929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25091" y="4156364"/>
            <a:ext cx="6949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" y="4849091"/>
            <a:ext cx="4389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2000" y="5500255"/>
            <a:ext cx="548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2158" y="3532907"/>
            <a:ext cx="35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9386" y="3821852"/>
            <a:ext cx="35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158" y="4418204"/>
            <a:ext cx="35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158" y="5124181"/>
            <a:ext cx="35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5" y="981074"/>
            <a:ext cx="11944487" cy="4449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8618" y="2507670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71563" y="3505197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45090" y="4225633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45090" y="4923099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1109" y="2136339"/>
            <a:ext cx="111598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FuturaStd-Book"/>
              </a:rPr>
              <a:t>1. </a:t>
            </a:r>
            <a:r>
              <a:rPr lang="en-US" sz="3200" dirty="0" smtClean="0">
                <a:solidFill>
                  <a:srgbClr val="242021"/>
                </a:solidFill>
                <a:latin typeface="FuturaStd-Book"/>
              </a:rPr>
              <a:t>______________ </a:t>
            </a:r>
            <a:r>
              <a:rPr lang="en-US" sz="3200" dirty="0">
                <a:solidFill>
                  <a:srgbClr val="242021"/>
                </a:solidFill>
                <a:latin typeface="FuturaStd-Book"/>
              </a:rPr>
              <a:t>are expensive to buy, but they save a lot of money by taking energy from the sun.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2. He works at a coal ______________. It produces the electricity for </a:t>
            </a:r>
            <a:r>
              <a:rPr lang="en-US" sz="3200" dirty="0" err="1">
                <a:solidFill>
                  <a:srgbClr val="242021"/>
                </a:solidFill>
                <a:latin typeface="FuturaStd-Book"/>
              </a:rPr>
              <a:t>Springfeld</a:t>
            </a:r>
            <a:r>
              <a:rPr lang="en-US" sz="3200" dirty="0">
                <a:solidFill>
                  <a:srgbClr val="242021"/>
                </a:solidFill>
                <a:latin typeface="FuturaStd-Book"/>
              </a:rPr>
              <a:t> Town.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3. The good thing about ______________ energy like solar power is that it never runs out.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4. Non-renewable energy sources like coal causes a lot of ______________ which is bad for the environment.</a:t>
            </a:r>
            <a:r>
              <a:rPr lang="en-US" sz="3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0136" y="3105121"/>
            <a:ext cx="2764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power plant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2597" y="4079431"/>
            <a:ext cx="25845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renewable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2048" y="5560978"/>
            <a:ext cx="20837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pollution</a:t>
            </a:r>
            <a:endParaRPr lang="en-US" sz="34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68703" y="3120367"/>
            <a:ext cx="3566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1163" y="3602921"/>
            <a:ext cx="164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87081" y="507150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59087" y="5570293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375507"/>
            <a:ext cx="11401425" cy="18383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047018" y="372772"/>
            <a:ext cx="2951017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Underline the key words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9536" y="2144658"/>
            <a:ext cx="24730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Solar panels</a:t>
            </a:r>
            <a:endParaRPr lang="en-US" sz="34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36576" y="4079431"/>
            <a:ext cx="164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2597" y="6027493"/>
            <a:ext cx="4389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22227" y="2136339"/>
            <a:ext cx="108792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FuturaStd-Book"/>
              </a:rPr>
              <a:t>5. My cooker uses ______________. We have to replace the bottles twice a year.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6. ______________ sources like coal and oil cannot last forever.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7. ______________ is a very powerful energy source, but it can be very dangerous.</a:t>
            </a:r>
            <a:br>
              <a:rPr lang="en-US" sz="3200" dirty="0">
                <a:solidFill>
                  <a:srgbClr val="242021"/>
                </a:solidFill>
                <a:latin typeface="FuturaStd-Book"/>
              </a:rPr>
            </a:br>
            <a:r>
              <a:rPr lang="en-US" sz="3200" dirty="0">
                <a:solidFill>
                  <a:srgbClr val="242021"/>
                </a:solidFill>
                <a:latin typeface="FuturaStd-Book"/>
              </a:rPr>
              <a:t>8. He repairs the ______________ when they break down and stop turning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28655" y="2160575"/>
            <a:ext cx="30220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natural gas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597" y="3143211"/>
            <a:ext cx="32350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Non-renewable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010" y="4115160"/>
            <a:ext cx="3424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Nuclear power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7916" y="5090391"/>
            <a:ext cx="3157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  <a:sym typeface="Symbol" panose="05050102010706020507" pitchFamily="18" charset="2"/>
              </a:rPr>
              <a:t>wind turbines</a:t>
            </a:r>
            <a:endParaRPr lang="en-US" sz="34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686800" y="2633756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5018" y="3118013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10244" y="5570268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48503" y="6025409"/>
            <a:ext cx="128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375507"/>
            <a:ext cx="11401425" cy="18383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047018" y="372772"/>
            <a:ext cx="2951017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Underline the key words</a:t>
            </a:r>
            <a:endParaRPr lang="en-US" sz="2800" i="1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686800" y="360357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29747" y="4573391"/>
            <a:ext cx="4206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31116" y="504379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36322" y="3118013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2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17418" y="2126683"/>
            <a:ext cx="1076498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42021"/>
                </a:solidFill>
              </a:rPr>
              <a:t>1. Coal isn't very clean. It keeps us warm in the winter.</a:t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 smtClean="0">
                <a:solidFill>
                  <a:srgbClr val="242021"/>
                </a:solidFill>
              </a:rPr>
              <a:t>    </a:t>
            </a:r>
            <a:r>
              <a:rPr lang="en-US" sz="3400" dirty="0" smtClean="0">
                <a:solidFill>
                  <a:srgbClr val="FF0000"/>
                </a:solidFill>
              </a:rPr>
              <a:t>Coal </a:t>
            </a:r>
            <a:r>
              <a:rPr lang="en-US" sz="3400" dirty="0">
                <a:solidFill>
                  <a:srgbClr val="FF0000"/>
                </a:solidFill>
              </a:rPr>
              <a:t>isn't very clean, but it keeps us warm in the winter </a:t>
            </a:r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>2. Natural gas is cheap. It is excellent for cooking.</a:t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>3. The power plant is big. It provides enough power for the whole town.</a:t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1246908" y="3693643"/>
            <a:ext cx="99198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Natural gas is cheap and it is excellent for cooking.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6908" y="5181393"/>
            <a:ext cx="105433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The power plant is big and it provides enough </a:t>
            </a:r>
            <a:r>
              <a:rPr lang="en-US" sz="3400" dirty="0" smtClean="0">
                <a:solidFill>
                  <a:srgbClr val="FF0000"/>
                </a:solidFill>
              </a:rPr>
              <a:t>power for </a:t>
            </a:r>
            <a:r>
              <a:rPr lang="en-US" sz="3400" dirty="0">
                <a:solidFill>
                  <a:srgbClr val="FF0000"/>
                </a:solidFill>
              </a:rPr>
              <a:t>the whole town</a:t>
            </a:r>
            <a:r>
              <a:rPr lang="en-US" sz="3400" dirty="0" smtClean="0">
                <a:solidFill>
                  <a:srgbClr val="FF0000"/>
                </a:solidFill>
              </a:rPr>
              <a:t>.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703127" y="645643"/>
            <a:ext cx="4488873" cy="1233055"/>
          </a:xfrm>
          <a:prstGeom prst="wedgeRoundRectCallout">
            <a:avLst>
              <a:gd name="adj1" fmla="val -60957"/>
              <a:gd name="adj2" fmla="val 17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We use </a:t>
            </a:r>
            <a:r>
              <a:rPr lang="en-US" sz="2800" b="1" dirty="0" smtClean="0">
                <a:solidFill>
                  <a:srgbClr val="FF0000"/>
                </a:solidFill>
              </a:rPr>
              <a:t>and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to add similar ideas, &amp; </a:t>
            </a:r>
            <a:r>
              <a:rPr lang="en-US" sz="2800" b="1" dirty="0" smtClean="0">
                <a:solidFill>
                  <a:srgbClr val="FF0000"/>
                </a:solidFill>
              </a:rPr>
              <a:t>but</a:t>
            </a:r>
            <a:r>
              <a:rPr lang="en-US" sz="2800" dirty="0" smtClean="0">
                <a:solidFill>
                  <a:srgbClr val="0070C0"/>
                </a:solidFill>
              </a:rPr>
              <a:t> to add different information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5" y="625836"/>
            <a:ext cx="70866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853" y="714964"/>
            <a:ext cx="105571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42021"/>
                </a:solidFill>
              </a:rPr>
              <a:t>4. The solar panels are expensive to buy. They save money in electricity bills later.</a:t>
            </a:r>
            <a:br>
              <a:rPr lang="en-US" sz="3400" dirty="0">
                <a:solidFill>
                  <a:srgbClr val="242021"/>
                </a:solidFill>
              </a:rPr>
            </a:br>
            <a:endParaRPr lang="en-US" sz="3400" dirty="0" smtClean="0">
              <a:solidFill>
                <a:srgbClr val="242021"/>
              </a:solidFill>
            </a:endParaRPr>
          </a:p>
          <a:p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>5. My father loves a coal </a:t>
            </a:r>
            <a:r>
              <a:rPr lang="en-US" sz="3400" dirty="0" smtClean="0">
                <a:solidFill>
                  <a:srgbClr val="242021"/>
                </a:solidFill>
              </a:rPr>
              <a:t>fire</a:t>
            </a:r>
            <a:r>
              <a:rPr lang="en-US" sz="3400" dirty="0">
                <a:solidFill>
                  <a:srgbClr val="242021"/>
                </a:solidFill>
              </a:rPr>
              <a:t>. I hate it.</a:t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/>
            </a:r>
            <a:br>
              <a:rPr lang="en-US" sz="3400" dirty="0">
                <a:solidFill>
                  <a:srgbClr val="242021"/>
                </a:solidFill>
              </a:rPr>
            </a:br>
            <a:r>
              <a:rPr lang="en-US" sz="3400" dirty="0">
                <a:solidFill>
                  <a:srgbClr val="242021"/>
                </a:solidFill>
              </a:rPr>
              <a:t>6. I don't think we should use nuclear power. My brother thinks using it is a good idea.</a:t>
            </a:r>
            <a:r>
              <a:rPr lang="en-US" sz="3400" dirty="0"/>
              <a:t> 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TextBox 5"/>
          <p:cNvSpPr txBox="1"/>
          <p:nvPr/>
        </p:nvSpPr>
        <p:spPr>
          <a:xfrm>
            <a:off x="775851" y="1807225"/>
            <a:ext cx="10654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The power plant is big and it provides enough </a:t>
            </a:r>
            <a:r>
              <a:rPr lang="en-US" sz="3400" dirty="0" smtClean="0">
                <a:solidFill>
                  <a:srgbClr val="FF0000"/>
                </a:solidFill>
              </a:rPr>
              <a:t>power for </a:t>
            </a:r>
            <a:r>
              <a:rPr lang="en-US" sz="3400" dirty="0">
                <a:solidFill>
                  <a:srgbClr val="FF0000"/>
                </a:solidFill>
              </a:rPr>
              <a:t>the whole town</a:t>
            </a:r>
            <a:r>
              <a:rPr lang="en-US" sz="3400" dirty="0" smtClean="0">
                <a:solidFill>
                  <a:srgbClr val="FF0000"/>
                </a:solidFill>
              </a:rPr>
              <a:t>.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51" y="3330891"/>
            <a:ext cx="8465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My father loves a coal </a:t>
            </a:r>
            <a:r>
              <a:rPr lang="en-US" sz="3400" dirty="0" smtClean="0">
                <a:solidFill>
                  <a:srgbClr val="FF0000"/>
                </a:solidFill>
              </a:rPr>
              <a:t>fire</a:t>
            </a:r>
            <a:r>
              <a:rPr lang="en-US" sz="3400" dirty="0">
                <a:solidFill>
                  <a:srgbClr val="FF0000"/>
                </a:solidFill>
              </a:rPr>
              <a:t>, but I hate it.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852" y="4946891"/>
            <a:ext cx="106541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I don't think we should use nuclear power, but </a:t>
            </a:r>
            <a:r>
              <a:rPr lang="en-US" sz="3400" dirty="0" smtClean="0">
                <a:solidFill>
                  <a:srgbClr val="FF0000"/>
                </a:solidFill>
              </a:rPr>
              <a:t>my brother </a:t>
            </a:r>
            <a:r>
              <a:rPr lang="en-US" sz="3400" dirty="0">
                <a:solidFill>
                  <a:srgbClr val="FF0000"/>
                </a:solidFill>
              </a:rPr>
              <a:t>thinks using it is a good idea. </a:t>
            </a:r>
          </a:p>
        </p:txBody>
      </p:sp>
    </p:spTree>
    <p:extLst>
      <p:ext uri="{BB962C8B-B14F-4D97-AF65-F5344CB8AC3E}">
        <p14:creationId xmlns:p14="http://schemas.microsoft.com/office/powerpoint/2010/main" val="38592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Review Unit 10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688" y="56746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4" y="14332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19664" y="514534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" y="2069715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7" y="2659215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1" y="3221253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" y="3864388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1" y="4426426"/>
            <a:ext cx="2890020" cy="589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509" y="424829"/>
            <a:ext cx="4201181" cy="587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0142" y="4342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796"/>
            <a:ext cx="12192000" cy="928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2" y="1529628"/>
            <a:ext cx="11458135" cy="1670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6" y="4465454"/>
            <a:ext cx="11704548" cy="157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8" y="3578763"/>
            <a:ext cx="11906171" cy="5083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844144" y="2177007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10058399" y="2654619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09599" y="4451599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844144" y="4973250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09598" y="5481047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091815" y="2796192"/>
            <a:ext cx="1814946" cy="14962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1674" y="401072"/>
            <a:ext cx="117763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3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groups: Present about the diagram (which is completed before)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3760" y="3036507"/>
            <a:ext cx="1371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Energy sources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08823" y="1730173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Solar power</a:t>
            </a:r>
            <a:endParaRPr lang="en-US" sz="2200" dirty="0"/>
          </a:p>
        </p:txBody>
      </p:sp>
      <p:sp>
        <p:nvSpPr>
          <p:cNvPr id="9" name="Rounded Rectangle 8"/>
          <p:cNvSpPr/>
          <p:nvPr/>
        </p:nvSpPr>
        <p:spPr>
          <a:xfrm>
            <a:off x="2279478" y="3239537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Coal</a:t>
            </a:r>
            <a:endParaRPr lang="en-US" sz="2200" dirty="0"/>
          </a:p>
        </p:txBody>
      </p:sp>
      <p:sp>
        <p:nvSpPr>
          <p:cNvPr id="10" name="Rounded Rectangle 9"/>
          <p:cNvSpPr/>
          <p:nvPr/>
        </p:nvSpPr>
        <p:spPr>
          <a:xfrm>
            <a:off x="5008823" y="4748902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Wind power</a:t>
            </a:r>
            <a:endParaRPr lang="en-US" sz="2200" dirty="0"/>
          </a:p>
        </p:txBody>
      </p:sp>
      <p:sp>
        <p:nvSpPr>
          <p:cNvPr id="11" name="Rounded Rectangle 10"/>
          <p:cNvSpPr/>
          <p:nvPr/>
        </p:nvSpPr>
        <p:spPr>
          <a:xfrm>
            <a:off x="7738168" y="3239537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Hydro power</a:t>
            </a:r>
            <a:endParaRPr lang="en-US" sz="2200" dirty="0"/>
          </a:p>
        </p:txBody>
      </p:sp>
      <p:cxnSp>
        <p:nvCxnSpPr>
          <p:cNvPr id="13" name="Straight Arrow Connector 12"/>
          <p:cNvCxnSpPr>
            <a:stCxn id="6" idx="0"/>
            <a:endCxn id="7" idx="2"/>
          </p:cNvCxnSpPr>
          <p:nvPr/>
        </p:nvCxnSpPr>
        <p:spPr>
          <a:xfrm flipV="1">
            <a:off x="5999288" y="2339773"/>
            <a:ext cx="0" cy="45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6"/>
            <a:endCxn id="11" idx="1"/>
          </p:cNvCxnSpPr>
          <p:nvPr/>
        </p:nvCxnSpPr>
        <p:spPr>
          <a:xfrm flipV="1">
            <a:off x="6906761" y="3544337"/>
            <a:ext cx="83140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3"/>
          </p:cNvCxnSpPr>
          <p:nvPr/>
        </p:nvCxnSpPr>
        <p:spPr>
          <a:xfrm flipH="1" flipV="1">
            <a:off x="4260408" y="3544337"/>
            <a:ext cx="83140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4"/>
            <a:endCxn id="10" idx="0"/>
          </p:cNvCxnSpPr>
          <p:nvPr/>
        </p:nvCxnSpPr>
        <p:spPr>
          <a:xfrm>
            <a:off x="5999288" y="4292483"/>
            <a:ext cx="0" cy="45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20337" y="1392425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2279478" y="1400134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cxnSp>
        <p:nvCxnSpPr>
          <p:cNvPr id="31" name="Straight Arrow Connector 30"/>
          <p:cNvCxnSpPr>
            <a:stCxn id="7" idx="1"/>
            <a:endCxn id="24" idx="3"/>
          </p:cNvCxnSpPr>
          <p:nvPr/>
        </p:nvCxnSpPr>
        <p:spPr>
          <a:xfrm flipH="1" flipV="1">
            <a:off x="4378239" y="1766066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7" idx="3"/>
            <a:endCxn id="23" idx="1"/>
          </p:cNvCxnSpPr>
          <p:nvPr/>
        </p:nvCxnSpPr>
        <p:spPr>
          <a:xfrm flipV="1">
            <a:off x="6989753" y="1766066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829" y="2279465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56" name="Rectangle 55"/>
          <p:cNvSpPr/>
          <p:nvPr/>
        </p:nvSpPr>
        <p:spPr>
          <a:xfrm>
            <a:off x="10829" y="4147051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2057534" y="2973900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109590" y="3849137"/>
            <a:ext cx="578528" cy="297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0059142" y="2279465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63" name="Rectangle 62"/>
          <p:cNvSpPr/>
          <p:nvPr/>
        </p:nvSpPr>
        <p:spPr>
          <a:xfrm>
            <a:off x="10096971" y="4147051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9434945" y="2973900"/>
            <a:ext cx="662026" cy="265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9434945" y="3845523"/>
            <a:ext cx="662026" cy="26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282907" y="5528789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72" name="Rectangle 71"/>
          <p:cNvSpPr/>
          <p:nvPr/>
        </p:nvSpPr>
        <p:spPr>
          <a:xfrm>
            <a:off x="7620337" y="5513372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378239" y="5237018"/>
            <a:ext cx="630584" cy="291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983366" y="5310915"/>
            <a:ext cx="636971" cy="202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496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Reading &amp; Listening: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Understand </a:t>
            </a:r>
            <a:r>
              <a:rPr lang="en-US" sz="3600" i="1" dirty="0">
                <a:solidFill>
                  <a:srgbClr val="0070C0"/>
                </a:solidFill>
              </a:rPr>
              <a:t>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reading and listening for </a:t>
            </a:r>
            <a:r>
              <a:rPr lang="en-US" sz="3600" i="1" dirty="0">
                <a:solidFill>
                  <a:srgbClr val="0070C0"/>
                </a:solidFill>
              </a:rPr>
              <a:t>general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</a:t>
            </a:r>
            <a:r>
              <a:rPr lang="en-US" sz="3600" i="1" dirty="0" smtClean="0">
                <a:solidFill>
                  <a:srgbClr val="0070C0"/>
                </a:solidFill>
              </a:rPr>
              <a:t>advantages and disadvantages of energy sources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709" y="2327045"/>
            <a:ext cx="1098665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vocabularies and grammar points in Unit </a:t>
            </a:r>
            <a:r>
              <a:rPr lang="en-US" sz="3600" i="1" dirty="0" smtClean="0">
                <a:solidFill>
                  <a:srgbClr val="0070C0"/>
                </a:solidFill>
              </a:rPr>
              <a:t>10.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presenting about the energy sources based on the </a:t>
            </a:r>
            <a:r>
              <a:rPr lang="en-US" sz="3600" i="1" dirty="0" smtClean="0">
                <a:solidFill>
                  <a:srgbClr val="0070C0"/>
                </a:solidFill>
              </a:rPr>
              <a:t>diagram.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 dirty="0">
                <a:solidFill>
                  <a:srgbClr val="0070C0"/>
                </a:solidFill>
              </a:rPr>
              <a:t>• types and sources of energy</a:t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 dirty="0">
                <a:solidFill>
                  <a:srgbClr val="0070C0"/>
                </a:solidFill>
              </a:rPr>
              <a:t>• the advantages and disadvantages of energy </a:t>
            </a:r>
            <a:r>
              <a:rPr lang="en-US" sz="3500" dirty="0" smtClean="0">
                <a:solidFill>
                  <a:srgbClr val="0070C0"/>
                </a:solidFill>
              </a:rPr>
              <a:t>sources.</a:t>
            </a:r>
            <a:endParaRPr lang="en-US" sz="3500" dirty="0">
              <a:solidFill>
                <a:srgbClr val="0070C0"/>
              </a:solidFill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- practice </a:t>
            </a:r>
            <a:r>
              <a:rPr lang="en-US" sz="3500" dirty="0" smtClean="0">
                <a:solidFill>
                  <a:srgbClr val="0070C0"/>
                </a:solidFill>
              </a:rPr>
              <a:t>listening, reading and speaking.</a:t>
            </a:r>
            <a:endParaRPr lang="en-US" sz="3500" dirty="0">
              <a:solidFill>
                <a:srgbClr val="0070C0"/>
              </a:solidFill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091815" y="2796192"/>
            <a:ext cx="1814946" cy="14962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0759" y="401072"/>
            <a:ext cx="11277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groups: Complete the diagram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3760" y="3036507"/>
            <a:ext cx="1371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Energy sources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08823" y="1730173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Solar power</a:t>
            </a:r>
            <a:endParaRPr lang="en-US" sz="2200" dirty="0"/>
          </a:p>
        </p:txBody>
      </p:sp>
      <p:sp>
        <p:nvSpPr>
          <p:cNvPr id="9" name="Rounded Rectangle 8"/>
          <p:cNvSpPr/>
          <p:nvPr/>
        </p:nvSpPr>
        <p:spPr>
          <a:xfrm>
            <a:off x="2279478" y="3239537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Coal</a:t>
            </a:r>
            <a:endParaRPr lang="en-US" sz="2200" dirty="0"/>
          </a:p>
        </p:txBody>
      </p:sp>
      <p:sp>
        <p:nvSpPr>
          <p:cNvPr id="10" name="Rounded Rectangle 9"/>
          <p:cNvSpPr/>
          <p:nvPr/>
        </p:nvSpPr>
        <p:spPr>
          <a:xfrm>
            <a:off x="5008823" y="4748902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Wind power</a:t>
            </a:r>
            <a:endParaRPr lang="en-US" sz="2200" dirty="0"/>
          </a:p>
        </p:txBody>
      </p:sp>
      <p:sp>
        <p:nvSpPr>
          <p:cNvPr id="11" name="Rounded Rectangle 10"/>
          <p:cNvSpPr/>
          <p:nvPr/>
        </p:nvSpPr>
        <p:spPr>
          <a:xfrm>
            <a:off x="7738168" y="3239537"/>
            <a:ext cx="1980930" cy="6096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Hydro power</a:t>
            </a:r>
            <a:endParaRPr lang="en-US" sz="2200" dirty="0"/>
          </a:p>
        </p:txBody>
      </p:sp>
      <p:cxnSp>
        <p:nvCxnSpPr>
          <p:cNvPr id="13" name="Straight Arrow Connector 12"/>
          <p:cNvCxnSpPr>
            <a:stCxn id="6" idx="0"/>
            <a:endCxn id="7" idx="2"/>
          </p:cNvCxnSpPr>
          <p:nvPr/>
        </p:nvCxnSpPr>
        <p:spPr>
          <a:xfrm flipV="1">
            <a:off x="5999288" y="2339773"/>
            <a:ext cx="0" cy="45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6"/>
            <a:endCxn id="11" idx="1"/>
          </p:cNvCxnSpPr>
          <p:nvPr/>
        </p:nvCxnSpPr>
        <p:spPr>
          <a:xfrm flipV="1">
            <a:off x="6906761" y="3544337"/>
            <a:ext cx="83140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2"/>
            <a:endCxn id="9" idx="3"/>
          </p:cNvCxnSpPr>
          <p:nvPr/>
        </p:nvCxnSpPr>
        <p:spPr>
          <a:xfrm flipH="1" flipV="1">
            <a:off x="4260408" y="3544337"/>
            <a:ext cx="83140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4"/>
            <a:endCxn id="10" idx="0"/>
          </p:cNvCxnSpPr>
          <p:nvPr/>
        </p:nvCxnSpPr>
        <p:spPr>
          <a:xfrm>
            <a:off x="5999288" y="4292483"/>
            <a:ext cx="0" cy="45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20337" y="1392425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2279478" y="1400134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cxnSp>
        <p:nvCxnSpPr>
          <p:cNvPr id="31" name="Straight Arrow Connector 30"/>
          <p:cNvCxnSpPr>
            <a:stCxn id="7" idx="1"/>
            <a:endCxn id="24" idx="3"/>
          </p:cNvCxnSpPr>
          <p:nvPr/>
        </p:nvCxnSpPr>
        <p:spPr>
          <a:xfrm flipH="1" flipV="1">
            <a:off x="4378239" y="1766066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7" idx="3"/>
            <a:endCxn id="23" idx="1"/>
          </p:cNvCxnSpPr>
          <p:nvPr/>
        </p:nvCxnSpPr>
        <p:spPr>
          <a:xfrm flipV="1">
            <a:off x="6989753" y="1766066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829" y="2279465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56" name="Rectangle 55"/>
          <p:cNvSpPr/>
          <p:nvPr/>
        </p:nvSpPr>
        <p:spPr>
          <a:xfrm>
            <a:off x="10829" y="4147051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2057534" y="2973900"/>
            <a:ext cx="630584" cy="26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109590" y="3849137"/>
            <a:ext cx="578528" cy="297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0059142" y="2279465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63" name="Rectangle 62"/>
          <p:cNvSpPr/>
          <p:nvPr/>
        </p:nvSpPr>
        <p:spPr>
          <a:xfrm>
            <a:off x="10096971" y="4147051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9434945" y="2973900"/>
            <a:ext cx="662026" cy="265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9434945" y="3845523"/>
            <a:ext cx="662026" cy="26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282907" y="5528789"/>
            <a:ext cx="2098761" cy="7318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………………….</a:t>
            </a:r>
            <a:endParaRPr lang="en-US" sz="2200" dirty="0"/>
          </a:p>
        </p:txBody>
      </p:sp>
      <p:sp>
        <p:nvSpPr>
          <p:cNvPr id="72" name="Rectangle 71"/>
          <p:cNvSpPr/>
          <p:nvPr/>
        </p:nvSpPr>
        <p:spPr>
          <a:xfrm>
            <a:off x="7620337" y="5513372"/>
            <a:ext cx="2098762" cy="747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smtClean="0">
                <a:solidFill>
                  <a:srgbClr val="0070C0"/>
                </a:solidFill>
              </a:rPr>
              <a:t>Disadvantages</a:t>
            </a:r>
            <a:endParaRPr lang="en-US" sz="2200" b="1" i="1" dirty="0">
              <a:solidFill>
                <a:srgbClr val="0070C0"/>
              </a:solidFill>
            </a:endParaRPr>
          </a:p>
          <a:p>
            <a:pPr algn="ctr"/>
            <a:r>
              <a:rPr lang="en-US" sz="2200" dirty="0" smtClean="0"/>
              <a:t>……………………</a:t>
            </a:r>
            <a:endParaRPr lang="en-US" sz="22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378239" y="5237018"/>
            <a:ext cx="630584" cy="291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983366" y="5310915"/>
            <a:ext cx="636971" cy="202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38" y="2253656"/>
            <a:ext cx="6244860" cy="247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0690" y="3018872"/>
            <a:ext cx="505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374"/>
            <a:ext cx="12005126" cy="989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3" y="2011359"/>
            <a:ext cx="5473845" cy="2630580"/>
          </a:xfrm>
          <a:prstGeom prst="rect">
            <a:avLst/>
          </a:prstGeom>
        </p:spPr>
      </p:pic>
      <p:pic>
        <p:nvPicPr>
          <p:cNvPr id="2" name="CD2-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9386" y="14538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332" y="3287808"/>
            <a:ext cx="5866670" cy="2346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8" y="3287808"/>
            <a:ext cx="4960002" cy="211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423" y="843074"/>
            <a:ext cx="4597336" cy="2112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09" y="751609"/>
            <a:ext cx="6294438" cy="232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1127" y="2460156"/>
            <a:ext cx="4246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7793" y="2421308"/>
            <a:ext cx="4246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127" y="4884078"/>
            <a:ext cx="468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73" y="4488852"/>
            <a:ext cx="4017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12" name="CD2-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260" y="5634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3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7501" y="478731"/>
            <a:ext cx="1028233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MyriadPro-It"/>
              </a:rPr>
              <a:t>Alice: What are those things on your roof, Steve?</a:t>
            </a:r>
          </a:p>
          <a:p>
            <a:r>
              <a:rPr lang="en-US" sz="2800" i="1" dirty="0">
                <a:latin typeface="MyriadPro-It"/>
              </a:rPr>
              <a:t>Steve: Oh, they're solar panels.</a:t>
            </a:r>
          </a:p>
          <a:p>
            <a:r>
              <a:rPr lang="en-US" sz="2800" i="1" dirty="0">
                <a:latin typeface="MyriadPro-It"/>
              </a:rPr>
              <a:t>Alice: Ah, interesting. Is solar power a </a:t>
            </a:r>
            <a:r>
              <a:rPr lang="en-US" sz="2800" i="1" dirty="0" smtClean="0">
                <a:latin typeface="MyriadPro-It"/>
              </a:rPr>
              <a:t>renewable energy </a:t>
            </a:r>
            <a:r>
              <a:rPr lang="en-US" sz="2800" i="1" dirty="0">
                <a:latin typeface="MyriadPro-It"/>
              </a:rPr>
              <a:t>source?</a:t>
            </a:r>
          </a:p>
          <a:p>
            <a:r>
              <a:rPr lang="en-US" sz="2800" i="1" dirty="0">
                <a:latin typeface="MyriadPro-It"/>
              </a:rPr>
              <a:t>Steve: Yes, it is.</a:t>
            </a:r>
          </a:p>
          <a:p>
            <a:r>
              <a:rPr lang="en-US" sz="2800" i="1" dirty="0">
                <a:latin typeface="MyriadPro-It"/>
              </a:rPr>
              <a:t>Alice: What happens if the panels fall o the roof?</a:t>
            </a:r>
          </a:p>
          <a:p>
            <a:r>
              <a:rPr lang="en-US" sz="2800" i="1" dirty="0">
                <a:latin typeface="MyriadPro-It"/>
              </a:rPr>
              <a:t>Steve: They won't fall! It's OK, they're not dangerous.</a:t>
            </a:r>
          </a:p>
          <a:p>
            <a:r>
              <a:rPr lang="en-US" sz="2800" i="1" dirty="0">
                <a:latin typeface="MyriadPro-It"/>
              </a:rPr>
              <a:t>Alice: Are they expensive</a:t>
            </a:r>
            <a:r>
              <a:rPr lang="en-US" sz="2800" i="1" dirty="0" smtClean="0">
                <a:latin typeface="MyriadPro-It"/>
              </a:rPr>
              <a:t>?</a:t>
            </a:r>
          </a:p>
          <a:p>
            <a:r>
              <a:rPr lang="en-US" sz="2800" i="1" dirty="0"/>
              <a:t>Steve: They're expensive to buy, but solar power is </a:t>
            </a:r>
            <a:r>
              <a:rPr lang="en-US" sz="2800" i="1" dirty="0" smtClean="0"/>
              <a:t>cheap to </a:t>
            </a:r>
            <a:r>
              <a:rPr lang="en-US" sz="2800" i="1" dirty="0"/>
              <a:t>run.</a:t>
            </a:r>
          </a:p>
          <a:p>
            <a:r>
              <a:rPr lang="en-US" sz="2800" i="1" dirty="0"/>
              <a:t>Alice: We try to save energy at our school, too.</a:t>
            </a:r>
          </a:p>
          <a:p>
            <a:r>
              <a:rPr lang="en-US" sz="2800" i="1" dirty="0"/>
              <a:t>Steve: How does your school save energy? Do you </a:t>
            </a:r>
            <a:r>
              <a:rPr lang="en-US" sz="2800" i="1" dirty="0" smtClean="0"/>
              <a:t>reuse rainwater</a:t>
            </a:r>
            <a:r>
              <a:rPr lang="en-US" sz="2800" i="1" dirty="0"/>
              <a:t>? Or recycle newspapers?</a:t>
            </a:r>
          </a:p>
          <a:p>
            <a:r>
              <a:rPr lang="en-US" sz="2800" i="1" dirty="0"/>
              <a:t>Alice: No, we make sure to turn o lights to save power.</a:t>
            </a:r>
          </a:p>
          <a:p>
            <a:r>
              <a:rPr lang="en-US" sz="2800" i="1" dirty="0"/>
              <a:t>Steve: That's a good idea</a:t>
            </a:r>
            <a:r>
              <a:rPr lang="en-US" sz="2800" i="1" dirty="0" smtClean="0"/>
              <a:t>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212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7501" y="478731"/>
            <a:ext cx="1028233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Alice</a:t>
            </a:r>
            <a:r>
              <a:rPr lang="en-US" sz="3200" i="1" dirty="0"/>
              <a:t>: Our school also uses renewable energy.</a:t>
            </a:r>
          </a:p>
          <a:p>
            <a:r>
              <a:rPr lang="en-US" sz="3200" i="1" dirty="0"/>
              <a:t>Steve: Oh, that's good. Do you use power from </a:t>
            </a:r>
            <a:r>
              <a:rPr lang="en-US" sz="3200" i="1" dirty="0" smtClean="0"/>
              <a:t>natural sources</a:t>
            </a:r>
            <a:r>
              <a:rPr lang="en-US" sz="3200" i="1" dirty="0"/>
              <a:t>, like hydropower?</a:t>
            </a:r>
          </a:p>
          <a:p>
            <a:r>
              <a:rPr lang="en-US" sz="3200" i="1" dirty="0"/>
              <a:t>Alice: We use wind power.</a:t>
            </a:r>
          </a:p>
          <a:p>
            <a:r>
              <a:rPr lang="en-US" sz="3200" i="1" dirty="0"/>
              <a:t>Steve: Oh, that's good. Wind power is clean to run!</a:t>
            </a:r>
          </a:p>
          <a:p>
            <a:r>
              <a:rPr lang="en-US" sz="3200" i="1" dirty="0"/>
              <a:t>Alice: Yes. It's clean, but it needs a lot of wind.</a:t>
            </a:r>
          </a:p>
          <a:p>
            <a:r>
              <a:rPr lang="en-US" sz="3200" i="1" dirty="0"/>
              <a:t>Steve: How much power does your school get </a:t>
            </a:r>
            <a:r>
              <a:rPr lang="en-US" sz="3200" i="1" dirty="0" smtClean="0"/>
              <a:t>from wind </a:t>
            </a:r>
            <a:r>
              <a:rPr lang="en-US" sz="3200" i="1" dirty="0"/>
              <a:t>power?</a:t>
            </a:r>
          </a:p>
          <a:p>
            <a:r>
              <a:rPr lang="en-US" sz="3200" i="1" dirty="0"/>
              <a:t>Alice: </a:t>
            </a:r>
            <a:r>
              <a:rPr lang="en-US" sz="3200" i="1" dirty="0" err="1"/>
              <a:t>Erm</a:t>
            </a:r>
            <a:r>
              <a:rPr lang="en-US" sz="3200" i="1" dirty="0"/>
              <a:t>...Let's see. It gets thirty percent from </a:t>
            </a:r>
            <a:r>
              <a:rPr lang="en-US" sz="3200" i="1" dirty="0" smtClean="0"/>
              <a:t>natural gas </a:t>
            </a:r>
            <a:r>
              <a:rPr lang="en-US" sz="3200" i="1" dirty="0"/>
              <a:t>and fifteen percent from solar power. Ah, </a:t>
            </a:r>
            <a:r>
              <a:rPr lang="en-US" sz="3200" i="1" dirty="0" smtClean="0"/>
              <a:t>it gets </a:t>
            </a:r>
            <a:r>
              <a:rPr lang="en-US" sz="3200" i="1" dirty="0"/>
              <a:t>about twenty percent from wind power.</a:t>
            </a:r>
          </a:p>
          <a:p>
            <a:r>
              <a:rPr lang="en-US" sz="3200" i="1" dirty="0"/>
              <a:t>Steve: Wow, that's great.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01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877</Words>
  <Application>Microsoft Office PowerPoint</Application>
  <PresentationFormat>Widescreen</PresentationFormat>
  <Paragraphs>146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FuturaStd-Book</vt:lpstr>
      <vt:lpstr>MyriadPro-It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225</cp:revision>
  <dcterms:created xsi:type="dcterms:W3CDTF">2020-12-08T03:17:05Z</dcterms:created>
  <dcterms:modified xsi:type="dcterms:W3CDTF">2022-06-07T10:57:20Z</dcterms:modified>
</cp:coreProperties>
</file>