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-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4EB8A-E655-4636-B02C-AC99290D224E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7A3E7-939A-4CF6-9EF9-8A8C4D902B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0729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7A3E7-939A-4CF6-9EF9-8A8C4D902BB0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259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785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060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747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85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135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11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13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157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080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30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92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66AC-12EB-4B55-8058-097675A35D66}" type="datetimeFigureOut">
              <a:rPr lang="vi-VN" smtClean="0"/>
              <a:t>24/09/2017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F455-7829-48CA-B591-2F95A544C2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966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2.xml"/><Relationship Id="rId18" Type="http://schemas.openxmlformats.org/officeDocument/2006/relationships/slide" Target="slide4.xml"/><Relationship Id="rId3" Type="http://schemas.openxmlformats.org/officeDocument/2006/relationships/image" Target="../media/image1.jpg"/><Relationship Id="rId7" Type="http://schemas.openxmlformats.org/officeDocument/2006/relationships/slide" Target="slide16.xml"/><Relationship Id="rId12" Type="http://schemas.openxmlformats.org/officeDocument/2006/relationships/slide" Target="slide8.xml"/><Relationship Id="rId17" Type="http://schemas.openxmlformats.org/officeDocument/2006/relationships/slide" Target="slide5.xml"/><Relationship Id="rId2" Type="http://schemas.openxmlformats.org/officeDocument/2006/relationships/notesSlide" Target="../notesSlides/notesSlide1.xml"/><Relationship Id="rId16" Type="http://schemas.openxmlformats.org/officeDocument/2006/relationships/slide" Target="slide6.xml"/><Relationship Id="rId20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slide" Target="slide15.xml"/><Relationship Id="rId5" Type="http://schemas.openxmlformats.org/officeDocument/2006/relationships/image" Target="../media/image3.png"/><Relationship Id="rId15" Type="http://schemas.openxmlformats.org/officeDocument/2006/relationships/slide" Target="slide7.xml"/><Relationship Id="rId10" Type="http://schemas.openxmlformats.org/officeDocument/2006/relationships/slide" Target="slide9.xml"/><Relationship Id="rId19" Type="http://schemas.openxmlformats.org/officeDocument/2006/relationships/slide" Target="slide13.xml"/><Relationship Id="rId4" Type="http://schemas.openxmlformats.org/officeDocument/2006/relationships/image" Target="../media/image2.png"/><Relationship Id="rId9" Type="http://schemas.openxmlformats.org/officeDocument/2006/relationships/slide" Target="slide10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2505" y="109182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8265425" y="-98035"/>
            <a:ext cx="3948752" cy="6858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grpSp>
        <p:nvGrpSpPr>
          <p:cNvPr id="12" name="Group 11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8" name="Oval 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9" name="Oval 8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10" name="Oval 9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19" name="TextBox 18">
            <a:hlinkClick r:id="rId6" action="ppaction://hlinksldjump"/>
          </p:cNvPr>
          <p:cNvSpPr txBox="1"/>
          <p:nvPr/>
        </p:nvSpPr>
        <p:spPr>
          <a:xfrm>
            <a:off x="8876712" y="6390633"/>
            <a:ext cx="1656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1            100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0" name="TextBox 19">
            <a:hlinkClick r:id="rId7" action="ppaction://hlinksldjump"/>
          </p:cNvPr>
          <p:cNvSpPr txBox="1"/>
          <p:nvPr/>
        </p:nvSpPr>
        <p:spPr>
          <a:xfrm>
            <a:off x="8883585" y="1620749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15         120,000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hlinkClick r:id="rId8" action="ppaction://hlinksldjump"/>
          </p:cNvPr>
          <p:cNvSpPr txBox="1"/>
          <p:nvPr/>
        </p:nvSpPr>
        <p:spPr>
          <a:xfrm>
            <a:off x="8844227" y="3417351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10         15,000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hlinkClick r:id="rId9" action="ppaction://hlinksldjump"/>
          </p:cNvPr>
          <p:cNvSpPr txBox="1"/>
          <p:nvPr/>
        </p:nvSpPr>
        <p:spPr>
          <a:xfrm>
            <a:off x="8897652" y="3813642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9            9,000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3" name="TextBox 22">
            <a:hlinkClick r:id="rId10" action="ppaction://hlinksldjump"/>
          </p:cNvPr>
          <p:cNvSpPr txBox="1"/>
          <p:nvPr/>
        </p:nvSpPr>
        <p:spPr>
          <a:xfrm>
            <a:off x="8872363" y="4159350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8</a:t>
            </a:r>
            <a:r>
              <a:rPr lang="en-US" b="1" dirty="0" smtClean="0">
                <a:solidFill>
                  <a:srgbClr val="FFC000"/>
                </a:solidFill>
              </a:rPr>
              <a:t>            6,000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4" name="TextBox 23">
            <a:hlinkClick r:id="rId11" action="ppaction://hlinksldjump"/>
          </p:cNvPr>
          <p:cNvSpPr txBox="1"/>
          <p:nvPr/>
        </p:nvSpPr>
        <p:spPr>
          <a:xfrm>
            <a:off x="8883585" y="1973494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14         80,000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5" name="TextBox 24">
            <a:hlinkClick r:id="rId12" action="ppaction://hlinksldjump"/>
          </p:cNvPr>
          <p:cNvSpPr txBox="1"/>
          <p:nvPr/>
        </p:nvSpPr>
        <p:spPr>
          <a:xfrm>
            <a:off x="8870748" y="4503597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7            3,600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6" name="TextBox 25">
            <a:hlinkClick r:id="rId13" action="ppaction://hlinksldjump"/>
          </p:cNvPr>
          <p:cNvSpPr txBox="1"/>
          <p:nvPr/>
        </p:nvSpPr>
        <p:spPr>
          <a:xfrm>
            <a:off x="8854129" y="3016270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11         25,000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7" name="TextBox 26">
            <a:hlinkClick r:id="rId14" action="ppaction://hlinksldjump"/>
          </p:cNvPr>
          <p:cNvSpPr txBox="1"/>
          <p:nvPr/>
        </p:nvSpPr>
        <p:spPr>
          <a:xfrm>
            <a:off x="8868382" y="2305678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13         50,000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8" name="TextBox 27">
            <a:hlinkClick r:id="rId15" action="ppaction://hlinksldjump"/>
          </p:cNvPr>
          <p:cNvSpPr txBox="1"/>
          <p:nvPr/>
        </p:nvSpPr>
        <p:spPr>
          <a:xfrm>
            <a:off x="8870748" y="4806958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6            2,000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29" name="TextBox 28">
            <a:hlinkClick r:id="rId16" action="ppaction://hlinksldjump"/>
          </p:cNvPr>
          <p:cNvSpPr txBox="1"/>
          <p:nvPr/>
        </p:nvSpPr>
        <p:spPr>
          <a:xfrm>
            <a:off x="8870748" y="5129524"/>
            <a:ext cx="182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5            1,000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hlinkClick r:id="rId17" action="ppaction://hlinksldjump"/>
          </p:cNvPr>
          <p:cNvSpPr txBox="1"/>
          <p:nvPr/>
        </p:nvSpPr>
        <p:spPr>
          <a:xfrm>
            <a:off x="8871854" y="5451508"/>
            <a:ext cx="1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4</a:t>
            </a:r>
            <a:r>
              <a:rPr lang="en-US" b="1" dirty="0" smtClean="0">
                <a:solidFill>
                  <a:srgbClr val="FFC000"/>
                </a:solidFill>
              </a:rPr>
              <a:t>            500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31" name="TextBox 30">
            <a:hlinkClick r:id="rId18" action="ppaction://hlinksldjump"/>
          </p:cNvPr>
          <p:cNvSpPr txBox="1"/>
          <p:nvPr/>
        </p:nvSpPr>
        <p:spPr>
          <a:xfrm>
            <a:off x="8871460" y="5755519"/>
            <a:ext cx="1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3            300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32" name="TextBox 31">
            <a:hlinkClick r:id="rId19" action="ppaction://hlinksldjump"/>
          </p:cNvPr>
          <p:cNvSpPr txBox="1"/>
          <p:nvPr/>
        </p:nvSpPr>
        <p:spPr>
          <a:xfrm>
            <a:off x="8854130" y="2658423"/>
            <a:ext cx="181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12         35,000</a:t>
            </a:r>
            <a:endParaRPr lang="vi-VN" b="1" dirty="0">
              <a:solidFill>
                <a:srgbClr val="FFC000"/>
              </a:solidFill>
            </a:endParaRPr>
          </a:p>
        </p:txBody>
      </p:sp>
      <p:sp>
        <p:nvSpPr>
          <p:cNvPr id="33" name="TextBox 32">
            <a:hlinkClick r:id="rId20" action="ppaction://hlinksldjump"/>
          </p:cNvPr>
          <p:cNvSpPr txBox="1"/>
          <p:nvPr/>
        </p:nvSpPr>
        <p:spPr>
          <a:xfrm>
            <a:off x="8872363" y="6077248"/>
            <a:ext cx="1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2            200</a:t>
            </a:r>
            <a:endParaRPr lang="vi-VN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3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1"/>
      <p:bldP spid="29" grpId="2"/>
      <p:bldP spid="30" grpId="0"/>
      <p:bldP spid="31" grpId="0"/>
      <p:bldP spid="32" grpId="0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9. They ________because it is a national holiday.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A. don’t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D:  won’t work 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C:. haven’t worked  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B: aren’t working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082" y="2334683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161263" y="203578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00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10 .She’s finished the course, ____________? 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A. isn’t she    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D. didn’t she </a:t>
            </a:r>
          </a:p>
        </p:txBody>
      </p:sp>
      <p:sp>
        <p:nvSpPr>
          <p:cNvPr id="14" name="Flowchart: Terminator 6"/>
          <p:cNvSpPr/>
          <p:nvPr/>
        </p:nvSpPr>
        <p:spPr>
          <a:xfrm>
            <a:off x="996102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C. hasn’t she  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doesn’t she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7200" y="2929305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566611" y="2558917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854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11:“Would you like a beer?” “ Not while I’m ___________”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A. in the act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D.on</a:t>
            </a:r>
            <a:r>
              <a:rPr lang="en-US" dirty="0" smtClean="0"/>
              <a:t> </a:t>
            </a:r>
            <a:r>
              <a:rPr lang="en-US" dirty="0" smtClean="0"/>
              <a:t>duty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C. </a:t>
            </a:r>
            <a:r>
              <a:rPr lang="en-US" dirty="0"/>
              <a:t>under control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B. in order             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550" y="2490571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068516" y="1198342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25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</a:t>
            </a:r>
            <a:r>
              <a:rPr lang="en-US" dirty="0" smtClean="0"/>
              <a:t>12. </a:t>
            </a:r>
            <a:r>
              <a:rPr lang="en-US" dirty="0"/>
              <a:t>Some friends of mine are really fashion-conscious, while __________ are quite simple.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some </a:t>
            </a:r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the other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</a:t>
            </a:r>
            <a:r>
              <a:rPr lang="en-US" dirty="0" err="1" smtClean="0"/>
              <a:t>anothers</a:t>
            </a:r>
            <a:endParaRPr lang="en-US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some </a:t>
            </a:r>
            <a:r>
              <a:rPr lang="en-US" dirty="0" smtClean="0"/>
              <a:t>other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15" y="3246364"/>
            <a:ext cx="4991100" cy="321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485409" y="2409297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41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</a:t>
            </a:r>
            <a:r>
              <a:rPr lang="en-US" dirty="0"/>
              <a:t>13: Janet has left home and is ______ of her parents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A. </a:t>
            </a:r>
            <a:r>
              <a:rPr lang="en-US" dirty="0"/>
              <a:t>dependently</a:t>
            </a:r>
          </a:p>
          <a:p>
            <a:pPr algn="ctr"/>
            <a:endParaRPr lang="en-US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depend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</a:t>
            </a:r>
            <a:r>
              <a:rPr lang="en-US" dirty="0" smtClean="0"/>
              <a:t>independent</a:t>
            </a:r>
            <a:endParaRPr lang="en-US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B:dependent</a:t>
            </a:r>
          </a:p>
          <a:p>
            <a:pPr algn="ctr"/>
            <a:r>
              <a:rPr lang="en-US" dirty="0" smtClean="0"/>
              <a:t>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139" y="3301509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334950" y="2364622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6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14: When I last ______ Jane, she ______ to find a job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saw/ was </a:t>
            </a:r>
            <a:r>
              <a:rPr lang="en-US" dirty="0" smtClean="0"/>
              <a:t>trying</a:t>
            </a:r>
            <a:endParaRPr lang="en-US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D. see/ is trying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 have seen/ </a:t>
            </a:r>
            <a:r>
              <a:rPr lang="en-US" dirty="0" smtClean="0"/>
              <a:t>tried</a:t>
            </a:r>
            <a:endParaRPr lang="en-US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 saw/ </a:t>
            </a:r>
            <a:r>
              <a:rPr lang="en-US" dirty="0" smtClean="0"/>
              <a:t>tried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8455" y="2929305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6956063" y="2137229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829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Question 15: ______ he did not attend the English class, he knew the lesson quite well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 In spite </a:t>
            </a:r>
            <a:r>
              <a:rPr lang="en-US" dirty="0" smtClean="0"/>
              <a:t>of</a:t>
            </a:r>
            <a:endParaRPr lang="en-US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D. </a:t>
            </a:r>
            <a:r>
              <a:rPr lang="en-US" dirty="0"/>
              <a:t>Although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. </a:t>
            </a:r>
            <a:r>
              <a:rPr lang="en-US" dirty="0" smtClean="0"/>
              <a:t>Despite</a:t>
            </a:r>
            <a:endParaRPr lang="en-US" dirty="0"/>
          </a:p>
          <a:p>
            <a:pPr algn="ctr"/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However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541" y="2929305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410231" y="1738662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659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" y="0"/>
            <a:ext cx="117609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1. _______ raiding for camels was a significant part of Bedouin life </a:t>
            </a:r>
            <a:r>
              <a:rPr lang="en-US" dirty="0" err="1" smtClean="0"/>
              <a:t>hasbeen</a:t>
            </a:r>
            <a:r>
              <a:rPr lang="en-US" dirty="0" smtClean="0"/>
              <a:t> documented in </a:t>
            </a:r>
            <a:r>
              <a:rPr lang="en-US" dirty="0" err="1" smtClean="0"/>
              <a:t>Wilfed</a:t>
            </a:r>
            <a:r>
              <a:rPr lang="en-US" dirty="0" smtClean="0"/>
              <a:t> </a:t>
            </a:r>
            <a:r>
              <a:rPr lang="en-US" dirty="0" err="1" smtClean="0"/>
              <a:t>Thesiger’s</a:t>
            </a:r>
            <a:r>
              <a:rPr lang="en-US" dirty="0" smtClean="0"/>
              <a:t> Arabian Sands.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Which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D: Where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C: What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B: That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15" y="2979417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537862" y="2291424"/>
            <a:ext cx="10750012" cy="5037165"/>
            <a:chOff x="-4259300" y="376830"/>
            <a:chExt cx="10750012" cy="5037165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259300" y="376830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281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2:The little boy pleaded _____ not to leave him alone in the dark.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A. on his mother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D. at his mother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96670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C. with his mother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B. his mother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0228" y="3343829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8193290" y="2558917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5" name="Oval 34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3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3:_____, the people who come to this club are in their twenties and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thirties.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0" y="4203507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A. Virtually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. By and large</a:t>
            </a:r>
          </a:p>
          <a:p>
            <a:pPr algn="ctr"/>
            <a:endParaRPr lang="en-US" dirty="0" smtClean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C. To a degree</a:t>
            </a:r>
          </a:p>
          <a:p>
            <a:pPr algn="ctr"/>
            <a:endParaRPr lang="en-US" dirty="0" smtClean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B. Altogether</a:t>
            </a:r>
          </a:p>
          <a:p>
            <a:pPr algn="ctr"/>
            <a:endParaRPr lang="en-US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59" y="3139261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958717" y="255891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58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Question 4.The TV station, in _______ to massive popular demand, decided not to discontinue the soap</a:t>
            </a:r>
          </a:p>
          <a:p>
            <a:pPr algn="ctr"/>
            <a:endParaRPr lang="en-US" dirty="0" smtClean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/>
              <a:t>A</a:t>
            </a:r>
            <a:r>
              <a:rPr lang="en-US" dirty="0" smtClean="0"/>
              <a:t>. response</a:t>
            </a:r>
          </a:p>
          <a:p>
            <a:pPr algn="ctr"/>
            <a:endParaRPr lang="en-US" dirty="0" smtClean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D. rely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C. answer</a:t>
            </a:r>
          </a:p>
          <a:p>
            <a:pPr algn="ctr"/>
            <a:endParaRPr lang="en-US" dirty="0" smtClean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. reaction</a:t>
            </a:r>
          </a:p>
          <a:p>
            <a:pPr algn="ctr"/>
            <a:endParaRPr lang="en-US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1006796"/>
            <a:ext cx="4991100" cy="321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8136153" y="1976130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76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5.Last week, when John arrived at the airport, the plane __________.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A. took off.</a:t>
            </a:r>
          </a:p>
          <a:p>
            <a:pPr algn="ctr"/>
            <a:r>
              <a:rPr lang="en-US" dirty="0" smtClean="0"/>
              <a:t> 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D. takes off.</a:t>
            </a:r>
            <a:endParaRPr lang="en-US" dirty="0" smtClean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C. will take off.</a:t>
            </a:r>
          </a:p>
          <a:p>
            <a:pPr algn="ctr"/>
            <a:r>
              <a:rPr lang="en-US" dirty="0" smtClean="0"/>
              <a:t> </a:t>
            </a:r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B. had taken off.</a:t>
            </a:r>
          </a:p>
          <a:p>
            <a:pPr algn="ctr"/>
            <a:r>
              <a:rPr lang="en-US" dirty="0" smtClean="0"/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715" y="3482194"/>
            <a:ext cx="4991100" cy="32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816271" y="248227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045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6: The salary of a bus driver is much higher ................</a:t>
            </a:r>
            <a:endParaRPr lang="vi-VN" dirty="0"/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. than that of a teacher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 . to compare as a teacher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.In comparison with the salary of a teacher</a:t>
            </a:r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than a teacher</a:t>
            </a:r>
          </a:p>
          <a:p>
            <a:pPr algn="ctr"/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8241" y="3246364"/>
            <a:ext cx="4991100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675402" y="2901281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70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7. Is was a difficult time, but we never </a:t>
            </a:r>
            <a:r>
              <a:rPr lang="en-US" u="sng" dirty="0" smtClean="0"/>
              <a:t>gave up </a:t>
            </a:r>
            <a:r>
              <a:rPr lang="en-US" dirty="0" smtClean="0"/>
              <a:t>hope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A. had</a:t>
            </a:r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D:stopped  </a:t>
            </a:r>
            <a:endParaRPr lang="vi-VN" dirty="0"/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C. offered </a:t>
            </a:r>
          </a:p>
          <a:p>
            <a:pPr algn="ctr"/>
            <a:endParaRPr lang="en-US" dirty="0" smtClean="0"/>
          </a:p>
          <a:p>
            <a:pPr algn="ctr"/>
            <a:endParaRPr lang="vi-VN" dirty="0"/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continued 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27" y="3482194"/>
            <a:ext cx="4961912" cy="3238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7797891" y="2095183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479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138"/>
          </a:xfrm>
          <a:prstGeom prst="rect">
            <a:avLst/>
          </a:prstGeom>
        </p:spPr>
      </p:pic>
      <p:sp>
        <p:nvSpPr>
          <p:cNvPr id="9" name="Flowchart: Terminator 6"/>
          <p:cNvSpPr/>
          <p:nvPr/>
        </p:nvSpPr>
        <p:spPr>
          <a:xfrm>
            <a:off x="2827175" y="1276317"/>
            <a:ext cx="6535189" cy="22058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8. He failed in the election just because he ___________ his opponent.</a:t>
            </a:r>
          </a:p>
        </p:txBody>
      </p:sp>
      <p:sp>
        <p:nvSpPr>
          <p:cNvPr id="11" name="Flowchart: Terminator 6"/>
          <p:cNvSpPr/>
          <p:nvPr/>
        </p:nvSpPr>
        <p:spPr>
          <a:xfrm>
            <a:off x="996102" y="4203509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underestimated  </a:t>
            </a:r>
            <a:endParaRPr lang="vi-VN" dirty="0"/>
          </a:p>
        </p:txBody>
      </p:sp>
      <p:sp>
        <p:nvSpPr>
          <p:cNvPr id="13" name="Flowchart: Terminator 6"/>
          <p:cNvSpPr/>
          <p:nvPr/>
        </p:nvSpPr>
        <p:spPr>
          <a:xfrm>
            <a:off x="7089827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D. undercharged</a:t>
            </a:r>
          </a:p>
        </p:txBody>
      </p:sp>
      <p:sp>
        <p:nvSpPr>
          <p:cNvPr id="14" name="Flowchart: Terminator 6"/>
          <p:cNvSpPr/>
          <p:nvPr/>
        </p:nvSpPr>
        <p:spPr>
          <a:xfrm>
            <a:off x="996101" y="5614915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C. understated       </a:t>
            </a:r>
          </a:p>
        </p:txBody>
      </p:sp>
      <p:sp>
        <p:nvSpPr>
          <p:cNvPr id="15" name="Flowchart: Terminator 6"/>
          <p:cNvSpPr/>
          <p:nvPr/>
        </p:nvSpPr>
        <p:spPr>
          <a:xfrm>
            <a:off x="7089827" y="4203508"/>
            <a:ext cx="4312877" cy="843377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0057"/>
              <a:gd name="connsiteY0" fmla="*/ 0 h 21600"/>
              <a:gd name="connsiteX1" fmla="*/ 18125 w 20057"/>
              <a:gd name="connsiteY1" fmla="*/ 0 h 21600"/>
              <a:gd name="connsiteX2" fmla="*/ 20057 w 20057"/>
              <a:gd name="connsiteY2" fmla="*/ 10055 h 21600"/>
              <a:gd name="connsiteX3" fmla="*/ 18125 w 20057"/>
              <a:gd name="connsiteY3" fmla="*/ 21600 h 21600"/>
              <a:gd name="connsiteX4" fmla="*/ 3475 w 20057"/>
              <a:gd name="connsiteY4" fmla="*/ 21600 h 21600"/>
              <a:gd name="connsiteX5" fmla="*/ 0 w 20057"/>
              <a:gd name="connsiteY5" fmla="*/ 10800 h 21600"/>
              <a:gd name="connsiteX6" fmla="*/ 3475 w 20057"/>
              <a:gd name="connsiteY6" fmla="*/ 0 h 21600"/>
              <a:gd name="connsiteX0" fmla="*/ 1847 w 18429"/>
              <a:gd name="connsiteY0" fmla="*/ 0 h 21600"/>
              <a:gd name="connsiteX1" fmla="*/ 16497 w 18429"/>
              <a:gd name="connsiteY1" fmla="*/ 0 h 21600"/>
              <a:gd name="connsiteX2" fmla="*/ 18429 w 18429"/>
              <a:gd name="connsiteY2" fmla="*/ 10055 h 21600"/>
              <a:gd name="connsiteX3" fmla="*/ 16497 w 18429"/>
              <a:gd name="connsiteY3" fmla="*/ 21600 h 21600"/>
              <a:gd name="connsiteX4" fmla="*/ 1847 w 18429"/>
              <a:gd name="connsiteY4" fmla="*/ 21600 h 21600"/>
              <a:gd name="connsiteX5" fmla="*/ 1 w 18429"/>
              <a:gd name="connsiteY5" fmla="*/ 11545 h 21600"/>
              <a:gd name="connsiteX6" fmla="*/ 1847 w 184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29" h="21600">
                <a:moveTo>
                  <a:pt x="1847" y="0"/>
                </a:moveTo>
                <a:lnTo>
                  <a:pt x="16497" y="0"/>
                </a:lnTo>
                <a:cubicBezTo>
                  <a:pt x="18416" y="0"/>
                  <a:pt x="18429" y="4090"/>
                  <a:pt x="18429" y="10055"/>
                </a:cubicBezTo>
                <a:cubicBezTo>
                  <a:pt x="18429" y="16020"/>
                  <a:pt x="18416" y="21600"/>
                  <a:pt x="16497" y="21600"/>
                </a:cubicBezTo>
                <a:lnTo>
                  <a:pt x="1847" y="21600"/>
                </a:lnTo>
                <a:cubicBezTo>
                  <a:pt x="-72" y="21600"/>
                  <a:pt x="1" y="17510"/>
                  <a:pt x="1" y="11545"/>
                </a:cubicBezTo>
                <a:cubicBezTo>
                  <a:pt x="1" y="5580"/>
                  <a:pt x="-72" y="0"/>
                  <a:pt x="1847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B:overestimated </a:t>
            </a:r>
            <a:endParaRPr lang="vi-VN" dirty="0"/>
          </a:p>
        </p:txBody>
      </p:sp>
      <p:grpSp>
        <p:nvGrpSpPr>
          <p:cNvPr id="17" name="Group 16"/>
          <p:cNvGrpSpPr/>
          <p:nvPr/>
        </p:nvGrpSpPr>
        <p:grpSpPr>
          <a:xfrm>
            <a:off x="8625386" y="109182"/>
            <a:ext cx="722584" cy="709684"/>
            <a:chOff x="8625386" y="109182"/>
            <a:chExt cx="722584" cy="709684"/>
          </a:xfrm>
        </p:grpSpPr>
        <p:sp>
          <p:nvSpPr>
            <p:cNvPr id="18" name="Oval 17"/>
            <p:cNvSpPr/>
            <p:nvPr/>
          </p:nvSpPr>
          <p:spPr>
            <a:xfrm>
              <a:off x="8625386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05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31107" y="27935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50:50</a:t>
              </a:r>
              <a:endParaRPr lang="vi-VN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62782" y="109182"/>
            <a:ext cx="709684" cy="709684"/>
            <a:chOff x="9862782" y="109182"/>
            <a:chExt cx="709684" cy="709684"/>
          </a:xfrm>
        </p:grpSpPr>
        <p:sp>
          <p:nvSpPr>
            <p:cNvPr id="16" name="Oval 15"/>
            <p:cNvSpPr/>
            <p:nvPr/>
          </p:nvSpPr>
          <p:spPr>
            <a:xfrm>
              <a:off x="9862782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7651" y="201873"/>
              <a:ext cx="524301" cy="524301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1169555" y="109182"/>
            <a:ext cx="709684" cy="709684"/>
            <a:chOff x="11169555" y="109182"/>
            <a:chExt cx="709684" cy="709684"/>
          </a:xfrm>
        </p:grpSpPr>
        <p:sp>
          <p:nvSpPr>
            <p:cNvPr id="22" name="Oval 21"/>
            <p:cNvSpPr/>
            <p:nvPr/>
          </p:nvSpPr>
          <p:spPr>
            <a:xfrm>
              <a:off x="11169555" y="109182"/>
              <a:ext cx="709684" cy="7096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5672" y="284644"/>
              <a:ext cx="217581" cy="28044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843" y="284644"/>
              <a:ext cx="217581" cy="280448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8258" y="355515"/>
              <a:ext cx="217581" cy="280448"/>
            </a:xfrm>
            <a:prstGeom prst="rect">
              <a:avLst/>
            </a:prstGeom>
          </p:spPr>
        </p:pic>
      </p:grpSp>
      <p:sp>
        <p:nvSpPr>
          <p:cNvPr id="27" name="Right Arrow 26">
            <a:hlinkClick r:id="rId5" action="ppaction://hlinksldjump"/>
          </p:cNvPr>
          <p:cNvSpPr/>
          <p:nvPr/>
        </p:nvSpPr>
        <p:spPr>
          <a:xfrm>
            <a:off x="1312522" y="117916"/>
            <a:ext cx="928048" cy="8943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158" y="3482194"/>
            <a:ext cx="4991100" cy="321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3" name="Group 32"/>
          <p:cNvGrpSpPr/>
          <p:nvPr/>
        </p:nvGrpSpPr>
        <p:grpSpPr>
          <a:xfrm>
            <a:off x="6862450" y="2349946"/>
            <a:ext cx="4093022" cy="4132558"/>
            <a:chOff x="3762138" y="1281437"/>
            <a:chExt cx="4093022" cy="4132558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138" y="1281437"/>
              <a:ext cx="4093022" cy="40930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32" name="TextBox 31"/>
            <p:cNvSpPr txBox="1"/>
            <p:nvPr/>
          </p:nvSpPr>
          <p:spPr>
            <a:xfrm>
              <a:off x="5105396" y="5044663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pc="300" dirty="0" smtClean="0"/>
                <a:t>CALLING!</a:t>
              </a:r>
              <a:endParaRPr lang="vi-VN" b="1" spc="3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61777" y="117916"/>
            <a:ext cx="894349" cy="894349"/>
            <a:chOff x="2461777" y="117916"/>
            <a:chExt cx="894349" cy="894349"/>
          </a:xfrm>
        </p:grpSpPr>
        <p:sp>
          <p:nvSpPr>
            <p:cNvPr id="34" name="Oval 33"/>
            <p:cNvSpPr/>
            <p:nvPr/>
          </p:nvSpPr>
          <p:spPr>
            <a:xfrm>
              <a:off x="2461777" y="117916"/>
              <a:ext cx="894349" cy="8943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0074" y="307850"/>
              <a:ext cx="7016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Key</a:t>
              </a:r>
              <a:endParaRPr lang="vi-VN" sz="2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09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424</TotalTime>
  <Words>572</Words>
  <PresentationFormat>Widescreen</PresentationFormat>
  <Paragraphs>154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2017-09-24T09:53:53Z</dcterms:created>
  <dcterms:modified xsi:type="dcterms:W3CDTF">2017-09-24T16:59:12Z</dcterms:modified>
</cp:coreProperties>
</file>