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66" r:id="rId2"/>
    <p:sldId id="317" r:id="rId3"/>
    <p:sldId id="318" r:id="rId4"/>
    <p:sldId id="329" r:id="rId5"/>
    <p:sldId id="267" r:id="rId6"/>
    <p:sldId id="258" r:id="rId7"/>
    <p:sldId id="311" r:id="rId8"/>
    <p:sldId id="316" r:id="rId9"/>
    <p:sldId id="314" r:id="rId10"/>
    <p:sldId id="268" r:id="rId11"/>
    <p:sldId id="260" r:id="rId12"/>
    <p:sldId id="261" r:id="rId13"/>
    <p:sldId id="262" r:id="rId14"/>
    <p:sldId id="320" r:id="rId15"/>
    <p:sldId id="321" r:id="rId16"/>
    <p:sldId id="322" r:id="rId17"/>
    <p:sldId id="312" r:id="rId18"/>
    <p:sldId id="325" r:id="rId19"/>
    <p:sldId id="326" r:id="rId20"/>
    <p:sldId id="327" r:id="rId21"/>
    <p:sldId id="328" r:id="rId22"/>
    <p:sldId id="265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16247"/>
    <a:srgbClr val="F7A19F"/>
    <a:srgbClr val="F6908E"/>
    <a:srgbClr val="FAC3C2"/>
    <a:srgbClr val="FCDDDC"/>
    <a:srgbClr val="C8DB53"/>
    <a:srgbClr val="D3E273"/>
    <a:srgbClr val="35BEA7"/>
    <a:srgbClr val="A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7" d="100"/>
          <a:sy n="87" d="100"/>
        </p:scale>
        <p:origin x="432" y="58"/>
      </p:cViewPr>
      <p:guideLst>
        <p:guide orient="horz" pos="2184"/>
        <p:guide pos="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FF33-D916-4947-88E5-3BC2293F979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4C31F-5FB6-496F-972D-814F520D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1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5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5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0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0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6715" y="0"/>
            <a:ext cx="11992708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" y="97796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1319" y="988733"/>
            <a:ext cx="821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32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6617" y="1777534"/>
            <a:ext cx="58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4490" y="1777534"/>
            <a:ext cx="1362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I see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9623" y="2467836"/>
            <a:ext cx="57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9623" y="3214789"/>
            <a:ext cx="603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660" y="3177584"/>
            <a:ext cx="570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_______ Moon is bright tonight.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4490" y="2470946"/>
            <a:ext cx="416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Does your town have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9919" y="3946671"/>
            <a:ext cx="57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6180" y="4644281"/>
            <a:ext cx="58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7960" y="4715122"/>
            <a:ext cx="293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Is your mother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8E078-C46E-46BF-8262-C7A0548B30DB}"/>
              </a:ext>
            </a:extLst>
          </p:cNvPr>
          <p:cNvSpPr txBox="1"/>
          <p:nvPr/>
        </p:nvSpPr>
        <p:spPr>
          <a:xfrm>
            <a:off x="3822764" y="1729790"/>
            <a:ext cx="559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dog, I will run away.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3444B-4777-413C-AEFE-A7442E8C2D32}"/>
              </a:ext>
            </a:extLst>
          </p:cNvPr>
          <p:cNvSpPr txBox="1"/>
          <p:nvPr/>
        </p:nvSpPr>
        <p:spPr>
          <a:xfrm>
            <a:off x="3907959" y="178847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</a:t>
            </a:r>
            <a:r>
              <a:rPr lang="en-US" sz="3200" dirty="0"/>
              <a:t> dog, I will run away.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8288F-FD54-43EA-8B6E-EE2B82B72741}"/>
              </a:ext>
            </a:extLst>
          </p:cNvPr>
          <p:cNvSpPr txBox="1"/>
          <p:nvPr/>
        </p:nvSpPr>
        <p:spPr>
          <a:xfrm>
            <a:off x="6224582" y="2429832"/>
            <a:ext cx="3904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art gallery?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C6467-E77E-4061-9A6C-0728D101706B}"/>
              </a:ext>
            </a:extLst>
          </p:cNvPr>
          <p:cNvSpPr txBox="1"/>
          <p:nvPr/>
        </p:nvSpPr>
        <p:spPr>
          <a:xfrm>
            <a:off x="6224582" y="2467836"/>
            <a:ext cx="3029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an</a:t>
            </a:r>
            <a:r>
              <a:rPr lang="en-US" sz="3200" dirty="0"/>
              <a:t> art gallery?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18E6C-761C-48DE-967B-D7B2D27BAEC9}"/>
              </a:ext>
            </a:extLst>
          </p:cNvPr>
          <p:cNvSpPr txBox="1"/>
          <p:nvPr/>
        </p:nvSpPr>
        <p:spPr>
          <a:xfrm>
            <a:off x="2694490" y="3212847"/>
            <a:ext cx="639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Moon is bright tonight.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C9BDCB-1A9A-44CF-9141-933B414DD35C}"/>
              </a:ext>
            </a:extLst>
          </p:cNvPr>
          <p:cNvSpPr txBox="1"/>
          <p:nvPr/>
        </p:nvSpPr>
        <p:spPr>
          <a:xfrm>
            <a:off x="2702660" y="3891529"/>
            <a:ext cx="529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temple is very old.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7F9C40-1A2E-43DC-85C6-C1CC7E408DD5}"/>
              </a:ext>
            </a:extLst>
          </p:cNvPr>
          <p:cNvSpPr txBox="1"/>
          <p:nvPr/>
        </p:nvSpPr>
        <p:spPr>
          <a:xfrm>
            <a:off x="2702660" y="3938018"/>
            <a:ext cx="4497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temple is very old.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8A2CE-10BB-406E-9177-BD4C5D881012}"/>
              </a:ext>
            </a:extLst>
          </p:cNvPr>
          <p:cNvSpPr txBox="1"/>
          <p:nvPr/>
        </p:nvSpPr>
        <p:spPr>
          <a:xfrm>
            <a:off x="2727960" y="5285266"/>
            <a:ext cx="3726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- No, she isn’t. She’s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8B396E-6A6E-4949-A4EF-72A4C7FA5825}"/>
              </a:ext>
            </a:extLst>
          </p:cNvPr>
          <p:cNvSpPr txBox="1"/>
          <p:nvPr/>
        </p:nvSpPr>
        <p:spPr>
          <a:xfrm>
            <a:off x="5459984" y="4675865"/>
            <a:ext cx="3631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teacher?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6AF5A-DB30-44CC-9AFF-D50AEB0D6806}"/>
              </a:ext>
            </a:extLst>
          </p:cNvPr>
          <p:cNvSpPr txBox="1"/>
          <p:nvPr/>
        </p:nvSpPr>
        <p:spPr>
          <a:xfrm>
            <a:off x="5474845" y="4688178"/>
            <a:ext cx="2520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</a:t>
            </a:r>
            <a:r>
              <a:rPr lang="en-US" sz="3200" dirty="0"/>
              <a:t> teacher?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D46261-4AD7-44F8-9AAE-ABCEC5659A28}"/>
              </a:ext>
            </a:extLst>
          </p:cNvPr>
          <p:cNvSpPr txBox="1"/>
          <p:nvPr/>
        </p:nvSpPr>
        <p:spPr>
          <a:xfrm>
            <a:off x="6078460" y="5219425"/>
            <a:ext cx="2881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_______ artist.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EB055D-14BD-4A02-8C3B-641604379646}"/>
              </a:ext>
            </a:extLst>
          </p:cNvPr>
          <p:cNvSpPr txBox="1"/>
          <p:nvPr/>
        </p:nvSpPr>
        <p:spPr>
          <a:xfrm>
            <a:off x="6103094" y="5240033"/>
            <a:ext cx="2376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an</a:t>
            </a:r>
            <a:r>
              <a:rPr lang="en-US" sz="3200" dirty="0"/>
              <a:t> artist.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0" y="95602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8049" y="1046659"/>
            <a:ext cx="915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dirty="0"/>
              <a:t>Write the correct form of each verb in brackets.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945" y="1966005"/>
            <a:ext cx="66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8440" y="1895404"/>
            <a:ext cx="11171325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they (build) _______ an airport here, it (be) _______ very noisy.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2212" y="2678139"/>
            <a:ext cx="613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6771" y="2575796"/>
            <a:ext cx="9233815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People (save) _______ the environment if they (reuse) _______ old items.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944" y="4107258"/>
            <a:ext cx="60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6771" y="3996791"/>
            <a:ext cx="106845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we (grow) _______ trees, our school (be) _______  greener.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943" y="4909626"/>
            <a:ext cx="60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6771" y="4960482"/>
            <a:ext cx="1129811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we (not have) _______ enough food, we (be) _______ hungry.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02705" y="67958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77537" y="6804500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_______ hungry, we (be) _______ tired.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73B3CF-6180-4C8C-ACC8-6EB52372D71E}"/>
              </a:ext>
            </a:extLst>
          </p:cNvPr>
          <p:cNvSpPr txBox="1"/>
          <p:nvPr/>
        </p:nvSpPr>
        <p:spPr>
          <a:xfrm>
            <a:off x="988440" y="1881537"/>
            <a:ext cx="1030208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they (build) </a:t>
            </a:r>
            <a:r>
              <a:rPr lang="en-US" sz="3200" dirty="0">
                <a:solidFill>
                  <a:srgbClr val="00B050"/>
                </a:solidFill>
              </a:rPr>
              <a:t>build</a:t>
            </a:r>
            <a:r>
              <a:rPr lang="en-US" sz="3200" dirty="0"/>
              <a:t> an airport here, it (be) </a:t>
            </a:r>
            <a:r>
              <a:rPr lang="en-US" sz="3200" dirty="0">
                <a:solidFill>
                  <a:srgbClr val="00B050"/>
                </a:solidFill>
              </a:rPr>
              <a:t>will be</a:t>
            </a:r>
            <a:r>
              <a:rPr lang="en-US" sz="3200" dirty="0"/>
              <a:t> very noisy.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FB9EDB-8621-4472-AD18-8C519D7670B5}"/>
              </a:ext>
            </a:extLst>
          </p:cNvPr>
          <p:cNvSpPr txBox="1"/>
          <p:nvPr/>
        </p:nvSpPr>
        <p:spPr>
          <a:xfrm>
            <a:off x="988440" y="2573881"/>
            <a:ext cx="10634994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People (save) </a:t>
            </a:r>
            <a:r>
              <a:rPr lang="en-US" sz="3200" dirty="0">
                <a:solidFill>
                  <a:srgbClr val="00B050"/>
                </a:solidFill>
              </a:rPr>
              <a:t>will save</a:t>
            </a:r>
            <a:r>
              <a:rPr lang="en-US" sz="3200" dirty="0"/>
              <a:t> the environment if they (reuse) </a:t>
            </a:r>
            <a:r>
              <a:rPr lang="en-US" sz="3200" dirty="0">
                <a:solidFill>
                  <a:srgbClr val="00B050"/>
                </a:solidFill>
              </a:rPr>
              <a:t>reuse</a:t>
            </a:r>
            <a:r>
              <a:rPr lang="en-US" sz="3200" dirty="0"/>
              <a:t> old items.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3B6AB-2E27-4D16-9850-AF5B9A69D8A0}"/>
              </a:ext>
            </a:extLst>
          </p:cNvPr>
          <p:cNvSpPr txBox="1"/>
          <p:nvPr/>
        </p:nvSpPr>
        <p:spPr>
          <a:xfrm>
            <a:off x="1016771" y="4018339"/>
            <a:ext cx="965762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we (grow) </a:t>
            </a:r>
            <a:r>
              <a:rPr lang="en-US" sz="3200" dirty="0">
                <a:solidFill>
                  <a:srgbClr val="00B050"/>
                </a:solidFill>
              </a:rPr>
              <a:t>grow</a:t>
            </a:r>
            <a:r>
              <a:rPr lang="en-US" sz="3200" dirty="0"/>
              <a:t> trees, our school (be) </a:t>
            </a:r>
            <a:r>
              <a:rPr lang="en-US" sz="3200" dirty="0">
                <a:solidFill>
                  <a:srgbClr val="00B050"/>
                </a:solidFill>
              </a:rPr>
              <a:t>will be</a:t>
            </a:r>
            <a:r>
              <a:rPr lang="en-US" sz="3200" dirty="0"/>
              <a:t>  greener.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7F917-2D91-44D9-95B6-8312572436F6}"/>
              </a:ext>
            </a:extLst>
          </p:cNvPr>
          <p:cNvSpPr txBox="1"/>
          <p:nvPr/>
        </p:nvSpPr>
        <p:spPr>
          <a:xfrm>
            <a:off x="1016771" y="4927888"/>
            <a:ext cx="11142994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/>
              <a:t>If we (not have) </a:t>
            </a:r>
            <a:r>
              <a:rPr lang="en-US" sz="3200" dirty="0">
                <a:solidFill>
                  <a:srgbClr val="00B050"/>
                </a:solidFill>
              </a:rPr>
              <a:t>don’t have</a:t>
            </a:r>
            <a:r>
              <a:rPr lang="en-US" sz="3200" dirty="0"/>
              <a:t> enough food, we (be) </a:t>
            </a:r>
            <a:r>
              <a:rPr lang="en-US" sz="3200" dirty="0">
                <a:solidFill>
                  <a:srgbClr val="00B050"/>
                </a:solidFill>
              </a:rPr>
              <a:t>will be</a:t>
            </a:r>
            <a:r>
              <a:rPr lang="en-US" sz="3200" dirty="0"/>
              <a:t> hungry.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F16CD2-13A7-4ACC-91D6-CD4BB7E5C8B3}"/>
              </a:ext>
            </a:extLst>
          </p:cNvPr>
          <p:cNvSpPr txBox="1"/>
          <p:nvPr/>
        </p:nvSpPr>
        <p:spPr>
          <a:xfrm>
            <a:off x="2477534" y="6800173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</a:t>
            </a:r>
            <a:r>
              <a:rPr lang="en-US" sz="2400" dirty="0">
                <a:solidFill>
                  <a:srgbClr val="00B050"/>
                </a:solidFill>
              </a:rPr>
              <a:t>are</a:t>
            </a:r>
            <a:r>
              <a:rPr lang="en-US" sz="2400" dirty="0"/>
              <a:t> hungry, we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tired.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9" grpId="0"/>
      <p:bldP spid="28" grpId="0"/>
      <p:bldP spid="30" grpId="0"/>
      <p:bldP spid="17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" y="936841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090" y="955940"/>
            <a:ext cx="10136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3141" y="2106061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39179" y="2099918"/>
            <a:ext cx="640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walk or cycle. We are healthy.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64349" y="3086904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9180" y="3066375"/>
            <a:ext cx="879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We use the car all the time. We make the air dirty.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164349" y="4034925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9180" y="4037158"/>
            <a:ext cx="78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reuse paper. You save trees.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64349" y="4969062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9180" y="4971295"/>
            <a:ext cx="75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make noise. Your sister doesn’t sleep.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64349" y="5962491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39179" y="5973377"/>
            <a:ext cx="860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 see a used bottle on the road. I put it in the bin.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" y="936841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090" y="955940"/>
            <a:ext cx="10250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4349" y="2097269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39179" y="2099918"/>
            <a:ext cx="640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walk or cycle. We are healthy.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64349" y="3333088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39180" y="3312559"/>
            <a:ext cx="879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We use the car all the time. We make the air dirty.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164349" y="4580046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9180" y="4582279"/>
            <a:ext cx="78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You reuse paper. You save trees.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3EED03-376F-43FC-BBF3-41C79CF724E6}"/>
              </a:ext>
            </a:extLst>
          </p:cNvPr>
          <p:cNvSpPr txBox="1"/>
          <p:nvPr/>
        </p:nvSpPr>
        <p:spPr>
          <a:xfrm>
            <a:off x="2404847" y="2682044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we walk or cycle, we will be healthy.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67F28-C694-4B53-A426-35C5617E388C}"/>
              </a:ext>
            </a:extLst>
          </p:cNvPr>
          <p:cNvSpPr txBox="1"/>
          <p:nvPr/>
        </p:nvSpPr>
        <p:spPr>
          <a:xfrm>
            <a:off x="2404845" y="3897566"/>
            <a:ext cx="938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we use the car all the time, we will make the air dirty.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469A70-2D10-418E-ACDE-603B59F6C246}"/>
              </a:ext>
            </a:extLst>
          </p:cNvPr>
          <p:cNvSpPr txBox="1"/>
          <p:nvPr/>
        </p:nvSpPr>
        <p:spPr>
          <a:xfrm>
            <a:off x="2404847" y="5178021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you reuse paper, you will save trees.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" y="936841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090" y="955940"/>
            <a:ext cx="10139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55760" y="2398477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30591" y="2400710"/>
            <a:ext cx="75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make noise. Your sister doesn’t sleep.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5760" y="3825781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30590" y="3836667"/>
            <a:ext cx="860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 see a used bottle on the road. I put it in the bin.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6463E1-6259-401F-B010-5F471C7B0979}"/>
              </a:ext>
            </a:extLst>
          </p:cNvPr>
          <p:cNvSpPr txBox="1"/>
          <p:nvPr/>
        </p:nvSpPr>
        <p:spPr>
          <a:xfrm>
            <a:off x="1768689" y="3161710"/>
            <a:ext cx="1052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you make noise, your sister will not / won’t sleep.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17F374-F161-4BFE-A8CF-E39B1C806B40}"/>
              </a:ext>
            </a:extLst>
          </p:cNvPr>
          <p:cNvSpPr txBox="1"/>
          <p:nvPr/>
        </p:nvSpPr>
        <p:spPr>
          <a:xfrm>
            <a:off x="1768689" y="4589014"/>
            <a:ext cx="1052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I see a used bottle on the road, I will put it in the bin.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" y="936841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089" y="955940"/>
            <a:ext cx="10980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7319" y="1966100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3357" y="1959957"/>
            <a:ext cx="640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walk or cycle. We are healthy.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8527" y="2834974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3358" y="2814445"/>
            <a:ext cx="879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We use the car all the time. We make the air dirty.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548527" y="3730418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3358" y="3732651"/>
            <a:ext cx="78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reuse paper. You save trees.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8527" y="4647149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3358" y="4649382"/>
            <a:ext cx="75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make noise. Your sister doesn’t sleep.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8527" y="5561270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3357" y="5572156"/>
            <a:ext cx="860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see a used bottle on the road. I put it in the bin.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3EED03-376F-43FC-BBF3-41C79CF724E6}"/>
              </a:ext>
            </a:extLst>
          </p:cNvPr>
          <p:cNvSpPr txBox="1"/>
          <p:nvPr/>
        </p:nvSpPr>
        <p:spPr>
          <a:xfrm>
            <a:off x="1789025" y="2402121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we walk or cycle, we will be healthy.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67F28-C694-4B53-A426-35C5617E388C}"/>
              </a:ext>
            </a:extLst>
          </p:cNvPr>
          <p:cNvSpPr txBox="1"/>
          <p:nvPr/>
        </p:nvSpPr>
        <p:spPr>
          <a:xfrm>
            <a:off x="1789023" y="3244427"/>
            <a:ext cx="938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we use the car all the time, we will make the air dirty.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469A70-2D10-418E-ACDE-603B59F6C246}"/>
              </a:ext>
            </a:extLst>
          </p:cNvPr>
          <p:cNvSpPr txBox="1"/>
          <p:nvPr/>
        </p:nvSpPr>
        <p:spPr>
          <a:xfrm>
            <a:off x="1745482" y="4168849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you reuse paper, you will save trees.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6463E1-6259-401F-B010-5F471C7B0979}"/>
              </a:ext>
            </a:extLst>
          </p:cNvPr>
          <p:cNvSpPr txBox="1"/>
          <p:nvPr/>
        </p:nvSpPr>
        <p:spPr>
          <a:xfrm>
            <a:off x="1789023" y="5125178"/>
            <a:ext cx="1052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you make noise, your sister will not / won’t sleep.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17F374-F161-4BFE-A8CF-E39B1C806B40}"/>
              </a:ext>
            </a:extLst>
          </p:cNvPr>
          <p:cNvSpPr txBox="1"/>
          <p:nvPr/>
        </p:nvSpPr>
        <p:spPr>
          <a:xfrm>
            <a:off x="1745482" y="6088300"/>
            <a:ext cx="10521302" cy="778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If I see a used bottle on the road, I will put it in the bin.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97" y="714702"/>
            <a:ext cx="2840576" cy="2218792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5" y="830663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" y="794333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55" y="3047402"/>
            <a:ext cx="644731" cy="700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2746" y="3069759"/>
            <a:ext cx="512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What can you see in each picture? What did people use to make the things in the pictures? 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97" y="714702"/>
            <a:ext cx="2840576" cy="2218792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5" y="830663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" y="794333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7959" y="2842453"/>
            <a:ext cx="5422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Now work in pairs or in groups to complete the project.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40425" y="3864998"/>
            <a:ext cx="6291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Choose a used object (a bottle, a sheet of paper, etc.).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Make something new from it and decorate it.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Bring it to class.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Do a “show and tell” about it.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3" y="2857576"/>
            <a:ext cx="588186" cy="6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44" y="714701"/>
            <a:ext cx="3196129" cy="2496517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5" y="830663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9" y="794333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11" y="3163804"/>
            <a:ext cx="567735" cy="6008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60950" y="3163804"/>
            <a:ext cx="5086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Listen to other presentations and decide which is the best.</a:t>
            </a:r>
          </a:p>
        </p:txBody>
      </p:sp>
    </p:spTree>
    <p:extLst>
      <p:ext uri="{BB962C8B-B14F-4D97-AF65-F5344CB8AC3E}">
        <p14:creationId xmlns:p14="http://schemas.microsoft.com/office/powerpoint/2010/main" val="28454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674427" y="1895282"/>
            <a:ext cx="8008227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00194" y="1936148"/>
            <a:ext cx="748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7: LOOKING BACK AND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3532" y="173809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2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1998857"/>
            <a:ext cx="87436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Vocabulary: the words for things that can be reduced, reused and recycled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Grammar: - Articles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</a:t>
            </a:r>
            <a:r>
              <a:rPr lang="en-US" sz="3200" dirty="0" smtClean="0"/>
              <a:t>	     - The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conditional sentences</a:t>
            </a:r>
            <a:r>
              <a:rPr lang="en-US" sz="3200" dirty="0"/>
              <a:t>	</a:t>
            </a:r>
            <a:r>
              <a:rPr lang="en-US" sz="3200" dirty="0" smtClean="0"/>
              <a:t>	 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/>
              <a:t>Project: Creative ideas about reusing old things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29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1744741"/>
            <a:ext cx="1136231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Do exercises in the handout given by the teacher.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64" y="2769577"/>
            <a:ext cx="3527141" cy="35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42570"/>
              </p:ext>
            </p:extLst>
          </p:nvPr>
        </p:nvGraphicFramePr>
        <p:xfrm>
          <a:off x="1524000" y="1100855"/>
          <a:ext cx="9144000" cy="5126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2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/>
                        <a:t>Now</a:t>
                      </a:r>
                      <a:r>
                        <a:rPr lang="en-US" sz="3000" baseline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for things that can be reduced, reused and recycled.</a:t>
                      </a:r>
                      <a:endParaRPr lang="en-US" sz="2400" spc="-8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say sentences with correct rhythm.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articles correctly.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first conditional to talk about possibilities.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give warnings.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ways to go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tips for going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3983D2-03F9-47AE-9350-1022208AA982}"/>
              </a:ext>
            </a:extLst>
          </p:cNvPr>
          <p:cNvSpPr/>
          <p:nvPr/>
        </p:nvSpPr>
        <p:spPr>
          <a:xfrm>
            <a:off x="8566276" y="197346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31E8B-54C7-40F3-99F4-9BBE24669395}"/>
              </a:ext>
            </a:extLst>
          </p:cNvPr>
          <p:cNvSpPr txBox="1"/>
          <p:nvPr/>
        </p:nvSpPr>
        <p:spPr>
          <a:xfrm>
            <a:off x="8544742" y="190995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76ABF-A109-4469-ACD6-A48C695320C2}"/>
              </a:ext>
            </a:extLst>
          </p:cNvPr>
          <p:cNvSpPr/>
          <p:nvPr/>
        </p:nvSpPr>
        <p:spPr>
          <a:xfrm>
            <a:off x="9100714" y="196667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07842E-CEEF-48BF-82D6-A72E0606E032}"/>
              </a:ext>
            </a:extLst>
          </p:cNvPr>
          <p:cNvSpPr/>
          <p:nvPr/>
        </p:nvSpPr>
        <p:spPr>
          <a:xfrm>
            <a:off x="9780391" y="1779857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929C7-C974-4764-92E2-7637F5920C01}"/>
              </a:ext>
            </a:extLst>
          </p:cNvPr>
          <p:cNvSpPr txBox="1"/>
          <p:nvPr/>
        </p:nvSpPr>
        <p:spPr>
          <a:xfrm>
            <a:off x="9116385" y="1926100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57F20-F56F-4D1B-BE94-5BC4082F0F82}"/>
              </a:ext>
            </a:extLst>
          </p:cNvPr>
          <p:cNvSpPr txBox="1"/>
          <p:nvPr/>
        </p:nvSpPr>
        <p:spPr>
          <a:xfrm>
            <a:off x="9884733" y="190804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42CB1-ED3F-4670-BDC8-4C8EE519C384}"/>
              </a:ext>
            </a:extLst>
          </p:cNvPr>
          <p:cNvSpPr/>
          <p:nvPr/>
        </p:nvSpPr>
        <p:spPr>
          <a:xfrm>
            <a:off x="8581947" y="263493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287C6-CB15-4ED0-AC9F-442FA5744505}"/>
              </a:ext>
            </a:extLst>
          </p:cNvPr>
          <p:cNvSpPr txBox="1"/>
          <p:nvPr/>
        </p:nvSpPr>
        <p:spPr>
          <a:xfrm>
            <a:off x="8560413" y="257142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89E14-25A5-43DF-B6F8-DBEF3F45BB08}"/>
              </a:ext>
            </a:extLst>
          </p:cNvPr>
          <p:cNvSpPr/>
          <p:nvPr/>
        </p:nvSpPr>
        <p:spPr>
          <a:xfrm>
            <a:off x="9116385" y="262814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E4627-58D5-466A-A865-E39FFFD54462}"/>
              </a:ext>
            </a:extLst>
          </p:cNvPr>
          <p:cNvSpPr/>
          <p:nvPr/>
        </p:nvSpPr>
        <p:spPr>
          <a:xfrm>
            <a:off x="9796062" y="262814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54BB9-CB07-44C3-8729-13E88D8BA0EE}"/>
              </a:ext>
            </a:extLst>
          </p:cNvPr>
          <p:cNvSpPr txBox="1"/>
          <p:nvPr/>
        </p:nvSpPr>
        <p:spPr>
          <a:xfrm>
            <a:off x="9132056" y="258756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3A50A-B8CA-4A1A-A46C-BD483EC6A8D4}"/>
              </a:ext>
            </a:extLst>
          </p:cNvPr>
          <p:cNvSpPr txBox="1"/>
          <p:nvPr/>
        </p:nvSpPr>
        <p:spPr>
          <a:xfrm>
            <a:off x="9900404" y="25695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BC74FF-F125-4493-9A2D-DBA15E9F2CF4}"/>
              </a:ext>
            </a:extLst>
          </p:cNvPr>
          <p:cNvSpPr/>
          <p:nvPr/>
        </p:nvSpPr>
        <p:spPr>
          <a:xfrm>
            <a:off x="8566276" y="306850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ECC21-AD53-4602-9B7D-467A78158D61}"/>
              </a:ext>
            </a:extLst>
          </p:cNvPr>
          <p:cNvSpPr txBox="1"/>
          <p:nvPr/>
        </p:nvSpPr>
        <p:spPr>
          <a:xfrm>
            <a:off x="8544742" y="30049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F949B7-C40B-4C03-BE0E-566E1A88EE67}"/>
              </a:ext>
            </a:extLst>
          </p:cNvPr>
          <p:cNvSpPr/>
          <p:nvPr/>
        </p:nvSpPr>
        <p:spPr>
          <a:xfrm>
            <a:off x="9100714" y="306171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AADCD8-7B69-41A8-A640-E493F46BB166}"/>
              </a:ext>
            </a:extLst>
          </p:cNvPr>
          <p:cNvSpPr/>
          <p:nvPr/>
        </p:nvSpPr>
        <p:spPr>
          <a:xfrm>
            <a:off x="9780391" y="306171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8287E-6BA5-4496-ACA8-BC6E34D73217}"/>
              </a:ext>
            </a:extLst>
          </p:cNvPr>
          <p:cNvSpPr txBox="1"/>
          <p:nvPr/>
        </p:nvSpPr>
        <p:spPr>
          <a:xfrm>
            <a:off x="9116385" y="30211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CEEF68-350D-4A45-8B42-5A5FF9340C20}"/>
              </a:ext>
            </a:extLst>
          </p:cNvPr>
          <p:cNvSpPr txBox="1"/>
          <p:nvPr/>
        </p:nvSpPr>
        <p:spPr>
          <a:xfrm>
            <a:off x="9884733" y="30030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2010F-64E3-4782-8371-E7F132598C97}"/>
              </a:ext>
            </a:extLst>
          </p:cNvPr>
          <p:cNvSpPr/>
          <p:nvPr/>
        </p:nvSpPr>
        <p:spPr>
          <a:xfrm>
            <a:off x="8605284" y="354008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7AE18-FBD3-4D8D-957A-52C8FAE2BD52}"/>
              </a:ext>
            </a:extLst>
          </p:cNvPr>
          <p:cNvSpPr txBox="1"/>
          <p:nvPr/>
        </p:nvSpPr>
        <p:spPr>
          <a:xfrm>
            <a:off x="8583750" y="34765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4485C5-4561-4E47-B8D3-4892BA413153}"/>
              </a:ext>
            </a:extLst>
          </p:cNvPr>
          <p:cNvSpPr/>
          <p:nvPr/>
        </p:nvSpPr>
        <p:spPr>
          <a:xfrm>
            <a:off x="9139722" y="353329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D8694F-A681-4AF4-BD65-8C81F1C66689}"/>
              </a:ext>
            </a:extLst>
          </p:cNvPr>
          <p:cNvSpPr/>
          <p:nvPr/>
        </p:nvSpPr>
        <p:spPr>
          <a:xfrm>
            <a:off x="9819399" y="353329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A4B2F5-F5B7-4E6A-8C1E-AAB9B56DDB47}"/>
              </a:ext>
            </a:extLst>
          </p:cNvPr>
          <p:cNvSpPr txBox="1"/>
          <p:nvPr/>
        </p:nvSpPr>
        <p:spPr>
          <a:xfrm>
            <a:off x="9155393" y="3492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B52CA-FC38-4912-825C-63C257A58364}"/>
              </a:ext>
            </a:extLst>
          </p:cNvPr>
          <p:cNvSpPr txBox="1"/>
          <p:nvPr/>
        </p:nvSpPr>
        <p:spPr>
          <a:xfrm>
            <a:off x="9923741" y="34746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4DF40D-6947-4FD7-8B4B-A033A5D6DFB1}"/>
              </a:ext>
            </a:extLst>
          </p:cNvPr>
          <p:cNvSpPr/>
          <p:nvPr/>
        </p:nvSpPr>
        <p:spPr>
          <a:xfrm>
            <a:off x="8589613" y="397365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407E29-6F20-438D-A628-6034BC3B0DC3}"/>
              </a:ext>
            </a:extLst>
          </p:cNvPr>
          <p:cNvSpPr txBox="1"/>
          <p:nvPr/>
        </p:nvSpPr>
        <p:spPr>
          <a:xfrm>
            <a:off x="8568079" y="391014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4E902-3A5A-4149-BA2F-0E69576FA0C7}"/>
              </a:ext>
            </a:extLst>
          </p:cNvPr>
          <p:cNvSpPr/>
          <p:nvPr/>
        </p:nvSpPr>
        <p:spPr>
          <a:xfrm>
            <a:off x="9124051" y="396686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0D8817-81AE-4D1C-AB4D-3755579705F9}"/>
              </a:ext>
            </a:extLst>
          </p:cNvPr>
          <p:cNvSpPr/>
          <p:nvPr/>
        </p:nvSpPr>
        <p:spPr>
          <a:xfrm>
            <a:off x="9803728" y="3966863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2A030C-5E32-4B91-B413-E9A424A796C9}"/>
              </a:ext>
            </a:extLst>
          </p:cNvPr>
          <p:cNvSpPr txBox="1"/>
          <p:nvPr/>
        </p:nvSpPr>
        <p:spPr>
          <a:xfrm>
            <a:off x="9139722" y="392628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9F3DA-FE1B-4AEE-8E9C-D656254A3B6F}"/>
              </a:ext>
            </a:extLst>
          </p:cNvPr>
          <p:cNvSpPr txBox="1"/>
          <p:nvPr/>
        </p:nvSpPr>
        <p:spPr>
          <a:xfrm>
            <a:off x="9908070" y="390822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91BCFF-C3C2-4171-9444-6EC1A61F9D2D}"/>
              </a:ext>
            </a:extLst>
          </p:cNvPr>
          <p:cNvSpPr/>
          <p:nvPr/>
        </p:nvSpPr>
        <p:spPr>
          <a:xfrm>
            <a:off x="8581947" y="4464936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274D08-8194-4837-8869-461E82BEAE07}"/>
              </a:ext>
            </a:extLst>
          </p:cNvPr>
          <p:cNvSpPr txBox="1"/>
          <p:nvPr/>
        </p:nvSpPr>
        <p:spPr>
          <a:xfrm>
            <a:off x="8560413" y="440142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04D4C2-0A69-43C8-968E-2FE61DAFD01A}"/>
              </a:ext>
            </a:extLst>
          </p:cNvPr>
          <p:cNvSpPr/>
          <p:nvPr/>
        </p:nvSpPr>
        <p:spPr>
          <a:xfrm>
            <a:off x="9116385" y="4458145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FF413-7F87-4CC8-A0C0-02DB48A8A30D}"/>
              </a:ext>
            </a:extLst>
          </p:cNvPr>
          <p:cNvSpPr/>
          <p:nvPr/>
        </p:nvSpPr>
        <p:spPr>
          <a:xfrm>
            <a:off x="9796062" y="4458145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2BE4F-5FE1-4747-A059-828C1D5492E2}"/>
              </a:ext>
            </a:extLst>
          </p:cNvPr>
          <p:cNvSpPr txBox="1"/>
          <p:nvPr/>
        </p:nvSpPr>
        <p:spPr>
          <a:xfrm>
            <a:off x="9132056" y="44175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F6F20-B309-4F60-B7FB-0DCCF6D9ECDA}"/>
              </a:ext>
            </a:extLst>
          </p:cNvPr>
          <p:cNvSpPr txBox="1"/>
          <p:nvPr/>
        </p:nvSpPr>
        <p:spPr>
          <a:xfrm>
            <a:off x="9900404" y="439951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B40976-51C7-41D3-9B38-CD42B973AF77}"/>
              </a:ext>
            </a:extLst>
          </p:cNvPr>
          <p:cNvSpPr/>
          <p:nvPr/>
        </p:nvSpPr>
        <p:spPr>
          <a:xfrm>
            <a:off x="8566276" y="489850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8EE929-7275-4CBE-8F81-04D373743A06}"/>
              </a:ext>
            </a:extLst>
          </p:cNvPr>
          <p:cNvSpPr txBox="1"/>
          <p:nvPr/>
        </p:nvSpPr>
        <p:spPr>
          <a:xfrm>
            <a:off x="8544742" y="48349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50AB3A-6C3C-40D1-BDD9-1CEBB226A0D7}"/>
              </a:ext>
            </a:extLst>
          </p:cNvPr>
          <p:cNvSpPr/>
          <p:nvPr/>
        </p:nvSpPr>
        <p:spPr>
          <a:xfrm>
            <a:off x="9100714" y="489171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039C52-E104-40A8-B123-AD3BD5C3B3F1}"/>
              </a:ext>
            </a:extLst>
          </p:cNvPr>
          <p:cNvSpPr/>
          <p:nvPr/>
        </p:nvSpPr>
        <p:spPr>
          <a:xfrm>
            <a:off x="9780391" y="489171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191CE-98AC-425E-B415-EDE1BE64E378}"/>
              </a:ext>
            </a:extLst>
          </p:cNvPr>
          <p:cNvSpPr txBox="1"/>
          <p:nvPr/>
        </p:nvSpPr>
        <p:spPr>
          <a:xfrm>
            <a:off x="9116385" y="485113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C3EE88-A798-409F-974C-E7027E8CE124}"/>
              </a:ext>
            </a:extLst>
          </p:cNvPr>
          <p:cNvSpPr txBox="1"/>
          <p:nvPr/>
        </p:nvSpPr>
        <p:spPr>
          <a:xfrm>
            <a:off x="9884733" y="483307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E22E314-AF17-4809-B7E9-75E95A027C42}"/>
              </a:ext>
            </a:extLst>
          </p:cNvPr>
          <p:cNvSpPr/>
          <p:nvPr/>
        </p:nvSpPr>
        <p:spPr>
          <a:xfrm>
            <a:off x="8605284" y="5370089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878425-FD30-418E-9FA0-ED7E7AEA6826}"/>
              </a:ext>
            </a:extLst>
          </p:cNvPr>
          <p:cNvSpPr txBox="1"/>
          <p:nvPr/>
        </p:nvSpPr>
        <p:spPr>
          <a:xfrm>
            <a:off x="8583750" y="530657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3D1626-3A5D-4FA6-9CEB-8007321C5257}"/>
              </a:ext>
            </a:extLst>
          </p:cNvPr>
          <p:cNvSpPr/>
          <p:nvPr/>
        </p:nvSpPr>
        <p:spPr>
          <a:xfrm>
            <a:off x="9139722" y="5363298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C78E1D-ADA4-4304-80D2-EF0E3BCC0034}"/>
              </a:ext>
            </a:extLst>
          </p:cNvPr>
          <p:cNvSpPr/>
          <p:nvPr/>
        </p:nvSpPr>
        <p:spPr>
          <a:xfrm>
            <a:off x="9819399" y="5363298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395764-060E-47DD-AB45-B414C3D4F6FE}"/>
              </a:ext>
            </a:extLst>
          </p:cNvPr>
          <p:cNvSpPr txBox="1"/>
          <p:nvPr/>
        </p:nvSpPr>
        <p:spPr>
          <a:xfrm>
            <a:off x="9155393" y="53227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3C5938-06C0-48F2-A3A1-0BA390239A80}"/>
              </a:ext>
            </a:extLst>
          </p:cNvPr>
          <p:cNvSpPr txBox="1"/>
          <p:nvPr/>
        </p:nvSpPr>
        <p:spPr>
          <a:xfrm>
            <a:off x="9923741" y="53046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CA5B1-3806-4FD6-A387-925B14B6332B}"/>
              </a:ext>
            </a:extLst>
          </p:cNvPr>
          <p:cNvSpPr/>
          <p:nvPr/>
        </p:nvSpPr>
        <p:spPr>
          <a:xfrm>
            <a:off x="8589613" y="580365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AE8E9B-AE9F-4D61-841A-A1FF2607F616}"/>
              </a:ext>
            </a:extLst>
          </p:cNvPr>
          <p:cNvSpPr/>
          <p:nvPr/>
        </p:nvSpPr>
        <p:spPr>
          <a:xfrm>
            <a:off x="9124051" y="579686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262211-EEDC-45A0-9C64-FF1CEE70CCDF}"/>
              </a:ext>
            </a:extLst>
          </p:cNvPr>
          <p:cNvSpPr/>
          <p:nvPr/>
        </p:nvSpPr>
        <p:spPr>
          <a:xfrm>
            <a:off x="9803728" y="579686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C406D6-638D-4FFD-BB0C-69D1DAFDADB6}"/>
              </a:ext>
            </a:extLst>
          </p:cNvPr>
          <p:cNvSpPr/>
          <p:nvPr/>
        </p:nvSpPr>
        <p:spPr>
          <a:xfrm>
            <a:off x="8581947" y="5802736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7B393B-56CE-44FD-9BAA-36BB4BC0F954}"/>
              </a:ext>
            </a:extLst>
          </p:cNvPr>
          <p:cNvSpPr txBox="1"/>
          <p:nvPr/>
        </p:nvSpPr>
        <p:spPr>
          <a:xfrm>
            <a:off x="8560413" y="573922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082583-5AED-4797-A7A3-9C00EDB96AFC}"/>
              </a:ext>
            </a:extLst>
          </p:cNvPr>
          <p:cNvSpPr/>
          <p:nvPr/>
        </p:nvSpPr>
        <p:spPr>
          <a:xfrm>
            <a:off x="9116385" y="5795945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25C786-00C9-4EC2-B039-8CE992BC1AB8}"/>
              </a:ext>
            </a:extLst>
          </p:cNvPr>
          <p:cNvSpPr/>
          <p:nvPr/>
        </p:nvSpPr>
        <p:spPr>
          <a:xfrm>
            <a:off x="9796062" y="5795945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A004A2-9BA5-4C7A-96E8-FF27D56C41AF}"/>
              </a:ext>
            </a:extLst>
          </p:cNvPr>
          <p:cNvSpPr txBox="1"/>
          <p:nvPr/>
        </p:nvSpPr>
        <p:spPr>
          <a:xfrm>
            <a:off x="9132056" y="575536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FC6F44-D1AE-493E-BFBF-9455853AAA54}"/>
              </a:ext>
            </a:extLst>
          </p:cNvPr>
          <p:cNvSpPr txBox="1"/>
          <p:nvPr/>
        </p:nvSpPr>
        <p:spPr>
          <a:xfrm>
            <a:off x="9900404" y="573731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62" name="Round Single Corner Rectangle 6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 Single Corner Rectangle 6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 Single Corner Rectangle 6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6" grpId="0"/>
      <p:bldP spid="56" grpId="1"/>
      <p:bldP spid="56" grpId="2"/>
      <p:bldP spid="56" grpId="3"/>
      <p:bldP spid="56" grpId="4"/>
      <p:bldP spid="59" grpId="0"/>
      <p:bldP spid="59" grpId="1"/>
      <p:bldP spid="59" grpId="2"/>
      <p:bldP spid="59" grpId="3"/>
      <p:bldP spid="59" grpId="4"/>
      <p:bldP spid="60" grpId="0"/>
      <p:bldP spid="60" grpId="1"/>
      <p:bldP spid="60" grpId="2"/>
      <p:bldP spid="60" grpId="3"/>
      <p:bldP spid="60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67" y="3490845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48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83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900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85238" y="1130068"/>
            <a:ext cx="6822830" cy="41112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 smtClean="0">
                <a:solidFill>
                  <a:schemeClr val="tx1"/>
                </a:solidFill>
              </a:rPr>
              <a:t>Warm-up: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85238" y="2472714"/>
            <a:ext cx="6822830" cy="34074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smtClean="0">
                <a:solidFill>
                  <a:schemeClr val="tx1"/>
                </a:solidFill>
              </a:rPr>
              <a:t>Grammar: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85238" y="2009716"/>
            <a:ext cx="6822830" cy="40963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9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 more words to the word webs below.</a:t>
            </a:r>
            <a:endParaRPr lang="en-US" sz="1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85238" y="2936843"/>
            <a:ext cx="6822830" cy="116075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a/an or the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Write the correct form of each verb in brackets </a:t>
            </a:r>
            <a:endParaRPr lang="en-US" sz="19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1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Combine each pair of sentences below to make a first conditional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85238" y="5926303"/>
            <a:ext cx="682283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Homework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6343955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24739" y="348777"/>
            <a:ext cx="693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</a:t>
            </a:r>
            <a:r>
              <a:rPr lang="en-US" sz="2800" b="1" dirty="0" smtClean="0">
                <a:solidFill>
                  <a:schemeClr val="bg1"/>
                </a:solidFill>
              </a:rPr>
              <a:t>: LOOKING BACK AND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985238" y="1590222"/>
            <a:ext cx="6822830" cy="35287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smtClean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85238" y="4151256"/>
            <a:ext cx="6822830" cy="2640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 smtClean="0">
                <a:solidFill>
                  <a:schemeClr val="tx1"/>
                </a:solidFill>
              </a:rPr>
              <a:t>Project: Creative ideas about reusing old things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5237" y="4536520"/>
            <a:ext cx="6822831" cy="131915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en-US" sz="1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What can you see in each picture? What did people use to make the things in the pictures?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Now work in pairs or in groups to complete the project.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3. Listen to other presentations and decide which is the best</a:t>
            </a:r>
          </a:p>
        </p:txBody>
      </p:sp>
    </p:spTree>
    <p:extLst>
      <p:ext uri="{BB962C8B-B14F-4D97-AF65-F5344CB8AC3E}">
        <p14:creationId xmlns:p14="http://schemas.microsoft.com/office/powerpoint/2010/main" val="2039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2296" y="-9144"/>
            <a:ext cx="11402567" cy="6793992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549109" y="25829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5623" y="285901"/>
            <a:ext cx="412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EAAAE"/>
                </a:solidFill>
              </a:rPr>
              <a:t>GAME: </a:t>
            </a:r>
            <a:r>
              <a:rPr lang="en-US" sz="3600" b="1" dirty="0" smtClean="0">
                <a:solidFill>
                  <a:srgbClr val="FF0000"/>
                </a:solidFill>
              </a:rPr>
              <a:t>KIM’S GAME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t1.gstatic.com/licensed-image?q=tbn:ANd9GcQ4wasxy6NDJwbX2cM4_Gu7e3kQrk3ULyRVYItQKdxK7AjgnyOU6a15-8TFEcyJIG3wZMgcBaX_5r5Ya7MxT1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2" y="1149440"/>
            <a:ext cx="7626096" cy="5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í gas có độc không? Trường hợp nào có thể gây nguy hiểm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48" y="1153359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entists convert plastic waste into vanilla flavoring | Live Sc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2" y="1149440"/>
            <a:ext cx="7638386" cy="5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951" y="1138765"/>
            <a:ext cx="7626097" cy="5100944"/>
          </a:xfrm>
          <a:prstGeom prst="rect">
            <a:avLst/>
          </a:prstGeom>
        </p:spPr>
      </p:pic>
      <p:pic>
        <p:nvPicPr>
          <p:cNvPr id="1032" name="Picture 8" descr="Sự khác nhau giữa TRASH/RUBBISH/WASTES/LITTER/LEFTOVER/GARBAGE/ASHES –  difference-engl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0" y="1168003"/>
            <a:ext cx="7653216" cy="50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er là danh từ đếm được hay không đếm đượ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41" y="1364058"/>
            <a:ext cx="7631795" cy="50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ổng hợp Bao Thư Đẹp giá rẻ, bán chạy tháng 9/2023 - BeeCo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79" y="1277899"/>
            <a:ext cx="7638387" cy="51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uminium Tin Can Scrap, Packaging Type: Loo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67" y="1309703"/>
            <a:ext cx="7768901" cy="51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ight Bulb Buying Guide — Fat Shack Vint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96" y="1308180"/>
            <a:ext cx="7696490" cy="50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ách giáo khoa cũ: Cho không được, dùng lại không x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79" y="1244412"/>
            <a:ext cx="7679322" cy="51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hông thể xuyên tạc quyền tự do báo chí tại Việt Nam - Tạp chí Xây dựng Đả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24" y="1171706"/>
            <a:ext cx="7767782" cy="51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estyu Small Plastic Box, 4.3 X 2.3 X 1.5 Vietnam | Ubu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96" y="1164553"/>
            <a:ext cx="7795387" cy="52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19808" y="0"/>
            <a:ext cx="11790484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" y="102870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2071" y="1130928"/>
            <a:ext cx="8306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57">
            <a:off x="1438038" y="2085975"/>
            <a:ext cx="3447972" cy="230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85">
            <a:off x="7580882" y="1919255"/>
            <a:ext cx="3447972" cy="229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68" y="4358094"/>
            <a:ext cx="3447972" cy="2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2353785" y="1789887"/>
            <a:ext cx="7643336" cy="4732239"/>
            <a:chOff x="497278" y="587832"/>
            <a:chExt cx="7643336" cy="4732239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plastic bags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759781" cy="805543"/>
              <a:chOff x="3397160" y="2526271"/>
              <a:chExt cx="1759781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13414" y="2636654"/>
                <a:ext cx="16435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Reduce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2296308" y="203959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electricity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5550992" y="2017231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8517824" y="1974162"/>
            <a:ext cx="72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5467769" y="5722756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8667352" y="5640056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paper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3"/>
            <a:ext cx="12192000" cy="1083309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0383" y="22323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</p:spTree>
    <p:extLst>
      <p:ext uri="{BB962C8B-B14F-4D97-AF65-F5344CB8AC3E}">
        <p14:creationId xmlns:p14="http://schemas.microsoft.com/office/powerpoint/2010/main" val="25552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1705708" y="1842222"/>
            <a:ext cx="8686800" cy="4732239"/>
            <a:chOff x="497278" y="587832"/>
            <a:chExt cx="7643336" cy="4732239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plastic bottles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Reuse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2006685" y="2045092"/>
            <a:ext cx="134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bottles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5006346" y="2036812"/>
            <a:ext cx="198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envelopes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8682588" y="2000193"/>
            <a:ext cx="928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5296122" y="5549069"/>
            <a:ext cx="1227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light bulbs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8778915" y="5504684"/>
            <a:ext cx="132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plastic bags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</p:spTree>
    <p:extLst>
      <p:ext uri="{BB962C8B-B14F-4D97-AF65-F5344CB8AC3E}">
        <p14:creationId xmlns:p14="http://schemas.microsoft.com/office/powerpoint/2010/main" val="4447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AFFC5E46-3EFF-41F2-805C-2B86086C6085}"/>
              </a:ext>
            </a:extLst>
          </p:cNvPr>
          <p:cNvGrpSpPr/>
          <p:nvPr/>
        </p:nvGrpSpPr>
        <p:grpSpPr>
          <a:xfrm>
            <a:off x="1582616" y="2023282"/>
            <a:ext cx="8572767" cy="4685088"/>
            <a:chOff x="497278" y="587832"/>
            <a:chExt cx="7643336" cy="468508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2340AF-073C-48AE-A286-63C245D3F436}"/>
                </a:ext>
              </a:extLst>
            </p:cNvPr>
            <p:cNvCxnSpPr>
              <a:cxnSpLocks/>
              <a:stCxn id="88" idx="1"/>
              <a:endCxn id="80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589F08A-5346-4F25-B3B2-396C6312105C}"/>
                </a:ext>
              </a:extLst>
            </p:cNvPr>
            <p:cNvCxnSpPr>
              <a:cxnSpLocks/>
              <a:stCxn id="79" idx="2"/>
              <a:endCxn id="88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CE2F0E6-F590-4E46-BE66-627FF3716259}"/>
                </a:ext>
              </a:extLst>
            </p:cNvPr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EC02C7-045B-4D5E-BC6F-A5CBD1908C8C}"/>
                </a:ext>
              </a:extLst>
            </p:cNvPr>
            <p:cNvCxnSpPr>
              <a:cxnSpLocks/>
              <a:stCxn id="78" idx="2"/>
              <a:endCxn id="88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8" name="Rounded Rectangle 50">
              <a:extLst>
                <a:ext uri="{FF2B5EF4-FFF2-40B4-BE49-F238E27FC236}">
                  <a16:creationId xmlns:a16="http://schemas.microsoft.com/office/drawing/2014/main" id="{F6A09317-C290-4E84-A080-021EEAB6227A}"/>
                </a:ext>
              </a:extLst>
            </p:cNvPr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9" name="Rounded Rectangle 51">
              <a:extLst>
                <a:ext uri="{FF2B5EF4-FFF2-40B4-BE49-F238E27FC236}">
                  <a16:creationId xmlns:a16="http://schemas.microsoft.com/office/drawing/2014/main" id="{A0D18C0D-849F-43B4-83EA-46B1788ACDCD}"/>
                </a:ext>
              </a:extLst>
            </p:cNvPr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0" name="Rounded Rectangle 52">
              <a:extLst>
                <a:ext uri="{FF2B5EF4-FFF2-40B4-BE49-F238E27FC236}">
                  <a16:creationId xmlns:a16="http://schemas.microsoft.com/office/drawing/2014/main" id="{3C6045F1-B848-4840-AE55-830B85E2E279}"/>
                </a:ext>
              </a:extLst>
            </p:cNvPr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ounded Rectangle 53">
              <a:extLst>
                <a:ext uri="{FF2B5EF4-FFF2-40B4-BE49-F238E27FC236}">
                  <a16:creationId xmlns:a16="http://schemas.microsoft.com/office/drawing/2014/main" id="{6999597D-5190-4103-820E-CFFA9C7CCB38}"/>
                </a:ext>
              </a:extLst>
            </p:cNvPr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Rounded Rectangle 51">
              <a:extLst>
                <a:ext uri="{FF2B5EF4-FFF2-40B4-BE49-F238E27FC236}">
                  <a16:creationId xmlns:a16="http://schemas.microsoft.com/office/drawing/2014/main" id="{99E00EB3-DEF8-4461-B2FC-DA684AEFE6A2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621E4C-ABD0-4E09-96BA-34669D47B02A}"/>
                </a:ext>
              </a:extLst>
            </p:cNvPr>
            <p:cNvCxnSpPr>
              <a:cxnSpLocks/>
              <a:stCxn id="82" idx="2"/>
              <a:endCxn id="88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10E522-C1EF-4400-9189-403E0BB321E0}"/>
                </a:ext>
              </a:extLst>
            </p:cNvPr>
            <p:cNvSpPr txBox="1"/>
            <p:nvPr/>
          </p:nvSpPr>
          <p:spPr>
            <a:xfrm>
              <a:off x="534108" y="4446050"/>
              <a:ext cx="1643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glass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CAED2CF-D1CB-448D-B531-93B028200906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1132761"/>
              <a:chOff x="3397160" y="2526271"/>
              <a:chExt cx="1643743" cy="1132761"/>
            </a:xfrm>
          </p:grpSpPr>
          <p:sp>
            <p:nvSpPr>
              <p:cNvPr id="88" name="Rounded Rectangle 42">
                <a:extLst>
                  <a:ext uri="{FF2B5EF4-FFF2-40B4-BE49-F238E27FC236}">
                    <a16:creationId xmlns:a16="http://schemas.microsoft.com/office/drawing/2014/main" id="{4CC5F4F1-F0F1-445F-B4FC-5EF0CFBA24B2}"/>
                  </a:ext>
                </a:extLst>
              </p:cNvPr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1EC30B-E4AC-4E12-825A-4FFF86E14AC4}"/>
                  </a:ext>
                </a:extLst>
              </p:cNvPr>
              <p:cNvSpPr txBox="1"/>
              <p:nvPr/>
            </p:nvSpPr>
            <p:spPr>
              <a:xfrm>
                <a:off x="3563335" y="2581814"/>
                <a:ext cx="12916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Recycle</a:t>
                </a:r>
              </a:p>
            </p:txBody>
          </p:sp>
        </p:grpSp>
        <p:sp>
          <p:nvSpPr>
            <p:cNvPr id="86" name="Rounded Rectangle 51">
              <a:extLst>
                <a:ext uri="{FF2B5EF4-FFF2-40B4-BE49-F238E27FC236}">
                  <a16:creationId xmlns:a16="http://schemas.microsoft.com/office/drawing/2014/main" id="{9372633C-CA68-4FAF-B400-5DCF51841A6C}"/>
                </a:ext>
              </a:extLst>
            </p:cNvPr>
            <p:cNvSpPr/>
            <p:nvPr/>
          </p:nvSpPr>
          <p:spPr>
            <a:xfrm>
              <a:off x="3213819" y="4250294"/>
              <a:ext cx="197101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1360172-9031-4C8F-80E5-05E45386782E}"/>
                </a:ext>
              </a:extLst>
            </p:cNvPr>
            <p:cNvCxnSpPr>
              <a:cxnSpLocks/>
              <a:stCxn id="88" idx="2"/>
              <a:endCxn id="86" idx="0"/>
            </p:cNvCxnSpPr>
            <p:nvPr/>
          </p:nvCxnSpPr>
          <p:spPr>
            <a:xfrm flipH="1">
              <a:off x="4199326" y="3331814"/>
              <a:ext cx="19706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CABA41C5-37AB-4015-B6D8-4DE084807628}"/>
              </a:ext>
            </a:extLst>
          </p:cNvPr>
          <p:cNvSpPr txBox="1"/>
          <p:nvPr/>
        </p:nvSpPr>
        <p:spPr>
          <a:xfrm>
            <a:off x="1814877" y="2023613"/>
            <a:ext cx="151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plastic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boxes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4627CD-A983-4366-8485-464F8A802206}"/>
              </a:ext>
            </a:extLst>
          </p:cNvPr>
          <p:cNvSpPr txBox="1"/>
          <p:nvPr/>
        </p:nvSpPr>
        <p:spPr>
          <a:xfrm>
            <a:off x="5141201" y="2246204"/>
            <a:ext cx="131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books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373913-FA21-4CCB-B39D-C451879E6BB0}"/>
              </a:ext>
            </a:extLst>
          </p:cNvPr>
          <p:cNvSpPr txBox="1"/>
          <p:nvPr/>
        </p:nvSpPr>
        <p:spPr>
          <a:xfrm>
            <a:off x="8084691" y="1992069"/>
            <a:ext cx="151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plastic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bags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40B757-93A3-415B-B2F0-EA2A558C8D67}"/>
              </a:ext>
            </a:extLst>
          </p:cNvPr>
          <p:cNvSpPr txBox="1"/>
          <p:nvPr/>
        </p:nvSpPr>
        <p:spPr>
          <a:xfrm>
            <a:off x="4629488" y="5881499"/>
            <a:ext cx="221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newspapers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FC3CF0-1A7D-4D74-9940-204E9405235D}"/>
              </a:ext>
            </a:extLst>
          </p:cNvPr>
          <p:cNvSpPr txBox="1"/>
          <p:nvPr/>
        </p:nvSpPr>
        <p:spPr>
          <a:xfrm>
            <a:off x="8578873" y="5884630"/>
            <a:ext cx="149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cans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</p:spTree>
    <p:extLst>
      <p:ext uri="{BB962C8B-B14F-4D97-AF65-F5344CB8AC3E}">
        <p14:creationId xmlns:p14="http://schemas.microsoft.com/office/powerpoint/2010/main" val="28196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3050</TotalTime>
  <Words>1129</Words>
  <PresentationFormat>Widescreen</PresentationFormat>
  <Paragraphs>214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2023-09-18T17:15:47Z</dcterms:modified>
</cp:coreProperties>
</file>