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2" r:id="rId2"/>
    <p:sldId id="303" r:id="rId3"/>
    <p:sldId id="304" r:id="rId4"/>
    <p:sldId id="305" r:id="rId5"/>
    <p:sldId id="310" r:id="rId6"/>
    <p:sldId id="306" r:id="rId7"/>
    <p:sldId id="307" r:id="rId8"/>
    <p:sldId id="309" r:id="rId9"/>
    <p:sldId id="311" r:id="rId10"/>
    <p:sldId id="308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3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3" Type="http://schemas.openxmlformats.org/officeDocument/2006/relationships/image" Target="../media/image1.png"/><Relationship Id="rId7" Type="http://schemas.microsoft.com/office/2007/relationships/media" Target="../media/media3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3" Type="http://schemas.openxmlformats.org/officeDocument/2006/relationships/image" Target="../media/image1.png"/><Relationship Id="rId7" Type="http://schemas.microsoft.com/office/2007/relationships/media" Target="../media/media3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3" Type="http://schemas.openxmlformats.org/officeDocument/2006/relationships/image" Target="../media/image1.png"/><Relationship Id="rId7" Type="http://schemas.microsoft.com/office/2007/relationships/media" Target="../media/media3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3" Type="http://schemas.openxmlformats.org/officeDocument/2006/relationships/image" Target="../media/image1.png"/><Relationship Id="rId7" Type="http://schemas.microsoft.com/office/2007/relationships/media" Target="../media/media3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3" Type="http://schemas.openxmlformats.org/officeDocument/2006/relationships/image" Target="../media/image1.png"/><Relationship Id="rId7" Type="http://schemas.microsoft.com/office/2007/relationships/media" Target="../media/media3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3" Type="http://schemas.openxmlformats.org/officeDocument/2006/relationships/image" Target="../media/image1.png"/><Relationship Id="rId7" Type="http://schemas.microsoft.com/office/2007/relationships/media" Target="../media/media3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3" Type="http://schemas.openxmlformats.org/officeDocument/2006/relationships/image" Target="../media/image1.png"/><Relationship Id="rId7" Type="http://schemas.microsoft.com/office/2007/relationships/media" Target="../media/media3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3" Type="http://schemas.openxmlformats.org/officeDocument/2006/relationships/image" Target="../media/image1.png"/><Relationship Id="rId7" Type="http://schemas.microsoft.com/office/2007/relationships/media" Target="../media/media3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3" Type="http://schemas.openxmlformats.org/officeDocument/2006/relationships/image" Target="../media/image1.png"/><Relationship Id="rId7" Type="http://schemas.microsoft.com/office/2007/relationships/media" Target="../media/media3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3" Type="http://schemas.openxmlformats.org/officeDocument/2006/relationships/image" Target="../media/image1.png"/><Relationship Id="rId7" Type="http://schemas.microsoft.com/office/2007/relationships/media" Target="../media/media3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03461" y="3595567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</a:t>
            </a:r>
            <a:r>
              <a:rPr lang="en-US" sz="2400" smtClean="0">
                <a:solidFill>
                  <a:prstClr val="white"/>
                </a:solidFill>
                <a:latin typeface="Calibri" panose="020F0502020204030204"/>
              </a:rPr>
              <a:t>1: Hợp chất nào sau đây thuộc loại base ?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1104285" y="606349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sz="2000" smtClean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NaOH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sz="2000" smtClean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KCl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sz="2000" smtClean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H</a:t>
            </a:r>
            <a:r>
              <a:rPr lang="en-US" sz="2000" baseline="-25000" smtClean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2</a:t>
            </a:r>
            <a:r>
              <a:rPr lang="en-US" sz="2000" smtClean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O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2000" smtClean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HCl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video>
            <p:vide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video>
            <p:vide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vide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</a:t>
            </a:r>
            <a:r>
              <a:rPr lang="en-US" sz="2400" b="1" smtClean="0">
                <a:solidFill>
                  <a:prstClr val="white"/>
                </a:solidFill>
                <a:latin typeface="Calibri" panose="020F0502020204030204"/>
              </a:rPr>
              <a:t>10: Magnesium hydroxide có công thức hóa học là ?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b"/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/>
          <p:cNvSpPr txBox="1"/>
          <p:nvPr/>
        </p:nvSpPr>
        <p:spPr>
          <a:xfrm>
            <a:off x="6435571" y="520278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sz="2000" smtClean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Mg(OH)</a:t>
            </a:r>
            <a:r>
              <a:rPr lang="en-US" sz="2000" baseline="-25000" smtClean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2</a:t>
            </a:r>
            <a:endParaRPr kumimoji="0" lang="en-US" sz="20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c"/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sz="2000" smtClean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M(OH)</a:t>
            </a:r>
            <a:r>
              <a:rPr lang="en-US" sz="2000" baseline="-25000" smtClean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2</a:t>
            </a:r>
            <a:endParaRPr kumimoji="0" lang="en-US" sz="20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sz="2000" smtClean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Ca(OH)</a:t>
            </a:r>
            <a:r>
              <a:rPr lang="en-US" sz="2000" baseline="-25000" smtClean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2</a:t>
            </a:r>
            <a:endParaRPr kumimoji="0" lang="en-US" sz="2000" b="0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2000" smtClean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MgOH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558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video>
            <p:vide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video>
            <p:vide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vide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: Rounded Corners 66"/>
          <p:cNvSpPr/>
          <p:nvPr/>
        </p:nvSpPr>
        <p:spPr>
          <a:xfrm>
            <a:off x="102788" y="107752"/>
            <a:ext cx="11986424" cy="6667471"/>
          </a:xfrm>
          <a:prstGeom prst="roundRect">
            <a:avLst>
              <a:gd name="adj" fmla="val 6148"/>
            </a:avLst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63500" sx="101000" sy="101000" algn="ctr" rotWithShape="0">
              <a:schemeClr val="tx1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/>
          <p:cNvSpPr/>
          <p:nvPr/>
        </p:nvSpPr>
        <p:spPr>
          <a:xfrm flipH="1">
            <a:off x="189144" y="227971"/>
            <a:ext cx="11813712" cy="6427033"/>
          </a:xfrm>
          <a:prstGeom prst="roundRect">
            <a:avLst>
              <a:gd name="adj" fmla="val 4945"/>
            </a:avLst>
          </a:prstGeom>
          <a:gradFill flip="none" rotWithShape="1">
            <a:gsLst>
              <a:gs pos="29000">
                <a:srgbClr val="C3E7ED"/>
              </a:gs>
              <a:gs pos="100000">
                <a:schemeClr val="bg1"/>
              </a:gs>
            </a:gsLst>
            <a:lin ang="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: Rounded Corners 64"/>
          <p:cNvSpPr/>
          <p:nvPr/>
        </p:nvSpPr>
        <p:spPr>
          <a:xfrm flipH="1">
            <a:off x="658380" y="774499"/>
            <a:ext cx="10982652" cy="5333977"/>
          </a:xfrm>
          <a:prstGeom prst="roundRect">
            <a:avLst>
              <a:gd name="adj" fmla="val 3583"/>
            </a:avLst>
          </a:prstGeom>
          <a:gradFill>
            <a:gsLst>
              <a:gs pos="34000">
                <a:srgbClr val="FEFFEC"/>
              </a:gs>
              <a:gs pos="100000">
                <a:schemeClr val="bg1"/>
              </a:gs>
            </a:gsLst>
            <a:lin ang="0" scaled="1"/>
          </a:gradFill>
          <a:ln w="28575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: Rounded Corners 187"/>
          <p:cNvSpPr/>
          <p:nvPr/>
        </p:nvSpPr>
        <p:spPr>
          <a:xfrm>
            <a:off x="410274" y="478447"/>
            <a:ext cx="11412093" cy="5904000"/>
          </a:xfrm>
          <a:prstGeom prst="roundRect">
            <a:avLst>
              <a:gd name="adj" fmla="val 3820"/>
            </a:avLst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13525" y="1013043"/>
            <a:ext cx="1022021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8500">
                <a:solidFill>
                  <a:srgbClr val="FF0000"/>
                </a:solidFill>
                <a:latin typeface="FS Blonde Script" panose="03000503000000000000" pitchFamily="66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Tạm biệt lớp và hẹn gặp lại!</a:t>
            </a:r>
            <a:endParaRPr lang="en-US" sz="8500">
              <a:solidFill>
                <a:srgbClr val="FF0000"/>
              </a:solidFill>
              <a:latin typeface="FS Blonde Script" panose="03000503000000000000" pitchFamily="66" charset="0"/>
              <a:ea typeface="Segoe UI Black" panose="020B0A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750"/>
          <a:stretch>
            <a:fillRect/>
          </a:stretch>
        </p:blipFill>
        <p:spPr>
          <a:xfrm>
            <a:off x="1705329" y="1574762"/>
            <a:ext cx="9219211" cy="4534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eelOff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</a:t>
            </a:r>
            <a:r>
              <a:rPr lang="en-US" sz="2400" smtClean="0">
                <a:solidFill>
                  <a:prstClr val="white"/>
                </a:solidFill>
                <a:latin typeface="Calibri" panose="020F0502020204030204"/>
              </a:rPr>
              <a:t>2: Phản ứng giữa acid – base được gọi là phản ứng gì ?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435571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2000" smtClean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Phản ứng trung hòa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1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sz="2000" smtClean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Phản ứng thế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sz="2000" smtClean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Phản ứng hóa hợp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1106008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sz="2000" smtClean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Phản ứng phân hủy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video>
            <p:vide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video>
            <p:vide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vide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Câu </a:t>
            </a:r>
            <a:r>
              <a:rPr lang="en-US" sz="2400" smtClean="0">
                <a:solidFill>
                  <a:schemeClr val="bg1"/>
                </a:solidFill>
              </a:rPr>
              <a:t>3: Sản phẩm của phản ứng giữa NaOH và HCl là ?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5" name="bang a"/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p an a"/>
          <p:cNvSpPr txBox="1"/>
          <p:nvPr/>
        </p:nvSpPr>
        <p:spPr>
          <a:xfrm>
            <a:off x="1106008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"/>
            </a:pPr>
            <a:r>
              <a:rPr lang="en-US" sz="2000">
                <a:solidFill>
                  <a:srgbClr val="FFC000"/>
                </a:solidFill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sz="2000" smtClean="0">
                <a:solidFill>
                  <a:schemeClr val="bg1"/>
                </a:solidFill>
                <a:ea typeface="Tahoma" panose="020B0604030504040204" charset="0"/>
                <a:cs typeface="Tahoma" panose="020B0604030504040204" charset="0"/>
              </a:rPr>
              <a:t> NaCl và H</a:t>
            </a:r>
            <a:r>
              <a:rPr lang="en-US" sz="2000" baseline="-25000" smtClean="0">
                <a:solidFill>
                  <a:schemeClr val="bg1"/>
                </a:solidFill>
                <a:ea typeface="Tahoma" panose="020B0604030504040204" charset="0"/>
                <a:cs typeface="Tahoma" panose="020B0604030504040204" charset="0"/>
              </a:rPr>
              <a:t>2</a:t>
            </a:r>
            <a:r>
              <a:rPr lang="en-US" sz="2000" smtClean="0">
                <a:solidFill>
                  <a:schemeClr val="bg1"/>
                </a:solidFill>
                <a:ea typeface="Tahoma" panose="020B0604030504040204" charset="0"/>
                <a:cs typeface="Tahoma" panose="020B0604030504040204" charset="0"/>
              </a:rPr>
              <a:t>O</a:t>
            </a:r>
            <a:endParaRPr lang="en-US" sz="2000">
              <a:solidFill>
                <a:schemeClr val="bg1"/>
              </a:solidFill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dap an c"/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>
                <a:solidFill>
                  <a:srgbClr val="FFC000"/>
                </a:solidFill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sz="2000" smtClean="0">
                <a:solidFill>
                  <a:schemeClr val="bg1"/>
                </a:solidFill>
                <a:ea typeface="Tahoma" panose="020B0604030504040204" charset="0"/>
                <a:cs typeface="Tahoma" panose="020B0604030504040204" charset="0"/>
              </a:rPr>
              <a:t>NaHCl</a:t>
            </a:r>
            <a:endParaRPr lang="en-US" sz="2000">
              <a:solidFill>
                <a:schemeClr val="bg1"/>
              </a:solidFill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b"/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p an b"/>
          <p:cNvSpPr txBox="1"/>
          <p:nvPr/>
        </p:nvSpPr>
        <p:spPr>
          <a:xfrm>
            <a:off x="6435571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>
                <a:solidFill>
                  <a:srgbClr val="FFC000"/>
                </a:solidFill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sz="2000" smtClean="0">
                <a:solidFill>
                  <a:schemeClr val="bg1"/>
                </a:solidFill>
                <a:ea typeface="Tahoma" panose="020B0604030504040204" charset="0"/>
                <a:cs typeface="Tahoma" panose="020B0604030504040204" charset="0"/>
              </a:rPr>
              <a:t>NaCl</a:t>
            </a:r>
            <a:r>
              <a:rPr lang="en-US" sz="2000" baseline="-25000" smtClean="0">
                <a:solidFill>
                  <a:schemeClr val="bg1"/>
                </a:solidFill>
                <a:ea typeface="Tahoma" panose="020B0604030504040204" charset="0"/>
                <a:cs typeface="Tahoma" panose="020B0604030504040204" charset="0"/>
              </a:rPr>
              <a:t>2</a:t>
            </a:r>
            <a:r>
              <a:rPr lang="en-US" sz="2000" smtClean="0">
                <a:solidFill>
                  <a:schemeClr val="bg1"/>
                </a:solidFill>
                <a:ea typeface="Tahoma" panose="020B0604030504040204" charset="0"/>
                <a:cs typeface="Tahoma" panose="020B0604030504040204" charset="0"/>
              </a:rPr>
              <a:t> và H</a:t>
            </a:r>
            <a:r>
              <a:rPr lang="en-US" sz="2000" baseline="-25000" smtClean="0">
                <a:solidFill>
                  <a:schemeClr val="bg1"/>
                </a:solidFill>
                <a:ea typeface="Tahoma" panose="020B0604030504040204" charset="0"/>
                <a:cs typeface="Tahoma" panose="020B0604030504040204" charset="0"/>
              </a:rPr>
              <a:t>2</a:t>
            </a:r>
            <a:r>
              <a:rPr lang="en-US" sz="2000" smtClean="0">
                <a:solidFill>
                  <a:schemeClr val="bg1"/>
                </a:solidFill>
                <a:ea typeface="Tahoma" panose="020B0604030504040204" charset="0"/>
                <a:cs typeface="Tahoma" panose="020B0604030504040204" charset="0"/>
              </a:rPr>
              <a:t>O</a:t>
            </a:r>
            <a:endParaRPr lang="en-US" sz="2000">
              <a:solidFill>
                <a:schemeClr val="bg1"/>
              </a:solidFill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dap an d"/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w"/>
            </a:pPr>
            <a:r>
              <a:rPr lang="en-US" sz="2000">
                <a:solidFill>
                  <a:schemeClr val="bg1"/>
                </a:solidFill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2000" smtClean="0">
                <a:solidFill>
                  <a:schemeClr val="bg1"/>
                </a:solidFill>
                <a:ea typeface="Tahoma" panose="020B0604030504040204" charset="0"/>
                <a:cs typeface="Tahoma" panose="020B0604030504040204" charset="0"/>
              </a:rPr>
              <a:t> Na</a:t>
            </a:r>
            <a:r>
              <a:rPr lang="en-US" sz="2000" baseline="-25000" smtClean="0">
                <a:solidFill>
                  <a:schemeClr val="bg1"/>
                </a:solidFill>
                <a:ea typeface="Tahoma" panose="020B0604030504040204" charset="0"/>
                <a:cs typeface="Tahoma" panose="020B0604030504040204" charset="0"/>
              </a:rPr>
              <a:t>2</a:t>
            </a:r>
            <a:r>
              <a:rPr lang="en-US" sz="2000" smtClean="0">
                <a:solidFill>
                  <a:schemeClr val="bg1"/>
                </a:solidFill>
                <a:ea typeface="Tahoma" panose="020B0604030504040204" charset="0"/>
                <a:cs typeface="Tahoma" panose="020B0604030504040204" charset="0"/>
              </a:rPr>
              <a:t>CL và H</a:t>
            </a:r>
            <a:r>
              <a:rPr lang="en-US" sz="2000" baseline="-25000" smtClean="0">
                <a:solidFill>
                  <a:schemeClr val="bg1"/>
                </a:solidFill>
                <a:ea typeface="Tahoma" panose="020B0604030504040204" charset="0"/>
                <a:cs typeface="Tahoma" panose="020B0604030504040204" charset="0"/>
              </a:rPr>
              <a:t>2</a:t>
            </a:r>
            <a:r>
              <a:rPr lang="en-US" sz="2000" smtClean="0">
                <a:solidFill>
                  <a:schemeClr val="bg1"/>
                </a:solidFill>
                <a:ea typeface="Tahoma" panose="020B0604030504040204" charset="0"/>
                <a:cs typeface="Tahoma" panose="020B0604030504040204" charset="0"/>
              </a:rPr>
              <a:t>O </a:t>
            </a:r>
            <a:endParaRPr lang="en-US" sz="2000">
              <a:solidFill>
                <a:schemeClr val="bg1"/>
              </a:solidFill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video>
            <p:vide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video>
            <p:vide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vide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37327" y="3572989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</a:t>
            </a:r>
            <a:r>
              <a:rPr lang="en-US" sz="2400" smtClean="0">
                <a:solidFill>
                  <a:prstClr val="white"/>
                </a:solidFill>
                <a:latin typeface="Calibri" panose="020F0502020204030204"/>
              </a:rPr>
              <a:t>4: Hợp chất base có chứa nhóm nào sau đây ?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b"/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/>
          <p:cNvSpPr txBox="1"/>
          <p:nvPr/>
        </p:nvSpPr>
        <p:spPr>
          <a:xfrm>
            <a:off x="6435571" y="520278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sz="2000" smtClean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Nhóm - OH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c"/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Nhóm</a:t>
            </a:r>
            <a:r>
              <a:rPr kumimoji="0" lang="en-US" sz="2000" b="0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- CHO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sz="2000" smtClean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Nhóm –Cl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2000" smtClean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Nhóm – COOH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video>
            <p:vide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video>
            <p:vide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vide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</a:t>
            </a:r>
            <a:r>
              <a:rPr lang="en-US" sz="2400" smtClean="0">
                <a:solidFill>
                  <a:prstClr val="white"/>
                </a:solidFill>
                <a:latin typeface="Calibri" panose="020F0502020204030204"/>
              </a:rPr>
              <a:t>5: Môi trường base có giá trị pH như thế nào ?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1104285" y="606349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sz="2000" smtClean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pH &gt; 7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.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pH</a:t>
            </a:r>
            <a:r>
              <a:rPr kumimoji="0" lang="en-US" sz="2000" b="0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&lt; 7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sz="2000" smtClean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pH = 7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2000" smtClean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pH &gt; 8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659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video>
            <p:vide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video>
            <p:vide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vide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6: Đất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chua có giá trị pH trong khoảng nào sau đây ?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c"/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/>
          <p:cNvSpPr txBox="1"/>
          <p:nvPr/>
        </p:nvSpPr>
        <p:spPr>
          <a:xfrm>
            <a:off x="1104285" y="606349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.</a:t>
            </a:r>
            <a:r>
              <a:rPr kumimoji="0" lang="en-US" sz="2000" b="0" i="0" u="none" strike="noStrike" kern="1200" cap="none" spc="0" normalizeH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pH &lt; 7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sz="2000" smtClean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pH &gt; 7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sz="2000" smtClean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pH = 7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d"/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2000" smtClean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pH = 9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video>
            <p:vide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video>
            <p:vide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vide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</a:t>
            </a:r>
            <a:r>
              <a:rPr lang="en-US" sz="2400" smtClean="0">
                <a:solidFill>
                  <a:prstClr val="white"/>
                </a:solidFill>
                <a:latin typeface="Calibri" panose="020F0502020204030204"/>
              </a:rPr>
              <a:t>7: Để phân biệt dung dịch NaOH và dung dịch HCl, người ta dùng chất thử nào sau đây ?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435571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2000" smtClean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Giấy quỳ tím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1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sz="2000" smtClean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Vôi bột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.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dung dịch</a:t>
            </a:r>
            <a:r>
              <a:rPr kumimoji="0" lang="en-US" sz="2000" b="0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H2SO4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</a:t>
            </a:r>
            <a:r>
              <a:rPr lang="en-US" sz="2000" smtClean="0">
                <a:solidFill>
                  <a:schemeClr val="bg1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1106008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sz="2000" smtClean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dung dịch KOH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video>
            <p:vide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video>
            <p:vide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vide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Câu8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 Để khử chua cho đất, người ta thường sử dụng chất nào sau đây ?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ang a"/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ang c"/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dap an a"/>
          <p:cNvSpPr txBox="1"/>
          <p:nvPr/>
        </p:nvSpPr>
        <p:spPr>
          <a:xfrm>
            <a:off x="1106008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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sz="2000" smtClean="0">
                <a:solidFill>
                  <a:prstClr val="white"/>
                </a:solidFill>
                <a:latin typeface="Calibri"/>
                <a:ea typeface="Tahoma" panose="020B0604030504040204" charset="0"/>
                <a:cs typeface="Tahoma" panose="020B0604030504040204" charset="0"/>
              </a:rPr>
              <a:t> Vôi bột -  CaO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dap an c"/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sz="2000" smtClean="0">
                <a:solidFill>
                  <a:prstClr val="white"/>
                </a:solidFill>
                <a:latin typeface="Calibri"/>
                <a:ea typeface="Tahoma" panose="020B0604030504040204" charset="0"/>
                <a:cs typeface="Tahoma" panose="020B0604030504040204" charset="0"/>
              </a:rPr>
              <a:t> Hydrochlohidric  - HCl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b"/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ang d"/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dap an b"/>
          <p:cNvSpPr txBox="1"/>
          <p:nvPr/>
        </p:nvSpPr>
        <p:spPr>
          <a:xfrm>
            <a:off x="6435571" y="519716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lang="en-US" sz="2000" smtClean="0">
                <a:solidFill>
                  <a:prstClr val="white"/>
                </a:solidFill>
                <a:latin typeface="Calibri"/>
                <a:ea typeface="Tahoma" panose="020B0604030504040204" charset="0"/>
                <a:cs typeface="Tahoma" panose="020B0604030504040204" charset="0"/>
              </a:rPr>
              <a:t>Sodium hydroxide - NaOH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dap an d"/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Tahoma" panose="020B0604030504040204" charset="0"/>
                <a:cs typeface="Tahoma" panose="020B0604030504040204" charset="0"/>
              </a:rPr>
              <a:t>Acid sufuric</a:t>
            </a:r>
            <a:r>
              <a:rPr kumimoji="0" lang="en-US" sz="2000" b="0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Tahoma" panose="020B0604030504040204" charset="0"/>
                <a:cs typeface="Tahoma" panose="020B0604030504040204" charset="0"/>
              </a:rPr>
              <a:t> - </a:t>
            </a:r>
            <a:r>
              <a:rPr lang="en-US" sz="2000" smtClean="0">
                <a:solidFill>
                  <a:prstClr val="white"/>
                </a:solidFill>
                <a:latin typeface="Calibri"/>
                <a:ea typeface="Tahoma" panose="020B0604030504040204" charset="0"/>
                <a:cs typeface="Tahoma" panose="020B0604030504040204" charset="0"/>
              </a:rPr>
              <a:t>H</a:t>
            </a:r>
            <a:r>
              <a:rPr lang="en-US" sz="2000" baseline="-25000" smtClean="0">
                <a:solidFill>
                  <a:prstClr val="white"/>
                </a:solidFill>
                <a:latin typeface="Calibri"/>
                <a:ea typeface="Tahoma" panose="020B0604030504040204" charset="0"/>
                <a:cs typeface="Tahoma" panose="020B0604030504040204" charset="0"/>
              </a:rPr>
              <a:t>2</a:t>
            </a:r>
            <a:r>
              <a:rPr lang="en-US" sz="2000" smtClean="0">
                <a:solidFill>
                  <a:prstClr val="white"/>
                </a:solidFill>
                <a:latin typeface="Calibri"/>
                <a:ea typeface="Tahoma" panose="020B0604030504040204" charset="0"/>
                <a:cs typeface="Tahoma" panose="020B0604030504040204" charset="0"/>
              </a:rPr>
              <a:t>SO</a:t>
            </a:r>
            <a:r>
              <a:rPr lang="en-US" sz="2000" baseline="-25000" smtClean="0">
                <a:solidFill>
                  <a:prstClr val="white"/>
                </a:solidFill>
                <a:latin typeface="Calibri"/>
                <a:ea typeface="Tahoma" panose="020B0604030504040204" charset="0"/>
                <a:cs typeface="Tahoma" panose="020B0604030504040204" charset="0"/>
              </a:rPr>
              <a:t>4</a:t>
            </a:r>
            <a:r>
              <a:rPr lang="en-US" sz="2000" smtClean="0">
                <a:solidFill>
                  <a:prstClr val="white"/>
                </a:solidFill>
                <a:latin typeface="Calibri"/>
                <a:ea typeface="Tahoma" panose="020B0604030504040204" charset="0"/>
                <a:cs typeface="Tahoma" panose="020B0604030504040204" charset="0"/>
              </a:rPr>
              <a:t>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075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video>
            <p:vide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video>
            <p:vide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vide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256"/>
            </a:gs>
            <a:gs pos="100000">
              <a:srgbClr val="52762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/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84917" y="3616546"/>
            <a:ext cx="9383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</a:t>
            </a:r>
            <a:r>
              <a:rPr lang="en-US" sz="2400" b="1" smtClean="0">
                <a:solidFill>
                  <a:prstClr val="white"/>
                </a:solidFill>
                <a:latin typeface="Calibri" panose="020F0502020204030204"/>
              </a:rPr>
              <a:t>9: Tên gọi của base Fe(OH)</a:t>
            </a:r>
            <a:r>
              <a:rPr lang="en-US" sz="2400" b="1" baseline="-25000" smtClean="0">
                <a:solidFill>
                  <a:prstClr val="white"/>
                </a:solidFill>
                <a:latin typeface="Calibri" panose="020F0502020204030204"/>
              </a:rPr>
              <a:t>3</a:t>
            </a:r>
            <a:r>
              <a:rPr lang="en-US" sz="2400" b="1" smtClean="0">
                <a:solidFill>
                  <a:prstClr val="white"/>
                </a:solidFill>
                <a:latin typeface="Calibri" panose="020F0502020204030204"/>
              </a:rPr>
              <a:t> là ?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d"/>
          <p:cNvSpPr/>
          <p:nvPr/>
        </p:nvSpPr>
        <p:spPr>
          <a:xfrm flipH="1">
            <a:off x="6135895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/>
          <p:cNvSpPr/>
          <p:nvPr/>
        </p:nvSpPr>
        <p:spPr>
          <a:xfrm flipH="1">
            <a:off x="6135895" y="509496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d"/>
          <p:cNvSpPr txBox="1"/>
          <p:nvPr/>
        </p:nvSpPr>
        <p:spPr>
          <a:xfrm>
            <a:off x="6435571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D. </a:t>
            </a:r>
            <a:r>
              <a:rPr lang="en-US" sz="2000" smtClean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Iron III hydroxide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27" name="cau hoi b"/>
          <p:cNvSpPr txBox="1"/>
          <p:nvPr/>
        </p:nvSpPr>
        <p:spPr>
          <a:xfrm>
            <a:off x="6435571" y="5197161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B.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Ir</a:t>
            </a:r>
            <a:r>
              <a:rPr lang="en-US" sz="2000" smtClean="0">
                <a:solidFill>
                  <a:prstClr val="white"/>
                </a:solidFill>
                <a:ea typeface="Tahoma" panose="020B0604030504040204" charset="0"/>
                <a:cs typeface="Tahoma" panose="020B0604030504040204" charset="0"/>
              </a:rPr>
              <a:t>on II hydroxide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1" name="bang a"/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c"/>
          <p:cNvSpPr/>
          <p:nvPr/>
        </p:nvSpPr>
        <p:spPr>
          <a:xfrm flipH="1">
            <a:off x="806332" y="595822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/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A. </a:t>
            </a:r>
            <a:r>
              <a:rPr lang="en-US" sz="2000" smtClean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Copper II hydroxide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sp>
        <p:nvSpPr>
          <p:cNvPr id="34" name="cau hoi c"/>
          <p:cNvSpPr txBox="1"/>
          <p:nvPr/>
        </p:nvSpPr>
        <p:spPr>
          <a:xfrm>
            <a:off x="1106008" y="6060424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C. </a:t>
            </a:r>
            <a:r>
              <a:rPr lang="en-US" sz="2000" smtClean="0">
                <a:solidFill>
                  <a:prstClr val="white"/>
                </a:solidFill>
                <a:latin typeface="Calibri" panose="020F0502020204030204"/>
                <a:ea typeface="Tahoma" panose="020B0604030504040204" charset="0"/>
                <a:cs typeface="Tahoma" panose="020B0604030504040204" charset="0"/>
              </a:rPr>
              <a:t> Zinc hydoxide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charset="0"/>
              <a:cs typeface="Tahoma" panose="020B0604030504040204" charset="0"/>
            </a:endParaRPr>
          </a:p>
        </p:txBody>
      </p:sp>
      <p:pic>
        <p:nvPicPr>
          <p:cNvPr id="38" name="Questio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689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video>
            <p:vide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video>
            <p:vide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video>
          </p:childTnLst>
        </p:cTn>
      </p:par>
    </p:tnLst>
    <p:bldLst>
      <p:bldP spid="24" grpId="0"/>
      <p:bldP spid="15" grpId="0" bldLvl="0" animBg="1"/>
      <p:bldP spid="15" grpId="1" bldLvl="0" animBg="1"/>
      <p:bldP spid="15" grpId="2" bldLvl="0" animBg="1"/>
      <p:bldP spid="15" grpId="3" bldLvl="0" animBg="1"/>
      <p:bldP spid="15" grpId="4" bldLvl="0" animBg="1"/>
      <p:bldP spid="16" grpId="0" bldLvl="0" animBg="1"/>
      <p:bldP spid="16" grpId="1" bldLvl="0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bldLvl="0" animBg="1"/>
      <p:bldP spid="31" grpId="1" bldLvl="0" animBg="1"/>
      <p:bldP spid="32" grpId="0" bldLvl="0" animBg="1"/>
      <p:bldP spid="32" grpId="1" bldLvl="0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341</Words>
  <PresentationFormat>Custom</PresentationFormat>
  <Paragraphs>51</Paragraphs>
  <Slides>11</Slides>
  <Notes>0</Notes>
  <HiddenSlides>0</HiddenSlides>
  <MMClips>40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2022-07-19T03:11:00Z</dcterms:created>
  <dcterms:modified xsi:type="dcterms:W3CDTF">2023-04-17T08:09:29Z</dcterms:modified>
  <cp:version>n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7EB30E978C284469B10759DEB8677BD6</vt:lpwstr>
  </property>
  <property fmtid="{D5CDD505-2E9C-101B-9397-08002B2CF9AE}" pid="3" name="KSOProductBuildVer">
    <vt:lpwstr>1033-11.2.0.11254</vt:lpwstr>
  </property>
</Properties>
</file>