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7"/>
  </p:notesMasterIdLst>
  <p:sldIdLst>
    <p:sldId id="303" r:id="rId3"/>
    <p:sldId id="304" r:id="rId4"/>
    <p:sldId id="301" r:id="rId5"/>
    <p:sldId id="258" r:id="rId6"/>
    <p:sldId id="307" r:id="rId7"/>
    <p:sldId id="305" r:id="rId8"/>
    <p:sldId id="306" r:id="rId9"/>
    <p:sldId id="286" r:id="rId10"/>
    <p:sldId id="312" r:id="rId11"/>
    <p:sldId id="311" r:id="rId12"/>
    <p:sldId id="310" r:id="rId13"/>
    <p:sldId id="316" r:id="rId14"/>
    <p:sldId id="388" r:id="rId15"/>
    <p:sldId id="269" r:id="rId16"/>
  </p:sldIdLst>
  <p:sldSz cx="24387175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28" d="100"/>
          <a:sy n="28" d="100"/>
        </p:scale>
        <p:origin x="1052" y="10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46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4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4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60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3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55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1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96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0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6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529155" y="228600"/>
            <a:ext cx="381386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1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</a:t>
            </a:r>
            <a:endParaRPr lang="en-US" sz="71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78187" y="276523"/>
            <a:ext cx="2130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&amp; GIẢI 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01737" y="276523"/>
            <a:ext cx="2130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5.png"/><Relationship Id="rId7" Type="http://schemas.openxmlformats.org/officeDocument/2006/relationships/image" Target="../media/image2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7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11" Type="http://schemas.openxmlformats.org/officeDocument/2006/relationships/image" Target="../media/image740.png"/><Relationship Id="rId5" Type="http://schemas.openxmlformats.org/officeDocument/2006/relationships/image" Target="../media/image19.jpe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7.png"/><Relationship Id="rId7" Type="http://schemas.openxmlformats.org/officeDocument/2006/relationships/image" Target="../media/image8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8272" y="-99917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6" y="-765845"/>
            <a:ext cx="9291984" cy="678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487" y="-765845"/>
            <a:ext cx="8818499" cy="661711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3887787" y="1306129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318288" y="129540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1587" y="60198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915192" y="5851267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886775" y="7864734"/>
            <a:ext cx="5432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Fukuoka –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110310" y="3285369"/>
            <a:ext cx="3785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Nẵng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3128" y="139425"/>
            <a:ext cx="5486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chạy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suốt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sz="4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4D39F-F7EE-4739-8D99-9BEC8F889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36" y="6858000"/>
            <a:ext cx="9425631" cy="6361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580C9-AAD2-4423-89AA-92D51F39A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7486" y="6629400"/>
            <a:ext cx="9131639" cy="65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7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77203" y="2031253"/>
            <a:ext cx="22241584" cy="10057142"/>
            <a:chOff x="1405233" y="4076041"/>
            <a:chExt cx="22241584" cy="4389102"/>
          </a:xfrm>
        </p:grpSpPr>
        <p:grpSp>
          <p:nvGrpSpPr>
            <p:cNvPr id="12" name="Group 11"/>
            <p:cNvGrpSpPr/>
            <p:nvPr/>
          </p:nvGrpSpPr>
          <p:grpSpPr>
            <a:xfrm>
              <a:off x="1405233" y="4076041"/>
              <a:ext cx="22241584" cy="4389102"/>
              <a:chOff x="1247578" y="2495616"/>
              <a:chExt cx="22241584" cy="438910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47578" y="3407576"/>
                <a:ext cx="22241584" cy="347714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224158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26718" y="4220472"/>
              <a:ext cx="19801324" cy="34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TXĐ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84974" y="4937806"/>
            <a:ext cx="21408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Bước 1: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TXĐ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TXĐ.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259" y="7467600"/>
            <a:ext cx="19185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Bước 2: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18259" y="9351818"/>
            <a:ext cx="1637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Bước 3: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742101" y="4572000"/>
            <a:ext cx="23140731" cy="8915401"/>
            <a:chOff x="1270511" y="5867400"/>
            <a:chExt cx="22423528" cy="95346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2421829" cy="92630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27326"/>
              <a:chOff x="1224541" y="6305967"/>
              <a:chExt cx="3568119" cy="92732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320775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05967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713208" y="1264917"/>
            <a:ext cx="23138979" cy="3188254"/>
            <a:chOff x="1268078" y="3405486"/>
            <a:chExt cx="22472111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472111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7387" y="1730398"/>
                <a:ext cx="22020010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5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5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5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5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≤−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 b="1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tập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1730398"/>
                <a:ext cx="22020010" cy="3422412"/>
              </a:xfrm>
              <a:prstGeom prst="rect">
                <a:avLst/>
              </a:prstGeom>
              <a:blipFill>
                <a:blip r:embed="rId3"/>
                <a:stretch>
                  <a:fillRect l="-1135" r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42702" y="7543800"/>
                <a:ext cx="472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02" y="7543800"/>
                <a:ext cx="4724400" cy="769441"/>
              </a:xfrm>
              <a:prstGeom prst="rect">
                <a:avLst/>
              </a:prstGeom>
              <a:blipFill>
                <a:blip r:embed="rId4"/>
                <a:stretch>
                  <a:fillRect l="-5161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5262492" y="4812213"/>
                <a:ext cx="8177625" cy="2190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2492" y="4812213"/>
                <a:ext cx="8177625" cy="2190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9379" y="5851620"/>
                <a:ext cx="114584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79" y="5851620"/>
                <a:ext cx="11458448" cy="1446550"/>
              </a:xfrm>
              <a:prstGeom prst="rect">
                <a:avLst/>
              </a:prstGeom>
              <a:blipFill>
                <a:blip r:embed="rId6"/>
                <a:stretch>
                  <a:fillRect l="-2181" t="-8861" r="-127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749332" y="7298170"/>
                <a:ext cx="10539310" cy="174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x= -1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332" y="7298170"/>
                <a:ext cx="10539310" cy="1743106"/>
              </a:xfrm>
              <a:prstGeom prst="rect">
                <a:avLst/>
              </a:prstGeom>
              <a:blipFill>
                <a:blip r:embed="rId7"/>
                <a:stretch>
                  <a:fillRect l="-2313" t="-7692" b="-15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975141" y="9548803"/>
                <a:ext cx="1097121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x= -1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4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dirty="0" err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dirty="0" err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∞;−</m:t>
                        </m:r>
                        <m:r>
                          <a:rPr lang="en-US" sz="4400" b="1" i="0" dirty="0" err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141" y="9548803"/>
                <a:ext cx="10971213" cy="2123658"/>
              </a:xfrm>
              <a:prstGeom prst="rect">
                <a:avLst/>
              </a:prstGeom>
              <a:blipFill>
                <a:blip r:embed="rId8"/>
                <a:stretch>
                  <a:fillRect l="-2279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/>
              <p:nvPr/>
            </p:nvSpPr>
            <p:spPr>
              <a:xfrm>
                <a:off x="1430342" y="7561552"/>
                <a:ext cx="30558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42" y="7561552"/>
                <a:ext cx="3055826" cy="769441"/>
              </a:xfrm>
              <a:prstGeom prst="rect">
                <a:avLst/>
              </a:prstGeom>
              <a:blipFill>
                <a:blip r:embed="rId9"/>
                <a:stretch>
                  <a:fillRect l="-818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/>
              <p:nvPr/>
            </p:nvSpPr>
            <p:spPr>
              <a:xfrm>
                <a:off x="4486168" y="4802690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68" y="4802690"/>
                <a:ext cx="8244514" cy="769441"/>
              </a:xfrm>
              <a:prstGeom prst="rect">
                <a:avLst/>
              </a:prstGeom>
              <a:blipFill>
                <a:blip r:embed="rId10"/>
                <a:stretch>
                  <a:fillRect l="-30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40C675-41D4-4800-91AA-051103EC7248}"/>
                  </a:ext>
                </a:extLst>
              </p:cNvPr>
              <p:cNvSpPr txBox="1"/>
              <p:nvPr/>
            </p:nvSpPr>
            <p:spPr>
              <a:xfrm>
                <a:off x="1068569" y="8140277"/>
                <a:ext cx="14380028" cy="1551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𝒍𝒊𝒎</m:t>
                            </m:r>
                          </m:e>
                          <m:li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(−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𝒍𝒊𝒎</m:t>
                            </m:r>
                          </m:e>
                          <m:li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(−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740C675-41D4-4800-91AA-051103EC7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69" y="8140277"/>
                <a:ext cx="14380028" cy="1551963"/>
              </a:xfrm>
              <a:prstGeom prst="rect">
                <a:avLst/>
              </a:prstGeom>
              <a:blipFill>
                <a:blip r:embed="rId11"/>
                <a:stretch>
                  <a:fillRect l="-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22BDC81-D2BC-408F-BEF2-7054406B450E}"/>
                  </a:ext>
                </a:extLst>
              </p:cNvPr>
              <p:cNvSpPr txBox="1"/>
              <p:nvPr/>
            </p:nvSpPr>
            <p:spPr>
              <a:xfrm>
                <a:off x="1848170" y="9946211"/>
                <a:ext cx="8917807" cy="1584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𝒇</m:t>
                          </m:r>
                        </m:e>
                      </m:func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22BDC81-D2BC-408F-BEF2-7054406B4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170" y="9946211"/>
                <a:ext cx="8917807" cy="15843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CE6369C-3A4D-4A84-9275-23F5079C1F0B}"/>
                  </a:ext>
                </a:extLst>
              </p:cNvPr>
              <p:cNvSpPr txBox="1"/>
              <p:nvPr/>
            </p:nvSpPr>
            <p:spPr>
              <a:xfrm>
                <a:off x="4725987" y="11734800"/>
                <a:ext cx="8289450" cy="166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)(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CE6369C-3A4D-4A84-9275-23F5079C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11734800"/>
                <a:ext cx="8289450" cy="16668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8C5B4E-63F9-4538-9D90-957FEC38387D}"/>
              </a:ext>
            </a:extLst>
          </p:cNvPr>
          <p:cNvCxnSpPr/>
          <p:nvPr/>
        </p:nvCxnSpPr>
        <p:spPr>
          <a:xfrm>
            <a:off x="13260387" y="4959407"/>
            <a:ext cx="0" cy="85238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101" grpId="0"/>
      <p:bldP spid="11" grpId="0"/>
      <p:bldP spid="49" grpId="0"/>
      <p:bldP spid="51" grpId="0"/>
      <p:bldP spid="48" grpId="0"/>
      <p:bldP spid="57" grpId="0"/>
      <p:bldP spid="93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7146" y="8077886"/>
            <a:ext cx="23672882" cy="352088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4561" y="7711748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7413" y="2628107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2260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4841" y="2856308"/>
                <a:ext cx="20239355" cy="2238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  <a:buClr>
                    <a:srgbClr val="0000FF"/>
                  </a:buClr>
                  <a:tabLst>
                    <a:tab pos="1259903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𝒉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𝒕𝒂𝒏𝒙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𝒒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200"/>
                  </a:spcBef>
                  <a:buClr>
                    <a:srgbClr val="0000FF"/>
                  </a:buClr>
                  <a:tabLst>
                    <a:tab pos="1259903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841" y="2856308"/>
                <a:ext cx="20239355" cy="2238252"/>
              </a:xfrm>
              <a:prstGeom prst="rect">
                <a:avLst/>
              </a:prstGeom>
              <a:blipFill rotWithShape="1">
                <a:blip r:embed="rId2"/>
                <a:stretch>
                  <a:fillRect l="-753" b="-68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282260" y="8077886"/>
                <a:ext cx="23417527" cy="307226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smtClean="0"/>
                      <m:t>H</m:t>
                    </m:r>
                    <m:r>
                      <m:rPr>
                        <m:nor/>
                      </m:rPr>
                      <a:rPr lang="vi-VN" sz="4400" smtClean="0"/>
                      <m:t>à</m:t>
                    </m:r>
                    <m:r>
                      <m:rPr>
                        <m:nor/>
                      </m:rPr>
                      <a:rPr lang="vi-VN" sz="4400" smtClean="0"/>
                      <m:t>m</m:t>
                    </m:r>
                    <m:r>
                      <m:rPr>
                        <m:nor/>
                      </m:rPr>
                      <a:rPr lang="vi-VN" sz="4400" smtClean="0"/>
                      <m:t> </m:t>
                    </m:r>
                    <m:r>
                      <m:rPr>
                        <m:nor/>
                      </m:rPr>
                      <a:rPr lang="vi-VN" sz="4400" smtClean="0"/>
                      <m:t>s</m:t>
                    </m:r>
                    <m:r>
                      <m:rPr>
                        <m:nor/>
                      </m:rPr>
                      <a:rPr lang="vi-VN" sz="4400" smtClean="0"/>
                      <m:t>ố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𝒉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𝒕𝒂𝒏𝒙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m:rPr>
                        <m:nor/>
                      </m:rPr>
                      <a:rPr lang="en-US" sz="4400" b="0" i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vi-VN" sz="4400"/>
                      <m:t>kh</m:t>
                    </m:r>
                    <m:r>
                      <m:rPr>
                        <m:nor/>
                      </m:rPr>
                      <a:rPr lang="vi-VN" sz="4400"/>
                      <m:t>ô</m:t>
                    </m:r>
                    <m:r>
                      <m:rPr>
                        <m:nor/>
                      </m:rPr>
                      <a:rPr lang="vi-VN" sz="4400"/>
                      <m:t>ng</m:t>
                    </m:r>
                    <m:r>
                      <m:rPr>
                        <m:nor/>
                      </m:rPr>
                      <a:rPr lang="vi-VN" sz="4400"/>
                      <m:t> </m:t>
                    </m:r>
                    <m:r>
                      <m:rPr>
                        <m:nor/>
                      </m:rPr>
                      <a:rPr lang="vi-VN" sz="4400"/>
                      <m:t>c</m:t>
                    </m:r>
                    <m:r>
                      <m:rPr>
                        <m:nor/>
                      </m:rPr>
                      <a:rPr lang="vi-VN" sz="4400"/>
                      <m:t>ó </m:t>
                    </m:r>
                    <m:r>
                      <m:rPr>
                        <m:nor/>
                      </m:rPr>
                      <a:rPr lang="vi-VN" sz="4400"/>
                      <m:t>t</m:t>
                    </m:r>
                    <m:r>
                      <m:rPr>
                        <m:nor/>
                      </m:rPr>
                      <a:rPr lang="vi-VN" sz="4400"/>
                      <m:t>ậ</m:t>
                    </m:r>
                    <m:r>
                      <m:rPr>
                        <m:nor/>
                      </m:rPr>
                      <a:rPr lang="vi-VN" sz="4400"/>
                      <m:t>p</m:t>
                    </m:r>
                    <m:r>
                      <m:rPr>
                        <m:nor/>
                      </m:rPr>
                      <a:rPr lang="vi-VN" sz="4400"/>
                      <m:t> </m:t>
                    </m:r>
                    <m:r>
                      <m:rPr>
                        <m:nor/>
                      </m:rPr>
                      <a:rPr lang="vi-VN" sz="4400"/>
                      <m:t>x</m:t>
                    </m:r>
                    <m:r>
                      <m:rPr>
                        <m:nor/>
                      </m:rPr>
                      <a:rPr lang="vi-VN" sz="4400"/>
                      <m:t>á</m:t>
                    </m:r>
                    <m:r>
                      <m:rPr>
                        <m:nor/>
                      </m:rPr>
                      <a:rPr lang="vi-VN" sz="4400"/>
                      <m:t>c</m:t>
                    </m:r>
                    <m:r>
                      <m:rPr>
                        <m:nor/>
                      </m:rPr>
                      <a:rPr lang="vi-VN" sz="4400"/>
                      <m:t> đị</m:t>
                    </m:r>
                    <m:r>
                      <m:rPr>
                        <m:nor/>
                      </m:rPr>
                      <a:rPr lang="vi-VN" sz="4400"/>
                      <m:t>nh</m:t>
                    </m:r>
                    <m:r>
                      <m:rPr>
                        <m:nor/>
                      </m:rPr>
                      <a:rPr lang="vi-VN" sz="4400"/>
                      <m:t> </m:t>
                    </m:r>
                    <m:r>
                      <m:rPr>
                        <m:nor/>
                      </m:rPr>
                      <a:rPr lang="vi-VN" sz="4400"/>
                      <m:t>l</m:t>
                    </m:r>
                    <m:r>
                      <m:rPr>
                        <m:nor/>
                      </m:rPr>
                      <a:rPr lang="vi-VN" sz="4400"/>
                      <m:t>à  </m:t>
                    </m:r>
                    <m:r>
                      <m:rPr>
                        <m:nor/>
                      </m:rPr>
                      <a:rPr lang="vi-VN" sz="4400"/>
                      <m:t>n</m:t>
                    </m:r>
                    <m:r>
                      <m:rPr>
                        <m:nor/>
                      </m:rPr>
                      <a:rPr lang="vi-VN" sz="4400"/>
                      <m:t>ê</m:t>
                    </m:r>
                    <m:r>
                      <m:rPr>
                        <m:nor/>
                      </m:rPr>
                      <a:rPr lang="vi-VN" sz="4400"/>
                      <m:t>n</m:t>
                    </m:r>
                    <m:r>
                      <m:rPr>
                        <m:nor/>
                      </m:rPr>
                      <a:rPr lang="vi-VN" sz="4400"/>
                      <m:t> </m:t>
                    </m:r>
                    <m:r>
                      <m:rPr>
                        <m:nor/>
                      </m:rPr>
                      <a:rPr lang="vi-VN" sz="4400"/>
                      <m:t>h</m:t>
                    </m:r>
                    <m:r>
                      <m:rPr>
                        <m:nor/>
                      </m:rPr>
                      <a:rPr lang="vi-VN" sz="4400"/>
                      <m:t>à</m:t>
                    </m:r>
                    <m:r>
                      <m:rPr>
                        <m:nor/>
                      </m:rPr>
                      <a:rPr lang="vi-VN" sz="4400"/>
                      <m:t>m</m:t>
                    </m:r>
                    <m:r>
                      <m:rPr>
                        <m:nor/>
                      </m:rPr>
                      <a:rPr lang="vi-VN" sz="4400"/>
                      <m:t> </m:t>
                    </m:r>
                    <m:r>
                      <m:rPr>
                        <m:nor/>
                      </m:rPr>
                      <a:rPr lang="vi-VN" sz="4400"/>
                      <m:t>s</m:t>
                    </m:r>
                    <m:r>
                      <m:rPr>
                        <m:nor/>
                      </m:rPr>
                      <a:rPr lang="vi-VN" sz="4400"/>
                      <m:t>ố </m:t>
                    </m:r>
                    <m:r>
                      <m:rPr>
                        <m:nor/>
                      </m:rPr>
                      <a:rPr lang="vi-VN" sz="4400"/>
                      <m:t>kh</m:t>
                    </m:r>
                    <m:r>
                      <m:rPr>
                        <m:nor/>
                      </m:rPr>
                      <a:rPr lang="vi-VN" sz="4400"/>
                      <m:t>ô</m:t>
                    </m:r>
                    <m:r>
                      <m:rPr>
                        <m:nor/>
                      </m:rPr>
                      <a:rPr lang="vi-VN" sz="4400"/>
                      <m:t>ng</m:t>
                    </m:r>
                    <m:r>
                      <m:rPr>
                        <m:nor/>
                      </m:rPr>
                      <a:rPr lang="vi-VN" sz="4400"/>
                      <m:t> </m:t>
                    </m:r>
                    <m:r>
                      <m:rPr>
                        <m:nor/>
                      </m:rPr>
                      <a:rPr lang="vi-VN" sz="4400"/>
                      <m:t>li</m:t>
                    </m:r>
                    <m:r>
                      <m:rPr>
                        <m:nor/>
                      </m:rPr>
                      <a:rPr lang="vi-VN" sz="4400"/>
                      <m:t>ê</m:t>
                    </m:r>
                    <m:r>
                      <m:rPr>
                        <m:nor/>
                      </m:rPr>
                      <a:rPr lang="vi-VN" sz="4400"/>
                      <m:t>n</m:t>
                    </m:r>
                    <m:r>
                      <m:rPr>
                        <m:nor/>
                      </m:rPr>
                      <a:rPr lang="vi-VN" sz="4400"/>
                      <m:t> </m:t>
                    </m:r>
                    <m:r>
                      <m:rPr>
                        <m:nor/>
                      </m:rPr>
                      <a:rPr lang="vi-VN" sz="4400"/>
                      <m:t>t</m:t>
                    </m:r>
                    <m:r>
                      <m:rPr>
                        <m:nor/>
                      </m:rPr>
                      <a:rPr lang="vi-VN" sz="4400"/>
                      <m:t>ụ</m:t>
                    </m:r>
                    <m:r>
                      <m:rPr>
                        <m:nor/>
                      </m:rPr>
                      <a:rPr lang="vi-VN" sz="4400"/>
                      <m:t>c</m:t>
                    </m:r>
                    <m:r>
                      <m:rPr>
                        <m:nor/>
                      </m:rPr>
                      <a:rPr lang="vi-VN" sz="4400"/>
                      <m:t> </m:t>
                    </m:r>
                    <m:r>
                      <m:rPr>
                        <m:nor/>
                      </m:rPr>
                      <a:rPr lang="vi-VN" sz="4400"/>
                      <m:t>tr</m:t>
                    </m:r>
                    <m:r>
                      <m:rPr>
                        <m:nor/>
                      </m:rPr>
                      <a:rPr lang="vi-VN" sz="4400"/>
                      <m:t>ê</m:t>
                    </m:r>
                    <m:r>
                      <m:rPr>
                        <m:nor/>
                      </m:rPr>
                      <a:rPr lang="vi-VN" sz="4400"/>
                      <m:t>n</m:t>
                    </m:r>
                    <m:r>
                      <m:rPr>
                        <m:nor/>
                      </m:rPr>
                      <a:rPr lang="en-US" sz="4400" b="0" i="0" smtClean="0"/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nên</a:t>
                </a:r>
                <a:r>
                  <a:rPr lang="en-US" sz="4400" dirty="0"/>
                  <a:t> </a:t>
                </a:r>
                <a:r>
                  <a:rPr lang="vi-VN" sz="4400" dirty="0"/>
                  <a:t>liên tục trên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60" y="8077886"/>
                <a:ext cx="23417527" cy="3072261"/>
              </a:xfrm>
              <a:prstGeom prst="rect">
                <a:avLst/>
              </a:prstGeom>
              <a:blipFill rotWithShape="1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70784" y="5850272"/>
            <a:ext cx="23559245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47574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47574"/>
                  <a:ext cx="2172360" cy="3847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78373" y="596505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7">
            <a:extLst>
              <a:ext uri="{FF2B5EF4-FFF2-40B4-BE49-F238E27FC236}">
                <a16:creationId xmlns:a16="http://schemas.microsoft.com/office/drawing/2014/main" id="{BA8078A7-B7C8-4890-BDC7-19F340A0AD3C}"/>
              </a:ext>
            </a:extLst>
          </p:cNvPr>
          <p:cNvGrpSpPr/>
          <p:nvPr/>
        </p:nvGrpSpPr>
        <p:grpSpPr>
          <a:xfrm>
            <a:off x="470784" y="1446503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B24FE2DD-DDC3-47A6-B61D-7AA6869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30">
              <a:extLst>
                <a:ext uri="{FF2B5EF4-FFF2-40B4-BE49-F238E27FC236}">
                  <a16:creationId xmlns:a16="http://schemas.microsoft.com/office/drawing/2014/main" id="{322172B6-40DD-4ACF-9CD1-2C1401668D13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54A9FD7F-A9C3-4274-A635-9265EF498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2">
                <a:extLst>
                  <a:ext uri="{FF2B5EF4-FFF2-40B4-BE49-F238E27FC236}">
                    <a16:creationId xmlns:a16="http://schemas.microsoft.com/office/drawing/2014/main" id="{1B2142FB-3B1A-422D-AEDB-E318AA7FA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64FE5C32-02A1-467B-A505-C20F1E32D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4E4BADCD-475E-4529-BCDC-B5D2DBB84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29850099-FBBC-42AD-B8F3-A75E1FE1A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4B17584D-02D8-4D15-91AD-445C0910E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A7E59FFA-B713-454D-82B1-327783854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8">
                <a:extLst>
                  <a:ext uri="{FF2B5EF4-FFF2-40B4-BE49-F238E27FC236}">
                    <a16:creationId xmlns:a16="http://schemas.microsoft.com/office/drawing/2014/main" id="{6344BCD8-ADC0-46AA-A51A-7862A26D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9">
                <a:extLst>
                  <a:ext uri="{FF2B5EF4-FFF2-40B4-BE49-F238E27FC236}">
                    <a16:creationId xmlns:a16="http://schemas.microsoft.com/office/drawing/2014/main" id="{BCB6963C-ED2A-4E77-840C-A425D04B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10A07419-9855-4AF4-8EEE-38BAE9D86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8FDFE02C-8266-4D94-9DFC-2C8639B5F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0C4E894B-1CF2-411A-A478-C95D1592B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43">
                <a:extLst>
                  <a:ext uri="{FF2B5EF4-FFF2-40B4-BE49-F238E27FC236}">
                    <a16:creationId xmlns:a16="http://schemas.microsoft.com/office/drawing/2014/main" id="{C84B734C-AB82-46AD-89EB-01BC0C64610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7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12739533" y="4321425"/>
            <a:ext cx="11265054" cy="1234536"/>
            <a:chOff x="12451545" y="4978171"/>
            <a:chExt cx="11265054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12451545" y="4978171"/>
              <a:ext cx="11265054" cy="1234536"/>
              <a:chOff x="6254178" y="2243792"/>
              <a:chExt cx="5632527" cy="617268"/>
            </a:xfrm>
            <a:grpFill/>
          </p:grpSpPr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1847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144997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933591" y="5128167"/>
                  <a:ext cx="363157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dirty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800" b="1" i="1" dirty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=−</m:t>
                        </m:r>
                        <m:r>
                          <a:rPr lang="en-US" sz="4800" b="1" i="1" dirty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5128167"/>
                  <a:ext cx="3631577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965515" y="5128167"/>
                  <a:ext cx="341159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dirty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800" b="1" i="1" dirty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800" b="1" i="1" dirty="0" smtClean="0">
                            <a:solidFill>
                              <a:prstClr val="white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5515" y="5128167"/>
                  <a:ext cx="3411594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Rounded Rectangle 52">
            <a:extLst>
              <a:ext uri="{FF2B5EF4-FFF2-40B4-BE49-F238E27FC236}">
                <a16:creationId xmlns:a16="http://schemas.microsoft.com/office/drawing/2014/main" id="{759B51B4-5503-487D-8BB6-7122D6F91EED}"/>
              </a:ext>
            </a:extLst>
          </p:cNvPr>
          <p:cNvSpPr/>
          <p:nvPr/>
        </p:nvSpPr>
        <p:spPr>
          <a:xfrm>
            <a:off x="156067" y="6340050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4" name="Group 5">
            <a:extLst>
              <a:ext uri="{FF2B5EF4-FFF2-40B4-BE49-F238E27FC236}">
                <a16:creationId xmlns:a16="http://schemas.microsoft.com/office/drawing/2014/main" id="{17EECA23-5EA7-49FF-A864-A6A91F07D224}"/>
              </a:ext>
            </a:extLst>
          </p:cNvPr>
          <p:cNvGrpSpPr/>
          <p:nvPr/>
        </p:nvGrpSpPr>
        <p:grpSpPr>
          <a:xfrm>
            <a:off x="151098" y="5967419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1DEFA974-63D6-4FF0-BC87-E18B8DEBEF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id="{2A5FC62D-A5F1-47DA-8671-0577F9CA012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50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7" name="Picture 8">
              <a:extLst>
                <a:ext uri="{FF2B5EF4-FFF2-40B4-BE49-F238E27FC236}">
                  <a16:creationId xmlns:a16="http://schemas.microsoft.com/office/drawing/2014/main" id="{224520BF-55D3-461C-9B06-D477BCFD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2" name="Oval 91"/>
          <p:cNvSpPr/>
          <p:nvPr/>
        </p:nvSpPr>
        <p:spPr>
          <a:xfrm>
            <a:off x="18523852" y="447142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12047" y="2017551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09371" y="204875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88" y="1562941"/>
            <a:ext cx="3656379" cy="847011"/>
            <a:chOff x="923003" y="3917552"/>
            <a:chExt cx="4003839" cy="1064365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4325" y="2525988"/>
                <a:ext cx="12346461" cy="2645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tất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cả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giá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tham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để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b="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b="0" i="1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sz="4800" b="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4800" b="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b="0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ớ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&gt;2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𝑚𝑥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−4 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ớ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≤2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=2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5" y="2525988"/>
                <a:ext cx="12346461" cy="2645661"/>
              </a:xfrm>
              <a:prstGeom prst="rect">
                <a:avLst/>
              </a:prstGeom>
              <a:blipFill rotWithShape="1">
                <a:blip r:embed="rId7"/>
                <a:stretch>
                  <a:fillRect l="-691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12630" y="7287368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231310" y="6717060"/>
                <a:ext cx="23269321" cy="1327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  <m:r>
                          <a:rPr lang="en-US" sz="4800" b="0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4800" b="0" i="1">
                            <a:latin typeface="Cambria Math"/>
                            <a:ea typeface="Cambria Math"/>
                          </a:rPr>
                          <m:t>=</m:t>
                        </m:r>
                        <m:limLow>
                          <m:limLow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4800" b="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/>
                              </a:rPr>
                              <m:t>−2</m:t>
                            </m:r>
                          </m:den>
                        </m:f>
                      </m:e>
                    </m:func>
                    <m:r>
                      <a:rPr lang="en-US" sz="4800" b="0" i="0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 b="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4800" b="0" i="1">
                            <a:latin typeface="Cambria Math"/>
                          </a:rPr>
                          <m:t>𝑥</m:t>
                        </m:r>
                        <m:r>
                          <a:rPr lang="en-US" sz="4800" b="0" i="1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b="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=2;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−4;</m:t>
                    </m:r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800" b="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4800" b="0" i="1">
                            <a:latin typeface="Cambria Math"/>
                          </a:rPr>
                          <m:t>𝑥</m:t>
                        </m:r>
                        <m:r>
                          <a:rPr lang="en-US" sz="4800" b="0" i="1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4800" b="0" i="1" smtClean="0">
                        <a:latin typeface="Cambria Math"/>
                        <a:ea typeface="Cambria Math"/>
                      </a:rPr>
                      <m:t>−4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10" y="6717060"/>
                <a:ext cx="23269321" cy="1327286"/>
              </a:xfrm>
              <a:prstGeom prst="rect">
                <a:avLst/>
              </a:prstGeom>
              <a:blipFill rotWithShape="1">
                <a:blip r:embed="rId8"/>
                <a:stretch>
                  <a:fillRect l="-1205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231311" y="7949166"/>
                <a:ext cx="19022192" cy="181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=2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endParaRPr lang="en-US" sz="48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 b="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4800" b="0" i="1">
                              <a:latin typeface="Cambria Math"/>
                              <a:ea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800" b="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800" b="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4800" b="0" i="1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800" b="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4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4800" b="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lim>
                      </m:limLow>
                      <m:r>
                        <a:rPr lang="en-US" sz="4800" b="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⟺2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−4=2⟺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=3.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11" y="7949166"/>
                <a:ext cx="19022192" cy="1812419"/>
              </a:xfrm>
              <a:prstGeom prst="rect">
                <a:avLst/>
              </a:prstGeom>
              <a:blipFill rotWithShape="1">
                <a:blip r:embed="rId9"/>
                <a:stretch>
                  <a:fillRect l="-1474" t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977BA6B-5A50-49AA-888B-31B94447E3A7}"/>
                  </a:ext>
                </a:extLst>
              </p:cNvPr>
              <p:cNvSpPr/>
              <p:nvPr/>
            </p:nvSpPr>
            <p:spPr>
              <a:xfrm>
                <a:off x="4455268" y="10396643"/>
                <a:ext cx="105170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(−</m:t>
                    </m:r>
                    <m:r>
                      <a:rPr lang="en-US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977BA6B-5A50-49AA-888B-31B94447E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68" y="10396643"/>
                <a:ext cx="10517058" cy="830997"/>
              </a:xfrm>
              <a:prstGeom prst="rect">
                <a:avLst/>
              </a:prstGeom>
              <a:blipFill>
                <a:blip r:embed="rId11"/>
                <a:stretch>
                  <a:fillRect l="-2667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63690C-E2EC-4D8B-9DF5-1C2ACE5F0927}"/>
              </a:ext>
            </a:extLst>
          </p:cNvPr>
          <p:cNvSpPr/>
          <p:nvPr/>
        </p:nvSpPr>
        <p:spPr>
          <a:xfrm>
            <a:off x="19047096" y="2374184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7A7310-DF5B-4D98-BD54-CF322E5EDB63}"/>
              </a:ext>
            </a:extLst>
          </p:cNvPr>
          <p:cNvSpPr/>
          <p:nvPr/>
        </p:nvSpPr>
        <p:spPr>
          <a:xfrm>
            <a:off x="18466006" y="249269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CE9824-AD59-4F9F-B80D-00864A19387B}"/>
              </a:ext>
            </a:extLst>
          </p:cNvPr>
          <p:cNvSpPr/>
          <p:nvPr/>
        </p:nvSpPr>
        <p:spPr>
          <a:xfrm>
            <a:off x="13353117" y="2374184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AA8D743-9D39-4F64-8E3B-AFE9942724A2}"/>
              </a:ext>
            </a:extLst>
          </p:cNvPr>
          <p:cNvSpPr/>
          <p:nvPr/>
        </p:nvSpPr>
        <p:spPr>
          <a:xfrm>
            <a:off x="12772027" y="249269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8A1909-7291-4BD5-A8C8-BA8B9819862B}"/>
                  </a:ext>
                </a:extLst>
              </p:cNvPr>
              <p:cNvSpPr/>
              <p:nvPr/>
            </p:nvSpPr>
            <p:spPr>
              <a:xfrm>
                <a:off x="20159180" y="2492695"/>
                <a:ext cx="2107244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800" b="1" i="1" dirty="0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8A1909-7291-4BD5-A8C8-BA8B98198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180" y="2492695"/>
                <a:ext cx="2107244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884979-81C2-4227-969B-D49295C0080A}"/>
                  </a:ext>
                </a:extLst>
              </p:cNvPr>
              <p:cNvSpPr/>
              <p:nvPr/>
            </p:nvSpPr>
            <p:spPr>
              <a:xfrm>
                <a:off x="14752491" y="2492695"/>
                <a:ext cx="21072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en-US" sz="4800" b="1" i="1" dirty="0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884979-81C2-4227-969B-D49295C00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2491" y="2492695"/>
                <a:ext cx="2107244" cy="83099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68" grpId="0"/>
      <p:bldP spid="58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269327" y="8428807"/>
            <a:ext cx="23848520" cy="4743528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id="{C397E8E5-5EBF-4CE4-9DFF-52712588940D}"/>
              </a:ext>
            </a:extLst>
          </p:cNvPr>
          <p:cNvGrpSpPr/>
          <p:nvPr/>
        </p:nvGrpSpPr>
        <p:grpSpPr>
          <a:xfrm>
            <a:off x="1587" y="7897523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7D07DE8F-E209-45F7-A848-6B3638801EB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Box 7">
              <a:extLst>
                <a:ext uri="{FF2B5EF4-FFF2-40B4-BE49-F238E27FC236}">
                  <a16:creationId xmlns:a16="http://schemas.microsoft.com/office/drawing/2014/main" id="{EC56AAB7-DC2C-47A1-BAAB-29FAAC770E6E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1046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id="{EE4D0D1A-D9DD-40B0-9B07-3ACDD7C75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4449" y="2340687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3025" y="2317198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303EE2-38A6-43F0-AFF3-8613E85FB518}"/>
              </a:ext>
            </a:extLst>
          </p:cNvPr>
          <p:cNvGrpSpPr/>
          <p:nvPr/>
        </p:nvGrpSpPr>
        <p:grpSpPr>
          <a:xfrm>
            <a:off x="65241" y="1831381"/>
            <a:ext cx="3566188" cy="900000"/>
            <a:chOff x="923003" y="3917552"/>
            <a:chExt cx="4010763" cy="104047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DDACF04-4F76-4AA7-A78D-19B4A6B6E702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579C4897-D6DD-47C7-8AB2-565306FD8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5A4B02F-D7AD-4D60-9259-85FC00211991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5DA55B1-8190-402A-9C44-D4DAFEC0E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4" name="TextBox 43"/>
          <p:cNvSpPr txBox="1"/>
          <p:nvPr/>
        </p:nvSpPr>
        <p:spPr>
          <a:xfrm>
            <a:off x="4064255" y="199752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96878" y="2768723"/>
                <a:ext cx="21120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𝒈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78" y="2768723"/>
                <a:ext cx="211200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299" t="-9302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6579" y="-605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01586" y="1113170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20775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388118-F3D4-4D99-BBF2-8B4BC2ADB2BE}"/>
              </a:ext>
            </a:extLst>
          </p:cNvPr>
          <p:cNvGrpSpPr/>
          <p:nvPr/>
        </p:nvGrpSpPr>
        <p:grpSpPr>
          <a:xfrm>
            <a:off x="14368" y="6769422"/>
            <a:ext cx="24002510" cy="1234536"/>
            <a:chOff x="6254178" y="2243792"/>
            <a:chExt cx="12001255" cy="617268"/>
          </a:xfrm>
          <a:solidFill>
            <a:srgbClr val="398842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FB24E0D-E0FD-4D41-AEAE-FA4BFEB7D860}"/>
                </a:ext>
              </a:extLst>
            </p:cNvPr>
            <p:cNvSpPr/>
            <p:nvPr/>
          </p:nvSpPr>
          <p:spPr>
            <a:xfrm>
              <a:off x="6486994" y="2243792"/>
              <a:ext cx="5758793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32E3157-A4A4-44AD-B511-CCE2C7B4984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BB168E0-3F58-461F-BD7B-159D6A7B41AC}"/>
                </a:ext>
              </a:extLst>
            </p:cNvPr>
            <p:cNvSpPr/>
            <p:nvPr/>
          </p:nvSpPr>
          <p:spPr>
            <a:xfrm>
              <a:off x="12900720" y="2243792"/>
              <a:ext cx="5354713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8C41C3A-D09A-468B-A170-6D32107EEB48}"/>
                </a:ext>
              </a:extLst>
            </p:cNvPr>
            <p:cNvSpPr/>
            <p:nvPr/>
          </p:nvSpPr>
          <p:spPr>
            <a:xfrm>
              <a:off x="12627247" y="2303047"/>
              <a:ext cx="522928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220D8B5-B916-4AC4-857B-13261122E23E}"/>
              </a:ext>
            </a:extLst>
          </p:cNvPr>
          <p:cNvSpPr/>
          <p:nvPr/>
        </p:nvSpPr>
        <p:spPr>
          <a:xfrm>
            <a:off x="13307452" y="4967323"/>
            <a:ext cx="1070942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370ADD9-7602-406D-9A40-AE9606849FCB}"/>
              </a:ext>
            </a:extLst>
          </p:cNvPr>
          <p:cNvSpPr/>
          <p:nvPr/>
        </p:nvSpPr>
        <p:spPr>
          <a:xfrm>
            <a:off x="12726362" y="5085833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CB55F9-FAC7-4CC5-89AB-2EAC3D25062D}"/>
                  </a:ext>
                </a:extLst>
              </p:cNvPr>
              <p:cNvSpPr/>
              <p:nvPr/>
            </p:nvSpPr>
            <p:spPr>
              <a:xfrm>
                <a:off x="1231310" y="4876800"/>
                <a:ext cx="10766276" cy="1234536"/>
              </a:xfrm>
              <a:prstGeom prst="rect">
                <a:avLst/>
              </a:prstGeom>
              <a:solidFill>
                <a:srgbClr val="398842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8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b="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 </a:t>
                </a:r>
                <a:r>
                  <a:rPr lang="en-US" sz="48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E4CB55F9-FAC7-4CC5-89AB-2EAC3D250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10" y="4876800"/>
                <a:ext cx="10766276" cy="1234536"/>
              </a:xfrm>
              <a:prstGeom prst="rect">
                <a:avLst/>
              </a:prstGeom>
              <a:blipFill rotWithShape="1">
                <a:blip r:embed="rId5"/>
                <a:stretch>
                  <a:fillRect l="-1071" r="-1127" b="-6635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C0F28050-F41E-409A-9236-C9A6F73908B1}"/>
              </a:ext>
            </a:extLst>
          </p:cNvPr>
          <p:cNvSpPr/>
          <p:nvPr/>
        </p:nvSpPr>
        <p:spPr>
          <a:xfrm>
            <a:off x="65241" y="5005033"/>
            <a:ext cx="1136609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346E8DC-F436-4679-AF5B-A76894E5B706}"/>
                  </a:ext>
                </a:extLst>
              </p:cNvPr>
              <p:cNvSpPr/>
              <p:nvPr/>
            </p:nvSpPr>
            <p:spPr>
              <a:xfrm>
                <a:off x="13266362" y="5085834"/>
                <a:ext cx="107505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ố 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𝑦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𝑔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(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𝑥</m:t>
                      </m:r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li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dirty="0" err="1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46E8DC-F436-4679-AF5B-A76894E5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362" y="5085834"/>
                <a:ext cx="10750515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D490F2E0-8722-4AE3-9A09-E31F622682E1}"/>
              </a:ext>
            </a:extLst>
          </p:cNvPr>
          <p:cNvSpPr/>
          <p:nvPr/>
        </p:nvSpPr>
        <p:spPr>
          <a:xfrm>
            <a:off x="0" y="68879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5215" y="6858000"/>
                <a:ext cx="8559972" cy="1268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8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8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𝑔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8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15" y="6858000"/>
                <a:ext cx="8559972" cy="1268937"/>
              </a:xfrm>
              <a:prstGeom prst="rect">
                <a:avLst/>
              </a:prstGeom>
              <a:blipFill rotWithShape="1">
                <a:blip r:embed="rId7"/>
                <a:stretch>
                  <a:fillRect l="-2707" r="-2778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40033" y="7001969"/>
                <a:ext cx="97342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0033" y="7001969"/>
                <a:ext cx="9734203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2505" t="-19048" r="-1565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76231" y="9862764"/>
                <a:ext cx="12601271" cy="12689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𝑔</m:t>
                        </m:r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r>
                      <a:rPr lang="en-US" sz="48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Tahoma" pitchFamily="34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31" y="9862764"/>
                <a:ext cx="12601271" cy="1268937"/>
              </a:xfrm>
              <a:prstGeom prst="rect">
                <a:avLst/>
              </a:prstGeom>
              <a:blipFill rotWithShape="1">
                <a:blip r:embed="rId9"/>
                <a:stretch>
                  <a:fillRect l="-1742" r="-1645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1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4613" y="29718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các đồ thị hàm số.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nét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liền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40468"/>
              </p:ext>
            </p:extLst>
          </p:nvPr>
        </p:nvGraphicFramePr>
        <p:xfrm>
          <a:off x="8459787" y="323850"/>
          <a:ext cx="688437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666667" imgH="1790476" progId="Paint.Picture">
                  <p:embed/>
                </p:oleObj>
              </mc:Choice>
              <mc:Fallback>
                <p:oleObj name="Bitmap Image" r:id="rId3" imgW="2666667" imgH="17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7" y="323850"/>
                        <a:ext cx="6884377" cy="462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89"/>
              </p:ext>
            </p:extLst>
          </p:nvPr>
        </p:nvGraphicFramePr>
        <p:xfrm>
          <a:off x="15747687" y="0"/>
          <a:ext cx="7113900" cy="467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657846" imgH="1743318" progId="Paint.Picture">
                  <p:embed/>
                </p:oleObj>
              </mc:Choice>
              <mc:Fallback>
                <p:oleObj name="Bitmap Image" r:id="rId5" imgW="2657846" imgH="174331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7687" y="0"/>
                        <a:ext cx="7113900" cy="4672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6096001"/>
            <a:ext cx="9253537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150" y="7391400"/>
            <a:ext cx="990123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974387" y="11277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51387" y="112776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5070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11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53295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11366" y="1752600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438400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58140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3" y="3914360"/>
              <a:ext cx="7855743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6408016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07142" y="7392416"/>
            <a:ext cx="12908440" cy="929775"/>
            <a:chOff x="7459670" y="8524495"/>
            <a:chExt cx="1290994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27715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42" y="8329055"/>
            <a:ext cx="9548550" cy="942109"/>
            <a:chOff x="7459670" y="9982200"/>
            <a:chExt cx="954964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91685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63987" y="9609058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39738" y="10773281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63987" y="12064066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921049-26C4-4613-B2BD-83CE8A3FE061}"/>
              </a:ext>
            </a:extLst>
          </p:cNvPr>
          <p:cNvSpPr txBox="1"/>
          <p:nvPr/>
        </p:nvSpPr>
        <p:spPr>
          <a:xfrm>
            <a:off x="11278037" y="5443418"/>
            <a:ext cx="301369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57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04800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722254" cy="824978"/>
              <a:chOff x="166396" y="8712046"/>
              <a:chExt cx="4722254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412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565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4855029"/>
            <a:chOff x="1390107" y="4038600"/>
            <a:chExt cx="21948825" cy="4855029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4817588"/>
              <a:chOff x="1232452" y="2495616"/>
              <a:chExt cx="21948825" cy="481758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1948825" cy="445492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657955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66074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𝑲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blipFill>
                <a:blip r:embed="rId3"/>
                <a:stretch>
                  <a:fillRect l="-1163" t="-7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blipFill>
                <a:blip r:embed="rId4"/>
                <a:stretch>
                  <a:fillRect l="-1135" t="-17460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blipFill>
                <a:blip r:embed="rId5"/>
                <a:stretch>
                  <a:fillRect l="-1528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blipFill>
                <a:blip r:embed="rId6"/>
                <a:stretch>
                  <a:fillRect l="-1562" t="-132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blipFill>
                <a:blip r:embed="rId7"/>
                <a:stretch>
                  <a:fillRect l="-1526" t="-1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398402" cy="830997"/>
            <a:chOff x="-288924" y="1892299"/>
            <a:chExt cx="13398402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102191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104274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89560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76593" y="3458663"/>
                <a:ext cx="21818794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93" y="3458663"/>
                <a:ext cx="21818794" cy="1080680"/>
              </a:xfrm>
              <a:prstGeom prst="rect">
                <a:avLst/>
              </a:prstGeom>
              <a:blipFill>
                <a:blip r:embed="rId3"/>
                <a:stretch>
                  <a:fillRect l="-1146" t="-1124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01787" y="5873205"/>
                <a:ext cx="21501638" cy="1078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𝐲</m:t>
                    </m:r>
                    <m:r>
                      <a:rPr lang="en-US" sz="4800" b="1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800" b="1" i="1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800" b="1" i="1">
                        <a:latin typeface="Cambria Math"/>
                      </a:rPr>
                      <m:t>{</m:t>
                    </m:r>
                  </m:oMath>
                </a14:m>
                <a:r>
                  <a:rPr lang="en-US" sz="4800" b="1" dirty="0"/>
                  <a:t>2},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𝐭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ạ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𝐢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5873205"/>
                <a:ext cx="21501638" cy="1078244"/>
              </a:xfrm>
              <a:prstGeom prst="rect">
                <a:avLst/>
              </a:prstGeom>
              <a:blipFill>
                <a:blip r:embed="rId4"/>
                <a:stretch>
                  <a:fillRect l="-1049" b="-29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855463" y="11473543"/>
                <a:ext cx="219157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3" y="11473543"/>
                <a:ext cx="21915772" cy="769441"/>
              </a:xfrm>
              <a:prstGeom prst="rect">
                <a:avLst/>
              </a:prstGeom>
              <a:blipFill>
                <a:blip r:embed="rId5"/>
                <a:stretch>
                  <a:fillRect l="-111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0662" y="5349778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1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1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2}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62" y="5349778"/>
                <a:ext cx="8244514" cy="769441"/>
              </a:xfrm>
              <a:prstGeom prst="rect">
                <a:avLst/>
              </a:prstGeom>
              <a:blipFill>
                <a:blip r:embed="rId6"/>
                <a:stretch>
                  <a:fillRect l="-30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3894138" y="7866743"/>
                <a:ext cx="7308849" cy="14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func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138" y="7866743"/>
                <a:ext cx="7308849" cy="1447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3859213" y="9339943"/>
                <a:ext cx="4181475" cy="849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9213" y="9339943"/>
                <a:ext cx="4181475" cy="849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04127" y="8179737"/>
            <a:ext cx="191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/>
              <p:cNvSpPr txBox="1"/>
              <p:nvPr/>
            </p:nvSpPr>
            <p:spPr bwMode="auto">
              <a:xfrm>
                <a:off x="2382837" y="10298793"/>
                <a:ext cx="7981949" cy="946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lim>
                      </m:limLow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2837" y="10298793"/>
                <a:ext cx="7981949" cy="946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1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9922" y="2514600"/>
            <a:ext cx="21771044" cy="5009981"/>
            <a:chOff x="1076414" y="3099768"/>
            <a:chExt cx="21773564" cy="5010560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79"/>
              <a:ext cx="21537427" cy="466784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95699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HÀM SỐ TRÊN MỘT KHOẢNG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18195" y="3100572"/>
                <a:ext cx="20615344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95" y="3100572"/>
                <a:ext cx="20615344" cy="1985608"/>
              </a:xfrm>
              <a:prstGeom prst="rect">
                <a:avLst/>
              </a:prstGeom>
              <a:blipFill>
                <a:blip r:embed="rId3"/>
                <a:stretch>
                  <a:fillRect l="-1183" r="-1212" b="-1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2058987" y="4857580"/>
                <a:ext cx="20615344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4857580"/>
                <a:ext cx="20615344" cy="2457532"/>
              </a:xfrm>
              <a:prstGeom prst="rect">
                <a:avLst/>
              </a:prstGeom>
              <a:blipFill rotWithShape="1">
                <a:blip r:embed="rId4"/>
                <a:stretch>
                  <a:fillRect l="-1212" r="-1183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74327"/>
              </p:ext>
            </p:extLst>
          </p:nvPr>
        </p:nvGraphicFramePr>
        <p:xfrm>
          <a:off x="6636344" y="7467600"/>
          <a:ext cx="6700243" cy="49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514286" imgH="2600000" progId="PBrush">
                  <p:embed/>
                </p:oleObj>
              </mc:Choice>
              <mc:Fallback>
                <p:oleObj name="Bitmap Image" r:id="rId5" imgW="3514286" imgH="26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344" y="7467600"/>
                        <a:ext cx="6700243" cy="495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694666"/>
              </p:ext>
            </p:extLst>
          </p:nvPr>
        </p:nvGraphicFramePr>
        <p:xfrm>
          <a:off x="14555787" y="7496994"/>
          <a:ext cx="6766432" cy="498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580952" imgH="2638095" progId="PBrush">
                  <p:embed/>
                </p:oleObj>
              </mc:Choice>
              <mc:Fallback>
                <p:oleObj name="Bitmap Image" r:id="rId7" imgW="3580952" imgH="2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87" y="7496994"/>
                        <a:ext cx="6766432" cy="4984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12"/>
          <p:cNvSpPr txBox="1">
            <a:spLocks noChangeArrowheads="1"/>
          </p:cNvSpPr>
          <p:nvPr/>
        </p:nvSpPr>
        <p:spPr bwMode="auto">
          <a:xfrm>
            <a:off x="839787" y="12220585"/>
            <a:ext cx="232933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Chú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ý: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Đồ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thị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hàm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liên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tục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b="1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là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b="1" dirty="0">
                <a:ea typeface="Tahoma" pitchFamily="34" charset="0"/>
                <a:cs typeface="Tahoma" pitchFamily="34" charset="0"/>
              </a:rPr>
              <a:t>đư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ờng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liền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nét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b="1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b="1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ó.</a:t>
            </a:r>
          </a:p>
        </p:txBody>
      </p:sp>
    </p:spTree>
    <p:extLst>
      <p:ext uri="{BB962C8B-B14F-4D97-AF65-F5344CB8AC3E}">
        <p14:creationId xmlns:p14="http://schemas.microsoft.com/office/powerpoint/2010/main" val="37349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8787" y="2286000"/>
            <a:ext cx="23628950" cy="3571458"/>
            <a:chOff x="1120323" y="10820834"/>
            <a:chExt cx="23631685" cy="5313330"/>
          </a:xfrm>
        </p:grpSpPr>
        <p:sp>
          <p:nvSpPr>
            <p:cNvPr id="7" name="Rounded Rectangle 6"/>
            <p:cNvSpPr/>
            <p:nvPr/>
          </p:nvSpPr>
          <p:spPr>
            <a:xfrm>
              <a:off x="1323891" y="11370896"/>
              <a:ext cx="23428117" cy="476326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820834"/>
              <a:ext cx="3727652" cy="1190502"/>
              <a:chOff x="1120323" y="10820834"/>
              <a:chExt cx="3727652" cy="1190502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478241" y="9575256"/>
                <a:ext cx="1039086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27765" y="10820834"/>
                <a:ext cx="2815520" cy="1190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38176" y="2873137"/>
                <a:ext cx="16323078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6" y="2873137"/>
                <a:ext cx="16323078" cy="977704"/>
              </a:xfrm>
              <a:prstGeom prst="rect">
                <a:avLst/>
              </a:prstGeom>
              <a:blipFill>
                <a:blip r:embed="rId3"/>
                <a:stretch>
                  <a:fillRect l="-1531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861975" y="3733800"/>
            <a:ext cx="21323951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Hàm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</p:txBody>
      </p:sp>
      <p:grpSp>
        <p:nvGrpSpPr>
          <p:cNvPr id="58" name="Group 54"/>
          <p:cNvGrpSpPr/>
          <p:nvPr/>
        </p:nvGrpSpPr>
        <p:grpSpPr>
          <a:xfrm>
            <a:off x="609063" y="5714999"/>
            <a:ext cx="23425406" cy="2234852"/>
            <a:chOff x="1268078" y="3405486"/>
            <a:chExt cx="23425406" cy="2826431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3425406" cy="24409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251532" cy="1094797"/>
              <a:chOff x="1311958" y="3405486"/>
              <a:chExt cx="3251532" cy="1094797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2307042" cy="973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/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4186010" y="5943600"/>
            <a:ext cx="18621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58327" y="7010400"/>
                <a:ext cx="7299849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27" y="7010400"/>
                <a:ext cx="7299849" cy="784767"/>
              </a:xfrm>
              <a:prstGeom prst="rect">
                <a:avLst/>
              </a:prstGeom>
              <a:blipFill>
                <a:blip r:embed="rId4"/>
                <a:stretch>
                  <a:fillRect l="-3339" t="-13178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701176" y="6705600"/>
                <a:ext cx="8457587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176" y="6705600"/>
                <a:ext cx="8457587" cy="1171603"/>
              </a:xfrm>
              <a:prstGeom prst="rect">
                <a:avLst/>
              </a:prstGeom>
              <a:blipFill>
                <a:blip r:embed="rId5"/>
                <a:stretch>
                  <a:fillRect l="-288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7855189" y="7010400"/>
                <a:ext cx="84575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c)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𝐡</m:t>
                    </m:r>
                    <m:r>
                      <a:rPr lang="en-US" sz="4400" b="1" i="0" smtClean="0">
                        <a:latin typeface="Cambria Math"/>
                      </a:rPr>
                      <m:t>(</m:t>
                    </m:r>
                    <m:r>
                      <a:rPr lang="en-US" sz="4400" b="1" i="0" smtClean="0">
                        <a:latin typeface="Cambria Math"/>
                      </a:rPr>
                      <m:t>𝐱</m:t>
                    </m:r>
                    <m:r>
                      <a:rPr lang="en-US" sz="4400" b="1" i="0" smtClean="0">
                        <a:latin typeface="Cambria Math"/>
                      </a:rPr>
                      <m:t>)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𝒔𝒊𝒏𝒙</m:t>
                    </m:r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5189" y="7010400"/>
                <a:ext cx="8457587" cy="769441"/>
              </a:xfrm>
              <a:prstGeom prst="rect">
                <a:avLst/>
              </a:prstGeom>
              <a:blipFill>
                <a:blip r:embed="rId6"/>
                <a:stretch>
                  <a:fillRect l="-2884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-453325" y="1447800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  <p:grpSp>
        <p:nvGrpSpPr>
          <p:cNvPr id="55" name="Group 10">
            <a:extLst>
              <a:ext uri="{FF2B5EF4-FFF2-40B4-BE49-F238E27FC236}">
                <a16:creationId xmlns:a16="http://schemas.microsoft.com/office/drawing/2014/main" id="{B1D0F02B-7BAC-4286-9301-DA907D92B1DB}"/>
              </a:ext>
            </a:extLst>
          </p:cNvPr>
          <p:cNvGrpSpPr/>
          <p:nvPr/>
        </p:nvGrpSpPr>
        <p:grpSpPr>
          <a:xfrm>
            <a:off x="631262" y="8018614"/>
            <a:ext cx="23403207" cy="5640917"/>
            <a:chOff x="1270511" y="5867400"/>
            <a:chExt cx="23403207" cy="6240723"/>
          </a:xfrm>
        </p:grpSpPr>
        <p:sp>
          <p:nvSpPr>
            <p:cNvPr id="56" name="Rounded Rectangle 52">
              <a:extLst>
                <a:ext uri="{FF2B5EF4-FFF2-40B4-BE49-F238E27FC236}">
                  <a16:creationId xmlns:a16="http://schemas.microsoft.com/office/drawing/2014/main" id="{30A02F5D-5579-4664-B54A-9A7F38414FD3}"/>
                </a:ext>
              </a:extLst>
            </p:cNvPr>
            <p:cNvSpPr/>
            <p:nvPr/>
          </p:nvSpPr>
          <p:spPr>
            <a:xfrm>
              <a:off x="1292600" y="6216176"/>
              <a:ext cx="23381118" cy="58919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60">
              <a:extLst>
                <a:ext uri="{FF2B5EF4-FFF2-40B4-BE49-F238E27FC236}">
                  <a16:creationId xmlns:a16="http://schemas.microsoft.com/office/drawing/2014/main" id="{5FA1D05C-BDE4-46A7-9BD3-C9392003448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87B9B4B8-8094-41E0-B03E-851EA9BE56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DEB8E30-D736-4D60-85D8-8D25E1D430A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58">
                <a:extLst>
                  <a:ext uri="{FF2B5EF4-FFF2-40B4-BE49-F238E27FC236}">
                    <a16:creationId xmlns:a16="http://schemas.microsoft.com/office/drawing/2014/main" id="{03376108-ECF8-407D-BF6D-964E38D570C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53C403AF-8C9D-433D-8CC6-DF9863765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3670" y="8345765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670" y="8345765"/>
                <a:ext cx="8395971" cy="769441"/>
              </a:xfrm>
              <a:prstGeom prst="rect">
                <a:avLst/>
              </a:prstGeom>
              <a:blipFill>
                <a:blip r:embed="rId7"/>
                <a:stretch>
                  <a:fillRect l="-297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95376" y="9173189"/>
                <a:ext cx="10417210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376" y="9173189"/>
                <a:ext cx="10417210" cy="1461875"/>
              </a:xfrm>
              <a:prstGeom prst="rect">
                <a:avLst/>
              </a:prstGeom>
              <a:blipFill>
                <a:blip r:embed="rId8"/>
                <a:stretch>
                  <a:fillRect t="-833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128908" y="10706092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4400" b="1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1" i="1" smtClean="0">
                        <a:latin typeface="Cambria Math"/>
                      </a:rPr>
                      <m:t>{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}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08" y="10706092"/>
                <a:ext cx="8395971" cy="769441"/>
              </a:xfrm>
              <a:prstGeom prst="rect">
                <a:avLst/>
              </a:prstGeom>
              <a:blipFill>
                <a:blip r:embed="rId9"/>
                <a:stretch>
                  <a:fillRect l="-290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57273" y="11552836"/>
                <a:ext cx="12765113" cy="184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∞;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3" y="11552836"/>
                <a:ext cx="12765113" cy="1848711"/>
              </a:xfrm>
              <a:prstGeom prst="rect">
                <a:avLst/>
              </a:prstGeom>
              <a:blipFill>
                <a:blip r:embed="rId10"/>
                <a:stretch>
                  <a:fillRect b="-14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6003587" y="9719943"/>
                <a:ext cx="902933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𝒉</m:t>
                    </m:r>
                    <m:r>
                      <a:rPr lang="en-US" sz="4400" b="1" i="1" smtClean="0"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)=</m:t>
                    </m:r>
                    <m:r>
                      <a:rPr lang="en-US" sz="4400" b="1" i="1" smtClean="0">
                        <a:latin typeface="Cambria Math"/>
                      </a:rPr>
                      <m:t>𝒔𝒊𝒏𝒙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(−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∞; +∞)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87" y="9719943"/>
                <a:ext cx="9029331" cy="1446550"/>
              </a:xfrm>
              <a:prstGeom prst="rect">
                <a:avLst/>
              </a:prstGeom>
              <a:blipFill>
                <a:blip r:embed="rId11"/>
                <a:stretch>
                  <a:fillRect l="-2701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5306783" y="8566484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783" y="8566484"/>
                <a:ext cx="8395971" cy="769441"/>
              </a:xfrm>
              <a:prstGeom prst="rect">
                <a:avLst/>
              </a:prstGeom>
              <a:blipFill>
                <a:blip r:embed="rId12"/>
                <a:stretch>
                  <a:fillRect l="-297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17B849-20CA-4412-B368-380E2D353B6B}"/>
              </a:ext>
            </a:extLst>
          </p:cNvPr>
          <p:cNvCxnSpPr/>
          <p:nvPr/>
        </p:nvCxnSpPr>
        <p:spPr>
          <a:xfrm>
            <a:off x="14327187" y="8406427"/>
            <a:ext cx="0" cy="5253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1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  <p:bldP spid="12" grpId="0"/>
      <p:bldP spid="22" grpId="0"/>
      <p:bldP spid="113" grpId="0"/>
      <p:bldP spid="115" grpId="0"/>
      <p:bldP spid="32" grpId="0"/>
      <p:bldP spid="37" grpId="0"/>
      <p:bldP spid="114" grpId="0"/>
      <p:bldP spid="39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1455099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8025" y="2220685"/>
            <a:ext cx="22705561" cy="3656272"/>
            <a:chOff x="1120323" y="10988402"/>
            <a:chExt cx="22119641" cy="4741677"/>
          </a:xfrm>
        </p:grpSpPr>
        <p:sp>
          <p:nvSpPr>
            <p:cNvPr id="7" name="Rounded Rectangle 6"/>
            <p:cNvSpPr/>
            <p:nvPr/>
          </p:nvSpPr>
          <p:spPr>
            <a:xfrm>
              <a:off x="1323891" y="11370896"/>
              <a:ext cx="21916073" cy="435918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216432" cy="1279586"/>
              <a:chOff x="1120323" y="10988402"/>
              <a:chExt cx="3216432" cy="1279586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112296" y="10043529"/>
                <a:ext cx="1259755" cy="318916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626987" cy="997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00065" y="3407706"/>
                <a:ext cx="21512714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65" y="3407706"/>
                <a:ext cx="21512714" cy="977704"/>
              </a:xfrm>
              <a:prstGeom prst="rect">
                <a:avLst/>
              </a:prstGeom>
              <a:blipFill>
                <a:blip r:embed="rId3"/>
                <a:stretch>
                  <a:fillRect l="-1162" b="-2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4"/>
          <p:cNvGrpSpPr/>
          <p:nvPr/>
        </p:nvGrpSpPr>
        <p:grpSpPr>
          <a:xfrm>
            <a:off x="1186375" y="5962364"/>
            <a:ext cx="22437211" cy="2309924"/>
            <a:chOff x="1268078" y="3405486"/>
            <a:chExt cx="22437211" cy="2921375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2437211" cy="253591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343539" cy="1133722"/>
              <a:chOff x="1311958" y="3405486"/>
              <a:chExt cx="3343539" cy="1133722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2404826" cy="101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3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87802" y="6324600"/>
                <a:ext cx="186215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02" y="6324600"/>
                <a:ext cx="18621566" cy="769441"/>
              </a:xfrm>
              <a:prstGeom prst="rect">
                <a:avLst/>
              </a:prstGeom>
              <a:blipFill>
                <a:blip r:embed="rId4"/>
                <a:stretch>
                  <a:fillRect l="-1343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73187" y="7295543"/>
                <a:ext cx="72998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a)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𝒔𝒊𝒏𝒙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7295543"/>
                <a:ext cx="7299849" cy="769441"/>
              </a:xfrm>
              <a:prstGeom prst="rect">
                <a:avLst/>
              </a:prstGeom>
              <a:blipFill>
                <a:blip r:embed="rId5"/>
                <a:stretch>
                  <a:fillRect l="-333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603400" y="7295542"/>
                <a:ext cx="84575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b)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𝒔𝒊𝒏𝒙</m:t>
                    </m:r>
                    <m:r>
                      <a:rPr lang="en-US" sz="4400" b="1" i="1" smtClean="0">
                        <a:latin typeface="Cambria Math"/>
                      </a:rPr>
                      <m:t>.(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/>
                  <a:t> 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400" y="7295542"/>
                <a:ext cx="8457587" cy="769441"/>
              </a:xfrm>
              <a:prstGeom prst="rect">
                <a:avLst/>
              </a:prstGeom>
              <a:blipFill>
                <a:blip r:embed="rId6"/>
                <a:stretch>
                  <a:fillRect l="-2882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7908587" y="7063845"/>
                <a:ext cx="8457587" cy="10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c)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𝐡</m:t>
                    </m:r>
                    <m:r>
                      <a:rPr lang="en-US" sz="4400" b="1" i="0" smtClean="0">
                        <a:latin typeface="Cambria Math"/>
                      </a:rPr>
                      <m:t>(</m:t>
                    </m:r>
                    <m:r>
                      <a:rPr lang="en-US" sz="4400" b="1" i="0" smtClean="0">
                        <a:latin typeface="Cambria Math"/>
                      </a:rPr>
                      <m:t>𝐱</m:t>
                    </m:r>
                    <m:r>
                      <a:rPr lang="en-US" sz="4400" b="1" i="0" smtClean="0">
                        <a:latin typeface="Cambria Math"/>
                      </a:rPr>
                      <m:t>)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𝒔𝒊𝒏𝒙</m:t>
                        </m:r>
                        <m:r>
                          <m:rPr>
                            <m:nor/>
                          </m:rPr>
                          <a:rPr lang="en-US" sz="4400" b="1" dirty="0"/>
                          <m:t>  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587" y="7063845"/>
                <a:ext cx="8457587" cy="1072601"/>
              </a:xfrm>
              <a:prstGeom prst="rect">
                <a:avLst/>
              </a:prstGeom>
              <a:blipFill>
                <a:blip r:embed="rId7"/>
                <a:stretch>
                  <a:fillRect l="-295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47960" y="4461624"/>
                <a:ext cx="14644371" cy="117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𝒈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Cambria Math"/>
                        <a:cs typeface="Tahoma" pitchFamily="34" charset="0"/>
                      </a:rPr>
                      <m:t>≠</m:t>
                    </m:r>
                    <m:r>
                      <a:rPr lang="en-US" sz="4400" b="1" i="1" dirty="0"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60" y="4461624"/>
                <a:ext cx="14644371" cy="1170898"/>
              </a:xfrm>
              <a:prstGeom prst="rect">
                <a:avLst/>
              </a:prstGeom>
              <a:blipFill>
                <a:blip r:embed="rId8"/>
                <a:stretch>
                  <a:fillRect l="-166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56051" y="2601030"/>
                <a:ext cx="1965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051" y="2601030"/>
                <a:ext cx="19659600" cy="769441"/>
              </a:xfrm>
              <a:prstGeom prst="rect">
                <a:avLst/>
              </a:prstGeom>
              <a:blipFill>
                <a:blip r:embed="rId9"/>
                <a:stretch>
                  <a:fillRect l="-1240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0"/>
          <p:cNvGrpSpPr/>
          <p:nvPr/>
        </p:nvGrpSpPr>
        <p:grpSpPr>
          <a:xfrm>
            <a:off x="1144587" y="8382000"/>
            <a:ext cx="22478999" cy="4318294"/>
            <a:chOff x="1270511" y="5867400"/>
            <a:chExt cx="22478999" cy="4777459"/>
          </a:xfrm>
        </p:grpSpPr>
        <p:sp>
          <p:nvSpPr>
            <p:cNvPr id="126" name="Rounded Rectangle 125"/>
            <p:cNvSpPr/>
            <p:nvPr/>
          </p:nvSpPr>
          <p:spPr>
            <a:xfrm>
              <a:off x="1272210" y="6790184"/>
              <a:ext cx="22477300" cy="385467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86049" y="9499894"/>
                <a:ext cx="21275538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𝒔𝒊𝒏𝒙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049" y="9499894"/>
                <a:ext cx="21275538" cy="1993366"/>
              </a:xfrm>
              <a:prstGeom prst="rect">
                <a:avLst/>
              </a:prstGeom>
              <a:blipFill>
                <a:blip r:embed="rId10"/>
                <a:stretch>
                  <a:fillRect l="-1146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77717" y="11666460"/>
                <a:ext cx="208147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  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17" y="11666460"/>
                <a:ext cx="20814779" cy="1446550"/>
              </a:xfrm>
              <a:prstGeom prst="rect">
                <a:avLst/>
              </a:prstGeom>
              <a:blipFill>
                <a:blip r:embed="rId11"/>
                <a:stretch>
                  <a:fillRect l="-1201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2" grpId="0"/>
      <p:bldP spid="113" grpId="0"/>
      <p:bldP spid="115" grpId="0"/>
      <p:bldP spid="40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4648200"/>
            <a:ext cx="21819676" cy="88392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749" y="1466875"/>
            <a:ext cx="21841827" cy="2919827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89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16403" y="1670704"/>
                <a:ext cx="21670275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5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        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𝒌𝒉𝒊</m:t>
                            </m:r>
                            <m:r>
                              <a:rPr lang="en-US" sz="5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5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 b="1" dirty="0">
                    <a:solidFill>
                      <a:prstClr val="black"/>
                    </a:solidFill>
                  </a:rPr>
                  <a:t>  trên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tập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xác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5400" b="1" dirty="0" err="1">
                    <a:solidFill>
                      <a:prstClr val="black"/>
                    </a:solidFill>
                  </a:rPr>
                  <a:t>định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03" y="1670704"/>
                <a:ext cx="21670275" cy="3422412"/>
              </a:xfrm>
              <a:prstGeom prst="rect">
                <a:avLst/>
              </a:prstGeom>
              <a:blipFill>
                <a:blip r:embed="rId3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1949" y="6096000"/>
                <a:ext cx="21501638" cy="1711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Dễ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liên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∞;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;+∞)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49" y="6096000"/>
                <a:ext cx="21501638" cy="1711174"/>
              </a:xfrm>
              <a:prstGeom prst="rect">
                <a:avLst/>
              </a:prstGeom>
              <a:blipFill>
                <a:blip r:embed="rId4"/>
                <a:stretch>
                  <a:fillRect l="-1049" b="-46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575792" y="7916242"/>
                <a:ext cx="15037395" cy="180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𝒉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func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92" y="7916242"/>
                <a:ext cx="15037395" cy="1804661"/>
              </a:xfrm>
              <a:prstGeom prst="rect">
                <a:avLst/>
              </a:prstGeom>
              <a:blipFill>
                <a:blip r:embed="rId5"/>
                <a:stretch>
                  <a:fillRect l="-1459" b="-6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func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blipFill>
                <a:blip r:embed="rId6"/>
                <a:stretch>
                  <a:fillRect l="-1520" b="-1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920431" y="11811000"/>
                <a:ext cx="102731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31" y="11811000"/>
                <a:ext cx="10273155" cy="769441"/>
              </a:xfrm>
              <a:prstGeom prst="rect">
                <a:avLst/>
              </a:prstGeom>
              <a:blipFill>
                <a:blip r:embed="rId7"/>
                <a:stretch>
                  <a:fillRect l="-2374" t="-17460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blipFill>
                <a:blip r:embed="rId8"/>
                <a:stretch>
                  <a:fillRect l="-3033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4" grpId="0"/>
      <p:bldP spid="98" grpId="0"/>
      <p:bldP spid="101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1440</Words>
  <PresentationFormat>Custom</PresentationFormat>
  <Paragraphs>178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2021-09-23T08:51:09Z</dcterms:modified>
</cp:coreProperties>
</file>