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1" r:id="rId2"/>
    <p:sldId id="500" r:id="rId3"/>
    <p:sldId id="503" r:id="rId4"/>
    <p:sldId id="502" r:id="rId5"/>
    <p:sldId id="504" r:id="rId6"/>
    <p:sldId id="505" r:id="rId7"/>
    <p:sldId id="506" r:id="rId8"/>
    <p:sldId id="507" r:id="rId9"/>
    <p:sldId id="509" r:id="rId10"/>
    <p:sldId id="508" r:id="rId11"/>
    <p:sldId id="510" r:id="rId12"/>
    <p:sldId id="511" r:id="rId13"/>
    <p:sldId id="512" r:id="rId14"/>
    <p:sldId id="513" r:id="rId15"/>
    <p:sldId id="515" r:id="rId16"/>
    <p:sldId id="514" r:id="rId17"/>
    <p:sldId id="516" r:id="rId18"/>
    <p:sldId id="517" r:id="rId19"/>
    <p:sldId id="519" r:id="rId20"/>
    <p:sldId id="518" r:id="rId21"/>
    <p:sldId id="520" r:id="rId22"/>
    <p:sldId id="521" r:id="rId23"/>
    <p:sldId id="261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93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72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39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77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75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350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30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svg"/><Relationship Id="rId7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svg"/><Relationship Id="rId7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5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5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5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svg"/><Relationship Id="rId7" Type="http://schemas.openxmlformats.org/officeDocument/2006/relationships/image" Target="../media/image5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89767" y="177087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12444" y="265679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4: KHẢO SÁT HÀM SỐ VÀ VẼ ĐỒ THỊ MỘT SỐ HÀM SỐ C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BẢN (TIẾT 5)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85472" y="5015939"/>
            <a:ext cx="824503" cy="9275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38CFE91-50E0-47DB-852C-15CF5F732B8E}"/>
              </a:ext>
            </a:extLst>
          </p:cNvPr>
          <p:cNvSpPr/>
          <p:nvPr/>
        </p:nvSpPr>
        <p:spPr>
          <a:xfrm>
            <a:off x="9902096" y="244150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6036CF7-0210-4DA7-B4E0-8F273CBAF6EC}"/>
              </a:ext>
            </a:extLst>
          </p:cNvPr>
          <p:cNvSpPr/>
          <p:nvPr/>
        </p:nvSpPr>
        <p:spPr>
          <a:xfrm rot="813216">
            <a:off x="9873761" y="318551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8: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qua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258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18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1040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8.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2024_01_26_1317a840f4573c137446g-02.jpeg">
            <a:extLst>
              <a:ext uri="{FF2B5EF4-FFF2-40B4-BE49-F238E27FC236}">
                <a16:creationId xmlns:a16="http://schemas.microsoft.com/office/drawing/2014/main" id="{468D3D17-488D-4DFD-8C55-54C10E2DF5FC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882164" y="1688123"/>
            <a:ext cx="6334124" cy="43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8: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Quan </a:t>
                </a:r>
                <a:r>
                  <a:rPr lang="en-US" sz="2800" dirty="0" err="1"/>
                  <a:t>sát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1200 .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vậy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hộ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nghề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ngày</a:t>
                </a:r>
                <a:r>
                  <a:rPr lang="en-US" sz="2800" dirty="0"/>
                  <a:t> 10 </a:t>
                </a:r>
                <a:r>
                  <a:rPr lang="en-US" sz="2800" dirty="0" err="1"/>
                  <a:t>mét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lụa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nhuận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đa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Lợi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nhuận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1200 </a:t>
                </a:r>
                <a:r>
                  <a:rPr lang="en-US" sz="2800" dirty="0" err="1"/>
                  <a:t>nghìn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73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5085696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909357"/>
                <a:ext cx="11637062" cy="586041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trước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hội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cự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d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(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), d'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thấu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/>
                  <a:t> ).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sz="2000" i="1"/>
                        <m:t> </m:t>
                      </m:r>
                      <m:r>
                        <m:rPr>
                          <m:nor/>
                        </m:rPr>
                        <a:rPr lang="en-US" sz="2000"/>
                        <m:t>hay</m:t>
                      </m:r>
                      <m:r>
                        <m:rPr>
                          <m:nor/>
                        </m:rPr>
                        <a:rPr lang="en-US" sz="2000" i="1"/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đặt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≠3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Khảo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Dựa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thật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ảo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thế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909357"/>
                <a:ext cx="11637062" cy="5860418"/>
              </a:xfrm>
              <a:prstGeom prst="rect">
                <a:avLst/>
              </a:prstGeom>
              <a:blipFill>
                <a:blip r:embed="rId7"/>
                <a:stretch>
                  <a:fillRect l="-10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D66EE2-80AD-400B-A001-EF48AB7F9CD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1563" y="2057952"/>
            <a:ext cx="7602135" cy="22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5085696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909357"/>
                <a:ext cx="11637062" cy="586041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≠3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Sự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Đạo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. Vi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≠3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Tiệm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cận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909357"/>
                <a:ext cx="11637062" cy="5860418"/>
              </a:xfrm>
              <a:prstGeom prst="rect">
                <a:avLst/>
              </a:prstGeom>
              <a:blipFill>
                <a:blip r:embed="rId7"/>
                <a:stretch>
                  <a:fillRect l="-10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55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32511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thắng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ngang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400"/>
                      <m:t>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/>
                      <m:t>li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/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32511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4 trang 35 Toán 12 Tập 1 Chân trời sáng tạo | Giải Toán 12">
            <a:extLst>
              <a:ext uri="{FF2B5EF4-FFF2-40B4-BE49-F238E27FC236}">
                <a16:creationId xmlns:a16="http://schemas.microsoft.com/office/drawing/2014/main" id="{83E4B4BC-6983-419F-B4CD-097BFA18C3A8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51" y="4371452"/>
            <a:ext cx="6572031" cy="2398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02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</a:t>
                </a:r>
                <a:r>
                  <a:rPr lang="en-US" sz="2600" dirty="0"/>
                  <a:t> qua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(2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600" dirty="0"/>
                  <a:t>- 6)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6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  <a:br>
                  <a:rPr lang="en-US" sz="2600" dirty="0"/>
                </a:b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biếu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diễn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dưới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đây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hực hành 4 trang 35 Toán 12 Tập 1 Chân trời sáng tạo | Giải Toán 12">
            <a:extLst>
              <a:ext uri="{FF2B5EF4-FFF2-40B4-BE49-F238E27FC236}">
                <a16:creationId xmlns:a16="http://schemas.microsoft.com/office/drawing/2014/main" id="{59FA5DB8-F40D-4E2D-BA64-39FD8DB26F96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42" y="1121144"/>
            <a:ext cx="5721551" cy="5412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65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Đế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ảnh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d'&gt;0, 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Quan </a:t>
                </a:r>
                <a:r>
                  <a:rPr lang="en-US" sz="2800" dirty="0" err="1"/>
                  <a:t>sát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nằm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phía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Ox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2800" dirty="0"/>
                  <a:t> hay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hơn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ảnh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ảnh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thật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ảnh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628" t="-18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59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Quan </a:t>
                </a:r>
                <a:r>
                  <a:rPr lang="en-US" sz="3000" dirty="0" err="1"/>
                  <a:t>sát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3000" dirty="0"/>
                  <a:t>, ta </a:t>
                </a:r>
                <a:r>
                  <a:rPr lang="en-US" sz="3000" dirty="0" err="1"/>
                  <a:t>thấy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khoáng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dirty="0"/>
                  <a:t>,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nằm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phía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dưới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/>
                      <m:t>Ox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khoảng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này</a:t>
                </a:r>
                <a:r>
                  <a:rPr lang="en-US" sz="3000" dirty="0"/>
                  <a:t>. </a:t>
                </a:r>
                <a:r>
                  <a:rPr lang="en-US" sz="3000" dirty="0" err="1"/>
                  <a:t>Vậy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với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dirty="0"/>
                  <a:t>, </a:t>
                </a:r>
                <a:r>
                  <a:rPr lang="en-US" sz="3000" dirty="0" err="1"/>
                  <a:t>tức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3000" dirty="0"/>
                  <a:t> hay </a:t>
                </a:r>
                <a:r>
                  <a:rPr lang="en-US" sz="3000" dirty="0" err="1"/>
                  <a:t>khoảng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cách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từ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vật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thấu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kính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lớn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hơn</a:t>
                </a:r>
                <a:r>
                  <a:rPr lang="en-US" sz="3000" dirty="0"/>
                  <a:t> 0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nhỏ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hơn</a:t>
                </a:r>
                <a:r>
                  <a:rPr lang="en-US" sz="3000" dirty="0"/>
                  <a:t> 3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ảnh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vật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ảnh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âo</a:t>
                </a:r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c) </a:t>
                </a:r>
                <a:r>
                  <a:rPr lang="en-US" sz="3000" dirty="0" err="1"/>
                  <a:t>Khi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vật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gần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tiêu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điếm</a:t>
                </a:r>
                <a:r>
                  <a:rPr lang="en-US" sz="3000" dirty="0"/>
                  <a:t>, </a:t>
                </a:r>
                <a:r>
                  <a:rPr lang="en-US" sz="3000" dirty="0" err="1"/>
                  <a:t>tức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trí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gần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trí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000" dirty="0"/>
                  <a:t>,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khoáng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cách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𝐴𝐹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dần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tới</a:t>
                </a:r>
                <a:r>
                  <a:rPr lang="en-US" sz="3000" dirty="0"/>
                  <a:t> 0 , hay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3000" dirty="0"/>
                  <a:t>, </a:t>
                </a:r>
                <a:r>
                  <a:rPr lang="en-US" sz="3000" dirty="0" err="1"/>
                  <a:t>suy</a:t>
                </a:r>
                <a:r>
                  <a:rPr lang="en-US" sz="3000" dirty="0"/>
                  <a:t> ra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000" dirty="0"/>
                  <a:t>, </a:t>
                </a:r>
                <a:r>
                  <a:rPr lang="en-US" sz="3000" dirty="0" err="1"/>
                  <a:t>tức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→3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785" b="-3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87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2400" dirty="0" err="1"/>
                  <a:t>Người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500 cm3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cầu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cm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Hãy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b) </a:t>
                </a:r>
                <a:r>
                  <a:rPr lang="en-US" sz="2400" dirty="0" err="1"/>
                  <a:t>Chứng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toàn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chiếc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=500+4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70000"/>
                  </a:lnSpc>
                </a:pPr>
                <a:r>
                  <a:rPr lang="en-US" sz="2400" dirty="0"/>
                  <a:t>c)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/>
                  <a:t>d) </a:t>
                </a:r>
                <a:r>
                  <a:rPr lang="en-US" sz="2400" dirty="0" err="1"/>
                  <a:t>Kích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thước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hộp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bao </a:t>
                </a:r>
                <a:r>
                  <a:rPr lang="en-US" sz="2400" dirty="0" err="1"/>
                  <a:t>nhiêu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? (</a:t>
                </a:r>
                <a:r>
                  <a:rPr lang="en-US" sz="2400" dirty="0" err="1"/>
                  <a:t>Làm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mười</a:t>
                </a:r>
                <a:r>
                  <a:rPr lang="en-US" sz="2400" dirty="0"/>
                  <a:t>.)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 b="-1353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97D9DD-C645-44E5-BCD6-B34F753CB6A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7541" y="3176742"/>
            <a:ext cx="3041538" cy="28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Thế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chữ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/>
                          <m:t> </m:t>
                        </m:r>
                        <m:r>
                          <m:rPr>
                            <m:nor/>
                          </m:rPr>
                          <a:rPr lang="en-US" sz="2800"/>
                          <m:t>c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m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Theo </a:t>
                </a:r>
                <a:r>
                  <a:rPr lang="en-US" sz="2800" dirty="0" err="1"/>
                  <a:t>bài</a:t>
                </a:r>
                <a:r>
                  <a:rPr lang="en-US" sz="2800" dirty="0"/>
                  <a:t> ra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=500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c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quanh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chiếc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/>
                            <m:t>xq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⋅2=4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/>
                            <m:t>c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m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sz="2800"/>
                        <m:t>.</m:t>
                      </m:r>
                      <m:r>
                        <m:rPr>
                          <m:nor/>
                        </m:rPr>
                        <a:rPr lang="en-US" sz="2800" i="1"/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toàn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chiếc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hộp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/>
                            <m:t>tp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/>
                            <m:t>xq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n-US" sz="2800" i="1"/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/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/>
                            <m:t>t</m:t>
                          </m:r>
                          <m:r>
                            <m:rPr>
                              <m:nor/>
                            </m:rPr>
                            <a:rPr lang="en-US" sz="2800" i="1"/>
                            <m:t> 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n-US" sz="2800"/>
                        <m:t>xy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/>
                            <m:t>c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/>
                                <m:t>m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6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835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1D6C2-6EB1-44E3-9C79-A9CBDB43B2D4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1E42B3C-1710-498B-BF86-453D4970ABB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9782DA37-DB10-404C-A89D-3A9CDC42317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12DF28D-AB53-4018-B4D7-925EB9CFDA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01AEB9F-FE47-4F6D-A18C-8C3F2986AE1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B49F792-300A-4745-A97C-EFEFC3CB63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D46D9892-DB34-45CE-B26B-55E237426C8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9109D89-281D-4ABF-BE64-96CB1E132A5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59C3C9A-F93C-4F74-89B7-E3A805E20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C8E5D8F7-D2A4-4909-8267-30DC044A2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F27D719-0E00-4B63-893A-DDD83F4DBB0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EAD5930-A018-4756-B8B3-E81D88D431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5B4F449-5CD3-4858-BD80-4AC82A5499BF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4C590C5-F027-4992-B4C7-0124EE2373E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2F79026-02AA-4443-B3B1-AA5C26008B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3E3357F-3CD7-42E4-B621-3BA64901FB9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5BD1EB9-232E-42AA-90F6-C15C3535DA3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2C50209-EF6F-4ED9-8FF1-14B1DE3AFC1B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11DBF12-5F7C-40E5-BA62-D9839BC7DC44}"/>
              </a:ext>
            </a:extLst>
          </p:cNvPr>
          <p:cNvSpPr txBox="1">
            <a:spLocks/>
          </p:cNvSpPr>
          <p:nvPr/>
        </p:nvSpPr>
        <p:spPr>
          <a:xfrm>
            <a:off x="5011592" y="1988843"/>
            <a:ext cx="6584544" cy="1288923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/>
              <a:t>VẬN DỤNG ĐẠO HÀM VÀ KHẢO SÁT HÀM SỐ ĐỂ GIẢI QUYẾT MỘT SỐ VẤN ĐỀ LIÊN QUAN ĐẾN THỰC TIỄN</a:t>
            </a:r>
            <a:endParaRPr lang="en-US" sz="18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1617D1E-8C48-42BF-96C4-F6DFAD85EF8B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1" dirty="0"/>
              <a:t>VẬN DỤNG ĐẠO HÀM VÀ KHẢO SÁT HÀM SỐ ĐỂ GIẢI QUYẾT MỘT SỐ VẤN ĐỀ LIÊN QUAN ĐẾN THỰC TIỄN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Lại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nên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300"/>
                          <m:t>tp</m:t>
                        </m:r>
                        <m:r>
                          <m:rPr>
                            <m:nor/>
                          </m:rPr>
                          <a:rPr lang="en-US" sz="2300" i="1"/>
                          <m:t> 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250</m:t>
                            </m:r>
                          </m:num>
                          <m:den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300" i="1">
                        <a:latin typeface="Cambria Math" panose="02040503050406030204" pitchFamily="18" charset="0"/>
                      </a:rPr>
                      <m:t>+500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Vậy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diện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tích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toàn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phần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chiếc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hộp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=500+4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c) </a:t>
                </a:r>
                <a:r>
                  <a:rPr lang="en-US" sz="2300" dirty="0" err="1"/>
                  <a:t>Xét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hàm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=500+4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với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Ta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3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Trên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khoảng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khi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Ta </a:t>
                </a:r>
                <a:r>
                  <a:rPr lang="en-US" sz="2300" dirty="0" err="1"/>
                  <a:t>có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/>
                      <m:t>li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300"/>
                          <m:t>m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300"/>
                      <m:t>li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300"/>
                          <m:t>m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500+4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3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1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68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 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500+4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5 trang 35 Toán 12 Tập 1 Chân trời sáng tạo | Giải Toán 12">
            <a:extLst>
              <a:ext uri="{FF2B5EF4-FFF2-40B4-BE49-F238E27FC236}">
                <a16:creationId xmlns:a16="http://schemas.microsoft.com/office/drawing/2014/main" id="{6A90F048-D235-4B2F-AFB4-07184B23A2FC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3" y="3024554"/>
            <a:ext cx="7515667" cy="3308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27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115026" cy="873457"/>
            <a:chOff x="3307257" y="1061902"/>
            <a:chExt cx="3502976" cy="105768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d) </a:t>
                </a:r>
                <a:r>
                  <a:rPr lang="en-US" sz="2600" dirty="0" err="1"/>
                  <a:t>Đế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dùng</a:t>
                </a:r>
                <a:r>
                  <a:rPr lang="en-US" sz="2600" dirty="0"/>
                  <a:t> ft </a:t>
                </a:r>
                <a:r>
                  <a:rPr lang="en-US" sz="2600" dirty="0" err="1"/>
                  <a:t>vật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toàn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chiếc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câu</a:t>
                </a:r>
                <a:r>
                  <a:rPr lang="en-US" sz="2600" dirty="0"/>
                  <a:t> c),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500+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200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600" dirty="0"/>
                  <a:t>,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thước</a:t>
                </a:r>
                <a:r>
                  <a:rPr lang="en-US" sz="2600" dirty="0"/>
                  <a:t> 3 </a:t>
                </a:r>
                <a:r>
                  <a:rPr lang="en-US" sz="2600" dirty="0" err="1"/>
                  <a:t>cạnh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chiếc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cm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,5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cm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,5</m:t>
                    </m:r>
                    <m:rad>
                      <m:radPr>
                        <m:deg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cm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dùng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5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63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4.5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5C404C84-81EF-4C20-A461-F2A30306B0E4}"/>
              </a:ext>
            </a:extLst>
          </p:cNvPr>
          <p:cNvSpPr/>
          <p:nvPr/>
        </p:nvSpPr>
        <p:spPr>
          <a:xfrm rot="-1135901">
            <a:off x="4298683" y="120276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6A44CD5-75F7-4737-AC30-21B9D80430BC}"/>
              </a:ext>
            </a:extLst>
          </p:cNvPr>
          <p:cNvSpPr/>
          <p:nvPr/>
        </p:nvSpPr>
        <p:spPr>
          <a:xfrm rot="813216">
            <a:off x="4778858" y="141344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1A45E4A0-40C9-459D-8832-22E1F8D4F4E0}"/>
              </a:ext>
            </a:extLst>
          </p:cNvPr>
          <p:cNvSpPr/>
          <p:nvPr/>
        </p:nvSpPr>
        <p:spPr>
          <a:xfrm rot="-1135901">
            <a:off x="7030134" y="477556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4F5E6F2B-DEAC-4BA5-951A-07232DFCD559}"/>
              </a:ext>
            </a:extLst>
          </p:cNvPr>
          <p:cNvSpPr/>
          <p:nvPr/>
        </p:nvSpPr>
        <p:spPr>
          <a:xfrm rot="813216">
            <a:off x="7510309" y="498624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5022832-DBE4-EC00-C99E-269582F88C65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tình</a:t>
                </a:r>
                <a:r>
                  <a:rPr lang="en-US" dirty="0"/>
                  <a:t> </a:t>
                </a:r>
                <a:r>
                  <a:rPr lang="en-US" dirty="0" err="1"/>
                  <a:t>huống</a:t>
                </a:r>
                <a:r>
                  <a:rPr lang="en-US" dirty="0"/>
                  <a:t> ở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trang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Tài</a:t>
                </a:r>
                <a:r>
                  <a:rPr lang="en-US" dirty="0"/>
                  <a:t> </a:t>
                </a:r>
                <a:r>
                  <a:rPr lang="en-US" dirty="0" err="1"/>
                  <a:t>xế</a:t>
                </a:r>
                <a:r>
                  <a:rPr lang="en-US" dirty="0"/>
                  <a:t> </a:t>
                </a:r>
                <a:r>
                  <a:rPr lang="en-US" dirty="0" err="1"/>
                  <a:t>xe</a:t>
                </a:r>
                <a:r>
                  <a:rPr lang="en-US" dirty="0"/>
                  <a:t> </a:t>
                </a:r>
                <a:r>
                  <a:rPr lang="en-US" dirty="0" err="1"/>
                  <a:t>tải</a:t>
                </a:r>
                <a:r>
                  <a:rPr lang="en-US" dirty="0"/>
                  <a:t> </a:t>
                </a:r>
                <a:r>
                  <a:rPr lang="en-US" dirty="0" err="1"/>
                  <a:t>lái</a:t>
                </a:r>
                <a:r>
                  <a:rPr lang="en-US" dirty="0"/>
                  <a:t> </a:t>
                </a:r>
                <a:r>
                  <a:rPr lang="en-US" dirty="0" err="1"/>
                  <a:t>xe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tốc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tiết</a:t>
                </a:r>
                <a:r>
                  <a:rPr lang="en-US" dirty="0"/>
                  <a:t> </a:t>
                </a:r>
                <a:r>
                  <a:rPr lang="en-US" dirty="0" err="1"/>
                  <a:t>kiệm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xăng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5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427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sz="3800" dirty="0" err="1"/>
                  <a:t>Đạo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hàm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16000</m:t>
                        </m:r>
                      </m:num>
                      <m:den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−80</m:t>
                            </m:r>
                          </m:e>
                        </m:d>
                        <m:d>
                          <m:d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+80</m:t>
                            </m:r>
                          </m:e>
                        </m:d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func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=−80</m:t>
                    </m:r>
                  </m:oMath>
                </a14:m>
                <a:r>
                  <a:rPr lang="en-US" sz="3800" dirty="0"/>
                  <a:t> (</a:t>
                </a:r>
                <a:r>
                  <a:rPr lang="en-US" sz="3800" dirty="0" err="1"/>
                  <a:t>loại</a:t>
                </a:r>
                <a:r>
                  <a:rPr lang="en-US" sz="3800" dirty="0"/>
                  <a:t>) </a:t>
                </a:r>
                <a:r>
                  <a:rPr lang="en-US" sz="3800" dirty="0" err="1"/>
                  <a:t>hoặc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sz="3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khoảng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func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 err="1"/>
                  <a:t>nên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số</a:t>
                </a:r>
                <a:r>
                  <a:rPr lang="en-US" sz="3800" dirty="0"/>
                  <a:t> </a:t>
                </a:r>
                <a:r>
                  <a:rPr lang="en-US" sz="3800" dirty="0" err="1"/>
                  <a:t>nghịch</a:t>
                </a:r>
                <a:r>
                  <a:rPr lang="en-US" sz="3800" dirty="0"/>
                  <a:t> </a:t>
                </a:r>
                <a:r>
                  <a:rPr lang="en-US" sz="3800" dirty="0" err="1"/>
                  <a:t>biến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khoảng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này</a:t>
                </a:r>
                <a:r>
                  <a:rPr lang="en-US" sz="3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khoảng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80</m:t>
                        </m:r>
                        <m:func>
                          <m:func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 err="1"/>
                  <a:t>nên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số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đồng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biến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khoảng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này</a:t>
                </a:r>
                <a:r>
                  <a:rPr lang="en-US" sz="3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800" dirty="0" err="1"/>
                  <a:t>Cực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trị</a:t>
                </a:r>
                <a:r>
                  <a:rPr lang="en-US" sz="3800" dirty="0"/>
                  <a:t>: </a:t>
                </a:r>
                <a:r>
                  <a:rPr lang="en-US" sz="3800" dirty="0" err="1"/>
                  <a:t>Hàm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số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đạt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cực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tiểu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tại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=80,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en-US" sz="38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3800" dirty="0" err="1"/>
                  <a:t>Giới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hạn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vô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cực</a:t>
                </a:r>
                <a:r>
                  <a:rPr lang="en-US" sz="3800" dirty="0"/>
                  <a:t> </a:t>
                </a:r>
                <a:r>
                  <a:rPr lang="en-US" sz="3800" dirty="0" err="1"/>
                  <a:t>và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tiệm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cận</a:t>
                </a:r>
                <a:r>
                  <a:rPr lang="en-US" sz="3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800"/>
                      <m:t>li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800"/>
                          <m:t>m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800"/>
                      <m:t>li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800"/>
                          <m:t>m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16000</m:t>
                            </m:r>
                          </m:num>
                          <m:den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 err="1"/>
                  <a:t>nên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đường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thẳng</a:t>
                </a:r>
                <a:r>
                  <a:rPr lang="en-US" sz="3800" dirty="0"/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 err="1"/>
                  <a:t>là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tiệm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cận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đứng</a:t>
                </a:r>
                <a:r>
                  <a:rPr lang="en-US" sz="3800" dirty="0"/>
                  <a:t> </a:t>
                </a:r>
                <a:r>
                  <a:rPr lang="en-US" sz="3800" dirty="0" err="1"/>
                  <a:t>của</a:t>
                </a:r>
                <a:r>
                  <a:rPr lang="en-US" sz="3800" dirty="0"/>
                  <a:t> </a:t>
                </a:r>
                <a:r>
                  <a:rPr lang="en-US" sz="3800" dirty="0" err="1"/>
                  <a:t>đồ</a:t>
                </a:r>
                <a:r>
                  <a:rPr lang="en-US" sz="3800" dirty="0"/>
                  <a:t> </a:t>
                </a:r>
                <a:r>
                  <a:rPr lang="en-US" sz="3800" dirty="0" err="1"/>
                  <a:t>thị</a:t>
                </a:r>
                <a:r>
                  <a:rPr lang="en-US" sz="3800" dirty="0"/>
                  <a:t> </a:t>
                </a:r>
                <a:r>
                  <a:rPr lang="en-US" sz="3800" dirty="0" err="1"/>
                  <a:t>hàm</a:t>
                </a:r>
                <a:r>
                  <a:rPr lang="en-US" sz="3800" dirty="0"/>
                  <a:t> </a:t>
                </a:r>
                <a:r>
                  <a:rPr lang="en-US" sz="3800" dirty="0" err="1"/>
                  <a:t>số</a:t>
                </a:r>
                <a:r>
                  <a:rPr lang="en-US" sz="3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 b="-207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154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tiểu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qua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1300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7.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6FA8B35-245B-42C0-94D4-C78892DCE39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5123" y="1828800"/>
            <a:ext cx="5692433" cy="19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94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7: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nhận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thấy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GTNN </a:t>
                </a:r>
                <a:r>
                  <a:rPr lang="en-US" sz="2400" dirty="0" err="1"/>
                  <a:t>khi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sz="2400" dirty="0"/>
                  <a:t> và GTNN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400 .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vậy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tiền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80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km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96368A-B61B-494B-AF80-FD1384C4CC1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6517" y="1637244"/>
            <a:ext cx="5572720" cy="46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1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8: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hộ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nghề</a:t>
                </a:r>
                <a:r>
                  <a:rPr lang="en-US" dirty="0"/>
                  <a:t> </a:t>
                </a:r>
                <a:r>
                  <a:rPr lang="en-US" dirty="0" err="1"/>
                  <a:t>dệt</a:t>
                </a:r>
                <a:r>
                  <a:rPr lang="en-US" dirty="0"/>
                  <a:t> </a:t>
                </a:r>
                <a:r>
                  <a:rPr lang="en-US" dirty="0" err="1"/>
                  <a:t>vải</a:t>
                </a:r>
                <a:r>
                  <a:rPr lang="en-US" dirty="0"/>
                  <a:t> </a:t>
                </a:r>
                <a:r>
                  <a:rPr lang="en-US" dirty="0" err="1"/>
                  <a:t>lụa</a:t>
                </a:r>
                <a:r>
                  <a:rPr lang="en-US" dirty="0"/>
                  <a:t> </a:t>
                </a:r>
                <a:r>
                  <a:rPr lang="en-US" dirty="0" err="1"/>
                  <a:t>tơ</a:t>
                </a:r>
                <a:r>
                  <a:rPr lang="en-US" dirty="0"/>
                  <a:t> </a:t>
                </a:r>
                <a:r>
                  <a:rPr lang="en-US" dirty="0" err="1"/>
                  <a:t>tằm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vải</a:t>
                </a:r>
                <a:r>
                  <a:rPr lang="en-US" dirty="0"/>
                  <a:t> </a:t>
                </a:r>
                <a:r>
                  <a:rPr lang="en-US" dirty="0" err="1"/>
                  <a:t>lụa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≤18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Tổng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vải</a:t>
                </a:r>
                <a:r>
                  <a:rPr lang="en-US" dirty="0"/>
                  <a:t> </a:t>
                </a:r>
                <a:r>
                  <a:rPr lang="en-US" dirty="0" err="1"/>
                  <a:t>lụa</a:t>
                </a:r>
                <a:r>
                  <a:rPr lang="en-US" dirty="0"/>
                  <a:t>,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+500.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hộ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nghề</a:t>
                </a:r>
                <a:r>
                  <a:rPr lang="en-US" dirty="0"/>
                  <a:t> </a:t>
                </a:r>
                <a:r>
                  <a:rPr lang="en-US" dirty="0" err="1"/>
                  <a:t>dệt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hết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phẩm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220 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/</a:t>
                </a:r>
                <a:r>
                  <a:rPr lang="en-US" dirty="0" err="1"/>
                  <a:t>mét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vải</a:t>
                </a:r>
                <a:r>
                  <a:rPr lang="en-US" dirty="0"/>
                  <a:t> </a:t>
                </a:r>
                <a:r>
                  <a:rPr lang="en-US" dirty="0" err="1"/>
                  <a:t>lụa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Hãy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Hộ</a:t>
                </a:r>
                <a:r>
                  <a:rPr lang="en-US" dirty="0"/>
                  <a:t> </a:t>
                </a:r>
                <a:r>
                  <a:rPr lang="en-US" dirty="0" err="1"/>
                  <a:t>làm</a:t>
                </a:r>
                <a:r>
                  <a:rPr lang="en-US" dirty="0"/>
                  <a:t> </a:t>
                </a:r>
                <a:r>
                  <a:rPr lang="en-US" dirty="0" err="1"/>
                  <a:t>nghề</a:t>
                </a:r>
                <a:r>
                  <a:rPr lang="en-US" dirty="0"/>
                  <a:t> </a:t>
                </a:r>
                <a:r>
                  <a:rPr lang="en-US" dirty="0" err="1"/>
                  <a:t>dệt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sản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ra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ngày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mét</a:t>
                </a:r>
                <a:r>
                  <a:rPr lang="en-US" dirty="0"/>
                  <a:t> </a:t>
                </a:r>
                <a:r>
                  <a:rPr lang="en-US" dirty="0" err="1"/>
                  <a:t>vải</a:t>
                </a:r>
                <a:r>
                  <a:rPr lang="en-US" dirty="0"/>
                  <a:t> </a:t>
                </a:r>
                <a:r>
                  <a:rPr lang="en-US" dirty="0" err="1"/>
                  <a:t>lụa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?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014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8: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3300" dirty="0"/>
                  <a:t>a) </a:t>
                </a:r>
                <a:r>
                  <a:rPr lang="en-US" sz="3300" dirty="0" err="1"/>
                  <a:t>Khi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bán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mét</a:t>
                </a:r>
                <a:r>
                  <a:rPr lang="en-US" sz="3300" dirty="0"/>
                  <a:t> </a:t>
                </a:r>
                <a:r>
                  <a:rPr lang="en-US" sz="3300" dirty="0" err="1"/>
                  <a:t>vải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lụa</a:t>
                </a:r>
                <a:r>
                  <a:rPr lang="en-US" sz="33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tiền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được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: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=220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300" dirty="0"/>
                  <a:t> (</a:t>
                </a:r>
                <a:r>
                  <a:rPr lang="en-US" sz="3300" dirty="0" err="1"/>
                  <a:t>nghìn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đồng</a:t>
                </a:r>
                <a:r>
                  <a:rPr lang="en-US" sz="3300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Lợi</a:t>
                </a:r>
                <a:r>
                  <a:rPr lang="en-US" sz="3300" dirty="0"/>
                  <a:t> </a:t>
                </a:r>
                <a:r>
                  <a:rPr lang="en-US" sz="3300" dirty="0" err="1"/>
                  <a:t>nhuận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được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là</a:t>
                </a:r>
                <a:r>
                  <a:rPr lang="en-US" sz="3300" dirty="0"/>
                  <a:t>: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+240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−500</m:t>
                    </m:r>
                  </m:oMath>
                </a14:m>
                <a:r>
                  <a:rPr lang="en-US" sz="3300" dirty="0"/>
                  <a:t> (</a:t>
                </a:r>
                <a:r>
                  <a:rPr lang="en-US" sz="3300" dirty="0" err="1"/>
                  <a:t>nghìn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đồng</a:t>
                </a:r>
                <a:r>
                  <a:rPr lang="en-US" sz="3300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/>
                  <a:t>b) </a:t>
                </a:r>
                <a:r>
                  <a:rPr lang="en-US" sz="3300" dirty="0" err="1"/>
                  <a:t>Hàm</a:t>
                </a:r>
                <a:r>
                  <a:rPr lang="en-US" sz="3300" dirty="0"/>
                  <a:t> </a:t>
                </a:r>
                <a:r>
                  <a:rPr lang="en-US" sz="3300" dirty="0" err="1"/>
                  <a:t>số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xác</a:t>
                </a:r>
                <a:r>
                  <a:rPr lang="en-US" sz="3300" dirty="0"/>
                  <a:t> </a:t>
                </a:r>
                <a:r>
                  <a:rPr lang="en-US" sz="3300" dirty="0" err="1"/>
                  <a:t>định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trên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3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Sự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biến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thiên</a:t>
                </a:r>
                <a:r>
                  <a:rPr lang="en-US" sz="33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Chiều</a:t>
                </a:r>
                <a:r>
                  <a:rPr lang="en-US" sz="3300" dirty="0"/>
                  <a:t> </a:t>
                </a:r>
                <a:r>
                  <a:rPr lang="en-US" sz="3300" dirty="0" err="1"/>
                  <a:t>biến</a:t>
                </a:r>
                <a:r>
                  <a:rPr lang="en-US" sz="3300" dirty="0"/>
                  <a:t> </a:t>
                </a:r>
                <a:r>
                  <a:rPr lang="en-US" sz="3300" dirty="0" err="1"/>
                  <a:t>thiên</a:t>
                </a:r>
                <a:r>
                  <a:rPr lang="en-US" sz="33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300" dirty="0" err="1"/>
                  <a:t>Đạo</a:t>
                </a:r>
                <a:r>
                  <a:rPr lang="en-US" sz="3300" dirty="0"/>
                  <a:t> </a:t>
                </a:r>
                <a:r>
                  <a:rPr lang="en-US" sz="3300" dirty="0" err="1"/>
                  <a:t>hàm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3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+240</m:t>
                    </m:r>
                    <m:sSup>
                      <m:sSup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3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func>
                      </m:e>
                      <m:sup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3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err="1"/>
                  <a:t>hoặc</a:t>
                </a:r>
                <a:r>
                  <a:rPr lang="en-US" sz="3300" dirty="0"/>
                  <a:t> </a:t>
                </a:r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en-US" sz="3300" dirty="0"/>
                  <a:t> (</a:t>
                </a:r>
                <a:r>
                  <a:rPr lang="en-US" sz="3300" dirty="0" err="1"/>
                  <a:t>loại</a:t>
                </a:r>
                <a:r>
                  <a:rPr lang="en-US" sz="3300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9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8: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khoảng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trị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đạt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=1200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D138D21-A547-4A28-ADBD-A114E01D0E3E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8217" y="3766699"/>
            <a:ext cx="6434529" cy="223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1916</Words>
  <Application>Microsoft Office PowerPoint</Application>
  <PresentationFormat>Widescreen</PresentationFormat>
  <Paragraphs>190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2024-11-18T01:42:09Z</dcterms:modified>
</cp:coreProperties>
</file>