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Lst>
  <p:notesMasterIdLst>
    <p:notesMasterId r:id="rId27"/>
  </p:notesMasterIdLst>
  <p:sldIdLst>
    <p:sldId id="362" r:id="rId4"/>
    <p:sldId id="338" r:id="rId5"/>
    <p:sldId id="353" r:id="rId6"/>
    <p:sldId id="340" r:id="rId7"/>
    <p:sldId id="354" r:id="rId8"/>
    <p:sldId id="286" r:id="rId9"/>
    <p:sldId id="258" r:id="rId10"/>
    <p:sldId id="261" r:id="rId11"/>
    <p:sldId id="341" r:id="rId12"/>
    <p:sldId id="343" r:id="rId13"/>
    <p:sldId id="344" r:id="rId14"/>
    <p:sldId id="346" r:id="rId15"/>
    <p:sldId id="348" r:id="rId16"/>
    <p:sldId id="350" r:id="rId17"/>
    <p:sldId id="355" r:id="rId18"/>
    <p:sldId id="356" r:id="rId19"/>
    <p:sldId id="357" r:id="rId20"/>
    <p:sldId id="358" r:id="rId21"/>
    <p:sldId id="351" r:id="rId22"/>
    <p:sldId id="359" r:id="rId23"/>
    <p:sldId id="360" r:id="rId24"/>
    <p:sldId id="361" r:id="rId25"/>
    <p:sldId id="3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C0B4F-C477-4E16-ABA0-C8BE841DD52E}"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9D5FB-0500-4C6C-B62E-4C375408F69E}" type="slidenum">
              <a:rPr lang="en-US" smtClean="0"/>
              <a:t>‹#›</a:t>
            </a:fld>
            <a:endParaRPr lang="en-US"/>
          </a:p>
        </p:txBody>
      </p:sp>
    </p:spTree>
    <p:extLst>
      <p:ext uri="{BB962C8B-B14F-4D97-AF65-F5344CB8AC3E}">
        <p14:creationId xmlns:p14="http://schemas.microsoft.com/office/powerpoint/2010/main" val="20783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9D5FB-0500-4C6C-B62E-4C375408F69E}" type="slidenum">
              <a:rPr lang="en-US" smtClean="0"/>
              <a:t>6</a:t>
            </a:fld>
            <a:endParaRPr lang="en-US"/>
          </a:p>
        </p:txBody>
      </p:sp>
    </p:spTree>
    <p:extLst>
      <p:ext uri="{BB962C8B-B14F-4D97-AF65-F5344CB8AC3E}">
        <p14:creationId xmlns:p14="http://schemas.microsoft.com/office/powerpoint/2010/main" val="3072171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1091857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99269520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1929315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6339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290555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7583277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761894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20342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5076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3009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60954" tIns="30477" rIns="60954" bIns="30477"/>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lIns="60954" tIns="30477" rIns="60954" bIns="30477"/>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lIns="60954" tIns="30477" rIns="60954" bIns="30477"/>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lIns="60954" tIns="30477" rIns="60954" bIns="30477"/>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lIns="60954" tIns="30477" rIns="60954" bIns="30477"/>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lIns="60954" tIns="30477" rIns="60954" bIns="30477"/>
          <a:lstStyle/>
          <a:p>
            <a:fld id="{B6F15528-21DE-4FAA-801E-634DDDAF4B2B}" type="slidenum">
              <a:rPr lang="en-US" smtClean="0"/>
              <a:pPr/>
              <a:t>‹#›</a:t>
            </a:fld>
            <a:endParaRPr lang="en-US"/>
          </a:p>
        </p:txBody>
      </p:sp>
    </p:spTree>
    <p:extLst>
      <p:ext uri="{BB962C8B-B14F-4D97-AF65-F5344CB8AC3E}">
        <p14:creationId xmlns:p14="http://schemas.microsoft.com/office/powerpoint/2010/main" val="1894616622"/>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1318712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174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68425526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1172343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1000704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4310457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 name="9Slide.vn - 2019">
            <a:extLst>
              <a:ext uri="{FF2B5EF4-FFF2-40B4-BE49-F238E27FC236}">
                <a16:creationId xmlns:a16="http://schemas.microsoft.com/office/drawing/2014/main" id="{00E38149-777E-2F01-6B3D-FD70983CF2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87312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9Slide.vn - 2019">
            <a:extLst>
              <a:ext uri="{FF2B5EF4-FFF2-40B4-BE49-F238E27FC236}">
                <a16:creationId xmlns:a16="http://schemas.microsoft.com/office/drawing/2014/main" id="{31A91B65-3D67-7A26-A8B4-D80DCC922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323187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BD83B03-6394-2340-7591-8AA506D174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786448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ỌC</a:t>
            </a:r>
          </a:p>
        </p:txBody>
      </p:sp>
      <p:pic>
        <p:nvPicPr>
          <p:cNvPr id="103" name="Content Placeholder 102"/>
          <p:cNvPicPr>
            <a:picLocks noGrp="1" noChangeAspect="1"/>
          </p:cNvPicPr>
          <p:nvPr>
            <p:ph sz="half" idx="1"/>
          </p:nvPr>
        </p:nvPicPr>
        <p:blipFill>
          <a:blip r:embed="rId2"/>
          <a:stretch>
            <a:fillRect/>
          </a:stretch>
        </p:blipFill>
        <p:spPr>
          <a:xfrm>
            <a:off x="0" y="-79374"/>
            <a:ext cx="12192000" cy="6952615"/>
          </a:xfrm>
          <a:prstGeom prst="rect">
            <a:avLst/>
          </a:prstGeom>
          <a:noFill/>
          <a:ln w="9525">
            <a:noFill/>
          </a:ln>
        </p:spPr>
      </p:pic>
      <p:sp>
        <p:nvSpPr>
          <p:cNvPr id="8" name="Text Box 7"/>
          <p:cNvSpPr txBox="1"/>
          <p:nvPr/>
        </p:nvSpPr>
        <p:spPr>
          <a:xfrm>
            <a:off x="407956" y="3451046"/>
            <a:ext cx="11257640" cy="830987"/>
          </a:xfrm>
          <a:prstGeom prst="rect">
            <a:avLst/>
          </a:prstGeom>
          <a:noFill/>
        </p:spPr>
        <p:txBody>
          <a:bodyPr wrap="square" lIns="91431" tIns="45715" rIns="91431" bIns="45715" rtlCol="0">
            <a:spAutoFit/>
            <a:scene3d>
              <a:camera prst="orthographicFront"/>
              <a:lightRig rig="threePt" dir="t"/>
            </a:scene3d>
          </a:bodyPr>
          <a:lstStyle/>
          <a:p>
            <a:pPr algn="ctr"/>
            <a:r>
              <a:rPr lang="en-US" altLang="vi-VN" sz="48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EM NUÔI DƯỠNG QUAN HỆ BẠN BÈ</a:t>
            </a:r>
          </a:p>
        </p:txBody>
      </p:sp>
      <p:sp>
        <p:nvSpPr>
          <p:cNvPr id="10" name="Text Box 9"/>
          <p:cNvSpPr txBox="1"/>
          <p:nvPr/>
        </p:nvSpPr>
        <p:spPr>
          <a:xfrm>
            <a:off x="2676336" y="6042851"/>
            <a:ext cx="6842122" cy="581660"/>
          </a:xfrm>
          <a:prstGeom prst="rect">
            <a:avLst/>
          </a:prstGeom>
          <a:noFill/>
        </p:spPr>
        <p:txBody>
          <a:bodyPr wrap="square" lIns="91431" tIns="45715" rIns="91431" bIns="45715" rtlCol="0">
            <a:spAutoFit/>
            <a:scene3d>
              <a:camera prst="orthographicFront"/>
              <a:lightRig rig="threePt" dir="t"/>
            </a:scene3d>
          </a:bodyPr>
          <a:lstStyle/>
          <a:p>
            <a:pPr algn="ctr"/>
            <a:r>
              <a:rPr lang="en-US" sz="3200" b="1">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GVCN: ĐỖ THỊ THỦY</a:t>
            </a:r>
          </a:p>
        </p:txBody>
      </p:sp>
      <p:sp>
        <p:nvSpPr>
          <p:cNvPr id="13" name="Text Box 12"/>
          <p:cNvSpPr txBox="1"/>
          <p:nvPr/>
        </p:nvSpPr>
        <p:spPr>
          <a:xfrm>
            <a:off x="1818640" y="2317751"/>
            <a:ext cx="8638540" cy="1012825"/>
          </a:xfrm>
          <a:prstGeom prst="rect">
            <a:avLst/>
          </a:prstGeom>
          <a:noFill/>
        </p:spPr>
        <p:txBody>
          <a:bodyPr wrap="square" lIns="91431" tIns="45715" rIns="91431" bIns="45715" rtlCol="0">
            <a:spAutoFit/>
            <a:scene3d>
              <a:camera prst="orthographicFront"/>
              <a:lightRig rig="threePt" dir="t"/>
            </a:scene3d>
          </a:bodyPr>
          <a:lstStyle/>
          <a:p>
            <a:pPr algn="ctr"/>
            <a:r>
              <a:rPr lang="en-US" sz="6000" b="1" dirty="0">
                <a:ln w="10160">
                  <a:solidFill>
                    <a:schemeClr val="accent5"/>
                  </a:solidFill>
                  <a:prstDash val="solid"/>
                </a:ln>
                <a:solidFill>
                  <a:srgbClr val="0000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ĐẠO ĐỨC</a:t>
            </a:r>
          </a:p>
        </p:txBody>
      </p:sp>
      <p:sp>
        <p:nvSpPr>
          <p:cNvPr id="6" name="Text Box 5"/>
          <p:cNvSpPr txBox="1"/>
          <p:nvPr/>
        </p:nvSpPr>
        <p:spPr>
          <a:xfrm>
            <a:off x="2505711" y="700405"/>
            <a:ext cx="7841615" cy="1071880"/>
          </a:xfrm>
          <a:prstGeom prst="rect">
            <a:avLst/>
          </a:prstGeom>
          <a:noFill/>
        </p:spPr>
        <p:txBody>
          <a:bodyPr wrap="square" lIns="91431" tIns="45715" rIns="91431" bIns="45715" rtlCol="0">
            <a:spAutoFit/>
            <a:scene3d>
              <a:camera prst="orthographicFront"/>
              <a:lightRig rig="threePt" dir="t"/>
            </a:scene3d>
          </a:bodyPr>
          <a:lstStyle/>
          <a:p>
            <a:pPr algn="ctr"/>
            <a:r>
              <a:rPr lang="en-US" sz="3200" b="1">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THIẾT KẾ BÀI DẠY</a:t>
            </a:r>
          </a:p>
          <a:p>
            <a:pPr algn="ctr"/>
            <a:r>
              <a:rPr lang="en-US" sz="3200" b="1">
                <a:ln w="10160">
                  <a:solidFill>
                    <a:schemeClr val="accent5"/>
                  </a:solidFill>
                  <a:prstDash val="solid"/>
                </a:ln>
                <a:solidFill>
                  <a:srgbClr val="062EF8"/>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LỚP 4A5</a:t>
            </a:r>
          </a:p>
        </p:txBody>
      </p:sp>
      <p:pic>
        <p:nvPicPr>
          <p:cNvPr id="13313" name="Picture 3076" descr="cornerFlower"/>
          <p:cNvPicPr>
            <a:picLocks noGrp="1" noChangeAspect="1"/>
          </p:cNvPicPr>
          <p:nvPr>
            <p:ph sz="half" idx="2"/>
          </p:nvPr>
        </p:nvPicPr>
        <p:blipFill>
          <a:blip r:embed="rId3"/>
          <a:stretch>
            <a:fillRect/>
          </a:stretch>
        </p:blipFill>
        <p:spPr>
          <a:xfrm rot="5400000">
            <a:off x="9713595" y="4452621"/>
            <a:ext cx="2247900" cy="2562225"/>
          </a:xfrm>
          <a:prstGeom prst="rect">
            <a:avLst/>
          </a:prstGeom>
          <a:noFill/>
          <a:ln w="9525">
            <a:noFill/>
          </a:ln>
        </p:spPr>
      </p:pic>
      <p:pic>
        <p:nvPicPr>
          <p:cNvPr id="9" name="Picture 3076" descr="cornerFlower"/>
          <p:cNvPicPr>
            <a:picLocks noChangeAspect="1"/>
          </p:cNvPicPr>
          <p:nvPr/>
        </p:nvPicPr>
        <p:blipFill>
          <a:blip r:embed="rId3"/>
          <a:stretch>
            <a:fillRect/>
          </a:stretch>
        </p:blipFill>
        <p:spPr>
          <a:xfrm rot="5400000" flipV="1">
            <a:off x="226060" y="4455796"/>
            <a:ext cx="2247900" cy="2557145"/>
          </a:xfrm>
          <a:prstGeom prst="rect">
            <a:avLst/>
          </a:prstGeom>
          <a:noFill/>
          <a:ln w="9525">
            <a:noFill/>
          </a:ln>
        </p:spPr>
      </p:pic>
    </p:spTree>
    <p:extLst>
      <p:ext uri="{BB962C8B-B14F-4D97-AF65-F5344CB8AC3E}">
        <p14:creationId xmlns:p14="http://schemas.microsoft.com/office/powerpoint/2010/main" val="237274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01040"/>
            <a:ext cx="10839236" cy="1127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a. Em có nhận xét gì về tình bạn của hai nhân vật trong câu chuyện trên?</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8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Em có nhận xét về tình bạn của hai nhân vật trong câu chuyện trên: Đó là một tình bạn đẹp.</a:t>
            </a:r>
            <a:endParaRPr kumimoji="0" lang="en-US" sz="48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b. Theo em, tình bạn đẹp sẽ mang lại ý nghĩa gì đối với mỗi người?</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a:t>
            </a: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ình bạn đẹp sẽ mang lại ý nghĩa đối với mỗi người: Làm cho những người bạn trở nên vui vẻ hơn, có cuộc sống tốt đẹp hơn. </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2123658"/>
          </a:xfrm>
          <a:prstGeom prst="rect">
            <a:avLst/>
          </a:prstGeom>
          <a:noFill/>
        </p:spPr>
        <p:txBody>
          <a:bodyPr wrap="square" rtlCol="0">
            <a:spAutoFit/>
          </a:bodyPr>
          <a:lstStyle/>
          <a:p>
            <a:pPr lvl="0" algn="just"/>
            <a:r>
              <a:rPr lang="vi-VN" sz="4400" b="1" dirty="0">
                <a:solidFill>
                  <a:srgbClr val="FF0000"/>
                </a:solidFill>
                <a:latin typeface="Calibri" panose="020F0502020204030204" pitchFamily="34" charset="0"/>
                <a:cs typeface="Calibri" panose="020F0502020204030204" pitchFamily="34" charset="0"/>
              </a:rPr>
              <a:t>Khi đã là bạn bè, chúng ta cần Bạn bè cần phải đoàn kết, giúp đỡ nhau những lúc khó khăn, hoạn nạn.</a:t>
            </a: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671321" y="160572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B56E0BD-753D-8796-A828-2CBC7997035E}"/>
              </a:ext>
            </a:extLst>
          </p:cNvPr>
          <p:cNvPicPr>
            <a:picLocks noChangeAspect="1"/>
          </p:cNvPicPr>
          <p:nvPr/>
        </p:nvPicPr>
        <p:blipFill>
          <a:blip r:embed="rId2"/>
          <a:stretch>
            <a:fillRect/>
          </a:stretch>
        </p:blipFill>
        <p:spPr>
          <a:xfrm>
            <a:off x="1760537" y="1379220"/>
            <a:ext cx="5724525" cy="2209800"/>
          </a:xfrm>
          <a:prstGeom prst="rect">
            <a:avLst/>
          </a:prstGeom>
        </p:spPr>
      </p:pic>
      <p:pic>
        <p:nvPicPr>
          <p:cNvPr id="7" name="Picture 6">
            <a:extLst>
              <a:ext uri="{FF2B5EF4-FFF2-40B4-BE49-F238E27FC236}">
                <a16:creationId xmlns:a16="http://schemas.microsoft.com/office/drawing/2014/main" id="{E3AD0516-CA57-0770-6659-67605C69A192}"/>
              </a:ext>
            </a:extLst>
          </p:cNvPr>
          <p:cNvPicPr>
            <a:picLocks noChangeAspect="1"/>
          </p:cNvPicPr>
          <p:nvPr/>
        </p:nvPicPr>
        <p:blipFill>
          <a:blip r:embed="rId3"/>
          <a:stretch>
            <a:fillRect/>
          </a:stretch>
        </p:blipFill>
        <p:spPr>
          <a:xfrm>
            <a:off x="7592060" y="1419860"/>
            <a:ext cx="2819400" cy="2209800"/>
          </a:xfrm>
          <a:prstGeom prst="rect">
            <a:avLst/>
          </a:prstGeom>
        </p:spPr>
      </p:pic>
      <p:pic>
        <p:nvPicPr>
          <p:cNvPr id="9" name="Picture 8">
            <a:extLst>
              <a:ext uri="{FF2B5EF4-FFF2-40B4-BE49-F238E27FC236}">
                <a16:creationId xmlns:a16="http://schemas.microsoft.com/office/drawing/2014/main" id="{4C386AB9-68C1-4D7B-4153-BDD1C5603AC1}"/>
              </a:ext>
            </a:extLst>
          </p:cNvPr>
          <p:cNvPicPr>
            <a:picLocks noChangeAspect="1"/>
          </p:cNvPicPr>
          <p:nvPr/>
        </p:nvPicPr>
        <p:blipFill>
          <a:blip r:embed="rId4"/>
          <a:stretch>
            <a:fillRect/>
          </a:stretch>
        </p:blipFill>
        <p:spPr>
          <a:xfrm>
            <a:off x="1905952" y="3860482"/>
            <a:ext cx="2771775" cy="2124075"/>
          </a:xfrm>
          <a:prstGeom prst="rect">
            <a:avLst/>
          </a:prstGeom>
        </p:spPr>
      </p:pic>
      <p:pic>
        <p:nvPicPr>
          <p:cNvPr id="11" name="Picture 10">
            <a:extLst>
              <a:ext uri="{FF2B5EF4-FFF2-40B4-BE49-F238E27FC236}">
                <a16:creationId xmlns:a16="http://schemas.microsoft.com/office/drawing/2014/main" id="{93FF5C59-3183-60BC-FC72-43C7A6A05710}"/>
              </a:ext>
            </a:extLst>
          </p:cNvPr>
          <p:cNvPicPr>
            <a:picLocks noChangeAspect="1"/>
          </p:cNvPicPr>
          <p:nvPr/>
        </p:nvPicPr>
        <p:blipFill>
          <a:blip r:embed="rId5"/>
          <a:stretch>
            <a:fillRect/>
          </a:stretch>
        </p:blipFill>
        <p:spPr>
          <a:xfrm>
            <a:off x="4848542" y="3754437"/>
            <a:ext cx="5705475" cy="2295525"/>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860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a. Tranh nào thể hiện việc làm nhằm duy trì mối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pic>
        <p:nvPicPr>
          <p:cNvPr id="5" name="Picture 4">
            <a:extLst>
              <a:ext uri="{FF2B5EF4-FFF2-40B4-BE49-F238E27FC236}">
                <a16:creationId xmlns:a16="http://schemas.microsoft.com/office/drawing/2014/main" id="{82C3E29F-7889-EEAB-05CB-7CCD2D5BA289}"/>
              </a:ext>
            </a:extLst>
          </p:cNvPr>
          <p:cNvPicPr>
            <a:picLocks noChangeAspect="1"/>
          </p:cNvPicPr>
          <p:nvPr/>
        </p:nvPicPr>
        <p:blipFill>
          <a:blip r:embed="rId4"/>
          <a:stretch>
            <a:fillRect/>
          </a:stretch>
        </p:blipFill>
        <p:spPr>
          <a:xfrm>
            <a:off x="2527935" y="2392997"/>
            <a:ext cx="3905250" cy="2905125"/>
          </a:xfrm>
          <a:prstGeom prst="rect">
            <a:avLst/>
          </a:prstGeom>
        </p:spPr>
      </p:pic>
      <p:sp>
        <p:nvSpPr>
          <p:cNvPr id="6" name="TextBox 5">
            <a:extLst>
              <a:ext uri="{FF2B5EF4-FFF2-40B4-BE49-F238E27FC236}">
                <a16:creationId xmlns:a16="http://schemas.microsoft.com/office/drawing/2014/main" id="{6A7AE441-2963-851D-42EE-3895BD78A363}"/>
              </a:ext>
            </a:extLst>
          </p:cNvPr>
          <p:cNvSpPr txBox="1"/>
          <p:nvPr/>
        </p:nvSpPr>
        <p:spPr>
          <a:xfrm>
            <a:off x="2651760" y="551688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bị</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ngã</a:t>
            </a:r>
            <a:r>
              <a:rPr lang="en-US" sz="32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1DBA0775-D394-A6C9-274D-13DD976F49FE}"/>
              </a:ext>
            </a:extLst>
          </p:cNvPr>
          <p:cNvPicPr>
            <a:picLocks noChangeAspect="1"/>
          </p:cNvPicPr>
          <p:nvPr/>
        </p:nvPicPr>
        <p:blipFill>
          <a:blip r:embed="rId5"/>
          <a:stretch>
            <a:fillRect/>
          </a:stretch>
        </p:blipFill>
        <p:spPr>
          <a:xfrm>
            <a:off x="7123112" y="2379345"/>
            <a:ext cx="3838575" cy="2952750"/>
          </a:xfrm>
          <a:prstGeom prst="rect">
            <a:avLst/>
          </a:prstGeom>
        </p:spPr>
      </p:pic>
      <p:sp>
        <p:nvSpPr>
          <p:cNvPr id="10" name="TextBox 9">
            <a:extLst>
              <a:ext uri="{FF2B5EF4-FFF2-40B4-BE49-F238E27FC236}">
                <a16:creationId xmlns:a16="http://schemas.microsoft.com/office/drawing/2014/main" id="{0F0883D7-AA20-FB04-9FF5-E63A5D2DDAF6}"/>
              </a:ext>
            </a:extLst>
          </p:cNvPr>
          <p:cNvSpPr txBox="1"/>
          <p:nvPr/>
        </p:nvSpPr>
        <p:spPr>
          <a:xfrm>
            <a:off x="7000240" y="5384800"/>
            <a:ext cx="4693920" cy="107721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Trời mưa, cho bạn đi cùng ô để bạn không bị ướt.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4D15F-8FDE-24A6-029F-61D1FDC63A72}"/>
              </a:ext>
            </a:extLst>
          </p:cNvPr>
          <p:cNvPicPr>
            <a:picLocks noChangeAspect="1"/>
          </p:cNvPicPr>
          <p:nvPr/>
        </p:nvPicPr>
        <p:blipFill>
          <a:blip r:embed="rId2"/>
          <a:stretch>
            <a:fillRect/>
          </a:stretch>
        </p:blipFill>
        <p:spPr>
          <a:xfrm>
            <a:off x="1042987" y="945515"/>
            <a:ext cx="3705225" cy="2914650"/>
          </a:xfrm>
          <a:prstGeom prst="rect">
            <a:avLst/>
          </a:prstGeom>
        </p:spPr>
      </p:pic>
      <p:sp>
        <p:nvSpPr>
          <p:cNvPr id="4" name="TextBox 3">
            <a:extLst>
              <a:ext uri="{FF2B5EF4-FFF2-40B4-BE49-F238E27FC236}">
                <a16:creationId xmlns:a16="http://schemas.microsoft.com/office/drawing/2014/main" id="{C1847644-A8AE-B90E-1D15-4E962AE4CE62}"/>
              </a:ext>
            </a:extLst>
          </p:cNvPr>
          <p:cNvSpPr txBox="1"/>
          <p:nvPr/>
        </p:nvSpPr>
        <p:spPr>
          <a:xfrm>
            <a:off x="822960" y="395224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Cùng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F4C22EB7-503E-D351-8586-D1B83FFE1700}"/>
              </a:ext>
            </a:extLst>
          </p:cNvPr>
          <p:cNvPicPr>
            <a:picLocks noChangeAspect="1"/>
          </p:cNvPicPr>
          <p:nvPr/>
        </p:nvPicPr>
        <p:blipFill>
          <a:blip r:embed="rId3"/>
          <a:stretch>
            <a:fillRect/>
          </a:stretch>
        </p:blipFill>
        <p:spPr>
          <a:xfrm>
            <a:off x="6246812" y="911860"/>
            <a:ext cx="3762375" cy="2819400"/>
          </a:xfrm>
          <a:prstGeom prst="rect">
            <a:avLst/>
          </a:prstGeom>
        </p:spPr>
      </p:pic>
      <p:sp>
        <p:nvSpPr>
          <p:cNvPr id="7" name="TextBox 6">
            <a:extLst>
              <a:ext uri="{FF2B5EF4-FFF2-40B4-BE49-F238E27FC236}">
                <a16:creationId xmlns:a16="http://schemas.microsoft.com/office/drawing/2014/main" id="{E7A46B68-6B42-97C0-E2E5-018CB46D5134}"/>
              </a:ext>
            </a:extLst>
          </p:cNvPr>
          <p:cNvSpPr txBox="1"/>
          <p:nvPr/>
        </p:nvSpPr>
        <p:spPr>
          <a:xfrm>
            <a:off x="6238240" y="385064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Rủ bạn chơi cùng.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441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284BB-7567-7831-C54E-E81DC1FA9E78}"/>
              </a:ext>
            </a:extLst>
          </p:cNvPr>
          <p:cNvPicPr>
            <a:picLocks noChangeAspect="1"/>
          </p:cNvPicPr>
          <p:nvPr/>
        </p:nvPicPr>
        <p:blipFill>
          <a:blip r:embed="rId2"/>
          <a:stretch>
            <a:fillRect/>
          </a:stretch>
        </p:blipFill>
        <p:spPr>
          <a:xfrm>
            <a:off x="3778567" y="588962"/>
            <a:ext cx="4463821" cy="3586798"/>
          </a:xfrm>
          <a:prstGeom prst="rect">
            <a:avLst/>
          </a:prstGeom>
        </p:spPr>
      </p:pic>
      <p:sp>
        <p:nvSpPr>
          <p:cNvPr id="4" name="TextBox 3">
            <a:extLst>
              <a:ext uri="{FF2B5EF4-FFF2-40B4-BE49-F238E27FC236}">
                <a16:creationId xmlns:a16="http://schemas.microsoft.com/office/drawing/2014/main" id="{EBBAEC71-A4CF-FA55-9668-3F09526F26A2}"/>
              </a:ext>
            </a:extLst>
          </p:cNvPr>
          <p:cNvSpPr txBox="1"/>
          <p:nvPr/>
        </p:nvSpPr>
        <p:spPr>
          <a:xfrm>
            <a:off x="4084320" y="432816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Bê đồ giúp bạn.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62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606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b. Em hãy nêu một số việc làm khác nhằm duy trì mối quan hệ bạn bè. </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sp>
        <p:nvSpPr>
          <p:cNvPr id="3" name="TextBox 2">
            <a:extLst>
              <a:ext uri="{FF2B5EF4-FFF2-40B4-BE49-F238E27FC236}">
                <a16:creationId xmlns:a16="http://schemas.microsoft.com/office/drawing/2014/main" id="{E5A2260D-BF13-10ED-0B8B-5C3325AD059D}"/>
              </a:ext>
            </a:extLst>
          </p:cNvPr>
          <p:cNvSpPr txBox="1"/>
          <p:nvPr/>
        </p:nvSpPr>
        <p:spPr>
          <a:xfrm>
            <a:off x="3048000" y="2418080"/>
            <a:ext cx="8300720" cy="3029227"/>
          </a:xfrm>
          <a:prstGeom prst="rect">
            <a:avLst/>
          </a:prstGeom>
          <a:noFill/>
        </p:spPr>
        <p:txBody>
          <a:bodyPr wrap="square" rtlCol="0">
            <a:spAutoFit/>
          </a:bodyPr>
          <a:lstStyle/>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Viết bài giúp bạn khi bạn bị ốm.</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Cho bạn mượn đồ dùng (bút mực, bút chì, thước kẻ, sách, vở…) khi bạn chẳng may để quên ở nhà.</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trực nhật cùng bạn.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trao đổi, chia sẻ niềm vui, nỗi buồn.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solidFill>
                  <a:srgbClr val="000000"/>
                </a:solidFill>
                <a:effectLst/>
                <a:latin typeface="Cambria" panose="02040503050406030204" pitchFamily="18" charset="0"/>
                <a:ea typeface="Cambria" panose="02040503050406030204" pitchFamily="18" charset="0"/>
              </a:rPr>
              <a:t>Đến thăm khi bạn ốm.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en-US" sz="2400" i="1" dirty="0">
                <a:solidFill>
                  <a:srgbClr val="000000"/>
                </a:solidFill>
                <a:effectLst/>
                <a:latin typeface="Cambria" panose="02040503050406030204" pitchFamily="18" charset="0"/>
                <a:ea typeface="Cambria" panose="02040503050406030204" pitchFamily="18" charset="0"/>
              </a:rPr>
              <a:t>Cho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xem</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chung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sách</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nếu</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không</a:t>
            </a:r>
            <a:r>
              <a:rPr lang="en-US" sz="2400" i="1" dirty="0">
                <a:solidFill>
                  <a:srgbClr val="000000"/>
                </a:solidFill>
                <a:effectLst/>
                <a:latin typeface="Cambria" panose="02040503050406030204" pitchFamily="18" charset="0"/>
                <a:ea typeface="Cambria" panose="02040503050406030204" pitchFamily="18" charset="0"/>
              </a:rPr>
              <a:t> may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quên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2288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3046988"/>
          </a:xfrm>
          <a:prstGeom prst="rect">
            <a:avLst/>
          </a:prstGeom>
          <a:noFill/>
        </p:spPr>
        <p:txBody>
          <a:bodyPr wrap="square" rtlCol="0">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Để duy trì và giữ gìn tình bạn luôn bền chặt, chúng ta cần tôn trọng bạn, kể cả khi bạn có những điều khác biệt với mình; luôn chia sẻ niềm vui, nỗi buồn cùng bạn, sẵn sàng giúp đỡ khi bạn gặp khó khăn, động viên, khích lệ để bạn không ngừng cố gắng, quan tâm đến thói quen, sở thích của bạn...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579881" y="1361884"/>
            <a:ext cx="3871296" cy="1072989"/>
          </a:xfrm>
          <a:prstGeom prst="rect">
            <a:avLst/>
          </a:prstGeom>
        </p:spPr>
      </p:pic>
    </p:spTree>
    <p:extLst>
      <p:ext uri="{BB962C8B-B14F-4D97-AF65-F5344CB8AC3E}">
        <p14:creationId xmlns:p14="http://schemas.microsoft.com/office/powerpoint/2010/main" val="414158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98594F-71AC-6284-5097-C46E25115D66}"/>
              </a:ext>
            </a:extLst>
          </p:cNvPr>
          <p:cNvSpPr/>
          <p:nvPr/>
        </p:nvSpPr>
        <p:spPr>
          <a:xfrm>
            <a:off x="3798474" y="1071999"/>
            <a:ext cx="7316565" cy="26465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Hãy</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liệt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kê</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một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số</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việc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làm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và</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chưa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em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khi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đối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xử</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bạn</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bè</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trong</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lớp</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học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p>
        </p:txBody>
      </p:sp>
      <p:pic>
        <p:nvPicPr>
          <p:cNvPr id="3" name="Graphic 10">
            <a:extLst>
              <a:ext uri="{FF2B5EF4-FFF2-40B4-BE49-F238E27FC236}">
                <a16:creationId xmlns:a16="http://schemas.microsoft.com/office/drawing/2014/main" id="{B1FDC2DB-7C72-4B1A-19DC-474555C3C6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805" y="2580505"/>
            <a:ext cx="3545178" cy="3788788"/>
          </a:xfrm>
          <a:prstGeom prst="rect">
            <a:avLst/>
          </a:prstGeom>
        </p:spPr>
      </p:pic>
    </p:spTree>
    <p:extLst>
      <p:ext uri="{BB962C8B-B14F-4D97-AF65-F5344CB8AC3E}">
        <p14:creationId xmlns:p14="http://schemas.microsoft.com/office/powerpoint/2010/main" val="6350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874499" y="728210"/>
            <a:ext cx="4700542"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kern="0" dirty="0" err="1">
                <a:solidFill>
                  <a:srgbClr val="FF0000"/>
                </a:solidFill>
                <a:latin typeface="Calibri" panose="020F0502020204030204" pitchFamily="34" charset="0"/>
                <a:cs typeface="Calibri" panose="020F0502020204030204" pitchFamily="34" charset="0"/>
                <a:sym typeface="Arial"/>
              </a:rPr>
              <a:t>Việc</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làm</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tốt</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85520" y="1767840"/>
            <a:ext cx="10231120" cy="2748125"/>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bạn bị ngã, em đã đỡ bạn dậy. </a:t>
            </a:r>
          </a:p>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cây viết của bạn bị hết mực, em đã cho bạn mượn cây viết khác của em.</a:t>
            </a:r>
          </a:p>
        </p:txBody>
      </p:sp>
    </p:spTree>
    <p:extLst>
      <p:ext uri="{BB962C8B-B14F-4D97-AF65-F5344CB8AC3E}">
        <p14:creationId xmlns:p14="http://schemas.microsoft.com/office/powerpoint/2010/main" val="209132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606800" y="728210"/>
            <a:ext cx="5293360"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i="1" kern="0" dirty="0">
                <a:solidFill>
                  <a:srgbClr val="FF0000"/>
                </a:solidFill>
                <a:latin typeface="Calibri" panose="020F0502020204030204" pitchFamily="34" charset="0"/>
                <a:cs typeface="Calibri" panose="020F0502020204030204" pitchFamily="34" charset="0"/>
                <a:sym typeface="Arial"/>
              </a:rPr>
              <a:t>Việc làm chưa tốt: </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34720" y="1950720"/>
            <a:ext cx="10231120"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333333"/>
                </a:solidFill>
                <a:latin typeface="Cambria" panose="02040503050406030204" pitchFamily="18" charset="0"/>
                <a:ea typeface="Cambria" panose="02040503050406030204" pitchFamily="18" charset="0"/>
              </a:rPr>
              <a:t> Em và Lan là bạn thân của nhau. Nhưng hôm đó, Lan cứ tránh mặt em và không nói chuyện với em. Em đã giận bạn mà không tìm hiểu lí do.</a:t>
            </a:r>
            <a:endParaRPr kumimoji="0" lang="vi-VN" sz="40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39184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5D61DC69-939B-38F3-ACBA-B7E44B5A7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9206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FFFF">
                    <a:lumMod val="10000"/>
                  </a:srgbClr>
                </a:solidFill>
                <a:latin typeface="Cambria" panose="02040503050406030204" pitchFamily="18" charset="0"/>
                <a:ea typeface="Cambria" panose="02040503050406030204" pitchFamily="18" charset="0"/>
              </a:rPr>
              <a:t>a. Tập thể lớp trong bài hát trên là một lớp học như thế nào?</a:t>
            </a:r>
            <a:endParaRPr kumimoji="0" lang="en-US" sz="40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1736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Tập thể lớp trong bài hát trên là một lớp học: vui vẻ,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srgbClr val="FFFFFF">
                    <a:lumMod val="10000"/>
                  </a:srgbClr>
                </a:solidFill>
                <a:latin typeface="Cambria" panose="02040503050406030204" pitchFamily="18" charset="0"/>
                <a:ea typeface="Cambria" panose="02040503050406030204" pitchFamily="18" charset="0"/>
              </a:rPr>
              <a:t>b. Các thành viên trong lớp đã làm gì để tạo nên một lớp học như thế?</a:t>
            </a:r>
            <a:endParaRPr kumimoji="0" lang="en-US" sz="36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268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i="1" kern="0" dirty="0">
                <a:solidFill>
                  <a:srgbClr val="FF0000"/>
                </a:solidFill>
                <a:latin typeface="Calibri" panose="020F0502020204030204" pitchFamily="34" charset="0"/>
                <a:cs typeface="Calibri" panose="020F0502020204030204" pitchFamily="34" charset="0"/>
                <a:sym typeface="Arial"/>
              </a:rPr>
              <a:t>Để tạo nên một lớp học như thế, các thành viên trong lớp đã: quý mến nhau, luôn thi đua học chăm, quyết tâm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15283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pic>
        <p:nvPicPr>
          <p:cNvPr id="4" name="Picture 3">
            <a:extLst>
              <a:ext uri="{FF2B5EF4-FFF2-40B4-BE49-F238E27FC236}">
                <a16:creationId xmlns:a16="http://schemas.microsoft.com/office/drawing/2014/main" id="{4F9DA00B-6734-92A6-FBA3-04F5DB84B28A}"/>
              </a:ext>
            </a:extLst>
          </p:cNvPr>
          <p:cNvPicPr>
            <a:picLocks noChangeAspect="1"/>
          </p:cNvPicPr>
          <p:nvPr/>
        </p:nvPicPr>
        <p:blipFill>
          <a:blip r:embed="rId8"/>
          <a:stretch>
            <a:fillRect/>
          </a:stretch>
        </p:blipFill>
        <p:spPr>
          <a:xfrm>
            <a:off x="2147744" y="3052123"/>
            <a:ext cx="7706012" cy="1572904"/>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632527"/>
            <a:ext cx="8172449" cy="707687"/>
            <a:chOff x="3040552" y="3154649"/>
            <a:chExt cx="7282054"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0" y="3154649"/>
              <a:ext cx="6599656" cy="624000"/>
            </a:xfrm>
            <a:prstGeom prst="roundRect">
              <a:avLst/>
            </a:prstGeom>
            <a:noFill/>
            <a:ln w="12700" cap="flat" cmpd="sng" algn="ctr">
              <a:noFill/>
              <a:prstDash val="solid"/>
              <a:miter lim="800000"/>
            </a:ln>
            <a:effectLst/>
          </p:spPr>
          <p:txBody>
            <a:bodyPr lIns="240000" rtlCol="0" anchor="ctr"/>
            <a:lstStyle/>
            <a:p>
              <a:pPr marL="0" marR="0" lvl="0" indent="228600"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Biết được vì sao phải duy trì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6" name="Group 5"/>
          <p:cNvGrpSpPr/>
          <p:nvPr/>
        </p:nvGrpSpPr>
        <p:grpSpPr>
          <a:xfrm>
            <a:off x="2352679" y="3558141"/>
            <a:ext cx="8181971" cy="638611"/>
            <a:chOff x="3049044" y="3960893"/>
            <a:chExt cx="7290537" cy="638611"/>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60893"/>
              <a:ext cx="6679257"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biết được cách thức duy trì mối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cs typeface="+mn-cs"/>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14" name="Group 13"/>
          <p:cNvGrpSpPr/>
          <p:nvPr/>
        </p:nvGrpSpPr>
        <p:grpSpPr>
          <a:xfrm>
            <a:off x="2209805" y="4875236"/>
            <a:ext cx="8562971" cy="644606"/>
            <a:chOff x="3137255" y="4734379"/>
            <a:chExt cx="6782786"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6186545"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Vận dụng kiến thức đã học vào thực tiễn qua việc duy trì mối quan hệ bạn bè trong xã hội.</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14013"/>
            <a:ext cx="9257016" cy="707886"/>
          </a:xfrm>
          <a:prstGeom prst="rect">
            <a:avLst/>
          </a:prstGeom>
          <a:noFill/>
        </p:spPr>
        <p:txBody>
          <a:bodyPr wrap="square" rtlCol="0">
            <a:spAutoFit/>
          </a:bodyPr>
          <a:lstStyle/>
          <a:p>
            <a:pPr lvl="0"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79F4155E-1A58-DA5A-1C94-70238B5F3FA8}"/>
              </a:ext>
            </a:extLst>
          </p:cNvPr>
          <p:cNvPicPr>
            <a:picLocks noChangeAspect="1"/>
          </p:cNvPicPr>
          <p:nvPr/>
        </p:nvPicPr>
        <p:blipFill>
          <a:blip r:embed="rId2"/>
          <a:stretch>
            <a:fillRect/>
          </a:stretch>
        </p:blipFill>
        <p:spPr>
          <a:xfrm>
            <a:off x="1078174" y="1210993"/>
            <a:ext cx="10331354" cy="5094269"/>
          </a:xfrm>
          <a:prstGeom prst="rect">
            <a:avLst/>
          </a:prstGeom>
        </p:spPr>
      </p:pic>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TotalTime>
  <Words>623</Words>
  <PresentationFormat>Widescreen</PresentationFormat>
  <Paragraphs>52</Paragraphs>
  <Slides>23</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华文琥珀</vt:lpstr>
      <vt:lpstr>Arial</vt:lpstr>
      <vt:lpstr>Calibri</vt:lpstr>
      <vt:lpstr>Cambria</vt:lpstr>
      <vt:lpstr>Times New Roman</vt:lpstr>
      <vt:lpstr>字魂37号-波纹乖乖体</vt:lpstr>
      <vt:lpstr>思源黑体 CN</vt:lpstr>
      <vt:lpstr>思源黑体 CN Medium</vt:lpstr>
      <vt:lpstr>Office 主题</vt:lpstr>
      <vt:lpstr>1_Office 主题</vt:lpstr>
      <vt:lpstr>Office 主题​​</vt:lpstr>
      <vt:lpstr>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2024-01-19T12:14:11Z</dcterms:created>
  <dcterms:modified xsi:type="dcterms:W3CDTF">2024-03-01T04:37:01Z</dcterms:modified>
</cp:coreProperties>
</file>