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75" r:id="rId3"/>
    <p:sldId id="268" r:id="rId4"/>
    <p:sldId id="276" r:id="rId5"/>
    <p:sldId id="277" r:id="rId6"/>
    <p:sldId id="291" r:id="rId7"/>
    <p:sldId id="278" r:id="rId8"/>
    <p:sldId id="279" r:id="rId9"/>
    <p:sldId id="292" r:id="rId10"/>
    <p:sldId id="293" r:id="rId11"/>
    <p:sldId id="295" r:id="rId12"/>
    <p:sldId id="269" r:id="rId13"/>
    <p:sldId id="296" r:id="rId14"/>
    <p:sldId id="297" r:id="rId15"/>
    <p:sldId id="274" r:id="rId16"/>
    <p:sldId id="298" r:id="rId17"/>
    <p:sldId id="285" r:id="rId18"/>
    <p:sldId id="299" r:id="rId19"/>
    <p:sldId id="286" r:id="rId20"/>
    <p:sldId id="287" r:id="rId21"/>
    <p:sldId id="288" r:id="rId22"/>
    <p:sldId id="290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FFFFFF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>
        <p:scale>
          <a:sx n="17" d="100"/>
          <a:sy n="17" d="100"/>
        </p:scale>
        <p:origin x="381" y="11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DAF48D-FFCE-4EB8-A881-D5A19682A77F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2DF1BB8-8A95-4951-B851-137CE9CBE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b="1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275025-D1A8-4C5A-9EBB-CD8CDCB9DC5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DF1BB8-8A95-4951-B851-137CE9CBE96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0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DF1BB8-8A95-4951-B851-137CE9CBE96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50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C500-4A11-438E-A2D2-61DE28E1DFCB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AE09F-585C-43C4-AD5E-0317DE28A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BAEA0-2A9C-4358-B4EF-E80FEBEDEA06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67539-4D39-4E11-AFA0-033CE183E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C9075-BFCA-4FC0-A879-CAF2C98D6870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2A5F7-03BC-4601-9DF3-3BAB58CF3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AE4922C-3C09-9EFF-4F2F-F1CA6F13BD7C}"/>
              </a:ext>
            </a:extLst>
          </p:cNvPr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AC4F2-FDDF-9E50-8EE9-B9FCCBA4ABCF}"/>
              </a:ext>
            </a:extLst>
          </p:cNvPr>
          <p:cNvSpPr txBox="1"/>
          <p:nvPr userDrawn="1"/>
        </p:nvSpPr>
        <p:spPr>
          <a:xfrm>
            <a:off x="11042227" y="0"/>
            <a:ext cx="9957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6c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1E55053-E960-D730-2A1B-F5F19E36BA75}"/>
              </a:ext>
            </a:extLst>
          </p:cNvPr>
          <p:cNvSpPr txBox="1"/>
          <p:nvPr userDrawn="1"/>
        </p:nvSpPr>
        <p:spPr>
          <a:xfrm>
            <a:off x="11042227" y="0"/>
            <a:ext cx="9957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6c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30F6A-13E4-4E56-A7FB-437B33F2F54C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8C438-273F-4F30-ACC3-5D0FF1CC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79BE8-B1E5-4FA4-B558-7F7A6DE567BC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BE769-E35C-494D-A8B4-6517D0A71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0D3E2-204E-4225-9239-03F50E6ABB87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E84D-8D3D-42B1-8BC6-E0F392031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AA23E-B1EA-4988-B8B8-F625437F567B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B4D3-0FF5-4918-BBBA-B9E7F4C64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93899-7932-4970-B288-ABEE14BAD678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5A160-BAB7-4CD3-B070-FA7B1E9ED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7A3A-9B40-4542-8DF0-71780EEED543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3450-D507-42D8-8BD6-4E6684EAE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14AE0-CF71-4804-8AA9-2A1FB9B03C27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A1CB-A92E-4B17-AE69-BE1F3B99D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3F0D3-28BE-4543-8BCA-BB9217D76E1A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65EDA-5524-4DEA-8965-22839747D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64F386-79F1-4907-ACBF-17B5A3372CAD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E55227-62F2-4DC6-9B60-663492726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0735366-2E63-404E-A95B-85657863EEB7}" type="datetimeFigureOut">
              <a:rPr lang="en-US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3EE8AE9-861A-4A98-84B4-2165D06FD1F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 spd="med">
    <p:split orient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notesSlide" Target="../notesSlides/notesSlide3.xml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slideLayout" Target="../slideLayouts/slideLayout13.xml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21.pn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slideLayout" Target="../slideLayouts/slideLayout13.xml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5364163" y="2274838"/>
            <a:ext cx="64630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6: Entertainment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6c: Vocabulary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108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446" y="452251"/>
            <a:ext cx="3732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Vocabulary  (stress)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444" y="944952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game show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ɡeɪm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ʃəʊ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trò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chơi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truyền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hình</a:t>
            </a:r>
            <a:endParaRPr lang="en-US" sz="30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9445" y="1470165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science fiction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/ˌ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saɪəns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 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fɪkʃən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khoa </a:t>
            </a:r>
            <a:r>
              <a:rPr lang="en-US" sz="3000" dirty="0" err="1">
                <a:latin typeface="+mn-lt"/>
              </a:rPr>
              <a:t>học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viễn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tưởng</a:t>
            </a:r>
            <a:endParaRPr lang="en-US" sz="3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9444" y="1945831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soap opera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səʊp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 ˌ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ɒpərə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kịch</a:t>
            </a:r>
            <a:r>
              <a:rPr lang="en-US" sz="3000" dirty="0">
                <a:latin typeface="+mn-lt"/>
              </a:rPr>
              <a:t>/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dài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tập</a:t>
            </a:r>
            <a:endParaRPr lang="en-US" sz="3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444" y="2459258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thriller</a:t>
            </a:r>
            <a:r>
              <a:rPr lang="en-US" sz="3000" dirty="0">
                <a:latin typeface="+mn-lt"/>
              </a:rPr>
              <a:t> </a:t>
            </a:r>
            <a:r>
              <a:rPr lang="el-GR" sz="3000" dirty="0">
                <a:solidFill>
                  <a:srgbClr val="FF0000"/>
                </a:solidFill>
                <a:latin typeface="+mn-lt"/>
              </a:rPr>
              <a:t>/ˈθ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rɪlə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giật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gân</a:t>
            </a:r>
            <a:endParaRPr lang="en-US" sz="3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444" y="2939819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cookery show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kʊkəri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ʃəʊ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chương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trình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nấu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ăn</a:t>
            </a:r>
            <a:endParaRPr lang="en-US" sz="3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472" y="3458647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documentary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/ˌ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dɒkjəˈmentəri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 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tài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liệu</a:t>
            </a:r>
            <a:endParaRPr lang="en-US" sz="3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72" y="3983329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action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ækʃən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(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) </a:t>
            </a:r>
            <a:r>
              <a:rPr lang="en-US" sz="3000" dirty="0" err="1">
                <a:latin typeface="+mn-lt"/>
              </a:rPr>
              <a:t>hành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động</a:t>
            </a:r>
            <a:endParaRPr lang="en-US" sz="3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477" y="5470973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animation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/ˌ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ænɪˈmeɪʃən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hoạt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hình</a:t>
            </a:r>
            <a:endParaRPr lang="en-US" sz="3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9478" y="4488043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adventure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ədˈventʃə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(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) </a:t>
            </a:r>
            <a:r>
              <a:rPr lang="en-US" sz="3000" dirty="0" err="1">
                <a:latin typeface="+mn-lt"/>
              </a:rPr>
              <a:t>phiêu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lưu</a:t>
            </a:r>
            <a:r>
              <a:rPr lang="en-US" sz="3000" dirty="0">
                <a:latin typeface="+mn-lt"/>
              </a:rPr>
              <a:t>, </a:t>
            </a:r>
            <a:r>
              <a:rPr lang="en-US" sz="3000" dirty="0" err="1">
                <a:latin typeface="+mn-lt"/>
              </a:rPr>
              <a:t>mạo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hiểm</a:t>
            </a:r>
            <a:endParaRPr lang="en-US" sz="3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483" y="5001595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fantasy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fæntəsi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hư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cấu</a:t>
            </a:r>
            <a:r>
              <a:rPr lang="en-US" sz="3000" dirty="0">
                <a:latin typeface="+mn-lt"/>
              </a:rPr>
              <a:t>, </a:t>
            </a:r>
            <a:r>
              <a:rPr lang="en-US" sz="3000" dirty="0" err="1">
                <a:latin typeface="+mn-lt"/>
              </a:rPr>
              <a:t>tưởng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tượng</a:t>
            </a:r>
            <a:endParaRPr lang="en-US" sz="3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4490" y="5926153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cartoon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kɑ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ːˈ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tuːn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hoạt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hình</a:t>
            </a:r>
            <a:endParaRPr lang="en-US" sz="3000" dirty="0">
              <a:latin typeface="+mn-lt"/>
            </a:endParaRPr>
          </a:p>
        </p:txBody>
      </p:sp>
      <p:pic>
        <p:nvPicPr>
          <p:cNvPr id="14" name="game sh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15904" y="467755"/>
            <a:ext cx="534909" cy="534909"/>
          </a:xfrm>
          <a:prstGeom prst="rect">
            <a:avLst/>
          </a:prstGeom>
        </p:spPr>
      </p:pic>
      <p:pic>
        <p:nvPicPr>
          <p:cNvPr id="15" name="science ficti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31603" y="975671"/>
            <a:ext cx="519210" cy="519210"/>
          </a:xfrm>
          <a:prstGeom prst="rect">
            <a:avLst/>
          </a:prstGeom>
        </p:spPr>
      </p:pic>
      <p:pic>
        <p:nvPicPr>
          <p:cNvPr id="16" name="soap oper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5881" y="1480928"/>
            <a:ext cx="554509" cy="554509"/>
          </a:xfrm>
          <a:prstGeom prst="rect">
            <a:avLst/>
          </a:prstGeom>
        </p:spPr>
      </p:pic>
      <p:pic>
        <p:nvPicPr>
          <p:cNvPr id="17" name="thrill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34161" y="2006502"/>
            <a:ext cx="566229" cy="566229"/>
          </a:xfrm>
          <a:prstGeom prst="rect">
            <a:avLst/>
          </a:prstGeom>
        </p:spPr>
      </p:pic>
      <p:pic>
        <p:nvPicPr>
          <p:cNvPr id="18" name="cookery show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5881" y="2560809"/>
            <a:ext cx="538338" cy="538338"/>
          </a:xfrm>
          <a:prstGeom prst="rect">
            <a:avLst/>
          </a:prstGeom>
        </p:spPr>
      </p:pic>
      <p:pic>
        <p:nvPicPr>
          <p:cNvPr id="19" name="documentar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2634" y="3041352"/>
            <a:ext cx="586138" cy="586138"/>
          </a:xfrm>
          <a:prstGeom prst="rect">
            <a:avLst/>
          </a:prstGeom>
        </p:spPr>
      </p:pic>
      <p:pic>
        <p:nvPicPr>
          <p:cNvPr id="20" name="action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2634" y="3579091"/>
            <a:ext cx="568646" cy="568646"/>
          </a:xfrm>
          <a:prstGeom prst="rect">
            <a:avLst/>
          </a:prstGeom>
        </p:spPr>
      </p:pic>
      <p:pic>
        <p:nvPicPr>
          <p:cNvPr id="21" name="adventur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60885" y="4017178"/>
            <a:ext cx="562719" cy="562719"/>
          </a:xfrm>
          <a:prstGeom prst="rect">
            <a:avLst/>
          </a:prstGeom>
        </p:spPr>
      </p:pic>
      <p:pic>
        <p:nvPicPr>
          <p:cNvPr id="22" name="fantasy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68013" y="4496678"/>
            <a:ext cx="558846" cy="558846"/>
          </a:xfrm>
          <a:prstGeom prst="rect">
            <a:avLst/>
          </a:prstGeom>
        </p:spPr>
      </p:pic>
      <p:pic>
        <p:nvPicPr>
          <p:cNvPr id="23" name="animation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95327" y="4949747"/>
            <a:ext cx="528277" cy="528277"/>
          </a:xfrm>
          <a:prstGeom prst="rect">
            <a:avLst/>
          </a:prstGeom>
        </p:spPr>
      </p:pic>
      <p:pic>
        <p:nvPicPr>
          <p:cNvPr id="24" name="cartoon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702579" y="5414381"/>
            <a:ext cx="533349" cy="53334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31103" y="1072948"/>
            <a:ext cx="3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•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7151" y="1586607"/>
            <a:ext cx="3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•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4255" y="2063636"/>
            <a:ext cx="3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•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8845" y="2569830"/>
            <a:ext cx="3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•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72081" y="3113518"/>
            <a:ext cx="3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•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2841" y="3635427"/>
            <a:ext cx="3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•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03271" y="4098489"/>
            <a:ext cx="3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•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8512" y="4602613"/>
            <a:ext cx="3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•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85695" y="5116733"/>
            <a:ext cx="3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•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06915" y="5581960"/>
            <a:ext cx="3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9875928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3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3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430" y="579620"/>
            <a:ext cx="8589363" cy="572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8"/>
          <p:cNvSpPr txBox="1">
            <a:spLocks noChangeArrowheads="1"/>
          </p:cNvSpPr>
          <p:nvPr/>
        </p:nvSpPr>
        <p:spPr bwMode="auto">
          <a:xfrm>
            <a:off x="4068763" y="3919538"/>
            <a:ext cx="24717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862" y="476178"/>
            <a:ext cx="11482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D73995"/>
                </a:solidFill>
                <a:latin typeface="+mn-lt"/>
              </a:rPr>
              <a:t>2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Use the adjectives to discuss TV </a:t>
            </a:r>
            <a:r>
              <a:rPr lang="en-US" sz="3200" b="1" dirty="0" err="1">
                <a:solidFill>
                  <a:srgbClr val="231F20"/>
                </a:solidFill>
                <a:latin typeface="+mn-lt"/>
              </a:rPr>
              <a:t>programmes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 and films as in the example.</a:t>
            </a:r>
            <a:r>
              <a:rPr lang="en-US" sz="3200" dirty="0">
                <a:latin typeface="+mn-lt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55" y="1433475"/>
            <a:ext cx="11079673" cy="1331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2655" y="3722393"/>
            <a:ext cx="82315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n-lt"/>
              </a:rPr>
              <a:t>A: What do you think of </a:t>
            </a:r>
            <a:r>
              <a:rPr lang="en-US" sz="3200" b="1" i="1" dirty="0">
                <a:solidFill>
                  <a:srgbClr val="0070C0"/>
                </a:solidFill>
                <a:latin typeface="+mn-lt"/>
              </a:rPr>
              <a:t>documentaries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?</a:t>
            </a:r>
            <a:br>
              <a:rPr lang="en-US" sz="3200" dirty="0">
                <a:solidFill>
                  <a:srgbClr val="0070C0"/>
                </a:solidFill>
                <a:latin typeface="+mn-lt"/>
              </a:rPr>
            </a:br>
            <a:r>
              <a:rPr lang="en-US" sz="3200" dirty="0">
                <a:solidFill>
                  <a:srgbClr val="0070C0"/>
                </a:solidFill>
                <a:latin typeface="+mn-lt"/>
              </a:rPr>
              <a:t>B: I find them </a:t>
            </a:r>
            <a:r>
              <a:rPr lang="en-US" sz="3200" b="1" i="1" dirty="0">
                <a:solidFill>
                  <a:srgbClr val="0070C0"/>
                </a:solidFill>
                <a:latin typeface="+mn-lt"/>
              </a:rPr>
              <a:t>boring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. I prefer </a:t>
            </a:r>
            <a:r>
              <a:rPr lang="en-US" sz="3200" b="1" i="1" dirty="0">
                <a:solidFill>
                  <a:srgbClr val="0070C0"/>
                </a:solidFill>
                <a:latin typeface="+mn-lt"/>
              </a:rPr>
              <a:t>science-fiction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 films. What do you like watching?</a:t>
            </a:r>
            <a:br>
              <a:rPr lang="en-US" sz="3200" dirty="0">
                <a:solidFill>
                  <a:srgbClr val="0070C0"/>
                </a:solidFill>
                <a:latin typeface="+mn-lt"/>
              </a:rPr>
            </a:br>
            <a:r>
              <a:rPr lang="en-US" sz="3200" dirty="0">
                <a:solidFill>
                  <a:srgbClr val="0070C0"/>
                </a:solidFill>
                <a:latin typeface="+mn-lt"/>
              </a:rPr>
              <a:t>A: I love </a:t>
            </a:r>
            <a:r>
              <a:rPr lang="en-US" sz="3200" b="1" i="1" dirty="0">
                <a:solidFill>
                  <a:srgbClr val="0070C0"/>
                </a:solidFill>
                <a:latin typeface="+mn-lt"/>
              </a:rPr>
              <a:t>thrillers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. They’re </a:t>
            </a:r>
            <a:r>
              <a:rPr lang="en-US" sz="3200" b="1" i="1" dirty="0">
                <a:solidFill>
                  <a:srgbClr val="0070C0"/>
                </a:solidFill>
                <a:latin typeface="+mn-lt"/>
              </a:rPr>
              <a:t>fantastic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655" y="3105202"/>
            <a:ext cx="169583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Example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404" y="2510693"/>
            <a:ext cx="3320634" cy="359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26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8268" y="434318"/>
            <a:ext cx="9054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31F20"/>
                </a:solidFill>
                <a:latin typeface="+mn-lt"/>
              </a:rPr>
              <a:t>What is each person’s </a:t>
            </a:r>
            <a:r>
              <a:rPr lang="en-US" sz="2800" b="1" dirty="0" err="1">
                <a:solidFill>
                  <a:srgbClr val="231F20"/>
                </a:solidFill>
                <a:latin typeface="+mn-lt"/>
              </a:rPr>
              <a:t>favourite</a:t>
            </a:r>
            <a:r>
              <a:rPr lang="en-US" sz="2800" b="1" dirty="0">
                <a:solidFill>
                  <a:srgbClr val="231F20"/>
                </a:solidFill>
                <a:latin typeface="+mn-lt"/>
              </a:rPr>
              <a:t> type of film? Complete the sentences with the types of films and adjectives in the list.</a:t>
            </a:r>
            <a:r>
              <a:rPr lang="en-US" sz="2800" dirty="0">
                <a:latin typeface="+mn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960" y="614597"/>
            <a:ext cx="257830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Further practice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829" y="1388425"/>
            <a:ext cx="5111646" cy="1601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9330" y="2937042"/>
            <a:ext cx="106729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31F20"/>
                </a:solidFill>
                <a:latin typeface="+mn-lt"/>
              </a:rPr>
              <a:t>1 </a:t>
            </a:r>
            <a:r>
              <a:rPr lang="en-US" sz="2800" dirty="0">
                <a:solidFill>
                  <a:srgbClr val="231F20"/>
                </a:solidFill>
                <a:latin typeface="+mn-lt"/>
              </a:rPr>
              <a:t>__________________ are Anna’s </a:t>
            </a:r>
            <a:r>
              <a:rPr lang="en-US" sz="2800" dirty="0" err="1">
                <a:solidFill>
                  <a:srgbClr val="231F20"/>
                </a:solidFill>
                <a:latin typeface="+mn-lt"/>
              </a:rPr>
              <a:t>favourite</a:t>
            </a:r>
            <a:r>
              <a:rPr lang="en-US" sz="2800" dirty="0">
                <a:solidFill>
                  <a:srgbClr val="231F20"/>
                </a:solidFill>
                <a:latin typeface="+mn-lt"/>
              </a:rPr>
              <a:t> type of film. They are __________________ , but she isn’t afraid.</a:t>
            </a:r>
            <a:br>
              <a:rPr lang="en-US" sz="2800" dirty="0">
                <a:solidFill>
                  <a:srgbClr val="231F20"/>
                </a:solidFill>
                <a:latin typeface="+mn-lt"/>
              </a:rPr>
            </a:br>
            <a:r>
              <a:rPr lang="en-US" sz="2800" b="1" dirty="0">
                <a:solidFill>
                  <a:srgbClr val="231F20"/>
                </a:solidFill>
                <a:latin typeface="+mn-lt"/>
              </a:rPr>
              <a:t>2 </a:t>
            </a:r>
            <a:r>
              <a:rPr lang="en-US" sz="2800" dirty="0">
                <a:solidFill>
                  <a:srgbClr val="231F20"/>
                </a:solidFill>
                <a:latin typeface="+mn-lt"/>
              </a:rPr>
              <a:t>_________________ films are Joe’s </a:t>
            </a:r>
            <a:r>
              <a:rPr lang="en-US" sz="2800" dirty="0" err="1">
                <a:solidFill>
                  <a:srgbClr val="231F20"/>
                </a:solidFill>
                <a:latin typeface="+mn-lt"/>
              </a:rPr>
              <a:t>favourite</a:t>
            </a:r>
            <a:r>
              <a:rPr lang="en-US" sz="2800" dirty="0">
                <a:solidFill>
                  <a:srgbClr val="231F20"/>
                </a:solidFill>
                <a:latin typeface="+mn-lt"/>
              </a:rPr>
              <a:t>. He thinks they are _____________________ because lots of things happen.</a:t>
            </a:r>
            <a:br>
              <a:rPr lang="en-US" sz="2800" dirty="0">
                <a:solidFill>
                  <a:srgbClr val="231F20"/>
                </a:solidFill>
                <a:latin typeface="+mn-lt"/>
              </a:rPr>
            </a:br>
            <a:r>
              <a:rPr lang="en-US" sz="2800" b="1" dirty="0">
                <a:solidFill>
                  <a:srgbClr val="231F20"/>
                </a:solidFill>
                <a:latin typeface="+mn-lt"/>
              </a:rPr>
              <a:t>3 </a:t>
            </a:r>
            <a:r>
              <a:rPr lang="en-US" sz="2800" dirty="0">
                <a:solidFill>
                  <a:srgbClr val="231F20"/>
                </a:solidFill>
                <a:latin typeface="+mn-lt"/>
              </a:rPr>
              <a:t>_______________________ films are Martha’s </a:t>
            </a:r>
            <a:r>
              <a:rPr lang="en-US" sz="2800" dirty="0" err="1">
                <a:solidFill>
                  <a:srgbClr val="231F20"/>
                </a:solidFill>
                <a:latin typeface="+mn-lt"/>
              </a:rPr>
              <a:t>favourite</a:t>
            </a:r>
            <a:r>
              <a:rPr lang="en-US" sz="2800" dirty="0">
                <a:solidFill>
                  <a:srgbClr val="231F20"/>
                </a:solidFill>
                <a:latin typeface="+mn-lt"/>
              </a:rPr>
              <a:t>. It’s really _________________ to see all their special effects.</a:t>
            </a:r>
            <a:br>
              <a:rPr lang="en-US" sz="2800" dirty="0">
                <a:solidFill>
                  <a:srgbClr val="231F20"/>
                </a:solidFill>
                <a:latin typeface="+mn-lt"/>
              </a:rPr>
            </a:br>
            <a:r>
              <a:rPr lang="en-US" sz="2800" b="1" dirty="0">
                <a:solidFill>
                  <a:srgbClr val="231F20"/>
                </a:solidFill>
                <a:latin typeface="+mn-lt"/>
              </a:rPr>
              <a:t>4 </a:t>
            </a:r>
            <a:r>
              <a:rPr lang="en-US" sz="2800" dirty="0">
                <a:solidFill>
                  <a:srgbClr val="231F20"/>
                </a:solidFill>
                <a:latin typeface="+mn-lt"/>
              </a:rPr>
              <a:t>_______________________ films are Paul’s </a:t>
            </a:r>
            <a:r>
              <a:rPr lang="en-US" sz="2800" dirty="0" err="1">
                <a:solidFill>
                  <a:srgbClr val="231F20"/>
                </a:solidFill>
                <a:latin typeface="+mn-lt"/>
              </a:rPr>
              <a:t>favourite</a:t>
            </a:r>
            <a:r>
              <a:rPr lang="en-US" sz="2800" dirty="0">
                <a:solidFill>
                  <a:srgbClr val="231F20"/>
                </a:solidFill>
                <a:latin typeface="+mn-lt"/>
              </a:rPr>
              <a:t>. They’re very _________________ and always make him laugh.</a:t>
            </a:r>
            <a:r>
              <a:rPr lang="en-US" sz="2800" dirty="0">
                <a:latin typeface="+mn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090" y="1342821"/>
            <a:ext cx="1302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</a:rPr>
              <a:t>thrillers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30665" y="1351589"/>
            <a:ext cx="1777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</a:rPr>
              <a:t>frightening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485295" y="1370007"/>
            <a:ext cx="1227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</a:rPr>
              <a:t>fantasy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58304" y="1813420"/>
            <a:ext cx="2925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</a:rPr>
              <a:t>animation/cartoon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78030" y="1813420"/>
            <a:ext cx="1412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</a:rPr>
              <a:t>amusing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678548" y="1828020"/>
            <a:ext cx="1298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</a:rPr>
              <a:t>exciting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53782" y="2291036"/>
            <a:ext cx="1394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</a:rPr>
              <a:t>amazing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718276" y="2299804"/>
            <a:ext cx="2712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</a:rPr>
              <a:t>action/adventure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4914" y="1388425"/>
            <a:ext cx="5977867" cy="14345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923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15651 0.234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01302 0.296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01484 0.221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21211 0.35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07696 0.485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13672 0.40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14037 0.5388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12278 0.600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420" y="627372"/>
            <a:ext cx="7959777" cy="564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2052586" y="2717618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6" y="617564"/>
            <a:ext cx="1295766" cy="9414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3949" y="481760"/>
            <a:ext cx="98935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D73995"/>
                </a:solidFill>
                <a:latin typeface="+mn-lt"/>
              </a:rPr>
              <a:t>3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What do you think the future of entertainment will be? Discuss in pairs.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9233" y="3162207"/>
            <a:ext cx="101333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231F20"/>
                </a:solidFill>
                <a:latin typeface="+mn-lt"/>
              </a:rPr>
              <a:t>People will use VR headsets to watch films. There </a:t>
            </a:r>
            <a:r>
              <a:rPr lang="en-US" sz="3200" i="1" dirty="0">
                <a:latin typeface="+mn-lt"/>
              </a:rPr>
              <a:t>will be digital music and digital films.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6617" y="2188564"/>
            <a:ext cx="179881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+mn-lt"/>
              </a:rPr>
              <a:t>Sample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081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8238" y="1354916"/>
            <a:ext cx="1026802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dirty="0">
                <a:solidFill>
                  <a:srgbClr val="0000CC"/>
                </a:solidFill>
                <a:latin typeface="+mn-lt"/>
              </a:rPr>
              <a:t>Write a paragraph (60 words) about your </a:t>
            </a:r>
            <a:r>
              <a:rPr lang="en-US" sz="3200" b="1" dirty="0" err="1">
                <a:solidFill>
                  <a:srgbClr val="0000CC"/>
                </a:solidFill>
                <a:latin typeface="+mn-lt"/>
              </a:rPr>
              <a:t>favourite</a:t>
            </a:r>
            <a:r>
              <a:rPr lang="en-US" sz="3200" b="1" dirty="0">
                <a:solidFill>
                  <a:srgbClr val="0000CC"/>
                </a:solidFill>
                <a:latin typeface="+mn-lt"/>
              </a:rPr>
              <a:t> type of TV </a:t>
            </a:r>
            <a:r>
              <a:rPr lang="en-US" sz="3200" b="1" dirty="0" err="1">
                <a:solidFill>
                  <a:srgbClr val="0000CC"/>
                </a:solidFill>
                <a:latin typeface="+mn-lt"/>
              </a:rPr>
              <a:t>programme</a:t>
            </a:r>
            <a:r>
              <a:rPr lang="en-US" sz="3200" b="1" dirty="0">
                <a:solidFill>
                  <a:srgbClr val="0000CC"/>
                </a:solidFill>
                <a:latin typeface="+mn-lt"/>
              </a:rPr>
              <a:t>/film. </a:t>
            </a:r>
          </a:p>
          <a:p>
            <a:pPr>
              <a:spcBef>
                <a:spcPts val="1200"/>
              </a:spcBef>
            </a:pPr>
            <a:r>
              <a:rPr lang="en-US" sz="3200" i="1" dirty="0">
                <a:solidFill>
                  <a:srgbClr val="0000CC"/>
                </a:solidFill>
                <a:latin typeface="+mn-lt"/>
              </a:rPr>
              <a:t>Your paragraph should include: 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3200" i="1" dirty="0">
                <a:solidFill>
                  <a:srgbClr val="0000CC"/>
                </a:solidFill>
                <a:latin typeface="+mn-lt"/>
              </a:rPr>
              <a:t>What type of TV </a:t>
            </a:r>
            <a:r>
              <a:rPr lang="en-US" sz="3200" i="1" dirty="0" err="1">
                <a:solidFill>
                  <a:srgbClr val="0000CC"/>
                </a:solidFill>
                <a:latin typeface="+mn-lt"/>
              </a:rPr>
              <a:t>programme</a:t>
            </a:r>
            <a:r>
              <a:rPr lang="en-US" sz="3200" i="1" dirty="0">
                <a:solidFill>
                  <a:srgbClr val="0000CC"/>
                </a:solidFill>
                <a:latin typeface="+mn-lt"/>
              </a:rPr>
              <a:t>/film it is.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3200" i="1" dirty="0">
                <a:solidFill>
                  <a:srgbClr val="0000CC"/>
                </a:solidFill>
                <a:latin typeface="+mn-lt"/>
              </a:rPr>
              <a:t>Why you like it.</a:t>
            </a:r>
          </a:p>
        </p:txBody>
      </p:sp>
    </p:spTree>
    <p:extLst>
      <p:ext uri="{BB962C8B-B14F-4D97-AF65-F5344CB8AC3E}">
        <p14:creationId xmlns:p14="http://schemas.microsoft.com/office/powerpoint/2010/main" val="225115865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4838"/>
            <a:ext cx="9024730" cy="577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7285856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0000"/>
                </a:solidFill>
                <a:latin typeface="+mn-lt"/>
                <a:cs typeface="+mn-cs"/>
              </a:rPr>
              <a:t>Vocabularies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i="1" dirty="0">
              <a:solidFill>
                <a:srgbClr val="FF0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70C0"/>
                </a:solidFill>
                <a:latin typeface="+mn-lt"/>
                <a:cs typeface="+mn-cs"/>
              </a:rPr>
              <a:t>- Types of TV </a:t>
            </a:r>
            <a:r>
              <a:rPr lang="en-US" sz="3600" dirty="0" err="1">
                <a:solidFill>
                  <a:srgbClr val="0070C0"/>
                </a:solidFill>
                <a:latin typeface="+mn-lt"/>
                <a:cs typeface="+mn-cs"/>
              </a:rPr>
              <a:t>programmes</a:t>
            </a:r>
            <a:r>
              <a:rPr lang="en-US" sz="3600" dirty="0">
                <a:solidFill>
                  <a:srgbClr val="0070C0"/>
                </a:solidFill>
                <a:latin typeface="+mn-lt"/>
                <a:cs typeface="+mn-cs"/>
              </a:rPr>
              <a:t>/films.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70C0"/>
                </a:solidFill>
                <a:latin typeface="+mn-lt"/>
                <a:cs typeface="+mn-cs"/>
              </a:rPr>
              <a:t>- Adjectives to describe feelings.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54163" y="1646737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557338" y="2662581"/>
            <a:ext cx="3257550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591234" y="4661999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573213" y="5672703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576388" y="572066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591234" y="3646156"/>
            <a:ext cx="3255962" cy="66198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569" y="370237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676" y="1821528"/>
            <a:ext cx="11065080" cy="3016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 err="1">
                <a:solidFill>
                  <a:srgbClr val="000099"/>
                </a:solidFill>
                <a:latin typeface="+mn-lt"/>
                <a:cs typeface="+mn-cs"/>
              </a:rPr>
              <a:t>Practise</a:t>
            </a:r>
            <a:r>
              <a:rPr lang="en-US" sz="3600" i="1" dirty="0">
                <a:solidFill>
                  <a:srgbClr val="000099"/>
                </a:solidFill>
                <a:latin typeface="+mn-lt"/>
                <a:cs typeface="+mn-cs"/>
              </a:rPr>
              <a:t> the vocabularies and make sentences using them.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+mn-lt"/>
                <a:cs typeface="+mn-cs"/>
              </a:rPr>
              <a:t>Do the exercises in </a:t>
            </a:r>
            <a:r>
              <a:rPr lang="en-US" sz="3600" b="1" i="1" dirty="0">
                <a:solidFill>
                  <a:srgbClr val="000099"/>
                </a:solidFill>
                <a:latin typeface="+mn-lt"/>
                <a:cs typeface="+mn-cs"/>
              </a:rPr>
              <a:t>TA 6 Right on WB </a:t>
            </a:r>
            <a:r>
              <a:rPr lang="en-US" sz="3600" i="1" dirty="0">
                <a:solidFill>
                  <a:srgbClr val="000099"/>
                </a:solidFill>
                <a:latin typeface="+mn-lt"/>
                <a:cs typeface="+mn-cs"/>
              </a:rPr>
              <a:t>(p. 56).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>
                <a:solidFill>
                  <a:srgbClr val="000099"/>
                </a:solidFill>
                <a:latin typeface="+mn-lt"/>
              </a:rPr>
              <a:t>Do the exercises in </a:t>
            </a:r>
            <a:r>
              <a:rPr lang="en-US" sz="3600" b="1" i="1" dirty="0">
                <a:solidFill>
                  <a:srgbClr val="000099"/>
                </a:solidFill>
                <a:latin typeface="+mn-lt"/>
              </a:rPr>
              <a:t>TA 6 Right on Notebook </a:t>
            </a:r>
            <a:r>
              <a:rPr lang="en-US" sz="3600" i="1" dirty="0">
                <a:solidFill>
                  <a:srgbClr val="000099"/>
                </a:solidFill>
                <a:latin typeface="+mn-lt"/>
              </a:rPr>
              <a:t>(p. 57).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+mn-lt"/>
                <a:cs typeface="+mn-cs"/>
              </a:rPr>
              <a:t>Prepare the next lesson (p. 109 SB).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learn vocabulary about types of TV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programmes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/ films.</a:t>
            </a:r>
          </a:p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expressing opinions.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2450"/>
            <a:ext cx="10058400" cy="585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203" y="2458387"/>
            <a:ext cx="975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n-lt"/>
              </a:rPr>
              <a:t>What types of TV </a:t>
            </a:r>
            <a:r>
              <a:rPr lang="en-US" sz="3600" b="1" dirty="0" err="1">
                <a:solidFill>
                  <a:srgbClr val="0070C0"/>
                </a:solidFill>
                <a:latin typeface="+mn-lt"/>
              </a:rPr>
              <a:t>programmes</a:t>
            </a:r>
            <a:r>
              <a:rPr lang="en-US" sz="3600" b="1" dirty="0">
                <a:solidFill>
                  <a:srgbClr val="0070C0"/>
                </a:solidFill>
                <a:latin typeface="+mn-lt"/>
              </a:rPr>
              <a:t>/ films do you like?</a:t>
            </a:r>
          </a:p>
        </p:txBody>
      </p:sp>
    </p:spTree>
    <p:extLst>
      <p:ext uri="{BB962C8B-B14F-4D97-AF65-F5344CB8AC3E}">
        <p14:creationId xmlns:p14="http://schemas.microsoft.com/office/powerpoint/2010/main" val="329998307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489" y="574692"/>
            <a:ext cx="8514413" cy="5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3946135" y="3994878"/>
            <a:ext cx="315920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2617" y="428311"/>
            <a:ext cx="3772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D73995"/>
                </a:solidFill>
                <a:latin typeface="+mn-lt"/>
              </a:rPr>
              <a:t>1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Listen and repeat.</a:t>
            </a:r>
            <a:r>
              <a:rPr lang="en-US" sz="3200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37" y="1043067"/>
            <a:ext cx="2602946" cy="1685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264" y="1013086"/>
            <a:ext cx="2572456" cy="1685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493" y="1062819"/>
            <a:ext cx="2608287" cy="1715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536" y="2851076"/>
            <a:ext cx="2602947" cy="1679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2713" y="2806106"/>
            <a:ext cx="2596007" cy="1680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493" y="2856636"/>
            <a:ext cx="2608287" cy="1723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536" y="4658976"/>
            <a:ext cx="2602947" cy="1702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2713" y="4619678"/>
            <a:ext cx="2596007" cy="1697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4493" y="4643986"/>
            <a:ext cx="2608287" cy="1873013"/>
          </a:xfrm>
          <a:prstGeom prst="rect">
            <a:avLst/>
          </a:prstGeom>
        </p:spPr>
      </p:pic>
      <p:pic>
        <p:nvPicPr>
          <p:cNvPr id="12" name="CD3-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05142" y="458292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358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446" y="452251"/>
            <a:ext cx="206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Vocabulary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445" y="944793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game show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ɡeɪm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ʃəʊ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trò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chơi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truyền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hình</a:t>
            </a:r>
            <a:endParaRPr lang="en-US" sz="30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9445" y="1470165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science fiction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/ˌ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saɪəns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 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fɪkʃən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khoa </a:t>
            </a:r>
            <a:r>
              <a:rPr lang="en-US" sz="3000" dirty="0" err="1">
                <a:latin typeface="+mn-lt"/>
              </a:rPr>
              <a:t>học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viễn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tưởng</a:t>
            </a:r>
            <a:endParaRPr lang="en-US" sz="3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9444" y="1945831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soap opera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səʊp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 ˌ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ɒpərə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kịch</a:t>
            </a:r>
            <a:r>
              <a:rPr lang="en-US" sz="3000" dirty="0">
                <a:latin typeface="+mn-lt"/>
              </a:rPr>
              <a:t>/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dài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tập</a:t>
            </a:r>
            <a:endParaRPr lang="en-US" sz="3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444" y="2459258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thriller</a:t>
            </a:r>
            <a:r>
              <a:rPr lang="en-US" sz="3000" dirty="0">
                <a:latin typeface="+mn-lt"/>
              </a:rPr>
              <a:t> </a:t>
            </a:r>
            <a:r>
              <a:rPr lang="el-GR" sz="3000" dirty="0">
                <a:solidFill>
                  <a:srgbClr val="FF0000"/>
                </a:solidFill>
                <a:latin typeface="+mn-lt"/>
              </a:rPr>
              <a:t>/ˈθ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rɪlə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giật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gân</a:t>
            </a:r>
            <a:endParaRPr lang="en-US" sz="3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444" y="2939819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cookery show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kʊkəri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ʃəʊ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chương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trình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nấu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ăn</a:t>
            </a:r>
            <a:endParaRPr lang="en-US" sz="3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472" y="3458647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documentary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/ˌ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dɒkjəˈmentəri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 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tài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liệu</a:t>
            </a:r>
            <a:endParaRPr lang="en-US" sz="3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72" y="3983329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action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ækʃən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(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) </a:t>
            </a:r>
            <a:r>
              <a:rPr lang="en-US" sz="3000" dirty="0" err="1">
                <a:latin typeface="+mn-lt"/>
              </a:rPr>
              <a:t>hành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động</a:t>
            </a:r>
            <a:endParaRPr lang="en-US" sz="3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477" y="5470973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animation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/ˌ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ænɪˈmeɪʃən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hoạt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hình</a:t>
            </a:r>
            <a:endParaRPr lang="en-US" sz="3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9478" y="4488043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adventure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ədˈventʃə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(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) </a:t>
            </a:r>
            <a:r>
              <a:rPr lang="en-US" sz="3000" dirty="0" err="1">
                <a:latin typeface="+mn-lt"/>
              </a:rPr>
              <a:t>phiêu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lưu</a:t>
            </a:r>
            <a:r>
              <a:rPr lang="en-US" sz="3000" dirty="0">
                <a:latin typeface="+mn-lt"/>
              </a:rPr>
              <a:t>, </a:t>
            </a:r>
            <a:r>
              <a:rPr lang="en-US" sz="3000" dirty="0" err="1">
                <a:latin typeface="+mn-lt"/>
              </a:rPr>
              <a:t>mạo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hiểm</a:t>
            </a:r>
            <a:endParaRPr lang="en-US" sz="3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483" y="5001595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fantasy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fæntəsi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hư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cấu</a:t>
            </a:r>
            <a:r>
              <a:rPr lang="en-US" sz="3000" dirty="0">
                <a:latin typeface="+mn-lt"/>
              </a:rPr>
              <a:t>, </a:t>
            </a:r>
            <a:r>
              <a:rPr lang="en-US" sz="3000" dirty="0" err="1">
                <a:latin typeface="+mn-lt"/>
              </a:rPr>
              <a:t>tưởng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tượng</a:t>
            </a:r>
            <a:endParaRPr lang="en-US" sz="3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4490" y="5926153"/>
            <a:ext cx="10882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cartoon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kɑ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ːˈ</a:t>
            </a:r>
            <a:r>
              <a:rPr lang="en-US" sz="3000" dirty="0" err="1">
                <a:solidFill>
                  <a:srgbClr val="FF0000"/>
                </a:solidFill>
                <a:latin typeface="+mn-lt"/>
              </a:rPr>
              <a:t>tuːn</a:t>
            </a:r>
            <a:r>
              <a:rPr lang="en-US" sz="30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000" dirty="0">
                <a:latin typeface="+mn-lt"/>
              </a:rPr>
              <a:t>: </a:t>
            </a:r>
            <a:r>
              <a:rPr lang="en-US" sz="3000" dirty="0" err="1">
                <a:latin typeface="+mn-lt"/>
              </a:rPr>
              <a:t>phim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hoạt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 err="1">
                <a:latin typeface="+mn-lt"/>
              </a:rPr>
              <a:t>hình</a:t>
            </a:r>
            <a:endParaRPr lang="en-US" sz="3000" dirty="0">
              <a:latin typeface="+mn-lt"/>
            </a:endParaRPr>
          </a:p>
        </p:txBody>
      </p:sp>
      <p:pic>
        <p:nvPicPr>
          <p:cNvPr id="14" name="game sh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25242" y="677338"/>
            <a:ext cx="534909" cy="534909"/>
          </a:xfrm>
          <a:prstGeom prst="rect">
            <a:avLst/>
          </a:prstGeom>
        </p:spPr>
      </p:pic>
      <p:pic>
        <p:nvPicPr>
          <p:cNvPr id="15" name="science ficti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40941" y="1185254"/>
            <a:ext cx="519210" cy="519210"/>
          </a:xfrm>
          <a:prstGeom prst="rect">
            <a:avLst/>
          </a:prstGeom>
        </p:spPr>
      </p:pic>
      <p:pic>
        <p:nvPicPr>
          <p:cNvPr id="16" name="soap oper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55219" y="1690511"/>
            <a:ext cx="554509" cy="554509"/>
          </a:xfrm>
          <a:prstGeom prst="rect">
            <a:avLst/>
          </a:prstGeom>
        </p:spPr>
      </p:pic>
      <p:pic>
        <p:nvPicPr>
          <p:cNvPr id="17" name="thrill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43499" y="2216085"/>
            <a:ext cx="566229" cy="566229"/>
          </a:xfrm>
          <a:prstGeom prst="rect">
            <a:avLst/>
          </a:prstGeom>
        </p:spPr>
      </p:pic>
      <p:pic>
        <p:nvPicPr>
          <p:cNvPr id="18" name="cookery show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55219" y="2770392"/>
            <a:ext cx="538338" cy="538338"/>
          </a:xfrm>
          <a:prstGeom prst="rect">
            <a:avLst/>
          </a:prstGeom>
        </p:spPr>
      </p:pic>
      <p:pic>
        <p:nvPicPr>
          <p:cNvPr id="19" name="documentar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51972" y="3250935"/>
            <a:ext cx="586138" cy="586138"/>
          </a:xfrm>
          <a:prstGeom prst="rect">
            <a:avLst/>
          </a:prstGeom>
        </p:spPr>
      </p:pic>
      <p:pic>
        <p:nvPicPr>
          <p:cNvPr id="20" name="action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51972" y="3788674"/>
            <a:ext cx="568646" cy="568646"/>
          </a:xfrm>
          <a:prstGeom prst="rect">
            <a:avLst/>
          </a:prstGeom>
        </p:spPr>
      </p:pic>
      <p:pic>
        <p:nvPicPr>
          <p:cNvPr id="21" name="adventur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70223" y="4226761"/>
            <a:ext cx="562719" cy="562719"/>
          </a:xfrm>
          <a:prstGeom prst="rect">
            <a:avLst/>
          </a:prstGeom>
        </p:spPr>
      </p:pic>
      <p:pic>
        <p:nvPicPr>
          <p:cNvPr id="22" name="fantasy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77351" y="4706261"/>
            <a:ext cx="558846" cy="558846"/>
          </a:xfrm>
          <a:prstGeom prst="rect">
            <a:avLst/>
          </a:prstGeom>
        </p:spPr>
      </p:pic>
      <p:pic>
        <p:nvPicPr>
          <p:cNvPr id="23" name="animation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04665" y="5159330"/>
            <a:ext cx="528277" cy="528277"/>
          </a:xfrm>
          <a:prstGeom prst="rect">
            <a:avLst/>
          </a:prstGeom>
        </p:spPr>
      </p:pic>
      <p:pic>
        <p:nvPicPr>
          <p:cNvPr id="24" name="cartoon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11917" y="5623964"/>
            <a:ext cx="533349" cy="53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622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3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3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2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702</Words>
  <Application>Microsoft Office PowerPoint</Application>
  <PresentationFormat>Widescreen</PresentationFormat>
  <Paragraphs>92</Paragraphs>
  <Slides>21</Slides>
  <Notes>3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92</cp:revision>
  <dcterms:created xsi:type="dcterms:W3CDTF">2021-09-24T06:18:33Z</dcterms:created>
  <dcterms:modified xsi:type="dcterms:W3CDTF">2023-08-03T06:57:16Z</dcterms:modified>
</cp:coreProperties>
</file>