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5" r:id="rId3"/>
    <p:sldMasterId id="2147483697" r:id="rId4"/>
  </p:sldMasterIdLst>
  <p:notesMasterIdLst>
    <p:notesMasterId r:id="rId122"/>
  </p:notesMasterIdLst>
  <p:handoutMasterIdLst>
    <p:handoutMasterId r:id="rId123"/>
  </p:handoutMasterIdLst>
  <p:sldIdLst>
    <p:sldId id="478" r:id="rId5"/>
    <p:sldId id="257" r:id="rId6"/>
    <p:sldId id="479" r:id="rId7"/>
    <p:sldId id="423" r:id="rId8"/>
    <p:sldId id="421" r:id="rId9"/>
    <p:sldId id="422" r:id="rId10"/>
    <p:sldId id="427" r:id="rId11"/>
    <p:sldId id="480" r:id="rId12"/>
    <p:sldId id="481" r:id="rId13"/>
    <p:sldId id="482" r:id="rId14"/>
    <p:sldId id="483" r:id="rId15"/>
    <p:sldId id="280" r:id="rId16"/>
    <p:sldId id="429" r:id="rId17"/>
    <p:sldId id="486" r:id="rId18"/>
    <p:sldId id="485" r:id="rId19"/>
    <p:sldId id="494" r:id="rId20"/>
    <p:sldId id="495" r:id="rId21"/>
    <p:sldId id="487" r:id="rId22"/>
    <p:sldId id="488" r:id="rId23"/>
    <p:sldId id="489" r:id="rId24"/>
    <p:sldId id="490" r:id="rId25"/>
    <p:sldId id="492" r:id="rId26"/>
    <p:sldId id="491" r:id="rId27"/>
    <p:sldId id="496" r:id="rId28"/>
    <p:sldId id="497" r:id="rId29"/>
    <p:sldId id="530" r:id="rId30"/>
    <p:sldId id="531" r:id="rId31"/>
    <p:sldId id="532" r:id="rId32"/>
    <p:sldId id="533" r:id="rId33"/>
    <p:sldId id="534" r:id="rId34"/>
    <p:sldId id="535" r:id="rId35"/>
    <p:sldId id="536" r:id="rId36"/>
    <p:sldId id="537" r:id="rId37"/>
    <p:sldId id="502" r:id="rId38"/>
    <p:sldId id="503" r:id="rId39"/>
    <p:sldId id="504" r:id="rId40"/>
    <p:sldId id="505" r:id="rId41"/>
    <p:sldId id="506" r:id="rId42"/>
    <p:sldId id="507" r:id="rId43"/>
    <p:sldId id="508" r:id="rId44"/>
    <p:sldId id="509" r:id="rId45"/>
    <p:sldId id="510" r:id="rId46"/>
    <p:sldId id="511" r:id="rId47"/>
    <p:sldId id="512" r:id="rId48"/>
    <p:sldId id="513" r:id="rId49"/>
    <p:sldId id="514" r:id="rId50"/>
    <p:sldId id="515" r:id="rId51"/>
    <p:sldId id="516" r:id="rId52"/>
    <p:sldId id="517" r:id="rId53"/>
    <p:sldId id="518" r:id="rId54"/>
    <p:sldId id="519" r:id="rId55"/>
    <p:sldId id="520" r:id="rId56"/>
    <p:sldId id="521" r:id="rId57"/>
    <p:sldId id="522" r:id="rId58"/>
    <p:sldId id="523" r:id="rId59"/>
    <p:sldId id="524" r:id="rId60"/>
    <p:sldId id="525" r:id="rId61"/>
    <p:sldId id="526" r:id="rId62"/>
    <p:sldId id="527" r:id="rId63"/>
    <p:sldId id="528" r:id="rId64"/>
    <p:sldId id="529" r:id="rId65"/>
    <p:sldId id="538" r:id="rId66"/>
    <p:sldId id="498" r:id="rId67"/>
    <p:sldId id="499" r:id="rId68"/>
    <p:sldId id="539" r:id="rId69"/>
    <p:sldId id="540" r:id="rId70"/>
    <p:sldId id="541" r:id="rId71"/>
    <p:sldId id="542" r:id="rId72"/>
    <p:sldId id="543" r:id="rId73"/>
    <p:sldId id="544" r:id="rId74"/>
    <p:sldId id="545" r:id="rId75"/>
    <p:sldId id="550" r:id="rId76"/>
    <p:sldId id="551" r:id="rId77"/>
    <p:sldId id="552" r:id="rId78"/>
    <p:sldId id="553" r:id="rId79"/>
    <p:sldId id="554" r:id="rId80"/>
    <p:sldId id="555" r:id="rId81"/>
    <p:sldId id="556" r:id="rId82"/>
    <p:sldId id="557" r:id="rId83"/>
    <p:sldId id="546" r:id="rId84"/>
    <p:sldId id="547" r:id="rId85"/>
    <p:sldId id="548" r:id="rId86"/>
    <p:sldId id="558" r:id="rId87"/>
    <p:sldId id="559" r:id="rId88"/>
    <p:sldId id="560" r:id="rId89"/>
    <p:sldId id="561" r:id="rId90"/>
    <p:sldId id="562" r:id="rId91"/>
    <p:sldId id="563" r:id="rId92"/>
    <p:sldId id="564" r:id="rId93"/>
    <p:sldId id="565" r:id="rId94"/>
    <p:sldId id="566" r:id="rId95"/>
    <p:sldId id="567" r:id="rId96"/>
    <p:sldId id="568" r:id="rId97"/>
    <p:sldId id="500" r:id="rId98"/>
    <p:sldId id="569" r:id="rId99"/>
    <p:sldId id="570" r:id="rId100"/>
    <p:sldId id="571" r:id="rId101"/>
    <p:sldId id="572" r:id="rId102"/>
    <p:sldId id="573" r:id="rId103"/>
    <p:sldId id="574" r:id="rId104"/>
    <p:sldId id="575" r:id="rId105"/>
    <p:sldId id="430" r:id="rId106"/>
    <p:sldId id="431" r:id="rId107"/>
    <p:sldId id="432" r:id="rId108"/>
    <p:sldId id="433" r:id="rId109"/>
    <p:sldId id="578" r:id="rId110"/>
    <p:sldId id="590" r:id="rId111"/>
    <p:sldId id="591" r:id="rId112"/>
    <p:sldId id="592" r:id="rId113"/>
    <p:sldId id="593" r:id="rId114"/>
    <p:sldId id="594" r:id="rId115"/>
    <p:sldId id="596" r:id="rId116"/>
    <p:sldId id="595" r:id="rId117"/>
    <p:sldId id="597" r:id="rId118"/>
    <p:sldId id="598" r:id="rId119"/>
    <p:sldId id="602" r:id="rId120"/>
    <p:sldId id="599" r:id="rId1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CCCC"/>
    <a:srgbClr val="FFCCFF"/>
    <a:srgbClr val="FFFFFF"/>
    <a:srgbClr val="FF99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notesViewPr>
    <p:cSldViewPr snapToGrid="0">
      <p:cViewPr varScale="1">
        <p:scale>
          <a:sx n="53" d="100"/>
          <a:sy n="53" d="100"/>
        </p:scale>
        <p:origin x="2844"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handoutMaster" Target="handoutMasters/handoutMaster1.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13" Type="http://schemas.openxmlformats.org/officeDocument/2006/relationships/slide" Target="slides/slide109.xml"/><Relationship Id="rId118" Type="http://schemas.openxmlformats.org/officeDocument/2006/relationships/slide" Target="slides/slide114.xml"/><Relationship Id="rId12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103" Type="http://schemas.openxmlformats.org/officeDocument/2006/relationships/slide" Target="slides/slide99.xml"/><Relationship Id="rId108" Type="http://schemas.openxmlformats.org/officeDocument/2006/relationships/slide" Target="slides/slide104.xml"/><Relationship Id="rId116" Type="http://schemas.openxmlformats.org/officeDocument/2006/relationships/slide" Target="slides/slide112.xml"/><Relationship Id="rId124"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slide" Target="slides/slide87.xml"/><Relationship Id="rId96" Type="http://schemas.openxmlformats.org/officeDocument/2006/relationships/slide" Target="slides/slide92.xml"/><Relationship Id="rId111" Type="http://schemas.openxmlformats.org/officeDocument/2006/relationships/slide" Target="slides/slide107.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6" Type="http://schemas.openxmlformats.org/officeDocument/2006/relationships/slide" Target="slides/slide102.xml"/><Relationship Id="rId114" Type="http://schemas.openxmlformats.org/officeDocument/2006/relationships/slide" Target="slides/slide110.xml"/><Relationship Id="rId119" Type="http://schemas.openxmlformats.org/officeDocument/2006/relationships/slide" Target="slides/slide115.xml"/><Relationship Id="rId12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BB1CA57-EF50-4B34-AD67-B1CF2193736A}" type="datetimeFigureOut">
              <a:rPr lang="en-US" smtClean="0"/>
              <a:t>11-Feb-23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E77790-E0B4-473C-84F7-9BB971AB728A}" type="slidenum">
              <a:rPr lang="en-US" smtClean="0"/>
              <a:t>‹#›</a:t>
            </a:fld>
            <a:endParaRPr lang="en-US"/>
          </a:p>
        </p:txBody>
      </p:sp>
    </p:spTree>
    <p:extLst>
      <p:ext uri="{BB962C8B-B14F-4D97-AF65-F5344CB8AC3E}">
        <p14:creationId xmlns:p14="http://schemas.microsoft.com/office/powerpoint/2010/main" val="4911706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11-Feb-23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vi-VN"/>
              <a:t>Bấm để sửa kiểu tiêu đề Bản cái</a:t>
            </a:r>
            <a:endParaRPr lang="en-US" dirty="0"/>
          </a:p>
        </p:txBody>
      </p:sp>
      <p:sp>
        <p:nvSpPr>
          <p:cNvPr id="3" name="Subtitle 2"/>
          <p:cNvSpPr>
            <a:spLocks noGrp="1"/>
          </p:cNvSpPr>
          <p:nvPr>
            <p:ph type="subTitle" idx="1"/>
          </p:nvPr>
        </p:nvSpPr>
        <p:spPr>
          <a:xfrm>
            <a:off x="1524000" y="3602038"/>
            <a:ext cx="9144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19456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5970239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3"/>
            <a:ext cx="10515600" cy="2852737"/>
          </a:xfrm>
        </p:spPr>
        <p:txBody>
          <a:bodyPr anchor="b"/>
          <a:lstStyle>
            <a:lvl1pPr>
              <a:defRPr sz="6000"/>
            </a:lvl1pPr>
          </a:lstStyle>
          <a:p>
            <a:r>
              <a:rPr lang="vi-VN"/>
              <a:t>Bấm để sửa kiểu tiêu đề Bản cái</a:t>
            </a:r>
            <a:endParaRPr lang="en-US" dirty="0"/>
          </a:p>
        </p:txBody>
      </p:sp>
      <p:sp>
        <p:nvSpPr>
          <p:cNvPr id="3" name="Text Placeholder 2"/>
          <p:cNvSpPr>
            <a:spLocks noGrp="1"/>
          </p:cNvSpPr>
          <p:nvPr>
            <p:ph type="body" idx="1"/>
          </p:nvPr>
        </p:nvSpPr>
        <p:spPr>
          <a:xfrm>
            <a:off x="831851" y="4589466"/>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3786312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838200" y="1825625"/>
            <a:ext cx="5181600" cy="435133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6172200" y="1825625"/>
            <a:ext cx="5181600" cy="4351339"/>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7110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vi-VN"/>
              <a:t>Bấm để sửa kiểu tiêu đề Bản cái</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839789"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172206"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6172206"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2811539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784912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555331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dirty="0"/>
          </a:p>
        </p:txBody>
      </p:sp>
      <p:sp>
        <p:nvSpPr>
          <p:cNvPr id="3" name="Content Placeholder 2"/>
          <p:cNvSpPr>
            <a:spLocks noGrp="1"/>
          </p:cNvSpPr>
          <p:nvPr>
            <p:ph idx="1"/>
          </p:nvPr>
        </p:nvSpPr>
        <p:spPr>
          <a:xfrm>
            <a:off x="5183188" y="987430"/>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3095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5183188" y="987430"/>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839788" y="2057402"/>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700129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541004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8"/>
            <a:ext cx="2628900" cy="5811839"/>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838206" y="365128"/>
            <a:ext cx="7734300" cy="5811839"/>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01309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09330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911328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62700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37883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85663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50178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92344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11-Feb-23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39654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96000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66820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907715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5406059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094976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29102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26159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38486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995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11-Feb-23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57182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440278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042619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521575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125109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8636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11-Feb-23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11-Feb-23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11-Feb-23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11-Feb-23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11-Feb-23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838200" y="6356353"/>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9E67985B-E93F-487A-8FB9-375A44316ECC}" type="datetimeFigureOut">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4038600" y="6356353"/>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26402685-4EDA-43C1-A9E3-FD2333AAE75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431230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E982C39-05C4-40C6-A7D4-889A587D8E20}"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BED23236-7169-4EA4-9F9A-9C3601082D5A}"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8833543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11-Feb-23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31072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5.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p:cNvSpPr/>
          <p:nvPr/>
        </p:nvSpPr>
        <p:spPr>
          <a:xfrm>
            <a:off x="68238" y="1269242"/>
            <a:ext cx="12191999" cy="3539430"/>
          </a:xfrm>
          <a:prstGeom prst="rect">
            <a:avLst/>
          </a:prstGeom>
        </p:spPr>
        <p:txBody>
          <a:bodyPr wrap="square">
            <a:spAutoFit/>
          </a:bodyPr>
          <a:lstStyle/>
          <a:p>
            <a:pPr>
              <a:spcAft>
                <a:spcPts val="0"/>
              </a:spcAft>
            </a:pPr>
            <a:r>
              <a:rPr lang="vi-VN" sz="4400" b="1">
                <a:solidFill>
                  <a:srgbClr val="0070C0"/>
                </a:solidFill>
                <a:latin typeface="Times New Roman" panose="02020603050405020304" pitchFamily="18" charset="0"/>
                <a:ea typeface="Times New Roman" panose="02020603050405020304" pitchFamily="18" charset="0"/>
              </a:rPr>
              <a:t>LUYỆN VIẾT</a:t>
            </a:r>
            <a:endParaRPr lang="en-US" sz="4400">
              <a:latin typeface="Times New Roman" panose="02020603050405020304" pitchFamily="18" charset="0"/>
              <a:ea typeface="Times New Roman" panose="02020603050405020304" pitchFamily="18" charset="0"/>
            </a:endParaRPr>
          </a:p>
          <a:p>
            <a:pPr algn="ctr">
              <a:lnSpc>
                <a:spcPct val="150000"/>
              </a:lnSpc>
            </a:pPr>
            <a:r>
              <a:rPr lang="vi-VN" sz="6600" b="1">
                <a:solidFill>
                  <a:srgbClr val="FF0000"/>
                </a:solidFill>
                <a:latin typeface="Times New Roman" panose="02020603050405020304" pitchFamily="18" charset="0"/>
                <a:ea typeface="Times New Roman" panose="02020603050405020304" pitchFamily="18" charset="0"/>
              </a:rPr>
              <a:t> </a:t>
            </a:r>
            <a:r>
              <a:rPr lang="vi-VN" sz="5400" b="1" smtClean="0">
                <a:solidFill>
                  <a:srgbClr val="FF0000"/>
                </a:solidFill>
                <a:latin typeface="Times New Roman" panose="02020603050405020304" pitchFamily="18" charset="0"/>
                <a:ea typeface="Times New Roman" panose="02020603050405020304" pitchFamily="18" charset="0"/>
              </a:rPr>
              <a:t>VIẾT </a:t>
            </a:r>
            <a:r>
              <a:rPr lang="vi-VN" sz="5400" b="1">
                <a:solidFill>
                  <a:srgbClr val="FF0000"/>
                </a:solidFill>
                <a:latin typeface="Times New Roman" panose="02020603050405020304" pitchFamily="18" charset="0"/>
                <a:ea typeface="Times New Roman" panose="02020603050405020304" pitchFamily="18" charset="0"/>
              </a:rPr>
              <a:t>BÀI VĂN </a:t>
            </a:r>
            <a:endParaRPr lang="en-US" sz="5400" b="1" smtClean="0">
              <a:solidFill>
                <a:srgbClr val="FF0000"/>
              </a:solidFill>
              <a:latin typeface="Times New Roman" panose="02020603050405020304" pitchFamily="18" charset="0"/>
              <a:ea typeface="Times New Roman" panose="02020603050405020304" pitchFamily="18" charset="0"/>
            </a:endParaRPr>
          </a:p>
          <a:p>
            <a:pPr algn="ctr">
              <a:lnSpc>
                <a:spcPct val="150000"/>
              </a:lnSpc>
            </a:pPr>
            <a:r>
              <a:rPr lang="vi-VN" sz="5400" b="1" smtClean="0">
                <a:solidFill>
                  <a:srgbClr val="FF0000"/>
                </a:solidFill>
                <a:latin typeface="Times New Roman" panose="02020603050405020304" pitchFamily="18" charset="0"/>
                <a:ea typeface="Times New Roman" panose="02020603050405020304" pitchFamily="18" charset="0"/>
              </a:rPr>
              <a:t>PHÂN </a:t>
            </a:r>
            <a:r>
              <a:rPr lang="vi-VN" sz="5400" b="1">
                <a:solidFill>
                  <a:srgbClr val="FF0000"/>
                </a:solidFill>
                <a:latin typeface="Times New Roman" panose="02020603050405020304" pitchFamily="18" charset="0"/>
                <a:ea typeface="Times New Roman" panose="02020603050405020304" pitchFamily="18" charset="0"/>
              </a:rPr>
              <a:t>TÍCH ĐẶC ĐIỂM NHÂN </a:t>
            </a:r>
            <a:r>
              <a:rPr lang="vi-VN" sz="5400" b="1" smtClean="0">
                <a:solidFill>
                  <a:srgbClr val="FF0000"/>
                </a:solidFill>
                <a:latin typeface="Times New Roman" panose="02020603050405020304" pitchFamily="18" charset="0"/>
                <a:ea typeface="Times New Roman" panose="02020603050405020304" pitchFamily="18" charset="0"/>
              </a:rPr>
              <a:t>VẬT</a:t>
            </a:r>
            <a:r>
              <a:rPr kumimoji="0" lang="en-US" sz="5400" b="1" i="0" u="none" strike="noStrike" kern="1200" cap="none" spc="0" normalizeH="0" baseline="0" noProof="0" smtClean="0">
                <a:ln>
                  <a:noFill/>
                </a:ln>
                <a:solidFill>
                  <a:srgbClr val="3216AA"/>
                </a:solidFill>
                <a:effectLst/>
                <a:uLnTx/>
                <a:uFillTx/>
                <a:latin typeface="Times New Roman" panose="02020603050405020304" pitchFamily="18" charset="0"/>
                <a:ea typeface="Times New Roman" panose="02020603050405020304" pitchFamily="18" charset="0"/>
              </a:rPr>
              <a:t>      </a:t>
            </a:r>
            <a:endParaRPr kumimoji="0" lang="en-US" sz="5400" b="0" i="0" u="none" strike="noStrike" kern="1200" cap="none" spc="0" normalizeH="0" baseline="0" noProof="0">
              <a:ln>
                <a:noFill/>
              </a:ln>
              <a:solidFill>
                <a:srgbClr val="FF0000"/>
              </a:solidFill>
              <a:effectLst/>
              <a:uLnTx/>
              <a:uFillTx/>
              <a:latin typeface="Calibri" panose="020F0502020204030204"/>
            </a:endParaRPr>
          </a:p>
        </p:txBody>
      </p:sp>
    </p:spTree>
    <p:extLst>
      <p:ext uri="{BB962C8B-B14F-4D97-AF65-F5344CB8AC3E}">
        <p14:creationId xmlns:p14="http://schemas.microsoft.com/office/powerpoint/2010/main" val="6472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nodeType="clickEffect">
                                  <p:stCondLst>
                                    <p:cond delay="0"/>
                                  </p:stCondLst>
                                  <p:childTnLst>
                                    <p:anim calcmode="lin" valueType="num">
                                      <p:cBhvr>
                                        <p:cTn id="6" dur="1000"/>
                                        <p:tgtEl>
                                          <p:spTgt spid="3"/>
                                        </p:tgtEl>
                                        <p:attrNameLst>
                                          <p:attrName>ppt_w</p:attrName>
                                        </p:attrNameLst>
                                      </p:cBhvr>
                                      <p:tavLst>
                                        <p:tav tm="0">
                                          <p:val>
                                            <p:strVal val="ppt_w"/>
                                          </p:val>
                                        </p:tav>
                                        <p:tav tm="100000">
                                          <p:val>
                                            <p:fltVal val="0"/>
                                          </p:val>
                                        </p:tav>
                                      </p:tavLst>
                                    </p:anim>
                                    <p:anim calcmode="lin" valueType="num">
                                      <p:cBhvr>
                                        <p:cTn id="7" dur="1000"/>
                                        <p:tgtEl>
                                          <p:spTgt spid="3"/>
                                        </p:tgtEl>
                                        <p:attrNameLst>
                                          <p:attrName>ppt_h</p:attrName>
                                        </p:attrNameLst>
                                      </p:cBhvr>
                                      <p:tavLst>
                                        <p:tav tm="0">
                                          <p:val>
                                            <p:strVal val="ppt_h"/>
                                          </p:val>
                                        </p:tav>
                                        <p:tav tm="100000">
                                          <p:val>
                                            <p:fltVal val="0"/>
                                          </p:val>
                                        </p:tav>
                                      </p:tavLst>
                                    </p:anim>
                                    <p:anim calcmode="lin" valueType="num">
                                      <p:cBhvr>
                                        <p:cTn id="8" dur="1000"/>
                                        <p:tgtEl>
                                          <p:spTgt spid="3"/>
                                        </p:tgtEl>
                                        <p:attrNameLst>
                                          <p:attrName>style.rotation</p:attrName>
                                        </p:attrNameLst>
                                      </p:cBhvr>
                                      <p:tavLst>
                                        <p:tav tm="0">
                                          <p:val>
                                            <p:fltVal val="0"/>
                                          </p:val>
                                        </p:tav>
                                        <p:tav tm="100000">
                                          <p:val>
                                            <p:fltVal val="90"/>
                                          </p:val>
                                        </p:tav>
                                      </p:tavLst>
                                    </p:anim>
                                    <p:animEffect transition="out" filter="fade">
                                      <p:cBhvr>
                                        <p:cTn id="9" dur="1000"/>
                                        <p:tgtEl>
                                          <p:spTgt spid="3"/>
                                        </p:tgtEl>
                                      </p:cBhvr>
                                    </p:animEffect>
                                    <p:set>
                                      <p:cBhvr>
                                        <p:cTn id="10" dur="1" fill="hold">
                                          <p:stCondLst>
                                            <p:cond delay="999"/>
                                          </p:stCondLst>
                                        </p:cTn>
                                        <p:tgtEl>
                                          <p:spTgt spid="3"/>
                                        </p:tgtEl>
                                        <p:attrNameLst>
                                          <p:attrName>style.visibility</p:attrName>
                                        </p:attrNameLst>
                                      </p:cBhvr>
                                      <p:to>
                                        <p:strVal val="hidden"/>
                                      </p:to>
                                    </p:set>
                                  </p:childTnLst>
                                </p:cTn>
                              </p:par>
                              <p:par>
                                <p:cTn id="11" presetID="31" presetClass="exit" presetSubtype="0" fill="hold" grpId="0" nodeType="withEffect">
                                  <p:stCondLst>
                                    <p:cond delay="0"/>
                                  </p:stCondLst>
                                  <p:childTnLst>
                                    <p:anim calcmode="lin" valueType="num">
                                      <p:cBhvr>
                                        <p:cTn id="12" dur="1500"/>
                                        <p:tgtEl>
                                          <p:spTgt spid="4"/>
                                        </p:tgtEl>
                                        <p:attrNameLst>
                                          <p:attrName>ppt_w</p:attrName>
                                        </p:attrNameLst>
                                      </p:cBhvr>
                                      <p:tavLst>
                                        <p:tav tm="0">
                                          <p:val>
                                            <p:strVal val="ppt_w"/>
                                          </p:val>
                                        </p:tav>
                                        <p:tav tm="100000">
                                          <p:val>
                                            <p:fltVal val="0"/>
                                          </p:val>
                                        </p:tav>
                                      </p:tavLst>
                                    </p:anim>
                                    <p:anim calcmode="lin" valueType="num">
                                      <p:cBhvr>
                                        <p:cTn id="13" dur="1500"/>
                                        <p:tgtEl>
                                          <p:spTgt spid="4"/>
                                        </p:tgtEl>
                                        <p:attrNameLst>
                                          <p:attrName>ppt_h</p:attrName>
                                        </p:attrNameLst>
                                      </p:cBhvr>
                                      <p:tavLst>
                                        <p:tav tm="0">
                                          <p:val>
                                            <p:strVal val="ppt_h"/>
                                          </p:val>
                                        </p:tav>
                                        <p:tav tm="100000">
                                          <p:val>
                                            <p:fltVal val="0"/>
                                          </p:val>
                                        </p:tav>
                                      </p:tavLst>
                                    </p:anim>
                                    <p:anim calcmode="lin" valueType="num">
                                      <p:cBhvr>
                                        <p:cTn id="14" dur="1500"/>
                                        <p:tgtEl>
                                          <p:spTgt spid="4"/>
                                        </p:tgtEl>
                                        <p:attrNameLst>
                                          <p:attrName>style.rotation</p:attrName>
                                        </p:attrNameLst>
                                      </p:cBhvr>
                                      <p:tavLst>
                                        <p:tav tm="0">
                                          <p:val>
                                            <p:fltVal val="0"/>
                                          </p:val>
                                        </p:tav>
                                        <p:tav tm="100000">
                                          <p:val>
                                            <p:fltVal val="90"/>
                                          </p:val>
                                        </p:tav>
                                      </p:tavLst>
                                    </p:anim>
                                    <p:animEffect transition="out" filter="fade">
                                      <p:cBhvr>
                                        <p:cTn id="15" dur="1500"/>
                                        <p:tgtEl>
                                          <p:spTgt spid="4"/>
                                        </p:tgtEl>
                                      </p:cBhvr>
                                    </p:animEffect>
                                    <p:set>
                                      <p:cBhvr>
                                        <p:cTn id="16" dur="1" fill="hold">
                                          <p:stCondLst>
                                            <p:cond delay="1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84661" y="1774981"/>
            <a:ext cx="10697571" cy="3462358"/>
          </a:xfrm>
          <a:prstGeom prst="rect">
            <a:avLst/>
          </a:prstGeom>
        </p:spPr>
        <p:txBody>
          <a:bodyPr wrap="square">
            <a:spAutoFit/>
          </a:bodyPr>
          <a:lstStyle/>
          <a:p>
            <a:pPr fontAlgn="base">
              <a:lnSpc>
                <a:spcPct val="150000"/>
              </a:lnSpc>
              <a:spcBef>
                <a:spcPts val="375"/>
              </a:spcBef>
              <a:spcAft>
                <a:spcPts val="750"/>
              </a:spcAft>
            </a:pPr>
            <a:r>
              <a:rPr lang="en-US"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2.2. Viết bài</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75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  Khi viết bài phân tích đặc điểm một nhân vật văn học cần chú ý triển khai cụ thể các ý đã nêu trong dàn ý; phân biệt các phần mở bài, thân bài, kết bài; có thể tách ý chính trong thân bài thành các đoạn văn.</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lvl="0" fontAlgn="base">
              <a:lnSpc>
                <a:spcPct val="150000"/>
              </a:lnSpc>
              <a:spcAft>
                <a:spcPts val="750"/>
              </a:spcAft>
              <a:buSzPts val="1400"/>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Phần </a:t>
            </a:r>
            <a:r>
              <a:rPr lang="en-US" sz="2800">
                <a:latin typeface="Times New Roman" panose="02020603050405020304" pitchFamily="18" charset="0"/>
                <a:ea typeface="Times New Roman" panose="02020603050405020304" pitchFamily="18" charset="0"/>
                <a:cs typeface="Times New Roman" panose="02020603050405020304" pitchFamily="18" charset="0"/>
              </a:rPr>
              <a:t>nêu bằng chứng có thể dùng 2 cách trực tiếp hoặc tóm tắt.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96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22" presetClass="entr" presetSubtype="4"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14149" y="996287"/>
            <a:ext cx="11106058" cy="530897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8392" y="1306117"/>
            <a:ext cx="10697571" cy="4832092"/>
          </a:xfrm>
          <a:prstGeom prst="rect">
            <a:avLst/>
          </a:prstGeom>
        </p:spPr>
        <p:txBody>
          <a:bodyPr wrap="square">
            <a:spAutoFit/>
          </a:bodyPr>
          <a:lstStyle/>
          <a:p>
            <a:pPr algn="just">
              <a:spcAft>
                <a:spcPts val="0"/>
              </a:spcAft>
            </a:pPr>
            <a:r>
              <a:rPr lang="en-US" sz="2800" smtClean="0">
                <a:latin typeface="Times New Roman" panose="02020603050405020304" pitchFamily="18" charset="0"/>
                <a:ea typeface="Times New Roman" panose="02020603050405020304" pitchFamily="18" charset="0"/>
              </a:rPr>
              <a:t>      Cuộc </a:t>
            </a:r>
            <a:r>
              <a:rPr lang="en-US" sz="2800">
                <a:latin typeface="Times New Roman" panose="02020603050405020304" pitchFamily="18" charset="0"/>
                <a:ea typeface="Times New Roman" panose="02020603050405020304" pitchFamily="18" charset="0"/>
              </a:rPr>
              <a:t>đời chú Võ Tòng thật bất hạnh, đáng </a:t>
            </a:r>
            <a:r>
              <a:rPr lang="vi-VN" sz="2800">
                <a:latin typeface="Times New Roman" panose="02020603050405020304" pitchFamily="18" charset="0"/>
                <a:ea typeface="Times New Roman" panose="02020603050405020304" pitchFamily="18" charset="0"/>
              </a:rPr>
              <a:t>thương. Chú</a:t>
            </a:r>
            <a:r>
              <a:rPr lang="en-US" sz="2800">
                <a:latin typeface="Times New Roman" panose="02020603050405020304" pitchFamily="18" charset="0"/>
                <a:ea typeface="Times New Roman" panose="02020603050405020304" pitchFamily="18" charset="0"/>
              </a:rPr>
              <a:t> từng có gia đình đàng hoàng, vợ là người đàn bà xinh xắn, chỉ vì yêu </a:t>
            </a:r>
            <a:r>
              <a:rPr lang="vi-VN" sz="2800">
                <a:latin typeface="Times New Roman" panose="02020603050405020304" pitchFamily="18" charset="0"/>
                <a:ea typeface="Times New Roman" panose="02020603050405020304" pitchFamily="18" charset="0"/>
              </a:rPr>
              <a:t>thương,</a:t>
            </a:r>
            <a:r>
              <a:rPr lang="en-US" sz="2800">
                <a:latin typeface="Times New Roman" panose="02020603050405020304" pitchFamily="18" charset="0"/>
                <a:ea typeface="Times New Roman" panose="02020603050405020304" pitchFamily="18" charset="0"/>
              </a:rPr>
              <a:t> quan tâm tới </a:t>
            </a:r>
            <a:r>
              <a:rPr lang="vi-VN" sz="2800">
                <a:latin typeface="Times New Roman" panose="02020603050405020304" pitchFamily="18" charset="0"/>
                <a:ea typeface="Times New Roman" panose="02020603050405020304" pitchFamily="18" charset="0"/>
              </a:rPr>
              <a:t>vợ nên</a:t>
            </a:r>
            <a:r>
              <a:rPr lang="en-US" sz="2800">
                <a:latin typeface="Times New Roman" panose="02020603050405020304" pitchFamily="18" charset="0"/>
                <a:ea typeface="Times New Roman" panose="02020603050405020304" pitchFamily="18" charset="0"/>
              </a:rPr>
              <a:t> khi vợ chú muốn ăn măng </a:t>
            </a:r>
            <a:r>
              <a:rPr lang="vi-VN" sz="2800">
                <a:latin typeface="Times New Roman" panose="02020603050405020304" pitchFamily="18" charset="0"/>
                <a:ea typeface="Times New Roman" panose="02020603050405020304" pitchFamily="18" charset="0"/>
              </a:rPr>
              <a:t>Võ Tòng</a:t>
            </a:r>
            <a:r>
              <a:rPr lang="en-US" sz="2800">
                <a:latin typeface="Times New Roman" panose="02020603050405020304" pitchFamily="18" charset="0"/>
                <a:ea typeface="Times New Roman" panose="02020603050405020304" pitchFamily="18" charset="0"/>
              </a:rPr>
              <a:t> đã “xách dao đến bụi tre đình làng xắn một mụi măng” mà bị tên địa chủ vu vạ cho là ăn trộm. Không thể chịu được sự ức hiếp qúa mức chú đã giết tên địa chủ hống </a:t>
            </a:r>
            <a:r>
              <a:rPr lang="vi-VN" sz="2800">
                <a:latin typeface="Times New Roman" panose="02020603050405020304" pitchFamily="18" charset="0"/>
                <a:ea typeface="Times New Roman" panose="02020603050405020304" pitchFamily="18" charset="0"/>
              </a:rPr>
              <a:t>hách,</a:t>
            </a:r>
            <a:r>
              <a:rPr lang="en-US" sz="2800">
                <a:latin typeface="Times New Roman" panose="02020603050405020304" pitchFamily="18" charset="0"/>
                <a:ea typeface="Times New Roman" panose="02020603050405020304" pitchFamily="18" charset="0"/>
              </a:rPr>
              <a:t> ngang ngược rồi chủ động đi đến nhà việc nhận </a:t>
            </a:r>
            <a:r>
              <a:rPr lang="vi-VN" sz="2800">
                <a:latin typeface="Times New Roman" panose="02020603050405020304" pitchFamily="18" charset="0"/>
                <a:ea typeface="Times New Roman" panose="02020603050405020304" pitchFamily="18" charset="0"/>
              </a:rPr>
              <a:t>tội,</a:t>
            </a:r>
            <a:r>
              <a:rPr lang="en-US" sz="2800">
                <a:latin typeface="Times New Roman" panose="02020603050405020304" pitchFamily="18" charset="0"/>
                <a:ea typeface="Times New Roman" panose="02020603050405020304" pitchFamily="18" charset="0"/>
              </a:rPr>
              <a:t> chấp nhận án tù mà không trốn chạy. Sau mười năm tù đầy, mãn hạn trở </a:t>
            </a:r>
            <a:r>
              <a:rPr lang="vi-VN" sz="2800">
                <a:latin typeface="Times New Roman" panose="02020603050405020304" pitchFamily="18" charset="0"/>
                <a:ea typeface="Times New Roman" panose="02020603050405020304" pitchFamily="18" charset="0"/>
              </a:rPr>
              <a:t>về,</a:t>
            </a:r>
            <a:r>
              <a:rPr lang="en-US" sz="2800">
                <a:latin typeface="Times New Roman" panose="02020603050405020304" pitchFamily="18" charset="0"/>
                <a:ea typeface="Times New Roman" panose="02020603050405020304" pitchFamily="18" charset="0"/>
              </a:rPr>
              <a:t> vợ chú đã làm lẽ tên địa chủ, đứa con trai độc nhất chú chưa biết mặt đã chết từ khi chú ngồi trong tù nhưng chú không trả thù, không đi tìm tên địa chủ để quyết đấu mà bỏ làng ra đi vào rừng ở đơn độc giữa rừng. Sự chính trực, thẳng thắn ấy của chú để cho ta yêu mến, ngưỡng mộ, cảm phục.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4765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555846"/>
            <a:ext cx="11292576" cy="412162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846943"/>
            <a:ext cx="10697571" cy="3539430"/>
          </a:xfrm>
          <a:prstGeom prst="rect">
            <a:avLst/>
          </a:prstGeom>
        </p:spPr>
        <p:txBody>
          <a:bodyPr wrap="square">
            <a:spAutoFit/>
          </a:bodyPr>
          <a:lstStyle/>
          <a:p>
            <a:pPr indent="457200" algn="just">
              <a:spcAft>
                <a:spcPts val="0"/>
              </a:spcAft>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vi-VN" sz="2800">
                <a:latin typeface="Times New Roman" panose="02020603050405020304" pitchFamily="18" charset="0"/>
                <a:ea typeface="Times New Roman" panose="02020603050405020304" pitchFamily="18" charset="0"/>
              </a:rPr>
              <a:t>Ẩn sau vẻ bề ngoài có phần </a:t>
            </a:r>
            <a:r>
              <a:rPr lang="en-US" sz="2800">
                <a:latin typeface="Times New Roman" panose="02020603050405020304" pitchFamily="18" charset="0"/>
                <a:ea typeface="Times New Roman" panose="02020603050405020304" pitchFamily="18" charset="0"/>
              </a:rPr>
              <a:t>hung dữ là tấm lòng thành thực, tốt bụng gần gũi, dễ mến của người Nam Bộ. Qua lời người kể chuyện, chú hiện lên trong mắt cậu </a:t>
            </a:r>
            <a:r>
              <a:rPr lang="vi-VN" sz="2800">
                <a:latin typeface="Times New Roman" panose="02020603050405020304" pitchFamily="18" charset="0"/>
                <a:ea typeface="Times New Roman" panose="02020603050405020304" pitchFamily="18" charset="0"/>
              </a:rPr>
              <a:t>bé </a:t>
            </a:r>
            <a:r>
              <a:rPr lang="en-US" sz="2800">
                <a:latin typeface="Times New Roman" panose="02020603050405020304" pitchFamily="18" charset="0"/>
                <a:ea typeface="Times New Roman" panose="02020603050405020304" pitchFamily="18" charset="0"/>
              </a:rPr>
              <a:t>An là một người gần gũi, tốt tính, hào phóng, lời nói, cách cư xử thân tình. Khi An theo tía đến thăm chú ở rừng U Minh, chú lấy miếng khô nai to nhất đưa cho An để cậu nhai cho đỡ buồn miệng, rồi lúc chia tay chú hứa lần gặp tới sẽ chuẩn bị sẵn một con heo hoặc nai cho </a:t>
            </a:r>
            <a:r>
              <a:rPr lang="vi-VN" sz="2800">
                <a:latin typeface="Times New Roman" panose="02020603050405020304" pitchFamily="18" charset="0"/>
                <a:ea typeface="Times New Roman" panose="02020603050405020304" pitchFamily="18" charset="0"/>
              </a:rPr>
              <a:t>cậu. </a:t>
            </a:r>
            <a:r>
              <a:rPr lang="en-US" sz="2800">
                <a:latin typeface="Times New Roman" panose="02020603050405020304" pitchFamily="18" charset="0"/>
                <a:ea typeface="Times New Roman" panose="02020603050405020304" pitchFamily="18" charset="0"/>
              </a:rPr>
              <a:t>Tất cả điều đó đã cho thấy chú thật quan tâm, quý mến An và cũng là biểu hiện sự hào phóng, tốt bụng của chú.</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6072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641445"/>
            <a:ext cx="11248413" cy="569111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1123709"/>
            <a:ext cx="10739103" cy="4832092"/>
          </a:xfrm>
          <a:prstGeom prst="rect">
            <a:avLst/>
          </a:prstGeom>
        </p:spPr>
        <p:txBody>
          <a:bodyPr wrap="square">
            <a:spAutoFit/>
          </a:bodyPr>
          <a:lstStyle/>
          <a:p>
            <a:pPr algn="just">
              <a:spcAft>
                <a:spcPts val="0"/>
              </a:spcAf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Không </a:t>
            </a:r>
            <a:r>
              <a:rPr lang="en-US" sz="2800">
                <a:latin typeface="Times New Roman" panose="02020603050405020304" pitchFamily="18" charset="0"/>
                <a:ea typeface="Times New Roman" panose="02020603050405020304" pitchFamily="18" charset="0"/>
                <a:cs typeface="Times New Roman" panose="02020603050405020304" pitchFamily="18" charset="0"/>
              </a:rPr>
              <a:t>chỉ thế chú còn là một người có suy nghĩ thấu đáo, chu toàn. Chú đã chia cho bác Hai những mũi tên mà chú đã chuẩn bị, tẩm thuốc độc để giết lũ giặc Pháp. Nhưng chú lại không nói điều đó với má nuôi của An - vợ của bác Hai vì sợ má An ngăn trở công việc, sợ rằng má An sẽ cảm thấy sợ hãi. Chính cái im ỉm, không nói với má của An đã cho thấy chú Võ Tòng là một người có suy nghĩ thấu đáo. Cũng ở chi tiết này, người đọc còn thấy được một phầm chất đáng quý của chú Võ Tòng  cũng là  của bao nhiêu người Việt Nam khác - đó là tình yêu quê hương, đất nước, căm thù lũ giặc xâm lăng. Việc chú Võ Tòng đã tẩm thuốc độc vào những mũi tên để chuẩn bị đi hạ những tên lính giặc là minh chứng cho tình cảm cao đẹp đó.</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752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696037"/>
            <a:ext cx="11248413" cy="53553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959887"/>
            <a:ext cx="10739103" cy="4832092"/>
          </a:xfrm>
          <a:prstGeom prst="rect">
            <a:avLst/>
          </a:prstGeom>
        </p:spPr>
        <p:txBody>
          <a:bodyPr wrap="square">
            <a:spAutoFit/>
          </a:bodyPr>
          <a:lstStyle/>
          <a:p>
            <a:pPr algn="just">
              <a:spcAft>
                <a:spcPts val="0"/>
              </a:spcAft>
            </a:pPr>
            <a:r>
              <a:rPr lang="en-US" sz="2800" smtClean="0">
                <a:latin typeface="Times New Roman" panose="02020603050405020304" pitchFamily="18" charset="0"/>
                <a:ea typeface="Times New Roman" panose="02020603050405020304" pitchFamily="18" charset="0"/>
              </a:rPr>
              <a:t>      Nhà </a:t>
            </a:r>
            <a:r>
              <a:rPr lang="en-US" sz="2800">
                <a:latin typeface="Times New Roman" panose="02020603050405020304" pitchFamily="18" charset="0"/>
                <a:ea typeface="Times New Roman" panose="02020603050405020304" pitchFamily="18" charset="0"/>
              </a:rPr>
              <a:t>văn Đoàn Giỏi đã thành công trong nghệ thuật xây dựng nhân vật Võ Tòng. Nhân vật được nhà văn xây dựng trên những phương diện: ngoại hình, ngôn ngữ, cử chỉ, hành động, suy nghĩ. Đặc biệt, n</a:t>
            </a:r>
            <a:r>
              <a:rPr lang="de-DE" sz="2800">
                <a:solidFill>
                  <a:srgbClr val="000000"/>
                </a:solidFill>
                <a:latin typeface="Times New Roman" panose="02020603050405020304" pitchFamily="18" charset="0"/>
                <a:ea typeface="Times New Roman" panose="02020603050405020304" pitchFamily="18" charset="0"/>
              </a:rPr>
              <a:t>ghệ thuật xây dựng nhân vật Võ Tòng với tính cách điển hình trong hoàn cảnh điển hình. L</a:t>
            </a:r>
            <a:r>
              <a:rPr lang="en-US" sz="2800">
                <a:latin typeface="Times New Roman" panose="02020603050405020304" pitchFamily="18" charset="0"/>
                <a:ea typeface="Times New Roman" panose="02020603050405020304" pitchFamily="18" charset="0"/>
              </a:rPr>
              <a:t>ời kể theo ngôi thứ nhất (xưng "tôi") với lời kể theo ngôi thứ ba trong việc khắc họa nhân vật Võ Tòng. Việc kết hợp giữa lời kể theo ngôi thứ nhất (xưng "tôi") với lời kể theo ngôi thứ ba trong việc khắc họa nhân vật Võ Tòng giúp cho nhân vật Võ Tòng hiện lên một cách đa chiều, được nhìn nhận trong con mắt của nhiều nhân vật. Truyện s</a:t>
            </a:r>
            <a:r>
              <a:rPr lang="de-DE" sz="2800">
                <a:solidFill>
                  <a:srgbClr val="000000"/>
                </a:solidFill>
                <a:latin typeface="Times New Roman" panose="02020603050405020304" pitchFamily="18" charset="0"/>
                <a:ea typeface="Times New Roman" panose="02020603050405020304" pitchFamily="18" charset="0"/>
              </a:rPr>
              <a:t>ử dụng từ ngữ địa phương, tạo sắc thái thân mật, gần gũi, phù hợp với bối cảnh mà tác phẩm miêu tả</a:t>
            </a:r>
            <a:r>
              <a:rPr lang="de-DE" sz="2800" smtClean="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589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982638"/>
            <a:ext cx="11333519" cy="517250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08271" y="1196088"/>
            <a:ext cx="11197042" cy="4547527"/>
          </a:xfrm>
          <a:prstGeom prst="rect">
            <a:avLst/>
          </a:prstGeom>
        </p:spPr>
        <p:txBody>
          <a:bodyPr wrap="square">
            <a:spAutoFit/>
          </a:bodyPr>
          <a:lstStyle/>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Như vậy Võ Tòng trong tác phẩm</a:t>
            </a:r>
            <a:r>
              <a:rPr lang="en-US" sz="2800" i="1">
                <a:latin typeface="Times New Roman" panose="02020603050405020304" pitchFamily="18" charset="0"/>
                <a:ea typeface="Times New Roman" panose="02020603050405020304" pitchFamily="18" charset="0"/>
                <a:cs typeface="Times New Roman" panose="02020603050405020304" pitchFamily="18" charset="0"/>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Đất rừng phương Nam” của Đoàn Giỏi là hình ảnh tiêu biểu của con người Nam Bộ, nhất là của những người con Nam Bộ  trong hai cuộc kháng chiến vĩ đại của dân tộc như anh Núp, anh Ba Hưng… Đó cũng là vẻ đẹp của những người đã bất tử trong những trang văn như ông Tư trong “Ông lào vườn chim” của Anh Đức, Tnú trong “Rừng xà Nu”- Nguyễn Trung Thành những người bình thường, giản dị, anh dũng, bất khuất… Gợi nhắc tuổi trẻ ý thức trách nhiệm với đất nước.</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9384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14149" y="1228299"/>
            <a:ext cx="10851402" cy="428539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1647060"/>
            <a:ext cx="10739103" cy="3453253"/>
          </a:xfrm>
          <a:prstGeom prst="rect">
            <a:avLst/>
          </a:prstGeom>
        </p:spPr>
        <p:txBody>
          <a:bodyPr wrap="square">
            <a:spAutoFit/>
          </a:bodyPr>
          <a:lstStyle/>
          <a:p>
            <a:pPr marL="30480" marR="30480" algn="just">
              <a:lnSpc>
                <a:spcPct val="130000"/>
              </a:lnSpc>
              <a:spcAft>
                <a:spcPts val="0"/>
              </a:spcAft>
            </a:pPr>
            <a:r>
              <a:rPr lang="vi-VN" sz="2800" b="1">
                <a:solidFill>
                  <a:srgbClr val="0D0D0D"/>
                </a:solidFill>
                <a:latin typeface="Times New Roman" panose="02020603050405020304" pitchFamily="18" charset="0"/>
                <a:ea typeface="Times New Roman" panose="02020603050405020304" pitchFamily="18" charset="0"/>
              </a:rPr>
              <a:t>3. Hai câu luận: Nỗi niềm phẫn uất, sự phản kháng của Xuân Hương</a:t>
            </a:r>
            <a:endParaRPr lang="en-US" sz="2400">
              <a:latin typeface="Times New Roman" panose="02020603050405020304" pitchFamily="18" charset="0"/>
              <a:ea typeface="Times New Roman" panose="02020603050405020304" pitchFamily="18" charset="0"/>
            </a:endParaRPr>
          </a:p>
          <a:p>
            <a:pPr marL="30480" marR="30480" algn="just">
              <a:lnSpc>
                <a:spcPct val="130000"/>
              </a:lnSpc>
              <a:spcAft>
                <a:spcPts val="0"/>
              </a:spcAft>
            </a:pPr>
            <a:r>
              <a:rPr lang="vi-VN" sz="2800">
                <a:solidFill>
                  <a:srgbClr val="0D0D0D"/>
                </a:solidFill>
                <a:latin typeface="Times New Roman" panose="02020603050405020304" pitchFamily="18" charset="0"/>
                <a:ea typeface="Times New Roman" panose="02020603050405020304" pitchFamily="18" charset="0"/>
              </a:rPr>
              <a:t>- Cảnh thiên nhiên qua cảm nhận của người mang niềm phẫn uất và bộc lộ cá tính:</a:t>
            </a:r>
            <a:endParaRPr lang="en-US" sz="2400">
              <a:latin typeface="Times New Roman" panose="02020603050405020304" pitchFamily="18" charset="0"/>
              <a:ea typeface="Times New Roman" panose="02020603050405020304" pitchFamily="18" charset="0"/>
            </a:endParaRPr>
          </a:p>
          <a:p>
            <a:pPr marL="30480" marR="30480" algn="just">
              <a:lnSpc>
                <a:spcPct val="130000"/>
              </a:lnSpc>
              <a:spcAft>
                <a:spcPts val="0"/>
              </a:spcAft>
            </a:pPr>
            <a:r>
              <a:rPr lang="vi-VN" sz="2800">
                <a:solidFill>
                  <a:srgbClr val="0D0D0D"/>
                </a:solidFill>
                <a:latin typeface="Times New Roman" panose="02020603050405020304" pitchFamily="18" charset="0"/>
                <a:ea typeface="Times New Roman" panose="02020603050405020304" pitchFamily="18" charset="0"/>
              </a:rPr>
              <a:t>   </a:t>
            </a:r>
            <a:r>
              <a:rPr lang="vi-VN" sz="2800" i="1">
                <a:solidFill>
                  <a:srgbClr val="0D0D0D"/>
                </a:solidFill>
                <a:latin typeface="Times New Roman" panose="02020603050405020304" pitchFamily="18" charset="0"/>
                <a:ea typeface="Times New Roman" panose="02020603050405020304" pitchFamily="18" charset="0"/>
              </a:rPr>
              <a:t>Rêu</a:t>
            </a:r>
            <a:r>
              <a:rPr lang="vi-VN" sz="2800">
                <a:solidFill>
                  <a:srgbClr val="0D0D0D"/>
                </a:solidFill>
                <a:latin typeface="Times New Roman" panose="02020603050405020304" pitchFamily="18" charset="0"/>
                <a:ea typeface="Times New Roman" panose="02020603050405020304" pitchFamily="18" charset="0"/>
              </a:rPr>
              <a:t>: sự vật yếu ớt, hèn mọn mà cũng không chịu mềm yếu</a:t>
            </a:r>
            <a:endParaRPr lang="en-US" sz="2400">
              <a:latin typeface="Times New Roman" panose="02020603050405020304" pitchFamily="18" charset="0"/>
              <a:ea typeface="Times New Roman" panose="02020603050405020304" pitchFamily="18" charset="0"/>
            </a:endParaRPr>
          </a:p>
          <a:p>
            <a:pPr marL="30480" marR="30480" algn="just">
              <a:lnSpc>
                <a:spcPct val="130000"/>
              </a:lnSpc>
              <a:spcAft>
                <a:spcPts val="0"/>
              </a:spcAft>
            </a:pPr>
            <a:r>
              <a:rPr lang="vi-VN" sz="2800">
                <a:solidFill>
                  <a:srgbClr val="0D0D0D"/>
                </a:solidFill>
                <a:latin typeface="Times New Roman" panose="02020603050405020304" pitchFamily="18" charset="0"/>
                <a:ea typeface="Times New Roman" panose="02020603050405020304" pitchFamily="18" charset="0"/>
              </a:rPr>
              <a:t>    </a:t>
            </a:r>
            <a:r>
              <a:rPr lang="vi-VN" sz="2800" i="1">
                <a:solidFill>
                  <a:srgbClr val="0D0D0D"/>
                </a:solidFill>
                <a:latin typeface="Times New Roman" panose="02020603050405020304" pitchFamily="18" charset="0"/>
                <a:ea typeface="Times New Roman" panose="02020603050405020304" pitchFamily="18" charset="0"/>
              </a:rPr>
              <a:t>Đá</a:t>
            </a:r>
            <a:r>
              <a:rPr lang="vi-VN" sz="2800">
                <a:solidFill>
                  <a:srgbClr val="0D0D0D"/>
                </a:solidFill>
                <a:latin typeface="Times New Roman" panose="02020603050405020304" pitchFamily="18" charset="0"/>
                <a:ea typeface="Times New Roman" panose="02020603050405020304" pitchFamily="18" charset="0"/>
              </a:rPr>
              <a:t>: im lìm nhưng nay phải rắn chắc hơn, phải nhọn hoắt lên để “đâm toạc chân mây</a:t>
            </a:r>
            <a:r>
              <a:rPr lang="vi-VN" sz="2800" smtClean="0">
                <a:solidFill>
                  <a:srgbClr val="0D0D0D"/>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6196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52824" y="1856096"/>
            <a:ext cx="11342519" cy="313898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3" name="Rectangle 2"/>
          <p:cNvSpPr/>
          <p:nvPr/>
        </p:nvSpPr>
        <p:spPr>
          <a:xfrm>
            <a:off x="852286" y="2312524"/>
            <a:ext cx="10943057" cy="1684564"/>
          </a:xfrm>
          <a:prstGeom prst="rect">
            <a:avLst/>
          </a:prstGeom>
        </p:spPr>
        <p:txBody>
          <a:bodyPr wrap="square">
            <a:spAutoFit/>
          </a:bodyPr>
          <a:lstStyle/>
          <a:p>
            <a:pPr>
              <a:lnSpc>
                <a:spcPct val="200000"/>
              </a:lnSpc>
              <a:spcAft>
                <a:spcPts val="0"/>
              </a:spcAft>
            </a:pPr>
            <a:r>
              <a:rPr lang="en-US" sz="2800" b="1" i="1">
                <a:solidFill>
                  <a:srgbClr val="0000FF"/>
                </a:solidFill>
                <a:latin typeface="Times New Roman" panose="02020603050405020304" pitchFamily="18" charset="0"/>
                <a:ea typeface="Calibri" panose="020F0502020204030204" pitchFamily="34" charset="0"/>
              </a:rPr>
              <a:t>Đề số 6: </a:t>
            </a:r>
            <a:r>
              <a:rPr lang="vi-VN" sz="2800" b="1" i="1">
                <a:solidFill>
                  <a:srgbClr val="0000FF"/>
                </a:solidFill>
                <a:latin typeface="Times New Roman" panose="02020603050405020304" pitchFamily="18" charset="0"/>
                <a:ea typeface="Calibri" panose="020F0502020204030204" pitchFamily="34" charset="0"/>
              </a:rPr>
              <a:t>Tìm đọc truyện “Gió lạnh đầu mùa” của Thạch Lam và phân tích nhân vật Sơn trong truyện</a:t>
            </a:r>
            <a:r>
              <a:rPr lang="vi-VN" sz="2800" b="1" i="1">
                <a:solidFill>
                  <a:srgbClr val="000000"/>
                </a:solidFill>
                <a:latin typeface="Times New Roman" panose="02020603050405020304" pitchFamily="18" charset="0"/>
                <a:ea typeface="Calibri" panose="020F0502020204030204" pitchFamily="34"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67031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95203" y="1651379"/>
            <a:ext cx="11201592" cy="353477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7" y="2050110"/>
            <a:ext cx="10739103" cy="2554674"/>
          </a:xfrm>
          <a:prstGeom prst="rect">
            <a:avLst/>
          </a:prstGeom>
        </p:spPr>
        <p:txBody>
          <a:bodyPr wrap="square">
            <a:spAutoFit/>
          </a:bodyPr>
          <a:lstStyle/>
          <a:p>
            <a:pPr indent="457200" algn="just">
              <a:lnSpc>
                <a:spcPct val="200000"/>
              </a:lnSpc>
              <a:spcAft>
                <a:spcPts val="0"/>
              </a:spcAft>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Đọc truyện "Gió lạnh đầu mùa" của Thạch Lam, người đọc sẽ rất ấn tượng với nhân vật Sơn. Chính cậu bé thân thiện, tốt bụng, giàu tình cảm và ấm áp này đã khiến tác phẩm trở nên cuốn hút hơn.</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4553084" y="227075"/>
            <a:ext cx="3423000" cy="73866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Bài viết tham khảo: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25227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86855" y="450377"/>
            <a:ext cx="11163867" cy="612784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26827" y="597753"/>
            <a:ext cx="10697571" cy="5693866"/>
          </a:xfrm>
          <a:prstGeom prst="rect">
            <a:avLst/>
          </a:prstGeom>
        </p:spPr>
        <p:txBody>
          <a:bodyPr wrap="square">
            <a:spAutoFit/>
          </a:bodyPr>
          <a:lstStyle/>
          <a:p>
            <a:pPr indent="457200"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Sáng sớm ngủ dậy khi gió lạnh đầu mùa đã thổi về, trời trắng đục, gió vi vu, khóm lan trong chậu “rung động và hình như sắt lại vì rét”. Sơn cũng thấy lạnh, em kéo chăn lên đầu rồi cất tiếng gọi mẹ. Một chén nước nóng mẹ đưa cho em “ấp vào mặt, vào má cho ấm”, một chiếc áo dạ chỉ đỏ lẫn áo vệ sinh, ngoài lại phủ cái áo vải thâm, em mặc vào, đứng trên giường quay đi quay lại bốn lần để mẹ ngắm… Những chi tiết ấy cho biết Sơn còn bé nhỏ, ngây thơ, em rất được mẹ yêu. Không một tiếng khóc, một lời vòi vĩnh, Sơn đã cùng chị Lan đi chơi vì em biết lũ bạn con nhà nghèo xóm láng “đang đợi mình ở cuối chợ để đánh khăng, đánh đáo”. Gặp các bạn, khi chúng nó đến ngắm cái áo đẹp của Sơn, em cũng hồn nhiên ngây thơ như bất cứ đứa trẻ con nào, Sơn cũng “ưỡn ngực” khoe áo mới: “Mẹ tôi còn hẹn mua cho tôi một chiếc áo nhiều tiền hơn nữa kia”.  Đúng là tâm lí đáng yêu: “Già được bát canh, trẻ được manh áo mới”.</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787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651969"/>
            <a:ext cx="10697571" cy="3970318"/>
          </a:xfrm>
          <a:prstGeom prst="rect">
            <a:avLst/>
          </a:prstGeom>
        </p:spPr>
        <p:txBody>
          <a:bodyPr wrap="square">
            <a:spAutoFit/>
          </a:bodyPr>
          <a:lstStyle/>
          <a:p>
            <a:pPr algn="just">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Sơn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 một em bé rất giàu tình cảm. Anh em như thể chân tay… Sơn đối với em đầy tình thương. Ngủ dậy thấy lạnh, Sơn “kéo chăn lên đắp cho em” đang ngủ. Khi mẹ giơ cái áo bông cánh cũ của em Duyên – đã chết năm lên bốn tuổi – “Sơn nhớ em, cảm động và thương em quá”. Những cử chỉ ấy, những cảm xúc ấy cho thấy Sơn có một tâm hồn rất đẹp, rất trong sáng, còn bé nhỏ đã biết quan tâm săn sóc đến mọi người xung quanh. Em rất yêu mẹ, vâng lời mẹ, lễ phép với vú già, biết tôn trọng chị. Sơn là một đứa bé được mẹ chăm sóc và dạy bảo nên em rất ngoan. Sơn là một em bé sống với bạn bè rất có tình người.</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8654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720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596284"/>
            <a:ext cx="10697571" cy="3872086"/>
          </a:xfrm>
          <a:prstGeom prst="rect">
            <a:avLst/>
          </a:prstGeom>
        </p:spPr>
        <p:txBody>
          <a:bodyPr wrap="square">
            <a:spAutoFit/>
          </a:bodyPr>
          <a:lstStyle/>
          <a:p>
            <a:pPr>
              <a:spcAft>
                <a:spcPts val="0"/>
              </a:spcAft>
            </a:pPr>
            <a:r>
              <a:rPr lang="en-US"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2.3. Chỉnh sửa bài viết</a:t>
            </a:r>
            <a:r>
              <a:rPr lang="en-US" sz="2800" b="1" i="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120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a. Đọc lại và điều chỉnh:</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ea typeface="Calibri" panose="020F0502020204030204" pitchFamily="34" charset="0"/>
                <a:cs typeface="Times New Roman" panose="02020603050405020304" pitchFamily="18" charset="0"/>
              </a:rPr>
              <a:t>Đọc lại bài văn đã viết để đảm bảo:</a:t>
            </a:r>
            <a:endParaRPr lang="en-US" sz="2800">
              <a:latin typeface="Times New Roman" panose="02020603050405020304" pitchFamily="18" charset="0"/>
              <a:cs typeface="Times New Roman" panose="02020603050405020304" pitchFamily="18" charset="0"/>
            </a:endParaRPr>
          </a:p>
          <a:p>
            <a:pPr algn="just">
              <a:lnSpc>
                <a:spcPct val="150000"/>
              </a:lnSpc>
            </a:pPr>
            <a:r>
              <a:rPr lang="vi-VN" sz="2800">
                <a:latin typeface="Times New Roman" panose="02020603050405020304" pitchFamily="18" charset="0"/>
                <a:ea typeface="Calibri" panose="020F0502020204030204" pitchFamily="34" charset="0"/>
                <a:cs typeface="Times New Roman" panose="02020603050405020304" pitchFamily="18" charset="0"/>
              </a:rPr>
              <a:t>- Tính chính xác của tên sách, tên tác giả và các chi tiết, sự việc, nhân vật.</a:t>
            </a:r>
            <a:endParaRPr lang="en-US" sz="2800">
              <a:latin typeface="Times New Roman" panose="02020603050405020304" pitchFamily="18" charset="0"/>
              <a:cs typeface="Times New Roman" panose="02020603050405020304" pitchFamily="18" charset="0"/>
            </a:endParaRPr>
          </a:p>
          <a:p>
            <a:pPr>
              <a:spcAft>
                <a:spcPts val="1200"/>
              </a:spcAft>
            </a:pPr>
            <a:r>
              <a:rPr lang="vi-VN" sz="2800">
                <a:latin typeface="Times New Roman" panose="02020603050405020304" pitchFamily="18" charset="0"/>
                <a:ea typeface="Arial" panose="020B0604020202020204" pitchFamily="34" charset="0"/>
                <a:cs typeface="Times New Roman" panose="02020603050405020304" pitchFamily="18" charset="0"/>
              </a:rPr>
              <a:t>- Viết đúng chính tả, dùng từ ngữ và câu phù hợp, sắp xếp các ý chặt chẽ.</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0"/>
              </a:spcAft>
              <a:tabLst>
                <a:tab pos="1386840" algn="l"/>
              </a:tabLst>
            </a:pPr>
            <a:r>
              <a:rPr lang="en-US" sz="2800" b="1">
                <a:solidFill>
                  <a:srgbClr val="0D0D0D"/>
                </a:solidFill>
                <a:latin typeface="Times New Roman" panose="02020603050405020304" pitchFamily="18" charset="0"/>
                <a:ea typeface="MS Mincho"/>
                <a:cs typeface="Times New Roman" panose="02020603050405020304" pitchFamily="18" charset="0"/>
              </a:rPr>
              <a:t>b. HS chữa bài cho nhau</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24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Effect transition="in" filter="fade">
                                      <p:cBhvr>
                                        <p:cTn id="52" dur="1000"/>
                                        <p:tgtEl>
                                          <p:spTgt spid="2">
                                            <p:txEl>
                                              <p:pRg st="6" end="6"/>
                                            </p:txEl>
                                          </p:spTgt>
                                        </p:tgtEl>
                                      </p:cBhvr>
                                    </p:animEffect>
                                    <p:anim calcmode="lin" valueType="num">
                                      <p:cBhvr>
                                        <p:cTn id="5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23331" y="586855"/>
            <a:ext cx="11204812" cy="573205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31540" y="930574"/>
            <a:ext cx="10697571" cy="5262979"/>
          </a:xfrm>
          <a:prstGeom prst="rect">
            <a:avLst/>
          </a:prstGeom>
        </p:spPr>
        <p:txBody>
          <a:bodyPr wrap="square">
            <a:spAutoFit/>
          </a:bodyPr>
          <a:lstStyle/>
          <a:p>
            <a:pPr indent="457200" algn="just">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lúc mấy đứa em họ của Sơn thì “kiêu kì và khinh khỉnh” với các bạn, trái lại Sơn và chị Lan rất chan hòa với chúng. Vì thế mới thấy chị em Sơn đến, chúng nó “lộ vẻ vui mừng”. Gặp bạn, buổi sớm trong gió lạnh đầu mùa, cái nhìn của Sơn đối với bạn nhỏ, những thằng Cúc, thằng Xuân, con Tí, con Túc,… là cái nhìn yêu thương, cảm thông với cảnh nghèo của bạn. Trời lạnh mà chúng nó vẫn “ăn mặc không khác ngày thường, vần những bộ quần áo nâu bạc đã rách vá nhiều chỗ”, và “môi chúng nó tím lại…”, chỗ áo quần rách “da thịt thâm đi”. Mỗi lần làn gió lạnh thổi qua, các bạn nhỏ của Sơn “lại run lên” và “hai hàm răng đập vào nhau”. Biết quan tâm tới đồng loại, biết san sẻ, cảm thông với bạn bè chỉ có ở những trái tim nhân ái, những tấm lòng nhân hậu. Sơn đã chơi, đã sống với bạn bằng trái tim nhân ái, bằng tấm lòng nhân hậu như thế!</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63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8615" y="736979"/>
            <a:ext cx="11409527" cy="540451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4592" y="1165472"/>
            <a:ext cx="10697571" cy="4547527"/>
          </a:xfrm>
          <a:prstGeom prst="rect">
            <a:avLst/>
          </a:prstGeom>
        </p:spPr>
        <p:txBody>
          <a:bodyPr wrap="square">
            <a:spAutoFit/>
          </a:bodyPr>
          <a:lstStyle/>
          <a:p>
            <a:pPr indent="457200"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Tình thương và sự quan tâm của Sơn đối với bạn còn được thể hiện bằng những cử chỉ, hành động cụ thể. Thấy cái Hiên, đứa con gái bên hàng xóm, bạn chơi với Lan và Duyên “co ro dứng bên cột quán”, chỉ mặc có “manh áo rách tả tơi hở cả lưng và tay”, chị Lan gọi, “nó cũng không đến… Nghe cái Hiên ? “bịu xịu” nói với chị Lan là “hết áo rồi, chỉ còn cái áo này”, bấy giờ Sơn mới chợt nhớ ra “mẹ cái Hiên rất nghèo, chỉ có nghề mò cua bắt ốc thì lấy đâu ra tiền mà sắm áo cho con nữa”. </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97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119115"/>
            <a:ext cx="11292576" cy="477671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556875"/>
            <a:ext cx="10697571" cy="3901196"/>
          </a:xfrm>
          <a:prstGeom prst="rect">
            <a:avLst/>
          </a:prstGeom>
        </p:spPr>
        <p:txBody>
          <a:bodyPr wrap="square">
            <a:spAutoFit/>
          </a:bodyPr>
          <a:lstStyle/>
          <a:p>
            <a:pPr lvl="0" indent="457200" algn="just">
              <a:lnSpc>
                <a:spcPct val="150000"/>
              </a:lnSpc>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Sơn đã “động lòng thương” bạn và một “ý nghĩ tốt thoảng qua”… Sơn đã nói thầm với chị Lan về lấy chiếc áo bông cũ của em Duyên đem cho cái Hiên mặc khi gió lạnh đầu mùa đã thổi về. Sơn thấy lòng mình “ấm áp vui vui” khi đứng lặng yên chờ chị Lan chạy về lấy áo. Sao không “ấm áp vui vui” được vì “một miếng khi đói bằng một gói khi no”. n, mới biết “thương người như thể thương thân” vậy.</a:t>
            </a:r>
            <a:endParaRPr lang="en-US" sz="24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824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14149" y="996287"/>
            <a:ext cx="11106058" cy="530897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8392" y="1306117"/>
            <a:ext cx="10697571" cy="4832092"/>
          </a:xfrm>
          <a:prstGeom prst="rect">
            <a:avLst/>
          </a:prstGeom>
        </p:spPr>
        <p:txBody>
          <a:bodyPr wrap="square">
            <a:spAutoFit/>
          </a:bodyPr>
          <a:lstStyle/>
          <a:p>
            <a:pPr algn="just">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Đâu phải là một sự bố thí ban ơn! Đó là một nghĩa cử san sẻ tình thương đồng loại “lá lành đùm lá rách”.Tấm lòng của Sơn đối với bạn nhỏ rất chân thành. Tinh cảm nhường cơm sẻ áo cho bạn rất mãnh liệt! Mặc dù đó là chiếc áo bông của em Duyên, kỉ vật thiêng liêng của mẹ, mặc dù sau đó mẹ cái Hiên đã đem áo đến trả cho mẹ Sơn, nhưng nhờ thế mà mẹ em đã biết cảnh ngộ mẹ cái Hiên, cho mẹ cái Hiên vay năm hào đem về mua áo cho con. Sơn và chị Lan đã “cúi đầu lặng im” nhận lỗi. Mẹ đã ôm hai em vào lòng, âu yếm nhẹ trách: “dám tự do lấy áo đem cho người ta không sợ mẹ mắng ư?”. Hai chị em Lan và Sơn đã được dạy bảo, được sống trong lòng mẹ, được mẹ yêu thương nên Sơn và chị mới biết thương bạ</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35444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641445"/>
            <a:ext cx="11248413" cy="569111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1123709"/>
            <a:ext cx="10739103" cy="4832092"/>
          </a:xfrm>
          <a:prstGeom prst="rect">
            <a:avLst/>
          </a:prstGeom>
        </p:spPr>
        <p:txBody>
          <a:bodyPr wrap="square">
            <a:spAutoFit/>
          </a:bodyPr>
          <a:lstStyle/>
          <a:p>
            <a:pPr indent="457200" algn="just">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Sức hấp dẫn của truyện “Gió lạnh đầu mùa” là ở nghệ thuật kể chuyện tài tình của nhà văn Thạch Lam, với cốt truyện nhẹ nhàng dường như không có cốt truyện, chỉ xoay quanh câu chuyện cho áo, trả áo của ba đứa trẻ. Xây dựng nhân vật Sơn qua nhiều phương diện nhưng chủ yếu qua diễn biến tâm lí tinh tế. Truyện đã kết hợp kể với miêu tả cảnh vật thiên nhiên và tâm lí con người. Điều đó đã mang lại âm hưởng nhẹ nhàng cho câu chuyện.</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indent="457200" algn="just">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Sơn là một trong những gương mặt tuổi thơ trong truyện Thạch Lam rất đáng yêu, đáng mến. Thạch Lam đôn hậu, tinh tế nên văn ông mới đậm đà và cho ta nhiều nhã thú. Trong gió lạnh đầu mùa mà tấm lòng Sơn ấm áp biết bao!</a:t>
            </a:r>
            <a:endParaRPr lang="en-US" sz="24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199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59893" y="453055"/>
            <a:ext cx="4676633" cy="523220"/>
          </a:xfrm>
          <a:prstGeom prst="rect">
            <a:avLst/>
          </a:prstGeom>
        </p:spPr>
        <p:txBody>
          <a:bodyPr wrap="square">
            <a:spAutoFit/>
          </a:bodyPr>
          <a:lstStyle/>
          <a:p>
            <a:pPr lvl="0"/>
            <a:r>
              <a:rPr lang="vi-VN" sz="2800" b="1">
                <a:solidFill>
                  <a:srgbClr val="000000"/>
                </a:solidFill>
                <a:latin typeface="Times New Roman" panose="02020603050405020304" pitchFamily="18" charset="0"/>
                <a:ea typeface="Calibri" panose="020F0502020204030204" pitchFamily="34" charset="0"/>
              </a:rPr>
              <a:t>IV. Phụ </a:t>
            </a:r>
            <a:r>
              <a:rPr lang="vi-VN" sz="2800" b="1" smtClean="0">
                <a:solidFill>
                  <a:srgbClr val="000000"/>
                </a:solidFill>
                <a:latin typeface="Times New Roman" panose="02020603050405020304" pitchFamily="18" charset="0"/>
                <a:ea typeface="Calibri" panose="020F0502020204030204" pitchFamily="34" charset="0"/>
              </a:rPr>
              <a:t>lục</a:t>
            </a:r>
            <a:endParaRPr lang="en-US" sz="2400">
              <a:solidFill>
                <a:prstClr val="black"/>
              </a:solidFill>
              <a:latin typeface="Times New Roman" panose="02020603050405020304" pitchFamily="18" charset="0"/>
              <a:ea typeface="Times New Roman" panose="02020603050405020304" pitchFamily="18" charset="0"/>
            </a:endParaRPr>
          </a:p>
        </p:txBody>
      </p:sp>
      <p:sp>
        <p:nvSpPr>
          <p:cNvPr id="4" name="Rectangle 3"/>
          <p:cNvSpPr/>
          <p:nvPr/>
        </p:nvSpPr>
        <p:spPr>
          <a:xfrm>
            <a:off x="4064011" y="776540"/>
            <a:ext cx="4036682" cy="523220"/>
          </a:xfrm>
          <a:prstGeom prst="rect">
            <a:avLst/>
          </a:prstGeom>
        </p:spPr>
        <p:txBody>
          <a:bodyPr wrap="none">
            <a:spAutoFit/>
          </a:bodyPr>
          <a:lstStyle/>
          <a:p>
            <a:pPr lvl="0"/>
            <a:r>
              <a:rPr lang="en-US" sz="2800" b="1">
                <a:solidFill>
                  <a:srgbClr val="FF0000"/>
                </a:solidFill>
                <a:latin typeface="Times New Roman" panose="02020603050405020304" pitchFamily="18" charset="0"/>
                <a:ea typeface="Times New Roman" panose="02020603050405020304" pitchFamily="18" charset="0"/>
              </a:rPr>
              <a:t>Rubrics đánh giá </a:t>
            </a:r>
            <a:r>
              <a:rPr lang="vi-VN" sz="2800" b="1">
                <a:solidFill>
                  <a:srgbClr val="FF0000"/>
                </a:solidFill>
                <a:latin typeface="Times New Roman" panose="02020603050405020304" pitchFamily="18" charset="0"/>
                <a:ea typeface="Times New Roman" panose="02020603050405020304" pitchFamily="18" charset="0"/>
              </a:rPr>
              <a:t>bài viết</a:t>
            </a:r>
            <a:endParaRPr lang="en-US" sz="2400">
              <a:solidFill>
                <a:prstClr val="black"/>
              </a:solidFill>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51203489"/>
              </p:ext>
            </p:extLst>
          </p:nvPr>
        </p:nvGraphicFramePr>
        <p:xfrm>
          <a:off x="959893" y="1499495"/>
          <a:ext cx="10490579" cy="5243354"/>
        </p:xfrm>
        <a:graphic>
          <a:graphicData uri="http://schemas.openxmlformats.org/drawingml/2006/table">
            <a:tbl>
              <a:tblPr firstRow="1" firstCol="1" bandRow="1"/>
              <a:tblGrid>
                <a:gridCol w="763798">
                  <a:extLst>
                    <a:ext uri="{9D8B030D-6E8A-4147-A177-3AD203B41FA5}">
                      <a16:colId xmlns:a16="http://schemas.microsoft.com/office/drawing/2014/main" val="329432703"/>
                    </a:ext>
                  </a:extLst>
                </a:gridCol>
                <a:gridCol w="6014590">
                  <a:extLst>
                    <a:ext uri="{9D8B030D-6E8A-4147-A177-3AD203B41FA5}">
                      <a16:colId xmlns:a16="http://schemas.microsoft.com/office/drawing/2014/main" val="1919852317"/>
                    </a:ext>
                  </a:extLst>
                </a:gridCol>
                <a:gridCol w="1774209">
                  <a:extLst>
                    <a:ext uri="{9D8B030D-6E8A-4147-A177-3AD203B41FA5}">
                      <a16:colId xmlns:a16="http://schemas.microsoft.com/office/drawing/2014/main" val="2332320633"/>
                    </a:ext>
                  </a:extLst>
                </a:gridCol>
                <a:gridCol w="1937982">
                  <a:extLst>
                    <a:ext uri="{9D8B030D-6E8A-4147-A177-3AD203B41FA5}">
                      <a16:colId xmlns:a16="http://schemas.microsoft.com/office/drawing/2014/main" val="1483663553"/>
                    </a:ext>
                  </a:extLst>
                </a:gridCol>
              </a:tblGrid>
              <a:tr h="798056">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rPr>
                        <a:t>TT</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Times New Roman" panose="02020603050405020304" pitchFamily="18" charset="0"/>
                        </a:rPr>
                        <a:t>Tiêu chí</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Times New Roman" panose="02020603050405020304" pitchFamily="18" charset="0"/>
                        </a:rPr>
                        <a:t>Xuất hiện</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Times New Roman" panose="02020603050405020304" pitchFamily="18" charset="0"/>
                        </a:rPr>
                        <a:t>Không xuất hiện</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498807930"/>
                  </a:ext>
                </a:extLst>
              </a:tr>
              <a:tr h="549434">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1</a:t>
                      </a:r>
                      <a:endParaRPr lang="en-US" sz="2800">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Xác định đúng đối tượng nghị </a:t>
                      </a:r>
                      <a:r>
                        <a:rPr lang="vi-VN" sz="2800" smtClean="0">
                          <a:effectLst/>
                          <a:latin typeface="Times New Roman" panose="02020603050405020304" pitchFamily="18" charset="0"/>
                          <a:ea typeface="Times New Roman" panose="02020603050405020304" pitchFamily="18" charset="0"/>
                        </a:rPr>
                        <a:t>luận</a:t>
                      </a:r>
                      <a:endParaRPr lang="en-US" sz="2800">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45378265"/>
                  </a:ext>
                </a:extLst>
              </a:tr>
              <a:tr h="798056">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2</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Bài viết đã nêu </a:t>
                      </a:r>
                      <a:r>
                        <a:rPr lang="vi-VN" sz="2800">
                          <a:effectLst/>
                          <a:latin typeface="Times New Roman" panose="02020603050405020304" pitchFamily="18" charset="0"/>
                          <a:ea typeface="Times New Roman" panose="02020603050405020304" pitchFamily="18" charset="0"/>
                        </a:rPr>
                        <a:t>được nhân vật và khái quát đặc điểm nhân vật</a:t>
                      </a:r>
                      <a:endParaRPr lang="en-US" sz="2800">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43786264"/>
                  </a:ext>
                </a:extLst>
              </a:tr>
              <a:tr h="798056">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3</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Nội dung đoạn văn đã bám sát dàn ý đã xây dựng</a:t>
                      </a:r>
                      <a:r>
                        <a:rPr lang="en-US" sz="2800">
                          <a:effectLst/>
                          <a:latin typeface="Times New Roman" panose="02020603050405020304" pitchFamily="18" charset="0"/>
                          <a:ea typeface="Times New Roman" panose="02020603050405020304" pitchFamily="18" charset="0"/>
                        </a:rPr>
                        <a:t>.</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82036580"/>
                  </a:ext>
                </a:extLst>
              </a:tr>
              <a:tr h="399028">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4</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Bài văn </a:t>
                      </a:r>
                      <a:r>
                        <a:rPr lang="vi-VN" sz="2800">
                          <a:effectLst/>
                          <a:latin typeface="Times New Roman" panose="02020603050405020304" pitchFamily="18" charset="0"/>
                          <a:ea typeface="Times New Roman" panose="02020603050405020304" pitchFamily="18" charset="0"/>
                        </a:rPr>
                        <a:t>đã nêu được đặc điểm nhân vật</a:t>
                      </a:r>
                      <a:endParaRPr lang="en-US" sz="2800">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28146400"/>
                  </a:ext>
                </a:extLst>
              </a:tr>
              <a:tr h="798056">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5</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Nhận xét, đánh giá nghệ thuật xây dựng nhân vật của nhà văn</a:t>
                      </a:r>
                      <a:endParaRPr lang="en-US" sz="2800">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31613899"/>
                  </a:ext>
                </a:extLst>
              </a:tr>
              <a:tr h="798056">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6</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Đã đưa được luận cứ từ tác phẩm làm rõ cho đặc điểm đã nêu về nhân vật</a:t>
                      </a:r>
                      <a:endParaRPr lang="en-US" sz="2800">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68032495"/>
                  </a:ext>
                </a:extLst>
              </a:tr>
            </a:tbl>
          </a:graphicData>
        </a:graphic>
      </p:graphicFrame>
    </p:spTree>
    <p:extLst>
      <p:ext uri="{BB962C8B-B14F-4D97-AF65-F5344CB8AC3E}">
        <p14:creationId xmlns:p14="http://schemas.microsoft.com/office/powerpoint/2010/main" val="171971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796682496"/>
              </p:ext>
            </p:extLst>
          </p:nvPr>
        </p:nvGraphicFramePr>
        <p:xfrm>
          <a:off x="682389" y="805218"/>
          <a:ext cx="11000096" cy="5623055"/>
        </p:xfrm>
        <a:graphic>
          <a:graphicData uri="http://schemas.openxmlformats.org/drawingml/2006/table">
            <a:tbl>
              <a:tblPr firstRow="1" firstCol="1" bandRow="1"/>
              <a:tblGrid>
                <a:gridCol w="800895">
                  <a:extLst>
                    <a:ext uri="{9D8B030D-6E8A-4147-A177-3AD203B41FA5}">
                      <a16:colId xmlns:a16="http://schemas.microsoft.com/office/drawing/2014/main" val="329432703"/>
                    </a:ext>
                  </a:extLst>
                </a:gridCol>
                <a:gridCol w="6464129">
                  <a:extLst>
                    <a:ext uri="{9D8B030D-6E8A-4147-A177-3AD203B41FA5}">
                      <a16:colId xmlns:a16="http://schemas.microsoft.com/office/drawing/2014/main" val="1919852317"/>
                    </a:ext>
                  </a:extLst>
                </a:gridCol>
                <a:gridCol w="1702965">
                  <a:extLst>
                    <a:ext uri="{9D8B030D-6E8A-4147-A177-3AD203B41FA5}">
                      <a16:colId xmlns:a16="http://schemas.microsoft.com/office/drawing/2014/main" val="2332320633"/>
                    </a:ext>
                  </a:extLst>
                </a:gridCol>
                <a:gridCol w="2032107">
                  <a:extLst>
                    <a:ext uri="{9D8B030D-6E8A-4147-A177-3AD203B41FA5}">
                      <a16:colId xmlns:a16="http://schemas.microsoft.com/office/drawing/2014/main" val="1483663553"/>
                    </a:ext>
                  </a:extLst>
                </a:gridCol>
              </a:tblGrid>
              <a:tr h="947423">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rPr>
                        <a:t>TT</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Times New Roman" panose="02020603050405020304" pitchFamily="18" charset="0"/>
                        </a:rPr>
                        <a:t>Tiêu chí</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Times New Roman" panose="02020603050405020304" pitchFamily="18" charset="0"/>
                        </a:rPr>
                        <a:t>Xuất hiện</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Times New Roman" panose="02020603050405020304" pitchFamily="18" charset="0"/>
                        </a:rPr>
                        <a:t>Không xuất hiện</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1498807930"/>
                  </a:ext>
                </a:extLst>
              </a:tr>
              <a:tr h="947423">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Phần kết bài khẳng định về nhân vật và liên hệ mở rộng</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45378265"/>
                  </a:ext>
                </a:extLst>
              </a:tr>
              <a:tr h="885940">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Lập luận chặt chẽ, thuyết phục</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43786264"/>
                  </a:ext>
                </a:extLst>
              </a:tr>
              <a:tr h="947423">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Các câu trong </a:t>
                      </a:r>
                      <a:r>
                        <a:rPr lang="en-US" sz="2800">
                          <a:effectLst/>
                          <a:latin typeface="Times New Roman" panose="02020603050405020304" pitchFamily="18" charset="0"/>
                          <a:ea typeface="Times New Roman" panose="02020603050405020304" pitchFamily="18" charset="0"/>
                        </a:rPr>
                        <a:t>từng đoạn văn 	</a:t>
                      </a:r>
                      <a:r>
                        <a:rPr lang="vi-VN" sz="2800">
                          <a:effectLst/>
                          <a:latin typeface="Times New Roman" panose="02020603050405020304" pitchFamily="18" charset="0"/>
                          <a:ea typeface="Times New Roman" panose="02020603050405020304" pitchFamily="18" charset="0"/>
                        </a:rPr>
                        <a:t>có sự liên kết chặt chẽ về nội dung và hình thức</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extLst>
                  <a:ext uri="{0D108BD9-81ED-4DB2-BD59-A6C34878D82A}">
                    <a16:rowId xmlns:a16="http://schemas.microsoft.com/office/drawing/2014/main" val="2582036580"/>
                  </a:ext>
                </a:extLst>
              </a:tr>
              <a:tr h="947423">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Chữ viết đúng chính tả, không sai ngữ pháp. trình bày sạch đẹp</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28146400"/>
                  </a:ext>
                </a:extLst>
              </a:tr>
              <a:tr h="947423">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vi-VN" sz="2800">
                          <a:effectLst/>
                          <a:latin typeface="Times New Roman" panose="02020603050405020304" pitchFamily="18" charset="0"/>
                          <a:ea typeface="Times New Roman" panose="02020603050405020304" pitchFamily="18" charset="0"/>
                        </a:rPr>
                        <a:t>Văn viết có giọng điệu, </a:t>
                      </a:r>
                      <a:r>
                        <a:rPr lang="en-US" sz="2800">
                          <a:effectLst/>
                          <a:latin typeface="Times New Roman" panose="02020603050405020304" pitchFamily="18" charset="0"/>
                          <a:ea typeface="Times New Roman" panose="02020603050405020304" pitchFamily="18" charset="0"/>
                        </a:rPr>
                        <a:t>cảm xúc </a:t>
                      </a:r>
                      <a:r>
                        <a:rPr lang="vi-VN" sz="2800">
                          <a:effectLst/>
                          <a:latin typeface="Times New Roman" panose="02020603050405020304" pitchFamily="18" charset="0"/>
                          <a:ea typeface="Times New Roman" panose="02020603050405020304" pitchFamily="18" charset="0"/>
                        </a:rPr>
                        <a:t>chân thành, thể hiện sự sáng tạo.</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800">
                          <a:effectLst/>
                          <a:latin typeface="Times New Roman" panose="02020603050405020304" pitchFamily="18" charset="0"/>
                          <a:ea typeface="Times New Roman" panose="02020603050405020304" pitchFamily="18" charset="0"/>
                        </a:rPr>
                        <a:t> </a:t>
                      </a:r>
                    </a:p>
                  </a:txBody>
                  <a:tcPr marL="68465" marR="684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631613899"/>
                  </a:ext>
                </a:extLst>
              </a:tr>
            </a:tbl>
          </a:graphicData>
        </a:graphic>
      </p:graphicFrame>
    </p:spTree>
    <p:extLst>
      <p:ext uri="{BB962C8B-B14F-4D97-AF65-F5344CB8AC3E}">
        <p14:creationId xmlns:p14="http://schemas.microsoft.com/office/powerpoint/2010/main" val="245246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11272" y="372520"/>
            <a:ext cx="8020334" cy="523220"/>
          </a:xfrm>
          <a:prstGeom prst="rect">
            <a:avLst/>
          </a:prstGeom>
        </p:spPr>
        <p:txBody>
          <a:bodyPr wrap="square">
            <a:spAutoFit/>
          </a:bodyPr>
          <a:lstStyle/>
          <a:p>
            <a:pPr lvl="0"/>
            <a:r>
              <a:rPr lang="en-US" sz="2800" b="1">
                <a:solidFill>
                  <a:srgbClr val="FF0000"/>
                </a:solidFill>
                <a:latin typeface="Times New Roman" panose="02020603050405020304" pitchFamily="18" charset="0"/>
                <a:ea typeface="Times New Roman" panose="02020603050405020304" pitchFamily="18" charset="0"/>
              </a:rPr>
              <a:t>PHIẾU KIỂM TRA, CHỈNH SỬA BÀI VIẾT:</a:t>
            </a:r>
            <a:endParaRPr lang="en-US" sz="2400">
              <a:solidFill>
                <a:prstClr val="black"/>
              </a:solidFill>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10286751"/>
              </p:ext>
            </p:extLst>
          </p:nvPr>
        </p:nvGraphicFramePr>
        <p:xfrm>
          <a:off x="641445" y="1269243"/>
          <a:ext cx="11054685" cy="5322625"/>
        </p:xfrm>
        <a:graphic>
          <a:graphicData uri="http://schemas.openxmlformats.org/drawingml/2006/table">
            <a:tbl>
              <a:tblPr firstRow="1" firstCol="1" bandRow="1"/>
              <a:tblGrid>
                <a:gridCol w="4080680">
                  <a:extLst>
                    <a:ext uri="{9D8B030D-6E8A-4147-A177-3AD203B41FA5}">
                      <a16:colId xmlns:a16="http://schemas.microsoft.com/office/drawing/2014/main" val="903115627"/>
                    </a:ext>
                  </a:extLst>
                </a:gridCol>
                <a:gridCol w="5104263">
                  <a:extLst>
                    <a:ext uri="{9D8B030D-6E8A-4147-A177-3AD203B41FA5}">
                      <a16:colId xmlns:a16="http://schemas.microsoft.com/office/drawing/2014/main" val="16245486"/>
                    </a:ext>
                  </a:extLst>
                </a:gridCol>
                <a:gridCol w="1869742">
                  <a:extLst>
                    <a:ext uri="{9D8B030D-6E8A-4147-A177-3AD203B41FA5}">
                      <a16:colId xmlns:a16="http://schemas.microsoft.com/office/drawing/2014/main" val="1788770357"/>
                    </a:ext>
                  </a:extLst>
                </a:gridCol>
              </a:tblGrid>
              <a:tr h="952083">
                <a:tc gridSpan="2">
                  <a:txBody>
                    <a:bodyPr/>
                    <a:lstStyle/>
                    <a:p>
                      <a:pPr algn="ctr">
                        <a:spcAft>
                          <a:spcPts val="0"/>
                        </a:spcAft>
                      </a:pPr>
                      <a:r>
                        <a:rPr lang="en-US" sz="2800">
                          <a:solidFill>
                            <a:srgbClr val="FF0000"/>
                          </a:solidFill>
                          <a:effectLst/>
                          <a:latin typeface="Times New Roman" panose="02020603050405020304" pitchFamily="18" charset="0"/>
                          <a:ea typeface="Times New Roman" panose="02020603050405020304" pitchFamily="18" charset="0"/>
                        </a:rPr>
                        <a:t>        Nội dung lỗi cần sửa</a:t>
                      </a:r>
                    </a:p>
                    <a:p>
                      <a:pPr algn="ctr">
                        <a:spcAft>
                          <a:spcPts val="0"/>
                        </a:spcAft>
                      </a:pPr>
                      <a:r>
                        <a:rPr lang="en-US" sz="2800">
                          <a:solidFill>
                            <a:srgbClr val="FF0000"/>
                          </a:solidFill>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hMerge="1">
                  <a:txBody>
                    <a:bodyPr/>
                    <a:lstStyle/>
                    <a:p>
                      <a:endParaRPr lang="en-US"/>
                    </a:p>
                  </a:txBody>
                  <a:tcPr/>
                </a:tc>
                <a:tc>
                  <a:txBody>
                    <a:bodyPr/>
                    <a:lstStyle/>
                    <a:p>
                      <a:pPr algn="ctr">
                        <a:spcAft>
                          <a:spcPts val="0"/>
                        </a:spcAft>
                      </a:pPr>
                      <a:r>
                        <a:rPr lang="en-US" sz="2800" b="1">
                          <a:solidFill>
                            <a:srgbClr val="FF0000"/>
                          </a:solidFill>
                          <a:effectLst/>
                          <a:latin typeface="Times New Roman" panose="02020603050405020304" pitchFamily="18" charset="0"/>
                          <a:ea typeface="Times New Roman" panose="02020603050405020304" pitchFamily="18" charset="0"/>
                        </a:rPr>
                        <a:t> </a:t>
                      </a:r>
                      <a:r>
                        <a:rPr lang="en-US" sz="2800" b="1" smtClean="0">
                          <a:solidFill>
                            <a:srgbClr val="FF0000"/>
                          </a:solidFill>
                          <a:effectLst/>
                          <a:latin typeface="Times New Roman" panose="02020603050405020304" pitchFamily="18" charset="0"/>
                          <a:ea typeface="Times New Roman" panose="02020603050405020304" pitchFamily="18" charset="0"/>
                        </a:rPr>
                        <a:t>Sửa </a:t>
                      </a:r>
                      <a:r>
                        <a:rPr lang="en-US" sz="2800" b="1">
                          <a:solidFill>
                            <a:srgbClr val="FF0000"/>
                          </a:solidFill>
                          <a:effectLst/>
                          <a:latin typeface="Times New Roman" panose="02020603050405020304" pitchFamily="18" charset="0"/>
                          <a:ea typeface="Times New Roman" panose="02020603050405020304" pitchFamily="18" charset="0"/>
                        </a:rPr>
                        <a:t>lỗi</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439354750"/>
                  </a:ext>
                </a:extLst>
              </a:tr>
              <a:tr h="476041">
                <a:tc rowSpan="2">
                  <a:txBody>
                    <a:bodyPr/>
                    <a:lstStyle/>
                    <a:p>
                      <a:pPr algn="just">
                        <a:spcAft>
                          <a:spcPts val="0"/>
                        </a:spcAft>
                        <a:tabLst>
                          <a:tab pos="1386840" algn="l"/>
                        </a:tabLst>
                      </a:pPr>
                      <a:r>
                        <a:rPr lang="en-US" sz="2800">
                          <a:solidFill>
                            <a:srgbClr val="000000"/>
                          </a:solidFill>
                          <a:effectLst/>
                          <a:latin typeface="Times New Roman" panose="02020603050405020304" pitchFamily="18" charset="0"/>
                          <a:ea typeface="Times New Roman" panose="02020603050405020304" pitchFamily="18" charset="0"/>
                        </a:rPr>
                        <a:t>Phát hiện và sửa</a:t>
                      </a:r>
                      <a:r>
                        <a:rPr lang="vi-VN" sz="2800">
                          <a:solidFill>
                            <a:srgbClr val="000000"/>
                          </a:solidFill>
                          <a:effectLst/>
                          <a:latin typeface="Times New Roman" panose="02020603050405020304" pitchFamily="18" charset="0"/>
                          <a:ea typeface="Times New Roman" panose="02020603050405020304" pitchFamily="18" charset="0"/>
                        </a:rPr>
                        <a:t> ý về </a:t>
                      </a:r>
                      <a:r>
                        <a:rPr lang="en-US" sz="2800">
                          <a:solidFill>
                            <a:srgbClr val="000000"/>
                          </a:solidFill>
                          <a:effectLst/>
                          <a:latin typeface="Times New Roman" panose="02020603050405020304" pitchFamily="18" charset="0"/>
                          <a:ea typeface="Times New Roman" panose="02020603050405020304" pitchFamily="18" charset="0"/>
                        </a:rPr>
                        <a:t>trình tự triển khai ý</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Trình tự triển khai ý</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4218537429"/>
                  </a:ext>
                </a:extLst>
              </a:tr>
              <a:tr h="562214">
                <a:tc vMerge="1">
                  <a:txBody>
                    <a:bodyPr/>
                    <a:lstStyle/>
                    <a:p>
                      <a:endParaRPr lang="en-US"/>
                    </a:p>
                  </a:txBody>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Các ý cần bổ sung</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351826348"/>
                  </a:ext>
                </a:extLst>
              </a:tr>
              <a:tr h="476041">
                <a:tc rowSpan="4">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Phát hiện sửa lỗi về ý</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Thiếu ý</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719999441"/>
                  </a:ext>
                </a:extLst>
              </a:tr>
              <a:tr h="476041">
                <a:tc vMerge="1">
                  <a:txBody>
                    <a:bodyPr/>
                    <a:lstStyle/>
                    <a:p>
                      <a:endParaRPr lang="en-US"/>
                    </a:p>
                  </a:txBody>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Sắp xếp lại ý lộn xộn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4102386525"/>
                  </a:ext>
                </a:extLst>
              </a:tr>
              <a:tr h="476041">
                <a:tc vMerge="1">
                  <a:txBody>
                    <a:bodyPr/>
                    <a:lstStyle/>
                    <a:p>
                      <a:endParaRPr lang="en-US"/>
                    </a:p>
                  </a:txBody>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Sửa lại các ý lạc đề</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2095948246"/>
                  </a:ext>
                </a:extLst>
              </a:tr>
              <a:tr h="476041">
                <a:tc vMerge="1">
                  <a:txBody>
                    <a:bodyPr/>
                    <a:lstStyle/>
                    <a:p>
                      <a:endParaRPr lang="en-US"/>
                    </a:p>
                  </a:txBody>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Sửa lại các ý tản mạn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916507407"/>
                  </a:ext>
                </a:extLst>
              </a:tr>
              <a:tr h="476041">
                <a:tc rowSpan="2">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Phát hiện sửa  lỗi diễn đạt</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Lỗi dùng từ</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187968065"/>
                  </a:ext>
                </a:extLst>
              </a:tr>
              <a:tr h="476041">
                <a:tc vMerge="1">
                  <a:txBody>
                    <a:bodyPr/>
                    <a:lstStyle/>
                    <a:p>
                      <a:endParaRPr lang="en-US"/>
                    </a:p>
                  </a:txBody>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Lỗi viết câu</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89940652"/>
                  </a:ext>
                </a:extLst>
              </a:tr>
              <a:tr h="476041">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Lỗi chính tả</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Lỗi chính tả</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en-US"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194866089"/>
                  </a:ext>
                </a:extLst>
              </a:tr>
            </a:tbl>
          </a:graphicData>
        </a:graphic>
      </p:graphicFrame>
    </p:spTree>
    <p:extLst>
      <p:ext uri="{BB962C8B-B14F-4D97-AF65-F5344CB8AC3E}">
        <p14:creationId xmlns:p14="http://schemas.microsoft.com/office/powerpoint/2010/main" val="2987262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2279176"/>
            <a:ext cx="11248413" cy="294791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3" name="Rectangle 2"/>
          <p:cNvSpPr/>
          <p:nvPr/>
        </p:nvSpPr>
        <p:spPr>
          <a:xfrm>
            <a:off x="3257506" y="514781"/>
            <a:ext cx="5181035" cy="523220"/>
          </a:xfrm>
          <a:prstGeom prst="rect">
            <a:avLst/>
          </a:prstGeom>
        </p:spPr>
        <p:txBody>
          <a:bodyPr wrap="none">
            <a:spAutoFit/>
          </a:bodyPr>
          <a:lstStyle/>
          <a:p>
            <a:pPr algn="ctr">
              <a:spcAft>
                <a:spcPts val="0"/>
              </a:spcAft>
              <a:tabLst>
                <a:tab pos="1714500" algn="l"/>
              </a:tabLst>
            </a:pPr>
            <a:r>
              <a:rPr lang="en-US" sz="2800" b="1">
                <a:solidFill>
                  <a:srgbClr val="0070C0"/>
                </a:solidFill>
                <a:latin typeface="Times New Roman" panose="02020603050405020304" pitchFamily="18" charset="0"/>
                <a:ea typeface="Calibri" panose="020F0502020204030204" pitchFamily="34" charset="0"/>
              </a:rPr>
              <a:t>HOẠT ĐỘNG </a:t>
            </a:r>
            <a:r>
              <a:rPr lang="vi-VN" sz="2800" b="1">
                <a:solidFill>
                  <a:srgbClr val="0070C0"/>
                </a:solidFill>
                <a:latin typeface="Times New Roman" panose="02020603050405020304" pitchFamily="18" charset="0"/>
                <a:ea typeface="Calibri" panose="020F0502020204030204" pitchFamily="34" charset="0"/>
              </a:rPr>
              <a:t>3</a:t>
            </a:r>
            <a:r>
              <a:rPr lang="en-US" sz="2800" b="1">
                <a:solidFill>
                  <a:srgbClr val="0070C0"/>
                </a:solidFill>
                <a:latin typeface="Times New Roman" panose="02020603050405020304" pitchFamily="18" charset="0"/>
                <a:ea typeface="Calibri" panose="020F0502020204030204" pitchFamily="34" charset="0"/>
              </a:rPr>
              <a:t>: </a:t>
            </a:r>
            <a:r>
              <a:rPr lang="vi-VN" sz="2800" b="1">
                <a:solidFill>
                  <a:srgbClr val="0070C0"/>
                </a:solidFill>
                <a:latin typeface="Times New Roman" panose="02020603050405020304" pitchFamily="18" charset="0"/>
                <a:ea typeface="Calibri" panose="020F0502020204030204" pitchFamily="34" charset="0"/>
              </a:rPr>
              <a:t>LUYỆN VIẾT </a:t>
            </a:r>
            <a:endParaRPr lang="en-US" sz="2400">
              <a:effectLst/>
              <a:latin typeface="Times New Roman" panose="02020603050405020304" pitchFamily="18" charset="0"/>
              <a:ea typeface="Times New Roman" panose="02020603050405020304" pitchFamily="18" charset="0"/>
            </a:endParaRPr>
          </a:p>
        </p:txBody>
      </p:sp>
      <p:sp>
        <p:nvSpPr>
          <p:cNvPr id="5" name="Rectangle 4"/>
          <p:cNvSpPr/>
          <p:nvPr/>
        </p:nvSpPr>
        <p:spPr>
          <a:xfrm>
            <a:off x="659642" y="2845193"/>
            <a:ext cx="10872716" cy="1815882"/>
          </a:xfrm>
          <a:prstGeom prst="rect">
            <a:avLst/>
          </a:prstGeom>
        </p:spPr>
        <p:txBody>
          <a:bodyPr wrap="square">
            <a:spAutoFit/>
          </a:bodyPr>
          <a:lstStyle/>
          <a:p>
            <a:pPr lvl="0" algn="just">
              <a:lnSpc>
                <a:spcPct val="200000"/>
              </a:lnSpc>
              <a:spcBef>
                <a:spcPts val="600"/>
              </a:spcBef>
              <a:spcAft>
                <a:spcPts val="600"/>
              </a:spcAft>
            </a:pPr>
            <a:r>
              <a:rPr lang="en-US" sz="2800" b="1">
                <a:solidFill>
                  <a:srgbClr val="0000FF"/>
                </a:solidFill>
                <a:latin typeface="Times New Roman" panose="02020603050405020304" pitchFamily="18" charset="0"/>
                <a:ea typeface="MS Mincho"/>
              </a:rPr>
              <a:t>Đề 1: Viết bài văn phân tích đặc điểm nhân vật người thợ mộc trong truyện ngụ ngôn </a:t>
            </a:r>
            <a:r>
              <a:rPr lang="en-US" sz="2800" b="1" i="1">
                <a:solidFill>
                  <a:srgbClr val="0000FF"/>
                </a:solidFill>
                <a:latin typeface="Times New Roman" panose="02020603050405020304" pitchFamily="18" charset="0"/>
                <a:ea typeface="MS Mincho"/>
              </a:rPr>
              <a:t>Đẽo cày giữa đường.</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8707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395786" y="696036"/>
            <a:ext cx="11324422" cy="550004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1922" y="835043"/>
            <a:ext cx="10739103" cy="5170646"/>
          </a:xfrm>
          <a:prstGeom prst="rect">
            <a:avLst/>
          </a:prstGeom>
        </p:spPr>
        <p:txBody>
          <a:bodyPr wrap="square">
            <a:spAutoFit/>
          </a:bodyPr>
          <a:lstStyle/>
          <a:p>
            <a:pPr algn="just">
              <a:spcBef>
                <a:spcPts val="600"/>
              </a:spcBef>
              <a:spcAft>
                <a:spcPts val="600"/>
              </a:spcAft>
            </a:pPr>
            <a:r>
              <a:rPr lang="en-US" sz="2800" b="1">
                <a:latin typeface="Times New Roman" panose="02020603050405020304" pitchFamily="18" charset="0"/>
                <a:ea typeface="MS Mincho"/>
              </a:rPr>
              <a:t>1. Bước 1: Chuẩn bị </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b="1">
                <a:latin typeface="Times New Roman" panose="02020603050405020304" pitchFamily="18" charset="0"/>
                <a:ea typeface="MS Mincho"/>
              </a:rPr>
              <a:t>a. Đọc kĩ đề bài, xác định yêu cầu của đề bài:</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b="1">
                <a:latin typeface="Times New Roman" panose="02020603050405020304" pitchFamily="18" charset="0"/>
                <a:ea typeface="MS Mincho"/>
              </a:rPr>
              <a:t>- Dạng bài: </a:t>
            </a:r>
            <a:r>
              <a:rPr lang="en-US" sz="2800">
                <a:latin typeface="Times New Roman" panose="02020603050405020304" pitchFamily="18" charset="0"/>
                <a:ea typeface="MS Mincho"/>
              </a:rPr>
              <a:t>nghị luận phân tích đặc điểm một nhân vật trong tác phẩm truyện.</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b="1">
                <a:latin typeface="Times New Roman" panose="02020603050405020304" pitchFamily="18" charset="0"/>
                <a:ea typeface="MS Mincho"/>
              </a:rPr>
              <a:t>- Về nội dung: </a:t>
            </a:r>
            <a:r>
              <a:rPr lang="en-US" sz="2800">
                <a:latin typeface="Times New Roman" panose="02020603050405020304" pitchFamily="18" charset="0"/>
                <a:ea typeface="MS Mincho"/>
              </a:rPr>
              <a:t>Đặc điểm của nhân vật vật người thợ mộc</a:t>
            </a:r>
            <a:r>
              <a:rPr lang="en-US" sz="2800" b="1">
                <a:latin typeface="Times New Roman" panose="02020603050405020304" pitchFamily="18" charset="0"/>
                <a:ea typeface="MS Mincho"/>
              </a:rPr>
              <a:t> </a:t>
            </a:r>
            <a:r>
              <a:rPr lang="en-US" sz="2800">
                <a:latin typeface="Times New Roman" panose="02020603050405020304" pitchFamily="18" charset="0"/>
                <a:ea typeface="MS Mincho"/>
              </a:rPr>
              <a:t>trong văn bản </a:t>
            </a:r>
            <a:r>
              <a:rPr lang="en-US" sz="2800" i="1">
                <a:latin typeface="Times New Roman" panose="02020603050405020304" pitchFamily="18" charset="0"/>
                <a:ea typeface="MS Mincho"/>
              </a:rPr>
              <a:t>Đẽo cày giữa đường</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b="1">
                <a:latin typeface="Times New Roman" panose="02020603050405020304" pitchFamily="18" charset="0"/>
                <a:ea typeface="MS Mincho"/>
              </a:rPr>
              <a:t>- Về thao tác lập luận:</a:t>
            </a:r>
            <a:r>
              <a:rPr lang="en-US" sz="2800">
                <a:latin typeface="Times New Roman" panose="02020603050405020304" pitchFamily="18" charset="0"/>
                <a:ea typeface="MS Mincho"/>
              </a:rPr>
              <a:t> Sử dụng tổng hợp các thao tác lập luận để triển khai vấn đề nghị luận</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b="1">
                <a:latin typeface="Times New Roman" panose="02020603050405020304" pitchFamily="18" charset="0"/>
                <a:ea typeface="MS Mincho"/>
              </a:rPr>
              <a:t>- Về phạm vi dẫn chứng: </a:t>
            </a:r>
            <a:r>
              <a:rPr lang="en-US" sz="2800">
                <a:latin typeface="Times New Roman" panose="02020603050405020304" pitchFamily="18" charset="0"/>
                <a:ea typeface="MS Mincho"/>
              </a:rPr>
              <a:t>Sử dụng dẫn chứng về nhân vật trong văn bản truyện.</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6801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1000"/>
                                        <p:tgtEl>
                                          <p:spTgt spid="2">
                                            <p:txEl>
                                              <p:pRg st="4" end="4"/>
                                            </p:txEl>
                                          </p:spTgt>
                                        </p:tgtEl>
                                      </p:cBhvr>
                                    </p:animEffect>
                                    <p:anim calcmode="lin" valueType="num">
                                      <p:cBhvr>
                                        <p:cTn id="3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1000"/>
                                        <p:tgtEl>
                                          <p:spTgt spid="2">
                                            <p:txEl>
                                              <p:pRg st="5" end="5"/>
                                            </p:txEl>
                                          </p:spTgt>
                                        </p:tgtEl>
                                      </p:cBhvr>
                                    </p:animEffect>
                                    <p:anim calcmode="lin" valueType="num">
                                      <p:cBhvr>
                                        <p:cTn id="3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84661" y="1774981"/>
            <a:ext cx="10697571" cy="3554306"/>
          </a:xfrm>
          <a:prstGeom prst="rect">
            <a:avLst/>
          </a:prstGeom>
        </p:spPr>
        <p:txBody>
          <a:bodyPr wrap="square">
            <a:spAutoFit/>
          </a:bodyPr>
          <a:lstStyle/>
          <a:p>
            <a:pPr algn="just">
              <a:lnSpc>
                <a:spcPct val="150000"/>
              </a:lnSpc>
              <a:spcBef>
                <a:spcPts val="600"/>
              </a:spcBef>
              <a:spcAft>
                <a:spcPts val="600"/>
              </a:spcAft>
            </a:pPr>
            <a:r>
              <a:rPr lang="en-US" sz="2800" b="1">
                <a:solidFill>
                  <a:srgbClr val="000000"/>
                </a:solidFill>
                <a:latin typeface="Times New Roman" panose="02020603050405020304" pitchFamily="18" charset="0"/>
                <a:ea typeface="MS Mincho"/>
              </a:rPr>
              <a:t>b. Mục đích bài viết, đối tượng người đọc</a:t>
            </a:r>
            <a:endParaRPr lang="en-US" sz="240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US" sz="2800">
                <a:latin typeface="Times New Roman" panose="02020603050405020304" pitchFamily="18" charset="0"/>
                <a:ea typeface="MS Mincho"/>
              </a:rPr>
              <a:t>- Mục đích bài viết: thuyết phục người đọc đồng tình ý kiến của em về nhân vật vật người thợ mộc trong văn bản </a:t>
            </a:r>
            <a:r>
              <a:rPr lang="en-US" sz="2800" i="1">
                <a:latin typeface="Times New Roman" panose="02020603050405020304" pitchFamily="18" charset="0"/>
                <a:ea typeface="MS Mincho"/>
              </a:rPr>
              <a:t>Đẽo cày giữa đường</a:t>
            </a:r>
            <a:r>
              <a:rPr lang="en-US" sz="2800">
                <a:latin typeface="Times New Roman" panose="02020603050405020304" pitchFamily="18" charset="0"/>
                <a:ea typeface="MS Mincho"/>
              </a:rPr>
              <a:t>.</a:t>
            </a:r>
            <a:endParaRPr lang="en-US" sz="240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US" sz="2800">
                <a:latin typeface="Times New Roman" panose="02020603050405020304" pitchFamily="18" charset="0"/>
                <a:ea typeface="MS Mincho"/>
              </a:rPr>
              <a:t>- Đối tượng người đọc: Thầy cô, bạn bè và những người quan tâm đến văn bản </a:t>
            </a:r>
            <a:r>
              <a:rPr lang="en-US" sz="2800" i="1">
                <a:latin typeface="Times New Roman" panose="02020603050405020304" pitchFamily="18" charset="0"/>
                <a:ea typeface="MS Mincho"/>
              </a:rPr>
              <a:t>Đẽo cày giữa đường</a:t>
            </a:r>
            <a:r>
              <a:rPr lang="en-US" sz="2800">
                <a:latin typeface="Times New Roman" panose="02020603050405020304" pitchFamily="18" charset="0"/>
                <a:ea typeface="MS Mincho"/>
              </a:rPr>
              <a:t> và nhân vật vật người thợ mộc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5201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22" presetClass="entr" presetSubtype="4"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p:cNvSpPr/>
          <p:nvPr/>
        </p:nvSpPr>
        <p:spPr>
          <a:xfrm>
            <a:off x="589440" y="282599"/>
            <a:ext cx="11193791" cy="2123658"/>
          </a:xfrm>
          <a:prstGeom prst="rect">
            <a:avLst/>
          </a:prstGeom>
        </p:spPr>
        <p:txBody>
          <a:bodyPr wrap="square">
            <a:spAutoFit/>
          </a:bodyPr>
          <a:lstStyle/>
          <a:p>
            <a:pPr algn="just">
              <a:spcBef>
                <a:spcPts val="600"/>
              </a:spcBef>
              <a:spcAft>
                <a:spcPts val="600"/>
              </a:spcAft>
            </a:pPr>
            <a:r>
              <a:rPr lang="en-US" sz="2800" b="1">
                <a:latin typeface="Times New Roman" panose="02020603050405020304" pitchFamily="18" charset="0"/>
                <a:ea typeface="Times New Roman" panose="02020603050405020304" pitchFamily="18" charset="0"/>
              </a:rPr>
              <a:t>2</a:t>
            </a:r>
            <a:r>
              <a:rPr lang="en-US" sz="2800">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MS Mincho"/>
              </a:rPr>
              <a:t>Bước 2:</a:t>
            </a:r>
            <a:r>
              <a:rPr lang="en-US" sz="2800">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Tìm ý và lập dàn ý</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b="1">
                <a:latin typeface="Times New Roman" panose="02020603050405020304" pitchFamily="18" charset="0"/>
                <a:ea typeface="Times New Roman" panose="02020603050405020304" pitchFamily="18" charset="0"/>
              </a:rPr>
              <a:t>a. Tìm ý</a:t>
            </a:r>
            <a:endParaRPr lang="en-US" sz="2400">
              <a:latin typeface="Times New Roman" panose="02020603050405020304" pitchFamily="18" charset="0"/>
              <a:ea typeface="Times New Roman" panose="02020603050405020304" pitchFamily="18" charset="0"/>
            </a:endParaRPr>
          </a:p>
          <a:p>
            <a:pPr>
              <a:spcBef>
                <a:spcPts val="600"/>
              </a:spcBef>
              <a:spcAft>
                <a:spcPts val="600"/>
              </a:spcAft>
            </a:pPr>
            <a:r>
              <a:rPr lang="en-US" sz="2800" b="1">
                <a:latin typeface="Times New Roman" panose="02020603050405020304" pitchFamily="18" charset="0"/>
                <a:ea typeface="Times New Roman" panose="02020603050405020304" pitchFamily="18" charset="0"/>
              </a:rPr>
              <a:t>Phiếu tìm ý: Tìm</a:t>
            </a:r>
            <a:r>
              <a:rPr lang="en-US" sz="2800" b="1">
                <a:solidFill>
                  <a:srgbClr val="0D0D0D"/>
                </a:solidFill>
                <a:latin typeface="Times New Roman" panose="02020603050405020304" pitchFamily="18" charset="0"/>
                <a:ea typeface="Times New Roman" panose="02020603050405020304" pitchFamily="18" charset="0"/>
              </a:rPr>
              <a:t> hiểu đặc điểm nhân vật người thợ mộc trong </a:t>
            </a:r>
            <a:r>
              <a:rPr lang="en-US" sz="2800" b="1">
                <a:latin typeface="Times New Roman" panose="02020603050405020304" pitchFamily="18" charset="0"/>
                <a:ea typeface="Times New Roman" panose="02020603050405020304" pitchFamily="18" charset="0"/>
              </a:rPr>
              <a:t>“</a:t>
            </a:r>
            <a:r>
              <a:rPr lang="en-US" sz="2800" b="1" i="1">
                <a:latin typeface="Times New Roman" panose="02020603050405020304" pitchFamily="18" charset="0"/>
                <a:ea typeface="MS Mincho"/>
              </a:rPr>
              <a:t>Đẽo cày giữa đường</a:t>
            </a:r>
            <a:r>
              <a:rPr lang="en-US" sz="2800" b="1">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9260273"/>
              </p:ext>
            </p:extLst>
          </p:nvPr>
        </p:nvGraphicFramePr>
        <p:xfrm>
          <a:off x="526416" y="2496842"/>
          <a:ext cx="11256816" cy="4267200"/>
        </p:xfrm>
        <a:graphic>
          <a:graphicData uri="http://schemas.openxmlformats.org/drawingml/2006/table">
            <a:tbl>
              <a:tblPr firstRow="1" firstCol="1" bandRow="1"/>
              <a:tblGrid>
                <a:gridCol w="3494460">
                  <a:extLst>
                    <a:ext uri="{9D8B030D-6E8A-4147-A177-3AD203B41FA5}">
                      <a16:colId xmlns:a16="http://schemas.microsoft.com/office/drawing/2014/main" val="1562525350"/>
                    </a:ext>
                  </a:extLst>
                </a:gridCol>
                <a:gridCol w="4211936">
                  <a:extLst>
                    <a:ext uri="{9D8B030D-6E8A-4147-A177-3AD203B41FA5}">
                      <a16:colId xmlns:a16="http://schemas.microsoft.com/office/drawing/2014/main" val="1276126949"/>
                    </a:ext>
                  </a:extLst>
                </a:gridCol>
                <a:gridCol w="3550420">
                  <a:extLst>
                    <a:ext uri="{9D8B030D-6E8A-4147-A177-3AD203B41FA5}">
                      <a16:colId xmlns:a16="http://schemas.microsoft.com/office/drawing/2014/main" val="1927324795"/>
                    </a:ext>
                  </a:extLst>
                </a:gridCol>
              </a:tblGrid>
              <a:tr h="394101">
                <a:tc>
                  <a:txBody>
                    <a:bodyPr/>
                    <a:lstStyle/>
                    <a:p>
                      <a:pPr algn="ctr">
                        <a:lnSpc>
                          <a:spcPct val="100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rPr>
                        <a:t>Các Phương diện tiêu biểu của nhân vật</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lnSpc>
                          <a:spcPct val="100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rPr>
                        <a:t>Các biểu hiện cụ thể trong tác phẩm</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lnSpc>
                          <a:spcPct val="100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rPr>
                        <a:t>Nhận xét, đánh giá của em về nhân vật</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439494092"/>
                  </a:ext>
                </a:extLst>
              </a:tr>
              <a:tr h="394101">
                <a:tc>
                  <a:txBody>
                    <a:bodyPr/>
                    <a:lstStyle/>
                    <a:p>
                      <a:pPr algn="ctr">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rPr>
                        <a:t>Lai lịch</a:t>
                      </a:r>
                      <a:endParaRPr lang="en-US" sz="2800">
                        <a:effectLst/>
                        <a:latin typeface="Times New Roman" panose="02020603050405020304" pitchFamily="18" charset="0"/>
                        <a:ea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rPr>
                        <a:t>Xưa, có anh chàng thợ mộc dốc hết vốn liếng ra mua gỗ để làm nghề đẽo cày.</a:t>
                      </a:r>
                      <a:endParaRPr lang="en-US" sz="2800">
                        <a:effectLst/>
                        <a:latin typeface="Times New Roman" panose="02020603050405020304" pitchFamily="18" charset="0"/>
                        <a:ea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0000"/>
                        </a:lnSpc>
                        <a:spcBef>
                          <a:spcPts val="600"/>
                        </a:spcBef>
                        <a:spcAft>
                          <a:spcPts val="600"/>
                        </a:spcAft>
                      </a:pPr>
                      <a:r>
                        <a:rPr lang="en-US" sz="2800">
                          <a:solidFill>
                            <a:srgbClr val="212529"/>
                          </a:solidFill>
                          <a:effectLst/>
                          <a:latin typeface="Times New Roman" panose="02020603050405020304" pitchFamily="18" charset="0"/>
                          <a:ea typeface="Times New Roman" panose="02020603050405020304" pitchFamily="18" charset="0"/>
                        </a:rPr>
                        <a:t>chí tiến thủ, có chí làm ăn.</a:t>
                      </a:r>
                      <a:endParaRPr lang="en-US" sz="2800">
                        <a:effectLst/>
                        <a:latin typeface="Times New Roman" panose="02020603050405020304" pitchFamily="18" charset="0"/>
                        <a:ea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50492589"/>
                  </a:ext>
                </a:extLst>
              </a:tr>
              <a:tr h="788982">
                <a:tc>
                  <a:txBody>
                    <a:bodyPr/>
                    <a:lstStyle/>
                    <a:p>
                      <a:pPr algn="ctr">
                        <a:lnSpc>
                          <a:spcPct val="100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rPr>
                        <a:t>Hoàn cảnh</a:t>
                      </a:r>
                      <a:endParaRPr lang="en-US" sz="2800">
                        <a:effectLst/>
                        <a:latin typeface="Times New Roman" panose="02020603050405020304" pitchFamily="18" charset="0"/>
                        <a:ea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pPr>
                      <a:r>
                        <a:rPr lang="en-US" sz="2800">
                          <a:effectLst/>
                          <a:latin typeface="Times New Roman" panose="02020603050405020304" pitchFamily="18" charset="0"/>
                        </a:rPr>
                        <a:t>+ Không gian: Bên vệ đường, nơi có nhiều người qua lại.</a:t>
                      </a:r>
                    </a:p>
                    <a:p>
                      <a:pPr algn="just">
                        <a:lnSpc>
                          <a:spcPct val="100000"/>
                        </a:lnSpc>
                      </a:pPr>
                      <a:r>
                        <a:rPr lang="en-US" sz="2800">
                          <a:effectLst/>
                          <a:latin typeface="Times New Roman" panose="02020603050405020304" pitchFamily="18" charset="0"/>
                        </a:rPr>
                        <a:t>+ Thời gian: cụ thể: “</a:t>
                      </a:r>
                      <a:r>
                        <a:rPr lang="en-US" sz="2800" i="1">
                          <a:effectLst/>
                          <a:latin typeface="Times New Roman" panose="02020603050405020304" pitchFamily="18" charset="0"/>
                        </a:rPr>
                        <a:t>Một hôm”, “mấy hôm sau</a:t>
                      </a:r>
                      <a:r>
                        <a:rPr lang="en-US" sz="2800" i="1" smtClean="0">
                          <a:effectLst/>
                          <a:latin typeface="Times New Roman" panose="02020603050405020304" pitchFamily="18" charset="0"/>
                        </a:rPr>
                        <a:t>”.</a:t>
                      </a:r>
                      <a:endParaRPr lang="en-US" sz="2800">
                        <a:effectLst/>
                        <a:latin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Bef>
                          <a:spcPts val="600"/>
                        </a:spcBef>
                        <a:spcAft>
                          <a:spcPts val="600"/>
                        </a:spcAft>
                      </a:pPr>
                      <a:r>
                        <a:rPr lang="en-US" sz="2800">
                          <a:solidFill>
                            <a:srgbClr val="0D0D0D"/>
                          </a:solidFill>
                          <a:effectLst/>
                          <a:latin typeface="Times New Roman" panose="02020603050405020304" pitchFamily="18" charset="0"/>
                          <a:ea typeface="MS Mincho"/>
                        </a:rPr>
                        <a:t>- Bối cảnh cụ thể, gần gũi, dễ hình dung.</a:t>
                      </a:r>
                      <a:endParaRPr lang="en-US" sz="2800">
                        <a:effectLst/>
                        <a:latin typeface="Times New Roman" panose="02020603050405020304" pitchFamily="18" charset="0"/>
                        <a:ea typeface="Times New Roman" panose="02020603050405020304" pitchFamily="18" charset="0"/>
                      </a:endParaRPr>
                    </a:p>
                    <a:p>
                      <a:pPr marL="342900" lvl="0" indent="-342900" algn="just">
                        <a:lnSpc>
                          <a:spcPct val="100000"/>
                        </a:lnSpc>
                        <a:spcBef>
                          <a:spcPts val="600"/>
                        </a:spcBef>
                        <a:spcAft>
                          <a:spcPts val="600"/>
                        </a:spcAft>
                        <a:buSzPts val="1400"/>
                        <a:buFont typeface="Times New Roman" panose="02020603050405020304" pitchFamily="18" charset="0"/>
                        <a:buChar char="-"/>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Thuận tiện cho việc bán cày.</a:t>
                      </a:r>
                      <a:endParaRPr lang="en-US"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595369466"/>
                  </a:ext>
                </a:extLst>
              </a:tr>
            </a:tbl>
          </a:graphicData>
        </a:graphic>
      </p:graphicFrame>
    </p:spTree>
    <p:extLst>
      <p:ext uri="{BB962C8B-B14F-4D97-AF65-F5344CB8AC3E}">
        <p14:creationId xmlns:p14="http://schemas.microsoft.com/office/powerpoint/2010/main" val="191039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204373263"/>
              </p:ext>
            </p:extLst>
          </p:nvPr>
        </p:nvGraphicFramePr>
        <p:xfrm>
          <a:off x="665484" y="496680"/>
          <a:ext cx="10861032" cy="6166104"/>
        </p:xfrm>
        <a:graphic>
          <a:graphicData uri="http://schemas.openxmlformats.org/drawingml/2006/table">
            <a:tbl>
              <a:tblPr firstRow="1" firstCol="1" bandRow="1"/>
              <a:tblGrid>
                <a:gridCol w="2631429">
                  <a:extLst>
                    <a:ext uri="{9D8B030D-6E8A-4147-A177-3AD203B41FA5}">
                      <a16:colId xmlns:a16="http://schemas.microsoft.com/office/drawing/2014/main" val="1562525350"/>
                    </a:ext>
                  </a:extLst>
                </a:gridCol>
                <a:gridCol w="4353636">
                  <a:extLst>
                    <a:ext uri="{9D8B030D-6E8A-4147-A177-3AD203B41FA5}">
                      <a16:colId xmlns:a16="http://schemas.microsoft.com/office/drawing/2014/main" val="1276126949"/>
                    </a:ext>
                  </a:extLst>
                </a:gridCol>
                <a:gridCol w="3875967">
                  <a:extLst>
                    <a:ext uri="{9D8B030D-6E8A-4147-A177-3AD203B41FA5}">
                      <a16:colId xmlns:a16="http://schemas.microsoft.com/office/drawing/2014/main" val="1927324795"/>
                    </a:ext>
                  </a:extLst>
                </a:gridCol>
              </a:tblGrid>
              <a:tr h="1340410">
                <a:tc>
                  <a:txBody>
                    <a:bodyPr/>
                    <a:lstStyle/>
                    <a:p>
                      <a:pPr algn="ctr">
                        <a:lnSpc>
                          <a:spcPct val="115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Phương diện tiêu biểu của nhân vật</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l">
                        <a:lnSpc>
                          <a:spcPct val="115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biểu hiện cụ thể trong tác phẩm</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l">
                        <a:lnSpc>
                          <a:spcPct val="115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Nhận xét, đánh giá của em về nhân vật</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439494092"/>
                  </a:ext>
                </a:extLst>
              </a:tr>
              <a:tr h="4391204">
                <a:tc>
                  <a:txBody>
                    <a:bodyPr/>
                    <a:lstStyle/>
                    <a:p>
                      <a:pPr algn="l">
                        <a:lnSpc>
                          <a:spcPct val="115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Ý nghĩ trước những lần được góp ý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gn="just"/>
                      <a:r>
                        <a:rPr lang="en-US" sz="2800">
                          <a:effectLst/>
                          <a:latin typeface="Times New Roman" panose="02020603050405020304" pitchFamily="18" charset="0"/>
                          <a:cs typeface="Times New Roman" panose="02020603050405020304" pitchFamily="18" charset="0"/>
                        </a:rPr>
                        <a:t>- Người góp ý thứ nhất: Phải đẽo cày cho cao, cho to thì mới dễ </a:t>
                      </a:r>
                      <a:r>
                        <a:rPr lang="en-US" sz="2800" smtClean="0">
                          <a:effectLst/>
                          <a:latin typeface="Times New Roman" panose="02020603050405020304" pitchFamily="18" charset="0"/>
                          <a:cs typeface="Times New Roman" panose="02020603050405020304" pitchFamily="18" charset="0"/>
                        </a:rPr>
                        <a:t>cày =&gt;</a:t>
                      </a:r>
                      <a:r>
                        <a:rPr lang="en-US" sz="2800" baseline="0" smtClean="0">
                          <a:effectLst/>
                          <a:latin typeface="Times New Roman" panose="02020603050405020304" pitchFamily="18" charset="0"/>
                          <a:cs typeface="Times New Roman" panose="02020603050405020304" pitchFamily="18" charset="0"/>
                        </a:rPr>
                        <a:t> </a:t>
                      </a:r>
                      <a:r>
                        <a:rPr lang="en-US" sz="2800" smtClean="0">
                          <a:effectLst/>
                          <a:latin typeface="Times New Roman" panose="02020603050405020304" pitchFamily="18" charset="0"/>
                          <a:cs typeface="Times New Roman" panose="02020603050405020304" pitchFamily="18" charset="0"/>
                        </a:rPr>
                        <a:t>Cho </a:t>
                      </a:r>
                      <a:r>
                        <a:rPr lang="en-US" sz="2800">
                          <a:effectLst/>
                          <a:latin typeface="Times New Roman" panose="02020603050405020304" pitchFamily="18" charset="0"/>
                          <a:cs typeface="Times New Roman" panose="02020603050405020304" pitchFamily="18" charset="0"/>
                        </a:rPr>
                        <a:t>là </a:t>
                      </a:r>
                      <a:r>
                        <a:rPr lang="en-US" sz="2800" smtClean="0">
                          <a:effectLst/>
                          <a:latin typeface="Times New Roman" panose="02020603050405020304" pitchFamily="18" charset="0"/>
                          <a:cs typeface="Times New Roman" panose="02020603050405020304" pitchFamily="18" charset="0"/>
                        </a:rPr>
                        <a:t>phải.</a:t>
                      </a:r>
                      <a:endParaRPr lang="en-US" sz="2800">
                        <a:effectLst/>
                        <a:latin typeface="Times New Roman" panose="02020603050405020304" pitchFamily="18" charset="0"/>
                        <a:cs typeface="Times New Roman" panose="02020603050405020304" pitchFamily="18" charset="0"/>
                      </a:endParaRPr>
                    </a:p>
                    <a:p>
                      <a:pPr algn="just"/>
                      <a:r>
                        <a:rPr lang="en-US" sz="2800">
                          <a:effectLst/>
                          <a:latin typeface="Times New Roman" panose="02020603050405020304" pitchFamily="18" charset="0"/>
                          <a:cs typeface="Times New Roman" panose="02020603050405020304" pitchFamily="18" charset="0"/>
                        </a:rPr>
                        <a:t>- Người góp ý thứ </a:t>
                      </a:r>
                      <a:r>
                        <a:rPr lang="en-US" sz="2800" smtClean="0">
                          <a:effectLst/>
                          <a:latin typeface="Times New Roman" panose="02020603050405020304" pitchFamily="18" charset="0"/>
                          <a:cs typeface="Times New Roman" panose="02020603050405020304" pitchFamily="18" charset="0"/>
                        </a:rPr>
                        <a:t>hai:</a:t>
                      </a:r>
                      <a:r>
                        <a:rPr lang="en-US" sz="2800" baseline="0" smtClean="0">
                          <a:effectLst/>
                          <a:latin typeface="Times New Roman" panose="02020603050405020304" pitchFamily="18" charset="0"/>
                          <a:cs typeface="Times New Roman" panose="02020603050405020304" pitchFamily="18" charset="0"/>
                        </a:rPr>
                        <a:t> </a:t>
                      </a:r>
                      <a:r>
                        <a:rPr lang="en-US" sz="2800" smtClean="0">
                          <a:effectLst/>
                          <a:latin typeface="Times New Roman" panose="02020603050405020304" pitchFamily="18" charset="0"/>
                          <a:cs typeface="Times New Roman" panose="02020603050405020304" pitchFamily="18" charset="0"/>
                        </a:rPr>
                        <a:t>Đẽo </a:t>
                      </a:r>
                      <a:r>
                        <a:rPr lang="en-US" sz="2800">
                          <a:effectLst/>
                          <a:latin typeface="Times New Roman" panose="02020603050405020304" pitchFamily="18" charset="0"/>
                          <a:cs typeface="Times New Roman" panose="02020603050405020304" pitchFamily="18" charset="0"/>
                        </a:rPr>
                        <a:t>nhỏ hơn, thấp hơn thì mới dễ cày</a:t>
                      </a:r>
                      <a:r>
                        <a:rPr lang="en-US" sz="2800" smtClean="0">
                          <a:effectLst/>
                          <a:latin typeface="Times New Roman" panose="02020603050405020304" pitchFamily="18" charset="0"/>
                          <a:cs typeface="Times New Roman" panose="02020603050405020304" pitchFamily="18" charset="0"/>
                        </a:rPr>
                        <a:t>.</a:t>
                      </a:r>
                      <a:r>
                        <a:rPr lang="en-US" sz="2800" baseline="0" smtClean="0">
                          <a:effectLst/>
                          <a:latin typeface="Times New Roman" panose="02020603050405020304" pitchFamily="18" charset="0"/>
                          <a:cs typeface="Times New Roman" panose="02020603050405020304" pitchFamily="18" charset="0"/>
                        </a:rPr>
                        <a:t> </a:t>
                      </a:r>
                      <a:r>
                        <a:rPr lang="en-US" sz="2800" smtClean="0">
                          <a:effectLst/>
                          <a:latin typeface="Times New Roman" panose="02020603050405020304" pitchFamily="18" charset="0"/>
                          <a:cs typeface="Times New Roman" panose="02020603050405020304" pitchFamily="18" charset="0"/>
                        </a:rPr>
                        <a:t>=&gt;Cho </a:t>
                      </a:r>
                      <a:r>
                        <a:rPr lang="en-US" sz="2800">
                          <a:effectLst/>
                          <a:latin typeface="Times New Roman" panose="02020603050405020304" pitchFamily="18" charset="0"/>
                          <a:cs typeface="Times New Roman" panose="02020603050405020304" pitchFamily="18" charset="0"/>
                        </a:rPr>
                        <a:t>là</a:t>
                      </a:r>
                      <a:r>
                        <a:rPr lang="vi-VN" sz="2800">
                          <a:effectLst/>
                          <a:latin typeface="Times New Roman" panose="02020603050405020304" pitchFamily="18" charset="0"/>
                          <a:cs typeface="Times New Roman" panose="02020603050405020304" pitchFamily="18" charset="0"/>
                        </a:rPr>
                        <a:t> “có lí” (là</a:t>
                      </a:r>
                      <a:r>
                        <a:rPr lang="en-US" sz="2800">
                          <a:effectLst/>
                          <a:latin typeface="Times New Roman" panose="02020603050405020304" pitchFamily="18" charset="0"/>
                          <a:cs typeface="Times New Roman" panose="02020603050405020304" pitchFamily="18" charset="0"/>
                        </a:rPr>
                        <a:t> phải</a:t>
                      </a:r>
                      <a:r>
                        <a:rPr lang="vi-VN" sz="2800" smtClean="0">
                          <a:effectLst/>
                          <a:latin typeface="Times New Roman" panose="02020603050405020304" pitchFamily="18" charset="0"/>
                          <a:cs typeface="Times New Roman" panose="02020603050405020304" pitchFamily="18" charset="0"/>
                        </a:rPr>
                        <a:t>)</a:t>
                      </a:r>
                      <a:r>
                        <a:rPr lang="en-US" sz="2800" smtClean="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cs typeface="Times New Roman" panose="02020603050405020304" pitchFamily="18" charset="0"/>
                      </a:endParaRPr>
                    </a:p>
                    <a:p>
                      <a:pPr algn="just"/>
                      <a:r>
                        <a:rPr lang="en-US" sz="2800">
                          <a:effectLst/>
                          <a:latin typeface="Times New Roman" panose="02020603050405020304" pitchFamily="18" charset="0"/>
                          <a:cs typeface="Times New Roman" panose="02020603050405020304" pitchFamily="18" charset="0"/>
                        </a:rPr>
                        <a:t>- Người góp ý thứ </a:t>
                      </a:r>
                      <a:r>
                        <a:rPr lang="en-US" sz="2800" smtClean="0">
                          <a:effectLst/>
                          <a:latin typeface="Times New Roman" panose="02020603050405020304" pitchFamily="18" charset="0"/>
                          <a:cs typeface="Times New Roman" panose="02020603050405020304" pitchFamily="18" charset="0"/>
                        </a:rPr>
                        <a:t>ba:</a:t>
                      </a:r>
                      <a:r>
                        <a:rPr lang="en-US" sz="2800" baseline="0" smtClean="0">
                          <a:effectLst/>
                          <a:latin typeface="Times New Roman" panose="02020603050405020304" pitchFamily="18" charset="0"/>
                          <a:cs typeface="Times New Roman" panose="02020603050405020304" pitchFamily="18" charset="0"/>
                        </a:rPr>
                        <a:t> </a:t>
                      </a:r>
                      <a:r>
                        <a:rPr lang="en-US" sz="2800" smtClean="0">
                          <a:effectLst/>
                          <a:latin typeface="Times New Roman" panose="02020603050405020304" pitchFamily="18" charset="0"/>
                          <a:cs typeface="Times New Roman" panose="02020603050405020304" pitchFamily="18" charset="0"/>
                        </a:rPr>
                        <a:t>Đẽo </a:t>
                      </a:r>
                      <a:r>
                        <a:rPr lang="en-US" sz="2800">
                          <a:effectLst/>
                          <a:latin typeface="Times New Roman" panose="02020603050405020304" pitchFamily="18" charset="0"/>
                          <a:cs typeface="Times New Roman" panose="02020603050405020304" pitchFamily="18" charset="0"/>
                        </a:rPr>
                        <a:t>cày cho thật cao, thật to gấp đôi, gấp ba để voi cày được. </a:t>
                      </a:r>
                      <a:r>
                        <a:rPr lang="en-US" sz="2800" smtClean="0">
                          <a:effectLst/>
                          <a:latin typeface="Times New Roman" panose="02020603050405020304" pitchFamily="18" charset="0"/>
                          <a:cs typeface="Times New Roman" panose="02020603050405020304" pitchFamily="18" charset="0"/>
                        </a:rPr>
                        <a:t>=&gt;</a:t>
                      </a:r>
                      <a:r>
                        <a:rPr lang="vi-VN" sz="2800" smtClean="0">
                          <a:effectLst/>
                          <a:latin typeface="Times New Roman" panose="02020603050405020304" pitchFamily="18" charset="0"/>
                          <a:cs typeface="Times New Roman" panose="02020603050405020304" pitchFamily="18" charset="0"/>
                        </a:rPr>
                        <a:t>Nghe </a:t>
                      </a:r>
                      <a:r>
                        <a:rPr lang="vi-VN" sz="2800">
                          <a:effectLst/>
                          <a:latin typeface="Times New Roman" panose="02020603050405020304" pitchFamily="18" charset="0"/>
                          <a:cs typeface="Times New Roman" panose="02020603050405020304" pitchFamily="18" charset="0"/>
                        </a:rPr>
                        <a:t>nói được nhiều lãi</a:t>
                      </a:r>
                      <a:r>
                        <a:rPr lang="vi-VN" sz="2800" smtClean="0">
                          <a:effectLst/>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15000"/>
                        </a:lnSpc>
                        <a:spcBef>
                          <a:spcPts val="600"/>
                        </a:spcBef>
                        <a:spcAft>
                          <a:spcPts val="600"/>
                        </a:spcAft>
                      </a:pPr>
                      <a:r>
                        <a:rPr lang="en-US" sz="2800">
                          <a:solidFill>
                            <a:srgbClr val="0D0D0D"/>
                          </a:solidFill>
                          <a:effectLst/>
                          <a:latin typeface="Times New Roman" panose="02020603050405020304" pitchFamily="18" charset="0"/>
                          <a:ea typeface="MS Mincho"/>
                          <a:cs typeface="Times New Roman" panose="02020603050405020304" pitchFamily="18" charset="0"/>
                        </a:rPr>
                        <a:t>- Biết lắng nghe ý kiến của người khác.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Bef>
                          <a:spcPts val="600"/>
                        </a:spcBef>
                        <a:spcAft>
                          <a:spcPts val="600"/>
                        </a:spcAft>
                      </a:pPr>
                      <a:r>
                        <a:rPr lang="en-US" sz="2800">
                          <a:solidFill>
                            <a:srgbClr val="0D0D0D"/>
                          </a:solidFill>
                          <a:effectLst/>
                          <a:latin typeface="Times New Roman" panose="02020603050405020304" pitchFamily="18" charset="0"/>
                          <a:ea typeface="MS Mincho"/>
                          <a:cs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Thiếu kiến thức.</a:t>
                      </a:r>
                    </a:p>
                    <a:p>
                      <a:pP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Dễ thay đổi, không có chủ kiến, không có lập trường, suy nghĩ không chín chắn.</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86064075"/>
                  </a:ext>
                </a:extLst>
              </a:tr>
            </a:tbl>
          </a:graphicData>
        </a:graphic>
      </p:graphicFrame>
    </p:spTree>
    <p:extLst>
      <p:ext uri="{BB962C8B-B14F-4D97-AF65-F5344CB8AC3E}">
        <p14:creationId xmlns:p14="http://schemas.microsoft.com/office/powerpoint/2010/main" val="203006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02918775"/>
              </p:ext>
            </p:extLst>
          </p:nvPr>
        </p:nvGraphicFramePr>
        <p:xfrm>
          <a:off x="603090" y="434881"/>
          <a:ext cx="11147631" cy="6086974"/>
        </p:xfrm>
        <a:graphic>
          <a:graphicData uri="http://schemas.openxmlformats.org/drawingml/2006/table">
            <a:tbl>
              <a:tblPr firstRow="1" firstCol="1" bandRow="1"/>
              <a:tblGrid>
                <a:gridCol w="2972623">
                  <a:extLst>
                    <a:ext uri="{9D8B030D-6E8A-4147-A177-3AD203B41FA5}">
                      <a16:colId xmlns:a16="http://schemas.microsoft.com/office/drawing/2014/main" val="1562525350"/>
                    </a:ext>
                  </a:extLst>
                </a:gridCol>
                <a:gridCol w="4098708">
                  <a:extLst>
                    <a:ext uri="{9D8B030D-6E8A-4147-A177-3AD203B41FA5}">
                      <a16:colId xmlns:a16="http://schemas.microsoft.com/office/drawing/2014/main" val="1276126949"/>
                    </a:ext>
                  </a:extLst>
                </a:gridCol>
                <a:gridCol w="4076300">
                  <a:extLst>
                    <a:ext uri="{9D8B030D-6E8A-4147-A177-3AD203B41FA5}">
                      <a16:colId xmlns:a16="http://schemas.microsoft.com/office/drawing/2014/main" val="1927324795"/>
                    </a:ext>
                  </a:extLst>
                </a:gridCol>
              </a:tblGrid>
              <a:tr h="1321485">
                <a:tc>
                  <a:txBody>
                    <a:bodyPr/>
                    <a:lstStyle/>
                    <a:p>
                      <a:pPr algn="ctr">
                        <a:lnSpc>
                          <a:spcPct val="115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Phương diện tiêu biểu của nhân vật</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lnSpc>
                          <a:spcPct val="115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Các biểu hiện cụ thể trong tác phẩm</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lnSpc>
                          <a:spcPct val="115000"/>
                        </a:lnSpc>
                        <a:spcBef>
                          <a:spcPts val="600"/>
                        </a:spcBef>
                        <a:spcAft>
                          <a:spcPts val="60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Nhận xét, đánh giá của em về nhân vật</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439494092"/>
                  </a:ext>
                </a:extLst>
              </a:tr>
              <a:tr h="3142606">
                <a:tc>
                  <a:txBody>
                    <a:bodyPr/>
                    <a:lstStyle/>
                    <a:p>
                      <a:pPr algn="l">
                        <a:lnSpc>
                          <a:spcPct val="115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Hành động sau mỗi lần được góp ý</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342900" lvl="0" indent="-342900" algn="just">
                        <a:lnSpc>
                          <a:spcPct val="115000"/>
                        </a:lnSpc>
                        <a:spcAft>
                          <a:spcPts val="0"/>
                        </a:spcAft>
                        <a:buSzPts val="1400"/>
                        <a:buFont typeface="Times New Roman" panose="02020603050405020304" pitchFamily="18" charset="0"/>
                        <a:buChar char="-"/>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đẽo</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-&gt;</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cày vừa to vừa cao</a:t>
                      </a:r>
                    </a:p>
                    <a:p>
                      <a:pPr algn="just"/>
                      <a:r>
                        <a:rPr lang="vi-VN" sz="2800">
                          <a:effectLst/>
                          <a:latin typeface="Times New Roman" panose="02020603050405020304" pitchFamily="18" charset="0"/>
                          <a:cs typeface="Times New Roman" panose="02020603050405020304" pitchFamily="18" charset="0"/>
                        </a:rPr>
                        <a:t>liền </a:t>
                      </a:r>
                      <a:r>
                        <a:rPr lang="en-US" sz="2800">
                          <a:effectLst/>
                          <a:latin typeface="Times New Roman" panose="02020603050405020304" pitchFamily="18" charset="0"/>
                          <a:cs typeface="Times New Roman" panose="02020603050405020304" pitchFamily="18" charset="0"/>
                        </a:rPr>
                        <a:t> đẽo</a:t>
                      </a:r>
                      <a:r>
                        <a:rPr lang="vi-VN" sz="2800">
                          <a:effectLst/>
                          <a:latin typeface="Times New Roman" panose="02020603050405020304" pitchFamily="18" charset="0"/>
                          <a:cs typeface="Times New Roman" panose="02020603050405020304" pitchFamily="18" charset="0"/>
                        </a:rPr>
                        <a:t>.</a:t>
                      </a:r>
                      <a:r>
                        <a:rPr lang="en-US" sz="2800">
                          <a:effectLst/>
                          <a:latin typeface="Times New Roman" panose="02020603050405020304" pitchFamily="18" charset="0"/>
                          <a:cs typeface="Times New Roman" panose="02020603050405020304" pitchFamily="18" charset="0"/>
                        </a:rPr>
                        <a:t> </a:t>
                      </a:r>
                    </a:p>
                    <a:p>
                      <a:pPr algn="just">
                        <a:lnSpc>
                          <a:spcPct val="115000"/>
                        </a:lnSpc>
                        <a:spcBef>
                          <a:spcPts val="600"/>
                        </a:spcBef>
                        <a:spcAft>
                          <a:spcPts val="60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đẽo cày vừa nhỏ, vừa thấp.</a:t>
                      </a:r>
                    </a:p>
                    <a:p>
                      <a:pPr>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Đẽo hết số gỗ còn lại loại cày để voi cày</a:t>
                      </a: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0" lvl="0" indent="0" algn="just">
                        <a:lnSpc>
                          <a:spcPct val="115000"/>
                        </a:lnSpc>
                        <a:spcBef>
                          <a:spcPts val="600"/>
                        </a:spcBef>
                        <a:spcAft>
                          <a:spcPts val="600"/>
                        </a:spcAft>
                        <a:buSzPts val="1400"/>
                        <a:buFont typeface="Times New Roman" panose="02020603050405020304" pitchFamily="18" charset="0"/>
                        <a:buNone/>
                      </a:pP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 đều </a:t>
                      </a: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làm theo một cách mù quáng, mà không có chính kiến để cân nhắc, xem xét những ý kiến đó có đúng hay phù hợp với công việc của mình như thế nào.</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087740608"/>
                  </a:ext>
                </a:extLst>
              </a:tr>
              <a:tr h="1321485">
                <a:tc>
                  <a:txBody>
                    <a:bodyPr/>
                    <a:lstStyle/>
                    <a:p>
                      <a:pPr algn="ctr">
                        <a:lnSpc>
                          <a:spcPct val="115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Kết cục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marL="101600">
                        <a:lnSpc>
                          <a:spcPct val="115000"/>
                        </a:lnSpc>
                        <a:spcBef>
                          <a:spcPts val="600"/>
                        </a:spcBef>
                        <a:spcAft>
                          <a:spcPts val="60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=&gt;Bao nhiêu gỗ hỏng hết, không ai mua cày, vốn liếng đi đời nhà ma.</a:t>
                      </a: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15000"/>
                        </a:lnSpc>
                        <a:spcBef>
                          <a:spcPts val="600"/>
                        </a:spcBef>
                        <a:spcAft>
                          <a:spcPts val="60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Kiểu nhân vật phê phán, giúp mọi người tự rút ra bài học cho mình.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6855" marR="5685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05378448"/>
                  </a:ext>
                </a:extLst>
              </a:tr>
            </a:tbl>
          </a:graphicData>
        </a:graphic>
      </p:graphicFrame>
    </p:spTree>
    <p:extLst>
      <p:ext uri="{BB962C8B-B14F-4D97-AF65-F5344CB8AC3E}">
        <p14:creationId xmlns:p14="http://schemas.microsoft.com/office/powerpoint/2010/main" val="361915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4470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679447"/>
            <a:ext cx="10697571" cy="3554306"/>
          </a:xfrm>
          <a:prstGeom prst="rect">
            <a:avLst/>
          </a:prstGeom>
        </p:spPr>
        <p:txBody>
          <a:bodyPr wrap="square">
            <a:spAutoFit/>
          </a:bodyPr>
          <a:lstStyle/>
          <a:p>
            <a:pPr algn="just">
              <a:lnSpc>
                <a:spcPct val="150000"/>
              </a:lnSpc>
              <a:spcBef>
                <a:spcPts val="600"/>
              </a:spcBef>
              <a:spcAft>
                <a:spcPts val="600"/>
              </a:spcAft>
            </a:pPr>
            <a:r>
              <a:rPr lang="en-US" sz="2800" b="1">
                <a:solidFill>
                  <a:srgbClr val="000000"/>
                </a:solidFill>
                <a:latin typeface="Times New Roman" panose="02020603050405020304" pitchFamily="18" charset="0"/>
                <a:ea typeface="Times New Roman" panose="02020603050405020304" pitchFamily="18" charset="0"/>
              </a:rPr>
              <a:t>b. Lập dàn ý</a:t>
            </a:r>
            <a:endParaRPr lang="en-US" sz="240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US" sz="2800" b="1" i="1">
                <a:solidFill>
                  <a:srgbClr val="000000"/>
                </a:solidFill>
                <a:latin typeface="Times New Roman" panose="02020603050405020304" pitchFamily="18" charset="0"/>
                <a:ea typeface="Times New Roman" panose="02020603050405020304" pitchFamily="18" charset="0"/>
              </a:rPr>
              <a:t>- Lập dàn ý bằng cách dựa vào các ý đã tìm được, sắp xếp lại theo một trình tự nhất định theo ba phần lớn của bài văn, gồm:</a:t>
            </a:r>
            <a:endParaRPr lang="en-US" sz="240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US" sz="2800" b="1">
                <a:solidFill>
                  <a:srgbClr val="000000"/>
                </a:solidFill>
                <a:latin typeface="Times New Roman" panose="02020603050405020304" pitchFamily="18" charset="0"/>
                <a:ea typeface="Times New Roman" panose="02020603050405020304" pitchFamily="18" charset="0"/>
              </a:rPr>
              <a:t>* Mở bài:</a:t>
            </a:r>
            <a:r>
              <a:rPr lang="en-US" sz="2800">
                <a:solidFill>
                  <a:srgbClr val="000000"/>
                </a:solidFill>
                <a:latin typeface="Times New Roman" panose="02020603050405020304" pitchFamily="18" charset="0"/>
                <a:ea typeface="Times New Roman" panose="02020603050405020304" pitchFamily="18" charset="0"/>
              </a:rPr>
              <a:t> Giới thiệu đặc điểm nổi bật của nhân vật người thợ mộc trong truyện ngụ ngôn </a:t>
            </a:r>
            <a:r>
              <a:rPr lang="en-US" sz="2800" i="1">
                <a:solidFill>
                  <a:srgbClr val="000000"/>
                </a:solidFill>
                <a:latin typeface="Times New Roman" panose="02020603050405020304" pitchFamily="18" charset="0"/>
                <a:ea typeface="Times New Roman" panose="02020603050405020304" pitchFamily="18" charset="0"/>
              </a:rPr>
              <a:t>Đẽo cày giữa đường.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5283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04967" y="1132764"/>
            <a:ext cx="11215240" cy="483130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3801" y="1430283"/>
            <a:ext cx="10697571" cy="4208973"/>
          </a:xfrm>
          <a:prstGeom prst="rect">
            <a:avLst/>
          </a:prstGeom>
        </p:spPr>
        <p:txBody>
          <a:bodyPr wrap="square">
            <a:spAutoFit/>
          </a:bodyPr>
          <a:lstStyle/>
          <a:p>
            <a:pPr algn="just">
              <a:lnSpc>
                <a:spcPct val="150000"/>
              </a:lnSpc>
              <a:spcBef>
                <a:spcPts val="600"/>
              </a:spcBef>
              <a:spcAft>
                <a:spcPts val="600"/>
              </a:spcAft>
            </a:pPr>
            <a:r>
              <a:rPr lang="en-US" sz="2800" b="1">
                <a:solidFill>
                  <a:srgbClr val="000000"/>
                </a:solidFill>
                <a:latin typeface="Times New Roman" panose="02020603050405020304" pitchFamily="18" charset="0"/>
                <a:ea typeface="Times New Roman" panose="02020603050405020304" pitchFamily="18" charset="0"/>
              </a:rPr>
              <a:t>* Thân bài:</a:t>
            </a:r>
            <a:r>
              <a:rPr lang="en-US" sz="2800">
                <a:solidFill>
                  <a:srgbClr val="000000"/>
                </a:solidFill>
                <a:latin typeface="Times New Roman" panose="02020603050405020304" pitchFamily="18" charset="0"/>
                <a:ea typeface="Times New Roman" panose="02020603050405020304" pitchFamily="18" charset="0"/>
              </a:rPr>
              <a:t> Phân tích đặc điểm của nhân vật:</a:t>
            </a:r>
            <a:endParaRPr lang="en-US" sz="240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US" sz="2800">
                <a:solidFill>
                  <a:srgbClr val="000000"/>
                </a:solidFill>
                <a:latin typeface="Times New Roman" panose="02020603050405020304" pitchFamily="18" charset="0"/>
                <a:ea typeface="Times New Roman" panose="02020603050405020304" pitchFamily="18" charset="0"/>
              </a:rPr>
              <a:t>Lần lượt phân tích những đặc điểm nổi bật của nhân vật thông qua các chi tiết cụ thể trong tác phẩm (hoàn cảnh, cử chỉ,hành động, ý nghĩ, …)</a:t>
            </a:r>
            <a:endParaRPr lang="en-US" sz="2400">
              <a:latin typeface="Times New Roman" panose="02020603050405020304" pitchFamily="18" charset="0"/>
              <a:ea typeface="Times New Roman" panose="02020603050405020304" pitchFamily="18" charset="0"/>
            </a:endParaRPr>
          </a:p>
          <a:p>
            <a:pPr marL="342900" lvl="0" indent="-342900" algn="just">
              <a:lnSpc>
                <a:spcPct val="150000"/>
              </a:lnSpc>
              <a:spcBef>
                <a:spcPts val="600"/>
              </a:spcBef>
              <a:spcAft>
                <a:spcPts val="600"/>
              </a:spcAft>
              <a:buSzPts val="1400"/>
              <a:buFont typeface="Times New Roman" panose="02020603050405020304" pitchFamily="18" charset="0"/>
              <a:buChar char="-"/>
            </a:pPr>
            <a:r>
              <a:rPr lang="en-US" sz="2800">
                <a:latin typeface="Times New Roman" panose="02020603050405020304" pitchFamily="18" charset="0"/>
                <a:ea typeface="Times New Roman" panose="02020603050405020304" pitchFamily="18" charset="0"/>
                <a:cs typeface="Times New Roman" panose="02020603050405020304" pitchFamily="18" charset="0"/>
              </a:rPr>
              <a:t>Nêu được nhận xét của em về nhân vật người thợ mộc *Chỉ ra các đặc điểm của nhân vật người thợ mộc dựa trên các bằng chứng trong truyện </a:t>
            </a:r>
            <a:r>
              <a:rPr lang="en-US" sz="2800" i="1">
                <a:latin typeface="Times New Roman" panose="02020603050405020304" pitchFamily="18" charset="0"/>
                <a:ea typeface="Times New Roman" panose="02020603050405020304" pitchFamily="18" charset="0"/>
                <a:cs typeface="Times New Roman" panose="02020603050405020304" pitchFamily="18" charset="0"/>
              </a:rPr>
              <a:t>Đẽo cày giữa đường</a:t>
            </a:r>
            <a:r>
              <a:rPr lang="en-US" sz="2800">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57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532263" y="1514901"/>
            <a:ext cx="11187944" cy="476306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eaLnBrk="0" fontAlgn="base" hangingPunct="0">
              <a:spcBef>
                <a:spcPct val="0"/>
              </a:spcBef>
              <a:spcAft>
                <a:spcPts val="800"/>
              </a:spcAft>
            </a:pPr>
            <a:endParaRPr lang="en-US" sz="2400" b="1" dirty="0" smtClean="0">
              <a:solidFill>
                <a:prstClr val="black"/>
              </a:solidFill>
              <a:latin typeface="Times New Roman" panose="02020603050405020304" pitchFamily="18" charset="0"/>
              <a:cs typeface="Times New Roman" panose="02020603050405020304" pitchFamily="18" charset="0"/>
            </a:endParaRPr>
          </a:p>
          <a:p>
            <a:pPr algn="ctr" eaLnBrk="0" fontAlgn="base" hangingPunct="0">
              <a:spcBef>
                <a:spcPct val="0"/>
              </a:spcBef>
              <a:spcAft>
                <a:spcPct val="0"/>
              </a:spcAft>
            </a:pPr>
            <a:endParaRPr lang="en-US" altLang="en-US" sz="2400" dirty="0" smtClean="0">
              <a:solidFill>
                <a:prstClr val="black"/>
              </a:solidFill>
              <a:latin typeface="Arial" panose="020B0604020202020204" pitchFamily="34" charset="0"/>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56683" y="1552596"/>
            <a:ext cx="10739103" cy="4539191"/>
          </a:xfrm>
          <a:prstGeom prst="rect">
            <a:avLst/>
          </a:prstGeom>
        </p:spPr>
        <p:txBody>
          <a:bodyPr wrap="square">
            <a:spAutoFit/>
          </a:bodyPr>
          <a:lstStyle/>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GV tổ chức cho HS tham gia trò chơi “ Ai nhớ hơn ai </a:t>
            </a:r>
            <a:r>
              <a:rPr lang="vi-VN" sz="2800" smtClean="0">
                <a:solidFill>
                  <a:srgbClr val="000000"/>
                </a:solidFill>
                <a:latin typeface="Times New Roman" panose="02020603050405020304" pitchFamily="18" charset="0"/>
                <a:ea typeface="Times New Roman" panose="02020603050405020304" pitchFamily="18" charset="0"/>
              </a:rPr>
              <a:t>?”</a:t>
            </a:r>
            <a:endParaRPr lang="en-US" sz="2800" smtClean="0">
              <a:solidFill>
                <a:srgbClr val="000000"/>
              </a:solidFill>
              <a:latin typeface="Times New Roman" panose="02020603050405020304" pitchFamily="18" charset="0"/>
              <a:ea typeface="Times New Roman" panose="02020603050405020304" pitchFamily="18" charset="0"/>
            </a:endParaRPr>
          </a:p>
          <a:p>
            <a:pPr>
              <a:lnSpc>
                <a:spcPct val="150000"/>
              </a:lnSpc>
              <a:spcAft>
                <a:spcPts val="0"/>
              </a:spcAft>
            </a:pPr>
            <a:r>
              <a:rPr lang="vi-VN" sz="2800" b="1" i="1">
                <a:solidFill>
                  <a:srgbClr val="000000"/>
                </a:solidFill>
                <a:latin typeface="Times New Roman" panose="02020603050405020304" pitchFamily="18" charset="0"/>
                <a:ea typeface="Times New Roman" panose="02020603050405020304" pitchFamily="18" charset="0"/>
              </a:rPr>
              <a:t>Cách thực hiện:</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GV nêu câu hỏi:</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Kể tên các nhân vật trong các truyện em đã đã được học và tìm hiểu và cho biết ấn tượng của em về nhân vật.</a:t>
            </a:r>
            <a:endParaRPr lang="en-US" sz="2400">
              <a:latin typeface="Times New Roman" panose="02020603050405020304" pitchFamily="18" charset="0"/>
              <a:ea typeface="Times New Roman" panose="02020603050405020304" pitchFamily="18" charset="0"/>
            </a:endParaRPr>
          </a:p>
          <a:p>
            <a:pPr>
              <a:lnSpc>
                <a:spcPct val="150000"/>
              </a:lnSpc>
              <a:spcAft>
                <a:spcPts val="0"/>
              </a:spcAft>
            </a:pPr>
            <a:r>
              <a:rPr lang="vi-VN" sz="2800">
                <a:solidFill>
                  <a:srgbClr val="000000"/>
                </a:solidFill>
                <a:latin typeface="Times New Roman" panose="02020603050405020304" pitchFamily="18" charset="0"/>
                <a:ea typeface="Calibri" panose="020F0502020204030204" pitchFamily="34" charset="0"/>
              </a:rPr>
              <a:t>Yêu cầu hai học sinh cùng thực hiện trên lớp trong 3 phút- HS dưới lớp tự điền vào phiếu cá nhân phần trả lời câu hỏi</a:t>
            </a:r>
            <a:endParaRPr lang="en-US" sz="2400">
              <a:effectLst/>
              <a:latin typeface="Times New Roman" panose="02020603050405020304" pitchFamily="18" charset="0"/>
              <a:ea typeface="Times New Roman" panose="02020603050405020304" pitchFamily="18" charset="0"/>
            </a:endParaRPr>
          </a:p>
        </p:txBody>
      </p:sp>
      <p:sp>
        <p:nvSpPr>
          <p:cNvPr id="6" name="Rectangle 5"/>
          <p:cNvSpPr/>
          <p:nvPr/>
        </p:nvSpPr>
        <p:spPr>
          <a:xfrm>
            <a:off x="3519478" y="411651"/>
            <a:ext cx="4456606" cy="523220"/>
          </a:xfrm>
          <a:prstGeom prst="rect">
            <a:avLst/>
          </a:prstGeom>
        </p:spPr>
        <p:txBody>
          <a:bodyPr wrap="none">
            <a:spAutoFit/>
          </a:bodyPr>
          <a:lstStyle/>
          <a:p>
            <a:pPr algn="ctr">
              <a:spcAft>
                <a:spcPts val="0"/>
              </a:spcAft>
              <a:tabLst>
                <a:tab pos="1714500" algn="l"/>
              </a:tabLst>
            </a:pPr>
            <a:r>
              <a:rPr lang="en-US" sz="2800" b="1">
                <a:solidFill>
                  <a:srgbClr val="0070C0"/>
                </a:solidFill>
                <a:latin typeface="Times New Roman" panose="02020603050405020304" pitchFamily="18" charset="0"/>
                <a:ea typeface="Times New Roman" panose="02020603050405020304" pitchFamily="18" charset="0"/>
              </a:rPr>
              <a:t>HOẠT ĐỘNG 1: </a:t>
            </a:r>
            <a:r>
              <a:rPr lang="vi-VN" sz="2800" b="1">
                <a:solidFill>
                  <a:srgbClr val="0070C0"/>
                </a:solidFill>
                <a:latin typeface="Times New Roman" panose="02020603050405020304" pitchFamily="18" charset="0"/>
                <a:ea typeface="Times New Roman" panose="02020603050405020304" pitchFamily="18" charset="0"/>
              </a:rPr>
              <a:t> MỞ ĐẦU</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74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351128"/>
            <a:ext cx="11248413" cy="444917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84661" y="1774981"/>
            <a:ext cx="10697571" cy="3408754"/>
          </a:xfrm>
          <a:prstGeom prst="rect">
            <a:avLst/>
          </a:prstGeom>
        </p:spPr>
        <p:txBody>
          <a:bodyPr wrap="square">
            <a:spAutoFit/>
          </a:bodyPr>
          <a:lstStyle/>
          <a:p>
            <a:pPr marL="101600" algn="just">
              <a:lnSpc>
                <a:spcPct val="150000"/>
              </a:lnSpc>
              <a:spcBef>
                <a:spcPts val="600"/>
              </a:spcBef>
              <a:spcAft>
                <a:spcPts val="60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Lai lịch</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marL="101600" algn="just">
              <a:lnSpc>
                <a:spcPct val="150000"/>
              </a:lnSpc>
              <a:spcBef>
                <a:spcPts val="600"/>
              </a:spcBef>
              <a:spcAft>
                <a:spcPts val="60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Nhân vật người thợ mộc được giới thiệu ngay đầu truyện: </a:t>
            </a:r>
            <a:r>
              <a:rPr lang="en-US" sz="2800" i="1">
                <a:latin typeface="Times New Roman" panose="02020603050405020304" pitchFamily="18" charset="0"/>
                <a:ea typeface="Times New Roman" panose="02020603050405020304" pitchFamily="18" charset="0"/>
                <a:cs typeface="Times New Roman" panose="02020603050405020304" pitchFamily="18" charset="0"/>
              </a:rPr>
              <a:t>“Xưa, có anh chàng thợ mộc dốc hết vốn liếng ra mua gỗ để làm nghề đẽo cày</a:t>
            </a:r>
            <a:r>
              <a:rPr lang="en-US" sz="2800">
                <a:latin typeface="Times New Roman" panose="02020603050405020304" pitchFamily="18" charset="0"/>
                <a:ea typeface="Times New Roman" panose="02020603050405020304" pitchFamily="18" charset="0"/>
                <a:cs typeface="Times New Roman" panose="02020603050405020304" pitchFamily="18" charset="0"/>
              </a:rPr>
              <a:t>”. Cách giới thiệu ngắn gọn, đủ thông tin, cho thấy anh ta là người có chí tiến thủ, có chí làm ăn. Mong muốn làm giàu của anh là rất chính đáng.</a:t>
            </a:r>
            <a:endParaRPr lang="en-US" sz="200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353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720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596284"/>
            <a:ext cx="10697571" cy="3892861"/>
          </a:xfrm>
          <a:prstGeom prst="rect">
            <a:avLst/>
          </a:prstGeom>
        </p:spPr>
        <p:txBody>
          <a:bodyPr wrap="square">
            <a:spAutoFit/>
          </a:bodyPr>
          <a:lstStyle/>
          <a:p>
            <a:pPr algn="just">
              <a:lnSpc>
                <a:spcPct val="150000"/>
              </a:lnSpc>
            </a:pPr>
            <a:r>
              <a:rPr lang="en-US" sz="2800">
                <a:solidFill>
                  <a:srgbClr val="0D0D0D"/>
                </a:solidFill>
                <a:latin typeface="Times New Roman" panose="02020603050405020304" pitchFamily="18" charset="0"/>
                <a:ea typeface="MS Mincho"/>
                <a:cs typeface="Times New Roman" panose="02020603050405020304" pitchFamily="18" charset="0"/>
              </a:rPr>
              <a:t>- </a:t>
            </a:r>
            <a:r>
              <a:rPr lang="en-US" sz="2800" b="1">
                <a:solidFill>
                  <a:srgbClr val="0D0D0D"/>
                </a:solidFill>
                <a:latin typeface="Times New Roman" panose="02020603050405020304" pitchFamily="18" charset="0"/>
                <a:ea typeface="MS Mincho"/>
                <a:cs typeface="Times New Roman" panose="02020603050405020304" pitchFamily="18" charset="0"/>
              </a:rPr>
              <a:t>Bối cảnh nhân vật xuất hiện</a:t>
            </a:r>
            <a:r>
              <a:rPr lang="en-US" sz="2800">
                <a:solidFill>
                  <a:srgbClr val="0D0D0D"/>
                </a:solidFill>
                <a:latin typeface="Times New Roman" panose="02020603050405020304" pitchFamily="18" charset="0"/>
                <a:ea typeface="MS Mincho"/>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a:p>
            <a:pPr algn="just">
              <a:lnSpc>
                <a:spcPct val="150000"/>
              </a:lnSpc>
            </a:pPr>
            <a:r>
              <a:rPr lang="en-US" sz="2800">
                <a:solidFill>
                  <a:srgbClr val="0D0D0D"/>
                </a:solidFill>
                <a:latin typeface="Times New Roman" panose="02020603050405020304" pitchFamily="18" charset="0"/>
                <a:ea typeface="MS Mincho"/>
                <a:cs typeface="Times New Roman" panose="02020603050405020304" pitchFamily="18" charset="0"/>
              </a:rPr>
              <a:t>Người thợ mộc được xây dựng trong một không gian cụ thể, gần gũi, dễ hình dung. Cách đặt nhân vật vào k</a:t>
            </a:r>
            <a:r>
              <a:rPr lang="en-US" sz="2800">
                <a:latin typeface="Times New Roman" panose="02020603050405020304" pitchFamily="18" charset="0"/>
                <a:cs typeface="Times New Roman" panose="02020603050405020304" pitchFamily="18" charset="0"/>
              </a:rPr>
              <a:t>hông gian: “Bên vệ đường, nơi có nhiều người qua lại”; thời gian cụ thể: “</a:t>
            </a:r>
            <a:r>
              <a:rPr lang="en-US" sz="2800" i="1">
                <a:latin typeface="Times New Roman" panose="02020603050405020304" pitchFamily="18" charset="0"/>
                <a:cs typeface="Times New Roman" panose="02020603050405020304" pitchFamily="18" charset="0"/>
              </a:rPr>
              <a:t>Một hôm”, “mấy hôm sau”. </a:t>
            </a:r>
            <a:r>
              <a:rPr lang="en-US" sz="2800">
                <a:latin typeface="Times New Roman" panose="02020603050405020304" pitchFamily="18" charset="0"/>
                <a:cs typeface="Times New Roman" panose="02020603050405020304" pitchFamily="18" charset="0"/>
              </a:rPr>
              <a:t>Điều này giúp tác giả dân gian xây dựng tình huống truyện, giúp cốt truyện phát triển. Từ đó, nhân vật bộc lộ tình cách</a:t>
            </a:r>
            <a:r>
              <a:rPr lang="en-US" sz="2800" i="1">
                <a:latin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1097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41444" y="941696"/>
            <a:ext cx="11078763" cy="485860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81105" y="1162589"/>
            <a:ext cx="10739103" cy="4278094"/>
          </a:xfrm>
          <a:prstGeom prst="rect">
            <a:avLst/>
          </a:prstGeom>
        </p:spPr>
        <p:txBody>
          <a:bodyPr wrap="square">
            <a:spAutoFit/>
          </a:bodyPr>
          <a:lstStyle/>
          <a:p>
            <a:pPr lvl="0">
              <a:lnSpc>
                <a:spcPct val="150000"/>
              </a:lnSpc>
              <a:spcBef>
                <a:spcPts val="600"/>
              </a:spcBef>
              <a:spcAft>
                <a:spcPts val="600"/>
              </a:spcAft>
              <a:buSzPts val="1400"/>
            </a:pPr>
            <a:r>
              <a:rPr lang="en-US" sz="2800" b="1" smtClean="0">
                <a:solidFill>
                  <a:srgbClr val="0D0D0D"/>
                </a:solidFill>
                <a:latin typeface="Times New Roman" panose="02020603050405020304" pitchFamily="18" charset="0"/>
                <a:ea typeface="MS Mincho"/>
                <a:cs typeface="Times New Roman" panose="02020603050405020304" pitchFamily="18" charset="0"/>
              </a:rPr>
              <a:t>- Suy </a:t>
            </a:r>
            <a:r>
              <a:rPr lang="en-US" sz="2800" b="1">
                <a:solidFill>
                  <a:srgbClr val="0D0D0D"/>
                </a:solidFill>
                <a:latin typeface="Times New Roman" panose="02020603050405020304" pitchFamily="18" charset="0"/>
                <a:ea typeface="MS Mincho"/>
                <a:cs typeface="Times New Roman" panose="02020603050405020304" pitchFamily="18" charset="0"/>
              </a:rPr>
              <a:t>nghĩ: </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Bef>
                <a:spcPts val="600"/>
              </a:spcBef>
              <a:spcAft>
                <a:spcPts val="600"/>
              </a:spcAft>
            </a:pPr>
            <a:r>
              <a:rPr lang="en-US" sz="2800">
                <a:solidFill>
                  <a:srgbClr val="0D0D0D"/>
                </a:solidFill>
                <a:latin typeface="Times New Roman" panose="02020603050405020304" pitchFamily="18" charset="0"/>
                <a:ea typeface="Times New Roman" panose="02020603050405020304" pitchFamily="18" charset="0"/>
              </a:rPr>
              <a:t>+ trước những lần được góp ý của người khác người thợ mộc b</a:t>
            </a:r>
            <a:r>
              <a:rPr lang="en-US" sz="2800">
                <a:solidFill>
                  <a:srgbClr val="0D0D0D"/>
                </a:solidFill>
                <a:latin typeface="Times New Roman" panose="02020603050405020304" pitchFamily="18" charset="0"/>
                <a:ea typeface="MS Mincho"/>
              </a:rPr>
              <a:t>iết lắng nghe ý kiến, nhưng lại là người thiếu kiến thức nên anh ta luôn cho là phải, có lí…Thậm chí anh ta chẳng cần suy nghĩ và tin theo luôn.</a:t>
            </a:r>
            <a:endParaRPr lang="en-US" sz="2400">
              <a:latin typeface="Times New Roman" panose="02020603050405020304" pitchFamily="18" charset="0"/>
              <a:ea typeface="Times New Roman" panose="02020603050405020304" pitchFamily="18" charset="0"/>
            </a:endParaRPr>
          </a:p>
          <a:p>
            <a:pPr algn="just">
              <a:lnSpc>
                <a:spcPct val="150000"/>
              </a:lnSpc>
              <a:spcBef>
                <a:spcPts val="600"/>
              </a:spcBef>
              <a:spcAft>
                <a:spcPts val="600"/>
              </a:spcAft>
            </a:pPr>
            <a:r>
              <a:rPr lang="en-US" sz="2800">
                <a:latin typeface="Times New Roman" panose="02020603050405020304" pitchFamily="18" charset="0"/>
                <a:ea typeface="Times New Roman" panose="02020603050405020304" pitchFamily="18" charset="0"/>
              </a:rPr>
              <a:t>+ Tính cách: dễ thay đổi, không có chủ kiến, không có lập trường, suy nghĩ không chín chắn</a:t>
            </a:r>
            <a:r>
              <a:rPr lang="en-US" sz="2800" smtClean="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4300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941695"/>
            <a:ext cx="11248413" cy="495413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5" name="Rectangle 4"/>
          <p:cNvSpPr/>
          <p:nvPr/>
        </p:nvSpPr>
        <p:spPr>
          <a:xfrm>
            <a:off x="673290" y="1166519"/>
            <a:ext cx="10872716" cy="4354525"/>
          </a:xfrm>
          <a:prstGeom prst="rect">
            <a:avLst/>
          </a:prstGeom>
        </p:spPr>
        <p:txBody>
          <a:bodyPr wrap="square">
            <a:spAutoFit/>
          </a:bodyPr>
          <a:lstStyle/>
          <a:p>
            <a:pPr lvl="0" algn="just">
              <a:lnSpc>
                <a:spcPct val="150000"/>
              </a:lnSpc>
              <a:spcBef>
                <a:spcPts val="600"/>
              </a:spcBef>
              <a:spcAft>
                <a:spcPts val="600"/>
              </a:spcAft>
            </a:pPr>
            <a:r>
              <a:rPr lang="en-US" sz="2800" b="1">
                <a:solidFill>
                  <a:prstClr val="black"/>
                </a:solidFill>
                <a:latin typeface="Times New Roman" panose="02020603050405020304" pitchFamily="18" charset="0"/>
                <a:ea typeface="Times New Roman" panose="02020603050405020304" pitchFamily="18" charset="0"/>
              </a:rPr>
              <a:t>- Hành động:</a:t>
            </a:r>
            <a:r>
              <a:rPr lang="en-US" sz="2800">
                <a:solidFill>
                  <a:prstClr val="black"/>
                </a:solidFill>
                <a:latin typeface="Times New Roman" panose="02020603050405020304" pitchFamily="18" charset="0"/>
                <a:ea typeface="Times New Roman" panose="02020603050405020304" pitchFamily="18" charset="0"/>
              </a:rPr>
              <a:t> đều </a:t>
            </a:r>
            <a:r>
              <a:rPr lang="vi-VN" sz="2800">
                <a:solidFill>
                  <a:prstClr val="black"/>
                </a:solidFill>
                <a:latin typeface="Times New Roman" panose="02020603050405020304" pitchFamily="18" charset="0"/>
                <a:ea typeface="Times New Roman" panose="02020603050405020304" pitchFamily="18" charset="0"/>
              </a:rPr>
              <a:t>làm theo một cách mù quáng, mà không có chính kiến để cân nhắc, xem xét những ý kiến đó có đúng hay phù hợp với công việc của mình như thế nào.</a:t>
            </a:r>
            <a:endParaRPr lang="en-US" sz="2400">
              <a:solidFill>
                <a:prstClr val="black"/>
              </a:solidFill>
              <a:latin typeface="Times New Roman" panose="02020603050405020304" pitchFamily="18" charset="0"/>
              <a:ea typeface="Times New Roman" panose="02020603050405020304" pitchFamily="18" charset="0"/>
            </a:endParaRPr>
          </a:p>
          <a:p>
            <a:pPr marL="101600" lvl="0" algn="just">
              <a:lnSpc>
                <a:spcPct val="150000"/>
              </a:lnSpc>
              <a:spcBef>
                <a:spcPts val="600"/>
              </a:spcBef>
              <a:spcAft>
                <a:spcPts val="600"/>
              </a:spcAft>
            </a:pPr>
            <a:r>
              <a:rPr lang="en-US" sz="2800" b="1">
                <a:solidFill>
                  <a:srgbClr val="000000"/>
                </a:solidFill>
                <a:latin typeface="Times New Roman" panose="02020603050405020304" pitchFamily="18" charset="0"/>
                <a:ea typeface="Times New Roman" panose="02020603050405020304" pitchFamily="18" charset="0"/>
              </a:rPr>
              <a:t>- Hậu quả: </a:t>
            </a:r>
            <a:endParaRPr lang="en-US" sz="2400">
              <a:solidFill>
                <a:prstClr val="black"/>
              </a:solidFill>
              <a:latin typeface="Times New Roman" panose="02020603050405020304" pitchFamily="18" charset="0"/>
              <a:ea typeface="Times New Roman" panose="02020603050405020304" pitchFamily="18" charset="0"/>
            </a:endParaRPr>
          </a:p>
          <a:p>
            <a:pPr marL="101600" lvl="0" algn="just">
              <a:lnSpc>
                <a:spcPct val="150000"/>
              </a:lnSpc>
              <a:spcBef>
                <a:spcPts val="600"/>
              </a:spcBef>
              <a:spcAft>
                <a:spcPts val="600"/>
              </a:spcAft>
            </a:pPr>
            <a:r>
              <a:rPr lang="en-US" sz="2800" i="1">
                <a:solidFill>
                  <a:prstClr val="black"/>
                </a:solidFill>
                <a:latin typeface="Times New Roman" panose="02020603050405020304" pitchFamily="18" charset="0"/>
                <a:ea typeface="Times New Roman" panose="02020603050405020304" pitchFamily="18" charset="0"/>
              </a:rPr>
              <a:t>Bao nhiêu gỗ hỏng hết, không ai mua cày, vốn liếng đi đời nhà ma</a:t>
            </a:r>
            <a:r>
              <a:rPr lang="en-US" sz="2800">
                <a:solidFill>
                  <a:prstClr val="black"/>
                </a:solidFill>
                <a:latin typeface="Times New Roman" panose="02020603050405020304" pitchFamily="18" charset="0"/>
                <a:ea typeface="Times New Roman" panose="02020603050405020304" pitchFamily="18" charset="0"/>
              </a:rPr>
              <a:t>.</a:t>
            </a:r>
            <a:endParaRPr lang="en-US" sz="2400">
              <a:solidFill>
                <a:prstClr val="black"/>
              </a:solidFill>
              <a:latin typeface="Times New Roman" panose="02020603050405020304" pitchFamily="18" charset="0"/>
              <a:ea typeface="Times New Roman" panose="02020603050405020304" pitchFamily="18" charset="0"/>
            </a:endParaRPr>
          </a:p>
          <a:p>
            <a:pPr marL="101600" lvl="0" algn="just">
              <a:lnSpc>
                <a:spcPct val="150000"/>
              </a:lnSpc>
              <a:spcBef>
                <a:spcPts val="600"/>
              </a:spcBef>
              <a:spcAft>
                <a:spcPts val="600"/>
              </a:spcAft>
            </a:pPr>
            <a:r>
              <a:rPr lang="en-US" sz="2800" i="1">
                <a:solidFill>
                  <a:prstClr val="black"/>
                </a:solidFill>
                <a:latin typeface="Times New Roman" panose="02020603050405020304" pitchFamily="18" charset="0"/>
                <a:ea typeface="Times New Roman" panose="02020603050405020304" pitchFamily="18" charset="0"/>
              </a:rPr>
              <a:t>=&gt; </a:t>
            </a:r>
            <a:r>
              <a:rPr lang="en-US" sz="2800">
                <a:solidFill>
                  <a:prstClr val="black"/>
                </a:solidFill>
                <a:latin typeface="Times New Roman" panose="02020603050405020304" pitchFamily="18" charset="0"/>
                <a:ea typeface="Times New Roman" panose="02020603050405020304" pitchFamily="18" charset="0"/>
              </a:rPr>
              <a:t>người thợ mộc mất hết cơ nghiệp</a:t>
            </a:r>
            <a:r>
              <a:rPr lang="en-US" sz="2800" b="1">
                <a:solidFill>
                  <a:prstClr val="black"/>
                </a:solidFill>
                <a:latin typeface="Times New Roman" panose="02020603050405020304" pitchFamily="18" charset="0"/>
                <a:ea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62120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23080" y="846161"/>
            <a:ext cx="11641541" cy="522709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510372" y="1133382"/>
            <a:ext cx="11554249" cy="4693593"/>
          </a:xfrm>
          <a:prstGeom prst="rect">
            <a:avLst/>
          </a:prstGeom>
        </p:spPr>
        <p:txBody>
          <a:bodyPr wrap="square">
            <a:spAutoFit/>
          </a:bodyPr>
          <a:lstStyle/>
          <a:p>
            <a:pPr algn="just">
              <a:lnSpc>
                <a:spcPct val="150000"/>
              </a:lnSpc>
              <a:spcBef>
                <a:spcPts val="600"/>
              </a:spcBef>
              <a:spcAft>
                <a:spcPts val="600"/>
              </a:spcAft>
            </a:pPr>
            <a:r>
              <a:rPr lang="en-US" sz="2800" b="1">
                <a:latin typeface="Times New Roman" panose="02020603050405020304" pitchFamily="18" charset="0"/>
                <a:ea typeface="Times New Roman" panose="02020603050405020304" pitchFamily="18" charset="0"/>
              </a:rPr>
              <a:t>*Nhận xét, đánh giá nghệ thuật xây dựng nhân vật:</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rPr>
              <a:t>- Cách xây dựng nhân vật: gần gũi, sống động thông qua nhiều phương diện như ý nghĩ, hành động, việc làm.</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rPr>
              <a:t>- Tạo bối cảnh câu chuyện độc đáo.</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rPr>
              <a:t>- Các tình tiết truyện sắp xếp hợp lí, mức độ gay cấn tăng dần, tạo sức lôi cuốn.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MS Mincho"/>
              </a:rPr>
              <a:t>- Kết cấu ngắn gọn, dễ hiểu, ý nghĩa sâu sắc.</a:t>
            </a:r>
            <a:endParaRPr lang="en-US" sz="2400">
              <a:latin typeface="Times New Roman" panose="02020603050405020304" pitchFamily="18" charset="0"/>
              <a:ea typeface="Times New Roman" panose="02020603050405020304" pitchFamily="18" charset="0"/>
            </a:endParaRPr>
          </a:p>
          <a:p>
            <a:pPr>
              <a:lnSpc>
                <a:spcPct val="150000"/>
              </a:lnSpc>
              <a:spcAft>
                <a:spcPts val="0"/>
              </a:spcAft>
              <a:tabLst>
                <a:tab pos="1386840" algn="l"/>
              </a:tabLst>
            </a:pPr>
            <a:r>
              <a:rPr lang="en-US" sz="2800">
                <a:solidFill>
                  <a:srgbClr val="0D0D0D"/>
                </a:solidFill>
                <a:latin typeface="Times New Roman" panose="02020603050405020304" pitchFamily="18" charset="0"/>
                <a:ea typeface="MS Mincho"/>
              </a:rPr>
              <a:t>-</a:t>
            </a:r>
            <a:r>
              <a:rPr lang="en-US" sz="2800">
                <a:latin typeface="Times New Roman" panose="02020603050405020304" pitchFamily="18" charset="0"/>
                <a:ea typeface="MS Mincho"/>
              </a:rPr>
              <a:t> Cách kể bất ngờ hài hước, kín đáo.</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6029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696036"/>
            <a:ext cx="11248413" cy="57047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906988"/>
            <a:ext cx="10697571" cy="5493812"/>
          </a:xfrm>
          <a:prstGeom prst="rect">
            <a:avLst/>
          </a:prstGeom>
        </p:spPr>
        <p:txBody>
          <a:bodyPr wrap="square">
            <a:spAutoFit/>
          </a:bodyPr>
          <a:lstStyle/>
          <a:p>
            <a:pPr algn="just">
              <a:spcBef>
                <a:spcPts val="600"/>
              </a:spcBef>
              <a:spcAft>
                <a:spcPts val="600"/>
              </a:spcAft>
            </a:pPr>
            <a:r>
              <a:rPr lang="en-US" sz="2800" b="1">
                <a:latin typeface="Times New Roman" panose="02020603050405020304" pitchFamily="18" charset="0"/>
                <a:ea typeface="Times New Roman" panose="02020603050405020304" pitchFamily="18" charset="0"/>
              </a:rPr>
              <a:t>*Nêu được ý nghĩa, bài học của hình tượng nhân vật:</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 Câu chuyện muốn khuyên nhủ mọi người biết giữ lập trường, quan điểm vững vàng, kiên định và bền chí để đạt được mục tiêu của mình.</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 Khi đứng trước một quyết định của bản thân, chúng ta không nên dao động trước ý kiến của người khác. Cần phải biết lắng nghe, nhưng nghe một cách chọn lọc, có cân nhắc, có suy nghĩ đúng đắn.</a:t>
            </a:r>
            <a:endParaRPr lang="en-US" sz="2400">
              <a:latin typeface="Times New Roman" panose="02020603050405020304" pitchFamily="18" charset="0"/>
              <a:ea typeface="Times New Roman" panose="02020603050405020304" pitchFamily="18" charset="0"/>
            </a:endParaRPr>
          </a:p>
          <a:p>
            <a:pPr algn="just">
              <a:spcBef>
                <a:spcPts val="600"/>
              </a:spcBef>
              <a:spcAft>
                <a:spcPts val="600"/>
              </a:spcAft>
            </a:pPr>
            <a:r>
              <a:rPr lang="en-US" sz="2800">
                <a:latin typeface="Times New Roman" panose="02020603050405020304" pitchFamily="18" charset="0"/>
                <a:ea typeface="Times New Roman" panose="02020603050405020304" pitchFamily="18" charset="0"/>
              </a:rPr>
              <a:t>- Thành ngữ</a:t>
            </a:r>
            <a:r>
              <a:rPr lang="en-US" sz="2800" i="1">
                <a:latin typeface="Times New Roman" panose="02020603050405020304" pitchFamily="18" charset="0"/>
                <a:ea typeface="Times New Roman" panose="02020603050405020304" pitchFamily="18" charset="0"/>
              </a:rPr>
              <a:t>“Đẽo cày giữa đường”: </a:t>
            </a:r>
            <a:r>
              <a:rPr lang="en-US" sz="2800">
                <a:latin typeface="Times New Roman" panose="02020603050405020304" pitchFamily="18" charset="0"/>
                <a:ea typeface="Times New Roman" panose="02020603050405020304" pitchFamily="18" charset="0"/>
              </a:rPr>
              <a:t>hàm ý chê bai người không có lập trường, chính kiến của bản thân,, luôn thay đổi theo ý kiến của người khác, cuối cùng chẳng đạt được kết quả gì.</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D0D0D"/>
                </a:solidFill>
                <a:latin typeface="Times New Roman" panose="02020603050405020304" pitchFamily="18" charset="0"/>
                <a:ea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rPr>
              <a:t>Kết bài:</a:t>
            </a:r>
            <a:r>
              <a:rPr lang="en-US" sz="2800">
                <a:solidFill>
                  <a:srgbClr val="000000"/>
                </a:solidFill>
                <a:latin typeface="Times New Roman" panose="02020603050405020304" pitchFamily="18" charset="0"/>
                <a:ea typeface="Times New Roman" panose="02020603050405020304" pitchFamily="18" charset="0"/>
              </a:rPr>
              <a:t> Nêu ấn tượng và đánh giá về nhân vật. Liên hệ bản thân về cách ứng xử trong tình huống như vậy: Biết lắng nghe, phải cân nhắc lựa chọn ý kiến phù hợp,…</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6693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869743"/>
            <a:ext cx="11248413" cy="433998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8" y="2210987"/>
            <a:ext cx="10739103" cy="332398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Trong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học tập, công việc cũng như cuộc sống hàng ngày, khi làm việc mà chúng ta không có kiến thức, không có bản lĩnh vững vàng sẽ dễ rơi vào tình trạng hay thay đổi ý kiến và thấy ý kiến nào cũng đúng. Nhân vật người thợ mộc trong truyện ngụ ngôn </a:t>
            </a:r>
            <a:r>
              <a:rPr kumimoji="0" lang="en-US"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Đẽo cày giữa đường</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là một nhân vật tiêu biểu.</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589442" y="530602"/>
            <a:ext cx="4378343" cy="66120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Bài viết tham khảo: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406331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406491"/>
            <a:ext cx="10697571" cy="4616648"/>
          </a:xfrm>
          <a:prstGeom prst="rect">
            <a:avLst/>
          </a:prstGeom>
        </p:spPr>
        <p:txBody>
          <a:bodyPr wrap="square">
            <a:spAutoFit/>
          </a:bodyPr>
          <a:lstStyle/>
          <a:p>
            <a:pPr marL="101600" marR="0" lvl="0" indent="0" algn="just" defTabSz="914400" rtl="0" eaLnBrk="1" fontAlgn="auto" latinLnBrk="0" hangingPunct="1">
              <a:lnSpc>
                <a:spcPct val="150000"/>
              </a:lnSpc>
              <a:spcBef>
                <a:spcPts val="600"/>
              </a:spcBef>
              <a:spcAft>
                <a:spcPts val="60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Trước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hết người đọc thấy được nhân vật người thợ mộc trong truyện là một người ham làm giàu, có chí lớn. Điều đó được thể hiện ở việc anh đã dốc hết vốn trong nhà ra mua gỗ để làm nghề đẽo cày. Nhân vật người thợ mộc được giới thiệu ngay đầu truyện: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“Xưa, có anh chàng thợ mộc dốc hết vốn liếng ra mua gỗ để làm nghề đẽo cày</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Cách giới thiệu ngắn gọn, đủ thông tin cho thấy người thợ mộc là người có chí tiến thủ, có chí làm ăn. Mong muốn làm giàu của anh là rất chính đáng</a:t>
            </a:r>
            <a:r>
              <a:rPr kumimoji="0" lang="en-US" sz="2800" b="0" i="0" u="none" strike="noStrike" kern="1200" cap="none" spc="0" normalizeH="0" baseline="0" noProof="0" smtClean="0">
                <a:ln>
                  <a:noFill/>
                </a:ln>
                <a:solidFill>
                  <a:srgbClr val="212529"/>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99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690697"/>
            <a:ext cx="10697571" cy="3892861"/>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Times New Roman" panose="02020603050405020304" pitchFamily="18" charset="0"/>
              </a:rPr>
              <a:t>     Đọc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truyện, chúng ta nhân thấy bối</a:t>
            </a: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cảnh nhân vật xuất hiện người thợ mộc được xây dựng trong một không gian cụ thể, gần gũi, dễ hình dung. Cách đặt nhân vật vào k</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hông gian: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“Bên vệ đường, nơi có nhiều người qua lại</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thời gian cụ thể: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Một hôm”, “mấy hôm sau”.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Điều này giúp tác giả dân gian xây dựng tình huống truyện, giúp cốt truyện phát triển. Từ đó, nhân vật bộc lộ tính cách.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235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59557" y="272955"/>
            <a:ext cx="11368585" cy="646903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2984" y="384136"/>
            <a:ext cx="10697571" cy="6124754"/>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mn-ea"/>
                <a:cs typeface="Times New Roman" panose="02020603050405020304" pitchFamily="18" charset="0"/>
              </a:rPr>
              <a:t>        Vậy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n-ea"/>
                <a:cs typeface="Times New Roman" panose="02020603050405020304" pitchFamily="18" charset="0"/>
              </a:rPr>
              <a:t>tính cách của người thợ mộc như thế nào? Anh ta có thành công với công việc đẽo cày giữa đường không? Ngồi đẽo cày nơi có nhiều người qua lại, hẳn là cơ hội để việc bán cày dễ dàng, nhưng đó cũng lad thử thách cho anh ta. Trước những lần được góp ý của người qua đường người thợ mộc b</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iết lắng nghe ý kiến, nhưng lại là người thiếu kiến thức nên anh ta luôn cho “</a:t>
            </a:r>
            <a:r>
              <a:rPr kumimoji="0" lang="en-US" sz="2800" b="0" i="1"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là phải, có lí”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và nhất nhất làm theo</a:t>
            </a:r>
            <a:r>
              <a:rPr kumimoji="0" lang="en-US" sz="2800" b="0" i="1"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…Thậm chí anh ta chẳng cần suy nghĩ và tin theo luôn.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Một ông cụ qua đường góp ý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Phải đẽo cày cho cao, cho to thì mới dễ cày”</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người thợ mộc liền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cho là phải</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Rồi lại đến một bác nông dân cho rằng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“Đẽo nhỏ hơn, thấp hơn thì mới dễ cày</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người thợ mộc cũng thấy có lí và làm theo. Rồi đến ý kiến  khác cho rằng phải đẽo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cày cho thật cao, thật to gấp đôi, gấp ba để voi cày được”.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Tất cả điều đó khẳng định người thợ mộc thiếu kiến thức, thiếu niềm tin vào chính mình. </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Tính cách của anh ta thật dễ thay đổi, không có chủ kiến, không có lập trường, suy nghĩ không chín chắn.</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536899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46636810"/>
              </p:ext>
            </p:extLst>
          </p:nvPr>
        </p:nvGraphicFramePr>
        <p:xfrm>
          <a:off x="777922" y="818865"/>
          <a:ext cx="10809027" cy="5577615"/>
        </p:xfrm>
        <a:graphic>
          <a:graphicData uri="http://schemas.openxmlformats.org/drawingml/2006/table">
            <a:tbl>
              <a:tblPr firstRow="1" firstCol="1" bandRow="1"/>
              <a:tblGrid>
                <a:gridCol w="2369989">
                  <a:extLst>
                    <a:ext uri="{9D8B030D-6E8A-4147-A177-3AD203B41FA5}">
                      <a16:colId xmlns:a16="http://schemas.microsoft.com/office/drawing/2014/main" val="982011295"/>
                    </a:ext>
                  </a:extLst>
                </a:gridCol>
                <a:gridCol w="3730561">
                  <a:extLst>
                    <a:ext uri="{9D8B030D-6E8A-4147-A177-3AD203B41FA5}">
                      <a16:colId xmlns:a16="http://schemas.microsoft.com/office/drawing/2014/main" val="3473035378"/>
                    </a:ext>
                  </a:extLst>
                </a:gridCol>
                <a:gridCol w="4708477">
                  <a:extLst>
                    <a:ext uri="{9D8B030D-6E8A-4147-A177-3AD203B41FA5}">
                      <a16:colId xmlns:a16="http://schemas.microsoft.com/office/drawing/2014/main" val="3540351365"/>
                    </a:ext>
                  </a:extLst>
                </a:gridCol>
              </a:tblGrid>
              <a:tr h="545911">
                <a:tc>
                  <a:txBody>
                    <a:bodyPr/>
                    <a:lstStyle/>
                    <a:p>
                      <a:pPr algn="ctr">
                        <a:spcAft>
                          <a:spcPts val="0"/>
                        </a:spcAft>
                      </a:pPr>
                      <a:r>
                        <a:rPr lang="vi-VN" sz="2800" b="1">
                          <a:solidFill>
                            <a:srgbClr val="FF0000"/>
                          </a:solidFill>
                          <a:effectLst/>
                          <a:latin typeface="Times New Roman" panose="02020603050405020304" pitchFamily="18" charset="0"/>
                          <a:ea typeface="Calibri" panose="020F0502020204030204" pitchFamily="34" charset="0"/>
                        </a:rPr>
                        <a:t>Tên nhân vật</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Calibri" panose="020F0502020204030204" pitchFamily="34" charset="0"/>
                        </a:rPr>
                        <a:t>Tác phẩm, tác giả</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spcAft>
                          <a:spcPts val="0"/>
                        </a:spcAft>
                      </a:pPr>
                      <a:r>
                        <a:rPr lang="vi-VN" sz="2800" b="1">
                          <a:solidFill>
                            <a:srgbClr val="FF0000"/>
                          </a:solidFill>
                          <a:effectLst/>
                          <a:latin typeface="Times New Roman" panose="02020603050405020304" pitchFamily="18" charset="0"/>
                          <a:ea typeface="Calibri" panose="020F0502020204030204" pitchFamily="34" charset="0"/>
                        </a:rPr>
                        <a:t>Đặc điểm nhân vật</a:t>
                      </a:r>
                      <a:endParaRPr lang="en-US" sz="2800">
                        <a:solidFill>
                          <a:srgbClr val="FF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2616189531"/>
                  </a:ext>
                </a:extLst>
              </a:tr>
              <a:tr h="1372283">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Thầy Ha- Men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 Buổi học cuối cùng”- An phông xơ- Đô đê</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Tận tâm với nghề, giàu tình yêu nước- yêu tiếng nói mẹ đẻ.</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240586562"/>
                  </a:ext>
                </a:extLst>
              </a:tr>
              <a:tr h="1372283">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Bé Kiều Phương</a:t>
                      </a:r>
                      <a:endParaRPr lang="en-US" sz="2800">
                        <a:effectLst/>
                        <a:latin typeface="Times New Roman" panose="02020603050405020304" pitchFamily="18" charset="0"/>
                        <a:ea typeface="Times New Roman" panose="02020603050405020304" pitchFamily="18" charset="0"/>
                      </a:endParaRPr>
                    </a:p>
                    <a:p>
                      <a:pPr>
                        <a:spcAft>
                          <a:spcPts val="0"/>
                        </a:spcAft>
                      </a:pPr>
                      <a:r>
                        <a:rPr lang="vi-VN" sz="2800">
                          <a:solidFill>
                            <a:srgbClr val="000000"/>
                          </a:solidFill>
                          <a:effectLst/>
                          <a:latin typeface="Times New Roman" panose="02020603050405020304" pitchFamily="18" charset="0"/>
                          <a:ea typeface="Calibri" panose="020F0502020204030204" pitchFamily="34"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Bức tranh của em gái tôi - Tạ Duy Anh</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Hồn nhiên, ngây thơ, có tài hội họa, có tấm lòng nhân hậu.</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124049032"/>
                  </a:ext>
                </a:extLst>
              </a:tr>
              <a:tr h="1372283">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Bé Hồng</a:t>
                      </a:r>
                      <a:endParaRPr lang="en-US" sz="2800">
                        <a:effectLst/>
                        <a:latin typeface="Times New Roman" panose="02020603050405020304" pitchFamily="18" charset="0"/>
                        <a:ea typeface="Times New Roman" panose="02020603050405020304" pitchFamily="18" charset="0"/>
                      </a:endParaRPr>
                    </a:p>
                    <a:p>
                      <a:pPr>
                        <a:spcAft>
                          <a:spcPts val="0"/>
                        </a:spcAft>
                      </a:pPr>
                      <a:r>
                        <a:rPr lang="vi-VN" sz="2800">
                          <a:solidFill>
                            <a:srgbClr val="000000"/>
                          </a:solidFill>
                          <a:effectLst/>
                          <a:latin typeface="Times New Roman" panose="02020603050405020304" pitchFamily="18" charset="0"/>
                          <a:ea typeface="Calibri" panose="020F0502020204030204" pitchFamily="34"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“Trong lòng mẹ” (Trích “ Hồi kí những ngày thơ ấu”- Nguyên Hồng</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Chú bé bất hạnh đáng thương nhưng yêu thương mẹ sâu sắc.</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178481169"/>
                  </a:ext>
                </a:extLst>
              </a:tr>
              <a:tr h="914855">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Thạch Sanh</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Truyện cổ tích “Thạch Sanh”</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spcAft>
                          <a:spcPts val="0"/>
                        </a:spcAft>
                      </a:pPr>
                      <a:r>
                        <a:rPr lang="vi-VN" sz="2800">
                          <a:solidFill>
                            <a:srgbClr val="000000"/>
                          </a:solidFill>
                          <a:effectLst/>
                          <a:latin typeface="Times New Roman" panose="02020603050405020304" pitchFamily="18" charset="0"/>
                          <a:ea typeface="Calibri" panose="020F0502020204030204" pitchFamily="34" charset="0"/>
                        </a:rPr>
                        <a:t>Hiền lành chất phác, tốt bụng, nhân nghĩa.</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60185444"/>
                  </a:ext>
                </a:extLst>
              </a:tr>
            </a:tbl>
          </a:graphicData>
        </a:graphic>
      </p:graphicFrame>
    </p:spTree>
    <p:extLst>
      <p:ext uri="{BB962C8B-B14F-4D97-AF65-F5344CB8AC3E}">
        <p14:creationId xmlns:p14="http://schemas.microsoft.com/office/powerpoint/2010/main" val="18328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8615" y="300251"/>
            <a:ext cx="11409527" cy="615574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84272" y="410203"/>
            <a:ext cx="10697571" cy="5909310"/>
          </a:xfrm>
          <a:prstGeom prst="rect">
            <a:avLst/>
          </a:prstGeom>
        </p:spPr>
        <p:txBody>
          <a:bodyPr wrap="square">
            <a:spAutoFit/>
          </a:bodyPr>
          <a:lstStyle/>
          <a:p>
            <a:pPr marL="0" marR="0" lvl="0" indent="0" algn="l" defTabSz="914400" rtl="0" eaLnBrk="1" fontAlgn="base" latinLnBrk="0" hangingPunct="1">
              <a:lnSpc>
                <a:spcPct val="150000"/>
              </a:lnSpc>
              <a:spcBef>
                <a:spcPts val="375"/>
              </a:spcBef>
              <a:spcAft>
                <a:spcPts val="750"/>
              </a:spcAft>
              <a:buClrTx/>
              <a:buSzTx/>
              <a:buFontTx/>
              <a:buNone/>
              <a:tabLst/>
              <a:defRPr/>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1"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Trước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những lời góp ý, </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người thợ mộc trở thành người có hành động theo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một cách mù quáng, mà không có chính kiến để cân nhắc, xem xét những ý kiến đó có đúng hay phù hợp với công việc của mình như thế nào</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Hành động và suy nghĩ sai lầm nên anh ta phải trả giá bằng cả gia nghiệp “B</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ao nhiêu gỗ hỏng hết, không ai mua cày, vốn liếng đi đời nhà ma</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Thông qua nhân vật anh thợ mộc, truyện ngụ ngôn đã khái quát được đặc điểm của một kiểu người trong xã hội: thiếu hiểu biết, thiếu bản lĩnh nên dễ thay đổi chính kiến của mình và kết quả không được như ý muốn</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28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720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719114"/>
            <a:ext cx="10697571" cy="32465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D0D0D"/>
                </a:solidFill>
                <a:effectLst/>
                <a:uLnTx/>
                <a:uFillTx/>
                <a:latin typeface="Times New Roman" panose="02020603050405020304" pitchFamily="18" charset="0"/>
                <a:ea typeface="MS Mincho"/>
                <a:cs typeface="+mn-cs"/>
              </a:rPr>
              <a:t>      Nhân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mn-cs"/>
              </a:rPr>
              <a:t>vật người thợ mộc để lại ấn tượng là nhờ vào cách xây dựng nhân vật gần gũi, sống động thông qua nhiều phương diện như ý nghĩ, hành động, việc làm. Truyện có bối cảnh độc đáo. Các tình tiết truyện sắp xếp hợp lí, mức độ gay cấn tăng dần, tạo sức lôi cuốn. Kết cấu ngắn gọn, dễ hiểu, ý nghĩa sâu sắc.</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mn-cs"/>
              </a:rPr>
              <a:t> Cách kể bất ngờ hài hước, kín đáo</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MS Mincho"/>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538436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720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596284"/>
            <a:ext cx="10697571" cy="397031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Từ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câu chuyện, mỗi chúng ta cần rút cho mình bài học. Đó là cần biết</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giữ lập trường, quan điểm vững vàng, kiên định và bền chí để đạt được mục tiêu của mình. Khi đứng trước một quyết định của bản thân, chúng ta không nên dao động trước ý kiến của người khác. Cần phải biết lắng nghe, nhưng nghe một cách chọn lọc, có cân nhắc, có suy nghĩ đúng đắn. Từ đó, thành ngữ</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“Đẽo cày giữa đường”</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được nhân dân sử dụng khá phổ biến trong lời ăn tiếng nói chỉ hàm ý chê bai người không có lập trường, chính kiến của bản thân,, luôn thay đổi theo ý kiến của người khác, cuối cùng chẳng đạt được kết quả gì.</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66645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532264" y="259308"/>
            <a:ext cx="11187944" cy="614149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56684" y="357371"/>
            <a:ext cx="10739103" cy="5909310"/>
          </a:xfrm>
          <a:prstGeom prst="rect">
            <a:avLst/>
          </a:prstGeom>
        </p:spPr>
        <p:txBody>
          <a:bodyPr wrap="square">
            <a:spAutoFit/>
          </a:bodyPr>
          <a:lstStyle/>
          <a:p>
            <a:pPr marL="0" marR="0" lvl="0" indent="0" algn="just" defTabSz="914400" rtl="0" eaLnBrk="1" fontAlgn="auto" latinLnBrk="0" hangingPunct="1">
              <a:lnSpc>
                <a:spcPct val="150000"/>
              </a:lnSpc>
              <a:spcBef>
                <a:spcPts val="600"/>
              </a:spcBef>
              <a:spcAft>
                <a:spcPts val="600"/>
              </a:spcAft>
              <a:buClrTx/>
              <a:buSzPts val="1400"/>
              <a:buFontTx/>
              <a:buNone/>
              <a:tabLst/>
              <a:defRPr/>
            </a:pPr>
            <a:r>
              <a:rPr kumimoji="0" lang="en-US" sz="2800" b="0" i="0" u="none" strike="noStrike" kern="1200" cap="none" spc="0" normalizeH="0" baseline="0" noProof="0">
                <a:ln>
                  <a:noFill/>
                </a:ln>
                <a:solidFill>
                  <a:srgbClr val="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smtClean="0">
                <a:ln>
                  <a:noFill/>
                </a:ln>
                <a:solidFill>
                  <a:srgbClr val="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Tóm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lại, thông qua nhân vật người thợ mộc, truyện ngụ ngôn </a:t>
            </a:r>
            <a:r>
              <a:rPr kumimoji="0" lang="en-US"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Đẽo cày giữa đường</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đã khái quát được đặc điểm của một kiểu người trong xã hội: thiếu hiểu biết, thiếu bản lĩnh nên dễ thay đổi chính kiến của mình và kết quả không được như ý muốn. Qua đây, chúng ta cần biết lắng nghe những ý kiến góp ý của người khác nhưng phải biết cân nhắc, chọn lọc được ý kiến phù hợp, đúng đắn, kết hợp giữa lời góp ý với ý kiến của bản thân để có một kết quả tốt đẹp. Tuy nhiên trong tập thể, ý kiến cá nhân là cần thiết nhưng không được đề cao cái tôi cá nhân quá, mà cần lắng nghe, cùng nhau xây dựng tập thể vững mạnh.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426917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528550"/>
            <a:ext cx="11248413" cy="356206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5" name="Rectangle 4"/>
          <p:cNvSpPr/>
          <p:nvPr/>
        </p:nvSpPr>
        <p:spPr>
          <a:xfrm>
            <a:off x="847491" y="2135510"/>
            <a:ext cx="10872716" cy="1692899"/>
          </a:xfrm>
          <a:prstGeom prst="rect">
            <a:avLst/>
          </a:prstGeom>
        </p:spPr>
        <p:txBody>
          <a:bodyPr wrap="squar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000FF"/>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 2: Em hãy viết bài văn phân tích nhân vật chú ếch trong truyện ngụ ngôn: “Ếch ngồi đáy giếng”.</a:t>
            </a:r>
            <a:endParaRPr kumimoji="0" lang="en-US" sz="24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318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4470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679447"/>
            <a:ext cx="10697571" cy="3554819"/>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Lập dàn ý: </a:t>
            </a:r>
            <a:endParaRPr kumimoji="0" lang="en-US" sz="24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600"/>
              </a:spcBef>
              <a:spcAft>
                <a:spcPts val="600"/>
              </a:spcAft>
              <a:buClrTx/>
              <a:buSzTx/>
              <a:buFontTx/>
              <a:buNone/>
              <a:tabLst/>
              <a:defRPr/>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Mở bài:</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Giới thiệu đặc điểm nổi bật của nhân vật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 ếch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trong truyện ngụ ngôn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Ếch ngồi đáy giếng</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lgn="just" defTabSz="914400" rtl="0" eaLnBrk="1" fontAlgn="auto" latinLnBrk="0" hangingPunct="1">
              <a:lnSpc>
                <a:spcPct val="150000"/>
              </a:lnSpc>
              <a:spcBef>
                <a:spcPts val="600"/>
              </a:spcBef>
              <a:spcAft>
                <a:spcPts val="600"/>
              </a:spcAft>
              <a:buClrTx/>
              <a:buSzPts val="1400"/>
              <a:buFont typeface="Times New Roman" panose="02020603050405020304" pitchFamily="18" charset="0"/>
              <a:buChar char="-"/>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 ếch kiêu ngạo, huênh hoang phải trả giá thích đáng, có ý nghĩa cho nhận thức của mỗi người.</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731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04967" y="1132764"/>
            <a:ext cx="11215240" cy="52953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3801" y="1387467"/>
            <a:ext cx="10697571" cy="4785926"/>
          </a:xfrm>
          <a:prstGeom prst="rect">
            <a:avLst/>
          </a:prstGeom>
        </p:spPr>
        <p:txBody>
          <a:bodyPr wrap="square">
            <a:spAutoFit/>
          </a:bodyPr>
          <a:lstStyle/>
          <a:p>
            <a:pPr marL="101600" marR="0" lvl="0" indent="0" algn="just" defTabSz="914400" rtl="0" eaLnBrk="1" fontAlgn="auto" latinLnBrk="0" hangingPunct="1">
              <a:lnSpc>
                <a:spcPct val="100000"/>
              </a:lnSpc>
              <a:spcBef>
                <a:spcPts val="600"/>
              </a:spcBef>
              <a:spcAft>
                <a:spcPts val="60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Thân bài</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Phân tích đặc điểm của nhân vật:</a:t>
            </a:r>
          </a:p>
          <a:p>
            <a:pPr marL="0" marR="0" lvl="0" indent="0" algn="just" defTabSz="914400" rtl="0" eaLnBrk="1" fontAlgn="auto" latinLnBrk="0" hangingPunct="1">
              <a:lnSpc>
                <a:spcPct val="100000"/>
              </a:lnSpc>
              <a:spcBef>
                <a:spcPts val="600"/>
              </a:spcBef>
              <a:spcAft>
                <a:spcPts val="60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Lần lượt trình bày hệ thống luận điểm, luận cứ và dẫn chứng theo một trình tự nhất định để làm sáng tỏ vấn đề đã nêu ở mở bài:</a:t>
            </a:r>
          </a:p>
          <a:p>
            <a:pPr marL="101600" marR="0" lvl="0" indent="0" algn="just" defTabSz="914400" rtl="0" eaLnBrk="1" fontAlgn="auto" latinLnBrk="0" hangingPunct="1">
              <a:lnSpc>
                <a:spcPct val="100000"/>
              </a:lnSpc>
              <a:spcBef>
                <a:spcPts val="600"/>
              </a:spcBef>
              <a:spcAft>
                <a:spcPts val="600"/>
              </a:spcAft>
              <a:buClrTx/>
              <a:buSzTx/>
              <a:buFontTx/>
              <a:buNone/>
              <a:tabLst/>
              <a:defRPr/>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Chỉ ra các đặc điểm của nhân vật dựa trên các bằng chứng trong tác phẩm:</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10160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Ý 1: Con ếch khi ở dưới đáy giếng:</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Môi trường sống: Dưới một đáy giếng cạn, hàng xóm là những loài cua, ốc nhỏ bé:</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“sống lâu ngày trong một cái giếng”, “xung quanh chỉ vài con nhái, cua ốc nhỏ</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tiếng kêu của ếch khiến các con vật kinh hãi.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101600" marR="0" lvl="0" indent="0" algn="l" defTabSz="914400" rtl="0" eaLnBrk="1" fontAlgn="auto" latinLnBrk="0" hangingPunct="1">
              <a:lnSpc>
                <a:spcPct val="100000"/>
              </a:lnSpc>
              <a:spcBef>
                <a:spcPts val="0"/>
              </a:spcBef>
              <a:spcAft>
                <a:spcPts val="1875"/>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=&gt;Nhỏ bé, chật hẹp</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914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8615" y="600502"/>
            <a:ext cx="11201592" cy="582759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84661" y="848687"/>
            <a:ext cx="11035546" cy="5262979"/>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Thái độ, hành động của ếch: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Huênh hoang, kiêu ngạo, cho mình là nhất.</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Cất lên những tiếng kêu ộp ộp khiến các con vật khác phải khiếp sợ</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Nhận thức:</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Bầu trời bé bằng cái vung, ếch tưởng mình là một vị chúa tể</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Coi mình là loài vật lớn nhất, là chúa tể muôn loài</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Bầu trời chỉ nhỏ như chiếc vung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=&gt; Tính cách của chú ếch: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Môi trường hạn hẹp dẫn đến nông cạn, chủ quan, kiêu ngạo, ngộ nhận về mình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466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57200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596284"/>
            <a:ext cx="10697571" cy="389286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Bài học:</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Hình ảnh con ếch kiêu ngạo, thiếu hiểu biết cũng chính là hình ảnh phản chiếu của những con người sống kiêu căng, ngạo mạn, tầm hiểu biết hạn hẹp nhưng không chịu tiếp thu, học hỏi.</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Luôn cho bản thân là nhất không chỉ làm nảy sinh những ảo tưởng không thật về bản thân mà còn gây ra những hậu quả khôn lường.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61263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41444" y="941696"/>
            <a:ext cx="11078763" cy="485860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81105" y="1162589"/>
            <a:ext cx="10739103" cy="453919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Ý 2: Khi ra khỏi đáy giếng:</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Hoàn cảnh: Mưa lớn, nước dâng cao à Ếch ra khỏi giếng.</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Nghênh ngang đi lại mà không chút đề phòng → Bị một con trâu đi qua giẫm bẹp.</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Nhận xét: Kết cục bi thảm nhưng thích đáng cho những kẻ thiếu hiểu biết nhưng lại luôn tỏ ra hơn người, coi thường mọi người, mọi thứ xung quanh</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85416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2647666"/>
            <a:ext cx="11248413" cy="340367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471794" y="3031120"/>
            <a:ext cx="10739103" cy="2600199"/>
          </a:xfrm>
          <a:prstGeom prst="rect">
            <a:avLst/>
          </a:prstGeom>
        </p:spPr>
        <p:txBody>
          <a:bodyPr wrap="square">
            <a:spAutoFit/>
          </a:bodyPr>
          <a:lstStyle/>
          <a:p>
            <a:pPr indent="-228600" algn="just">
              <a:lnSpc>
                <a:spcPct val="150000"/>
              </a:lnSpc>
              <a:spcAft>
                <a:spcPts val="0"/>
              </a:spcAft>
            </a:pPr>
            <a:r>
              <a:rPr lang="en-US" sz="2800" i="1" smtClean="0">
                <a:solidFill>
                  <a:srgbClr val="000000"/>
                </a:solidFill>
                <a:latin typeface="Times New Roman" panose="02020603050405020304" pitchFamily="18" charset="0"/>
                <a:ea typeface="Times New Roman" panose="02020603050405020304" pitchFamily="18" charset="0"/>
              </a:rPr>
              <a:t>    </a:t>
            </a:r>
            <a:r>
              <a:rPr lang="en-US" sz="2800" b="1">
                <a:solidFill>
                  <a:srgbClr val="7030A0"/>
                </a:solidFill>
                <a:latin typeface="Times New Roman" panose="02020603050405020304" pitchFamily="18" charset="0"/>
                <a:ea typeface="Times New Roman" panose="02020603050405020304" pitchFamily="18" charset="0"/>
              </a:rPr>
              <a:t>1. Yêu cầu đối với bài văn phân tích một nhân vật văn học yêu thích trong cuốn sách đã đọc</a:t>
            </a:r>
            <a:endParaRPr lang="en-US" sz="2800">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Giới thiệu được nhân vật trong tác phẩm văn học: lai lịch, hoàn cảnh, tình huống xuất hiện và những ấn tượng đặc biệt ban đầu (nếu có). </a:t>
            </a:r>
            <a:endParaRPr lang="en-US" sz="2400">
              <a:latin typeface="Times New Roman" panose="02020603050405020304" pitchFamily="18" charset="0"/>
              <a:ea typeface="Times New Roman" panose="02020603050405020304" pitchFamily="18" charset="0"/>
            </a:endParaRPr>
          </a:p>
        </p:txBody>
      </p:sp>
      <p:sp>
        <p:nvSpPr>
          <p:cNvPr id="3" name="Rectangle 2"/>
          <p:cNvSpPr/>
          <p:nvPr/>
        </p:nvSpPr>
        <p:spPr>
          <a:xfrm>
            <a:off x="2232355" y="328301"/>
            <a:ext cx="8317364" cy="523220"/>
          </a:xfrm>
          <a:prstGeom prst="rect">
            <a:avLst/>
          </a:prstGeom>
        </p:spPr>
        <p:txBody>
          <a:bodyPr wrap="square">
            <a:spAutoFit/>
          </a:bodyPr>
          <a:lstStyle/>
          <a:p>
            <a:pPr algn="ctr">
              <a:spcAft>
                <a:spcPts val="0"/>
              </a:spcAft>
            </a:pPr>
            <a:r>
              <a:rPr lang="vi-VN" sz="2800" b="1">
                <a:solidFill>
                  <a:srgbClr val="0070C0"/>
                </a:solidFill>
                <a:latin typeface="Times New Roman" panose="02020603050405020304" pitchFamily="18" charset="0"/>
                <a:ea typeface="Calibri" panose="020F0502020204030204" pitchFamily="34" charset="0"/>
              </a:rPr>
              <a:t>HOẠT ĐỘNG 2. ÔN TẬP TRI THỨC NGỮ VĂN</a:t>
            </a:r>
            <a:endParaRPr lang="en-US" sz="24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471794" y="954087"/>
            <a:ext cx="10555598" cy="1307537"/>
          </a:xfrm>
          <a:prstGeom prst="rect">
            <a:avLst/>
          </a:prstGeom>
        </p:spPr>
        <p:txBody>
          <a:bodyPr wrap="square">
            <a:spAutoFit/>
          </a:bodyPr>
          <a:lstStyle/>
          <a:p>
            <a:pPr algn="just">
              <a:lnSpc>
                <a:spcPct val="150000"/>
              </a:lnSpc>
              <a:spcAft>
                <a:spcPts val="0"/>
              </a:spcAft>
            </a:pPr>
            <a:r>
              <a:rPr lang="en-US" sz="2800" b="1">
                <a:solidFill>
                  <a:srgbClr val="7030A0"/>
                </a:solidFill>
                <a:latin typeface="Times New Roman" panose="02020603050405020304" pitchFamily="18" charset="0"/>
                <a:ea typeface="Times New Roman" panose="02020603050405020304" pitchFamily="18" charset="0"/>
              </a:rPr>
              <a:t>I. Ôn tập về cách làm bài văn phân tích nhân vật trong một tác phẩm văn học.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25964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941695"/>
            <a:ext cx="11248413" cy="495413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5" name="Rectangle 4"/>
          <p:cNvSpPr/>
          <p:nvPr/>
        </p:nvSpPr>
        <p:spPr>
          <a:xfrm>
            <a:off x="673290" y="1166519"/>
            <a:ext cx="10872716" cy="453919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Bài học:</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Thế giới vô cùng rộng lớn nên mỗi người cần không ngừng học hỏi, trau dồi vốn hiểu biết. Nếu chỉ biết kiêu ngạo, không chịu tiếp thu, học hỏi sẽ phải trả cái giá đắt.</a:t>
            </a:r>
            <a:b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Trong cuộc sống hiện đại, chúng ta cần đặt mình trong nhiều mối quan hệ, cần nhìn nhận thế giới bằng con mắt khách quan và tinh thần ham học hỏi để có thể thích nghi và phát triển trong cuộc sống ấy.</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765224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down)">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37751" y="907576"/>
            <a:ext cx="11263098" cy="492001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37751" y="1397605"/>
            <a:ext cx="11554249" cy="4124206"/>
          </a:xfrm>
          <a:prstGeom prst="rect">
            <a:avLst/>
          </a:prstGeom>
        </p:spPr>
        <p:txBody>
          <a:bodyPr wrap="square">
            <a:spAutoFit/>
          </a:bodyPr>
          <a:lstStyle/>
          <a:p>
            <a:pPr marL="0" marR="0" lvl="0" indent="0" algn="just" defTabSz="914400" rtl="0" eaLnBrk="1" fontAlgn="auto" latinLnBrk="0" hangingPunct="1">
              <a:lnSpc>
                <a:spcPct val="100000"/>
              </a:lnSpc>
              <a:spcBef>
                <a:spcPts val="600"/>
              </a:spcBef>
              <a:spcAft>
                <a:spcPts val="600"/>
              </a:spcAft>
              <a:buClrTx/>
              <a:buSzPts val="1400"/>
              <a:buFontTx/>
              <a:buNone/>
              <a:tabLst/>
              <a:defRPr/>
            </a:pPr>
            <a:r>
              <a:rPr kumimoji="0" lang="en-US" sz="2800" b="1"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Nhận </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xét, đánh giá nghệ thuật xây dựng nhân vật của nhà văn</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Xây dựng nhân vật hết sức gần gũi với đời sống.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Các sự kiện hài hước, độc đáo khiến câu chuyện trở nên hấp dẫn, lôi cuốn.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Tạo bối cảnh câu chuyện độc đáo.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Kết cấu ngắn gọn, dễ hiểu, ý nghĩa sâu sắc.</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00000"/>
              </a:lnSpc>
              <a:spcBef>
                <a:spcPts val="600"/>
              </a:spcBef>
              <a:spcAft>
                <a:spcPts val="0"/>
              </a:spcAft>
              <a:buClrTx/>
              <a:buSzPts val="1400"/>
              <a:buFontTx/>
              <a:buNone/>
              <a:tabLst/>
              <a:defRPr/>
            </a:pPr>
            <a:r>
              <a:rPr kumimoji="0" lang="en-US" sz="2800" b="1"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Nêu </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được ý nghĩa của hình tượng nhân vật.</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ình tượng cái chết của con ếch: Là lời cảnh tỉnh đối với những người không có sự thay đổi trong lối sống khép mình, không chịu tiếp thu sẽ phải chịu một cái kết không mấy tốt đẹp</a:t>
            </a:r>
            <a:endParaRPr kumimoji="0" lang="en-US" sz="24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43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Effect transition="in" filter="fade">
                                      <p:cBhvr>
                                        <p:cTn id="52" dur="1000"/>
                                        <p:tgtEl>
                                          <p:spTgt spid="2">
                                            <p:txEl>
                                              <p:pRg st="6" end="6"/>
                                            </p:txEl>
                                          </p:spTgt>
                                        </p:tgtEl>
                                      </p:cBhvr>
                                    </p:animEffect>
                                    <p:anim calcmode="lin" valueType="num">
                                      <p:cBhvr>
                                        <p:cTn id="5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906988"/>
            <a:ext cx="11248413" cy="475683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150460"/>
            <a:ext cx="10697571" cy="4269887"/>
          </a:xfrm>
          <a:prstGeom prst="rect">
            <a:avLst/>
          </a:prstGeom>
        </p:spPr>
        <p:txBody>
          <a:bodyPr wrap="square">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Kết bài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Cảm nghĩ về câu chuyện: “Ếch ngồi đáy giếng” là câu chuyện vô cùng ý nghĩa để lại nhiều bài học quý giá đối với con người về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 nhận thức cuộc sống và lối ứng xử của con người trong quan hệ với những người xung quanh</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375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869743"/>
            <a:ext cx="11248413" cy="433998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8" y="2210987"/>
            <a:ext cx="10739103" cy="32465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Ếch ngồi đáy giếng</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là câu chuyện ngụ ngôn nổi tiếng trong kho tàng truyện dân gian Việt Nam. Thông qua hình tượng con ếch kiêu ngạo, huênh hoang cùng những tình tiết hài hước, tác giả dân gian gửi gắm được nhiều bài học và thông điệp sâu sắc về cách nhận thức cuộc sống và lối ứng xử của con người trong quan hệ với những người xung quanh.</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589442" y="530602"/>
            <a:ext cx="4378343" cy="66120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Bài viết tham khảo: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60187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406491"/>
            <a:ext cx="10697571" cy="4616648"/>
          </a:xfrm>
          <a:prstGeom prst="rect">
            <a:avLst/>
          </a:prstGeom>
        </p:spPr>
        <p:txBody>
          <a:bodyPr wrap="square">
            <a:spAutoFit/>
          </a:bodyPr>
          <a:lstStyle/>
          <a:p>
            <a:pPr marL="101600" marR="0" lvl="0" indent="0" algn="just" defTabSz="914400" rtl="0" eaLnBrk="1" fontAlgn="auto" latinLnBrk="0" hangingPunct="1">
              <a:lnSpc>
                <a:spcPct val="150000"/>
              </a:lnSpc>
              <a:spcBef>
                <a:spcPts val="600"/>
              </a:spcBef>
              <a:spcAft>
                <a:spcPts val="600"/>
              </a:spcAft>
              <a:buClrTx/>
              <a:buSzTx/>
              <a:buFontTx/>
              <a:buNone/>
              <a:tabLst/>
              <a:defRPr/>
            </a:pP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Con ếch trong câu chuyện là một kẻ huênh hoang, thiếu hiểu biết.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Hoàn cảnh sống của ếch ta được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kể bằng vài chi tiết: </a:t>
            </a: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“sống lâu ngày trong một cái giếng”, “xung quanh chỉ vài con nhái, cua ốc nhỏ</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tiếng kêu của ếch khiến các con vật kinh hãi.</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Hóa ra ế</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ch ta sống trong một cái giếng cạn, không gian sống hạn hẹp cùng với những người hàng xóm nhỏ bé là cua, ốc nên ếch ảo tưởng rằng mình là con vật lớn nhất, là chúa tể nơi đây. </a:t>
            </a:r>
            <a:endParaRPr kumimoji="0" lang="en-US" sz="20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80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493119"/>
            <a:ext cx="10697571" cy="4539191"/>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Ếch</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cũng chỉ nhận thức được </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Bầu trời bé bằng cái vung”</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 nên thái độ vô cùng kiêu ngạo: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ếch tưởng mình là một vị chúa tể</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Hàng ngày ếch cất lên những tiếng kêu ộp ộp khiến các con vật khác phải khiếp sợ, bởi vậy mà ếch càng tỏ ra huênh hoang, coi thường mọi người xung quanh mình. Từ đáy giếng nhìn lên, bầu trời trong nhận thức của ếch cũng chỉ nhỏ như cái vung, điều đó càng làm cho suy nghĩ mình là chúa tể muôn loài của ếch thêm phần chắc chắn.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2790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59557" y="1323832"/>
            <a:ext cx="11368585" cy="413527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95063" y="1768203"/>
            <a:ext cx="10697571" cy="32465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Hình ảnh con ếch kiêu ngạo, thiếu hiểu biết cũng chính là hình ảnh phản chiếu của những con người sống kiêu căng, ngạo mạn, tầm hiểu biết hạn hẹp nhưng không chịu tiếp thu, học hỏi. Luôn cho bản thân là nhất không chỉ làm nảy sinh những ảo tưởng không thật về bản thân mà còn gây ra những hậu quả khôn lường.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998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8615" y="750627"/>
            <a:ext cx="11409527" cy="539546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4592" y="883109"/>
            <a:ext cx="10697571" cy="5262979"/>
          </a:xfrm>
          <a:prstGeom prst="rect">
            <a:avLst/>
          </a:prstGeom>
        </p:spPr>
        <p:txBody>
          <a:bodyPr wrap="square">
            <a:spAutoFit/>
          </a:bodyPr>
          <a:lstStyle/>
          <a:p>
            <a:pPr marL="0" marR="0" lvl="0" indent="0" algn="just" defTabSz="914400" rtl="0" eaLnBrk="1" fontAlgn="base" latinLnBrk="0" hangingPunct="1">
              <a:lnSpc>
                <a:spcPct val="150000"/>
              </a:lnSpc>
              <a:spcBef>
                <a:spcPts val="375"/>
              </a:spcBef>
              <a:spcAft>
                <a:spcPts val="75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Với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bản tính kiêu căng ngạo mạn, tầm hiểu biết hạn hẹp, ếch đã rơi vào tình cảnh nào khi những yếu tố bất thường ập đến. Vào một năm trời mưa lớn, nước mưa dâng cao, ếch lần đầu tiên được ra khỏi miệng giếng chật hẹp để ngắm nhìn cuộc sống rộng lớn bên ngoài. Bên ngoài đáy giếng là một thế giới rộng lớn, cảnh vật đều mới lạ, bầu trời cũng to lớn hơn rất nhiều so với nhận thức trước đó của ếch. Thế nhưng, bản tính vốn kiêu ngạo, vốn hiểu biết lại nông cạn nhưng ếch ta vẫn chứng nào tật ấy luôn cho mình là nhất.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374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14149" y="996287"/>
            <a:ext cx="11106058" cy="515885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8392" y="1306117"/>
            <a:ext cx="10697571" cy="4539191"/>
          </a:xfrm>
          <a:prstGeom prst="rect">
            <a:avLst/>
          </a:prstGeom>
        </p:spPr>
        <p:txBody>
          <a:bodyPr wrap="square">
            <a:spAutoFit/>
          </a:bodyPr>
          <a:lstStyle/>
          <a:p>
            <a:pPr marL="0" marR="0" lvl="0" indent="0" algn="just" defTabSz="914400" rtl="0" eaLnBrk="1" fontAlgn="base" latinLnBrk="0" hangingPunct="1">
              <a:lnSpc>
                <a:spcPct val="150000"/>
              </a:lnSpc>
              <a:spcBef>
                <a:spcPts val="375"/>
              </a:spcBef>
              <a:spcAft>
                <a:spcPts val="75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Khi ra khỏi miệng giếng, ếch “n</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ghênh ngang đi lại khắp nơi, cất tiếng kêu ồm ộp, nhâng nháo nhìn bầu trời</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mà không chút đề phòng. Kết quả là bị một con trâu đi ngang qua giẫm bẹp. Có thể nói, kết cục của ếch thật bi thảm, chỉ vừa bước ra khỏi thế giới nhỏ bé nơi đáy giếng thì đã bị giẫm bẹp, thế nhưng đây cũng là kết quả thích đáng cho những kẻ thiếu hiểu biết nhưng lại luôn tỏ ra hơn người, coi thường mọi người, mọi thứ xung quanh.</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5877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078173"/>
            <a:ext cx="11292576" cy="495413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354638"/>
            <a:ext cx="10697571" cy="4401205"/>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MS Mincho"/>
                <a:cs typeface="Times New Roman" panose="02020603050405020304" pitchFamily="18" charset="0"/>
              </a:rPr>
              <a:t>Qua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tình huống truyện, tác giả dân gian đã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phê phán những kẻ hiểu biết hạn hẹp mà tự cao tự đại, huênh hoang.</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Đồng thời truyện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khuyên nhủ mọi người phải nỗ lực không ngừng để mở rộng tầm nhìn và hiểu biết của bản thân, không được chủ quan, kiêu ngạo.</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Truyện ngụ ngôn “Ếch ngồi đáy giếng” là một câu chuyện đặc sắc. Sức hấp dẫn của truyện được tạo nên từ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nghệ thuật </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x</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ây dựng nhân vật hết sức gần gũi với đời sống;</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 c</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ác sự kiện hài hước, độc đáo khiến câu chuyện trở nên hấp dẫn, lôi cuốn;</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 t</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ạo bối cảnh câu chuyện độc đáo;</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 k</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ết cấu ngắn gọn, dễ hiểu, ý nghĩa sâu sắc.</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 Câu chuyện có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 ẩn dụ sáng tạo như “con ếch”, “bầu trời”, “con trâu” giàu ý nghĩa.</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3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14149" y="503519"/>
            <a:ext cx="11106058" cy="602011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97626" y="682350"/>
            <a:ext cx="10739103" cy="5493299"/>
          </a:xfrm>
          <a:prstGeom prst="rect">
            <a:avLst/>
          </a:prstGeom>
        </p:spPr>
        <p:txBody>
          <a:bodyPr wrap="square">
            <a:spAutoFit/>
          </a:bodyPr>
          <a:lstStyle/>
          <a:p>
            <a:pPr marL="30480" marR="30480" lvl="0" algn="just">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Chỉ ra được đặc điểm, tính cách nhân vật qua bằng chứng cụ thể về ngoại hình, hành động, ngôn ngữ, tâm trạng của nhân vật được miêu tả trong tác phẩm. </a:t>
            </a:r>
            <a:endParaRPr lang="en-US" sz="2400">
              <a:solidFill>
                <a:prstClr val="black"/>
              </a:solidFill>
              <a:latin typeface="Times New Roman" panose="02020603050405020304" pitchFamily="18" charset="0"/>
              <a:ea typeface="Times New Roman" panose="02020603050405020304" pitchFamily="18" charset="0"/>
            </a:endParaRPr>
          </a:p>
          <a:p>
            <a:pPr marL="30480" marR="30480" lvl="0" algn="just">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Nhận xét, đánh giá nghệ thuật xây dựng nhân vật của nhà văn: biện pháp nghệ thuật, cách sử dụng hoặc nhấn mạnh những chi tiết làm rõ đặc điểm nhân vật. </a:t>
            </a:r>
            <a:endParaRPr lang="en-US" sz="2400">
              <a:solidFill>
                <a:prstClr val="black"/>
              </a:solidFill>
              <a:latin typeface="Times New Roman" panose="02020603050405020304" pitchFamily="18" charset="0"/>
              <a:ea typeface="Times New Roman" panose="02020603050405020304" pitchFamily="18" charset="0"/>
            </a:endParaRPr>
          </a:p>
          <a:p>
            <a:pPr marL="30480" marR="30480" lvl="0" algn="just">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Nêu được ý nghĩa của hình tượng nhân vật trong việc thể hiện chủ đề tác phẩm hoặc quan niệm đời sống của tác giả.</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2159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078173"/>
            <a:ext cx="11292576" cy="495413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570082"/>
            <a:ext cx="10697571" cy="3970318"/>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Đằng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sau kết cục thảm thương của con ếch, tác giả dân gian muốn gửi gắm những thông điệp ý nghĩa.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mn-cs"/>
              </a:rPr>
              <a:t>Không được chủ quan, kiêu ngạo, coi thường những đối tượng xung quanh.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mn-cs"/>
              </a:rPr>
              <a:t>Hơn nữa, s</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mn-cs"/>
              </a:rPr>
              <a:t>ự thiếu hiểu biết kết hợp với thói kiêu ngạo, huênh hoang không chỉ dạn nứt những mối quan hệ tốt đẹp mà còn dễ dẫn đến thất bại cho bản thân, thậm chí có thể trả giá bằng cả tình mạng. Nếu không biết tường tận, thấu đáo về sự vật, hiện tượng hay một vấn đề nào đó thì không nên đáng giá chủ quan, hồ đồ. Thế giới vốn rất rộng lớn, phong phú và nhiều điều bí ẩn mà dù cả đời vẫn chưa chắc đã tìm hiểu, khám phá được hết.</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2107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078173"/>
            <a:ext cx="11292576" cy="495413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285645"/>
            <a:ext cx="10697571" cy="4539191"/>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Câu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chuyện còn là bài học về sự thích nghi với hoàn cảnh sống xung quanh. Khi sống quá lâu trong môi trường nhỏ hẹp mà không có sự kết nối với bên ngoài có thể làm cho nhận thức của con người trở nên hạn hẹp, trì trệ, mất đi khả năng đánh giá khách quan. Bởi vậy, trong cuộc sống hiện đại, chúng ta cần đặt mình trong nhiều mối quan hệ, cần nhìn nhận thế giới bằng con mắt khách quan và tinh thần ham học hỏi để có thể thích nghi và phát triển trong cuộc sống ấy.</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1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378424"/>
            <a:ext cx="11292576" cy="446281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986568"/>
            <a:ext cx="10697571" cy="3246530"/>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Thông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qua nhân vật chú ếch, truyện ngụ ngôn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Ếch ngồi đáy giếng</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đã mang đến cho chúng ta nhiều điều thú vị, sâu sắc về nhận thức cuộc sống, về vai trò của việc rèn luyện tính cách. Nhất là đối với học sinh, ở tuổi mới lớn, chúng ta cần không ngừng học hỏi, không được chủ quan, kiêu ngạo.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188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2" y="1694313"/>
            <a:ext cx="11248413" cy="472848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5" y="2032354"/>
            <a:ext cx="10739103" cy="4678204"/>
          </a:xfrm>
          <a:prstGeom prst="rect">
            <a:avLst/>
          </a:prstGeom>
        </p:spPr>
        <p:txBody>
          <a:bodyPr wrap="square">
            <a:spAutoFit/>
          </a:bodyPr>
          <a:lstStyle/>
          <a:p>
            <a:pPr marL="0" marR="0" lvl="0" indent="0" algn="ctr" defTabSz="914400" rtl="0" eaLnBrk="1" fontAlgn="auto" latinLnBrk="0" hangingPunct="1">
              <a:lnSpc>
                <a:spcPct val="150000"/>
              </a:lnSpc>
              <a:spcBef>
                <a:spcPts val="1200"/>
              </a:spcBef>
              <a:spcAft>
                <a:spcPts val="0"/>
              </a:spcAft>
              <a:buClrTx/>
              <a:buSzTx/>
              <a:buFontTx/>
              <a:buNone/>
              <a:tabLst/>
              <a:defRPr/>
            </a:pPr>
            <a:r>
              <a:rPr kumimoji="0" lang="en-US" sz="2800" b="1" i="0" u="none" strike="noStrike" kern="0" cap="none" spc="0" normalizeH="0" baseline="0" noProof="0">
                <a:ln>
                  <a:noFill/>
                </a:ln>
                <a:solidFill>
                  <a:srgbClr val="0070C0"/>
                </a:solidFill>
                <a:effectLst/>
                <a:uLnTx/>
                <a:uFillTx/>
                <a:latin typeface="Times New Roman" panose="02020603050405020304" pitchFamily="18" charset="0"/>
                <a:ea typeface="+mn-ea"/>
                <a:cs typeface="+mn-cs"/>
              </a:rPr>
              <a:t>ÁO TẾT</a:t>
            </a:r>
            <a:endParaRPr kumimoji="0" lang="en-US" sz="3200" b="1" i="0" u="none" strike="noStrike" kern="0" cap="none" spc="0" normalizeH="0" baseline="0" noProof="0">
              <a:ln>
                <a:noFill/>
              </a:ln>
              <a:solidFill>
                <a:srgbClr val="365F91"/>
              </a:solidFill>
              <a:effectLst/>
              <a:uLnTx/>
              <a:uFillTx/>
              <a:latin typeface="Cambria" panose="02040503050406030204" pitchFamily="18" charset="0"/>
              <a:ea typeface="+mn-ea"/>
              <a:cs typeface="+mn-cs"/>
            </a:endParaRPr>
          </a:p>
          <a:p>
            <a:pPr marL="0" marR="0" lvl="0" indent="0" algn="ctr" defTabSz="914400" rtl="0" eaLnBrk="1" fontAlgn="auto" latinLnBrk="0" hangingPunct="1">
              <a:lnSpc>
                <a:spcPct val="150000"/>
              </a:lnSpc>
              <a:spcBef>
                <a:spcPts val="1200"/>
              </a:spcBef>
              <a:spcAft>
                <a:spcPts val="0"/>
              </a:spcAft>
              <a:buClrTx/>
              <a:buSzTx/>
              <a:buFontTx/>
              <a:buNone/>
              <a:tabLst/>
              <a:defRPr/>
            </a:pPr>
            <a:r>
              <a:rPr kumimoji="0" lang="en-US" sz="2800" b="1" i="0" u="none" strike="noStrike" kern="0" cap="none" spc="0" normalizeH="0" baseline="0" noProof="0">
                <a:ln>
                  <a:noFill/>
                </a:ln>
                <a:solidFill>
                  <a:srgbClr val="5A5A5A"/>
                </a:solidFill>
                <a:effectLst/>
                <a:uLnTx/>
                <a:uFillTx/>
                <a:latin typeface="Times New Roman" panose="02020603050405020304" pitchFamily="18" charset="0"/>
                <a:ea typeface="+mn-ea"/>
                <a:cs typeface="+mn-cs"/>
              </a:rPr>
              <a:t>                                   </a:t>
            </a:r>
            <a:r>
              <a:rPr kumimoji="0" lang="en-US" sz="2800" b="1" i="0" u="none" strike="noStrike" kern="0" cap="none" spc="0" normalizeH="0" baseline="0" noProof="0">
                <a:ln>
                  <a:noFill/>
                </a:ln>
                <a:solidFill>
                  <a:srgbClr val="0070C0"/>
                </a:solidFill>
                <a:effectLst/>
                <a:uLnTx/>
                <a:uFillTx/>
                <a:latin typeface="Times New Roman" panose="02020603050405020304" pitchFamily="18" charset="0"/>
                <a:ea typeface="+mn-ea"/>
                <a:cs typeface="+mn-cs"/>
              </a:rPr>
              <a:t>Nguyễn Ngọc Tư</a:t>
            </a:r>
            <a:endParaRPr kumimoji="0" lang="en-US" sz="3200" b="1" i="0" u="none" strike="noStrike" kern="0" cap="none" spc="0" normalizeH="0" baseline="0" noProof="0">
              <a:ln>
                <a:noFill/>
              </a:ln>
              <a:solidFill>
                <a:srgbClr val="365F91"/>
              </a:solidFill>
              <a:effectLst/>
              <a:uLnTx/>
              <a:uFillTx/>
              <a:latin typeface="Cambria" panose="02040503050406030204" pitchFamily="18" charset="0"/>
              <a:ea typeface="+mn-ea"/>
              <a:cs typeface="+mn-cs"/>
            </a:endParaRPr>
          </a:p>
          <a:p>
            <a:pPr marL="0" marR="0" lvl="0" indent="0" algn="just" defTabSz="914400" rtl="0" eaLnBrk="1" fontAlgn="auto" latinLnBrk="0" hangingPunct="1">
              <a:lnSpc>
                <a:spcPct val="150000"/>
              </a:lnSpc>
              <a:spcBef>
                <a:spcPts val="0"/>
              </a:spcBef>
              <a:spcAft>
                <a:spcPts val="0"/>
              </a:spcAft>
              <a:buClrTx/>
              <a:buSzTx/>
              <a:buFontTx/>
              <a:buNone/>
              <a:tabLst>
                <a:tab pos="690245" algn="l"/>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Co</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n bé Em cười tủm tỉm khi nghĩ tới cái áo đầm màu hồng mà má nó mới mua cho: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Tết này, mình mà mặc cái áo đó đi chơi, đẹp như tiên cho mà coi.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Nó nghĩ và nó muốn chia sẽ với con Bích, bạn nó.</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599119" y="477824"/>
            <a:ext cx="10993757" cy="73866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00FF"/>
                </a:solidFill>
                <a:effectLst/>
                <a:uLnTx/>
                <a:uFillTx/>
                <a:latin typeface="Times New Roman" panose="02020603050405020304" pitchFamily="18" charset="0"/>
                <a:ea typeface="Times New Roman" panose="02020603050405020304" pitchFamily="18" charset="0"/>
                <a:cs typeface="+mn-cs"/>
              </a:rPr>
              <a:t>Đề số 3</a:t>
            </a:r>
            <a:r>
              <a:rPr kumimoji="0" lang="vi-VN" sz="2800" b="1" i="0" u="none" strike="noStrike" kern="1200" cap="none" spc="0" normalizeH="0" baseline="0" noProof="0">
                <a:ln>
                  <a:noFill/>
                </a:ln>
                <a:solidFill>
                  <a:srgbClr val="0000FF"/>
                </a:solidFill>
                <a:effectLst/>
                <a:uLnTx/>
                <a:uFillTx/>
                <a:latin typeface="Times New Roman" panose="02020603050405020304" pitchFamily="18" charset="0"/>
                <a:ea typeface="Times New Roman" panose="02020603050405020304" pitchFamily="18" charset="0"/>
                <a:cs typeface="+mn-cs"/>
              </a:rPr>
              <a:t>: Viết đoạn văn phân tích đặc điểm em bé trong câu chuyện sau:</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50174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119117"/>
            <a:ext cx="11248413" cy="493222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1326660"/>
            <a:ext cx="10739103" cy="4517134"/>
          </a:xfrm>
          <a:prstGeom prst="rect">
            <a:avLst/>
          </a:prstGeom>
        </p:spPr>
        <p:txBody>
          <a:bodyPr wrap="square">
            <a:spAutoFit/>
          </a:bodyPr>
          <a:lstStyle/>
          <a:p>
            <a:pPr marL="30480" marR="30480" lvl="0" indent="0" algn="just" defTabSz="914400" rtl="0" eaLnBrk="1" fontAlgn="auto" latinLnBrk="0" hangingPunct="1">
              <a:lnSpc>
                <a:spcPct val="130000"/>
              </a:lnSpc>
              <a:spcBef>
                <a:spcPts val="0"/>
              </a:spcBef>
              <a:spcAft>
                <a:spcPts val="0"/>
              </a:spcAft>
              <a:buClrTx/>
              <a:buSzTx/>
              <a:buFontTx/>
              <a:buNone/>
              <a:tabLst/>
              <a:defRPr/>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Con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Bích ở trong hẻm, nhà nó nghèo, má nó đi bán bắp nướng ngoài đầu hẻm, con bé Em thích con Bích vì nó hiền, với lại ngồi kế nhau từ lớp một tới lớp năm, làm sao mà không thân cho được. Hôm hai mươi sáu, học buổi cuối năm, hai đứa nôn Tết quá quá trời nên tính trước, nếu mùng một con bé Em đi về Ngoại thì mùng Hai hai đứa đi tới nhà cô giáo. Bây giờ con bé Em tính trong đầu, tới bữa đó chắc nhiều bạn nữa, cho nên nó sẽ mặc cái áo đầm mới thắt nơ, bâu viền kim tuyến cho tụi bạn lé con mắt luôn.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945929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996287"/>
            <a:ext cx="11497293" cy="492684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03805" y="1205974"/>
            <a:ext cx="11033269" cy="4616648"/>
          </a:xfrm>
          <a:prstGeom prst="rect">
            <a:avLst/>
          </a:prstGeom>
        </p:spPr>
        <p:txBody>
          <a:bodyPr wrap="square">
            <a:spAutoFit/>
          </a:bodyPr>
          <a:lstStyle/>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Con Bích đang ngồi nướng bắp thế cho má nó đi sách cặn cho heo. Bé Em muốn khoe liền nhưng bày đặt nói gièm:</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Còn mấy ngày nữa Tết rồi hen, mầy có đồ mới chưa?</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Có, má tao đưa vải cho cô Ba thợ cắt rồi, má tao nói gần Tết đồ nhiều, dồn đống, chắc tới hai mươi tám mới lấy được.</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Vậy mầy được mấy bộ?</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Có một bộ hà</a:t>
            </a: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2130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41444" y="302359"/>
            <a:ext cx="11273051" cy="624856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77922" y="148821"/>
            <a:ext cx="11245756" cy="6555641"/>
          </a:xfrm>
          <a:prstGeom prst="rect">
            <a:avLst/>
          </a:prstGeom>
        </p:spPr>
        <p:txBody>
          <a:bodyPr wrap="square">
            <a:spAutoFit/>
          </a:bodyPr>
          <a:lstStyle/>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Con bé Em trợn mắt: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Ít quá vậy?</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Con Út Mót với Con Út Hết được hai bộ. Tao lớn rồi, nhường cho tụi nó.</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Vậy à?</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Bé Em mất hứng hẳn, nó lựng khựng nửa muốn khoe, nửa muốn không.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Nhưng rõ ràng là con Bích không quên nó:</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Còn mầy?</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Bốn bộ. Má tao mua cho đủ mặc từ mùng Một tới mùng Bốn, bữa nào cũng mặc đồ mới hết trơn. Trong đó có bộ đầm hồng nổi lắm, hết sẩy luôn.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Mầy sướng rồi.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36948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50376" y="513700"/>
            <a:ext cx="11491414" cy="587345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4748" y="527348"/>
            <a:ext cx="11197042" cy="5831853"/>
          </a:xfrm>
          <a:prstGeom prst="rect">
            <a:avLst/>
          </a:prstGeom>
        </p:spPr>
        <p:txBody>
          <a:bodyPr wrap="square">
            <a:spAutoFit/>
          </a:bodyPr>
          <a:lstStyle/>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Con Bích nói xong vẫn cười nhưng mắt nó xịu xuống, buồn hẳn. Nhà nó nghèo, sao bì được với nhà con bé Em. Hồi nhỏ nó chuyên mặc áo con trai của anh Hai nó để lại. Áo nó thì chuyền cho mấy đứa em, tới con Út Hết là đồ đã cũ mèm, mỏng tang, kéo nhẹ cũng rách. Được cái mấy chị em nó biết thân, lo học chớ không so đo chuyện cũ mới, má nó nói hoài, “Nhà mình nghèo quá hà, ráng vài năm nữa, khá giả rồi má sắm cho”. Con bé Em nhìn con Bích lom lom rồi cúi xuống, trở trở trái bắp nướng: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5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Bộ đồ mầy mai chắc đẹp lắm, bữa mùng Hai mầy mặc bộ đó đi nhà cô hen?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28990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27797" y="900752"/>
            <a:ext cx="11095630" cy="500872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4748" y="1382671"/>
            <a:ext cx="10978679" cy="4401205"/>
          </a:xfrm>
          <a:prstGeom prst="rect">
            <a:avLst/>
          </a:prstGeom>
        </p:spPr>
        <p:txBody>
          <a:bodyPr wrap="square">
            <a:spAutoFit/>
          </a:bodyPr>
          <a:lstStyle/>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Rồi tới mùng một, mùng hai, bé Em lại rủ con Bích đi chơi. Hai đứa mặc đồ hơi giống nhau, chỉ khác là con Bích mặc áo trắng bâu sen, con bé Em thì mặc áo thun có in hình mèo bự. Cô giáo tụi nó khen: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45720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Coi hai đứa lớn hết trơn rồi, cao nhòng.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Hai </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đứa cười. Lúc đó con bé Em nghĩ thầm, mình mà mặc bộ đầm hồng, thế nào cũng mất vui. Bạn bè phải vậy chớ. Đứa mặc áo đẹp, đứa mặc áo xấu coi gì được, vậy sao coi là bạn thân. Nhưng Bích lại nghĩ khác, bé Em thương bạn như vậy, tốt như vậy, CÓ MẶC ÁO GÌ BÍCH VẪN QUÝ BÉ EM. THIỆT ĐÓ.</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(Nguồn https: isach-info)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422634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58564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8" y="1605405"/>
            <a:ext cx="10325478" cy="3408112"/>
          </a:xfrm>
          <a:prstGeom prst="rect">
            <a:avLst/>
          </a:prstGeom>
        </p:spPr>
        <p:txBody>
          <a:bodyPr wrap="square">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1. </a:t>
            </a: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Chuẩn bị</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vi-VN"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Kiểu bài:</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Phân tích nhân vật trong tác phẩm truyện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vi-VN"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Đối tượng</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Cô bé trong “ Áo tết” của Nguyễn Ngọc Tư</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200000"/>
              </a:lnSpc>
              <a:spcBef>
                <a:spcPts val="0"/>
              </a:spcBef>
              <a:spcAft>
                <a:spcPts val="0"/>
              </a:spcAft>
              <a:buClrTx/>
              <a:buSzTx/>
              <a:buFontTx/>
              <a:buNone/>
              <a:tabLst/>
              <a:defRPr/>
            </a:pPr>
            <a:r>
              <a:rPr kumimoji="0" lang="vi-VN" sz="2800" b="0"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Phương thức biểu đạt</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Kết hợp nghị luận, tự sự, biểu </a:t>
            </a:r>
            <a:r>
              <a:rPr kumimoji="0" lang="vi-VN"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cảm</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8742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2" end="2"/>
                                            </p:txEl>
                                          </p:spTgt>
                                        </p:tgtEl>
                                        <p:attrNameLst>
                                          <p:attrName>style.visibility</p:attrName>
                                        </p:attrNameLst>
                                      </p:cBhvr>
                                      <p:to>
                                        <p:strVal val="visible"/>
                                      </p:to>
                                    </p:set>
                                    <p:animEffect transition="in" filter="wipe(down)">
                                      <p:cBhvr>
                                        <p:cTn id="16" dur="500"/>
                                        <p:tgtEl>
                                          <p:spTgt spid="2">
                                            <p:txEl>
                                              <p:pRg st="2" end="2"/>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Effect transition="in" filter="wipe(down)">
                                      <p:cBhvr>
                                        <p:cTn id="1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610436"/>
            <a:ext cx="11248413" cy="459929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8" y="2098811"/>
            <a:ext cx="10739103" cy="3554306"/>
          </a:xfrm>
          <a:prstGeom prst="rect">
            <a:avLst/>
          </a:prstGeom>
        </p:spPr>
        <p:txBody>
          <a:bodyPr wrap="square">
            <a:spAutoFit/>
          </a:bodyPr>
          <a:lstStyle/>
          <a:p>
            <a:pPr>
              <a:lnSpc>
                <a:spcPct val="150000"/>
              </a:lnSpc>
              <a:spcAft>
                <a:spcPts val="1200"/>
              </a:spcAft>
            </a:pPr>
            <a:r>
              <a:rPr lang="en-US" sz="2800" b="1">
                <a:solidFill>
                  <a:srgbClr val="0070C0"/>
                </a:solidFill>
                <a:latin typeface="Times New Roman" panose="02020603050405020304" pitchFamily="18" charset="0"/>
                <a:ea typeface="MS Mincho"/>
              </a:rPr>
              <a:t>2.1. Trước khi viết</a:t>
            </a:r>
            <a:endParaRPr lang="en-US" sz="2400">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vi-VN" sz="2800" b="1">
                <a:solidFill>
                  <a:srgbClr val="000000"/>
                </a:solidFill>
                <a:latin typeface="Times New Roman" panose="02020603050405020304" pitchFamily="18" charset="0"/>
                <a:ea typeface="Times New Roman" panose="02020603050405020304" pitchFamily="18" charset="0"/>
              </a:rPr>
              <a:t>a. Lựa chọn đề tài: </a:t>
            </a:r>
            <a:endParaRPr lang="en-US" sz="2400">
              <a:latin typeface="Times New Roman" panose="02020603050405020304" pitchFamily="18" charset="0"/>
              <a:ea typeface="Times New Roman" panose="02020603050405020304" pitchFamily="18" charset="0"/>
            </a:endParaRPr>
          </a:p>
          <a:p>
            <a:pPr marL="30480" marR="30480" algn="just">
              <a:lnSpc>
                <a:spcPct val="15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 Em cần quan tâm đến những đặc điểm nổi bật, sự độc đáo hoặc những phẩm chất tích cực của nhân vật vì cách chọn nhân vật để phân tích phản ánh quan niệm, suy nghĩ của người viết.</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589442" y="530602"/>
            <a:ext cx="6001898" cy="523220"/>
          </a:xfrm>
          <a:prstGeom prst="rect">
            <a:avLst/>
          </a:prstGeom>
        </p:spPr>
        <p:txBody>
          <a:bodyPr wrap="square">
            <a:spAutoFit/>
          </a:bodyPr>
          <a:lstStyle/>
          <a:p>
            <a:pPr algn="just">
              <a:spcAft>
                <a:spcPts val="0"/>
              </a:spcAft>
            </a:pPr>
            <a:r>
              <a:rPr lang="nl-NL" sz="2800" b="1">
                <a:solidFill>
                  <a:srgbClr val="7030A0"/>
                </a:solidFill>
                <a:latin typeface="Times New Roman" panose="02020603050405020304" pitchFamily="18" charset="0"/>
                <a:ea typeface="Times New Roman" panose="02020603050405020304" pitchFamily="18" charset="0"/>
              </a:rPr>
              <a:t>2. Thực hành viết theo các bước: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6778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1146412"/>
            <a:ext cx="10849971" cy="481766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8" y="1332450"/>
            <a:ext cx="10325478" cy="4616648"/>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2</a:t>
            </a: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Tìm ý và lập dàn ý.</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53975" algn="just"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Câu 1.</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Tìm các chi tiết biểu hiện về cô bé trong câu chuyện từ đó rút ra đặc điểm nhân vật?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53975"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Câu 2.</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Đánh giá, nêu cảm nghĩ của em về cô bé</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Câu 3</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Cách nhà văn xây dựng nhân vật cô bé trong câu chuyện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vi-VN"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Câu 4.</a:t>
            </a: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Cho biết bài học em rút ra cho mình từ nhân vật cô bé</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Có tấm lòng nhân hậu đồng cảm với bạn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57628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ipe(down)">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down)">
                                      <p:cBhvr>
                                        <p:cTn id="20" dur="500"/>
                                        <p:tgtEl>
                                          <p:spTgt spid="2">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wipe(down)">
                                      <p:cBhvr>
                                        <p:cTn id="25" dur="500"/>
                                        <p:tgtEl>
                                          <p:spTgt spid="2">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nodeType="click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wipe(down)">
                                      <p:cBhvr>
                                        <p:cTn id="30" dur="500"/>
                                        <p:tgtEl>
                                          <p:spTgt spid="2">
                                            <p:txEl>
                                              <p:pRg st="4" end="4"/>
                                            </p:txEl>
                                          </p:spTgt>
                                        </p:tgtEl>
                                      </p:cBhvr>
                                    </p:animEffect>
                                  </p:childTnLst>
                                </p:cTn>
                              </p:par>
                              <p:par>
                                <p:cTn id="31" presetID="22" presetClass="entr" presetSubtype="4" fill="hold" nodeType="withEffect">
                                  <p:stCondLst>
                                    <p:cond delay="0"/>
                                  </p:stCondLst>
                                  <p:childTnLst>
                                    <p:set>
                                      <p:cBhvr>
                                        <p:cTn id="32" dur="1" fill="hold">
                                          <p:stCondLst>
                                            <p:cond delay="0"/>
                                          </p:stCondLst>
                                        </p:cTn>
                                        <p:tgtEl>
                                          <p:spTgt spid="2">
                                            <p:txEl>
                                              <p:pRg st="5" end="5"/>
                                            </p:txEl>
                                          </p:spTgt>
                                        </p:tgtEl>
                                        <p:attrNameLst>
                                          <p:attrName>style.visibility</p:attrName>
                                        </p:attrNameLst>
                                      </p:cBhvr>
                                      <p:to>
                                        <p:strVal val="visible"/>
                                      </p:to>
                                    </p:set>
                                    <p:animEffect transition="in" filter="wipe(down)">
                                      <p:cBhvr>
                                        <p:cTn id="33"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197232236"/>
              </p:ext>
            </p:extLst>
          </p:nvPr>
        </p:nvGraphicFramePr>
        <p:xfrm>
          <a:off x="791570" y="1128239"/>
          <a:ext cx="10822674" cy="4382485"/>
        </p:xfrm>
        <a:graphic>
          <a:graphicData uri="http://schemas.openxmlformats.org/drawingml/2006/table">
            <a:tbl>
              <a:tblPr firstRow="1" firstCol="1" bandRow="1"/>
              <a:tblGrid>
                <a:gridCol w="4595028">
                  <a:extLst>
                    <a:ext uri="{9D8B030D-6E8A-4147-A177-3AD203B41FA5}">
                      <a16:colId xmlns:a16="http://schemas.microsoft.com/office/drawing/2014/main" val="502391732"/>
                    </a:ext>
                  </a:extLst>
                </a:gridCol>
                <a:gridCol w="6227646">
                  <a:extLst>
                    <a:ext uri="{9D8B030D-6E8A-4147-A177-3AD203B41FA5}">
                      <a16:colId xmlns:a16="http://schemas.microsoft.com/office/drawing/2014/main" val="1448053218"/>
                    </a:ext>
                  </a:extLst>
                </a:gridCol>
              </a:tblGrid>
              <a:tr h="361452">
                <a:tc>
                  <a:txBody>
                    <a:bodyPr/>
                    <a:lstStyle/>
                    <a:p>
                      <a:pPr indent="542925" algn="just">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Chi tiết</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indent="542925" algn="ctr">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Thể hiện đặc điểm</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1337403">
                <a:tc>
                  <a:txBody>
                    <a:bodyPr/>
                    <a:lstStyle/>
                    <a:p>
                      <a:pPr indent="542925"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 Tết đến được mẹ mua cho nhiều áo váy để mặc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indent="542925"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Có cuộc sống đầy đủ:</a:t>
                      </a:r>
                      <a:endParaRPr lang="en-US" sz="2800">
                        <a:effectLst/>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r h="2618362">
                <a:tc>
                  <a:txBody>
                    <a:bodyPr/>
                    <a:lstStyle/>
                    <a:p>
                      <a:pPr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Luôn chơi, hòa đồng thân thiện với Bích cô bé nhà nghèo</a:t>
                      </a:r>
                      <a:r>
                        <a:rPr lang="en-US" sz="2800">
                          <a:solidFill>
                            <a:srgbClr val="000000"/>
                          </a:solidFill>
                          <a:effectLst/>
                          <a:latin typeface="Times New Roman" panose="02020603050405020304" pitchFamily="18" charset="0"/>
                          <a:ea typeface="Times New Roman" panose="02020603050405020304" pitchFamily="18" charset="0"/>
                        </a:rPr>
                        <a:t>. </a:t>
                      </a:r>
                      <a:r>
                        <a:rPr lang="vi-VN" sz="2800">
                          <a:solidFill>
                            <a:srgbClr val="000000"/>
                          </a:solidFill>
                          <a:effectLst/>
                          <a:latin typeface="Times New Roman" panose="02020603050405020304" pitchFamily="18" charset="0"/>
                          <a:ea typeface="Times New Roman" panose="02020603050405020304" pitchFamily="18" charset="0"/>
                        </a:rPr>
                        <a:t>Có váy áo mới muốn chia sẻ cho bạn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indent="542925" algn="just">
                        <a:spcAft>
                          <a:spcPts val="0"/>
                        </a:spcAft>
                      </a:pPr>
                      <a:r>
                        <a:rPr lang="vi-VN" sz="2800">
                          <a:solidFill>
                            <a:srgbClr val="000000"/>
                          </a:solidFill>
                          <a:effectLst/>
                          <a:latin typeface="Times New Roman" panose="02020603050405020304" pitchFamily="18" charset="0"/>
                          <a:ea typeface="Times New Roman" panose="02020603050405020304" pitchFamily="18" charset="0"/>
                        </a:rPr>
                        <a:t>Cô bé hồn nhiên, hòa đồng, thân thiện , gần</a:t>
                      </a:r>
                      <a:endParaRPr lang="en-US" sz="2800">
                        <a:effectLst/>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effectLst/>
                          <a:latin typeface="Times New Roman" panose="02020603050405020304" pitchFamily="18" charset="0"/>
                          <a:ea typeface="Times New Roman" panose="02020603050405020304" pitchFamily="18" charset="0"/>
                        </a:rPr>
                        <a:t>gũi </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49268869"/>
                  </a:ext>
                </a:extLst>
              </a:tr>
            </a:tbl>
          </a:graphicData>
        </a:graphic>
      </p:graphicFrame>
    </p:spTree>
    <p:extLst>
      <p:ext uri="{BB962C8B-B14F-4D97-AF65-F5344CB8AC3E}">
        <p14:creationId xmlns:p14="http://schemas.microsoft.com/office/powerpoint/2010/main" val="120416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514696048"/>
              </p:ext>
            </p:extLst>
          </p:nvPr>
        </p:nvGraphicFramePr>
        <p:xfrm>
          <a:off x="668739" y="1510377"/>
          <a:ext cx="10822674" cy="3840480"/>
        </p:xfrm>
        <a:graphic>
          <a:graphicData uri="http://schemas.openxmlformats.org/drawingml/2006/table">
            <a:tbl>
              <a:tblPr firstRow="1" firstCol="1" bandRow="1"/>
              <a:tblGrid>
                <a:gridCol w="6864824">
                  <a:extLst>
                    <a:ext uri="{9D8B030D-6E8A-4147-A177-3AD203B41FA5}">
                      <a16:colId xmlns:a16="http://schemas.microsoft.com/office/drawing/2014/main" val="502391732"/>
                    </a:ext>
                  </a:extLst>
                </a:gridCol>
                <a:gridCol w="3957850">
                  <a:extLst>
                    <a:ext uri="{9D8B030D-6E8A-4147-A177-3AD203B41FA5}">
                      <a16:colId xmlns:a16="http://schemas.microsoft.com/office/drawing/2014/main" val="1448053218"/>
                    </a:ext>
                  </a:extLst>
                </a:gridCol>
              </a:tblGrid>
              <a:tr h="361452">
                <a:tc>
                  <a:txBody>
                    <a:bodyPr/>
                    <a:lstStyle/>
                    <a:p>
                      <a:pPr indent="542925" algn="just">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Chi tiết</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indent="542925" algn="ctr">
                        <a:spcAft>
                          <a:spcPts val="0"/>
                        </a:spcAft>
                      </a:pPr>
                      <a:r>
                        <a:rPr lang="vi-VN" sz="2800" b="1">
                          <a:solidFill>
                            <a:srgbClr val="000000"/>
                          </a:solidFill>
                          <a:effectLst/>
                          <a:latin typeface="Times New Roman" panose="02020603050405020304" pitchFamily="18" charset="0"/>
                          <a:ea typeface="Times New Roman" panose="02020603050405020304" pitchFamily="18" charset="0"/>
                        </a:rPr>
                        <a:t>Thể hiện đặc điểm</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510145768"/>
                  </a:ext>
                </a:extLst>
              </a:tr>
              <a:tr h="1337403">
                <a:tc>
                  <a:txBody>
                    <a:bodyPr/>
                    <a:lstStyle/>
                    <a:p>
                      <a:pPr algn="just">
                        <a:spcAft>
                          <a:spcPts val="0"/>
                        </a:spcAft>
                      </a:pPr>
                      <a:r>
                        <a:rPr lang="vi-VN" sz="2800" smtClean="0">
                          <a:solidFill>
                            <a:srgbClr val="000000"/>
                          </a:solidFill>
                          <a:effectLst/>
                          <a:latin typeface="Times New Roman" panose="02020603050405020304" pitchFamily="18" charset="0"/>
                          <a:ea typeface="Times New Roman" panose="02020603050405020304" pitchFamily="18" charset="0"/>
                        </a:rPr>
                        <a:t>+ Định mặc bộ váy áo đẹp đi chơi tết nhưng khi sang nhà bạn biết bạn có một bộ váy áo thì cô bé quyết định mặc bộ giống bạn để cùng đến nhà cô giáo</a:t>
                      </a:r>
                      <a:endParaRPr lang="en-US" sz="2800" smtClean="0">
                        <a:effectLst/>
                        <a:latin typeface="Times New Roman" panose="02020603050405020304" pitchFamily="18" charset="0"/>
                        <a:ea typeface="Times New Roman" panose="02020603050405020304" pitchFamily="18" charset="0"/>
                      </a:endParaRPr>
                    </a:p>
                    <a:p>
                      <a:pPr algn="just">
                        <a:spcAft>
                          <a:spcPts val="0"/>
                        </a:spcAft>
                      </a:pPr>
                      <a:r>
                        <a:rPr lang="vi-VN" sz="2800" smtClean="0">
                          <a:solidFill>
                            <a:srgbClr val="000000"/>
                          </a:solidFill>
                          <a:effectLst/>
                          <a:latin typeface="Times New Roman" panose="02020603050405020304" pitchFamily="18" charset="0"/>
                          <a:ea typeface="Times New Roman" panose="02020603050405020304" pitchFamily="18" charset="0"/>
                        </a:rPr>
                        <a:t>+ Em nghĩ “Mình mà mặc bộ đầm hồng thế nào cũng mất vui. Bạn bè phải vậy chớ. Đứa mặc áo đẹp, đứa mặc áo xấu coi già được, </a:t>
                      </a:r>
                      <a:endParaRPr lang="en-US" sz="2800" smtClean="0">
                        <a:effectLst/>
                        <a:latin typeface="Times New Roman" panose="02020603050405020304" pitchFamily="18" charset="0"/>
                        <a:ea typeface="Times New Roman" panose="02020603050405020304" pitchFamily="18" charset="0"/>
                      </a:endParaRPr>
                    </a:p>
                    <a:p>
                      <a:r>
                        <a:rPr lang="vi-VN" sz="2800" smtClean="0">
                          <a:solidFill>
                            <a:srgbClr val="000000"/>
                          </a:solidFill>
                          <a:effectLst/>
                          <a:latin typeface="Times New Roman" panose="02020603050405020304" pitchFamily="18" charset="0"/>
                          <a:ea typeface="Times New Roman" panose="02020603050405020304" pitchFamily="18" charset="0"/>
                        </a:rPr>
                        <a:t>vậy sao coi là bạn thân”</a:t>
                      </a: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endParaRPr lang="en-US" sz="28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077328184"/>
                  </a:ext>
                </a:extLst>
              </a:tr>
            </a:tbl>
          </a:graphicData>
        </a:graphic>
      </p:graphicFrame>
    </p:spTree>
    <p:extLst>
      <p:ext uri="{BB962C8B-B14F-4D97-AF65-F5344CB8AC3E}">
        <p14:creationId xmlns:p14="http://schemas.microsoft.com/office/powerpoint/2010/main" val="403239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01003"/>
            <a:ext cx="11248413" cy="509061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596284"/>
            <a:ext cx="10697571" cy="4401205"/>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Câu 2</a:t>
            </a:r>
            <a:r>
              <a:rPr lang="vi-VN" sz="2800">
                <a:solidFill>
                  <a:srgbClr val="000000"/>
                </a:solidFill>
                <a:latin typeface="Times New Roman" panose="02020603050405020304" pitchFamily="18" charset="0"/>
                <a:ea typeface="Times New Roman" panose="02020603050405020304" pitchFamily="18" charset="0"/>
              </a:rPr>
              <a:t>. Đánh giá, nêu cảm nghĩ của em về cô bé: là cô bé đáng yêu, đáng trân trọng với tâm hồn trong sáng, lối sống hòa đồng sẻ </a:t>
            </a:r>
            <a:r>
              <a:rPr lang="vi-VN" sz="2800" smtClean="0">
                <a:solidFill>
                  <a:srgbClr val="000000"/>
                </a:solidFill>
                <a:latin typeface="Times New Roman" panose="02020603050405020304" pitchFamily="18" charset="0"/>
                <a:ea typeface="Times New Roman" panose="02020603050405020304" pitchFamily="18" charset="0"/>
              </a:rPr>
              <a:t>chia.</a:t>
            </a:r>
            <a:endParaRPr lang="en-US" sz="2400" smtClean="0">
              <a:latin typeface="Times New Roman" panose="02020603050405020304" pitchFamily="18" charset="0"/>
              <a:ea typeface="Times New Roman" panose="02020603050405020304" pitchFamily="18" charset="0"/>
            </a:endParaRPr>
          </a:p>
          <a:p>
            <a:pPr algn="just">
              <a:spcAft>
                <a:spcPts val="0"/>
              </a:spcAft>
            </a:pPr>
            <a:r>
              <a:rPr lang="vi-VN" sz="2800" b="1" smtClean="0">
                <a:solidFill>
                  <a:srgbClr val="000000"/>
                </a:solidFill>
                <a:latin typeface="Times New Roman" panose="02020603050405020304" pitchFamily="18" charset="0"/>
                <a:ea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rPr>
              <a:t>3: </a:t>
            </a:r>
            <a:r>
              <a:rPr lang="vi-VN" sz="2800">
                <a:solidFill>
                  <a:srgbClr val="000000"/>
                </a:solidFill>
                <a:latin typeface="Times New Roman" panose="02020603050405020304" pitchFamily="18" charset="0"/>
                <a:ea typeface="Times New Roman" panose="02020603050405020304" pitchFamily="18" charset="0"/>
              </a:rPr>
              <a:t>Cách nhà văn xây dựng nhân vật cô bé trong câu chuyện</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Miêu tả nhân vật: Suy nghĩ, việc làm cử chỉ với Bích</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cô bạn th</a:t>
            </a:r>
            <a:r>
              <a:rPr lang="en-US" sz="2800">
                <a:solidFill>
                  <a:srgbClr val="000000"/>
                </a:solidFill>
                <a:latin typeface="Times New Roman" panose="02020603050405020304" pitchFamily="18" charset="0"/>
                <a:ea typeface="Times New Roman" panose="02020603050405020304" pitchFamily="18" charset="0"/>
              </a:rPr>
              <a:t>â</a:t>
            </a:r>
            <a:r>
              <a:rPr lang="vi-VN" sz="2800">
                <a:solidFill>
                  <a:srgbClr val="000000"/>
                </a:solidFill>
                <a:latin typeface="Times New Roman" panose="02020603050405020304" pitchFamily="18" charset="0"/>
                <a:ea typeface="Times New Roman" panose="02020603050405020304" pitchFamily="18" charset="0"/>
              </a:rPr>
              <a:t>n nghèo.</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Nhà văn đặt nhân vật vài tình huống để nhân vật bộc lộ đặc điểm tính cách.</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-&gt; Làm bật sự hồn nhiên đáng yêu của cô bé</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Tỏa sáng được thông điệp mà nhà văn muốn gưở đến bạn đọc.</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Cho biết bài học em rút ra cho mình từ nhân vật cô bé</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7566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42"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1000"/>
                                        <p:tgtEl>
                                          <p:spTgt spid="2">
                                            <p:txEl>
                                              <p:pRg st="0" end="0"/>
                                            </p:txEl>
                                          </p:spTgt>
                                        </p:tgtEl>
                                      </p:cBhvr>
                                    </p:animEffect>
                                    <p:anim calcmode="lin" valueType="num">
                                      <p:cBhvr>
                                        <p:cTn id="1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2">
                                            <p:txEl>
                                              <p:pRg st="4" end="4"/>
                                            </p:txEl>
                                          </p:spTgt>
                                        </p:tgtEl>
                                        <p:attrNameLst>
                                          <p:attrName>style.visibility</p:attrName>
                                        </p:attrNameLst>
                                      </p:cBhvr>
                                      <p:to>
                                        <p:strVal val="visible"/>
                                      </p:to>
                                    </p:set>
                                    <p:animEffect transition="in" filter="fade">
                                      <p:cBhvr>
                                        <p:cTn id="38" dur="1000"/>
                                        <p:tgtEl>
                                          <p:spTgt spid="2">
                                            <p:txEl>
                                              <p:pRg st="4" end="4"/>
                                            </p:txEl>
                                          </p:spTgt>
                                        </p:tgtEl>
                                      </p:cBhvr>
                                    </p:animEffect>
                                    <p:anim calcmode="lin" valueType="num">
                                      <p:cBhvr>
                                        <p:cTn id="3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fade">
                                      <p:cBhvr>
                                        <p:cTn id="45" dur="1000"/>
                                        <p:tgtEl>
                                          <p:spTgt spid="2">
                                            <p:txEl>
                                              <p:pRg st="5" end="5"/>
                                            </p:txEl>
                                          </p:spTgt>
                                        </p:tgtEl>
                                      </p:cBhvr>
                                    </p:animEffect>
                                    <p:anim calcmode="lin" valueType="num">
                                      <p:cBhvr>
                                        <p:cTn id="4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2">
                                            <p:txEl>
                                              <p:pRg st="6" end="6"/>
                                            </p:txEl>
                                          </p:spTgt>
                                        </p:tgtEl>
                                        <p:attrNameLst>
                                          <p:attrName>style.visibility</p:attrName>
                                        </p:attrNameLst>
                                      </p:cBhvr>
                                      <p:to>
                                        <p:strVal val="visible"/>
                                      </p:to>
                                    </p:set>
                                    <p:animEffect transition="in" filter="fade">
                                      <p:cBhvr>
                                        <p:cTn id="52" dur="1000"/>
                                        <p:tgtEl>
                                          <p:spTgt spid="2">
                                            <p:txEl>
                                              <p:pRg st="6" end="6"/>
                                            </p:txEl>
                                          </p:spTgt>
                                        </p:tgtEl>
                                      </p:cBhvr>
                                    </p:animEffect>
                                    <p:anim calcmode="lin" valueType="num">
                                      <p:cBhvr>
                                        <p:cTn id="5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736978" y="395785"/>
            <a:ext cx="11150221" cy="608690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81104" y="589383"/>
            <a:ext cx="10739103" cy="5758499"/>
          </a:xfrm>
          <a:prstGeom prst="rect">
            <a:avLst/>
          </a:prstGeom>
        </p:spPr>
        <p:txBody>
          <a:bodyPr wrap="square">
            <a:spAutoFit/>
          </a:bodyPr>
          <a:lstStyle/>
          <a:p>
            <a:pPr indent="542925" algn="just">
              <a:spcAft>
                <a:spcPts val="0"/>
              </a:spcAft>
            </a:pPr>
            <a:r>
              <a:rPr lang="en-US" sz="2800" b="1">
                <a:solidFill>
                  <a:srgbClr val="000000"/>
                </a:solidFill>
                <a:latin typeface="Times New Roman" panose="02020603050405020304" pitchFamily="18" charset="0"/>
                <a:ea typeface="Times New Roman" panose="02020603050405020304" pitchFamily="18" charset="0"/>
              </a:rPr>
              <a:t>3.</a:t>
            </a:r>
            <a:r>
              <a:rPr lang="vi-VN" sz="2800" b="1">
                <a:solidFill>
                  <a:srgbClr val="000000"/>
                </a:solidFill>
                <a:latin typeface="Times New Roman" panose="02020603050405020304" pitchFamily="18" charset="0"/>
                <a:ea typeface="Times New Roman" panose="02020603050405020304" pitchFamily="18" charset="0"/>
              </a:rPr>
              <a:t> Dàn </a:t>
            </a:r>
            <a:r>
              <a:rPr lang="vi-VN" sz="2800" b="1" smtClean="0">
                <a:solidFill>
                  <a:srgbClr val="000000"/>
                </a:solidFill>
                <a:latin typeface="Times New Roman" panose="02020603050405020304" pitchFamily="18" charset="0"/>
                <a:ea typeface="Times New Roman" panose="02020603050405020304" pitchFamily="18" charset="0"/>
              </a:rPr>
              <a:t>ý</a:t>
            </a:r>
            <a:endParaRPr lang="en-US" sz="2400" smtClean="0">
              <a:latin typeface="Times New Roman" panose="02020603050405020304" pitchFamily="18" charset="0"/>
              <a:ea typeface="Times New Roman" panose="02020603050405020304" pitchFamily="18" charset="0"/>
            </a:endParaRPr>
          </a:p>
          <a:p>
            <a:pPr indent="53975" algn="just">
              <a:spcAft>
                <a:spcPts val="0"/>
              </a:spcAft>
            </a:pPr>
            <a:r>
              <a:rPr lang="vi-VN" sz="2800" b="1" smtClean="0">
                <a:solidFill>
                  <a:srgbClr val="000000"/>
                </a:solidFill>
                <a:latin typeface="Times New Roman" panose="02020603050405020304" pitchFamily="18" charset="0"/>
                <a:ea typeface="Times New Roman" panose="02020603050405020304" pitchFamily="18" charset="0"/>
              </a:rPr>
              <a:t>- </a:t>
            </a:r>
            <a:r>
              <a:rPr lang="vi-VN" sz="2800" b="1">
                <a:solidFill>
                  <a:srgbClr val="000000"/>
                </a:solidFill>
                <a:latin typeface="Times New Roman" panose="02020603050405020304" pitchFamily="18" charset="0"/>
                <a:ea typeface="Times New Roman" panose="02020603050405020304" pitchFamily="18" charset="0"/>
              </a:rPr>
              <a:t>Mở bài</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Dẫn dắt, giới thiệu câu chuyện áo tết và nêu ấn tượng ban đầu về nhân vật</a:t>
            </a:r>
            <a:endParaRPr lang="en-US" sz="2400">
              <a:latin typeface="Times New Roman" panose="02020603050405020304" pitchFamily="18" charset="0"/>
              <a:ea typeface="Times New Roman" panose="02020603050405020304" pitchFamily="18" charset="0"/>
            </a:endParaRPr>
          </a:p>
          <a:p>
            <a:pPr indent="109538" algn="just">
              <a:spcAft>
                <a:spcPts val="0"/>
              </a:spcAft>
            </a:pPr>
            <a:r>
              <a:rPr lang="vi-VN" sz="2800">
                <a:solidFill>
                  <a:srgbClr val="000000"/>
                </a:solidFill>
                <a:latin typeface="Times New Roman" panose="02020603050405020304" pitchFamily="18" charset="0"/>
                <a:ea typeface="Times New Roman" panose="02020603050405020304" pitchFamily="18" charset="0"/>
              </a:rPr>
              <a:t>-Thân bài: </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Lần lượt nêu và phân tích đặc điểm nhân vật</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Nghệ thuật xây dựng  nhân vật</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Đánh giá ý nghĩa nhân vật</a:t>
            </a:r>
            <a:endParaRPr lang="en-US" sz="2400">
              <a:latin typeface="Times New Roman" panose="02020603050405020304" pitchFamily="18" charset="0"/>
              <a:ea typeface="Times New Roman" panose="02020603050405020304" pitchFamily="18" charset="0"/>
            </a:endParaRPr>
          </a:p>
          <a:p>
            <a:pPr lvl="0" algn="just">
              <a:lnSpc>
                <a:spcPct val="115000"/>
              </a:lnSpc>
              <a:spcAft>
                <a:spcPts val="0"/>
              </a:spcAft>
              <a:buSzPts val="1400"/>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Kết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bài</a:t>
            </a:r>
            <a:endParaRPr lang="en-US" sz="2000">
              <a:latin typeface="Calibri" panose="020F0502020204030204" pitchFamily="34" charset="0"/>
              <a:ea typeface="Times New Roman" panose="02020603050405020304" pitchFamily="18" charset="0"/>
              <a:cs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Khẳng định về nhân vật</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 Sự ảnh hưởng của nhân vật đối với bản thân em và tình cảm suy nghĩ của em dành </a:t>
            </a:r>
            <a:endParaRPr lang="en-US" sz="2400">
              <a:latin typeface="Times New Roman" panose="02020603050405020304" pitchFamily="18" charset="0"/>
              <a:ea typeface="Times New Roman" panose="02020603050405020304" pitchFamily="18" charset="0"/>
            </a:endParaRPr>
          </a:p>
          <a:p>
            <a:pPr indent="542925" algn="just">
              <a:spcAft>
                <a:spcPts val="0"/>
              </a:spcAft>
            </a:pPr>
            <a:r>
              <a:rPr lang="vi-VN" sz="2800">
                <a:solidFill>
                  <a:srgbClr val="000000"/>
                </a:solidFill>
                <a:latin typeface="Times New Roman" panose="02020603050405020304" pitchFamily="18" charset="0"/>
                <a:ea typeface="Times New Roman" panose="02020603050405020304" pitchFamily="18" charset="0"/>
              </a:rPr>
              <a:t>cho nhân vật.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15925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fade">
                                      <p:cBhvr>
                                        <p:cTn id="31" dur="1000"/>
                                        <p:tgtEl>
                                          <p:spTgt spid="2">
                                            <p:txEl>
                                              <p:pRg st="3" end="3"/>
                                            </p:txEl>
                                          </p:spTgt>
                                        </p:tgtEl>
                                      </p:cBhvr>
                                    </p:animEffect>
                                    <p:anim calcmode="lin" valueType="num">
                                      <p:cBhvr>
                                        <p:cTn id="3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
                                            <p:txEl>
                                              <p:pRg st="4" end="4"/>
                                            </p:txEl>
                                          </p:spTgt>
                                        </p:tgtEl>
                                        <p:attrNameLst>
                                          <p:attrName>style.visibility</p:attrName>
                                        </p:attrNameLst>
                                      </p:cBhvr>
                                      <p:to>
                                        <p:strVal val="visible"/>
                                      </p:to>
                                    </p:set>
                                    <p:animEffect transition="in" filter="fade">
                                      <p:cBhvr>
                                        <p:cTn id="36" dur="1000"/>
                                        <p:tgtEl>
                                          <p:spTgt spid="2">
                                            <p:txEl>
                                              <p:pRg st="4" end="4"/>
                                            </p:txEl>
                                          </p:spTgt>
                                        </p:tgtEl>
                                      </p:cBhvr>
                                    </p:animEffect>
                                    <p:anim calcmode="lin" valueType="num">
                                      <p:cBhvr>
                                        <p:cTn id="3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5" end="5"/>
                                            </p:txEl>
                                          </p:spTgt>
                                        </p:tgtEl>
                                        <p:attrNameLst>
                                          <p:attrName>style.visibility</p:attrName>
                                        </p:attrNameLst>
                                      </p:cBhvr>
                                      <p:to>
                                        <p:strVal val="visible"/>
                                      </p:to>
                                    </p:set>
                                    <p:animEffect transition="in" filter="fade">
                                      <p:cBhvr>
                                        <p:cTn id="41" dur="1000"/>
                                        <p:tgtEl>
                                          <p:spTgt spid="2">
                                            <p:txEl>
                                              <p:pRg st="5" end="5"/>
                                            </p:txEl>
                                          </p:spTgt>
                                        </p:tgtEl>
                                      </p:cBhvr>
                                    </p:animEffect>
                                    <p:anim calcmode="lin" valueType="num">
                                      <p:cBhvr>
                                        <p:cTn id="4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5" end="5"/>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
                                            <p:txEl>
                                              <p:pRg st="6" end="6"/>
                                            </p:txEl>
                                          </p:spTgt>
                                        </p:tgtEl>
                                        <p:attrNameLst>
                                          <p:attrName>style.visibility</p:attrName>
                                        </p:attrNameLst>
                                      </p:cBhvr>
                                      <p:to>
                                        <p:strVal val="visible"/>
                                      </p:to>
                                    </p:set>
                                    <p:animEffect transition="in" filter="fade">
                                      <p:cBhvr>
                                        <p:cTn id="46" dur="1000"/>
                                        <p:tgtEl>
                                          <p:spTgt spid="2">
                                            <p:txEl>
                                              <p:pRg st="6" end="6"/>
                                            </p:txEl>
                                          </p:spTgt>
                                        </p:tgtEl>
                                      </p:cBhvr>
                                    </p:animEffect>
                                    <p:anim calcmode="lin" valueType="num">
                                      <p:cBhvr>
                                        <p:cTn id="47"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2">
                                            <p:txEl>
                                              <p:pRg st="7" end="7"/>
                                            </p:txEl>
                                          </p:spTgt>
                                        </p:tgtEl>
                                        <p:attrNameLst>
                                          <p:attrName>style.visibility</p:attrName>
                                        </p:attrNameLst>
                                      </p:cBhvr>
                                      <p:to>
                                        <p:strVal val="visible"/>
                                      </p:to>
                                    </p:set>
                                    <p:animEffect transition="in" filter="fade">
                                      <p:cBhvr>
                                        <p:cTn id="53" dur="1000"/>
                                        <p:tgtEl>
                                          <p:spTgt spid="2">
                                            <p:txEl>
                                              <p:pRg st="7" end="7"/>
                                            </p:txEl>
                                          </p:spTgt>
                                        </p:tgtEl>
                                      </p:cBhvr>
                                    </p:animEffect>
                                    <p:anim calcmode="lin" valueType="num">
                                      <p:cBhvr>
                                        <p:cTn id="54"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5" dur="1000" fill="hold"/>
                                        <p:tgtEl>
                                          <p:spTgt spid="2">
                                            <p:txEl>
                                              <p:pRg st="7" end="7"/>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2">
                                            <p:txEl>
                                              <p:pRg st="8" end="8"/>
                                            </p:txEl>
                                          </p:spTgt>
                                        </p:tgtEl>
                                        <p:attrNameLst>
                                          <p:attrName>style.visibility</p:attrName>
                                        </p:attrNameLst>
                                      </p:cBhvr>
                                      <p:to>
                                        <p:strVal val="visible"/>
                                      </p:to>
                                    </p:set>
                                    <p:animEffect transition="in" filter="fade">
                                      <p:cBhvr>
                                        <p:cTn id="58" dur="1000"/>
                                        <p:tgtEl>
                                          <p:spTgt spid="2">
                                            <p:txEl>
                                              <p:pRg st="8" end="8"/>
                                            </p:txEl>
                                          </p:spTgt>
                                        </p:tgtEl>
                                      </p:cBhvr>
                                    </p:animEffect>
                                    <p:anim calcmode="lin" valueType="num">
                                      <p:cBhvr>
                                        <p:cTn id="59"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2">
                                            <p:txEl>
                                              <p:pRg st="8" end="8"/>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2">
                                            <p:txEl>
                                              <p:pRg st="9" end="9"/>
                                            </p:txEl>
                                          </p:spTgt>
                                        </p:tgtEl>
                                        <p:attrNameLst>
                                          <p:attrName>style.visibility</p:attrName>
                                        </p:attrNameLst>
                                      </p:cBhvr>
                                      <p:to>
                                        <p:strVal val="visible"/>
                                      </p:to>
                                    </p:set>
                                    <p:animEffect transition="in" filter="fade">
                                      <p:cBhvr>
                                        <p:cTn id="63" dur="1000"/>
                                        <p:tgtEl>
                                          <p:spTgt spid="2">
                                            <p:txEl>
                                              <p:pRg st="9" end="9"/>
                                            </p:txEl>
                                          </p:spTgt>
                                        </p:tgtEl>
                                      </p:cBhvr>
                                    </p:animEffect>
                                    <p:anim calcmode="lin" valueType="num">
                                      <p:cBhvr>
                                        <p:cTn id="64"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9" end="9"/>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2">
                                            <p:txEl>
                                              <p:pRg st="10" end="10"/>
                                            </p:txEl>
                                          </p:spTgt>
                                        </p:tgtEl>
                                        <p:attrNameLst>
                                          <p:attrName>style.visibility</p:attrName>
                                        </p:attrNameLst>
                                      </p:cBhvr>
                                      <p:to>
                                        <p:strVal val="visible"/>
                                      </p:to>
                                    </p:set>
                                    <p:animEffect transition="in" filter="fade">
                                      <p:cBhvr>
                                        <p:cTn id="68" dur="1000"/>
                                        <p:tgtEl>
                                          <p:spTgt spid="2">
                                            <p:txEl>
                                              <p:pRg st="10" end="10"/>
                                            </p:txEl>
                                          </p:spTgt>
                                        </p:tgtEl>
                                      </p:cBhvr>
                                    </p:animEffect>
                                    <p:anim calcmode="lin" valueType="num">
                                      <p:cBhvr>
                                        <p:cTn id="69"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0"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2224585"/>
            <a:ext cx="11248413" cy="348017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8" y="2770545"/>
            <a:ext cx="10739103" cy="2031325"/>
          </a:xfrm>
          <a:prstGeom prst="rect">
            <a:avLst/>
          </a:prstGeom>
        </p:spPr>
        <p:txBody>
          <a:bodyPr wrap="square">
            <a:spAutoFit/>
          </a:bodyPr>
          <a:lstStyle/>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rPr>
              <a:t>Đọc </a:t>
            </a:r>
            <a:r>
              <a:rPr lang="vi-VN" sz="2800">
                <a:solidFill>
                  <a:srgbClr val="000000"/>
                </a:solidFill>
                <a:latin typeface="Times New Roman" panose="02020603050405020304" pitchFamily="18" charset="0"/>
                <a:ea typeface="Times New Roman" panose="02020603050405020304" pitchFamily="18" charset="0"/>
              </a:rPr>
              <a:t>truyện “Áo tết</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của Nguyễn Ngọc Tư</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chúng ta đều xúc động trước cách cư xử ấm áp tình người của nhân vật cô bé trong câu chuyện đã để lại cho ta bao ấn tượng khó quên.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589442" y="530602"/>
            <a:ext cx="4378343" cy="661207"/>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Bài viết tham khảo: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4027168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651969"/>
            <a:ext cx="10697571" cy="3970318"/>
          </a:xfrm>
          <a:prstGeom prst="rect">
            <a:avLst/>
          </a:prstGeom>
        </p:spPr>
        <p:txBody>
          <a:bodyPr wrap="square">
            <a:spAutoFit/>
          </a:bodyPr>
          <a:lstStyle/>
          <a:p>
            <a:pPr algn="just">
              <a:spcAft>
                <a:spcPts val="0"/>
              </a:spcAft>
            </a:pPr>
            <a:r>
              <a:rPr lang="en-US" sz="2800" smtClean="0">
                <a:solidFill>
                  <a:srgbClr val="000000"/>
                </a:solidFill>
                <a:latin typeface="Times New Roman" panose="02020603050405020304" pitchFamily="18" charset="0"/>
                <a:ea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rPr>
              <a:t>Trong </a:t>
            </a:r>
            <a:r>
              <a:rPr lang="vi-VN" sz="2800">
                <a:solidFill>
                  <a:srgbClr val="000000"/>
                </a:solidFill>
                <a:latin typeface="Times New Roman" panose="02020603050405020304" pitchFamily="18" charset="0"/>
                <a:ea typeface="Times New Roman" panose="02020603050405020304" pitchFamily="18" charset="0"/>
              </a:rPr>
              <a:t>câu chuyện kể nhẹ nhàng của Nguyễn Ngọc Tư</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hình ảnh cô bé hiện lên thật đẹp đó là cô bé có tâm hồn trong sáng, hồn nhiên, sống thân thiện, gần gũi, biết yêu thương, ch</a:t>
            </a:r>
            <a:r>
              <a:rPr lang="en-US" sz="2800">
                <a:solidFill>
                  <a:srgbClr val="000000"/>
                </a:solidFill>
                <a:latin typeface="Times New Roman" panose="02020603050405020304" pitchFamily="18" charset="0"/>
                <a:ea typeface="Times New Roman" panose="02020603050405020304" pitchFamily="18" charset="0"/>
              </a:rPr>
              <a:t>i</a:t>
            </a:r>
            <a:r>
              <a:rPr lang="vi-VN" sz="2800">
                <a:solidFill>
                  <a:srgbClr val="000000"/>
                </a:solidFill>
                <a:latin typeface="Times New Roman" panose="02020603050405020304" pitchFamily="18" charset="0"/>
                <a:ea typeface="Times New Roman" panose="02020603050405020304" pitchFamily="18" charset="0"/>
              </a:rPr>
              <a:t>a sẻ, cảm thông với mọi người dù điều kiện gia đình khá giả. Trước hết qua lời kể của nhà văn ta</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bắt gặp hình ảnh cô bé hạnh phúc trong cuộc sống khá giả với điều kiện vật chất đủ đầy. Tết đến cô được mẹ mua cho thật nhiều váy áo, cô thật vui khi khi nghĩ đến cái áo đầm màu hồng mà m</a:t>
            </a:r>
            <a:r>
              <a:rPr lang="en-US" sz="2800">
                <a:solidFill>
                  <a:srgbClr val="000000"/>
                </a:solidFill>
                <a:latin typeface="Times New Roman" panose="02020603050405020304" pitchFamily="18" charset="0"/>
                <a:ea typeface="Times New Roman" panose="02020603050405020304" pitchFamily="18" charset="0"/>
              </a:rPr>
              <a:t>á</a:t>
            </a:r>
            <a:r>
              <a:rPr lang="vi-VN" sz="2800">
                <a:solidFill>
                  <a:srgbClr val="000000"/>
                </a:solidFill>
                <a:latin typeface="Times New Roman" panose="02020603050405020304" pitchFamily="18" charset="0"/>
                <a:ea typeface="Times New Roman" panose="02020603050405020304" pitchFamily="18" charset="0"/>
              </a:rPr>
              <a:t> mới mua cho “ Tết này con bé sẽ được mặc nó, con bé h</a:t>
            </a:r>
            <a:r>
              <a:rPr lang="en-US" sz="2800">
                <a:solidFill>
                  <a:srgbClr val="000000"/>
                </a:solidFill>
                <a:latin typeface="Times New Roman" panose="02020603050405020304" pitchFamily="18" charset="0"/>
                <a:ea typeface="Times New Roman" panose="02020603050405020304" pitchFamily="18" charset="0"/>
              </a:rPr>
              <a:t>ã</a:t>
            </a:r>
            <a:r>
              <a:rPr lang="vi-VN" sz="2800">
                <a:solidFill>
                  <a:srgbClr val="000000"/>
                </a:solidFill>
                <a:latin typeface="Times New Roman" panose="02020603050405020304" pitchFamily="18" charset="0"/>
                <a:ea typeface="Times New Roman" panose="02020603050405020304" pitchFamily="18" charset="0"/>
              </a:rPr>
              <a:t>nh diện hình dung ra n</a:t>
            </a:r>
            <a:r>
              <a:rPr lang="en-US" sz="2800">
                <a:solidFill>
                  <a:srgbClr val="000000"/>
                </a:solidFill>
                <a:latin typeface="Times New Roman" panose="02020603050405020304" pitchFamily="18" charset="0"/>
                <a:ea typeface="Times New Roman" panose="02020603050405020304" pitchFamily="18" charset="0"/>
              </a:rPr>
              <a:t>h</a:t>
            </a:r>
            <a:r>
              <a:rPr lang="vi-VN" sz="2800">
                <a:solidFill>
                  <a:srgbClr val="000000"/>
                </a:solidFill>
                <a:latin typeface="Times New Roman" panose="02020603050405020304" pitchFamily="18" charset="0"/>
                <a:ea typeface="Times New Roman" panose="02020603050405020304" pitchFamily="18" charset="0"/>
              </a:rPr>
              <a:t>ững lời trầm trồ khen ngợi của mọi người, tụi bạn chắc phải lé mắt ra...”. </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35190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493119"/>
            <a:ext cx="10697571" cy="4539191"/>
          </a:xfrm>
          <a:prstGeom prst="rect">
            <a:avLst/>
          </a:prstGeom>
        </p:spPr>
        <p:txBody>
          <a:bodyPr wrap="square">
            <a:spAutoFit/>
          </a:bodyPr>
          <a:lstStyle/>
          <a:p>
            <a:pPr lvl="0" algn="just"/>
            <a:r>
              <a:rPr lang="vi-VN" sz="2800">
                <a:solidFill>
                  <a:srgbClr val="000000"/>
                </a:solidFill>
                <a:latin typeface="Times New Roman" panose="02020603050405020304" pitchFamily="18" charset="0"/>
                <a:ea typeface="Times New Roman" panose="02020603050405020304" pitchFamily="18" charset="0"/>
              </a:rPr>
              <a:t>Thế nhưng với một sự khéo léo trong cách xây dựng nhân vật, x</a:t>
            </a:r>
            <a:r>
              <a:rPr lang="en-US" sz="2800">
                <a:solidFill>
                  <a:srgbClr val="000000"/>
                </a:solidFill>
                <a:latin typeface="Times New Roman" panose="02020603050405020304" pitchFamily="18" charset="0"/>
                <a:ea typeface="Times New Roman" panose="02020603050405020304" pitchFamily="18" charset="0"/>
              </a:rPr>
              <a:t>â</a:t>
            </a:r>
            <a:r>
              <a:rPr lang="vi-VN" sz="2800">
                <a:solidFill>
                  <a:srgbClr val="000000"/>
                </a:solidFill>
                <a:latin typeface="Times New Roman" panose="02020603050405020304" pitchFamily="18" charset="0"/>
                <a:ea typeface="Times New Roman" panose="02020603050405020304" pitchFamily="18" charset="0"/>
              </a:rPr>
              <a:t>y </a:t>
            </a:r>
            <a:r>
              <a:rPr lang="en-US" sz="2800">
                <a:solidFill>
                  <a:srgbClr val="000000"/>
                </a:solidFill>
                <a:latin typeface="Times New Roman" panose="02020603050405020304" pitchFamily="18" charset="0"/>
                <a:ea typeface="Times New Roman" panose="02020603050405020304" pitchFamily="18" charset="0"/>
              </a:rPr>
              <a:t>d</a:t>
            </a:r>
            <a:r>
              <a:rPr lang="vi-VN" sz="2800">
                <a:solidFill>
                  <a:srgbClr val="000000"/>
                </a:solidFill>
                <a:latin typeface="Times New Roman" panose="02020603050405020304" pitchFamily="18" charset="0"/>
                <a:ea typeface="Times New Roman" panose="02020603050405020304" pitchFamily="18" charset="0"/>
              </a:rPr>
              <a:t>ựng cốt truyện, nhà văn đã đặt nhân vật vào một tình huống giản dị đời thường trong cuộc sống</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đó là tình huống “Cô bạn thân cùng lớp tên là Bích vì nhà nghèo không có tiền mua sắm nhiều quần áo mới”. Tình huống đó</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cô bé đã bộc lộ hơn nét đáng yêu của mình</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đó là sự hòa đồng, thân thiện, gần gũi và rất đỗi hồn nhiên. Dù được sống trong gia đình khá giả có điều kiện nhưng cô bé ấy không phân biệt giàu nghèo mà luôn vui vẻ hồn nhiên chơi với Bích rất thân thiện dù nhà Bích nghèo, khó khăn. Tấm lòng thơm thảo của cô bé còn thể hiện trong cả ý nghĩ thánh thiện khi có váy áo mới đều muốn chia sẻ c</a:t>
            </a:r>
            <a:r>
              <a:rPr lang="en-US" sz="2800">
                <a:solidFill>
                  <a:srgbClr val="000000"/>
                </a:solidFill>
                <a:latin typeface="Times New Roman" panose="02020603050405020304" pitchFamily="18" charset="0"/>
                <a:ea typeface="Times New Roman" panose="02020603050405020304" pitchFamily="18" charset="0"/>
              </a:rPr>
              <a:t>ô</a:t>
            </a:r>
            <a:r>
              <a:rPr lang="vi-VN" sz="2800">
                <a:solidFill>
                  <a:srgbClr val="000000"/>
                </a:solidFill>
                <a:latin typeface="Times New Roman" panose="02020603050405020304" pitchFamily="18" charset="0"/>
                <a:ea typeface="Times New Roman" panose="02020603050405020304" pitchFamily="18" charset="0"/>
              </a:rPr>
              <a:t> bạn của mình.</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5152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59557" y="1323831"/>
            <a:ext cx="11368585" cy="447646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95063" y="1590782"/>
            <a:ext cx="10697571" cy="3970318"/>
          </a:xfrm>
          <a:prstGeom prst="rect">
            <a:avLst/>
          </a:prstGeom>
        </p:spPr>
        <p:txBody>
          <a:bodyPr wrap="square">
            <a:spAutoFit/>
          </a:bodyPr>
          <a:lstStyle/>
          <a:p>
            <a:pPr lvl="0" algn="just">
              <a:lnSpc>
                <a:spcPct val="150000"/>
              </a:lnSpc>
            </a:pPr>
            <a:r>
              <a:rPr lang="en-US" sz="2800">
                <a:solidFill>
                  <a:srgbClr val="000000"/>
                </a:solidFill>
                <a:latin typeface="Times New Roman" panose="02020603050405020304" pitchFamily="18" charset="0"/>
                <a:ea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rPr>
              <a:t>Không </a:t>
            </a:r>
            <a:r>
              <a:rPr lang="vi-VN" sz="2800">
                <a:solidFill>
                  <a:srgbClr val="000000"/>
                </a:solidFill>
                <a:latin typeface="Times New Roman" panose="02020603050405020304" pitchFamily="18" charset="0"/>
                <a:ea typeface="Times New Roman" panose="02020603050405020304" pitchFamily="18" charset="0"/>
              </a:rPr>
              <a:t>chỉ thế, cô bé còn là người luôn thấu hiểu, thông cảm với hoàn cảnh khó khăn của bạn. Khi mẹ mua cho đồ váy áo tết, bé định mùng hai tết sẽ mặc chiếc đầm hồng đẹp nhất để sang nhà Bích chơi và cùng đến nhà cô giáo. Thế nhưng khi sang nhà Bích, qua cuộc trò chuyện với Bích biết bạn mình nhà nghèo chỉ có một bộ váy áo và bạn nhường cho em mình mỗi đứa hai bộ.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599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8615" y="1405719"/>
            <a:ext cx="11409527" cy="408068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0127" y="1825092"/>
            <a:ext cx="10697571" cy="3246530"/>
          </a:xfrm>
          <a:prstGeom prst="rect">
            <a:avLst/>
          </a:prstGeom>
        </p:spPr>
        <p:txBody>
          <a:bodyPr wrap="square">
            <a:spAutoFit/>
          </a:bodyPr>
          <a:lstStyle/>
          <a:p>
            <a:pPr lvl="0" algn="just">
              <a:lnSpc>
                <a:spcPct val="150000"/>
              </a:lnSpc>
            </a:pPr>
            <a:r>
              <a:rPr lang="vi-VN" sz="2800">
                <a:solidFill>
                  <a:srgbClr val="000000"/>
                </a:solidFill>
                <a:latin typeface="Times New Roman" panose="02020603050405020304" pitchFamily="18" charset="0"/>
                <a:ea typeface="Times New Roman" panose="02020603050405020304" pitchFamily="18" charset="0"/>
              </a:rPr>
              <a:t>Em bé đã hiểu ra sự việc và cảm thấy thương bạn, cô tự nguyện hi sinh niềm vui của mình quyết định </a:t>
            </a:r>
            <a:r>
              <a:rPr lang="en-US" sz="2800">
                <a:solidFill>
                  <a:srgbClr val="000000"/>
                </a:solidFill>
                <a:latin typeface="Times New Roman" panose="02020603050405020304" pitchFamily="18" charset="0"/>
                <a:ea typeface="Times New Roman" panose="02020603050405020304" pitchFamily="18" charset="0"/>
              </a:rPr>
              <a:t>T</a:t>
            </a:r>
            <a:r>
              <a:rPr lang="vi-VN" sz="2800">
                <a:solidFill>
                  <a:srgbClr val="000000"/>
                </a:solidFill>
                <a:latin typeface="Times New Roman" panose="02020603050405020304" pitchFamily="18" charset="0"/>
                <a:ea typeface="Times New Roman" panose="02020603050405020304" pitchFamily="18" charset="0"/>
              </a:rPr>
              <a:t>ết sẽ mặc bộ đồ giống Bích để cùng đến nhà cô giáo. Khi cô giáo khen hai đứa mặc đẹp, em Bé vui lắm nghĩ thầm “Mình mà mặc bộ đầm hồng thế nào cũng mất vui. Bạn bè phải vật chớ. Đứa mặc áo đẹp, đứa mặc áo xấu coi già được, vậy sao coi là bạn thân”</a:t>
            </a:r>
            <a:r>
              <a:rPr lang="en-US" sz="2800">
                <a:solidFill>
                  <a:srgbClr val="000000"/>
                </a:solidFill>
                <a:latin typeface="Times New Roman" panose="02020603050405020304" pitchFamily="18" charset="0"/>
                <a:ea typeface="Times New Roman" panose="02020603050405020304" pitchFamily="18" charset="0"/>
              </a:rPr>
              <a:t>.</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411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84661" y="1774981"/>
            <a:ext cx="10697571" cy="3715889"/>
          </a:xfrm>
          <a:prstGeom prst="rect">
            <a:avLst/>
          </a:prstGeom>
        </p:spPr>
        <p:txBody>
          <a:bodyPr wrap="square">
            <a:spAutoFit/>
          </a:bodyPr>
          <a:lstStyle/>
          <a:p>
            <a:pPr marL="30480" marR="30480" algn="just">
              <a:lnSpc>
                <a:spcPct val="200000"/>
              </a:lnSpc>
              <a:spcAft>
                <a:spcPts val="1200"/>
              </a:spcAft>
            </a:pPr>
            <a:r>
              <a:rPr lang="vi-VN" sz="2800" b="1">
                <a:solidFill>
                  <a:srgbClr val="000000"/>
                </a:solidFill>
                <a:latin typeface="Times New Roman" panose="02020603050405020304" pitchFamily="18" charset="0"/>
                <a:ea typeface="Times New Roman" panose="02020603050405020304" pitchFamily="18" charset="0"/>
              </a:rPr>
              <a:t>b. Tìm ý:</a:t>
            </a:r>
            <a:endParaRPr lang="en-US" sz="2400">
              <a:latin typeface="Times New Roman" panose="02020603050405020304" pitchFamily="18" charset="0"/>
              <a:ea typeface="Times New Roman" panose="02020603050405020304" pitchFamily="18" charset="0"/>
            </a:endParaRPr>
          </a:p>
          <a:p>
            <a:pPr marL="30480" marR="30480" algn="just">
              <a:lnSpc>
                <a:spcPct val="200000"/>
              </a:lnSpc>
              <a:spcAft>
                <a:spcPts val="1200"/>
              </a:spcAft>
            </a:pPr>
            <a:r>
              <a:rPr lang="en-US" sz="2800" b="1">
                <a:solidFill>
                  <a:srgbClr val="000000"/>
                </a:solidFill>
                <a:latin typeface="Times New Roman" panose="02020603050405020304" pitchFamily="18" charset="0"/>
                <a:ea typeface="Times New Roman" panose="02020603050405020304" pitchFamily="18" charset="0"/>
              </a:rPr>
              <a:t>Phân tích nhân vật yêu thích để làm rõ những đặc điểm đáng chú ý, cuốn hút của nhân vật.</a:t>
            </a:r>
            <a:endParaRPr lang="en-US" sz="2400">
              <a:latin typeface="Times New Roman" panose="02020603050405020304" pitchFamily="18" charset="0"/>
              <a:ea typeface="Times New Roman" panose="02020603050405020304" pitchFamily="18" charset="0"/>
            </a:endParaRPr>
          </a:p>
          <a:p>
            <a:pPr marL="30480" marR="30480" algn="just">
              <a:lnSpc>
                <a:spcPct val="200000"/>
              </a:lnSpc>
              <a:spcAft>
                <a:spcPts val="1200"/>
              </a:spcAft>
            </a:pPr>
            <a:r>
              <a:rPr lang="vi-VN" sz="2800">
                <a:solidFill>
                  <a:srgbClr val="000000"/>
                </a:solidFill>
                <a:latin typeface="Times New Roman" panose="02020603050405020304" pitchFamily="18" charset="0"/>
                <a:ea typeface="Times New Roman" panose="02020603050405020304" pitchFamily="18" charset="0"/>
              </a:rPr>
              <a:t>Em có thể đặt ra và trả lời các câu hỏi trong phiếu tìm ý</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0092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4" presetID="22" presetClass="entr" presetSubtype="4"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down)">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614149" y="996287"/>
            <a:ext cx="11106058" cy="5158853"/>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8392" y="1306117"/>
            <a:ext cx="10697571" cy="4401205"/>
          </a:xfrm>
          <a:prstGeom prst="rect">
            <a:avLst/>
          </a:prstGeom>
        </p:spPr>
        <p:txBody>
          <a:bodyPr wrap="square">
            <a:spAutoFit/>
          </a:bodyPr>
          <a:lstStyle/>
          <a:p>
            <a:pPr algn="just">
              <a:spcAft>
                <a:spcPts val="0"/>
              </a:spcAft>
            </a:pPr>
            <a:r>
              <a:rPr lang="vi-VN" sz="2800">
                <a:solidFill>
                  <a:srgbClr val="000000"/>
                </a:solidFill>
                <a:latin typeface="Times New Roman" panose="02020603050405020304" pitchFamily="18" charset="0"/>
                <a:ea typeface="Times New Roman" panose="02020603050405020304" pitchFamily="18" charset="0"/>
              </a:rPr>
              <a:t>Một ý nghĩ giản đơn nhưng đã thể hiện được tấm lòng cao đẹp c</a:t>
            </a:r>
            <a:r>
              <a:rPr lang="en-US" sz="2800">
                <a:solidFill>
                  <a:srgbClr val="000000"/>
                </a:solidFill>
                <a:latin typeface="Times New Roman" panose="02020603050405020304" pitchFamily="18" charset="0"/>
                <a:ea typeface="Times New Roman" panose="02020603050405020304" pitchFamily="18" charset="0"/>
              </a:rPr>
              <a:t>ủa</a:t>
            </a:r>
            <a:r>
              <a:rPr lang="vi-VN" sz="2800">
                <a:solidFill>
                  <a:srgbClr val="000000"/>
                </a:solidFill>
                <a:latin typeface="Times New Roman" panose="02020603050405020304" pitchFamily="18" charset="0"/>
                <a:ea typeface="Times New Roman" panose="02020603050405020304" pitchFamily="18" charset="0"/>
              </a:rPr>
              <a:t> cô bé dù còn nhỏ nhưng biết sổng cảm thông, chia sẻ, yêu thương với bạn bè.</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Bằng tấm lòng yêu mến, trân trọng trẻ</a:t>
            </a:r>
            <a:r>
              <a:rPr lang="en-US" sz="2800">
                <a:solidFill>
                  <a:srgbClr val="000000"/>
                </a:solidFill>
                <a:latin typeface="Times New Roman" panose="02020603050405020304" pitchFamily="18" charset="0"/>
                <a:ea typeface="Times New Roman" panose="02020603050405020304" pitchFamily="18" charset="0"/>
              </a:rPr>
              <a:t>,</a:t>
            </a:r>
            <a:r>
              <a:rPr lang="vi-VN" sz="2800">
                <a:solidFill>
                  <a:srgbClr val="000000"/>
                </a:solidFill>
                <a:latin typeface="Times New Roman" panose="02020603050405020304" pitchFamily="18" charset="0"/>
                <a:ea typeface="Times New Roman" panose="02020603050405020304" pitchFamily="18" charset="0"/>
              </a:rPr>
              <a:t> Nguyễn Ngọc Tư đã tạo nên trang viết nhẹ nhàng mà lay động thấm thía. Nhà văn đã chú ý miêu tả cô bé từ suy nghĩ, việc làm cử chỉ với Bích cô bạn th</a:t>
            </a:r>
            <a:r>
              <a:rPr lang="en-US" sz="2800">
                <a:solidFill>
                  <a:srgbClr val="000000"/>
                </a:solidFill>
                <a:latin typeface="Times New Roman" panose="02020603050405020304" pitchFamily="18" charset="0"/>
                <a:ea typeface="Times New Roman" panose="02020603050405020304" pitchFamily="18" charset="0"/>
              </a:rPr>
              <a:t>â</a:t>
            </a:r>
            <a:r>
              <a:rPr lang="vi-VN" sz="2800">
                <a:solidFill>
                  <a:srgbClr val="000000"/>
                </a:solidFill>
                <a:latin typeface="Times New Roman" panose="02020603050405020304" pitchFamily="18" charset="0"/>
                <a:ea typeface="Times New Roman" panose="02020603050405020304" pitchFamily="18" charset="0"/>
              </a:rPr>
              <a:t>n nghèo. Rồi đặt nhân vật vài tình huống của cuộc sống thường ngày để nhân vật bộc lộ đặc điểm tính cách. Nhờ đó làm bật sự hồn nhiên đáng yêu của cô bé tỏa sáng được thông điệp mà nhà văn muốn gửi đến bạn đọc về một xã hội chan chứa yêu thương con người sống với nhau vui vẻ, thân thiện không phân biệt đẳng cấp giàu nghèo.</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909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42"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anim calcmode="lin" valueType="num">
                                      <p:cBhvr>
                                        <p:cTn id="16"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555846"/>
            <a:ext cx="11292576" cy="412162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2255141"/>
            <a:ext cx="10697571" cy="2600199"/>
          </a:xfrm>
          <a:prstGeom prst="rect">
            <a:avLst/>
          </a:prstGeom>
        </p:spPr>
        <p:txBody>
          <a:bodyPr wrap="square">
            <a:spAutoFit/>
          </a:bodyPr>
          <a:lstStyle/>
          <a:p>
            <a:pPr lvl="0" algn="just">
              <a:lnSpc>
                <a:spcPct val="150000"/>
              </a:lnSpc>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MS Mincho"/>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Câu chuyện khép lại nhưng bài học làm người được mở ra. Em rất khâm phục trân trọng cô bé trong câu chuyện bởi đó là cô bé đáng yêu, đáng trân trọng với tâm hồn trong sáng, lối sống hòa đồng sẻ chia. Cô bé đã nhắc em về lối sống đẹp lan tỏa yêu thương, sẻ chia với mọi người.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9346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2" y="1694313"/>
            <a:ext cx="11248413" cy="472848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6" y="1753207"/>
            <a:ext cx="10739103" cy="4616648"/>
          </a:xfrm>
          <a:prstGeom prst="rect">
            <a:avLst/>
          </a:prstGeom>
        </p:spPr>
        <p:txBody>
          <a:bodyPr wrap="square">
            <a:spAutoFit/>
          </a:bodyPr>
          <a:lstStyle/>
          <a:p>
            <a:pPr algn="ctr">
              <a:lnSpc>
                <a:spcPct val="150000"/>
              </a:lnSpc>
              <a:spcAft>
                <a:spcPts val="0"/>
              </a:spcAft>
            </a:pPr>
            <a:r>
              <a:rPr lang="en-US" sz="28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 </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ĂN XIN</a:t>
            </a:r>
            <a:endParaRPr lang="en-US" sz="2400">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 người ăn xin đã già. Đôi mắt ông đỏ hoe, nước mắt ông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giàn giụa</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đôi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môi tái nhợt, áo quần tả tơi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Ông chìa tay xin tôi.</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Tôi tìm hết túi nọ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đến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túi kia, không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 lấy một xu. Không có cả khăn tay, chẳng có gì hết. Ông vẫn đợi tôi. Tôi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chẳng biết làm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thế nào</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Bàn tay tôi run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run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nắm chặt lấy bàn tay run rẩy của ông :</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50000"/>
              </a:lnSpc>
              <a:spcAft>
                <a:spcPts val="0"/>
              </a:spcAft>
            </a:pP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Xin ô</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 đừng giận cháu, cháu không có gì để cho ông cả</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377686" y="483723"/>
            <a:ext cx="11492797" cy="523220"/>
          </a:xfrm>
          <a:prstGeom prst="rect">
            <a:avLst/>
          </a:prstGeom>
        </p:spPr>
        <p:txBody>
          <a:bodyPr wrap="square">
            <a:spAutoFit/>
          </a:bodyPr>
          <a:lstStyle/>
          <a:p>
            <a:pPr lvl="0" algn="just"/>
            <a:r>
              <a:rPr lang="en-US" sz="2800" b="1">
                <a:solidFill>
                  <a:srgbClr val="0000FF"/>
                </a:solidFill>
                <a:latin typeface="Times New Roman" panose="02020603050405020304" pitchFamily="18" charset="0"/>
                <a:ea typeface="Calibri" panose="020F0502020204030204" pitchFamily="34" charset="0"/>
                <a:cs typeface="Times New Roman" panose="02020603050405020304" pitchFamily="18" charset="0"/>
              </a:rPr>
              <a:t>Đề số </a:t>
            </a:r>
            <a:r>
              <a:rPr lang="en-US" sz="2800" b="1">
                <a:solidFill>
                  <a:srgbClr val="0000CC"/>
                </a:solidFill>
                <a:latin typeface="Times New Roman" panose="02020603050405020304" pitchFamily="18" charset="0"/>
                <a:ea typeface="Calibri" panose="020F0502020204030204" pitchFamily="34" charset="0"/>
                <a:cs typeface="Times New Roman" panose="02020603050405020304" pitchFamily="18" charset="0"/>
              </a:rPr>
              <a:t>4: </a:t>
            </a:r>
            <a:r>
              <a:rPr lang="en-US" sz="2800" b="1" i="1">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Em hãy viết bài văn phân tích nhân vật “tôi” trong câu chuyện </a:t>
            </a:r>
            <a:r>
              <a:rPr lang="vi-VN" sz="2800" b="1" i="1">
                <a:solidFill>
                  <a:srgbClr val="0000CC"/>
                </a:solidFill>
                <a:latin typeface="Times New Roman" panose="02020603050405020304" pitchFamily="18" charset="0"/>
                <a:ea typeface="Times New Roman" panose="02020603050405020304" pitchFamily="18" charset="0"/>
                <a:cs typeface="Times New Roman" panose="02020603050405020304" pitchFamily="18" charset="0"/>
              </a:rPr>
              <a:t>sau:</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07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119117"/>
            <a:ext cx="11248413" cy="493222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1326660"/>
            <a:ext cx="10739103" cy="4616648"/>
          </a:xfrm>
          <a:prstGeom prst="rect">
            <a:avLst/>
          </a:prstGeom>
        </p:spPr>
        <p:txBody>
          <a:bodyPr wrap="square">
            <a:spAutoFit/>
          </a:bodyPr>
          <a:lstStyle/>
          <a:p>
            <a:pPr lvl="0">
              <a:lnSpc>
                <a:spcPct val="150000"/>
              </a:lnSpc>
            </a:pP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ăn xin nhìn tôi chằm chằm bằng đôi mắt ướt đẫm. Đôi môi tái nhợt nở nụ cười và tay ông cũng xiết lấy tay tôi: </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indent="457200">
              <a:lnSpc>
                <a:spcPct val="150000"/>
              </a:lnSpc>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Cháu ơi, cảm ơn cháu! Như vậy là cháu đã cho lão rồi. - Ông lão nói bằng giọng khản đặc.</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nSpc>
                <a:spcPct val="150000"/>
              </a:lnSpc>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Khi ấy, tôi chợt hiểu rằng: cả tôi nữa, tôi cũng vừa nhận được chút gì của ông lão</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r">
              <a:lnSpc>
                <a:spcPct val="150000"/>
              </a:lnSpc>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heo</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Tuốc-ghê-nhép</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45519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296537"/>
            <a:ext cx="11497293" cy="491319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03805" y="1601759"/>
            <a:ext cx="11033269" cy="3970318"/>
          </a:xfrm>
          <a:prstGeom prst="rect">
            <a:avLst/>
          </a:prstGeom>
        </p:spPr>
        <p:txBody>
          <a:bodyPr wrap="square">
            <a:spAutoFit/>
          </a:bodyPr>
          <a:lstStyle/>
          <a:p>
            <a:pPr algn="just">
              <a:spcAft>
                <a:spcPts val="0"/>
              </a:spcAft>
            </a:pPr>
            <a:r>
              <a:rPr lang="vi-VN" sz="2800" b="1" smtClean="0">
                <a:solidFill>
                  <a:srgbClr val="000000"/>
                </a:solidFill>
                <a:latin typeface="Times New Roman" panose="02020603050405020304" pitchFamily="18" charset="0"/>
                <a:ea typeface="Times New Roman" panose="02020603050405020304" pitchFamily="18" charset="0"/>
              </a:rPr>
              <a:t>1</a:t>
            </a:r>
            <a:r>
              <a:rPr lang="vi-VN" sz="2800" b="1">
                <a:solidFill>
                  <a:srgbClr val="000000"/>
                </a:solidFill>
                <a:latin typeface="Times New Roman" panose="02020603050405020304" pitchFamily="18" charset="0"/>
                <a:ea typeface="Times New Roman" panose="02020603050405020304" pitchFamily="18" charset="0"/>
              </a:rPr>
              <a:t>. </a:t>
            </a:r>
            <a:r>
              <a:rPr lang="it-IT" sz="2800" b="1">
                <a:solidFill>
                  <a:srgbClr val="000000"/>
                </a:solidFill>
                <a:latin typeface="Times New Roman" panose="02020603050405020304" pitchFamily="18" charset="0"/>
                <a:ea typeface="Times New Roman" panose="02020603050405020304" pitchFamily="18" charset="0"/>
              </a:rPr>
              <a:t>Mở bài:</a:t>
            </a:r>
            <a:endParaRPr lang="en-US" sz="2400">
              <a:latin typeface="Times New Roman" panose="02020603050405020304" pitchFamily="18" charset="0"/>
              <a:ea typeface="Times New Roman" panose="02020603050405020304" pitchFamily="18" charset="0"/>
            </a:endParaRPr>
          </a:p>
          <a:p>
            <a:pPr algn="just">
              <a:spcAft>
                <a:spcPts val="0"/>
              </a:spcAft>
            </a:pPr>
            <a:r>
              <a:rPr lang="it-IT" sz="2800" b="1">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a:t>
            </a:r>
            <a:r>
              <a:rPr lang="en-US" sz="2800" b="1">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“Sống trong đời sống cần có một tấm lòng. Để làm gì, em biết không? Để gió cuốn đi” lời bài hát của Trịnh Công Sơn cứ văng vẳng bên tai mỗi khi em gặp những con người đói khổ phải xin ăn trên phố phường hoa lệ. Có lẽ sợi dây mong manh để kết nối con người với nhau chính là tình yêu thương. Sợi dây yêu thương này đã được nhà văn nga Ivan Turgenev thể hiện sâu sắc qua mẩu truyện ngắn “Người ăn xin”.</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Nhân vật “tôi” trong câu chuyện đã để lại cho người đọc những ấn tượng vô cùng sâu sắc.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5326287" y="359096"/>
            <a:ext cx="1402948" cy="523220"/>
          </a:xfrm>
          <a:prstGeom prst="rect">
            <a:avLst/>
          </a:prstGeom>
        </p:spPr>
        <p:txBody>
          <a:bodyPr wrap="none">
            <a:spAutoFit/>
          </a:bodyPr>
          <a:lstStyle/>
          <a:p>
            <a:pPr lvl="0"/>
            <a:r>
              <a:rPr lang="vi-VN" sz="2800" b="1">
                <a:solidFill>
                  <a:srgbClr val="FF0000"/>
                </a:solidFill>
                <a:latin typeface="Times New Roman" panose="02020603050405020304" pitchFamily="18" charset="0"/>
                <a:ea typeface="Times New Roman" panose="02020603050405020304" pitchFamily="18" charset="0"/>
              </a:rPr>
              <a:t>DÀN Ý </a:t>
            </a:r>
            <a:endParaRPr lang="en-US" sz="24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32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41444" y="723331"/>
            <a:ext cx="11273051" cy="543180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8865" y="833881"/>
            <a:ext cx="10508777" cy="5185522"/>
          </a:xfrm>
          <a:prstGeom prst="rect">
            <a:avLst/>
          </a:prstGeom>
        </p:spPr>
        <p:txBody>
          <a:bodyPr wrap="square">
            <a:spAutoFit/>
          </a:bodyPr>
          <a:lstStyle/>
          <a:p>
            <a:pPr algn="just">
              <a:lnSpc>
                <a:spcPct val="150000"/>
              </a:lnSpc>
              <a:spcAft>
                <a:spcPts val="0"/>
              </a:spcAft>
            </a:pPr>
            <a:r>
              <a:rPr lang="vi-VN" sz="2800" b="1">
                <a:solidFill>
                  <a:srgbClr val="000000"/>
                </a:solidFill>
                <a:latin typeface="Times New Roman" panose="02020603050405020304" pitchFamily="18" charset="0"/>
                <a:ea typeface="Times New Roman" panose="02020603050405020304" pitchFamily="18" charset="0"/>
              </a:rPr>
              <a:t>2.</a:t>
            </a:r>
            <a:r>
              <a:rPr lang="en-US" sz="2800" b="1">
                <a:solidFill>
                  <a:srgbClr val="000000"/>
                </a:solidFill>
                <a:latin typeface="Times New Roman" panose="02020603050405020304" pitchFamily="18" charset="0"/>
                <a:ea typeface="Times New Roman" panose="02020603050405020304" pitchFamily="18" charset="0"/>
              </a:rPr>
              <a:t>Thân bài:</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solidFill>
                  <a:srgbClr val="000000"/>
                </a:solidFill>
                <a:latin typeface="Times New Roman" panose="02020603050405020304" pitchFamily="18" charset="0"/>
                <a:ea typeface="Times New Roman" panose="02020603050405020304" pitchFamily="18" charset="0"/>
              </a:rPr>
              <a:t>a</a:t>
            </a:r>
            <a:r>
              <a:rPr lang="vi-VN" sz="2800" i="1">
                <a:solidFill>
                  <a:srgbClr val="000000"/>
                </a:solidFill>
                <a:latin typeface="Times New Roman" panose="02020603050405020304" pitchFamily="18" charset="0"/>
                <a:ea typeface="Times New Roman" panose="02020603050405020304" pitchFamily="18" charset="0"/>
              </a:rPr>
              <a:t>.</a:t>
            </a:r>
            <a:r>
              <a:rPr lang="en-US" sz="2800" i="1">
                <a:solidFill>
                  <a:srgbClr val="000000"/>
                </a:solidFill>
                <a:latin typeface="Times New Roman" panose="02020603050405020304" pitchFamily="18" charset="0"/>
                <a:ea typeface="Times New Roman" panose="02020603050405020304" pitchFamily="18" charset="0"/>
              </a:rPr>
              <a:t>Khái quát bối cảnh của câu chuyện: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Cậu bé gặp người ăn xin trên đường nhưng thật éo le, cậu không có tiền bạc hay vật chất gì đáng giá để cho ông cụ.</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Trước tình huống đó, cậu bé chỉ biết nắm tay người ăn xin và nói những lời ấm áp yêu thương đề chia sẻ với nỗi bắt hạnh của ông cụ.</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=&gt; Câu chuyện ngắn, nhà văn tạo dựng bối cảnh đơn giản nhưng lại giúp nhân vật thể hiện tính cách, phẩm chất của mình</a:t>
            </a:r>
            <a:r>
              <a:rPr lang="en-US" sz="2800" b="1">
                <a:solidFill>
                  <a:srgbClr val="000000"/>
                </a:solidFill>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05678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50376" y="818866"/>
            <a:ext cx="11491414" cy="519979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4748" y="1034380"/>
            <a:ext cx="11197042" cy="4832092"/>
          </a:xfrm>
          <a:prstGeom prst="rect">
            <a:avLst/>
          </a:prstGeom>
        </p:spPr>
        <p:txBody>
          <a:bodyPr wrap="square">
            <a:spAutoFit/>
          </a:bodyPr>
          <a:lstStyle/>
          <a:p>
            <a:pPr algn="just">
              <a:spcAft>
                <a:spcPts val="0"/>
              </a:spcAft>
            </a:pPr>
            <a:r>
              <a:rPr lang="vi-VN" sz="2800" b="1">
                <a:solidFill>
                  <a:srgbClr val="000000"/>
                </a:solidFill>
                <a:latin typeface="Times New Roman" panose="02020603050405020304" pitchFamily="18" charset="0"/>
                <a:ea typeface="Times New Roman" panose="02020603050405020304" pitchFamily="18" charset="0"/>
              </a:rPr>
              <a:t>b.</a:t>
            </a:r>
            <a:r>
              <a:rPr lang="en-US" sz="2800" b="1">
                <a:solidFill>
                  <a:srgbClr val="000000"/>
                </a:solidFill>
                <a:latin typeface="Times New Roman" panose="02020603050405020304" pitchFamily="18" charset="0"/>
                <a:ea typeface="Times New Roman" panose="02020603050405020304" pitchFamily="18" charset="0"/>
              </a:rPr>
              <a:t> Phân tích nhân vật </a:t>
            </a:r>
            <a:r>
              <a:rPr lang="en-US" sz="2800" b="1" i="1">
                <a:solidFill>
                  <a:srgbClr val="000000"/>
                </a:solidFill>
                <a:latin typeface="Times New Roman" panose="02020603050405020304" pitchFamily="18" charset="0"/>
                <a:ea typeface="Times New Roman" panose="02020603050405020304" pitchFamily="18" charset="0"/>
              </a:rPr>
              <a:t>tôi:</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Nhân vật “tôi” trong câu chuyện là một cậu bé có tấm lòng đẹp, biết yêu thương, sẻ chia với những cuộc đời, con người bất hạnh trong cuộc sống:</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Trong một lần tình cờ, nhân vật "tôi” đã gặp một người ăn xin đã già với “đôi mắt ông đỏ hoe, nước mắt ông giàn giụa, đôi môi tái nhợt áo quần tả tơi”. Nhìn ông vô cùng đáng thương. Khi gặp cậu, ông cụ đã chìa tay xin, mong cậu tỏ lòng thương cảm và ban phát cho ông một chút gì đó để làm vơi đi nỗi bắt hạnh.</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Những thật trêu thay, cậu biết cho cụ cái </a:t>
            </a:r>
            <a:r>
              <a:rPr lang="vi-VN" sz="2800">
                <a:solidFill>
                  <a:srgbClr val="000000"/>
                </a:solidFill>
                <a:latin typeface="Times New Roman" panose="02020603050405020304" pitchFamily="18" charset="0"/>
                <a:ea typeface="Times New Roman" panose="02020603050405020304" pitchFamily="18" charset="0"/>
              </a:rPr>
              <a:t>gì</a:t>
            </a:r>
            <a:r>
              <a:rPr lang="en-US" sz="2800">
                <a:solidFill>
                  <a:srgbClr val="000000"/>
                </a:solidFill>
                <a:latin typeface="Times New Roman" panose="02020603050405020304" pitchFamily="18" charset="0"/>
                <a:ea typeface="Times New Roman" panose="02020603050405020304" pitchFamily="18" charset="0"/>
              </a:rPr>
              <a:t> đây, khỉ mà cậu không hề có tiền bạc hay bất cứ thứ gì có thể để biếu cụ.</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Ánh mắt của ông cụ vẫn dõi theo và chờ đợi khiến cậu nhói lòng.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1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27797" y="736980"/>
            <a:ext cx="11095630" cy="560923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4748" y="1125549"/>
            <a:ext cx="10978679" cy="4832092"/>
          </a:xfrm>
          <a:prstGeom prst="rect">
            <a:avLst/>
          </a:prstGeom>
        </p:spPr>
        <p:txBody>
          <a:bodyPr wrap="square">
            <a:spAutoFit/>
          </a:bodyPr>
          <a:lstStyle/>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Đứng trước tình thể oái oăm đó, cậu chẳng biết làm thế nào, chỉ biết nắm lấy đôi bàn tay gầy guộc, xanh </a:t>
            </a:r>
            <a:r>
              <a:rPr lang="vi-VN" sz="2800">
                <a:solidFill>
                  <a:srgbClr val="000000"/>
                </a:solidFill>
                <a:latin typeface="Times New Roman" panose="02020603050405020304" pitchFamily="18" charset="0"/>
                <a:ea typeface="Times New Roman" panose="02020603050405020304" pitchFamily="18" charset="0"/>
              </a:rPr>
              <a:t>xao, nóng hổi </a:t>
            </a:r>
            <a:r>
              <a:rPr lang="en-US" sz="2800">
                <a:solidFill>
                  <a:srgbClr val="000000"/>
                </a:solidFill>
                <a:latin typeface="Times New Roman" panose="02020603050405020304" pitchFamily="18" charset="0"/>
                <a:ea typeface="Times New Roman" panose="02020603050405020304" pitchFamily="18" charset="0"/>
              </a:rPr>
              <a:t>của ông cụ: </a:t>
            </a:r>
            <a:r>
              <a:rPr lang="vi-VN" sz="2800">
                <a:solidFill>
                  <a:srgbClr val="000000"/>
                </a:solidFill>
                <a:latin typeface="Times New Roman" panose="02020603050405020304" pitchFamily="18" charset="0"/>
                <a:ea typeface="Times New Roman" panose="02020603050405020304" pitchFamily="18" charset="0"/>
              </a:rPr>
              <a:t>“Bàn tay tôi run </a:t>
            </a:r>
            <a:r>
              <a:rPr lang="en-US" sz="2800">
                <a:solidFill>
                  <a:srgbClr val="000000"/>
                </a:solidFill>
                <a:latin typeface="Times New Roman" panose="02020603050405020304" pitchFamily="18" charset="0"/>
                <a:ea typeface="Times New Roman" panose="02020603050405020304" pitchFamily="18" charset="0"/>
              </a:rPr>
              <a:t>run </a:t>
            </a:r>
            <a:r>
              <a:rPr lang="vi-VN" sz="2800">
                <a:solidFill>
                  <a:srgbClr val="000000"/>
                </a:solidFill>
                <a:latin typeface="Times New Roman" panose="02020603050405020304" pitchFamily="18" charset="0"/>
                <a:ea typeface="Times New Roman" panose="02020603050405020304" pitchFamily="18" charset="0"/>
              </a:rPr>
              <a:t>nắm chặt lấy bàn tay run rẩy của ông”</a:t>
            </a:r>
            <a:r>
              <a:rPr lang="en-US" sz="2800">
                <a:solidFill>
                  <a:srgbClr val="000000"/>
                </a:solidFill>
                <a:latin typeface="Times New Roman" panose="02020603050405020304" pitchFamily="18" charset="0"/>
                <a:ea typeface="Times New Roman" panose="02020603050405020304" pitchFamily="18" charset="0"/>
              </a:rPr>
              <a:t>, cậu nhìn cụ với ánh mắt trìu mến, đầy tình thương yêu, sự cảm thông, sẻ chia. Và cuối cùng, cậu lấy hết can đảm nói với ông cụ: “Xin ông đừng giận cháu!</a:t>
            </a:r>
            <a:r>
              <a:rPr lang="vi-VN" sz="2800">
                <a:solidFill>
                  <a:srgbClr val="000000"/>
                </a:solidFill>
                <a:latin typeface="Times New Roman" panose="02020603050405020304" pitchFamily="18" charset="0"/>
                <a:ea typeface="Times New Roman" panose="02020603050405020304" pitchFamily="18" charset="0"/>
              </a:rPr>
              <a:t> Cháu</a:t>
            </a:r>
            <a:r>
              <a:rPr lang="en-US" sz="2800">
                <a:solidFill>
                  <a:srgbClr val="000000"/>
                </a:solidFill>
                <a:latin typeface="Times New Roman" panose="02020603050405020304" pitchFamily="18" charset="0"/>
                <a:ea typeface="Times New Roman" panose="02020603050405020304" pitchFamily="18" charset="0"/>
              </a:rPr>
              <a:t> không có gì cho ông cả” Những cử chỉ, lời nói ấm áp yêu thương của cậu còn đáng giá hơn tiền bạc, vật chất đối với ông cụ. Chính cái nhìn đầy cảm thông, hành động và lời nói ấm lòng của nhân vật "tôi” với cụ đã khiến trái tìm người ăn xin trở nên ấm áp vô cùng. Bởi vậy, dù không nhận được ở cậu bé một món quà bằng vật chất (đối với người ăn xin điều đó vô cùng quan trọng) nhưng cụ vẫn nở nụ cười bởi cụ trân trọng tấm lòng nhân hậu của cậu.</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28172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955343"/>
            <a:ext cx="10849971" cy="532262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8" y="1416053"/>
            <a:ext cx="10325478" cy="4401205"/>
          </a:xfrm>
          <a:prstGeom prst="rect">
            <a:avLst/>
          </a:prstGeom>
        </p:spPr>
        <p:txBody>
          <a:bodyPr wrap="square">
            <a:spAutoFit/>
          </a:bodyPr>
          <a:lstStyle/>
          <a:p>
            <a:pPr algn="just">
              <a:spcAft>
                <a:spcPts val="0"/>
              </a:spcAft>
            </a:pPr>
            <a:r>
              <a:rPr lang="vi-VN" sz="2800" i="1">
                <a:solidFill>
                  <a:srgbClr val="000000"/>
                </a:solidFill>
                <a:latin typeface="Times New Roman" panose="02020603050405020304" pitchFamily="18" charset="0"/>
                <a:ea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rPr>
              <a:t>Nhân vật “tôi” mặc đù còn nhỏ nhưng đã biết cách đối nhân xử vô cùng văn hóa rất đáng trân trọng:</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rPr>
              <a:t>- Khi gặp tình thể khó xử, nhân vật "tôi" đã có cách giải quyết vô cùng, văn hóa, vừa trao đi yêu thương vừa giúp cho người đối diện cảm thấy được tôn trọng, ấm lòng, không có cảm giác bị xa lánh, coi </a:t>
            </a:r>
            <a:r>
              <a:rPr lang="vi-VN" sz="2800">
                <a:solidFill>
                  <a:srgbClr val="000000"/>
                </a:solidFill>
                <a:latin typeface="Times New Roman" panose="02020603050405020304" pitchFamily="18" charset="0"/>
                <a:ea typeface="Times New Roman" panose="02020603050405020304" pitchFamily="18" charset="0"/>
              </a:rPr>
              <a:t>thường. </a:t>
            </a:r>
            <a:r>
              <a:rPr lang="en-US" sz="2800">
                <a:solidFill>
                  <a:srgbClr val="000000"/>
                </a:solidFill>
                <a:latin typeface="Times New Roman" panose="02020603050405020304" pitchFamily="18" charset="0"/>
                <a:ea typeface="Times New Roman" panose="02020603050405020304" pitchFamily="18" charset="0"/>
              </a:rPr>
              <a:t>Tay cậu run run nắm chặt lấy bàn tay nóng hồi của người ăn xin khiến chúng ta vô cùng xúc động. Cái nắm tay tình cảm mang theo bao ân tình, sự cảm thông, sẻ chia của cậu bé dành cho ông cụ đó là cách mà cậu đang trao yêu thương, rất đáng trân trọng. Đây là cách cư xử rất khéo léo, ấm áp nghĩa tình.</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22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wipe(down)">
                                      <p:cBhvr>
                                        <p:cTn id="13"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86854" y="354842"/>
            <a:ext cx="11191164" cy="625067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71929" y="530131"/>
            <a:ext cx="10325478" cy="5831853"/>
          </a:xfrm>
          <a:prstGeom prst="rect">
            <a:avLst/>
          </a:prstGeom>
        </p:spPr>
        <p:txBody>
          <a:bodyPr wrap="square">
            <a:spAutoFit/>
          </a:bodyPr>
          <a:lstStyle/>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Những cử chỉ, hành động, lời nói rất thiện chí, chứa đựng tình cảm chân thành, đong đầy yêu thương của cậu bé đã khiến cho người ăn xin hấy được tôn trọng, được sẻ chia. Và ông cụ đã "nhìn tôi chăm chăm. đôi môi nở nụ cười: “</a:t>
            </a:r>
            <a:r>
              <a:rPr lang="en-US" sz="2800" i="1">
                <a:solidFill>
                  <a:srgbClr val="000000"/>
                </a:solidFill>
                <a:latin typeface="Times New Roman" panose="02020603050405020304" pitchFamily="18" charset="0"/>
                <a:ea typeface="Times New Roman" panose="02020603050405020304" pitchFamily="18" charset="0"/>
              </a:rPr>
              <a:t>Cháu ơi, cảm ơn cháu! Như vậy là cháu đã cho lão rồi</a:t>
            </a:r>
            <a:r>
              <a:rPr lang="en-US" sz="2800">
                <a:solidFill>
                  <a:srgbClr val="000000"/>
                </a:solidFill>
                <a:latin typeface="Times New Roman" panose="02020603050405020304" pitchFamily="18" charset="0"/>
                <a:ea typeface="Times New Roman" panose="02020603050405020304" pitchFamily="18" charset="0"/>
              </a:rPr>
              <a:t>”. Nụ cười của cụ cũng làm cho cậu cảm thấy ấm áp và chính cậu "cả tôi nữa tôi cũng vừa nhận được một cái gì đó”. Phải chăng cả cái mà cả ông cụ và cậu bé đó nhận được đó chính là sự tôn trọng, là sự thấu hiểu, sẻ chia ấm áp tình người? Và chính điều đó còn có giá trị hơn những món quà vật chất.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478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406492"/>
            <a:ext cx="10697571" cy="4406334"/>
          </a:xfrm>
          <a:prstGeom prst="rect">
            <a:avLst/>
          </a:prstGeom>
        </p:spPr>
        <p:txBody>
          <a:bodyPr wrap="square">
            <a:spAutoFit/>
          </a:bodyPr>
          <a:lstStyle/>
          <a:p>
            <a:pPr fontAlgn="base">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c. </a:t>
            </a:r>
            <a:r>
              <a:rPr lang="en-US" sz="2800" b="1" i="1">
                <a:latin typeface="Times New Roman" panose="02020603050405020304" pitchFamily="18" charset="0"/>
                <a:ea typeface="Times New Roman" panose="02020603050405020304" pitchFamily="18" charset="0"/>
                <a:cs typeface="Times New Roman" panose="02020603050405020304" pitchFamily="18" charset="0"/>
              </a:rPr>
              <a:t>Lập dàn ý</a:t>
            </a:r>
            <a:r>
              <a:rPr lang="en-US" sz="2800" i="1">
                <a:latin typeface="Times New Roman" panose="02020603050405020304" pitchFamily="18" charset="0"/>
                <a:ea typeface="Times New Roman" panose="02020603050405020304" pitchFamily="18" charset="0"/>
                <a:cs typeface="Times New Roman" panose="02020603050405020304" pitchFamily="18" charset="0"/>
              </a:rPr>
              <a:t>:</a:t>
            </a:r>
            <a:r>
              <a:rPr lang="en-US" sz="2800">
                <a:latin typeface="Times New Roman" panose="02020603050405020304" pitchFamily="18" charset="0"/>
                <a:ea typeface="Times New Roman" panose="02020603050405020304" pitchFamily="18" charset="0"/>
                <a:cs typeface="Times New Roman" panose="02020603050405020304" pitchFamily="18" charset="0"/>
              </a:rPr>
              <a:t> sắp xếp các thông tin và ý tưởng theo một trật tự phù hợp.</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75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Mở bài: Giới thiệu khái quát về nhân vật yêu thích, tên sách, tác giả.</a:t>
            </a:r>
            <a:endParaRPr lang="en-US" sz="2400">
              <a:latin typeface="Times New Roman" panose="02020603050405020304" pitchFamily="18" charset="0"/>
              <a:ea typeface="Times New Roman" panose="02020603050405020304" pitchFamily="18" charset="0"/>
              <a:cs typeface="Times New Roman" panose="02020603050405020304" pitchFamily="18" charset="0"/>
            </a:endParaRPr>
          </a:p>
          <a:p>
            <a:pPr fontAlgn="base">
              <a:lnSpc>
                <a:spcPct val="150000"/>
              </a:lnSpc>
              <a:spcAft>
                <a:spcPts val="75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Thân bài</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50000"/>
              </a:lnSpc>
              <a:spcBef>
                <a:spcPts val="600"/>
              </a:spcBef>
              <a:spcAft>
                <a:spcPts val="600"/>
              </a:spcAft>
            </a:pPr>
            <a:r>
              <a:rPr lang="en-US" sz="2800" smtClean="0">
                <a:solidFill>
                  <a:srgbClr val="000000"/>
                </a:solidFill>
                <a:latin typeface="Times New Roman" panose="02020603050405020304" pitchFamily="18" charset="0"/>
                <a:ea typeface="Arial" panose="020B0604020202020204" pitchFamily="34" charset="0"/>
                <a:cs typeface="Times New Roman" panose="02020603050405020304" pitchFamily="18" charset="0"/>
              </a:rPr>
              <a:t>Phân tích đặc điểm của nhân vật:</a:t>
            </a:r>
            <a:endParaRPr lang="en-US" sz="240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Bef>
                <a:spcPts val="600"/>
              </a:spcBef>
              <a:spcAft>
                <a:spcPts val="600"/>
              </a:spcAft>
            </a:pPr>
            <a:r>
              <a:rPr lang="en-US" sz="2800" smtClean="0">
                <a:solidFill>
                  <a:srgbClr val="000000"/>
                </a:solidFill>
                <a:latin typeface="Times New Roman" panose="02020603050405020304" pitchFamily="18" charset="0"/>
                <a:ea typeface="Arial" panose="020B0604020202020204" pitchFamily="34" charset="0"/>
                <a:cs typeface="Times New Roman" panose="02020603050405020304" pitchFamily="18" charset="0"/>
              </a:rPr>
              <a:t>Lần lượt trình bày hệ thống luận điểm, luận cứ và dẫn chứng theo một trình tự nhất định để làm sáng tỏ vấn đề đã nêu ở mở bài:</a:t>
            </a:r>
            <a:endParaRPr lang="en-US" sz="2400" smtClean="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8248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8" presetID="22" presetClass="entr" presetSubtype="4"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32262" y="477673"/>
            <a:ext cx="11382234" cy="599349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8478" y="543778"/>
            <a:ext cx="10697571" cy="5831853"/>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 Đánh giá chung:</a:t>
            </a:r>
            <a:r>
              <a:rPr lang="en-US" sz="2800">
                <a:solidFill>
                  <a:srgbClr val="000000"/>
                </a:solidFill>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Nghệ thuật xây dựng nhân vật:</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Câu chuyện kể ở thứ nhất, nhân vật "tôi" là người trực tiếp tham gia các sự ng câu chuyện nên kể lại một cách chân thực, tạo độ tin cậy cao cho người đọc.</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 Tác giả làm nổi bật tính cách, phẩm chất nhân vật “tôi” qua ngôn ngữ, hành động.</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 Cách đặt nhan đề thú vị, gợi sự tò mò cho người đọc khám phá câu</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chuyện; nhan để thể hiện được chủ đề của văn bản</a:t>
            </a:r>
            <a:r>
              <a:rPr lang="en-US" sz="2800" smtClean="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1713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1000"/>
                                        <p:tgtEl>
                                          <p:spTgt spid="2">
                                            <p:txEl>
                                              <p:pRg st="4" end="4"/>
                                            </p:txEl>
                                          </p:spTgt>
                                        </p:tgtEl>
                                      </p:cBhvr>
                                    </p:animEffect>
                                    <p:anim calcmode="lin" valueType="num">
                                      <p:cBhvr>
                                        <p:cTn id="3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fade">
                                      <p:cBhvr>
                                        <p:cTn id="37" dur="1000"/>
                                        <p:tgtEl>
                                          <p:spTgt spid="2">
                                            <p:txEl>
                                              <p:pRg st="5" end="5"/>
                                            </p:txEl>
                                          </p:spTgt>
                                        </p:tgtEl>
                                      </p:cBhvr>
                                    </p:animEffect>
                                    <p:anim calcmode="lin" valueType="num">
                                      <p:cBhvr>
                                        <p:cTn id="38"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310185"/>
            <a:ext cx="11292576" cy="472212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1722373"/>
            <a:ext cx="10697571" cy="3892861"/>
          </a:xfrm>
          <a:prstGeom prst="rect">
            <a:avLst/>
          </a:prstGeom>
        </p:spPr>
        <p:txBody>
          <a:bodyPr wrap="square">
            <a:spAutoFit/>
          </a:bodyPr>
          <a:lstStyle/>
          <a:p>
            <a:pPr lvl="0" algn="just">
              <a:lnSpc>
                <a:spcPct val="150000"/>
              </a:lnSpc>
              <a:buSzPts val="1400"/>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Ý nghĩa của hình tượng nhân vật:</a:t>
            </a:r>
            <a:endParaRPr lang="en-US" sz="20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lnSpc>
                <a:spcPct val="150000"/>
              </a:lnSpc>
            </a:pPr>
            <a:r>
              <a:rPr lang="en-US" sz="2800">
                <a:solidFill>
                  <a:srgbClr val="000000"/>
                </a:solidFill>
                <a:latin typeface="Times New Roman" panose="02020603050405020304" pitchFamily="18" charset="0"/>
                <a:ea typeface="Times New Roman" panose="02020603050405020304" pitchFamily="18" charset="0"/>
              </a:rPr>
              <a:t> + Nhân vật "tôi trong câu chuyện không có một đồng tiền nào cho</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en-US" sz="2800">
                <a:solidFill>
                  <a:srgbClr val="000000"/>
                </a:solidFill>
                <a:latin typeface="Times New Roman" panose="02020603050405020304" pitchFamily="18" charset="0"/>
                <a:ea typeface="Times New Roman" panose="02020603050405020304" pitchFamily="18" charset="0"/>
              </a:rPr>
              <a:t>người ăn xin nhưng có một thứ đáng giá hơn của cải, vật chất mà cậu</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50000"/>
              </a:lnSpc>
            </a:pPr>
            <a:r>
              <a:rPr lang="en-US" sz="2800">
                <a:solidFill>
                  <a:srgbClr val="000000"/>
                </a:solidFill>
                <a:latin typeface="Times New Roman" panose="02020603050405020304" pitchFamily="18" charset="0"/>
                <a:ea typeface="Times New Roman" panose="02020603050405020304" pitchFamily="18" charset="0"/>
              </a:rPr>
              <a:t>đã trao cho ông cụ đó chính là tình thương, là sự thấu hiểu, sẻ chia đầy tình nhân ái. Tình yêu thương của cậu bé đành cho người ăn xin thật đáng trân trọng.</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407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fade">
                                      <p:cBhvr>
                                        <p:cTn id="22" dur="1000"/>
                                        <p:tgtEl>
                                          <p:spTgt spid="2">
                                            <p:txEl>
                                              <p:pRg st="2" end="2"/>
                                            </p:txEl>
                                          </p:spTgt>
                                        </p:tgtEl>
                                      </p:cBhvr>
                                    </p:animEffect>
                                    <p:anim calcmode="lin" valueType="num">
                                      <p:cBhvr>
                                        <p:cTn id="2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501254"/>
            <a:ext cx="11292576" cy="368489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2259524"/>
            <a:ext cx="10697571" cy="1953868"/>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rPr>
              <a:t>c. Kết bài:</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Khẳng định ý nghĩa của câu chuyện.</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solidFill>
                  <a:srgbClr val="000000"/>
                </a:solidFill>
                <a:latin typeface="Times New Roman" panose="02020603050405020304" pitchFamily="18" charset="0"/>
                <a:ea typeface="Times New Roman" panose="02020603050405020304" pitchFamily="18" charset="0"/>
              </a:rPr>
              <a:t>- Rút ra bài học và liên hệ bản thân.</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361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fade">
                                      <p:cBhvr>
                                        <p:cTn id="17" dur="1000"/>
                                        <p:tgtEl>
                                          <p:spTgt spid="2">
                                            <p:txEl>
                                              <p:pRg st="1" end="1"/>
                                            </p:txEl>
                                          </p:spTgt>
                                        </p:tgtEl>
                                      </p:cBhvr>
                                    </p:animEffect>
                                    <p:anim calcmode="lin" valueType="num">
                                      <p:cBhvr>
                                        <p:cTn id="1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2" end="2"/>
                                            </p:txEl>
                                          </p:spTgt>
                                        </p:tgtEl>
                                        <p:attrNameLst>
                                          <p:attrName>style.visibility</p:attrName>
                                        </p:attrNameLst>
                                      </p:cBhvr>
                                      <p:to>
                                        <p:strVal val="visible"/>
                                      </p:to>
                                    </p:set>
                                    <p:animEffect transition="in" filter="fade">
                                      <p:cBhvr>
                                        <p:cTn id="24" dur="1000"/>
                                        <p:tgtEl>
                                          <p:spTgt spid="2">
                                            <p:txEl>
                                              <p:pRg st="2" end="2"/>
                                            </p:txEl>
                                          </p:spTgt>
                                        </p:tgtEl>
                                      </p:cBhvr>
                                    </p:animEffect>
                                    <p:anim calcmode="lin" valueType="num">
                                      <p:cBhvr>
                                        <p:cTn id="2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377686" y="2743200"/>
            <a:ext cx="11342519" cy="3679595"/>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54532" y="2838734"/>
            <a:ext cx="10739103" cy="3323987"/>
          </a:xfrm>
          <a:prstGeom prst="rect">
            <a:avLst/>
          </a:prstGeom>
        </p:spPr>
        <p:txBody>
          <a:bodyPr wrap="square">
            <a:spAutoFit/>
          </a:bodyPr>
          <a:lstStyle/>
          <a:p>
            <a:pPr algn="just">
              <a:lnSpc>
                <a:spcPct val="150000"/>
              </a:lnSpc>
              <a:spcAft>
                <a:spcPts val="0"/>
              </a:spcAft>
            </a:pPr>
            <a:r>
              <a:rPr lang="en-US" sz="2800" b="1" smtClean="0">
                <a:latin typeface="Times New Roman" panose="02020603050405020304" pitchFamily="18" charset="0"/>
                <a:ea typeface="Times New Roman" panose="02020603050405020304" pitchFamily="18" charset="0"/>
              </a:rPr>
              <a:t>1</a:t>
            </a:r>
            <a:r>
              <a:rPr lang="en-US" sz="2800" b="1">
                <a:latin typeface="Times New Roman" panose="02020603050405020304" pitchFamily="18" charset="0"/>
                <a:ea typeface="Times New Roman" panose="02020603050405020304" pitchFamily="18" charset="0"/>
              </a:rPr>
              <a:t>. </a:t>
            </a:r>
            <a:r>
              <a:rPr lang="vi-VN" sz="2800" b="1">
                <a:latin typeface="Times New Roman" panose="02020603050405020304" pitchFamily="18" charset="0"/>
                <a:ea typeface="Times New Roman" panose="02020603050405020304" pitchFamily="18" charset="0"/>
              </a:rPr>
              <a:t>Mở bài:</a:t>
            </a:r>
            <a:r>
              <a:rPr lang="vi-VN" sz="2800">
                <a:latin typeface="Times New Roman" panose="02020603050405020304" pitchFamily="18" charset="0"/>
                <a:ea typeface="Times New Roman" panose="02020603050405020304" pitchFamily="18" charset="0"/>
              </a:rPr>
              <a:t> Giới khái quát về nhân vật Võ Tòng</a:t>
            </a:r>
            <a:r>
              <a:rPr lang="en-US" sz="2800">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rPr>
              <a:t>Là nhân vật chính trong tác phẩm </a:t>
            </a:r>
            <a:r>
              <a:rPr lang="en-US" sz="2800" i="1">
                <a:latin typeface="Times New Roman" panose="02020603050405020304" pitchFamily="18" charset="0"/>
                <a:ea typeface="Times New Roman" panose="02020603050405020304" pitchFamily="18" charset="0"/>
              </a:rPr>
              <a:t>“Đất rừng phương Nam”</a:t>
            </a:r>
            <a:r>
              <a:rPr lang="en-US" sz="2800">
                <a:latin typeface="Times New Roman" panose="02020603050405020304" pitchFamily="18" charset="0"/>
                <a:ea typeface="Times New Roman" panose="02020603050405020304" pitchFamily="18" charset="0"/>
              </a:rPr>
              <a:t> của Đoàn Giỏi- tiêu biểu cho vẻ đẹp của người Nam Bộ. Tiêu biểu qua chương X của tác phẩm, nhân vật Võ Tòng mang vẻ đẹp là người thẳng thắn, chính trực, dũng cảm, giàu lòng yêu nước, trượng nghĩa. </a:t>
            </a:r>
            <a:endParaRPr lang="en-US" sz="2400">
              <a:effectLst/>
              <a:latin typeface="Times New Roman" panose="02020603050405020304" pitchFamily="18" charset="0"/>
              <a:ea typeface="Times New Roman" panose="02020603050405020304" pitchFamily="18" charset="0"/>
            </a:endParaRPr>
          </a:p>
        </p:txBody>
      </p:sp>
      <p:sp>
        <p:nvSpPr>
          <p:cNvPr id="3" name="Rectangle 2"/>
          <p:cNvSpPr/>
          <p:nvPr/>
        </p:nvSpPr>
        <p:spPr>
          <a:xfrm>
            <a:off x="377686" y="292655"/>
            <a:ext cx="11492797" cy="1307537"/>
          </a:xfrm>
          <a:prstGeom prst="rect">
            <a:avLst/>
          </a:prstGeom>
        </p:spPr>
        <p:txBody>
          <a:bodyPr wrap="square">
            <a:spAutoFit/>
          </a:bodyPr>
          <a:lstStyle/>
          <a:p>
            <a:pPr algn="just">
              <a:lnSpc>
                <a:spcPct val="150000"/>
              </a:lnSpc>
              <a:spcAft>
                <a:spcPts val="0"/>
              </a:spcAft>
            </a:pPr>
            <a:r>
              <a:rPr lang="en-US" sz="2800" b="1" i="1">
                <a:solidFill>
                  <a:srgbClr val="0000CC"/>
                </a:solidFill>
                <a:latin typeface="Times New Roman" panose="02020603050405020304" pitchFamily="18" charset="0"/>
                <a:ea typeface="Calibri" panose="020F0502020204030204" pitchFamily="34" charset="0"/>
              </a:rPr>
              <a:t>Đề số 5: </a:t>
            </a:r>
            <a:r>
              <a:rPr lang="vi-VN" sz="2800" b="1">
                <a:solidFill>
                  <a:srgbClr val="0000CC"/>
                </a:solidFill>
                <a:latin typeface="Times New Roman" panose="02020603050405020304" pitchFamily="18" charset="0"/>
                <a:ea typeface="Times New Roman" panose="02020603050405020304" pitchFamily="18" charset="0"/>
              </a:rPr>
              <a:t>Viết bài phân tích nhân vật Võ Tòng tron</a:t>
            </a:r>
            <a:r>
              <a:rPr lang="en-US" sz="2800" b="1">
                <a:solidFill>
                  <a:srgbClr val="0000CC"/>
                </a:solidFill>
                <a:latin typeface="Times New Roman" panose="02020603050405020304" pitchFamily="18" charset="0"/>
                <a:ea typeface="Times New Roman" panose="02020603050405020304" pitchFamily="18" charset="0"/>
              </a:rPr>
              <a:t>g chương X, </a:t>
            </a:r>
            <a:r>
              <a:rPr lang="vi-VN" sz="2800" b="1">
                <a:solidFill>
                  <a:srgbClr val="0000CC"/>
                </a:solidFill>
                <a:latin typeface="Times New Roman" panose="02020603050405020304" pitchFamily="18" charset="0"/>
                <a:ea typeface="Times New Roman" panose="02020603050405020304" pitchFamily="18" charset="0"/>
              </a:rPr>
              <a:t>tiểu thuyết</a:t>
            </a:r>
            <a:r>
              <a:rPr lang="vi-VN" sz="2800" b="1" i="1">
                <a:solidFill>
                  <a:srgbClr val="0000CC"/>
                </a:solidFill>
                <a:latin typeface="Times New Roman" panose="02020603050405020304" pitchFamily="18" charset="0"/>
                <a:ea typeface="Times New Roman" panose="02020603050405020304" pitchFamily="18" charset="0"/>
              </a:rPr>
              <a:t>“Đất rừng Phương Nam” của Đoàn </a:t>
            </a:r>
            <a:r>
              <a:rPr lang="en-US" sz="2800" b="1" i="1">
                <a:solidFill>
                  <a:srgbClr val="0000CC"/>
                </a:solidFill>
                <a:latin typeface="Times New Roman" panose="02020603050405020304" pitchFamily="18" charset="0"/>
                <a:ea typeface="Times New Roman" panose="02020603050405020304" pitchFamily="18" charset="0"/>
              </a:rPr>
              <a:t>G</a:t>
            </a:r>
            <a:r>
              <a:rPr lang="vi-VN" sz="2800" b="1" i="1">
                <a:solidFill>
                  <a:srgbClr val="0000CC"/>
                </a:solidFill>
                <a:latin typeface="Times New Roman" panose="02020603050405020304" pitchFamily="18" charset="0"/>
                <a:ea typeface="Times New Roman" panose="02020603050405020304" pitchFamily="18" charset="0"/>
              </a:rPr>
              <a:t>iỏi.</a:t>
            </a:r>
            <a:endParaRPr lang="en-US" sz="24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5162514" y="1861547"/>
            <a:ext cx="1402948" cy="523220"/>
          </a:xfrm>
          <a:prstGeom prst="rect">
            <a:avLst/>
          </a:prstGeom>
        </p:spPr>
        <p:txBody>
          <a:bodyPr wrap="none">
            <a:spAutoFit/>
          </a:bodyPr>
          <a:lstStyle/>
          <a:p>
            <a:pPr lvl="0"/>
            <a:r>
              <a:rPr lang="vi-VN" sz="2800" b="1">
                <a:solidFill>
                  <a:srgbClr val="FF0000"/>
                </a:solidFill>
                <a:latin typeface="Times New Roman" panose="02020603050405020304" pitchFamily="18" charset="0"/>
                <a:ea typeface="Times New Roman" panose="02020603050405020304" pitchFamily="18" charset="0"/>
              </a:rPr>
              <a:t>DÀN Ý </a:t>
            </a:r>
            <a:endParaRPr lang="en-US" sz="240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41345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P spid="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119117"/>
            <a:ext cx="11248413" cy="493222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26448" y="1326660"/>
            <a:ext cx="10739103" cy="4539191"/>
          </a:xfrm>
          <a:prstGeom prst="rect">
            <a:avLst/>
          </a:prstGeom>
        </p:spPr>
        <p:txBody>
          <a:bodyPr wrap="square">
            <a:spAutoFit/>
          </a:bodyPr>
          <a:lstStyle/>
          <a:p>
            <a:pPr algn="just">
              <a:lnSpc>
                <a:spcPct val="150000"/>
              </a:lnSpc>
              <a:spcAft>
                <a:spcPts val="0"/>
              </a:spcAft>
            </a:pPr>
            <a:r>
              <a:rPr lang="vi-VN" sz="2800" b="1">
                <a:latin typeface="Times New Roman" panose="02020603050405020304" pitchFamily="18" charset="0"/>
                <a:ea typeface="Times New Roman" panose="02020603050405020304" pitchFamily="18" charset="0"/>
              </a:rPr>
              <a:t>2. Thân bài:</a:t>
            </a:r>
            <a:r>
              <a:rPr lang="vi-VN" sz="2800">
                <a:latin typeface="Times New Roman" panose="02020603050405020304" pitchFamily="18" charset="0"/>
                <a:ea typeface="Times New Roman" panose="02020603050405020304" pitchFamily="18" charset="0"/>
              </a:rPr>
              <a:t> Phân tích và làm sáng tỏ nhân vật Võ Tòng </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Bối cảnh, lai lịch</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rPr>
              <a:t> + </a:t>
            </a:r>
            <a:r>
              <a:rPr lang="vi-VN" sz="2800" i="1">
                <a:latin typeface="Times New Roman" panose="02020603050405020304" pitchFamily="18" charset="0"/>
                <a:ea typeface="Times New Roman" panose="02020603050405020304" pitchFamily="18" charset="0"/>
              </a:rPr>
              <a:t>“Không ai biết tên thật của gã là gì. Mười mấy năm về trước, gã một mình bơi một chiếc xuồng nát đến che lều ở giữa khu rừng đầy thú dữ này”(</a:t>
            </a:r>
            <a:r>
              <a:rPr lang="vi-VN" sz="2800">
                <a:latin typeface="Times New Roman" panose="02020603050405020304" pitchFamily="18" charset="0"/>
                <a:ea typeface="Times New Roman" panose="02020603050405020304" pitchFamily="18" charset="0"/>
              </a:rPr>
              <a:t> Đoàn Giỏi)</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i="1">
                <a:latin typeface="Times New Roman" panose="02020603050405020304" pitchFamily="18" charset="0"/>
                <a:ea typeface="Times New Roman" panose="02020603050405020304" pitchFamily="18" charset="0"/>
              </a:rPr>
              <a:t>+ “Chú tên là gì, quê ở đâu cũng không rõ. Võ Tòng là tên mọi người gọi chú từ một sự tích trong truyện Tàu”(Bùi Hồng)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08274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71794" y="1078173"/>
            <a:ext cx="11497293" cy="5131558"/>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03805" y="1533520"/>
            <a:ext cx="11033269" cy="3970318"/>
          </a:xfrm>
          <a:prstGeom prst="rect">
            <a:avLst/>
          </a:prstGeom>
        </p:spPr>
        <p:txBody>
          <a:bodyPr wrap="square">
            <a:spAutoFit/>
          </a:bodyPr>
          <a:lstStyle/>
          <a:p>
            <a:pPr algn="just">
              <a:lnSpc>
                <a:spcPct val="150000"/>
              </a:lnSpc>
              <a:spcAft>
                <a:spcPts val="0"/>
              </a:spcAft>
            </a:pPr>
            <a:r>
              <a:rPr lang="vi-VN" sz="2800" b="1">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Đặc điểm nhân vật:</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en-US" sz="2800" b="1">
                <a:latin typeface="Times New Roman" panose="02020603050405020304" pitchFamily="18" charset="0"/>
                <a:ea typeface="Times New Roman" panose="02020603050405020304" pitchFamily="18" charset="0"/>
              </a:rPr>
              <a:t>- </a:t>
            </a:r>
            <a:r>
              <a:rPr lang="vi-VN" sz="2800" b="1">
                <a:latin typeface="Times New Roman" panose="02020603050405020304" pitchFamily="18" charset="0"/>
                <a:ea typeface="Times New Roman" panose="02020603050405020304" pitchFamily="18" charset="0"/>
              </a:rPr>
              <a:t>Ngoại hình, trang phục: </a:t>
            </a:r>
            <a:r>
              <a:rPr lang="en-US" sz="2800" b="1">
                <a:latin typeface="Times New Roman" panose="02020603050405020304" pitchFamily="18" charset="0"/>
                <a:ea typeface="Times New Roman" panose="02020603050405020304" pitchFamily="18" charset="0"/>
              </a:rPr>
              <a:t>Kì dị, khác thường, dữ dằn</a:t>
            </a:r>
            <a:r>
              <a:rPr lang="en-US"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i="1">
                <a:latin typeface="Times New Roman" panose="02020603050405020304" pitchFamily="18" charset="0"/>
                <a:ea typeface="Times New Roman" panose="02020603050405020304" pitchFamily="18" charset="0"/>
              </a:rPr>
              <a:t> + Mắt</a:t>
            </a:r>
            <a:r>
              <a:rPr lang="vi-VN" sz="2800">
                <a:latin typeface="Times New Roman" panose="02020603050405020304" pitchFamily="18" charset="0"/>
                <a:ea typeface="Times New Roman" panose="02020603050405020304" pitchFamily="18" charset="0"/>
              </a:rPr>
              <a:t>: </a:t>
            </a:r>
            <a:r>
              <a:rPr lang="vi-VN" sz="2800" i="1">
                <a:latin typeface="Times New Roman" panose="02020603050405020304" pitchFamily="18" charset="0"/>
                <a:ea typeface="Times New Roman" panose="02020603050405020304" pitchFamily="18" charset="0"/>
              </a:rPr>
              <a:t>Hai hố mắt sâu hoắm và từ trong đáy hố sâu thẳm đó, một cặp tròng mắt trắng dã, long qua, long lại, sắc như dao</a:t>
            </a:r>
            <a:r>
              <a:rPr lang="vi-VN" sz="280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a:p>
            <a:pPr algn="just">
              <a:lnSpc>
                <a:spcPct val="150000"/>
              </a:lnSpc>
              <a:spcAft>
                <a:spcPts val="0"/>
              </a:spcAft>
            </a:pPr>
            <a:r>
              <a:rPr lang="vi-VN" sz="2800" b="1" i="1">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Mặt</a:t>
            </a:r>
            <a:r>
              <a:rPr lang="vi-VN" sz="2800">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một hàng sẹo khủng khiếp chạy từ thái dương xuống </a:t>
            </a:r>
            <a:r>
              <a:rPr lang="vi-VN" sz="2800" i="1">
                <a:latin typeface="Times New Roman" panose="02020603050405020304" pitchFamily="18" charset="0"/>
                <a:ea typeface="Times New Roman" panose="02020603050405020304" pitchFamily="18" charset="0"/>
              </a:rPr>
              <a:t>cổ”</a:t>
            </a:r>
            <a:r>
              <a:rPr lang="en-US" sz="2800" i="1">
                <a:latin typeface="Times New Roman" panose="02020603050405020304" pitchFamily="18" charset="0"/>
                <a:ea typeface="Times New Roman" panose="02020603050405020304" pitchFamily="18" charset="0"/>
              </a:rPr>
              <a:t>, “Cái bóng lặng lẽ ngồi bên bếp”. “Gã ngày càng trở nên kì hình</a:t>
            </a:r>
            <a:r>
              <a:rPr lang="vi-VN" sz="2800" i="1">
                <a:latin typeface="Times New Roman" panose="02020603050405020304" pitchFamily="18" charset="0"/>
                <a:ea typeface="Times New Roman" panose="02020603050405020304" pitchFamily="18" charset="0"/>
              </a:rPr>
              <a:t> dị</a:t>
            </a:r>
            <a:r>
              <a:rPr lang="en-US" sz="2800" i="1">
                <a:latin typeface="Times New Roman" panose="02020603050405020304" pitchFamily="18" charset="0"/>
                <a:ea typeface="Times New Roman" panose="02020603050405020304" pitchFamily="18" charset="0"/>
              </a:rPr>
              <a:t> tướng</a:t>
            </a:r>
            <a:r>
              <a:rPr lang="en-US" sz="2800" i="1" smtClean="0">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2784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14150" y="627797"/>
            <a:ext cx="11368584" cy="5691116"/>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8865" y="833881"/>
            <a:ext cx="10508777" cy="5262979"/>
          </a:xfrm>
          <a:prstGeom prst="rect">
            <a:avLst/>
          </a:prstGeom>
        </p:spPr>
        <p:txBody>
          <a:bodyPr wrap="square">
            <a:spAutoFit/>
          </a:bodyPr>
          <a:lstStyle/>
          <a:p>
            <a:pPr algn="just">
              <a:spcAft>
                <a:spcPts val="0"/>
              </a:spcAft>
            </a:pPr>
            <a:r>
              <a:rPr lang="vi-VN" sz="2800" b="1" i="1">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Trang phục thì kì dị</a:t>
            </a:r>
            <a:r>
              <a:rPr lang="en-US" sz="2800">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Cởi trần, mặc chiếc quần ka ki còn mới nhưng coi bộ lâu không giặt”, “Bên hông đeo lủng lẳng một lưỡi lê nằm gọn trong vỏ sắt”, “Thắt cái xanh-tuya- rông”</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i="1">
                <a:latin typeface="Times New Roman" panose="02020603050405020304" pitchFamily="18" charset="0"/>
                <a:ea typeface="Times New Roman" panose="02020603050405020304" pitchFamily="18" charset="0"/>
              </a:rPr>
              <a:t>- </a:t>
            </a:r>
            <a:r>
              <a:rPr lang="en-US" sz="2800" b="1">
                <a:latin typeface="Times New Roman" panose="02020603050405020304" pitchFamily="18" charset="0"/>
                <a:ea typeface="Times New Roman" panose="02020603050405020304" pitchFamily="18" charset="0"/>
              </a:rPr>
              <a:t> Lời truyền </a:t>
            </a:r>
            <a:r>
              <a:rPr lang="vi-VN" sz="2800" b="1">
                <a:latin typeface="Times New Roman" panose="02020603050405020304" pitchFamily="18" charset="0"/>
                <a:ea typeface="Times New Roman" panose="02020603050405020304" pitchFamily="18" charset="0"/>
              </a:rPr>
              <a:t>tụng, lời kể </a:t>
            </a:r>
            <a:r>
              <a:rPr lang="en-US" sz="2800" b="1">
                <a:latin typeface="Times New Roman" panose="02020603050405020304" pitchFamily="18" charset="0"/>
                <a:ea typeface="Times New Roman" panose="02020603050405020304" pitchFamily="18" charset="0"/>
              </a:rPr>
              <a:t> của người kể chuyện và</a:t>
            </a:r>
            <a:r>
              <a:rPr lang="vi-VN" sz="2800" b="1">
                <a:latin typeface="Times New Roman" panose="02020603050405020304" pitchFamily="18" charset="0"/>
                <a:ea typeface="Times New Roman" panose="02020603050405020304" pitchFamily="18" charset="0"/>
              </a:rPr>
              <a:t> các nhân vật khác</a:t>
            </a:r>
            <a:r>
              <a:rPr lang="en-US" sz="2800">
                <a:latin typeface="Times New Roman" panose="02020603050405020304" pitchFamily="18" charset="0"/>
                <a:ea typeface="Times New Roman" panose="02020603050405020304" pitchFamily="18" charset="0"/>
              </a:rPr>
              <a:t>: </a:t>
            </a:r>
            <a:endParaRPr lang="en-US" sz="2400">
              <a:latin typeface="Times New Roman" panose="02020603050405020304" pitchFamily="18" charset="0"/>
              <a:ea typeface="Times New Roman" panose="02020603050405020304" pitchFamily="18" charset="0"/>
            </a:endParaRPr>
          </a:p>
          <a:p>
            <a:pPr algn="just">
              <a:spcAft>
                <a:spcPts val="0"/>
              </a:spcAft>
            </a:pPr>
            <a:r>
              <a:rPr lang="vi-VN" sz="2800">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Là người sống đơn độc, chịu nhiều những buồn thương trong cuộc đời</a:t>
            </a:r>
            <a:r>
              <a:rPr lang="vi-VN" sz="2800">
                <a:solidFill>
                  <a:srgbClr val="000000"/>
                </a:solidFill>
                <a:latin typeface="Times New Roman" panose="02020603050405020304" pitchFamily="18" charset="0"/>
                <a:ea typeface="Times New Roman" panose="02020603050405020304" pitchFamily="18" charset="0"/>
              </a:rPr>
              <a:t> nhưng h</a:t>
            </a:r>
            <a:r>
              <a:rPr lang="en-US" sz="2800">
                <a:solidFill>
                  <a:srgbClr val="000000"/>
                </a:solidFill>
                <a:latin typeface="Times New Roman" panose="02020603050405020304" pitchFamily="18" charset="0"/>
                <a:ea typeface="Times New Roman" panose="02020603050405020304" pitchFamily="18" charset="0"/>
              </a:rPr>
              <a:t>iền lành, bộc trực, có lòng tốt thương người.</a:t>
            </a:r>
            <a:r>
              <a:rPr lang="vi-VN" sz="2800">
                <a:solidFill>
                  <a:srgbClr val="000000"/>
                </a:solidFill>
                <a:latin typeface="Times New Roman" panose="02020603050405020304" pitchFamily="18" charset="0"/>
                <a:ea typeface="Times New Roman" panose="02020603050405020304" pitchFamily="18" charset="0"/>
              </a:rPr>
              <a:t> Qua lời kể của các nhân vật trong truyện của Đoàn Giỏi “</a:t>
            </a:r>
            <a:r>
              <a:rPr lang="en-US" sz="2800" i="1">
                <a:latin typeface="Times New Roman" panose="02020603050405020304" pitchFamily="18" charset="0"/>
                <a:ea typeface="Times New Roman" panose="02020603050405020304" pitchFamily="18" charset="0"/>
              </a:rPr>
              <a:t>Ngày xưa  gã là một chàng trai hiền </a:t>
            </a:r>
            <a:r>
              <a:rPr lang="vi-VN" sz="2800" i="1">
                <a:latin typeface="Times New Roman" panose="02020603050405020304" pitchFamily="18" charset="0"/>
                <a:ea typeface="Times New Roman" panose="02020603050405020304" pitchFamily="18" charset="0"/>
              </a:rPr>
              <a:t>lành”, “</a:t>
            </a:r>
            <a:r>
              <a:rPr lang="en-US" sz="2800" i="1">
                <a:latin typeface="Times New Roman" panose="02020603050405020304" pitchFamily="18" charset="0"/>
                <a:ea typeface="Times New Roman" panose="02020603050405020304" pitchFamily="18" charset="0"/>
              </a:rPr>
              <a:t>Quý vợ rất </a:t>
            </a:r>
            <a:r>
              <a:rPr lang="vi-VN" sz="2800" i="1">
                <a:latin typeface="Times New Roman" panose="02020603050405020304" pitchFamily="18" charset="0"/>
                <a:ea typeface="Times New Roman" panose="02020603050405020304" pitchFamily="18" charset="0"/>
              </a:rPr>
              <a:t>mực”, “</a:t>
            </a:r>
            <a:r>
              <a:rPr lang="en-US" sz="2800" i="1">
                <a:latin typeface="Times New Roman" panose="02020603050405020304" pitchFamily="18" charset="0"/>
                <a:ea typeface="Times New Roman" panose="02020603050405020304" pitchFamily="18" charset="0"/>
              </a:rPr>
              <a:t>Bị địa chủ vu cho ăn trộm  măng tre một mực cãi lại tên địa chủ quyền </a:t>
            </a:r>
            <a:r>
              <a:rPr lang="vi-VN" sz="2800" i="1">
                <a:latin typeface="Times New Roman" panose="02020603050405020304" pitchFamily="18" charset="0"/>
                <a:ea typeface="Times New Roman" panose="02020603050405020304" pitchFamily="18" charset="0"/>
              </a:rPr>
              <a:t>thế”, khi “</a:t>
            </a:r>
            <a:r>
              <a:rPr lang="en-US" sz="2800" i="1">
                <a:latin typeface="Times New Roman" panose="02020603050405020304" pitchFamily="18" charset="0"/>
                <a:ea typeface="Times New Roman" panose="02020603050405020304" pitchFamily="18" charset="0"/>
              </a:rPr>
              <a:t>Bị đánh ba toong lên đầu…chém trả vào </a:t>
            </a:r>
            <a:r>
              <a:rPr lang="vi-VN" sz="2800" i="1">
                <a:latin typeface="Times New Roman" panose="02020603050405020304" pitchFamily="18" charset="0"/>
                <a:ea typeface="Times New Roman" panose="02020603050405020304" pitchFamily="18" charset="0"/>
              </a:rPr>
              <a:t>mặt”, “</a:t>
            </a:r>
            <a:r>
              <a:rPr lang="en-US" sz="2800" i="1">
                <a:latin typeface="Times New Roman" panose="02020603050405020304" pitchFamily="18" charset="0"/>
                <a:ea typeface="Times New Roman" panose="02020603050405020304" pitchFamily="18" charset="0"/>
              </a:rPr>
              <a:t>Không trốn chạy... đường hoàng xách dao đến trước nhà việc bó tay chịu trói..</a:t>
            </a:r>
            <a:r>
              <a:rPr lang="vi-VN" sz="2800" i="1">
                <a:latin typeface="Times New Roman" panose="02020603050405020304" pitchFamily="18" charset="0"/>
                <a:ea typeface="Times New Roman" panose="02020603050405020304" pitchFamily="18" charset="0"/>
              </a:rPr>
              <a:t>.”</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89960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50376" y="818866"/>
            <a:ext cx="11491414" cy="519979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662860" y="1149168"/>
            <a:ext cx="11197042" cy="4539191"/>
          </a:xfrm>
          <a:prstGeom prst="rect">
            <a:avLst/>
          </a:prstGeom>
        </p:spPr>
        <p:txBody>
          <a:bodyPr wrap="square">
            <a:spAutoFit/>
          </a:bodyPr>
          <a:lstStyle/>
          <a:p>
            <a:pPr algn="just">
              <a:lnSpc>
                <a:spcPct val="150000"/>
              </a:lnSpc>
              <a:spcAft>
                <a:spcPts val="0"/>
              </a:spcAft>
            </a:pPr>
            <a:r>
              <a:rPr lang="vi-VN" sz="2800">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Ra tù,Võ Tòng không trả thù kẻ đã phá hoại gia đình mình, chỉ ngửa mặt cười lớn rồi vào rừng làm nghề săn bẫy </a:t>
            </a:r>
            <a:r>
              <a:rPr lang="vi-VN" sz="2800">
                <a:latin typeface="Times New Roman" panose="02020603050405020304" pitchFamily="18" charset="0"/>
                <a:ea typeface="Times New Roman" panose="02020603050405020304" pitchFamily="18" charset="0"/>
              </a:rPr>
              <a:t>thú: “</a:t>
            </a:r>
            <a:r>
              <a:rPr lang="en-US" sz="2800" i="1">
                <a:latin typeface="Times New Roman" panose="02020603050405020304" pitchFamily="18" charset="0"/>
                <a:ea typeface="Times New Roman" panose="02020603050405020304" pitchFamily="18" charset="0"/>
              </a:rPr>
              <a:t>Tù về vợ đã lấy lẽ địa chủ, con đã chết... gã chỉ kêu trời một tiếng rồi cười nhạt bỏ làng ra </a:t>
            </a:r>
            <a:r>
              <a:rPr lang="vi-VN" sz="2800" i="1">
                <a:latin typeface="Times New Roman" panose="02020603050405020304" pitchFamily="18" charset="0"/>
                <a:ea typeface="Times New Roman" panose="02020603050405020304" pitchFamily="18" charset="0"/>
              </a:rPr>
              <a:t>đi”</a:t>
            </a:r>
            <a:r>
              <a:rPr lang="vi-VN" sz="2800">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Hơn mười năm sống trơ trọi giữa rừng… không để mắt tới một người đàn bà nào nữa... càng trở nên kì dị hình tướng...</a:t>
            </a:r>
            <a:r>
              <a:rPr lang="vi-VN" sz="2800" i="1">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a:t>
            </a:r>
            <a:r>
              <a:rPr lang="en-US" sz="2800" i="1">
                <a:latin typeface="Times New Roman" panose="02020603050405020304" pitchFamily="18" charset="0"/>
                <a:ea typeface="Times New Roman" panose="02020603050405020304" pitchFamily="18" charset="0"/>
              </a:rPr>
              <a:t>Nhưng ai cũng mến gã ở cái tính chất phác thật thà, lúc nào cũng sẵn sàng giúp đỡ mọi người mà không hề nghĩ đến chuyện người ta có đền đáp mình hay </a:t>
            </a:r>
            <a:r>
              <a:rPr lang="vi-VN" sz="2800" i="1">
                <a:latin typeface="Times New Roman" panose="02020603050405020304" pitchFamily="18" charset="0"/>
                <a:ea typeface="Times New Roman" panose="02020603050405020304" pitchFamily="18" charset="0"/>
              </a:rPr>
              <a:t>không”</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5970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627797" y="736980"/>
            <a:ext cx="11095630" cy="560923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4748" y="1125549"/>
            <a:ext cx="10978679" cy="4547527"/>
          </a:xfrm>
          <a:prstGeom prst="rect">
            <a:avLst/>
          </a:prstGeom>
        </p:spPr>
        <p:txBody>
          <a:bodyPr wrap="square">
            <a:spAutoFit/>
          </a:bodyPr>
          <a:lstStyle/>
          <a:p>
            <a:pPr>
              <a:lnSpc>
                <a:spcPct val="150000"/>
              </a:lnSpc>
            </a:pPr>
            <a:r>
              <a:rPr lang="vi-VN" sz="2800" b="1" smtClean="0">
                <a:solidFill>
                  <a:srgbClr val="000000"/>
                </a:solidFill>
                <a:latin typeface="Times New Roman" panose="02020603050405020304" pitchFamily="18" charset="0"/>
                <a:cs typeface="Times New Roman" panose="02020603050405020304" pitchFamily="18" charset="0"/>
              </a:rPr>
              <a:t>+</a:t>
            </a:r>
            <a:r>
              <a:rPr lang="en-US" sz="2800" b="1" smtClean="0">
                <a:solidFill>
                  <a:srgbClr val="000000"/>
                </a:solidFill>
                <a:latin typeface="Times New Roman" panose="02020603050405020304" pitchFamily="18" charset="0"/>
                <a:cs typeface="Times New Roman" panose="02020603050405020304" pitchFamily="18" charset="0"/>
              </a:rPr>
              <a:t> Từ khi bỏ đi: </a:t>
            </a:r>
            <a:r>
              <a:rPr lang="vi-VN" sz="2800">
                <a:solidFill>
                  <a:srgbClr val="000000"/>
                </a:solidFill>
                <a:latin typeface="+mj-lt"/>
              </a:rPr>
              <a:t>Sống cô độc nơi rừng sâu, dũng cảm gan dạ với cuộc đời gian </a:t>
            </a:r>
            <a:r>
              <a:rPr lang="vi-VN" sz="2800" smtClean="0">
                <a:solidFill>
                  <a:srgbClr val="000000"/>
                </a:solidFill>
                <a:latin typeface="+mj-lt"/>
              </a:rPr>
              <a:t>truân</a:t>
            </a:r>
            <a:r>
              <a:rPr lang="vi-VN" sz="2800">
                <a:solidFill>
                  <a:srgbClr val="000000"/>
                </a:solidFill>
                <a:latin typeface="+mj-lt"/>
              </a:rPr>
              <a:t>, éo le, </a:t>
            </a:r>
            <a:r>
              <a:rPr lang="en-US" sz="2800">
                <a:solidFill>
                  <a:srgbClr val="000000"/>
                </a:solidFill>
                <a:latin typeface="Times New Roman" panose="02020603050405020304" pitchFamily="18" charset="0"/>
                <a:cs typeface="Times New Roman" panose="02020603050405020304" pitchFamily="18" charset="0"/>
              </a:rPr>
              <a:t>có sức khỏe phi thường</a:t>
            </a:r>
            <a:r>
              <a:rPr lang="vi-VN" sz="2800">
                <a:solidFill>
                  <a:srgbClr val="000000"/>
                </a:solidFill>
                <a:latin typeface="Times New Roman" panose="02020603050405020304" pitchFamily="18" charset="0"/>
                <a:cs typeface="Times New Roman" panose="02020603050405020304" pitchFamily="18" charset="0"/>
              </a:rPr>
              <a:t> “</a:t>
            </a:r>
            <a:r>
              <a:rPr lang="en-US" sz="2800" i="1">
                <a:solidFill>
                  <a:srgbClr val="000000"/>
                </a:solidFill>
                <a:latin typeface="Times New Roman" panose="02020603050405020304" pitchFamily="18" charset="0"/>
                <a:cs typeface="Times New Roman" panose="02020603050405020304" pitchFamily="18" charset="0"/>
              </a:rPr>
              <a:t>Một mình bơi xuồng nát đến che lều ở giữa khu rừng đầy thú </a:t>
            </a:r>
            <a:r>
              <a:rPr lang="vi-VN" sz="2800" i="1">
                <a:solidFill>
                  <a:srgbClr val="000000"/>
                </a:solidFill>
                <a:latin typeface="Times New Roman" panose="02020603050405020304" pitchFamily="18" charset="0"/>
                <a:cs typeface="Times New Roman" panose="02020603050405020304" pitchFamily="18" charset="0"/>
              </a:rPr>
              <a:t>dữ”, “</a:t>
            </a:r>
            <a:r>
              <a:rPr lang="en-US" sz="2800" i="1">
                <a:solidFill>
                  <a:srgbClr val="000000"/>
                </a:solidFill>
                <a:latin typeface="Times New Roman" panose="02020603050405020304" pitchFamily="18" charset="0"/>
                <a:cs typeface="Times New Roman" panose="02020603050405020304" pitchFamily="18" charset="0"/>
              </a:rPr>
              <a:t>Sống một mình giữa rừng, đấu tay đôi với hổ:  Nằm ngửa cứ thế mà  xóc mũi mác lên đâm thẳng một nhát vào hàm dưới con hổ chúa., hai chân gã đạp phốc lên bụng nó, không cho con ác thú kịp chụp xuống </a:t>
            </a:r>
            <a:r>
              <a:rPr lang="vi-VN" sz="2800" i="1">
                <a:solidFill>
                  <a:srgbClr val="000000"/>
                </a:solidFill>
                <a:latin typeface="Times New Roman" panose="02020603050405020304" pitchFamily="18" charset="0"/>
                <a:cs typeface="Times New Roman" panose="02020603050405020304" pitchFamily="18" charset="0"/>
              </a:rPr>
              <a:t>người”, “</a:t>
            </a:r>
            <a:r>
              <a:rPr lang="en-US" sz="2800" i="1">
                <a:solidFill>
                  <a:srgbClr val="000000"/>
                </a:solidFill>
                <a:latin typeface="Times New Roman" panose="02020603050405020304" pitchFamily="18" charset="0"/>
                <a:cs typeface="Times New Roman" panose="02020603050405020304" pitchFamily="18" charset="0"/>
              </a:rPr>
              <a:t>Dùng dao găm và nỏ giết giặc </a:t>
            </a:r>
            <a:r>
              <a:rPr lang="vi-VN" sz="2800" i="1">
                <a:solidFill>
                  <a:srgbClr val="000000"/>
                </a:solidFill>
                <a:latin typeface="Times New Roman" panose="02020603050405020304" pitchFamily="18" charset="0"/>
                <a:cs typeface="Times New Roman" panose="02020603050405020304" pitchFamily="18" charset="0"/>
              </a:rPr>
              <a:t>Pháp”, “</a:t>
            </a:r>
            <a:r>
              <a:rPr lang="en-US" sz="2800" i="1">
                <a:solidFill>
                  <a:srgbClr val="000000"/>
                </a:solidFill>
                <a:latin typeface="Times New Roman" panose="02020603050405020304" pitchFamily="18" charset="0"/>
                <a:cs typeface="Times New Roman" panose="02020603050405020304" pitchFamily="18" charset="0"/>
              </a:rPr>
              <a:t>Không để mắt tới người đàn bà nào </a:t>
            </a:r>
            <a:r>
              <a:rPr lang="vi-VN" sz="2800" i="1">
                <a:solidFill>
                  <a:srgbClr val="000000"/>
                </a:solidFill>
                <a:latin typeface="Times New Roman" panose="02020603050405020304" pitchFamily="18" charset="0"/>
                <a:cs typeface="Times New Roman" panose="02020603050405020304" pitchFamily="18" charset="0"/>
              </a:rPr>
              <a:t>nữa</a:t>
            </a:r>
            <a:r>
              <a:rPr lang="vi-VN" sz="2800" i="1" smtClean="0">
                <a:solidFill>
                  <a:srgbClr val="000000"/>
                </a:solidFill>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78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777922" y="955343"/>
            <a:ext cx="10849971" cy="532262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1040168" y="1416053"/>
            <a:ext cx="10325478" cy="4539191"/>
          </a:xfrm>
          <a:prstGeom prst="rect">
            <a:avLst/>
          </a:prstGeom>
        </p:spPr>
        <p:txBody>
          <a:bodyPr wrap="square">
            <a:spAutoFit/>
          </a:bodyPr>
          <a:lstStyle/>
          <a:p>
            <a:pPr lvl="0">
              <a:lnSpc>
                <a:spcPct val="150000"/>
              </a:lnSpc>
            </a:pPr>
            <a:r>
              <a:rPr lang="vi-VN" sz="2800" b="1">
                <a:solidFill>
                  <a:srgbClr val="000000"/>
                </a:solidFill>
                <a:latin typeface="Times New Roman" panose="02020603050405020304" pitchFamily="18" charset="0"/>
                <a:cs typeface="Times New Roman" panose="02020603050405020304" pitchFamily="18" charset="0"/>
              </a:rPr>
              <a:t>+ </a:t>
            </a:r>
            <a:r>
              <a:rPr lang="en-US" sz="2800" b="1">
                <a:solidFill>
                  <a:srgbClr val="000000"/>
                </a:solidFill>
                <a:latin typeface="Times New Roman" panose="02020603050405020304" pitchFamily="18" charset="0"/>
                <a:cs typeface="Times New Roman" panose="02020603050405020304" pitchFamily="18" charset="0"/>
              </a:rPr>
              <a:t>Trong cuộc trò chuyện với An và ông Hai: </a:t>
            </a:r>
            <a:r>
              <a:rPr lang="en-US" sz="2800">
                <a:solidFill>
                  <a:srgbClr val="000000"/>
                </a:solidFill>
                <a:latin typeface="Times New Roman" panose="02020603050405020304" pitchFamily="18" charset="0"/>
                <a:cs typeface="Times New Roman" panose="02020603050405020304" pitchFamily="18" charset="0"/>
              </a:rPr>
              <a:t>Gần gũi, thân tình, bộc trực, thẳng </a:t>
            </a:r>
            <a:r>
              <a:rPr lang="vi-VN" sz="2800">
                <a:solidFill>
                  <a:srgbClr val="000000"/>
                </a:solidFill>
                <a:latin typeface="Times New Roman" panose="02020603050405020304" pitchFamily="18" charset="0"/>
                <a:cs typeface="Times New Roman" panose="02020603050405020304" pitchFamily="18" charset="0"/>
              </a:rPr>
              <a:t>thắn “</a:t>
            </a:r>
            <a:r>
              <a:rPr lang="en-US" sz="2800" i="1">
                <a:solidFill>
                  <a:srgbClr val="000000"/>
                </a:solidFill>
                <a:latin typeface="Times New Roman" panose="02020603050405020304" pitchFamily="18" charset="0"/>
                <a:cs typeface="Times New Roman" panose="02020603050405020304" pitchFamily="18" charset="0"/>
              </a:rPr>
              <a:t>Lấy miếng khô nai to nhất cho An nhai đỡ buồn </a:t>
            </a:r>
            <a:r>
              <a:rPr lang="vi-VN" sz="2800" i="1">
                <a:solidFill>
                  <a:srgbClr val="000000"/>
                </a:solidFill>
                <a:latin typeface="Times New Roman" panose="02020603050405020304" pitchFamily="18" charset="0"/>
                <a:cs typeface="Times New Roman" panose="02020603050405020304" pitchFamily="18" charset="0"/>
              </a:rPr>
              <a:t>miệng”</a:t>
            </a:r>
            <a:r>
              <a:rPr lang="vi-VN" sz="2800">
                <a:solidFill>
                  <a:srgbClr val="000000"/>
                </a:solidFill>
                <a:latin typeface="Times New Roman" panose="02020603050405020304" pitchFamily="18" charset="0"/>
                <a:cs typeface="Times New Roman" panose="02020603050405020304" pitchFamily="18" charset="0"/>
              </a:rPr>
              <a:t>, “</a:t>
            </a:r>
            <a:r>
              <a:rPr lang="en-US" sz="2800" i="1">
                <a:solidFill>
                  <a:prstClr val="black"/>
                </a:solidFill>
                <a:latin typeface="Times New Roman" panose="02020603050405020304" pitchFamily="18" charset="0"/>
                <a:cs typeface="Times New Roman" panose="02020603050405020304" pitchFamily="18" charset="0"/>
              </a:rPr>
              <a:t>Ngồi đó, đối diện với tía nuôi tôi, bên bếp </a:t>
            </a:r>
            <a:r>
              <a:rPr lang="vi-VN" sz="2800" i="1">
                <a:solidFill>
                  <a:prstClr val="black"/>
                </a:solidFill>
                <a:latin typeface="Times New Roman" panose="02020603050405020304" pitchFamily="18" charset="0"/>
                <a:cs typeface="Times New Roman" panose="02020603050405020304" pitchFamily="18" charset="0"/>
              </a:rPr>
              <a:t>lửa”, “</a:t>
            </a:r>
            <a:r>
              <a:rPr lang="en-US" sz="2800" i="1">
                <a:solidFill>
                  <a:prstClr val="black"/>
                </a:solidFill>
                <a:latin typeface="Times New Roman" panose="02020603050405020304" pitchFamily="18" charset="0"/>
                <a:cs typeface="Times New Roman" panose="02020603050405020304" pitchFamily="18" charset="0"/>
              </a:rPr>
              <a:t>Rót rượu  ra bát, uống một ngụm,trao bát sang cho tía nuôi tôi và </a:t>
            </a:r>
            <a:r>
              <a:rPr lang="vi-VN" sz="2800" i="1">
                <a:solidFill>
                  <a:prstClr val="black"/>
                </a:solidFill>
                <a:latin typeface="Times New Roman" panose="02020603050405020304" pitchFamily="18" charset="0"/>
                <a:cs typeface="Times New Roman" panose="02020603050405020304" pitchFamily="18" charset="0"/>
              </a:rPr>
              <a:t>nói”, “</a:t>
            </a:r>
            <a:r>
              <a:rPr lang="en-US" sz="2800" i="1">
                <a:solidFill>
                  <a:prstClr val="black"/>
                </a:solidFill>
                <a:latin typeface="Times New Roman" panose="02020603050405020304" pitchFamily="18" charset="0"/>
                <a:cs typeface="Times New Roman" panose="02020603050405020304" pitchFamily="18" charset="0"/>
              </a:rPr>
              <a:t>Chú Võ Tòng chăm chú nhìn tôi một lúc rồi cười </a:t>
            </a:r>
            <a:r>
              <a:rPr lang="vi-VN" sz="2800" i="1">
                <a:solidFill>
                  <a:prstClr val="black"/>
                </a:solidFill>
                <a:latin typeface="Times New Roman" panose="02020603050405020304" pitchFamily="18" charset="0"/>
                <a:cs typeface="Times New Roman" panose="02020603050405020304" pitchFamily="18" charset="0"/>
              </a:rPr>
              <a:t>lớn",“</a:t>
            </a:r>
            <a:r>
              <a:rPr lang="en-US" sz="2800" i="1">
                <a:solidFill>
                  <a:prstClr val="black"/>
                </a:solidFill>
                <a:latin typeface="Times New Roman" panose="02020603050405020304" pitchFamily="18" charset="0"/>
                <a:cs typeface="Times New Roman" panose="02020603050405020304" pitchFamily="18" charset="0"/>
              </a:rPr>
              <a:t>Trao chiếc nỏ và ống tên thuốc cho tía nuôi </a:t>
            </a:r>
            <a:r>
              <a:rPr lang="vi-VN" sz="2800" i="1">
                <a:solidFill>
                  <a:prstClr val="black"/>
                </a:solidFill>
                <a:latin typeface="Times New Roman" panose="02020603050405020304" pitchFamily="18" charset="0"/>
                <a:cs typeface="Times New Roman" panose="02020603050405020304" pitchFamily="18" charset="0"/>
              </a:rPr>
              <a:t>tôi”, khi chia tay “</a:t>
            </a:r>
            <a:r>
              <a:rPr lang="en-US" sz="2800" i="1">
                <a:solidFill>
                  <a:prstClr val="black"/>
                </a:solidFill>
                <a:latin typeface="Times New Roman" panose="02020603050405020304" pitchFamily="18" charset="0"/>
                <a:cs typeface="Times New Roman" panose="02020603050405020304" pitchFamily="18" charset="0"/>
              </a:rPr>
              <a:t> Vẫy vẫy tay, cười lớn một thôi  </a:t>
            </a:r>
            <a:r>
              <a:rPr lang="vi-VN" sz="2800" i="1">
                <a:solidFill>
                  <a:prstClr val="black"/>
                </a:solidFill>
                <a:latin typeface="Times New Roman" panose="02020603050405020304" pitchFamily="18" charset="0"/>
                <a:cs typeface="Times New Roman" panose="02020603050405020304" pitchFamily="18" charset="0"/>
              </a:rPr>
              <a:t>dài”.</a:t>
            </a:r>
            <a:endParaRPr lang="en-US" sz="280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047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04967" y="1037230"/>
            <a:ext cx="11215240" cy="499508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3801" y="1134764"/>
            <a:ext cx="10697571" cy="4788362"/>
          </a:xfrm>
          <a:prstGeom prst="rect">
            <a:avLst/>
          </a:prstGeom>
        </p:spPr>
        <p:txBody>
          <a:bodyPr wrap="square">
            <a:spAutoFit/>
          </a:bodyPr>
          <a:lstStyle/>
          <a:p>
            <a:pPr lvl="0" algn="just">
              <a:lnSpc>
                <a:spcPct val="150000"/>
              </a:lnSpc>
              <a:spcBef>
                <a:spcPts val="600"/>
              </a:spcBef>
              <a:spcAft>
                <a:spcPts val="600"/>
              </a:spcAft>
              <a:buSzPts val="1400"/>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Bối cảnh và những mối quan hệ làm nổi bật đặc điểm nhân vật</a:t>
            </a:r>
            <a:r>
              <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Bef>
                <a:spcPts val="600"/>
              </a:spcBef>
              <a:spcAft>
                <a:spcPts val="600"/>
              </a:spcAft>
              <a:buSzPts val="1400"/>
            </a:pPr>
            <a:r>
              <a:rPr lang="en-US" sz="28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Chỉ </a:t>
            </a:r>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ra các đặc điểm của nhân vật dựa trên các bằng chứng trong tác phẩm (chi tiết về ngoại hình, ngôn ngữ, hành động, suy nghĩ, …của nhân vật) .</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Bef>
                <a:spcPts val="600"/>
              </a:spcBef>
              <a:spcAft>
                <a:spcPts val="600"/>
              </a:spcAft>
              <a:buSzPts val="1400"/>
            </a:pPr>
            <a:r>
              <a:rPr lang="en-US" sz="28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Nhận </a:t>
            </a:r>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xét, đánh giá nghệ thuật xây dựng nhân vật của nhà văn (cách sử dụng chi tiết, ngôn ngữ, biện pháp nghệ thuật, …)</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15000"/>
              </a:lnSpc>
              <a:spcBef>
                <a:spcPts val="600"/>
              </a:spcBef>
              <a:spcAft>
                <a:spcPts val="600"/>
              </a:spcAft>
              <a:buSzPts val="1400"/>
            </a:pPr>
            <a:r>
              <a:rPr lang="en-US" sz="28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Nêu </a:t>
            </a:r>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được ý nghĩa của hình tượng nhân vật.</a:t>
            </a:r>
            <a:endPar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just">
              <a:lnSpc>
                <a:spcPct val="107000"/>
              </a:lnSpc>
              <a:spcBef>
                <a:spcPts val="600"/>
              </a:spcBef>
              <a:spcAft>
                <a:spcPts val="600"/>
              </a:spcAft>
            </a:pPr>
            <a:r>
              <a:rPr lang="en-US" sz="2800" b="1">
                <a:solidFill>
                  <a:srgbClr val="000000"/>
                </a:solidFill>
                <a:latin typeface="Times New Roman" panose="02020603050405020304" pitchFamily="18" charset="0"/>
                <a:ea typeface="Arial" panose="020B0604020202020204" pitchFamily="34" charset="0"/>
                <a:cs typeface="Times New Roman" panose="02020603050405020304" pitchFamily="18" charset="0"/>
              </a:rPr>
              <a:t>* Kết bài:</a:t>
            </a:r>
            <a:r>
              <a:rPr lang="en-US" sz="2800">
                <a:solidFill>
                  <a:srgbClr val="000000"/>
                </a:solidFill>
                <a:latin typeface="Times New Roman" panose="02020603050405020304" pitchFamily="18" charset="0"/>
                <a:ea typeface="Arial" panose="020B0604020202020204" pitchFamily="34" charset="0"/>
                <a:cs typeface="Times New Roman" panose="02020603050405020304" pitchFamily="18" charset="0"/>
              </a:rPr>
              <a:t> Nêu ấn tượng và đánh giá về nhân vật..</a:t>
            </a:r>
            <a:endParaRPr lang="en-US" sz="24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706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8" presetID="22" presetClass="entr" presetSubtype="4" fill="hold" grpId="0" nodeType="with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wipe(down)">
                                      <p:cBhvr>
                                        <p:cTn id="4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86854" y="1419366"/>
            <a:ext cx="11191164" cy="390326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903690" y="1949499"/>
            <a:ext cx="10325478" cy="2600199"/>
          </a:xfrm>
          <a:prstGeom prst="rect">
            <a:avLst/>
          </a:prstGeom>
        </p:spPr>
        <p:txBody>
          <a:bodyPr wrap="square">
            <a:spAutoFit/>
          </a:bodyPr>
          <a:lstStyle/>
          <a:p>
            <a:pPr algn="just">
              <a:lnSpc>
                <a:spcPct val="150000"/>
              </a:lnSpc>
              <a:spcAft>
                <a:spcPts val="0"/>
              </a:spcAft>
            </a:pPr>
            <a:r>
              <a:rPr lang="vi-VN" sz="2800" b="1">
                <a:latin typeface="Times New Roman" panose="02020603050405020304" pitchFamily="18" charset="0"/>
                <a:ea typeface="Times New Roman" panose="02020603050405020304" pitchFamily="18" charset="0"/>
              </a:rPr>
              <a:t>- Lời nói, thái độ khi trò chuyện: </a:t>
            </a:r>
            <a:r>
              <a:rPr lang="vi-VN" sz="2800">
                <a:latin typeface="Times New Roman" panose="02020603050405020304" pitchFamily="18" charset="0"/>
                <a:ea typeface="Times New Roman" panose="02020603050405020304" pitchFamily="18" charset="0"/>
              </a:rPr>
              <a:t>V</a:t>
            </a:r>
            <a:r>
              <a:rPr lang="en-US" sz="2800">
                <a:latin typeface="Times New Roman" panose="02020603050405020304" pitchFamily="18" charset="0"/>
                <a:ea typeface="Times New Roman" panose="02020603050405020304" pitchFamily="18" charset="0"/>
              </a:rPr>
              <a:t>ới lối nói </a:t>
            </a:r>
            <a:r>
              <a:rPr lang="en-US" sz="2800">
                <a:solidFill>
                  <a:srgbClr val="000000"/>
                </a:solidFill>
                <a:latin typeface="Times New Roman" panose="02020603050405020304" pitchFamily="18" charset="0"/>
                <a:ea typeface="Times New Roman" panose="02020603050405020304" pitchFamily="18" charset="0"/>
              </a:rPr>
              <a:t>giản </a:t>
            </a:r>
            <a:r>
              <a:rPr lang="vi-VN" sz="2800">
                <a:solidFill>
                  <a:srgbClr val="000000"/>
                </a:solidFill>
                <a:latin typeface="Times New Roman" panose="02020603050405020304" pitchFamily="18" charset="0"/>
                <a:ea typeface="Times New Roman" panose="02020603050405020304" pitchFamily="18" charset="0"/>
              </a:rPr>
              <a:t>dị, trò chuyện thân mật,</a:t>
            </a:r>
            <a:r>
              <a:rPr lang="en-US" sz="2800">
                <a:solidFill>
                  <a:srgbClr val="000000"/>
                </a:solidFill>
                <a:latin typeface="Times New Roman" panose="02020603050405020304" pitchFamily="18" charset="0"/>
                <a:ea typeface="Times New Roman" panose="02020603050405020304" pitchFamily="18" charset="0"/>
              </a:rPr>
              <a:t> gần gũi  của người dân Nam Bộ( gọi tía nu</a:t>
            </a:r>
            <a:r>
              <a:rPr lang="vi-VN" sz="2800">
                <a:solidFill>
                  <a:srgbClr val="000000"/>
                </a:solidFill>
                <a:latin typeface="Times New Roman" panose="02020603050405020304" pitchFamily="18" charset="0"/>
                <a:ea typeface="Times New Roman" panose="02020603050405020304" pitchFamily="18" charset="0"/>
              </a:rPr>
              <a:t>ôi của An </a:t>
            </a:r>
            <a:r>
              <a:rPr lang="en-US" sz="2800">
                <a:solidFill>
                  <a:srgbClr val="000000"/>
                </a:solidFill>
                <a:latin typeface="Times New Roman" panose="02020603050405020304" pitchFamily="18" charset="0"/>
                <a:ea typeface="Times New Roman" panose="02020603050405020304" pitchFamily="18" charset="0"/>
              </a:rPr>
              <a:t>là " Anh Hai", gọi An là "chú em"</a:t>
            </a:r>
            <a:r>
              <a:rPr lang="vi-VN" sz="2800">
                <a:solidFill>
                  <a:srgbClr val="000000"/>
                </a:solidFill>
                <a:latin typeface="Times New Roman" panose="02020603050405020304" pitchFamily="18" charset="0"/>
                <a:ea typeface="Times New Roman" panose="02020603050405020304" pitchFamily="18" charset="0"/>
              </a:rPr>
              <a:t> t</a:t>
            </a:r>
            <a:r>
              <a:rPr lang="en-US" sz="2800">
                <a:solidFill>
                  <a:srgbClr val="000000"/>
                </a:solidFill>
                <a:latin typeface="Times New Roman" panose="02020603050405020304" pitchFamily="18" charset="0"/>
                <a:ea typeface="Times New Roman" panose="02020603050405020304" pitchFamily="18" charset="0"/>
              </a:rPr>
              <a:t>hái độ khi nói năng nói với ông Hai: nghiêm túc, thẳng thắn, nói với An: trêu đùa, vui vẻ, chắc chắn</a:t>
            </a:r>
            <a:r>
              <a:rPr lang="en-US" sz="2800" smtClean="0">
                <a:solidFill>
                  <a:srgbClr val="000000"/>
                </a:solidFill>
                <a:latin typeface="Times New Roman" panose="02020603050405020304" pitchFamily="18" charset="0"/>
                <a:ea typeface="Times New Roman" panose="02020603050405020304" pitchFamily="18" charset="0"/>
              </a:rPr>
              <a:t>.</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828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ipe(down)">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32262" y="996287"/>
            <a:ext cx="11382234" cy="509061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4593" y="1355705"/>
            <a:ext cx="10697571" cy="4401205"/>
          </a:xfrm>
          <a:prstGeom prst="rect">
            <a:avLst/>
          </a:prstGeom>
        </p:spPr>
        <p:txBody>
          <a:bodyPr wrap="square">
            <a:spAutoFit/>
          </a:bodyPr>
          <a:lstStyle/>
          <a:p>
            <a:pPr lvl="0" algn="just"/>
            <a:r>
              <a:rPr lang="de-DE" sz="2800" b="1">
                <a:solidFill>
                  <a:srgbClr val="000000"/>
                </a:solidFill>
                <a:latin typeface="Times New Roman" panose="02020603050405020304" pitchFamily="18" charset="0"/>
                <a:ea typeface="Times New Roman" panose="02020603050405020304" pitchFamily="18" charset="0"/>
              </a:rPr>
              <a:t>* Suy nghĩ: </a:t>
            </a:r>
            <a:r>
              <a:rPr lang="en-US" sz="2800">
                <a:solidFill>
                  <a:srgbClr val="000000"/>
                </a:solidFill>
                <a:latin typeface="Times New Roman" panose="02020603050405020304" pitchFamily="18" charset="0"/>
                <a:ea typeface="Times New Roman" panose="02020603050405020304" pitchFamily="18" charset="0"/>
              </a:rPr>
              <a:t>Chín chắn, sâu sắc của người từng trải, hiểu biết...</a:t>
            </a:r>
            <a:endParaRPr lang="en-US" sz="2400">
              <a:solidFill>
                <a:prstClr val="black"/>
              </a:solidFill>
              <a:latin typeface="Times New Roman" panose="02020603050405020304" pitchFamily="18" charset="0"/>
              <a:ea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rPr>
              <a:t>- Khi bàn chuyện đánh giặc: </a:t>
            </a:r>
            <a:endParaRPr lang="en-US" sz="2400">
              <a:solidFill>
                <a:prstClr val="black"/>
              </a:solidFill>
              <a:latin typeface="Times New Roman" panose="02020603050405020304" pitchFamily="18" charset="0"/>
              <a:ea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rPr>
              <a:t>+ Biết tính kế để giết giặc</a:t>
            </a:r>
            <a:r>
              <a:rPr lang="en-US" sz="2800" i="1">
                <a:solidFill>
                  <a:srgbClr val="000000"/>
                </a:solidFill>
                <a:latin typeface="Times New Roman" panose="02020603050405020304" pitchFamily="18" charset="0"/>
                <a:ea typeface="Times New Roman" panose="02020603050405020304" pitchFamily="18" charset="0"/>
              </a:rPr>
              <a:t>" Mình thì cần gì tới súng", " Tôi cho rằng súng dở lắm, động tới thì kêu ầm ĩ".</a:t>
            </a:r>
            <a:endParaRPr lang="en-US" sz="2400">
              <a:solidFill>
                <a:prstClr val="black"/>
              </a:solidFill>
              <a:latin typeface="Times New Roman" panose="02020603050405020304" pitchFamily="18" charset="0"/>
              <a:ea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rPr>
              <a:t>+ Lo nghĩ, thấu đáo: giấu không nói với má nuôi của An vì sợ má An ngăn trở công việc "Sở dĩ tôi không dám nói với bà chị là con e bà chị ngại đến nguy hiểm, biết đâu sẽ ngăn trở công việc của chúng ta"</a:t>
            </a:r>
            <a:endParaRPr lang="en-US" sz="2400">
              <a:solidFill>
                <a:prstClr val="black"/>
              </a:solidFill>
              <a:latin typeface="Times New Roman" panose="02020603050405020304" pitchFamily="18" charset="0"/>
              <a:ea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rPr>
              <a:t>- Khi biết má của An cũng rất gan dạ: thì thấy có lỗi, muốn làm một bữa rượu để tạ lỗi “Vậy thì tôi có lỗi với chị Hai quá trời, để bữa nào ta làm một bữa rượu để tôi tạ lỗi với bà chị của tôi mới được"</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1558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par>
                                <p:cTn id="13" presetID="42" presetClass="entr" presetSubtype="0" fill="hold" nodeType="with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1000"/>
                                        <p:tgtEl>
                                          <p:spTgt spid="2">
                                            <p:txEl>
                                              <p:pRg st="1" end="1"/>
                                            </p:txEl>
                                          </p:spTgt>
                                        </p:tgtEl>
                                      </p:cBhvr>
                                    </p:animEffect>
                                    <p:anim calcmode="lin" valueType="num">
                                      <p:cBhvr>
                                        <p:cTn id="16"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7"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1000"/>
                                        <p:tgtEl>
                                          <p:spTgt spid="2">
                                            <p:txEl>
                                              <p:pRg st="2" end="2"/>
                                            </p:txEl>
                                          </p:spTgt>
                                        </p:tgtEl>
                                      </p:cBhvr>
                                    </p:animEffect>
                                    <p:anim calcmode="lin" valueType="num">
                                      <p:cBhvr>
                                        <p:cTn id="21"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Effect transition="in" filter="fade">
                                      <p:cBhvr>
                                        <p:cTn id="25" dur="1000"/>
                                        <p:tgtEl>
                                          <p:spTgt spid="2">
                                            <p:txEl>
                                              <p:pRg st="3" end="3"/>
                                            </p:txEl>
                                          </p:spTgt>
                                        </p:tgtEl>
                                      </p:cBhvr>
                                    </p:animEffect>
                                    <p:anim calcmode="lin" valueType="num">
                                      <p:cBhvr>
                                        <p:cTn id="26"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2">
                                            <p:txEl>
                                              <p:pRg st="4" end="4"/>
                                            </p:txEl>
                                          </p:spTgt>
                                        </p:tgtEl>
                                        <p:attrNameLst>
                                          <p:attrName>style.visibility</p:attrName>
                                        </p:attrNameLst>
                                      </p:cBhvr>
                                      <p:to>
                                        <p:strVal val="visible"/>
                                      </p:to>
                                    </p:set>
                                    <p:animEffect transition="in" filter="fade">
                                      <p:cBhvr>
                                        <p:cTn id="30" dur="1000"/>
                                        <p:tgtEl>
                                          <p:spTgt spid="2">
                                            <p:txEl>
                                              <p:pRg st="4" end="4"/>
                                            </p:txEl>
                                          </p:spTgt>
                                        </p:tgtEl>
                                      </p:cBhvr>
                                    </p:animEffect>
                                    <p:anim calcmode="lin" valueType="num">
                                      <p:cBhvr>
                                        <p:cTn id="31"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2737" y="1733266"/>
            <a:ext cx="11292576" cy="3111690"/>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10241" y="2309227"/>
            <a:ext cx="10449164" cy="2031325"/>
          </a:xfrm>
          <a:prstGeom prst="rect">
            <a:avLst/>
          </a:prstGeom>
        </p:spPr>
        <p:txBody>
          <a:bodyPr wrap="square">
            <a:spAutoFit/>
          </a:bodyPr>
          <a:lstStyle/>
          <a:p>
            <a:pPr algn="just">
              <a:lnSpc>
                <a:spcPct val="150000"/>
              </a:lnSpc>
              <a:spcAft>
                <a:spcPts val="0"/>
              </a:spcAft>
            </a:pPr>
            <a:r>
              <a:rPr lang="en-US" sz="2800">
                <a:latin typeface="Times New Roman" panose="02020603050405020304" pitchFamily="18" charset="0"/>
                <a:ea typeface="Times New Roman" panose="02020603050405020304" pitchFamily="18" charset="0"/>
              </a:rPr>
              <a:t>* </a:t>
            </a:r>
            <a:r>
              <a:rPr lang="vi-VN" sz="2800" b="1">
                <a:latin typeface="Times New Roman" panose="02020603050405020304" pitchFamily="18" charset="0"/>
                <a:ea typeface="Times New Roman" panose="02020603050405020304" pitchFamily="18" charset="0"/>
              </a:rPr>
              <a:t>Nhận xét về nhân vật Võ Tòng</a:t>
            </a:r>
            <a:r>
              <a:rPr lang="vi-VN" sz="2800">
                <a:latin typeface="Times New Roman" panose="02020603050405020304" pitchFamily="18" charset="0"/>
                <a:ea typeface="Times New Roman" panose="02020603050405020304" pitchFamily="18" charset="0"/>
              </a:rPr>
              <a:t>:</a:t>
            </a:r>
            <a:r>
              <a:rPr lang="en-US" sz="2800">
                <a:latin typeface="Times New Roman" panose="02020603050405020304" pitchFamily="18" charset="0"/>
                <a:ea typeface="Times New Roman" panose="02020603050405020304" pitchFamily="18" charset="0"/>
              </a:rPr>
              <a:t> Mang nét đẹp của người Nam Bộ, là người thẳng thắn, chính trực, dũng cảm, giàu lòng yêu nước, trượng nghĩa. </a:t>
            </a:r>
            <a:endParaRPr lang="en-US" sz="24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37327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3" y="573205"/>
            <a:ext cx="11292576" cy="5732061"/>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69296" y="799214"/>
            <a:ext cx="10697571" cy="5392245"/>
          </a:xfrm>
          <a:prstGeom prst="rect">
            <a:avLst/>
          </a:prstGeom>
        </p:spPr>
        <p:txBody>
          <a:bodyPr wrap="square">
            <a:spAutoFit/>
          </a:bodyPr>
          <a:lstStyle/>
          <a:p>
            <a:pPr lvl="0" algn="just"/>
            <a:r>
              <a:rPr lang="en-US" sz="2800">
                <a:solidFill>
                  <a:prstClr val="black"/>
                </a:solidFill>
                <a:latin typeface="Times New Roman" panose="02020603050405020304" pitchFamily="18" charset="0"/>
                <a:ea typeface="Times New Roman" panose="02020603050405020304" pitchFamily="18" charset="0"/>
              </a:rPr>
              <a:t>* </a:t>
            </a:r>
            <a:r>
              <a:rPr lang="en-US" sz="2800" b="1">
                <a:solidFill>
                  <a:prstClr val="black"/>
                </a:solidFill>
                <a:latin typeface="Times New Roman" panose="02020603050405020304" pitchFamily="18" charset="0"/>
                <a:ea typeface="Times New Roman" panose="02020603050405020304" pitchFamily="18" charset="0"/>
              </a:rPr>
              <a:t>Nghê thuật xây dựng nhân vật Võ Tòng:</a:t>
            </a:r>
            <a:r>
              <a:rPr lang="en-US" sz="2800">
                <a:solidFill>
                  <a:prstClr val="black"/>
                </a:solidFill>
                <a:latin typeface="Times New Roman" panose="02020603050405020304" pitchFamily="18" charset="0"/>
                <a:ea typeface="Times New Roman" panose="02020603050405020304" pitchFamily="18" charset="0"/>
              </a:rPr>
              <a:t> </a:t>
            </a:r>
            <a:endParaRPr lang="en-US" sz="2400">
              <a:solidFill>
                <a:prstClr val="black"/>
              </a:solidFill>
              <a:latin typeface="Times New Roman" panose="02020603050405020304" pitchFamily="18" charset="0"/>
              <a:ea typeface="Times New Roman" panose="02020603050405020304" pitchFamily="18" charset="0"/>
            </a:endParaRPr>
          </a:p>
          <a:p>
            <a:pPr lvl="0" algn="just"/>
            <a:r>
              <a:rPr lang="en-US" sz="2800">
                <a:solidFill>
                  <a:prstClr val="black"/>
                </a:solidFill>
                <a:latin typeface="Times New Roman" panose="02020603050405020304" pitchFamily="18" charset="0"/>
                <a:ea typeface="Times New Roman" panose="02020603050405020304" pitchFamily="18" charset="0"/>
              </a:rPr>
              <a:t>- Nhân vật được nhà văn xây dựng trên những phương diện: ngoại hình, ngôn ngữ, cử chỉ, hành động, suy nghĩ. </a:t>
            </a:r>
            <a:r>
              <a:rPr lang="de-DE" sz="2800">
                <a:solidFill>
                  <a:srgbClr val="000000"/>
                </a:solidFill>
                <a:latin typeface="Times New Roman" panose="02020603050405020304" pitchFamily="18" charset="0"/>
                <a:ea typeface="Times New Roman" panose="02020603050405020304" pitchFamily="18" charset="0"/>
              </a:rPr>
              <a:t>Nghệ thuật xây dựng nhân vật: tính cách điển hình trong hoàn cảnh điển hình.</a:t>
            </a:r>
            <a:endParaRPr lang="en-US" sz="2400">
              <a:solidFill>
                <a:prstClr val="black"/>
              </a:solidFill>
              <a:latin typeface="Times New Roman" panose="02020603050405020304" pitchFamily="18" charset="0"/>
              <a:ea typeface="Times New Roman" panose="02020603050405020304" pitchFamily="18" charset="0"/>
            </a:endParaRPr>
          </a:p>
          <a:p>
            <a:pPr lvl="0" algn="just">
              <a:lnSpc>
                <a:spcPct val="115000"/>
              </a:lnSpc>
              <a:buSzPts val="1400"/>
            </a:pPr>
            <a:r>
              <a:rPr lang="en-US" sz="2800" smtClean="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Lời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kể theo ngôi thứ nhất (xưng "tôi") với lời kể theo ngôi thứ ba trong việc khắc họa nhân vật Võ Tòng.</a:t>
            </a:r>
            <a:endParaRPr lang="en-US" sz="200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lvl="0" algn="just"/>
            <a:r>
              <a:rPr lang="en-US" sz="2800">
                <a:solidFill>
                  <a:prstClr val="black"/>
                </a:solidFill>
                <a:latin typeface="Times New Roman" panose="02020603050405020304" pitchFamily="18" charset="0"/>
                <a:ea typeface="Times New Roman" panose="02020603050405020304" pitchFamily="18" charset="0"/>
              </a:rPr>
              <a:t>Tác dụng của việc kết hợp giữa lời kể theo ngôi thứ nhất (xưng "tôi") với lời kể theo ngôi thứ ba trong việc khắc họa nhân vật Võ Tòng: giúp cho nhân vật Võ Tòng hiện lên một cách đa chiều, được nhìn nhận trong con mắt của nhiều nhân vật.</a:t>
            </a:r>
            <a:endParaRPr lang="en-US" sz="2400">
              <a:solidFill>
                <a:prstClr val="black"/>
              </a:solidFill>
              <a:latin typeface="Times New Roman" panose="02020603050405020304" pitchFamily="18" charset="0"/>
              <a:ea typeface="Times New Roman" panose="02020603050405020304" pitchFamily="18" charset="0"/>
            </a:endParaRPr>
          </a:p>
          <a:p>
            <a:pPr lvl="0" algn="just"/>
            <a:r>
              <a:rPr lang="de-DE" sz="2800">
                <a:solidFill>
                  <a:srgbClr val="000000"/>
                </a:solidFill>
                <a:latin typeface="Times New Roman" panose="02020603050405020304" pitchFamily="18" charset="0"/>
                <a:ea typeface="Times New Roman" panose="02020603050405020304" pitchFamily="18" charset="0"/>
              </a:rPr>
              <a:t>- Sử dụng từ ngữ địa phương, tạo sắc thái thân mật, gần gũi, phù hợp với bối cảnh mà tác phẩm miêu tả.</a:t>
            </a:r>
            <a:endParaRPr lang="en-US" sz="2400">
              <a:solidFill>
                <a:prstClr val="black"/>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969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791570"/>
            <a:ext cx="11248413" cy="5431809"/>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5" name="Rectangle 4"/>
          <p:cNvSpPr/>
          <p:nvPr/>
        </p:nvSpPr>
        <p:spPr>
          <a:xfrm>
            <a:off x="673290" y="1166519"/>
            <a:ext cx="10872716" cy="4832092"/>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rPr>
              <a:t>3. K</a:t>
            </a:r>
            <a:r>
              <a:rPr lang="vi-VN" sz="2800" b="1">
                <a:latin typeface="Times New Roman" panose="02020603050405020304" pitchFamily="18" charset="0"/>
                <a:ea typeface="Times New Roman" panose="02020603050405020304" pitchFamily="18" charset="0"/>
              </a:rPr>
              <a:t>ết bài </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Nêu đánh giá khái quát về nhân vật Võ Tòng</a:t>
            </a:r>
            <a:r>
              <a:rPr lang="en-US" sz="2800">
                <a:latin typeface="Times New Roman" panose="02020603050405020304" pitchFamily="18" charset="0"/>
                <a:ea typeface="Times New Roman" panose="02020603050405020304" pitchFamily="18" charset="0"/>
              </a:rPr>
              <a:t>: Người Nam Bộ giàu lòng yêu nước,  chính trực dù cuộc đời có nhiều khổ đau bất hạnh.</a:t>
            </a:r>
            <a:endParaRPr lang="en-US" sz="2400">
              <a:latin typeface="Times New Roman" panose="02020603050405020304" pitchFamily="18" charset="0"/>
              <a:ea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rPr>
              <a:t>+ Hình ảnh Võ Tòng gợi nhắc bạn đọc nhớ đến người dân Nam Bộ giàu lòng yêu nước đó trong</a:t>
            </a:r>
            <a:r>
              <a:rPr lang="vi-VN" sz="2800">
                <a:latin typeface="Times New Roman" panose="02020603050405020304" pitchFamily="18" charset="0"/>
                <a:ea typeface="Times New Roman" panose="02020603050405020304" pitchFamily="18" charset="0"/>
              </a:rPr>
              <a:t> hai cuộc kháng ch</a:t>
            </a:r>
            <a:r>
              <a:rPr lang="en-US" sz="2800">
                <a:latin typeface="Times New Roman" panose="02020603050405020304" pitchFamily="18" charset="0"/>
                <a:ea typeface="Times New Roman" panose="02020603050405020304" pitchFamily="18" charset="0"/>
              </a:rPr>
              <a:t>i</a:t>
            </a:r>
            <a:r>
              <a:rPr lang="vi-VN" sz="2800">
                <a:latin typeface="Times New Roman" panose="02020603050405020304" pitchFamily="18" charset="0"/>
                <a:ea typeface="Times New Roman" panose="02020603050405020304" pitchFamily="18" charset="0"/>
              </a:rPr>
              <a:t>ến vĩ đại của</a:t>
            </a:r>
            <a:r>
              <a:rPr lang="en-US" sz="2800">
                <a:latin typeface="Times New Roman" panose="02020603050405020304" pitchFamily="18" charset="0"/>
                <a:ea typeface="Times New Roman" panose="02020603050405020304" pitchFamily="18" charset="0"/>
              </a:rPr>
              <a:t> dân tộc như anh Núp, chị Võ Thị Sáu, chị Út Tịch, Anh Ba Hưng… Đó cũng là vẻ đẹp của những người đã bất tử trong những trang văn như ông Tư trong “Ông lào vườn chim” của Anh Đức,Tnú trong “Rừng xà Nu”- Nguyễn Trung Thành, chị Sứ trong “Hòn Đất ”- Anh Đức, những người bình thường, giản dị, anh dũng bất khuất… Nhắc nhở tuổi trẻ ý thức trách nhiệm về lòng yêu nước…</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8526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9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ounded Rectangle 10"/>
          <p:cNvSpPr>
            <a:spLocks noChangeArrowheads="1"/>
          </p:cNvSpPr>
          <p:nvPr/>
        </p:nvSpPr>
        <p:spPr bwMode="auto">
          <a:xfrm>
            <a:off x="495203" y="1131620"/>
            <a:ext cx="11201592" cy="515885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useBgFill="1">
        <p:nvSpPr>
          <p:cNvPr id="16" name="Rectangle 15">
            <a:extLst>
              <a:ext uri="{FF2B5EF4-FFF2-40B4-BE49-F238E27FC236}">
                <a16:creationId xmlns:a16="http://schemas.microsoft.com/office/drawing/2014/main" id="{91F32EBA-ED97-466E-8CFA-8382584155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00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18" name="Freeform: Shape 17">
            <a:extLst>
              <a:ext uri="{FF2B5EF4-FFF2-40B4-BE49-F238E27FC236}">
                <a16:creationId xmlns:a16="http://schemas.microsoft.com/office/drawing/2014/main" id="{62A38935-BB53-4DF7-A56E-48DD25B685D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782" y="851521"/>
            <a:ext cx="4638605"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726447" y="1468747"/>
            <a:ext cx="10739103" cy="4539191"/>
          </a:xfrm>
          <a:prstGeom prst="rect">
            <a:avLst/>
          </a:prstGeom>
        </p:spPr>
        <p:txBody>
          <a:bodyPr wrap="square">
            <a:spAutoFit/>
          </a:bodyPr>
          <a:lstStyle/>
          <a:p>
            <a:pPr lvl="0" algn="just">
              <a:lnSpc>
                <a:spcPct val="150000"/>
              </a:lnSpc>
            </a:pPr>
            <a:r>
              <a:rPr kumimoji="0" lang="vi-VN"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mn-cs"/>
              </a:rPr>
              <a:t>    </a:t>
            </a:r>
            <a:r>
              <a:rPr lang="en-US" sz="2800">
                <a:latin typeface="Times New Roman" panose="02020603050405020304" pitchFamily="18" charset="0"/>
                <a:ea typeface="Times New Roman" panose="02020603050405020304" pitchFamily="18" charset="0"/>
                <a:cs typeface="Times New Roman" panose="02020603050405020304" pitchFamily="18" charset="0"/>
              </a:rPr>
              <a:t> Xưa nay, nói đến người dân Nam Bộ là ta nhớ đến những con người nghĩa hiệp, giàu lòng yêu nước, nhân ái. Vẻ đẹp của họ được phản ánh rất đẹp trong tác phẩm thơ ca một trong số đó là tiểu thuyết </a:t>
            </a:r>
            <a:r>
              <a:rPr lang="en-US" sz="2800" i="1">
                <a:latin typeface="Times New Roman" panose="02020603050405020304" pitchFamily="18" charset="0"/>
                <a:ea typeface="Times New Roman" panose="02020603050405020304" pitchFamily="18" charset="0"/>
                <a:cs typeface="Times New Roman" panose="02020603050405020304" pitchFamily="18" charset="0"/>
              </a:rPr>
              <a:t>“Đất rừng phương Nam” </a:t>
            </a:r>
            <a:r>
              <a:rPr lang="en-US" sz="2800">
                <a:latin typeface="Times New Roman" panose="02020603050405020304" pitchFamily="18" charset="0"/>
                <a:ea typeface="Times New Roman" panose="02020603050405020304" pitchFamily="18" charset="0"/>
                <a:cs typeface="Times New Roman" panose="02020603050405020304" pitchFamily="18" charset="0"/>
              </a:rPr>
              <a:t>của nhà văn Đoàn Giỏi. Tác phẩm đã xây dựng thành công nhân vật chính Võ Tòng tiêu biểu cho người dân Nam Bộ. Hình ảnh nhân vật trong đoạn trích “</a:t>
            </a:r>
            <a:r>
              <a:rPr lang="en-US" sz="2800" i="1">
                <a:latin typeface="Times New Roman" panose="02020603050405020304" pitchFamily="18" charset="0"/>
                <a:ea typeface="Times New Roman" panose="02020603050405020304" pitchFamily="18" charset="0"/>
                <a:cs typeface="Times New Roman" panose="02020603050405020304" pitchFamily="18" charset="0"/>
              </a:rPr>
              <a:t>Người đàn ông cô độc giữa rừng”</a:t>
            </a:r>
            <a:r>
              <a:rPr lang="en-US" sz="2800">
                <a:latin typeface="Times New Roman" panose="02020603050405020304" pitchFamily="18" charset="0"/>
                <a:ea typeface="Times New Roman" panose="02020603050405020304" pitchFamily="18" charset="0"/>
                <a:cs typeface="Times New Roman" panose="02020603050405020304" pitchFamily="18" charset="0"/>
              </a:rPr>
              <a:t> đã để lại trong lòng bạn đọc bao tình yêu mến.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3" name="Rectangle 2"/>
          <p:cNvSpPr/>
          <p:nvPr/>
        </p:nvSpPr>
        <p:spPr>
          <a:xfrm>
            <a:off x="4553084" y="227075"/>
            <a:ext cx="3423000" cy="73866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mn-cs"/>
              </a:rPr>
              <a:t>Bài viết tham khảo: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125247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651969"/>
            <a:ext cx="10697571" cy="3970318"/>
          </a:xfrm>
          <a:prstGeom prst="rect">
            <a:avLst/>
          </a:prstGeom>
        </p:spPr>
        <p:txBody>
          <a:bodyPr wrap="square">
            <a:spAutoFit/>
          </a:bodyPr>
          <a:lstStyle/>
          <a:p>
            <a:pPr lvl="0" algn="just">
              <a:lnSpc>
                <a:spcPct val="150000"/>
              </a:lnSpc>
            </a:pPr>
            <a:r>
              <a:rPr lang="en-US"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    Bằng </a:t>
            </a:r>
            <a:r>
              <a:rPr lang="en-US" sz="2800">
                <a:latin typeface="Times New Roman" panose="02020603050405020304" pitchFamily="18" charset="0"/>
                <a:ea typeface="Times New Roman" panose="02020603050405020304" pitchFamily="18" charset="0"/>
                <a:cs typeface="Times New Roman" panose="02020603050405020304" pitchFamily="18" charset="0"/>
              </a:rPr>
              <a:t>sự am hiểu về mảnh đất và con người Nam Bộ qua lối kể chuyện mộc mạc, giản dị của nhà văn hình ảnh chú Võ Tòng hiện lên là hình ảnh tiêu biểu của người Nam Bộ có cuộc đời gặp nhiều bất hạnh với vẻ bề ngoài có vẻ dữ dằn “kì hình dị tướng” nhưng chú mang trong mình vẻ đẹp đáng trân trọng của người chính trực, trượng nghĩa, có tinh thần trượng nghĩa, yêu nước.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896050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471794" y="1241946"/>
            <a:ext cx="11248413" cy="479036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747214" y="1493119"/>
            <a:ext cx="10697571" cy="4401205"/>
          </a:xfrm>
          <a:prstGeom prst="rect">
            <a:avLst/>
          </a:prstGeom>
        </p:spPr>
        <p:txBody>
          <a:bodyPr wrap="square">
            <a:spAutoFit/>
          </a:bodyPr>
          <a:lstStyle/>
          <a:p>
            <a:pPr algn="just">
              <a:spcAft>
                <a:spcPts val="0"/>
              </a:spcAft>
            </a:pPr>
            <a:r>
              <a:rPr lang="en-US"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Đọc </a:t>
            </a:r>
            <a:r>
              <a:rPr lang="en-US" sz="2800">
                <a:latin typeface="Times New Roman" panose="02020603050405020304" pitchFamily="18" charset="0"/>
                <a:ea typeface="Times New Roman" panose="02020603050405020304" pitchFamily="18" charset="0"/>
              </a:rPr>
              <a:t>tác phẩm ta thấy chú Võ Tòng có một cái tên, lai lịch cũng để người ta phải suy nghĩ </a:t>
            </a:r>
            <a:r>
              <a:rPr lang="vi-VN" sz="2800" i="1">
                <a:latin typeface="Times New Roman" panose="02020603050405020304" pitchFamily="18" charset="0"/>
                <a:ea typeface="Times New Roman" panose="02020603050405020304" pitchFamily="18" charset="0"/>
              </a:rPr>
              <a:t>“Không ai biết tên thật của gã là gì. Mười mấy năm về trước, gã một mình bơi một chiếc xuồng nát đến che lều ở giữa khu rừng đầy thú dữ này”(</a:t>
            </a:r>
            <a:r>
              <a:rPr lang="vi-VN" sz="2800">
                <a:latin typeface="Times New Roman" panose="02020603050405020304" pitchFamily="18" charset="0"/>
                <a:ea typeface="Times New Roman" panose="02020603050405020304" pitchFamily="18" charset="0"/>
              </a:rPr>
              <a:t> Đoàn Giỏi)</a:t>
            </a:r>
            <a:r>
              <a:rPr lang="en-US" sz="2800">
                <a:latin typeface="Times New Roman" panose="02020603050405020304" pitchFamily="18" charset="0"/>
                <a:ea typeface="Times New Roman" panose="02020603050405020304" pitchFamily="18" charset="0"/>
              </a:rPr>
              <a:t>. Qua lời kể ấy có thể thấy rằng “</a:t>
            </a:r>
            <a:r>
              <a:rPr lang="vi-VN" sz="2800" i="1">
                <a:latin typeface="Times New Roman" panose="02020603050405020304" pitchFamily="18" charset="0"/>
                <a:ea typeface="Times New Roman" panose="02020603050405020304" pitchFamily="18" charset="0"/>
              </a:rPr>
              <a:t>Chú tên là gì, quê ở đâu cũng không rõ. Võ Tòng là tên mọi người gọi chú từ một sự tích trong truyện Tàu (Bùi Hồng)</a:t>
            </a:r>
            <a:r>
              <a:rPr lang="en-US" sz="2800" i="1">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Tên và</a:t>
            </a:r>
            <a:r>
              <a:rPr lang="en-US" sz="2800">
                <a:latin typeface="Times New Roman" panose="02020603050405020304" pitchFamily="18" charset="0"/>
                <a:ea typeface="Times New Roman" panose="02020603050405020304" pitchFamily="18" charset="0"/>
              </a:rPr>
              <a:t> lai lịch và tên của chú </a:t>
            </a:r>
            <a:r>
              <a:rPr lang="vi-VN" sz="2800">
                <a:latin typeface="Times New Roman" panose="02020603050405020304" pitchFamily="18" charset="0"/>
                <a:ea typeface="Times New Roman" panose="02020603050405020304" pitchFamily="18" charset="0"/>
              </a:rPr>
              <a:t> Võ Tòng trong trang truyện của Đoàn Giỏi đã cho </a:t>
            </a:r>
            <a:r>
              <a:rPr lang="en-US" sz="2800">
                <a:latin typeface="Times New Roman" panose="02020603050405020304" pitchFamily="18" charset="0"/>
                <a:ea typeface="Times New Roman" panose="02020603050405020304" pitchFamily="18" charset="0"/>
              </a:rPr>
              <a:t>ta nghĩ đến nhân vật Võ Tòng trong tác phẩm “Thủy hử” của Thi Nại Am, tác phẩm nổi tiếng của văn học Trung </a:t>
            </a:r>
            <a:r>
              <a:rPr lang="vi-VN" sz="2800">
                <a:latin typeface="Times New Roman" panose="02020603050405020304" pitchFamily="18" charset="0"/>
                <a:ea typeface="Times New Roman" panose="02020603050405020304" pitchFamily="18" charset="0"/>
              </a:rPr>
              <a:t>Quốc- một </a:t>
            </a:r>
            <a:r>
              <a:rPr lang="en-US" sz="2800">
                <a:latin typeface="Times New Roman" panose="02020603050405020304" pitchFamily="18" charset="0"/>
                <a:ea typeface="Times New Roman" panose="02020603050405020304" pitchFamily="18" charset="0"/>
              </a:rPr>
              <a:t>trong số 108 anh hùng Lương Sơn Bạc trượng nghĩa, hào hiệp, dũng mãnh.</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78364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59557" y="1323831"/>
            <a:ext cx="11368585" cy="4476467"/>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95063" y="1900070"/>
            <a:ext cx="10697571" cy="3323987"/>
          </a:xfrm>
          <a:prstGeom prst="rect">
            <a:avLst/>
          </a:prstGeom>
        </p:spPr>
        <p:txBody>
          <a:bodyPr wrap="square">
            <a:spAutoFit/>
          </a:bodyPr>
          <a:lstStyle/>
          <a:p>
            <a:pPr lvl="0" algn="just">
              <a:lnSpc>
                <a:spcPct val="150000"/>
              </a:lnSpc>
            </a:pPr>
            <a:r>
              <a:rPr lang="vi-VN" sz="280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    </a:t>
            </a:r>
            <a:r>
              <a:rPr lang="vi-VN" sz="2800" smtClean="0">
                <a:latin typeface="Times New Roman" panose="02020603050405020304" pitchFamily="18" charset="0"/>
                <a:ea typeface="Times New Roman" panose="02020603050405020304" pitchFamily="18" charset="0"/>
              </a:rPr>
              <a:t>Nhớ </a:t>
            </a:r>
            <a:r>
              <a:rPr lang="vi-VN" sz="2800">
                <a:latin typeface="Times New Roman" panose="02020603050405020304" pitchFamily="18" charset="0"/>
                <a:ea typeface="Times New Roman" panose="02020603050405020304" pitchFamily="18" charset="0"/>
              </a:rPr>
              <a:t>đến nhân vật </a:t>
            </a:r>
            <a:r>
              <a:rPr lang="en-US" sz="2800">
                <a:latin typeface="Times New Roman" panose="02020603050405020304" pitchFamily="18" charset="0"/>
                <a:ea typeface="Times New Roman" panose="02020603050405020304" pitchFamily="18" charset="0"/>
              </a:rPr>
              <a:t>Võ Tòng bạn đọc không thể quên trang phục “kì hình dị tướng” khác biệt không lẫn với ai với ai </a:t>
            </a:r>
            <a:r>
              <a:rPr lang="vi-VN" sz="2800">
                <a:latin typeface="Times New Roman" panose="02020603050405020304" pitchFamily="18" charset="0"/>
                <a:ea typeface="Times New Roman" panose="02020603050405020304" pitchFamily="18" charset="0"/>
              </a:rPr>
              <a:t>.Thường </a:t>
            </a:r>
            <a:r>
              <a:rPr lang="en-US" sz="2800">
                <a:latin typeface="Times New Roman" panose="02020603050405020304" pitchFamily="18" charset="0"/>
                <a:ea typeface="Times New Roman" panose="02020603050405020304" pitchFamily="18" charset="0"/>
              </a:rPr>
              <a:t>ngày chú “Cởi trần, mặc chiếc quần ka ki còn mới nhưng coi bộ lâu không giặt”, “bên hông đeo lủng lẳng một lưỡi lê nằm gọn trong vỏ sắt”, chú “thắt cái xanh-tuya- rông” có vẻ bụi bặm của một người từng trải phong trần.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333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p:cNvSpPr>
            <a:spLocks noChangeArrowheads="1"/>
          </p:cNvSpPr>
          <p:nvPr/>
        </p:nvSpPr>
        <p:spPr bwMode="auto">
          <a:xfrm>
            <a:off x="518615" y="736979"/>
            <a:ext cx="11409527" cy="5404514"/>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ts val="800"/>
              </a:spcAft>
              <a:buClrTx/>
              <a:buSzTx/>
              <a:buFontTx/>
              <a:buNone/>
              <a:tabLst/>
              <a:defRPr/>
            </a:pPr>
            <a:endParaRPr kumimoji="0" lang="en-US" sz="2400" b="1"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mn-cs"/>
            </a:endParaRPr>
          </a:p>
        </p:txBody>
      </p:sp>
      <p:sp>
        <p:nvSpPr>
          <p:cNvPr id="2" name="Rectangle 1"/>
          <p:cNvSpPr/>
          <p:nvPr/>
        </p:nvSpPr>
        <p:spPr>
          <a:xfrm>
            <a:off x="874592" y="1006227"/>
            <a:ext cx="10697571" cy="4832092"/>
          </a:xfrm>
          <a:prstGeom prst="rect">
            <a:avLst/>
          </a:prstGeom>
        </p:spPr>
        <p:txBody>
          <a:bodyPr wrap="square">
            <a:spAutoFit/>
          </a:bodyPr>
          <a:lstStyle/>
          <a:p>
            <a:pPr lvl="0" algn="just"/>
            <a:r>
              <a:rPr lang="en-US" sz="2800" i="1">
                <a:latin typeface="Times New Roman" panose="02020603050405020304" pitchFamily="18" charset="0"/>
                <a:ea typeface="Times New Roman" panose="02020603050405020304" pitchFamily="18" charset="0"/>
              </a:rPr>
              <a:t> </a:t>
            </a:r>
            <a:r>
              <a:rPr lang="en-US" sz="2800" i="1" smtClean="0">
                <a:latin typeface="Times New Roman" panose="02020603050405020304" pitchFamily="18" charset="0"/>
                <a:ea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rPr>
              <a:t>Cùng </a:t>
            </a:r>
            <a:r>
              <a:rPr lang="en-US" sz="2800">
                <a:latin typeface="Times New Roman" panose="02020603050405020304" pitchFamily="18" charset="0"/>
                <a:ea typeface="Times New Roman" panose="02020603050405020304" pitchFamily="18" charset="0"/>
              </a:rPr>
              <a:t>với trang phục kì dị, khác thường không lẫn với ai chú còn có vẻ</a:t>
            </a:r>
            <a:r>
              <a:rPr lang="vi-VN" sz="2800">
                <a:latin typeface="Times New Roman" panose="02020603050405020304" pitchFamily="18" charset="0"/>
                <a:ea typeface="Times New Roman" panose="02020603050405020304" pitchFamily="18" charset="0"/>
              </a:rPr>
              <a:t> bề ngoài</a:t>
            </a:r>
            <a:r>
              <a:rPr lang="en-US" sz="2800">
                <a:latin typeface="Times New Roman" panose="02020603050405020304" pitchFamily="18" charset="0"/>
                <a:ea typeface="Times New Roman" panose="02020603050405020304" pitchFamily="18" charset="0"/>
              </a:rPr>
              <a:t> dữ dằn với</a:t>
            </a:r>
            <a:r>
              <a:rPr lang="en-US" sz="2800" i="1">
                <a:latin typeface="Times New Roman" panose="02020603050405020304" pitchFamily="18" charset="0"/>
                <a:ea typeface="Times New Roman" panose="02020603050405020304" pitchFamily="18" charset="0"/>
              </a:rPr>
              <a:t> </a:t>
            </a:r>
            <a:r>
              <a:rPr lang="en-US" sz="2800">
                <a:latin typeface="Times New Roman" panose="02020603050405020304" pitchFamily="18" charset="0"/>
                <a:ea typeface="Times New Roman" panose="02020603050405020304" pitchFamily="18" charset="0"/>
              </a:rPr>
              <a:t>“h</a:t>
            </a:r>
            <a:r>
              <a:rPr lang="vi-VN" sz="2800">
                <a:latin typeface="Times New Roman" panose="02020603050405020304" pitchFamily="18" charset="0"/>
                <a:ea typeface="Times New Roman" panose="02020603050405020304" pitchFamily="18" charset="0"/>
              </a:rPr>
              <a:t>ai hố mắt sâu hoắm</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 và từ trong đáy hố sâu thẳm đó, </a:t>
            </a:r>
            <a:r>
              <a:rPr lang="en-US" sz="2800">
                <a:latin typeface="Times New Roman" panose="02020603050405020304" pitchFamily="18" charset="0"/>
                <a:ea typeface="Times New Roman" panose="02020603050405020304" pitchFamily="18" charset="0"/>
              </a:rPr>
              <a:t>“</a:t>
            </a:r>
            <a:r>
              <a:rPr lang="vi-VN" sz="2800">
                <a:latin typeface="Times New Roman" panose="02020603050405020304" pitchFamily="18" charset="0"/>
                <a:ea typeface="Times New Roman" panose="02020603050405020304" pitchFamily="18" charset="0"/>
              </a:rPr>
              <a:t>một cặp tròng mắt trắng dã, long qua, long lại, sắc như dao”</a:t>
            </a:r>
            <a:r>
              <a:rPr lang="en-US" sz="2800">
                <a:latin typeface="Times New Roman" panose="02020603050405020304" pitchFamily="18" charset="0"/>
                <a:ea typeface="Times New Roman" panose="02020603050405020304" pitchFamily="18" charset="0"/>
              </a:rPr>
              <a:t>, cùng đó là “hàng sẹo khủng khiếp chạy từ thái dương xuống cổ”. Đây chính là cái tích để người ta gọi chú là Võ Tòng giống như nhân vật trong “Thủy hử” của Thi Nại Am </a:t>
            </a:r>
            <a:r>
              <a:rPr lang="vi-VN" sz="2800">
                <a:latin typeface="Times New Roman" panose="02020603050405020304" pitchFamily="18" charset="0"/>
                <a:ea typeface="Times New Roman" panose="02020603050405020304" pitchFamily="18" charset="0"/>
              </a:rPr>
              <a:t>bởi </a:t>
            </a:r>
            <a:r>
              <a:rPr lang="en-US" sz="2800">
                <a:latin typeface="Times New Roman" panose="02020603050405020304" pitchFamily="18" charset="0"/>
                <a:ea typeface="Times New Roman" panose="02020603050405020304" pitchFamily="18" charset="0"/>
              </a:rPr>
              <a:t>Võ Tòng trong “Thủy hử” là một người vô cùng khỏe mạnh, đã tay đôi đấu với hổ và giành chiến thắng. Việc đánh hổ cho thấy Võ Tòng dù là nhân vật trong tác phẩm nào cũng có một sức mạnh thật phi thường và một bản lĩnh hiếm có. Riêng với Võ Tòng trong </a:t>
            </a:r>
            <a:r>
              <a:rPr lang="en-US" sz="2800" i="1">
                <a:latin typeface="Times New Roman" panose="02020603050405020304" pitchFamily="18" charset="0"/>
                <a:ea typeface="Times New Roman" panose="02020603050405020304" pitchFamily="18" charset="0"/>
              </a:rPr>
              <a:t>“Đất rừng phương Nam”</a:t>
            </a:r>
            <a:r>
              <a:rPr lang="en-US" sz="2800">
                <a:latin typeface="Times New Roman" panose="02020603050405020304" pitchFamily="18" charset="0"/>
                <a:ea typeface="Times New Roman" panose="02020603050405020304" pitchFamily="18" charset="0"/>
              </a:rPr>
              <a:t>, sức mạnh thể lực và bản lĩnh ấy đã được thể hiện qua dấu ấn của hàng sẹo dài.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6762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22" presetClass="entr" presetSubtype="4"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Chủ đề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hủ đề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ủ đề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1357</TotalTime>
  <Words>11459</Words>
  <PresentationFormat>Widescreen</PresentationFormat>
  <Paragraphs>438</Paragraphs>
  <Slides>117</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117</vt:i4>
      </vt:variant>
    </vt:vector>
  </HeadingPairs>
  <TitlesOfParts>
    <vt:vector size="127" baseType="lpstr">
      <vt:lpstr>Arial</vt:lpstr>
      <vt:lpstr>Calibri</vt:lpstr>
      <vt:lpstr>Calibri Light</vt:lpstr>
      <vt:lpstr>Cambria</vt:lpstr>
      <vt:lpstr>MS Mincho</vt:lpstr>
      <vt:lpstr>Times New Roman</vt:lpstr>
      <vt:lpstr>Office Theme</vt:lpstr>
      <vt:lpstr>2_Office Theme</vt:lpstr>
      <vt:lpstr>1_Office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2023-02-11T08:36:38Z</dcterms:modified>
</cp:coreProperties>
</file>