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4" r:id="rId16"/>
    <p:sldId id="271" r:id="rId17"/>
    <p:sldId id="272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A769D55-447A-4CBC-866A-A2E85B48541C}">
          <p14:sldIdLst>
            <p14:sldId id="256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3"/>
            <p14:sldId id="274"/>
            <p14:sldId id="271"/>
            <p14:sldId id="272"/>
            <p14:sldId id="275"/>
            <p14:sldId id="276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76488BB-EFE2-4E86-982E-F9D09810A147}" type="datetimeFigureOut">
              <a:rPr lang="en-US" smtClean="0"/>
              <a:t>24/07/2022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271FF11-C8E9-4020-8DFC-2689A6CA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78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88BB-EFE2-4E86-982E-F9D09810A147}" type="datetimeFigureOut">
              <a:rPr lang="en-US" smtClean="0"/>
              <a:t>24/07/2022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FF11-C8E9-4020-8DFC-2689A6CA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0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76488BB-EFE2-4E86-982E-F9D09810A147}" type="datetimeFigureOut">
              <a:rPr lang="en-US" smtClean="0"/>
              <a:t>24/07/2022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271FF11-C8E9-4020-8DFC-2689A6CA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44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76488BB-EFE2-4E86-982E-F9D09810A147}" type="datetimeFigureOut">
              <a:rPr lang="en-US" smtClean="0"/>
              <a:t>24/07/2022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271FF11-C8E9-4020-8DFC-2689A6CACD9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9575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76488BB-EFE2-4E86-982E-F9D09810A147}" type="datetimeFigureOut">
              <a:rPr lang="en-US" smtClean="0"/>
              <a:t>24/07/2022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271FF11-C8E9-4020-8DFC-2689A6CA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51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88BB-EFE2-4E86-982E-F9D09810A147}" type="datetimeFigureOut">
              <a:rPr lang="en-US" smtClean="0"/>
              <a:t>24/07/2022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FF11-C8E9-4020-8DFC-2689A6CA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26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88BB-EFE2-4E86-982E-F9D09810A147}" type="datetimeFigureOut">
              <a:rPr lang="en-US" smtClean="0"/>
              <a:t>24/07/2022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FF11-C8E9-4020-8DFC-2689A6CA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82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88BB-EFE2-4E86-982E-F9D09810A147}" type="datetimeFigureOut">
              <a:rPr lang="en-US" smtClean="0"/>
              <a:t>24/07/2022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FF11-C8E9-4020-8DFC-2689A6CA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11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76488BB-EFE2-4E86-982E-F9D09810A147}" type="datetimeFigureOut">
              <a:rPr lang="en-US" smtClean="0"/>
              <a:t>24/07/2022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271FF11-C8E9-4020-8DFC-2689A6CA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2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88BB-EFE2-4E86-982E-F9D09810A147}" type="datetimeFigureOut">
              <a:rPr lang="en-US" smtClean="0"/>
              <a:t>24/07/2022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FF11-C8E9-4020-8DFC-2689A6CA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29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76488BB-EFE2-4E86-982E-F9D09810A147}" type="datetimeFigureOut">
              <a:rPr lang="en-US" smtClean="0"/>
              <a:t>24/07/2022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271FF11-C8E9-4020-8DFC-2689A6CA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8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88BB-EFE2-4E86-982E-F9D09810A147}" type="datetimeFigureOut">
              <a:rPr lang="en-US" smtClean="0"/>
              <a:t>24/07/2022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FF11-C8E9-4020-8DFC-2689A6CA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6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88BB-EFE2-4E86-982E-F9D09810A147}" type="datetimeFigureOut">
              <a:rPr lang="en-US" smtClean="0"/>
              <a:t>24/07/2022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FF11-C8E9-4020-8DFC-2689A6CA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33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88BB-EFE2-4E86-982E-F9D09810A147}" type="datetimeFigureOut">
              <a:rPr lang="en-US" smtClean="0"/>
              <a:t>24/07/2022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FF11-C8E9-4020-8DFC-2689A6CA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98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88BB-EFE2-4E86-982E-F9D09810A147}" type="datetimeFigureOut">
              <a:rPr lang="en-US" smtClean="0"/>
              <a:t>24/07/2022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FF11-C8E9-4020-8DFC-2689A6CA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88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88BB-EFE2-4E86-982E-F9D09810A147}" type="datetimeFigureOut">
              <a:rPr lang="en-US" smtClean="0"/>
              <a:t>24/07/2022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FF11-C8E9-4020-8DFC-2689A6CA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2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88BB-EFE2-4E86-982E-F9D09810A147}" type="datetimeFigureOut">
              <a:rPr lang="en-US" smtClean="0"/>
              <a:t>24/07/2022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FF11-C8E9-4020-8DFC-2689A6CA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53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488BB-EFE2-4E86-982E-F9D09810A147}" type="datetimeFigureOut">
              <a:rPr lang="en-US" smtClean="0"/>
              <a:t>24/07/2022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1FF11-C8E9-4020-8DFC-2689A6CA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73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2094" y="1008668"/>
            <a:ext cx="7506878" cy="989815"/>
          </a:xfrm>
        </p:spPr>
        <p:txBody>
          <a:bodyPr>
            <a:normAutofit/>
          </a:bodyPr>
          <a:lstStyle/>
          <a:p>
            <a:r>
              <a:rPr lang="en-US" dirty="0"/>
              <a:t>BÀI TẬP CHỦ ĐỀ 1,2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0449" y="2177592"/>
            <a:ext cx="11142483" cy="2809187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C1.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eletron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proton, neutron (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)?</a:t>
            </a:r>
          </a:p>
          <a:p>
            <a:pPr>
              <a:spcAft>
                <a:spcPts val="12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C2. Theo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1121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0351" y="566410"/>
            <a:ext cx="1636335" cy="791050"/>
          </a:xfrm>
        </p:spPr>
        <p:txBody>
          <a:bodyPr/>
          <a:lstStyle/>
          <a:p>
            <a:r>
              <a:rPr lang="en-US" dirty="0"/>
              <a:t>BÀI 4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534161"/>
            <a:ext cx="10556240" cy="4932176"/>
          </a:xfrm>
        </p:spPr>
      </p:pic>
    </p:spTree>
    <p:extLst>
      <p:ext uri="{BB962C8B-B14F-4D97-AF65-F5344CB8AC3E}">
        <p14:creationId xmlns:p14="http://schemas.microsoft.com/office/powerpoint/2010/main" val="1998876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2767" y="641824"/>
            <a:ext cx="1843726" cy="894745"/>
          </a:xfrm>
        </p:spPr>
        <p:txBody>
          <a:bodyPr/>
          <a:lstStyle/>
          <a:p>
            <a:r>
              <a:rPr lang="en-US" dirty="0"/>
              <a:t>BÀI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a)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nguyên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10 e chia </a:t>
            </a:r>
            <a:r>
              <a:rPr lang="en-US" sz="3200" dirty="0" err="1"/>
              <a:t>hành</a:t>
            </a:r>
            <a:r>
              <a:rPr lang="en-US" sz="3200" dirty="0"/>
              <a:t> 2 </a:t>
            </a:r>
            <a:r>
              <a:rPr lang="en-US" sz="3200" dirty="0" err="1"/>
              <a:t>lớp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b) </a:t>
            </a:r>
            <a:r>
              <a:rPr lang="en-US" sz="3200" dirty="0" err="1"/>
              <a:t>Vì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10 e </a:t>
            </a:r>
            <a:r>
              <a:rPr lang="en-US" sz="3200" dirty="0" err="1"/>
              <a:t>nên</a:t>
            </a:r>
            <a:r>
              <a:rPr lang="en-US" sz="3200" dirty="0"/>
              <a:t> </a:t>
            </a:r>
            <a:r>
              <a:rPr lang="en-US" sz="3200" dirty="0" err="1"/>
              <a:t>nguyên</a:t>
            </a:r>
            <a:r>
              <a:rPr lang="en-US" sz="3200" dirty="0"/>
              <a:t> </a:t>
            </a:r>
            <a:r>
              <a:rPr lang="en-US" sz="3200" dirty="0" err="1"/>
              <a:t>tố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thứ</a:t>
            </a:r>
            <a:r>
              <a:rPr lang="en-US" sz="3200" dirty="0"/>
              <a:t> </a:t>
            </a:r>
            <a:r>
              <a:rPr lang="en-US" sz="3200" dirty="0" err="1"/>
              <a:t>tự</a:t>
            </a:r>
            <a:r>
              <a:rPr lang="en-US" sz="3200" dirty="0"/>
              <a:t> 10, </a:t>
            </a:r>
            <a:r>
              <a:rPr lang="en-US" sz="3200" dirty="0" err="1"/>
              <a:t>có</a:t>
            </a:r>
            <a:r>
              <a:rPr lang="en-US" sz="3200" dirty="0"/>
              <a:t> 2 </a:t>
            </a:r>
            <a:r>
              <a:rPr lang="en-US" sz="3200" dirty="0" err="1"/>
              <a:t>lớp</a:t>
            </a:r>
            <a:r>
              <a:rPr lang="en-US" sz="3200" dirty="0"/>
              <a:t> 2 </a:t>
            </a:r>
            <a:r>
              <a:rPr lang="en-US" sz="3200" dirty="0" err="1"/>
              <a:t>nên</a:t>
            </a:r>
            <a:r>
              <a:rPr lang="en-US" sz="3200" dirty="0"/>
              <a:t> </a:t>
            </a:r>
            <a:r>
              <a:rPr lang="en-US" sz="3200" dirty="0" err="1"/>
              <a:t>nguyên</a:t>
            </a:r>
            <a:r>
              <a:rPr lang="en-US" sz="3200" dirty="0"/>
              <a:t> </a:t>
            </a:r>
            <a:r>
              <a:rPr lang="en-US" sz="3200" dirty="0" err="1"/>
              <a:t>tố</a:t>
            </a:r>
            <a:r>
              <a:rPr lang="en-US" sz="3200" dirty="0"/>
              <a:t> </a:t>
            </a:r>
            <a:r>
              <a:rPr lang="en-US" sz="3200" dirty="0" err="1"/>
              <a:t>thuộc</a:t>
            </a:r>
            <a:r>
              <a:rPr lang="en-US" sz="3200" dirty="0"/>
              <a:t> </a:t>
            </a:r>
            <a:r>
              <a:rPr lang="en-US" sz="3200" dirty="0" err="1"/>
              <a:t>chu</a:t>
            </a:r>
            <a:r>
              <a:rPr lang="en-US" sz="3200" dirty="0"/>
              <a:t> </a:t>
            </a:r>
            <a:r>
              <a:rPr lang="en-US" sz="3200" dirty="0" err="1"/>
              <a:t>kỳ</a:t>
            </a:r>
            <a:r>
              <a:rPr lang="en-US" sz="3200" dirty="0"/>
              <a:t> 2</a:t>
            </a:r>
          </a:p>
          <a:p>
            <a:pPr marL="0" indent="0">
              <a:buNone/>
            </a:pPr>
            <a:r>
              <a:rPr lang="en-US" sz="3200" dirty="0" err="1"/>
              <a:t>vậy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Ne</a:t>
            </a:r>
          </a:p>
          <a:p>
            <a:pPr marL="0" indent="0">
              <a:buNone/>
            </a:pPr>
            <a:r>
              <a:rPr lang="en-US" sz="3200" dirty="0"/>
              <a:t>c) </a:t>
            </a:r>
            <a:r>
              <a:rPr lang="en-US" sz="3200" dirty="0" err="1"/>
              <a:t>Nguyên</a:t>
            </a:r>
            <a:r>
              <a:rPr lang="en-US" sz="3200" dirty="0"/>
              <a:t> </a:t>
            </a:r>
            <a:r>
              <a:rPr lang="en-US" sz="3200" dirty="0" err="1"/>
              <a:t>tố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lớp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nguyên</a:t>
            </a:r>
            <a:r>
              <a:rPr lang="en-US" sz="3200" dirty="0"/>
              <a:t> </a:t>
            </a:r>
            <a:r>
              <a:rPr lang="en-US" sz="3200" dirty="0" err="1"/>
              <a:t>tố</a:t>
            </a:r>
            <a:r>
              <a:rPr lang="en-US" sz="3200" dirty="0"/>
              <a:t> </a:t>
            </a:r>
            <a:r>
              <a:rPr lang="en-US" sz="3200" dirty="0" err="1"/>
              <a:t>thuộc</a:t>
            </a:r>
            <a:r>
              <a:rPr lang="en-US" sz="3200" dirty="0"/>
              <a:t> </a:t>
            </a:r>
            <a:r>
              <a:rPr lang="en-US" sz="3200" dirty="0" err="1"/>
              <a:t>chu</a:t>
            </a:r>
            <a:r>
              <a:rPr lang="en-US" sz="3200" dirty="0"/>
              <a:t> </a:t>
            </a:r>
            <a:r>
              <a:rPr lang="en-US" sz="3200" dirty="0" err="1"/>
              <a:t>kỳ</a:t>
            </a:r>
            <a:r>
              <a:rPr lang="en-US" sz="3200" dirty="0"/>
              <a:t> 2. VD: Li</a:t>
            </a:r>
          </a:p>
        </p:txBody>
      </p:sp>
    </p:spTree>
    <p:extLst>
      <p:ext uri="{BB962C8B-B14F-4D97-AF65-F5344CB8AC3E}">
        <p14:creationId xmlns:p14="http://schemas.microsoft.com/office/powerpoint/2010/main" val="3819699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6226" y="530693"/>
            <a:ext cx="1691640" cy="678347"/>
          </a:xfrm>
        </p:spPr>
        <p:txBody>
          <a:bodyPr/>
          <a:lstStyle/>
          <a:p>
            <a:r>
              <a:rPr lang="en-US" dirty="0"/>
              <a:t>BÀI 5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72" y="1209041"/>
            <a:ext cx="11080307" cy="5059680"/>
          </a:xfrm>
        </p:spPr>
      </p:pic>
    </p:spTree>
    <p:extLst>
      <p:ext uri="{BB962C8B-B14F-4D97-AF65-F5344CB8AC3E}">
        <p14:creationId xmlns:p14="http://schemas.microsoft.com/office/powerpoint/2010/main" val="4035307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7352" y="613544"/>
            <a:ext cx="1721177" cy="687355"/>
          </a:xfrm>
        </p:spPr>
        <p:txBody>
          <a:bodyPr/>
          <a:lstStyle/>
          <a:p>
            <a:r>
              <a:rPr lang="en-US" dirty="0"/>
              <a:t>BÀI 5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7533559"/>
              </p:ext>
            </p:extLst>
          </p:nvPr>
        </p:nvGraphicFramePr>
        <p:xfrm>
          <a:off x="1008669" y="1838226"/>
          <a:ext cx="10661713" cy="4138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0038">
                  <a:extLst>
                    <a:ext uri="{9D8B030D-6E8A-4147-A177-3AD203B41FA5}">
                      <a16:colId xmlns:a16="http://schemas.microsoft.com/office/drawing/2014/main" val="3087621125"/>
                    </a:ext>
                  </a:extLst>
                </a:gridCol>
                <a:gridCol w="1350847">
                  <a:extLst>
                    <a:ext uri="{9D8B030D-6E8A-4147-A177-3AD203B41FA5}">
                      <a16:colId xmlns:a16="http://schemas.microsoft.com/office/drawing/2014/main" val="2380188018"/>
                    </a:ext>
                  </a:extLst>
                </a:gridCol>
                <a:gridCol w="1777707">
                  <a:extLst>
                    <a:ext uri="{9D8B030D-6E8A-4147-A177-3AD203B41FA5}">
                      <a16:colId xmlns:a16="http://schemas.microsoft.com/office/drawing/2014/main" val="3572595264"/>
                    </a:ext>
                  </a:extLst>
                </a:gridCol>
                <a:gridCol w="1777707">
                  <a:extLst>
                    <a:ext uri="{9D8B030D-6E8A-4147-A177-3AD203B41FA5}">
                      <a16:colId xmlns:a16="http://schemas.microsoft.com/office/drawing/2014/main" val="2100198184"/>
                    </a:ext>
                  </a:extLst>
                </a:gridCol>
                <a:gridCol w="1777707">
                  <a:extLst>
                    <a:ext uri="{9D8B030D-6E8A-4147-A177-3AD203B41FA5}">
                      <a16:colId xmlns:a16="http://schemas.microsoft.com/office/drawing/2014/main" val="3420982705"/>
                    </a:ext>
                  </a:extLst>
                </a:gridCol>
                <a:gridCol w="1777707">
                  <a:extLst>
                    <a:ext uri="{9D8B030D-6E8A-4147-A177-3AD203B41FA5}">
                      <a16:colId xmlns:a16="http://schemas.microsoft.com/office/drawing/2014/main" val="2708314627"/>
                    </a:ext>
                  </a:extLst>
                </a:gridCol>
              </a:tblGrid>
              <a:tr h="509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Tên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KH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P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e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3136741"/>
                  </a:ext>
                </a:extLst>
              </a:tr>
              <a:tr h="7429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Fluorine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F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10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9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19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2527754"/>
                  </a:ext>
                </a:extLst>
              </a:tr>
              <a:tr h="704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Sulfur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16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16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16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32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4360374"/>
                  </a:ext>
                </a:extLst>
              </a:tr>
              <a:tr h="694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Magnesium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Mg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24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5504864"/>
                  </a:ext>
                </a:extLst>
              </a:tr>
              <a:tr h="7429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Hydrogen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4353348"/>
                  </a:ext>
                </a:extLst>
              </a:tr>
              <a:tr h="7429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Sodium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Na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11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11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23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6610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208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267" y="679532"/>
            <a:ext cx="2088823" cy="875891"/>
          </a:xfrm>
        </p:spPr>
        <p:txBody>
          <a:bodyPr/>
          <a:lstStyle/>
          <a:p>
            <a:r>
              <a:rPr lang="en-US" dirty="0"/>
              <a:t>BÀI 8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1"/>
            <a:ext cx="10820400" cy="3820160"/>
          </a:xfrm>
        </p:spPr>
      </p:pic>
    </p:spTree>
    <p:extLst>
      <p:ext uri="{BB962C8B-B14F-4D97-AF65-F5344CB8AC3E}">
        <p14:creationId xmlns:p14="http://schemas.microsoft.com/office/powerpoint/2010/main" val="3893141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125109"/>
              </p:ext>
            </p:extLst>
          </p:nvPr>
        </p:nvGraphicFramePr>
        <p:xfrm>
          <a:off x="904975" y="1809947"/>
          <a:ext cx="10890465" cy="40150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2670">
                  <a:extLst>
                    <a:ext uri="{9D8B030D-6E8A-4147-A177-3AD203B41FA5}">
                      <a16:colId xmlns:a16="http://schemas.microsoft.com/office/drawing/2014/main" val="2449272414"/>
                    </a:ext>
                  </a:extLst>
                </a:gridCol>
                <a:gridCol w="2413635">
                  <a:extLst>
                    <a:ext uri="{9D8B030D-6E8A-4147-A177-3AD203B41FA5}">
                      <a16:colId xmlns:a16="http://schemas.microsoft.com/office/drawing/2014/main" val="3111436270"/>
                    </a:ext>
                  </a:extLst>
                </a:gridCol>
                <a:gridCol w="1445112">
                  <a:extLst>
                    <a:ext uri="{9D8B030D-6E8A-4147-A177-3AD203B41FA5}">
                      <a16:colId xmlns:a16="http://schemas.microsoft.com/office/drawing/2014/main" val="2444023813"/>
                    </a:ext>
                  </a:extLst>
                </a:gridCol>
                <a:gridCol w="1447262">
                  <a:extLst>
                    <a:ext uri="{9D8B030D-6E8A-4147-A177-3AD203B41FA5}">
                      <a16:colId xmlns:a16="http://schemas.microsoft.com/office/drawing/2014/main" val="461489297"/>
                    </a:ext>
                  </a:extLst>
                </a:gridCol>
                <a:gridCol w="1447262">
                  <a:extLst>
                    <a:ext uri="{9D8B030D-6E8A-4147-A177-3AD203B41FA5}">
                      <a16:colId xmlns:a16="http://schemas.microsoft.com/office/drawing/2014/main" val="1932926281"/>
                    </a:ext>
                  </a:extLst>
                </a:gridCol>
                <a:gridCol w="1447262">
                  <a:extLst>
                    <a:ext uri="{9D8B030D-6E8A-4147-A177-3AD203B41FA5}">
                      <a16:colId xmlns:a16="http://schemas.microsoft.com/office/drawing/2014/main" val="3835479253"/>
                    </a:ext>
                  </a:extLst>
                </a:gridCol>
                <a:gridCol w="1447262">
                  <a:extLst>
                    <a:ext uri="{9D8B030D-6E8A-4147-A177-3AD203B41FA5}">
                      <a16:colId xmlns:a16="http://schemas.microsoft.com/office/drawing/2014/main" val="1242635375"/>
                    </a:ext>
                  </a:extLst>
                </a:gridCol>
              </a:tblGrid>
              <a:tr h="9651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Số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hiệu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tên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KH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Khối lượng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Chu kì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Nhóm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Kloại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hay Pkim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8968564"/>
                  </a:ext>
                </a:extLst>
              </a:tr>
              <a:tr h="1061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12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Magnesium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Mg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24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KL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9164757"/>
                  </a:ext>
                </a:extLst>
              </a:tr>
              <a:tr h="1061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15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Phosphorous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31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PK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4539668"/>
                  </a:ext>
                </a:extLst>
              </a:tr>
              <a:tr h="521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18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Argon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Ar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40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8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Hiếm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0562290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66267" y="679532"/>
            <a:ext cx="2088823" cy="875891"/>
          </a:xfrm>
        </p:spPr>
        <p:txBody>
          <a:bodyPr/>
          <a:lstStyle/>
          <a:p>
            <a:r>
              <a:rPr lang="en-US" dirty="0"/>
              <a:t>BÀI 8</a:t>
            </a:r>
          </a:p>
        </p:txBody>
      </p:sp>
    </p:spTree>
    <p:extLst>
      <p:ext uri="{BB962C8B-B14F-4D97-AF65-F5344CB8AC3E}">
        <p14:creationId xmlns:p14="http://schemas.microsoft.com/office/powerpoint/2010/main" val="3281069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3913" y="670105"/>
            <a:ext cx="1881432" cy="875891"/>
          </a:xfrm>
        </p:spPr>
        <p:txBody>
          <a:bodyPr/>
          <a:lstStyle/>
          <a:p>
            <a:r>
              <a:rPr lang="en-US" dirty="0"/>
              <a:t>BÀI 6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99" y="1688236"/>
            <a:ext cx="11680575" cy="3950564"/>
          </a:xfrm>
        </p:spPr>
      </p:pic>
    </p:spTree>
    <p:extLst>
      <p:ext uri="{BB962C8B-B14F-4D97-AF65-F5344CB8AC3E}">
        <p14:creationId xmlns:p14="http://schemas.microsoft.com/office/powerpoint/2010/main" val="30717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2226611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a) m </a:t>
            </a:r>
            <a:r>
              <a:rPr lang="en-US" sz="3200" baseline="-25000" dirty="0"/>
              <a:t>x</a:t>
            </a:r>
            <a:r>
              <a:rPr lang="en-US" sz="3200" dirty="0"/>
              <a:t>= </a:t>
            </a:r>
            <a:r>
              <a:rPr lang="en-US" sz="3200" dirty="0" err="1"/>
              <a:t>m</a:t>
            </a:r>
            <a:r>
              <a:rPr lang="en-US" sz="3200" baseline="-25000" dirty="0" err="1"/>
              <a:t>P</a:t>
            </a:r>
            <a:r>
              <a:rPr lang="en-US" sz="3200" baseline="-25000" dirty="0"/>
              <a:t> </a:t>
            </a:r>
            <a:r>
              <a:rPr lang="en-US" sz="3200" dirty="0"/>
              <a:t>+</a:t>
            </a:r>
            <a:r>
              <a:rPr lang="en-US" sz="3200" dirty="0" err="1"/>
              <a:t>m</a:t>
            </a:r>
            <a:r>
              <a:rPr lang="en-US" sz="3200" baseline="-25000" dirty="0" err="1"/>
              <a:t>n</a:t>
            </a:r>
            <a:r>
              <a:rPr lang="en-US" sz="3200" dirty="0"/>
              <a:t>=6.1+6.1= 12 </a:t>
            </a:r>
            <a:r>
              <a:rPr lang="en-US" sz="3200" dirty="0" err="1"/>
              <a:t>amu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    m</a:t>
            </a:r>
            <a:r>
              <a:rPr lang="en-US" sz="3200" baseline="-25000" dirty="0"/>
              <a:t> Y </a:t>
            </a:r>
            <a:r>
              <a:rPr lang="en-US" sz="3200" dirty="0"/>
              <a:t>= </a:t>
            </a:r>
            <a:r>
              <a:rPr lang="en-US" sz="3200" dirty="0" err="1"/>
              <a:t>m</a:t>
            </a:r>
            <a:r>
              <a:rPr lang="en-US" sz="3200" baseline="-25000" dirty="0" err="1"/>
              <a:t>P</a:t>
            </a:r>
            <a:r>
              <a:rPr lang="en-US" sz="3200" baseline="-25000" dirty="0"/>
              <a:t> </a:t>
            </a:r>
            <a:r>
              <a:rPr lang="en-US" sz="3200" dirty="0"/>
              <a:t>+</a:t>
            </a:r>
            <a:r>
              <a:rPr lang="en-US" sz="3200" dirty="0" err="1"/>
              <a:t>m</a:t>
            </a:r>
            <a:r>
              <a:rPr lang="en-US" sz="3200" baseline="-25000" dirty="0" err="1"/>
              <a:t>n</a:t>
            </a:r>
            <a:r>
              <a:rPr lang="en-US" sz="3200" dirty="0"/>
              <a:t>=6.1+8.1= 14 </a:t>
            </a:r>
            <a:r>
              <a:rPr lang="en-US" sz="3200" dirty="0" err="1"/>
              <a:t>amu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b) </a:t>
            </a:r>
            <a:r>
              <a:rPr lang="en-US" sz="3200" dirty="0" err="1"/>
              <a:t>Thuộc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1 </a:t>
            </a:r>
            <a:r>
              <a:rPr lang="en-US" sz="3200" dirty="0" err="1"/>
              <a:t>nguyên</a:t>
            </a:r>
            <a:r>
              <a:rPr lang="en-US" sz="3200" dirty="0"/>
              <a:t> </a:t>
            </a:r>
            <a:r>
              <a:rPr lang="en-US" sz="3200" dirty="0" err="1"/>
              <a:t>tố</a:t>
            </a:r>
            <a:r>
              <a:rPr lang="en-US" sz="3200" dirty="0"/>
              <a:t> </a:t>
            </a:r>
            <a:r>
              <a:rPr lang="en-US" sz="3200" dirty="0" err="1"/>
              <a:t>hóa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vì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e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33913" y="670105"/>
            <a:ext cx="1881432" cy="875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BÀI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094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0473" y="519276"/>
            <a:ext cx="1853153" cy="932452"/>
          </a:xfrm>
        </p:spPr>
        <p:txBody>
          <a:bodyPr/>
          <a:lstStyle/>
          <a:p>
            <a:r>
              <a:rPr lang="en-US" dirty="0"/>
              <a:t>BÀI 7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801510"/>
            <a:ext cx="11442834" cy="2689209"/>
          </a:xfrm>
        </p:spPr>
      </p:pic>
    </p:spTree>
    <p:extLst>
      <p:ext uri="{BB962C8B-B14F-4D97-AF65-F5344CB8AC3E}">
        <p14:creationId xmlns:p14="http://schemas.microsoft.com/office/powerpoint/2010/main" val="2437643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55763" y="753533"/>
            <a:ext cx="1859437" cy="1084695"/>
          </a:xfrm>
        </p:spPr>
        <p:txBody>
          <a:bodyPr/>
          <a:lstStyle/>
          <a:p>
            <a:r>
              <a:rPr lang="en-US" dirty="0"/>
              <a:t>BÀI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986759" y="1649692"/>
            <a:ext cx="10130516" cy="3685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dirty="0"/>
              <a:t>a) </a:t>
            </a:r>
            <a:r>
              <a:rPr lang="en-US" sz="3300" dirty="0" err="1"/>
              <a:t>Các</a:t>
            </a:r>
            <a:r>
              <a:rPr lang="en-US" sz="3300" dirty="0"/>
              <a:t> </a:t>
            </a:r>
            <a:r>
              <a:rPr lang="en-US" sz="3300" dirty="0" err="1"/>
              <a:t>nguyên</a:t>
            </a:r>
            <a:r>
              <a:rPr lang="en-US" sz="3300" dirty="0"/>
              <a:t> </a:t>
            </a:r>
            <a:r>
              <a:rPr lang="en-US" sz="3300" dirty="0" err="1"/>
              <a:t>tố</a:t>
            </a:r>
            <a:r>
              <a:rPr lang="en-US" sz="3300" dirty="0"/>
              <a:t> </a:t>
            </a:r>
            <a:r>
              <a:rPr lang="en-US" sz="3300" dirty="0" err="1"/>
              <a:t>theo</a:t>
            </a:r>
            <a:r>
              <a:rPr lang="en-US" sz="3300" dirty="0"/>
              <a:t> </a:t>
            </a:r>
            <a:r>
              <a:rPr lang="en-US" sz="3300" dirty="0" err="1"/>
              <a:t>chiều</a:t>
            </a:r>
            <a:r>
              <a:rPr lang="en-US" sz="3300" dirty="0"/>
              <a:t> </a:t>
            </a:r>
            <a:r>
              <a:rPr lang="en-US" sz="3300" dirty="0" err="1"/>
              <a:t>tăng</a:t>
            </a:r>
            <a:r>
              <a:rPr lang="en-US" sz="3300" dirty="0"/>
              <a:t> </a:t>
            </a:r>
            <a:r>
              <a:rPr lang="en-US" sz="3300" dirty="0" err="1"/>
              <a:t>dần</a:t>
            </a:r>
            <a:r>
              <a:rPr lang="en-US" sz="3300" dirty="0"/>
              <a:t> </a:t>
            </a:r>
            <a:r>
              <a:rPr lang="en-US" sz="3300" dirty="0" err="1"/>
              <a:t>của</a:t>
            </a:r>
            <a:r>
              <a:rPr lang="en-US" sz="3300" dirty="0"/>
              <a:t> </a:t>
            </a:r>
            <a:r>
              <a:rPr lang="en-US" sz="3300" dirty="0" err="1"/>
              <a:t>điện</a:t>
            </a:r>
            <a:r>
              <a:rPr lang="en-US" sz="3300" dirty="0"/>
              <a:t> </a:t>
            </a:r>
            <a:r>
              <a:rPr lang="en-US" sz="3300" dirty="0" err="1"/>
              <a:t>tích</a:t>
            </a:r>
            <a:r>
              <a:rPr lang="en-US" sz="3300" dirty="0"/>
              <a:t>: F, Ne, Na, Mg, S, Ca</a:t>
            </a:r>
          </a:p>
          <a:p>
            <a:pPr marL="0" indent="0">
              <a:buNone/>
            </a:pPr>
            <a:r>
              <a:rPr lang="en-US" sz="3300" dirty="0"/>
              <a:t>b) 	</a:t>
            </a:r>
          </a:p>
          <a:p>
            <a:pPr marL="0" indent="0">
              <a:buNone/>
            </a:pPr>
            <a:r>
              <a:rPr lang="en-US" sz="3300" dirty="0"/>
              <a:t>- Kim </a:t>
            </a:r>
            <a:r>
              <a:rPr lang="en-US" sz="3300" dirty="0" err="1"/>
              <a:t>loại</a:t>
            </a:r>
            <a:r>
              <a:rPr lang="en-US" sz="3300" dirty="0"/>
              <a:t>: Na, Mg, Ca</a:t>
            </a:r>
          </a:p>
          <a:p>
            <a:pPr marL="0" indent="0">
              <a:buNone/>
            </a:pPr>
            <a:r>
              <a:rPr lang="en-US" sz="3300" dirty="0"/>
              <a:t>- Phi </a:t>
            </a:r>
            <a:r>
              <a:rPr lang="en-US" sz="3300" dirty="0" err="1"/>
              <a:t>kim</a:t>
            </a:r>
            <a:r>
              <a:rPr lang="en-US" sz="3300" dirty="0"/>
              <a:t>: F, S</a:t>
            </a:r>
          </a:p>
          <a:p>
            <a:pPr marL="0" indent="0">
              <a:buNone/>
            </a:pPr>
            <a:r>
              <a:rPr lang="en-US" sz="3300" dirty="0"/>
              <a:t>- </a:t>
            </a:r>
            <a:r>
              <a:rPr lang="en-US" sz="3300" dirty="0" err="1"/>
              <a:t>Khí</a:t>
            </a:r>
            <a:r>
              <a:rPr lang="en-US" sz="3300" dirty="0"/>
              <a:t> </a:t>
            </a:r>
            <a:r>
              <a:rPr lang="en-US" sz="3300" dirty="0" err="1"/>
              <a:t>hiếm</a:t>
            </a:r>
            <a:r>
              <a:rPr lang="en-US" sz="3300" dirty="0"/>
              <a:t>: 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260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9769" y="481568"/>
            <a:ext cx="4568072" cy="875891"/>
          </a:xfrm>
        </p:spPr>
        <p:txBody>
          <a:bodyPr/>
          <a:lstStyle/>
          <a:p>
            <a:r>
              <a:rPr lang="en-US" dirty="0" err="1"/>
              <a:t>Gợi</a:t>
            </a:r>
            <a:r>
              <a:rPr lang="en-US" dirty="0"/>
              <a:t> ý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665915"/>
              </p:ext>
            </p:extLst>
          </p:nvPr>
        </p:nvGraphicFramePr>
        <p:xfrm>
          <a:off x="348792" y="1687396"/>
          <a:ext cx="11409575" cy="4316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04255">
                  <a:extLst>
                    <a:ext uri="{9D8B030D-6E8A-4147-A177-3AD203B41FA5}">
                      <a16:colId xmlns:a16="http://schemas.microsoft.com/office/drawing/2014/main" val="3173050281"/>
                    </a:ext>
                  </a:extLst>
                </a:gridCol>
                <a:gridCol w="2105320">
                  <a:extLst>
                    <a:ext uri="{9D8B030D-6E8A-4147-A177-3AD203B41FA5}">
                      <a16:colId xmlns:a16="http://schemas.microsoft.com/office/drawing/2014/main" val="312712858"/>
                    </a:ext>
                  </a:extLst>
                </a:gridCol>
              </a:tblGrid>
              <a:tr h="850764">
                <a:tc>
                  <a:txBody>
                    <a:bodyPr/>
                    <a:lstStyle/>
                    <a:p>
                      <a:r>
                        <a:rPr lang="en-US" sz="2400" dirty="0"/>
                        <a:t>C1: (10đ)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Thang </a:t>
                      </a:r>
                      <a:r>
                        <a:rPr lang="en-US" sz="2400" dirty="0" err="1"/>
                        <a:t>điểm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217990"/>
                  </a:ext>
                </a:extLst>
              </a:tr>
              <a:tr h="976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+ electron </a:t>
                      </a:r>
                      <a:r>
                        <a:rPr lang="en-US" sz="2800" dirty="0" err="1"/>
                        <a:t>có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vị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trí</a:t>
                      </a:r>
                      <a:r>
                        <a:rPr lang="en-US" sz="2800" dirty="0"/>
                        <a:t> ở </a:t>
                      </a:r>
                      <a:r>
                        <a:rPr lang="en-US" sz="2800" dirty="0" err="1"/>
                        <a:t>lớp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vỏ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nguyên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tử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mang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điện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tích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âm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khối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lượng</a:t>
                      </a:r>
                      <a:r>
                        <a:rPr lang="en-US" sz="2800" dirty="0"/>
                        <a:t> 0,00055 </a:t>
                      </a:r>
                      <a:r>
                        <a:rPr lang="en-US" sz="2800" dirty="0" err="1"/>
                        <a:t>amu</a:t>
                      </a:r>
                      <a:r>
                        <a:rPr lang="en-US" sz="2800" dirty="0"/>
                        <a:t>( </a:t>
                      </a:r>
                      <a:r>
                        <a:rPr lang="en-US" sz="2800" dirty="0" err="1"/>
                        <a:t>không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đáng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kể</a:t>
                      </a:r>
                      <a:r>
                        <a:rPr lang="en-US" sz="2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153505"/>
                  </a:ext>
                </a:extLst>
              </a:tr>
              <a:tr h="976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+ Proton: </a:t>
                      </a:r>
                      <a:r>
                        <a:rPr lang="en-US" sz="2800" dirty="0" err="1"/>
                        <a:t>bên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trong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hạt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nhân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mang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điện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tích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dương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Khối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lượng</a:t>
                      </a:r>
                      <a:r>
                        <a:rPr lang="en-US" sz="2800" dirty="0"/>
                        <a:t> 1 </a:t>
                      </a:r>
                      <a:r>
                        <a:rPr lang="en-US" sz="2800" dirty="0" err="1"/>
                        <a:t>amu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116544"/>
                  </a:ext>
                </a:extLst>
              </a:tr>
              <a:tr h="976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+ Neutron: </a:t>
                      </a:r>
                      <a:r>
                        <a:rPr lang="en-US" sz="2800" dirty="0" err="1"/>
                        <a:t>bên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trong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hạt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nhân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không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mang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điện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khối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lượng</a:t>
                      </a:r>
                      <a:r>
                        <a:rPr lang="en-US" sz="2800" dirty="0"/>
                        <a:t> 1 </a:t>
                      </a:r>
                      <a:r>
                        <a:rPr lang="en-US" sz="2800" dirty="0" err="1"/>
                        <a:t>amu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534213"/>
                  </a:ext>
                </a:extLst>
              </a:tr>
              <a:tr h="5356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+ </a:t>
                      </a:r>
                      <a:r>
                        <a:rPr lang="en-US" sz="2800" dirty="0" err="1"/>
                        <a:t>Số</a:t>
                      </a:r>
                      <a:r>
                        <a:rPr lang="en-US" sz="2800" dirty="0"/>
                        <a:t> e= </a:t>
                      </a:r>
                      <a:r>
                        <a:rPr lang="en-US" sz="2800" dirty="0" err="1"/>
                        <a:t>sô</a:t>
                      </a:r>
                      <a:r>
                        <a:rPr lang="en-US" sz="2800" dirty="0"/>
                        <a:t>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779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523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975815" y="1941923"/>
            <a:ext cx="4886139" cy="2470608"/>
          </a:xfrm>
        </p:spPr>
        <p:txBody>
          <a:bodyPr>
            <a:normAutofit/>
          </a:bodyPr>
          <a:lstStyle/>
          <a:p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tập</a:t>
            </a:r>
            <a:r>
              <a:rPr lang="en-US" sz="3200" dirty="0"/>
              <a:t> </a:t>
            </a:r>
          </a:p>
          <a:p>
            <a:r>
              <a:rPr lang="en-US" sz="3200" dirty="0"/>
              <a:t>-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9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28621" y="1092897"/>
            <a:ext cx="3754225" cy="1084695"/>
          </a:xfrm>
        </p:spPr>
        <p:txBody>
          <a:bodyPr/>
          <a:lstStyle/>
          <a:p>
            <a:r>
              <a:rPr lang="en-US" dirty="0"/>
              <a:t>BÀI TẬP VỀ NHÀ</a:t>
            </a:r>
          </a:p>
        </p:txBody>
      </p:sp>
    </p:spTree>
    <p:extLst>
      <p:ext uri="{BB962C8B-B14F-4D97-AF65-F5344CB8AC3E}">
        <p14:creationId xmlns:p14="http://schemas.microsoft.com/office/powerpoint/2010/main" val="2902944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7413" y="802081"/>
            <a:ext cx="4454951" cy="904171"/>
          </a:xfrm>
        </p:spPr>
        <p:txBody>
          <a:bodyPr/>
          <a:lstStyle/>
          <a:p>
            <a:r>
              <a:rPr lang="en-US" dirty="0" err="1"/>
              <a:t>Gợi</a:t>
            </a:r>
            <a:r>
              <a:rPr lang="en-US" dirty="0"/>
              <a:t> ý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513686"/>
              </p:ext>
            </p:extLst>
          </p:nvPr>
        </p:nvGraphicFramePr>
        <p:xfrm>
          <a:off x="431276" y="1706252"/>
          <a:ext cx="11578472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11572">
                  <a:extLst>
                    <a:ext uri="{9D8B030D-6E8A-4147-A177-3AD203B41FA5}">
                      <a16:colId xmlns:a16="http://schemas.microsoft.com/office/drawing/2014/main" val="738262881"/>
                    </a:ext>
                  </a:extLst>
                </a:gridCol>
                <a:gridCol w="2166900">
                  <a:extLst>
                    <a:ext uri="{9D8B030D-6E8A-4147-A177-3AD203B41FA5}">
                      <a16:colId xmlns:a16="http://schemas.microsoft.com/office/drawing/2014/main" val="3073898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C2. </a:t>
                      </a:r>
                      <a:r>
                        <a:rPr lang="en-US" sz="2800" dirty="0" err="1"/>
                        <a:t>Một</a:t>
                      </a:r>
                      <a:r>
                        <a:rPr lang="en-US" sz="2800" dirty="0"/>
                        <a:t> ô </a:t>
                      </a:r>
                      <a:r>
                        <a:rPr lang="en-US" sz="2800" dirty="0" err="1"/>
                        <a:t>trong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bảng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tuần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hoàn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có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thể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cho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biết</a:t>
                      </a:r>
                      <a:r>
                        <a:rPr lang="en-US" sz="28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Thang </a:t>
                      </a:r>
                      <a:r>
                        <a:rPr lang="en-US" sz="2800" dirty="0" err="1"/>
                        <a:t>điểm</a:t>
                      </a:r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763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+ </a:t>
                      </a:r>
                      <a:r>
                        <a:rPr lang="en-US" sz="2800" dirty="0" err="1"/>
                        <a:t>tên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kí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hiệu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nguyên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tố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hóa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học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93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+ </a:t>
                      </a:r>
                      <a:r>
                        <a:rPr lang="en-US" sz="2800" dirty="0" err="1"/>
                        <a:t>Số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hiệu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nguyên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tử</a:t>
                      </a:r>
                      <a:r>
                        <a:rPr lang="en-US" sz="2800" dirty="0"/>
                        <a:t>: </a:t>
                      </a:r>
                      <a:r>
                        <a:rPr lang="en-US" sz="2800" dirty="0" err="1"/>
                        <a:t>chính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là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số</a:t>
                      </a:r>
                      <a:r>
                        <a:rPr lang="en-US" sz="2800" dirty="0"/>
                        <a:t> electron ( </a:t>
                      </a:r>
                      <a:r>
                        <a:rPr lang="en-US" sz="2800" dirty="0" err="1"/>
                        <a:t>số</a:t>
                      </a:r>
                      <a:r>
                        <a:rPr lang="en-US" sz="2800" dirty="0"/>
                        <a:t> proton)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710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+ </a:t>
                      </a:r>
                      <a:r>
                        <a:rPr lang="en-US" sz="2800" dirty="0" err="1"/>
                        <a:t>Số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lớp</a:t>
                      </a:r>
                      <a:r>
                        <a:rPr lang="en-US" sz="2800" dirty="0"/>
                        <a:t> e( </a:t>
                      </a:r>
                      <a:r>
                        <a:rPr lang="en-US" sz="2800" dirty="0" err="1"/>
                        <a:t>chu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kì</a:t>
                      </a:r>
                      <a:r>
                        <a:rPr lang="en-US" sz="2800" dirty="0"/>
                        <a:t>),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896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+ </a:t>
                      </a:r>
                      <a:r>
                        <a:rPr lang="en-US" sz="2800" dirty="0" err="1"/>
                        <a:t>số</a:t>
                      </a:r>
                      <a:r>
                        <a:rPr lang="en-US" sz="2800" dirty="0"/>
                        <a:t> e </a:t>
                      </a:r>
                      <a:r>
                        <a:rPr lang="en-US" sz="2800" dirty="0" err="1"/>
                        <a:t>ngoài</a:t>
                      </a:r>
                      <a:r>
                        <a:rPr lang="en-US" sz="2800" dirty="0"/>
                        <a:t> ( </a:t>
                      </a:r>
                      <a:r>
                        <a:rPr lang="en-US" sz="2800" dirty="0" err="1"/>
                        <a:t>nhóm</a:t>
                      </a:r>
                      <a:r>
                        <a:rPr lang="en-US" sz="2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372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+ </a:t>
                      </a:r>
                      <a:r>
                        <a:rPr lang="en-US" sz="2800" dirty="0" err="1"/>
                        <a:t>Nguyên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tố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đó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là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kim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loại</a:t>
                      </a:r>
                      <a:r>
                        <a:rPr lang="en-US" sz="2800" dirty="0"/>
                        <a:t> hay phi </a:t>
                      </a:r>
                      <a:r>
                        <a:rPr lang="en-US" sz="2800" dirty="0" err="1"/>
                        <a:t>kim</a:t>
                      </a:r>
                      <a:r>
                        <a:rPr lang="en-US" sz="2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385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774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4517" y="166504"/>
            <a:ext cx="1758885" cy="1293028"/>
          </a:xfrm>
        </p:spPr>
        <p:txBody>
          <a:bodyPr/>
          <a:lstStyle/>
          <a:p>
            <a:r>
              <a:rPr lang="en-US" dirty="0"/>
              <a:t>BÀI 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0" y="1313707"/>
            <a:ext cx="10881360" cy="5354320"/>
          </a:xfrm>
        </p:spPr>
      </p:pic>
    </p:spTree>
    <p:extLst>
      <p:ext uri="{BB962C8B-B14F-4D97-AF65-F5344CB8AC3E}">
        <p14:creationId xmlns:p14="http://schemas.microsoft.com/office/powerpoint/2010/main" val="3360939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080" y="1027521"/>
            <a:ext cx="1787165" cy="822490"/>
          </a:xfrm>
        </p:spPr>
        <p:txBody>
          <a:bodyPr/>
          <a:lstStyle/>
          <a:p>
            <a:r>
              <a:rPr lang="en-US" dirty="0"/>
              <a:t>BÀI 1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613531"/>
              </p:ext>
            </p:extLst>
          </p:nvPr>
        </p:nvGraphicFramePr>
        <p:xfrm>
          <a:off x="669303" y="1970201"/>
          <a:ext cx="10284643" cy="39686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73781">
                  <a:extLst>
                    <a:ext uri="{9D8B030D-6E8A-4147-A177-3AD203B41FA5}">
                      <a16:colId xmlns:a16="http://schemas.microsoft.com/office/drawing/2014/main" val="3170530416"/>
                    </a:ext>
                  </a:extLst>
                </a:gridCol>
                <a:gridCol w="1910862">
                  <a:extLst>
                    <a:ext uri="{9D8B030D-6E8A-4147-A177-3AD203B41FA5}">
                      <a16:colId xmlns:a16="http://schemas.microsoft.com/office/drawing/2014/main" val="3630371724"/>
                    </a:ext>
                  </a:extLst>
                </a:gridCol>
              </a:tblGrid>
              <a:tr h="5017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Phát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biểu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Loại hạt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1775623"/>
                  </a:ext>
                </a:extLst>
              </a:tr>
              <a:tr h="486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(1) </a:t>
                      </a:r>
                      <a:r>
                        <a:rPr lang="en-US" sz="2800" dirty="0" err="1">
                          <a:effectLst/>
                        </a:rPr>
                        <a:t>Hạt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mang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điện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tích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dương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Proton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0531483"/>
                  </a:ext>
                </a:extLst>
              </a:tr>
              <a:tr h="5017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(2)</a:t>
                      </a:r>
                      <a:r>
                        <a:rPr lang="en-US" sz="2800" dirty="0" err="1">
                          <a:effectLst/>
                        </a:rPr>
                        <a:t>Hạt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tìm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thấy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cùng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với</a:t>
                      </a:r>
                      <a:r>
                        <a:rPr lang="en-US" sz="2800" baseline="0" dirty="0">
                          <a:effectLst/>
                        </a:rPr>
                        <a:t> proton </a:t>
                      </a:r>
                      <a:r>
                        <a:rPr lang="en-US" sz="2800" baseline="0" dirty="0" err="1">
                          <a:effectLst/>
                        </a:rPr>
                        <a:t>trong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hạt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nhân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neutron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142265"/>
                  </a:ext>
                </a:extLst>
              </a:tr>
              <a:tr h="486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(3)</a:t>
                      </a:r>
                      <a:r>
                        <a:rPr lang="en-US" sz="2800" dirty="0" err="1">
                          <a:effectLst/>
                        </a:rPr>
                        <a:t>Hạt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có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thể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xuất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hiện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với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số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lượng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khác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nhau</a:t>
                      </a:r>
                      <a:r>
                        <a:rPr lang="en-US" sz="2800" baseline="0" dirty="0">
                          <a:effectLst/>
                        </a:rPr>
                        <a:t> 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neutron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1994080"/>
                  </a:ext>
                </a:extLst>
              </a:tr>
              <a:tr h="5017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(4)</a:t>
                      </a:r>
                      <a:r>
                        <a:rPr lang="en-US" sz="2800" dirty="0" err="1">
                          <a:effectLst/>
                        </a:rPr>
                        <a:t>Hạt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có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trong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lớp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vỏ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xung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quanh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hạt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nhân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electron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699849"/>
                  </a:ext>
                </a:extLst>
              </a:tr>
              <a:tr h="486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(5)</a:t>
                      </a:r>
                      <a:r>
                        <a:rPr lang="en-US" sz="2800" dirty="0" err="1">
                          <a:effectLst/>
                        </a:rPr>
                        <a:t>Hạt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mang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điện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tích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âm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electron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9237800"/>
                  </a:ext>
                </a:extLst>
              </a:tr>
              <a:tr h="5017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(6)</a:t>
                      </a:r>
                      <a:r>
                        <a:rPr lang="en-US" sz="2800" dirty="0" err="1">
                          <a:effectLst/>
                        </a:rPr>
                        <a:t>Hạt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có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khối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lượng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nhỏ</a:t>
                      </a:r>
                      <a:r>
                        <a:rPr lang="en-US" sz="2800" baseline="0" dirty="0">
                          <a:effectLst/>
                        </a:rPr>
                        <a:t>, </a:t>
                      </a:r>
                      <a:r>
                        <a:rPr lang="en-US" sz="2800" baseline="0" dirty="0" err="1">
                          <a:effectLst/>
                        </a:rPr>
                        <a:t>có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thể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bỏ</a:t>
                      </a:r>
                      <a:r>
                        <a:rPr lang="en-US" sz="2800" baseline="0" dirty="0">
                          <a:effectLst/>
                        </a:rPr>
                        <a:t> qua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electron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3331173"/>
                  </a:ext>
                </a:extLst>
              </a:tr>
              <a:tr h="5017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(7) </a:t>
                      </a:r>
                      <a:r>
                        <a:rPr lang="en-US" sz="2800" dirty="0" err="1">
                          <a:effectLst/>
                        </a:rPr>
                        <a:t>Hạt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không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mang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điện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tích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neutron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7813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031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1620" y="792654"/>
            <a:ext cx="1843726" cy="772196"/>
          </a:xfrm>
        </p:spPr>
        <p:txBody>
          <a:bodyPr/>
          <a:lstStyle/>
          <a:p>
            <a:r>
              <a:rPr lang="en-US" dirty="0"/>
              <a:t>BÀI 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1736466"/>
            <a:ext cx="11079480" cy="3678813"/>
          </a:xfrm>
        </p:spPr>
      </p:pic>
    </p:spTree>
    <p:extLst>
      <p:ext uri="{BB962C8B-B14F-4D97-AF65-F5344CB8AC3E}">
        <p14:creationId xmlns:p14="http://schemas.microsoft.com/office/powerpoint/2010/main" val="2757356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720" y="469733"/>
            <a:ext cx="1691640" cy="962827"/>
          </a:xfrm>
        </p:spPr>
        <p:txBody>
          <a:bodyPr/>
          <a:lstStyle/>
          <a:p>
            <a:r>
              <a:rPr lang="en-US" dirty="0"/>
              <a:t>BÀI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222" y="1638378"/>
            <a:ext cx="6940485" cy="4024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a. Proton </a:t>
            </a:r>
            <a:r>
              <a:rPr lang="en-US" sz="2800" dirty="0" err="1"/>
              <a:t>và</a:t>
            </a:r>
            <a:r>
              <a:rPr lang="en-US" sz="2800" dirty="0"/>
              <a:t> neutron</a:t>
            </a:r>
          </a:p>
          <a:p>
            <a:pPr marL="0" indent="0">
              <a:buNone/>
            </a:pPr>
            <a:r>
              <a:rPr lang="en-US" sz="2800" dirty="0"/>
              <a:t>b. 17</a:t>
            </a:r>
          </a:p>
          <a:p>
            <a:pPr marL="0" indent="0">
              <a:buNone/>
            </a:pPr>
            <a:r>
              <a:rPr lang="en-US" sz="2800" dirty="0"/>
              <a:t>c. 10</a:t>
            </a:r>
          </a:p>
          <a:p>
            <a:pPr marL="0" indent="0">
              <a:buNone/>
            </a:pPr>
            <a:r>
              <a:rPr lang="en-US" sz="2800" dirty="0"/>
              <a:t>d. </a:t>
            </a:r>
          </a:p>
          <a:p>
            <a:pPr marL="914400" lvl="2" indent="0">
              <a:buNone/>
            </a:pPr>
            <a:r>
              <a:rPr lang="en-US" sz="2800" dirty="0"/>
              <a:t>n</a:t>
            </a:r>
            <a:r>
              <a:rPr lang="en-US" sz="2800" baseline="-25000" dirty="0"/>
              <a:t>e</a:t>
            </a:r>
            <a:r>
              <a:rPr lang="en-US" sz="2800" dirty="0"/>
              <a:t>=n</a:t>
            </a:r>
            <a:r>
              <a:rPr lang="en-US" sz="2800" baseline="-25000" dirty="0"/>
              <a:t>p</a:t>
            </a:r>
            <a:r>
              <a:rPr lang="en-US" sz="2800" dirty="0"/>
              <a:t>=9</a:t>
            </a:r>
          </a:p>
          <a:p>
            <a:pPr marL="914400" lvl="2" indent="0">
              <a:buNone/>
            </a:pPr>
            <a:r>
              <a:rPr lang="en-US" sz="2800" dirty="0"/>
              <a:t>m= </a:t>
            </a:r>
            <a:r>
              <a:rPr lang="en-US" sz="2800" dirty="0" err="1"/>
              <a:t>m</a:t>
            </a:r>
            <a:r>
              <a:rPr lang="en-US" sz="2800" baseline="-25000" dirty="0" err="1"/>
              <a:t>p</a:t>
            </a:r>
            <a:r>
              <a:rPr lang="en-US" sz="2800" dirty="0"/>
              <a:t> + </a:t>
            </a:r>
            <a:r>
              <a:rPr lang="en-US" sz="2800" dirty="0" err="1"/>
              <a:t>m</a:t>
            </a:r>
            <a:r>
              <a:rPr lang="en-US" sz="2800" baseline="-25000" dirty="0" err="1"/>
              <a:t>n</a:t>
            </a:r>
            <a:r>
              <a:rPr lang="en-US" sz="2800" dirty="0"/>
              <a:t>=19</a:t>
            </a:r>
          </a:p>
          <a:p>
            <a:pPr marL="914400" lvl="2" indent="0">
              <a:buNone/>
            </a:pPr>
            <a:r>
              <a:rPr lang="en-US" sz="2800" dirty="0"/>
              <a:t>n</a:t>
            </a:r>
            <a:r>
              <a:rPr lang="en-US" sz="2800" baseline="-25000" dirty="0"/>
              <a:t>p</a:t>
            </a:r>
            <a:r>
              <a:rPr lang="en-US" sz="2800" dirty="0"/>
              <a:t>= 10</a:t>
            </a:r>
          </a:p>
          <a:p>
            <a:pPr marL="0" indent="0">
              <a:buNone/>
            </a:pPr>
            <a:r>
              <a:rPr lang="en-US" sz="2800" dirty="0"/>
              <a:t>e. m= </a:t>
            </a:r>
            <a:r>
              <a:rPr lang="en-US" sz="2800" dirty="0" err="1"/>
              <a:t>m</a:t>
            </a:r>
            <a:r>
              <a:rPr lang="en-US" sz="2800" baseline="-25000" dirty="0" err="1"/>
              <a:t>p</a:t>
            </a:r>
            <a:r>
              <a:rPr lang="en-US" sz="2800" dirty="0" err="1"/>
              <a:t>+m</a:t>
            </a:r>
            <a:r>
              <a:rPr lang="en-US" sz="2800" baseline="-25000" dirty="0" err="1"/>
              <a:t>n</a:t>
            </a:r>
            <a:r>
              <a:rPr lang="en-US" sz="2800" dirty="0"/>
              <a:t>= 3.1+4.1=7( </a:t>
            </a:r>
            <a:r>
              <a:rPr lang="en-US" sz="2800" dirty="0" err="1"/>
              <a:t>amu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84913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317" y="707812"/>
            <a:ext cx="2239652" cy="847611"/>
          </a:xfrm>
        </p:spPr>
        <p:txBody>
          <a:bodyPr/>
          <a:lstStyle/>
          <a:p>
            <a:r>
              <a:rPr lang="en-US" dirty="0"/>
              <a:t>BÀI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12273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kí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tố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tố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r>
              <a:rPr lang="en-US" sz="2800" dirty="0"/>
              <a:t>hydrogen, helium, </a:t>
            </a:r>
            <a:r>
              <a:rPr lang="en-US" sz="2800" dirty="0" err="1"/>
              <a:t>cabon</a:t>
            </a:r>
            <a:r>
              <a:rPr lang="en-US" sz="2800" dirty="0"/>
              <a:t>, nitrogen, oxygen, sodium ?</a:t>
            </a:r>
          </a:p>
        </p:txBody>
      </p:sp>
    </p:spTree>
    <p:extLst>
      <p:ext uri="{BB962C8B-B14F-4D97-AF65-F5344CB8AC3E}">
        <p14:creationId xmlns:p14="http://schemas.microsoft.com/office/powerpoint/2010/main" val="3433688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6779" y="754144"/>
            <a:ext cx="1787165" cy="822490"/>
          </a:xfrm>
        </p:spPr>
        <p:txBody>
          <a:bodyPr/>
          <a:lstStyle/>
          <a:p>
            <a:r>
              <a:rPr lang="en-US" dirty="0"/>
              <a:t>BÀI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4353" y="1742073"/>
            <a:ext cx="3471421" cy="402412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nguyên</a:t>
            </a:r>
            <a:r>
              <a:rPr lang="en-US" sz="3200" dirty="0"/>
              <a:t> </a:t>
            </a:r>
            <a:r>
              <a:rPr lang="en-US" sz="3200" dirty="0" err="1"/>
              <a:t>tố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r>
              <a:rPr lang="en-US" sz="3200" dirty="0"/>
              <a:t>- Hydrogen: H</a:t>
            </a:r>
          </a:p>
          <a:p>
            <a:pPr marL="0" indent="0">
              <a:buNone/>
            </a:pPr>
            <a:r>
              <a:rPr lang="en-US" sz="3200" dirty="0"/>
              <a:t>- Helium: He</a:t>
            </a:r>
          </a:p>
          <a:p>
            <a:pPr marL="0" indent="0">
              <a:buNone/>
            </a:pPr>
            <a:r>
              <a:rPr lang="en-US" sz="3200" dirty="0"/>
              <a:t>- Carbon: Ca</a:t>
            </a:r>
          </a:p>
          <a:p>
            <a:pPr marL="0" indent="0">
              <a:buNone/>
            </a:pPr>
            <a:r>
              <a:rPr lang="en-US" sz="3200" dirty="0"/>
              <a:t>- Nitrogen: N</a:t>
            </a:r>
          </a:p>
          <a:p>
            <a:pPr marL="0" indent="0">
              <a:buNone/>
            </a:pPr>
            <a:r>
              <a:rPr lang="en-US" sz="3200" dirty="0"/>
              <a:t>- oxygen: O</a:t>
            </a:r>
          </a:p>
          <a:p>
            <a:pPr marL="0" indent="0">
              <a:buNone/>
            </a:pPr>
            <a:r>
              <a:rPr lang="en-US" sz="3200" dirty="0"/>
              <a:t>- Sodium: 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15363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94</TotalTime>
  <Words>599</Words>
  <Application>Microsoft Office PowerPoint</Application>
  <PresentationFormat>Widescreen</PresentationFormat>
  <Paragraphs>156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Vapor Trail</vt:lpstr>
      <vt:lpstr>BÀI TẬP CHỦ ĐỀ 1,2</vt:lpstr>
      <vt:lpstr>Gợi ý đáp án</vt:lpstr>
      <vt:lpstr>Gợi ý đáp án</vt:lpstr>
      <vt:lpstr>BÀI 1</vt:lpstr>
      <vt:lpstr>BÀI 1</vt:lpstr>
      <vt:lpstr>BÀI 2</vt:lpstr>
      <vt:lpstr>BÀI 2</vt:lpstr>
      <vt:lpstr>BÀI 3</vt:lpstr>
      <vt:lpstr>BÀI 3</vt:lpstr>
      <vt:lpstr>BÀI 4</vt:lpstr>
      <vt:lpstr>BÀI 4</vt:lpstr>
      <vt:lpstr>BÀI 5</vt:lpstr>
      <vt:lpstr>BÀI 5</vt:lpstr>
      <vt:lpstr>BÀI 8</vt:lpstr>
      <vt:lpstr>BÀI 8</vt:lpstr>
      <vt:lpstr>BÀI 6</vt:lpstr>
      <vt:lpstr>PowerPoint Presentation</vt:lpstr>
      <vt:lpstr>BÀI 7</vt:lpstr>
      <vt:lpstr>BÀI 7</vt:lpstr>
      <vt:lpstr>BÀI TẬP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TẬP CHỦ ĐỀ 1,2</dc:title>
  <dc:creator>Admin</dc:creator>
  <cp:lastModifiedBy>Admin</cp:lastModifiedBy>
  <cp:revision>9</cp:revision>
  <dcterms:created xsi:type="dcterms:W3CDTF">2022-07-24T07:37:48Z</dcterms:created>
  <dcterms:modified xsi:type="dcterms:W3CDTF">2022-07-24T09:12:35Z</dcterms:modified>
</cp:coreProperties>
</file>