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68" r:id="rId3"/>
    <p:sldId id="276" r:id="rId4"/>
    <p:sldId id="277" r:id="rId5"/>
    <p:sldId id="309" r:id="rId6"/>
    <p:sldId id="310" r:id="rId7"/>
    <p:sldId id="291" r:id="rId8"/>
    <p:sldId id="278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6" r:id="rId17"/>
    <p:sldId id="302" r:id="rId18"/>
    <p:sldId id="307" r:id="rId19"/>
    <p:sldId id="303" r:id="rId20"/>
    <p:sldId id="308" r:id="rId21"/>
    <p:sldId id="304" r:id="rId22"/>
    <p:sldId id="285" r:id="rId23"/>
    <p:sldId id="305" r:id="rId24"/>
    <p:sldId id="286" r:id="rId25"/>
    <p:sldId id="287" r:id="rId26"/>
    <p:sldId id="28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DE6C116E-A1A7-8E29-189E-1465C4FCBF1D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737BE6F-CAF7-79D5-F162-207A15B44701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75890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FCCABCBC-4C0A-BCF2-088E-B3AB2D4050E8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C7E7D5D-D6F1-421A-85E3-792D81BE9771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419773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8292D26A-8F51-519F-3206-895196237270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A950AB5-5D08-8751-C4A7-5D2B5A6214D5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1D66C1A-399F-3E18-B027-5CE0674BFFFE}"/>
              </a:ext>
            </a:extLst>
          </p:cNvPr>
          <p:cNvSpPr txBox="1"/>
          <p:nvPr userDrawn="1"/>
        </p:nvSpPr>
        <p:spPr>
          <a:xfrm>
            <a:off x="10619817" y="-1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4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33946" y="2367171"/>
            <a:ext cx="6480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Lesson 2i: Progress Check </a:t>
            </a:r>
          </a:p>
          <a:p>
            <a:pPr algn="ctr"/>
            <a:r>
              <a:rPr lang="en-US" sz="4800" b="1" dirty="0">
                <a:solidFill>
                  <a:schemeClr val="accent5"/>
                </a:solidFill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15" y="501134"/>
            <a:ext cx="4862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8 Read the text and answer the question: what is the text about?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357809"/>
            <a:ext cx="7019925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965" y="2544417"/>
            <a:ext cx="48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It’s about school life in Vietnam.</a:t>
            </a:r>
          </a:p>
        </p:txBody>
      </p:sp>
    </p:spTree>
    <p:extLst>
      <p:ext uri="{BB962C8B-B14F-4D97-AF65-F5344CB8AC3E}">
        <p14:creationId xmlns:p14="http://schemas.microsoft.com/office/powerpoint/2010/main" val="4014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828"/>
            <a:ext cx="119170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4472C4"/>
                </a:solidFill>
              </a:rPr>
              <a:t>1</a:t>
            </a:r>
            <a:r>
              <a:rPr lang="en-US" sz="3600" dirty="0">
                <a:solidFill>
                  <a:srgbClr val="4472C4"/>
                </a:solidFill>
              </a:rPr>
              <a:t> The school year in Vietnam starts _____________________ 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4472C4"/>
                </a:solidFill>
              </a:rPr>
              <a:t>2</a:t>
            </a:r>
            <a:r>
              <a:rPr lang="en-US" sz="3600" dirty="0">
                <a:solidFill>
                  <a:srgbClr val="4472C4"/>
                </a:solidFill>
              </a:rPr>
              <a:t> Primary school lasts ________________________________ 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4472C4"/>
                </a:solidFill>
              </a:rPr>
              <a:t>3</a:t>
            </a:r>
            <a:r>
              <a:rPr lang="en-US" sz="3600" dirty="0">
                <a:solidFill>
                  <a:srgbClr val="4472C4"/>
                </a:solidFill>
              </a:rPr>
              <a:t> A 7-year-old Vietnamese child goes to ________________ 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4472C4"/>
                </a:solidFill>
              </a:rPr>
              <a:t>4</a:t>
            </a:r>
            <a:r>
              <a:rPr lang="en-US" sz="3600" dirty="0">
                <a:solidFill>
                  <a:srgbClr val="4472C4"/>
                </a:solidFill>
              </a:rPr>
              <a:t> Secondary school lasts _____________________ 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4472C4"/>
                </a:solidFill>
              </a:rPr>
              <a:t>5</a:t>
            </a:r>
            <a:r>
              <a:rPr lang="en-US" sz="3600" dirty="0">
                <a:solidFill>
                  <a:srgbClr val="4472C4"/>
                </a:solidFill>
              </a:rPr>
              <a:t> High school is for students aged ______________________ 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4472C4"/>
                </a:solidFill>
              </a:rPr>
              <a:t>6</a:t>
            </a:r>
            <a:r>
              <a:rPr lang="en-US" sz="3600" dirty="0">
                <a:solidFill>
                  <a:srgbClr val="4472C4"/>
                </a:solidFill>
              </a:rPr>
              <a:t> Students can choose to do professional training after they finish _________________________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177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Read the sentences and guess the missing information.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2828" y="1034802"/>
            <a:ext cx="15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0478" y="1858700"/>
            <a:ext cx="474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period of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1122" y="2669455"/>
            <a:ext cx="15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3476317"/>
            <a:ext cx="389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period of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9413" y="4321167"/>
            <a:ext cx="225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3418" y="5930349"/>
            <a:ext cx="158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23714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87601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1</a:t>
            </a:r>
            <a:r>
              <a:rPr lang="en-US" sz="3600" dirty="0">
                <a:solidFill>
                  <a:srgbClr val="4472C4"/>
                </a:solidFill>
              </a:rPr>
              <a:t> The school year in Vietnam starts ________________ .</a:t>
            </a:r>
          </a:p>
          <a:p>
            <a:endParaRPr lang="en-US" sz="3600" dirty="0">
              <a:solidFill>
                <a:srgbClr val="4472C4"/>
              </a:solidFill>
            </a:endParaRPr>
          </a:p>
          <a:p>
            <a:r>
              <a:rPr lang="en-US" sz="3600" b="1" dirty="0">
                <a:solidFill>
                  <a:srgbClr val="4472C4"/>
                </a:solidFill>
              </a:rPr>
              <a:t>2</a:t>
            </a:r>
            <a:r>
              <a:rPr lang="en-US" sz="3600" dirty="0">
                <a:solidFill>
                  <a:srgbClr val="4472C4"/>
                </a:solidFill>
              </a:rPr>
              <a:t> Primary school lasts _________________ .</a:t>
            </a:r>
          </a:p>
          <a:p>
            <a:endParaRPr lang="en-US" sz="3600" dirty="0">
              <a:solidFill>
                <a:srgbClr val="4472C4"/>
              </a:solidFill>
            </a:endParaRPr>
          </a:p>
          <a:p>
            <a:r>
              <a:rPr lang="en-US" sz="3600" b="1" dirty="0">
                <a:solidFill>
                  <a:srgbClr val="4472C4"/>
                </a:solidFill>
              </a:rPr>
              <a:t>3</a:t>
            </a:r>
            <a:r>
              <a:rPr lang="en-US" sz="3600" dirty="0">
                <a:solidFill>
                  <a:srgbClr val="4472C4"/>
                </a:solidFill>
              </a:rPr>
              <a:t> A 7-year-old Vietnamese child goes to ______________ .</a:t>
            </a:r>
            <a:endParaRPr lang="en-US" dirty="0">
              <a:solidFill>
                <a:srgbClr val="4472C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8339" y="876014"/>
            <a:ext cx="570837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The school year in Vietnam begins in September and ends in May.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964" y="1395367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in September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873" y="3045186"/>
            <a:ext cx="232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five years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2646" y="4673550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primary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8339" y="2926931"/>
            <a:ext cx="570837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Primary school lasts for five years (between first and fifth grade), and students finish it at the age of eleven.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41423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Read the text and complete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24642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2246"/>
            <a:ext cx="5943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</a:t>
            </a:r>
            <a:r>
              <a:rPr lang="en-US" sz="3600" dirty="0">
                <a:solidFill>
                  <a:srgbClr val="4472C4"/>
                </a:solidFill>
              </a:rPr>
              <a:t> Secondary school lasts _______________ .</a:t>
            </a:r>
          </a:p>
          <a:p>
            <a:endParaRPr lang="en-US" sz="3600" dirty="0">
              <a:solidFill>
                <a:srgbClr val="4472C4"/>
              </a:solidFill>
            </a:endParaRPr>
          </a:p>
          <a:p>
            <a:r>
              <a:rPr lang="en-US" sz="3600" b="1" dirty="0">
                <a:solidFill>
                  <a:srgbClr val="4472C4"/>
                </a:solidFill>
              </a:rPr>
              <a:t>5</a:t>
            </a:r>
            <a:r>
              <a:rPr lang="en-US" sz="3600" dirty="0">
                <a:solidFill>
                  <a:srgbClr val="4472C4"/>
                </a:solidFill>
              </a:rPr>
              <a:t> High school is for students aged _________________ .</a:t>
            </a:r>
          </a:p>
          <a:p>
            <a:endParaRPr lang="en-US" sz="3600" dirty="0">
              <a:solidFill>
                <a:srgbClr val="4472C4"/>
              </a:solidFill>
            </a:endParaRPr>
          </a:p>
          <a:p>
            <a:r>
              <a:rPr lang="en-US" sz="3600" b="1" dirty="0">
                <a:solidFill>
                  <a:srgbClr val="4472C4"/>
                </a:solidFill>
              </a:rPr>
              <a:t>6</a:t>
            </a:r>
            <a:r>
              <a:rPr lang="en-US" sz="3600" dirty="0">
                <a:solidFill>
                  <a:srgbClr val="4472C4"/>
                </a:solidFill>
              </a:rPr>
              <a:t> Students can choose to do professional training after they finish _____________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225" y="1377396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four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690" y="3015020"/>
            <a:ext cx="399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sixteen to eighteen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6447" y="5214649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high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29080"/>
            <a:ext cx="62484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Secondary school lasts four years (sixth to ninth grade) and students finish it at the age of fifteen.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2206133"/>
            <a:ext cx="62484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After students complete four years of secondary school, they go to high school for three years (at the age of sixteen to eighteen.)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4375629"/>
            <a:ext cx="62484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After high school, students can either choose to go to professional training schools (vocational schools) or colleges or universities.</a:t>
            </a:r>
          </a:p>
        </p:txBody>
      </p:sp>
    </p:spTree>
    <p:extLst>
      <p:ext uri="{BB962C8B-B14F-4D97-AF65-F5344CB8AC3E}">
        <p14:creationId xmlns:p14="http://schemas.microsoft.com/office/powerpoint/2010/main" val="6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Listening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8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952" y="561418"/>
            <a:ext cx="830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9 Listen and complete Aga’s daily routine.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953" y="1207749"/>
            <a:ext cx="83058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0076" y="1955652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5:30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0076" y="3148190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8:30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0076" y="3740333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3:30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1258" y="4338936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have dinner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20" y="4946568"/>
            <a:ext cx="315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10:00</a:t>
            </a:r>
          </a:p>
        </p:txBody>
      </p:sp>
      <p:pic>
        <p:nvPicPr>
          <p:cNvPr id="9" name="CD2-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753" y="5614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904" y="467138"/>
            <a:ext cx="811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Tell your friend about Aga’s daily routine.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7139"/>
            <a:ext cx="2464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345096" y="1577340"/>
            <a:ext cx="9822014" cy="4194810"/>
          </a:xfrm>
          <a:prstGeom prst="wedgeEllipseCallou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Aga gets up early at 5:50. Then she 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leaves the house at 6:30 and it takes her two hours to arrive at school. Her school finishes at 3:30. She has dinner at 7:30 and goes to bed at 10:00 p.m.</a:t>
            </a:r>
          </a:p>
        </p:txBody>
      </p:sp>
    </p:spTree>
    <p:extLst>
      <p:ext uri="{BB962C8B-B14F-4D97-AF65-F5344CB8AC3E}">
        <p14:creationId xmlns:p14="http://schemas.microsoft.com/office/powerpoint/2010/main" val="20640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Writing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6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7139"/>
            <a:ext cx="21965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6548" y="447261"/>
            <a:ext cx="99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Make a list of activities you usually do on Sundays.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6548" y="1341783"/>
            <a:ext cx="8438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get up late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have big breakfast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go to the park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play sports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go shopping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hang out with friends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eat out </a:t>
            </a:r>
          </a:p>
        </p:txBody>
      </p:sp>
    </p:spTree>
    <p:extLst>
      <p:ext uri="{BB962C8B-B14F-4D97-AF65-F5344CB8AC3E}">
        <p14:creationId xmlns:p14="http://schemas.microsoft.com/office/powerpoint/2010/main" val="237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391" y="328423"/>
            <a:ext cx="1028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10. Complete an email to your English friend, Stan, about what you do on Sundays (about 50-60 words).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6" y="1528752"/>
            <a:ext cx="6675783" cy="5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95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0060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 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76389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58499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2170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3942800"/>
            <a:ext cx="3256378" cy="6624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44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20275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Planning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7583" y="457200"/>
            <a:ext cx="998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Think about what you do on Sunday morning, afternoon, and evening.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357" y="1789043"/>
            <a:ext cx="11499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 Morning: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take a shower, have breakfast, watch TV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 Afternoon: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play football at the park, hang out with friends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 Evening: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eat dinner with my family, chat online</a:t>
            </a:r>
          </a:p>
        </p:txBody>
      </p:sp>
    </p:spTree>
    <p:extLst>
      <p:ext uri="{BB962C8B-B14F-4D97-AF65-F5344CB8AC3E}">
        <p14:creationId xmlns:p14="http://schemas.microsoft.com/office/powerpoint/2010/main" val="38131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210" y="1023731"/>
            <a:ext cx="119236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Hi Stan! </a:t>
            </a:r>
          </a:p>
          <a:p>
            <a:r>
              <a:rPr lang="en-US" sz="3600" dirty="0">
                <a:solidFill>
                  <a:prstClr val="black"/>
                </a:solidFill>
              </a:rPr>
              <a:t>How are you? On Sundays, </a:t>
            </a:r>
            <a:r>
              <a:rPr lang="en-US" sz="3600" dirty="0">
                <a:solidFill>
                  <a:srgbClr val="FF0000"/>
                </a:solidFill>
              </a:rPr>
              <a:t>I usually wake up at 9:00 a.m. In the morning, I take a shower, have my breakfast and watch TV.</a:t>
            </a:r>
            <a:r>
              <a:rPr lang="en-US" sz="3600" dirty="0">
                <a:solidFill>
                  <a:prstClr val="black"/>
                </a:solidFill>
              </a:rPr>
              <a:t> In the afternoon, </a:t>
            </a:r>
            <a:r>
              <a:rPr lang="en-US" sz="3600" dirty="0">
                <a:solidFill>
                  <a:srgbClr val="FF0000"/>
                </a:solidFill>
              </a:rPr>
              <a:t>I play football at the park and hang out with my friends.</a:t>
            </a:r>
            <a:r>
              <a:rPr lang="en-US" sz="3600" dirty="0">
                <a:solidFill>
                  <a:prstClr val="black"/>
                </a:solidFill>
              </a:rPr>
              <a:t> In the evening, </a:t>
            </a:r>
            <a:r>
              <a:rPr lang="en-US" sz="3600" dirty="0">
                <a:solidFill>
                  <a:srgbClr val="FF0000"/>
                </a:solidFill>
              </a:rPr>
              <a:t>I eat dinner with my family at 7:00 p.m.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and then I chat online. I go to bed at 9:30 p.m.</a:t>
            </a:r>
          </a:p>
          <a:p>
            <a:r>
              <a:rPr lang="en-US" sz="3600" dirty="0">
                <a:solidFill>
                  <a:prstClr val="black"/>
                </a:solidFill>
              </a:rPr>
              <a:t>What about you? </a:t>
            </a:r>
          </a:p>
          <a:p>
            <a:r>
              <a:rPr lang="en-US" sz="3600" dirty="0">
                <a:solidFill>
                  <a:prstClr val="black"/>
                </a:solidFill>
              </a:rPr>
              <a:t>Write back. </a:t>
            </a:r>
          </a:p>
          <a:p>
            <a:r>
              <a:rPr lang="en-US" sz="3600" dirty="0">
                <a:solidFill>
                  <a:prstClr val="black"/>
                </a:solidFill>
              </a:rPr>
              <a:t>Emily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37322"/>
            <a:ext cx="23356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Sample </a:t>
            </a:r>
          </a:p>
        </p:txBody>
      </p:sp>
    </p:spTree>
    <p:extLst>
      <p:ext uri="{BB962C8B-B14F-4D97-AF65-F5344CB8AC3E}">
        <p14:creationId xmlns:p14="http://schemas.microsoft.com/office/powerpoint/2010/main" val="220272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" y="61622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4472C4"/>
                </a:solidFill>
              </a:rPr>
              <a:t>Write a short paragraph (about 60 words) about what you usually do on the weekend, use the vocabulary about free time activities and Present Simple tense.</a:t>
            </a:r>
          </a:p>
        </p:txBody>
      </p:sp>
    </p:spTree>
    <p:extLst>
      <p:ext uri="{BB962C8B-B14F-4D97-AF65-F5344CB8AC3E}">
        <p14:creationId xmlns:p14="http://schemas.microsoft.com/office/powerpoint/2010/main" val="211132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818408"/>
            <a:ext cx="860593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 a text about school life in Vietnam.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668" y="3483391"/>
            <a:ext cx="87152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Listen to a daily routine.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4892913"/>
            <a:ext cx="87152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Write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Write an email about what you do on Sunday.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2018947"/>
            <a:ext cx="1187202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vocabularies and grammar and make sentences using them.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52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2 Test 2</a:t>
            </a:r>
            <a:r>
              <a:rPr lang="en-US" sz="3600" i="1" dirty="0">
                <a:solidFill>
                  <a:srgbClr val="0070C0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TA 6</a:t>
            </a:r>
            <a:r>
              <a:rPr lang="en-US" sz="3600" i="1" dirty="0">
                <a:solidFill>
                  <a:srgbClr val="0070C0"/>
                </a:solidFill>
              </a:rPr>
              <a:t> Right on (pp. 24-25).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79295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reading a text about a school life in Vietnam.</a:t>
            </a:r>
          </a:p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listening to timetable.</a:t>
            </a:r>
          </a:p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writing an email.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225287" y="559822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pronounced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970722" y="1806058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 	               B. r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	           C. br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	            D. l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ve</a:t>
            </a:r>
          </a:p>
          <a:p>
            <a:pPr lvl="0"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/iːt/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/riːd/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/breɪk/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/liːv/</a:t>
            </a:r>
            <a:endParaRPr lang="vi-VN" sz="3200" dirty="0">
              <a:solidFill>
                <a:srgbClr val="4472C4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g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me		B. n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me 	     C. pl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ce	            D. c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/ɡeɪm/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/neɪm/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/pleɪs/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/kɑː/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l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nchbox  	B. m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sic	           C. p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zzle	   D. r</a:t>
            </a:r>
            <a:r>
              <a:rPr lang="en-GB" sz="3200" u="sng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solidFill>
                  <a:srgbClr val="4472C4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bbish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/ˈlʌntʃbɒks/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/ˈmjuːzɪk/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/ˈpʌzəl/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/ˈrʌbɪʃ/</a:t>
            </a:r>
          </a:p>
        </p:txBody>
      </p:sp>
      <p:sp>
        <p:nvSpPr>
          <p:cNvPr id="4" name="Oval 3"/>
          <p:cNvSpPr/>
          <p:nvPr/>
        </p:nvSpPr>
        <p:spPr>
          <a:xfrm>
            <a:off x="6808304" y="1918252"/>
            <a:ext cx="546653" cy="58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47586" y="3359172"/>
            <a:ext cx="546653" cy="58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24350" y="4836390"/>
            <a:ext cx="546653" cy="58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402031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from that of the others.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450573" y="1378177"/>
            <a:ext cx="11928995" cy="521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enjoy            B. visit	          C. listen	                  D. finish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400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/ɪnˈdʒɔɪ/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/ˈvɪzɪt/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/ˈlɪsən/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/ˈfɪnɪʃ/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leaflet          B. building	         C. routine	         D. transport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/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ˈliːflət/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/ˈbɪldɪŋ/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/ruːˈtiːn/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/ˈtrænspɔːt/ </a:t>
            </a:r>
          </a:p>
          <a:p>
            <a:pPr>
              <a:lnSpc>
                <a:spcPct val="150000"/>
              </a:lnSpc>
            </a:pPr>
            <a:r>
              <a:rPr lang="en-GB" sz="3400" dirty="0">
                <a:solidFill>
                  <a:srgbClr val="0070C0"/>
                </a:solidFill>
                <a:ea typeface="Arial" panose="020B0604020202020204" pitchFamily="34" charset="0"/>
                <a:cs typeface="HelveticaNeueLT Std"/>
              </a:rPr>
              <a:t>3. A. activity	 B. geography	    C. environment	D. education</a:t>
            </a:r>
          </a:p>
          <a:p>
            <a:pPr>
              <a:lnSpc>
                <a:spcPct val="150000"/>
              </a:lnSpc>
            </a:pPr>
            <a:r>
              <a:rPr lang="vi-VN" sz="3400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HelveticaNeueLT Std"/>
              </a:rPr>
              <a:t> 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HelveticaNeueLT Std"/>
              </a:rPr>
              <a:t>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/ækˈtɪvəti/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/dʒiˈɒɡrəfi/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/ɪnˈvaɪrənmənt/ 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/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edʒʊˈkeɪʃən/</a:t>
            </a: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vi-VN" sz="34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4643" y="1580321"/>
            <a:ext cx="467140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81500" y="3306086"/>
            <a:ext cx="467140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594573" y="5098111"/>
            <a:ext cx="467140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017"/>
            <a:ext cx="25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296" y="487017"/>
            <a:ext cx="962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Tell your friend about your school 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70" y="1590261"/>
            <a:ext cx="10833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What time does your first lesson start?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How many lessons do you have a day?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Where do you have lunch?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What time do you come back home?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Do you have a lot of homework every day? </a:t>
            </a:r>
          </a:p>
        </p:txBody>
      </p:sp>
    </p:spTree>
    <p:extLst>
      <p:ext uri="{BB962C8B-B14F-4D97-AF65-F5344CB8AC3E}">
        <p14:creationId xmlns:p14="http://schemas.microsoft.com/office/powerpoint/2010/main" val="168316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Reading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1021</Words>
  <Application>Microsoft Office PowerPoint</Application>
  <PresentationFormat>Widescreen</PresentationFormat>
  <Paragraphs>127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96</cp:revision>
  <dcterms:created xsi:type="dcterms:W3CDTF">2021-09-24T06:18:33Z</dcterms:created>
  <dcterms:modified xsi:type="dcterms:W3CDTF">2023-08-02T10:16:25Z</dcterms:modified>
</cp:coreProperties>
</file>