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8"/>
  </p:notesMasterIdLst>
  <p:sldIdLst>
    <p:sldId id="647" r:id="rId3"/>
    <p:sldId id="394" r:id="rId4"/>
    <p:sldId id="644" r:id="rId5"/>
    <p:sldId id="645" r:id="rId6"/>
    <p:sldId id="395" r:id="rId7"/>
    <p:sldId id="640" r:id="rId8"/>
    <p:sldId id="396" r:id="rId9"/>
    <p:sldId id="646" r:id="rId10"/>
    <p:sldId id="397" r:id="rId11"/>
    <p:sldId id="628" r:id="rId12"/>
    <p:sldId id="630" r:id="rId13"/>
    <p:sldId id="629" r:id="rId14"/>
    <p:sldId id="631" r:id="rId15"/>
    <p:sldId id="643" r:id="rId16"/>
    <p:sldId id="638" r:id="rId17"/>
  </p:sldIdLst>
  <p:sldSz cx="24384000" cy="13716000"/>
  <p:notesSz cx="6858000" cy="9144000"/>
  <p:custDataLst>
    <p:tags r:id="rId1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2EC"/>
    <a:srgbClr val="DDDDDD"/>
    <a:srgbClr val="242452"/>
    <a:srgbClr val="3333FF"/>
    <a:srgbClr val="E7F7FF"/>
    <a:srgbClr val="D6F7FE"/>
    <a:srgbClr val="EEF7E9"/>
    <a:srgbClr val="0000FF"/>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8" autoAdjust="0"/>
    <p:restoredTop sz="94139" autoAdjust="0"/>
  </p:normalViewPr>
  <p:slideViewPr>
    <p:cSldViewPr>
      <p:cViewPr>
        <p:scale>
          <a:sx n="50" d="100"/>
          <a:sy n="50" d="100"/>
        </p:scale>
        <p:origin x="-150"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231472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27667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86089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10/20/2022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10/20/2022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90.png"/><Relationship Id="rId7" Type="http://schemas.openxmlformats.org/officeDocument/2006/relationships/image" Target="../media/image7.jpeg"/><Relationship Id="rId2" Type="http://schemas.openxmlformats.org/officeDocument/2006/relationships/image" Target="../media/image480.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0.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0.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533400" y="2018144"/>
            <a:ext cx="23545800" cy="11316856"/>
            <a:chOff x="1447799" y="1793811"/>
            <a:chExt cx="22808128" cy="11316856"/>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47799" y="1793811"/>
              <a:ext cx="22808128" cy="11316856"/>
              <a:chOff x="1447799" y="1793811"/>
              <a:chExt cx="22808128" cy="11316856"/>
            </a:xfrm>
          </p:grpSpPr>
          <p:grpSp>
            <p:nvGrpSpPr>
              <p:cNvPr id="69" name="Group 68"/>
              <p:cNvGrpSpPr/>
              <p:nvPr/>
            </p:nvGrpSpPr>
            <p:grpSpPr>
              <a:xfrm>
                <a:off x="1575873" y="1797127"/>
                <a:ext cx="22680054" cy="9473015"/>
                <a:chOff x="-3538955" y="3448230"/>
                <a:chExt cx="22680054" cy="9473015"/>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9473015"/>
                  <a:chOff x="-3538955" y="3448230"/>
                  <a:chExt cx="22680054" cy="9473015"/>
                </a:xfrm>
              </p:grpSpPr>
              <p:sp>
                <p:nvSpPr>
                  <p:cNvPr id="72" name="Rounded Rectangle 71"/>
                  <p:cNvSpPr/>
                  <p:nvPr/>
                </p:nvSpPr>
                <p:spPr>
                  <a:xfrm>
                    <a:off x="-3538955" y="3592713"/>
                    <a:ext cx="22680054" cy="9328532"/>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5212247" y="1793811"/>
                <a:ext cx="17266751"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5359874" y="1953929"/>
                <a:ext cx="17347727" cy="830997"/>
              </a:xfrm>
              <a:prstGeom prst="rect">
                <a:avLst/>
              </a:prstGeom>
              <a:noFill/>
            </p:spPr>
            <p:txBody>
              <a:bodyPr wrap="square" rtlCol="0">
                <a:spAutoFit/>
              </a:bodyPr>
              <a:lstStyle/>
              <a:p>
                <a:r>
                  <a:rPr lang="vi-VN" sz="4800" b="1">
                    <a:solidFill>
                      <a:srgbClr val="FF0000"/>
                    </a:solidFill>
                    <a:latin typeface="+mj-lt"/>
                  </a:rPr>
                  <a:t>CHƯƠNG </a:t>
                </a:r>
                <a:r>
                  <a:rPr lang="en-US" sz="4800" b="1">
                    <a:solidFill>
                      <a:srgbClr val="FF0000"/>
                    </a:solidFill>
                    <a:latin typeface="Times New Roman" panose="02020603050405020304" pitchFamily="18" charset="0"/>
                    <a:cs typeface="Times New Roman" panose="02020603050405020304" pitchFamily="18" charset="0"/>
                  </a:rPr>
                  <a:t>VII. PHƯƠNG PHÁP TỌA ĐỘ TRONG MẶT PHẲNG</a:t>
                </a:r>
                <a:r>
                  <a:rPr lang="vi-VN" sz="4800" b="1">
                    <a:solidFill>
                      <a:srgbClr val="FF0000"/>
                    </a:solidFill>
                    <a:latin typeface="+mj-lt"/>
                  </a:rPr>
                  <a:t> </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 xmlns:a16="http://schemas.microsoft.com/office/drawing/2014/main" id="{FAF7E6E7-D68E-4774-9801-54F6529B128E}"/>
                </a:ext>
              </a:extLst>
            </p:cNvPr>
            <p:cNvSpPr/>
            <p:nvPr/>
          </p:nvSpPr>
          <p:spPr>
            <a:xfrm>
              <a:off x="2114514" y="3065561"/>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3871307" y="4043519"/>
              <a:ext cx="1316269" cy="1323399"/>
              <a:chOff x="4332283" y="3065548"/>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4337194" y="3080521"/>
                <a:ext cx="1175009" cy="1143519"/>
                <a:chOff x="4337194" y="3080520"/>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4337194" y="3080520"/>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4379143" y="3100603"/>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332283" y="3065548"/>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 xmlns:a16="http://schemas.microsoft.com/office/drawing/2014/main" id="{547AD325-66EE-48DB-9F8D-F8AA55258571}"/>
              </a:ext>
            </a:extLst>
          </p:cNvPr>
          <p:cNvGrpSpPr/>
          <p:nvPr/>
        </p:nvGrpSpPr>
        <p:grpSpPr>
          <a:xfrm>
            <a:off x="4572001" y="3251337"/>
            <a:ext cx="19485428" cy="2753335"/>
            <a:chOff x="61141" y="134810"/>
            <a:chExt cx="6776932" cy="872484"/>
          </a:xfrm>
        </p:grpSpPr>
        <p:pic>
          <p:nvPicPr>
            <p:cNvPr id="55" name="Picture 54">
              <a:extLst>
                <a:ext uri="{FF2B5EF4-FFF2-40B4-BE49-F238E27FC236}">
                  <a16:creationId xmlns=""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scadia Mono" panose="020B0609020000020004" pitchFamily="49" charset="0"/>
                  <a:cs typeface="Times New Roman" panose="02020603050405020304" pitchFamily="18" charset="0"/>
                </a:rPr>
                <a:t>21</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7218645" y="3200773"/>
            <a:ext cx="14297235" cy="3639010"/>
          </a:xfrm>
          <a:prstGeom prst="rect">
            <a:avLst/>
          </a:prstGeom>
        </p:spPr>
        <p:txBody>
          <a:bodyPr wrap="square">
            <a:spAutoFit/>
          </a:bodyPr>
          <a:lstStyle/>
          <a:p>
            <a:pPr algn="ctr">
              <a:lnSpc>
                <a:spcPct val="106000"/>
              </a:lnSpc>
              <a:spcAft>
                <a:spcPts val="800"/>
              </a:spcAft>
            </a:pPr>
            <a:r>
              <a:rPr lang="en-US" sz="8000" b="1">
                <a:solidFill>
                  <a:srgbClr val="FCFFEF"/>
                </a:solidFill>
                <a:latin typeface="Times New Roman" pitchFamily="18" charset="0"/>
                <a:ea typeface="Cascadia Mono"/>
                <a:cs typeface="Times New Roman" pitchFamily="18" charset="0"/>
              </a:rPr>
              <a:t>ĐƯỜNG TRÒN TRONG </a:t>
            </a:r>
          </a:p>
          <a:p>
            <a:pPr algn="ctr">
              <a:lnSpc>
                <a:spcPct val="106000"/>
              </a:lnSpc>
              <a:spcAft>
                <a:spcPts val="800"/>
              </a:spcAft>
            </a:pPr>
            <a:r>
              <a:rPr lang="en-US" sz="8000" b="1">
                <a:solidFill>
                  <a:srgbClr val="FCFFEF"/>
                </a:solidFill>
                <a:latin typeface="Times New Roman" pitchFamily="18" charset="0"/>
                <a:ea typeface="Cascadia Mono"/>
                <a:cs typeface="Times New Roman" pitchFamily="18" charset="0"/>
              </a:rPr>
              <a:t>MẶT PHẲNG TỌA ĐỘ (tiết 2)</a:t>
            </a:r>
            <a:endParaRPr lang="en-US" sz="8000" b="1" dirty="0">
              <a:solidFill>
                <a:srgbClr val="FCFFEF"/>
              </a:solidFill>
              <a:latin typeface="Times New Roman" pitchFamily="18" charset="0"/>
              <a:ea typeface="Cascadia Mono"/>
              <a:cs typeface="Times New Roman" pitchFamily="18" charset="0"/>
            </a:endParaRPr>
          </a:p>
          <a:p>
            <a:pPr algn="ctr">
              <a:lnSpc>
                <a:spcPct val="106000"/>
              </a:lnSpc>
              <a:spcAft>
                <a:spcPts val="800"/>
              </a:spcAft>
            </a:pPr>
            <a:r>
              <a:rPr lang="en-US" sz="4800" b="1" dirty="0">
                <a:solidFill>
                  <a:srgbClr val="FCFFEF"/>
                </a:solidFill>
                <a:effectLst/>
                <a:latin typeface="Times New Roman" pitchFamily="18" charset="0"/>
                <a:ea typeface="Calibri"/>
                <a:cs typeface="Times New Roman" pitchFamily="18" charset="0"/>
              </a:rPr>
              <a:t>(3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
        <p:nvSpPr>
          <p:cNvPr id="6" name="Rectangle 5"/>
          <p:cNvSpPr/>
          <p:nvPr/>
        </p:nvSpPr>
        <p:spPr>
          <a:xfrm>
            <a:off x="2323633" y="5924496"/>
            <a:ext cx="9409499" cy="800219"/>
          </a:xfrm>
          <a:prstGeom prst="rect">
            <a:avLst/>
          </a:prstGeom>
        </p:spPr>
        <p:txBody>
          <a:bodyPr wrap="none">
            <a:spAutoFit/>
          </a:bodyPr>
          <a:lstStyle/>
          <a:p>
            <a:r>
              <a:rPr lang="en-US" sz="4600" b="1">
                <a:latin typeface="Times New Roman" pitchFamily="18" charset="0"/>
                <a:cs typeface="Times New Roman" pitchFamily="18" charset="0"/>
              </a:rPr>
              <a:t>  PHƯƠNG TRÌNH ĐƯỜNG TRÒN</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14189782" cy="800219"/>
          </a:xfrm>
          <a:prstGeom prst="rect">
            <a:avLst/>
          </a:prstGeom>
        </p:spPr>
        <p:txBody>
          <a:bodyPr wrap="none">
            <a:spAutoFit/>
          </a:bodyPr>
          <a:lstStyle/>
          <a:p>
            <a:r>
              <a:rPr lang="en-US" sz="4600" b="1">
                <a:solidFill>
                  <a:srgbClr val="242452"/>
                </a:solidFill>
                <a:latin typeface="Times New Roman" pitchFamily="18" charset="0"/>
                <a:cs typeface="Times New Roman" pitchFamily="18" charset="0"/>
              </a:rPr>
              <a:t>PHƯƠNG TRÌNH TIẾP TUYẾN CỦA ĐƯỜNG TRÒN</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2549672" cy="800219"/>
          </a:xfrm>
          <a:prstGeom prst="rect">
            <a:avLst/>
          </a:prstGeom>
        </p:spPr>
        <p:txBody>
          <a:bodyPr wrap="none">
            <a:spAutoFit/>
          </a:bodyPr>
          <a:lstStyle/>
          <a:p>
            <a:r>
              <a:rPr lang="vi-VN" sz="4600" b="1" dirty="0">
                <a:solidFill>
                  <a:srgbClr val="242452"/>
                </a:solidFill>
                <a:latin typeface="Times New Roman" pitchFamily="18" charset="0"/>
                <a:cs typeface="Times New Roman" pitchFamily="18" charset="0"/>
              </a:rPr>
              <a:t>BÀI TẬP</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3620751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CAE1B80-235C-FCB0-7C49-00665B98DC46}"/>
              </a:ext>
            </a:extLst>
          </p:cNvPr>
          <p:cNvGrpSpPr/>
          <p:nvPr/>
        </p:nvGrpSpPr>
        <p:grpSpPr>
          <a:xfrm>
            <a:off x="1199811" y="5249581"/>
            <a:ext cx="21811838" cy="5322552"/>
            <a:chOff x="223423" y="2243792"/>
            <a:chExt cx="10905919" cy="2661276"/>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B48428A4-F198-A003-78D9-31DE63E551FE}"/>
                    </a:ext>
                  </a:extLst>
                </p:cNvPr>
                <p:cNvSpPr/>
                <p:nvPr/>
              </p:nvSpPr>
              <p:spPr>
                <a:xfrm>
                  <a:off x="542413" y="2924923"/>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sSup>
                          <m:sSupPr>
                            <m:ctrlPr>
                              <a:rPr kumimoji="0" lang="en-US" sz="4800" b="1" i="1" u="none" strike="noStrike" kern="1200" cap="none" spc="0" normalizeH="0" baseline="0" noProof="0" smtClean="0">
                                <a:ln>
                                  <a:noFill/>
                                </a:ln>
                                <a:solidFill>
                                  <a:schemeClr val="bg1"/>
                                </a:solidFill>
                                <a:effectLst/>
                                <a:uLnTx/>
                                <a:uFillTx/>
                                <a:latin typeface="Cambria Math"/>
                                <a:ea typeface="Tahoma" pitchFamily="34" charset="0"/>
                                <a:cs typeface="Tahoma" pitchFamily="34" charset="0"/>
                              </a:rPr>
                            </m:ctrlPr>
                          </m:sSupPr>
                          <m:e>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𝒙</m:t>
                            </m:r>
                          </m:e>
                          <m: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𝟐</m:t>
                            </m:r>
                          </m:sup>
                        </m:s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m:t>
                        </m:r>
                        <m:sSup>
                          <m:sSupPr>
                            <m:ctrlPr>
                              <a:rPr kumimoji="0" lang="en-US" sz="4800" b="1" i="1" u="none" strike="noStrike" kern="1200" cap="none" spc="0" normalizeH="0" baseline="0" noProof="0" smtClean="0">
                                <a:ln>
                                  <a:noFill/>
                                </a:ln>
                                <a:solidFill>
                                  <a:schemeClr val="bg1"/>
                                </a:solidFill>
                                <a:effectLst/>
                                <a:uLnTx/>
                                <a:uFillTx/>
                                <a:latin typeface="Cambria Math"/>
                                <a:ea typeface="Tahoma" pitchFamily="34" charset="0"/>
                                <a:cs typeface="Tahoma" pitchFamily="34" charset="0"/>
                              </a:rPr>
                            </m:ctrlPr>
                          </m:sSupPr>
                          <m:e>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𝒚</m:t>
                            </m:r>
                          </m:e>
                          <m: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𝟐</m:t>
                            </m:r>
                          </m:sup>
                        </m:s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𝟐</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𝒙</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𝟔</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𝒚</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𝟐𝟎</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itchFamily="34" charset="0"/>
                            <a:cs typeface="Tahoma" pitchFamily="34" charset="0"/>
                          </a:rPr>
                          <m:t>𝟎</m:t>
                        </m:r>
                      </m:oMath>
                    </m:oMathPara>
                  </a14:m>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42413" y="2924923"/>
                  <a:ext cx="10584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 xmlns:a16="http://schemas.microsoft.com/office/drawing/2014/main" id="{84C83E8D-93AF-AB77-60F0-B14EB14475A7}"/>
                </a:ext>
              </a:extLst>
            </p:cNvPr>
            <p:cNvSpPr/>
            <p:nvPr/>
          </p:nvSpPr>
          <p:spPr>
            <a:xfrm>
              <a:off x="249368" y="298417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1EF2102-63C4-8277-3E8F-BA8CDFDCDD1C}"/>
                    </a:ext>
                  </a:extLst>
                </p:cNvPr>
                <p:cNvSpPr/>
                <p:nvPr/>
              </p:nvSpPr>
              <p:spPr>
                <a:xfrm>
                  <a:off x="531851" y="2243792"/>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en-US" sz="4800" b="1" i="1" smtClean="0">
                                <a:solidFill>
                                  <a:schemeClr val="bg1"/>
                                </a:solidFill>
                                <a:latin typeface="Cambria Math"/>
                                <a:ea typeface="Tahoma" panose="020B0604030504040204" pitchFamily="34" charset="0"/>
                                <a:cs typeface="Tahoma" panose="020B0604030504040204" pitchFamily="34" charset="0"/>
                              </a:rPr>
                            </m:ctrlPr>
                          </m:sSupPr>
                          <m:e>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𝒙</m:t>
                            </m:r>
                          </m:e>
                          <m:sup>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𝟐</m:t>
                            </m:r>
                          </m:sup>
                        </m:sSup>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𝟐</m:t>
                        </m:r>
                        <m:sSup>
                          <m:sSupPr>
                            <m:ctrlPr>
                              <a:rPr lang="en-US" altLang="en-US" sz="4800" b="1" i="1" smtClean="0">
                                <a:solidFill>
                                  <a:schemeClr val="bg1"/>
                                </a:solidFill>
                                <a:latin typeface="Cambria Math"/>
                                <a:ea typeface="Tahoma" panose="020B0604030504040204" pitchFamily="34" charset="0"/>
                                <a:cs typeface="Tahoma" panose="020B0604030504040204" pitchFamily="34" charset="0"/>
                              </a:rPr>
                            </m:ctrlPr>
                          </m:sSupPr>
                          <m:e>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𝒚</m:t>
                            </m:r>
                          </m:e>
                          <m:sup>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𝟐</m:t>
                            </m:r>
                          </m:sup>
                        </m:sSup>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𝟒</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𝒙</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𝟐</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𝒚</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𝟖</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m:t>
                        </m:r>
                        <m:r>
                          <a:rPr lang="en-US" altLang="en-US" sz="4800" b="1" i="1" smtClean="0">
                            <a:solidFill>
                              <a:schemeClr val="bg1"/>
                            </a:solidFill>
                            <a:latin typeface="Cambria Math" panose="02040503050406030204" pitchFamily="18" charset="0"/>
                            <a:ea typeface="Tahoma" panose="020B0604030504040204" pitchFamily="34" charset="0"/>
                            <a:cs typeface="Tahoma" panose="020B0604030504040204" pitchFamily="34" charset="0"/>
                          </a:rPr>
                          <m:t>𝟎</m:t>
                        </m:r>
                      </m:oMath>
                    </m:oMathPara>
                  </a14:m>
                  <a:endParaRPr lang="en-US" alt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105840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10C72F87-07A2-0B3A-953A-978CE05518ED}"/>
                    </a:ext>
                  </a:extLst>
                </p:cNvPr>
                <p:cNvSpPr/>
                <p:nvPr/>
              </p:nvSpPr>
              <p:spPr>
                <a:xfrm>
                  <a:off x="545342" y="3597355"/>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−8</m:t>
                      </m:r>
                      <m:r>
                        <a:rPr lang="en-US" b="0" i="1" smtClean="0">
                          <a:latin typeface="Cambria Math" panose="02040503050406030204" pitchFamily="18" charset="0"/>
                        </a:rPr>
                        <m:t>𝑦</m:t>
                      </m:r>
                      <m:r>
                        <a:rPr lang="en-US" b="0" i="1" smtClean="0">
                          <a:latin typeface="Cambria Math" panose="02040503050406030204" pitchFamily="18" charset="0"/>
                        </a:rPr>
                        <m:t>−5=0</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45342" y="3597355"/>
                  <a:ext cx="10584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 xmlns:a16="http://schemas.microsoft.com/office/drawing/2014/main" id="{16C1D00A-EFB8-1843-305C-B459E52641DB}"/>
                </a:ext>
              </a:extLst>
            </p:cNvPr>
            <p:cNvSpPr/>
            <p:nvPr/>
          </p:nvSpPr>
          <p:spPr>
            <a:xfrm>
              <a:off x="233531" y="36566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E80AA816-24B0-A1AB-B512-1B69A8802E48}"/>
                    </a:ext>
                  </a:extLst>
                </p:cNvPr>
                <p:cNvSpPr/>
                <p:nvPr/>
              </p:nvSpPr>
              <p:spPr>
                <a:xfrm>
                  <a:off x="535234" y="4287800"/>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kumimoji="0" lang="en-US" sz="4800" b="1" i="1" u="none" strike="noStrike" kern="1200" cap="none" spc="0" normalizeH="0" baseline="0" noProof="0" smtClean="0">
                                <a:ln>
                                  <a:noFill/>
                                </a:ln>
                                <a:solidFill>
                                  <a:schemeClr val="bg1"/>
                                </a:solidFill>
                                <a:effectLst/>
                                <a:uLnTx/>
                                <a:uFillTx/>
                                <a:latin typeface="Cambria Math"/>
                                <a:ea typeface="Tahoma" panose="020B0604030504040204" pitchFamily="34" charset="0"/>
                                <a:cs typeface="Tahoma" panose="020B0604030504040204" pitchFamily="34" charset="0"/>
                              </a:rPr>
                            </m:ctrlPr>
                          </m:sSupPr>
                          <m:e>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𝒙</m:t>
                            </m:r>
                          </m:e>
                          <m: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sSup>
                          <m:sSupPr>
                            <m:ctrlPr>
                              <a:rPr kumimoji="0" lang="en-US" sz="4800" b="1" i="1" u="none" strike="noStrike" kern="1200" cap="none" spc="0" normalizeH="0" baseline="0" noProof="0" smtClean="0">
                                <a:ln>
                                  <a:noFill/>
                                </a:ln>
                                <a:solidFill>
                                  <a:schemeClr val="bg1"/>
                                </a:solidFill>
                                <a:effectLst/>
                                <a:uLnTx/>
                                <a:uFillTx/>
                                <a:latin typeface="Cambria Math"/>
                                <a:ea typeface="Tahoma" panose="020B0604030504040204" pitchFamily="34" charset="0"/>
                                <a:cs typeface="Tahoma" panose="020B0604030504040204" pitchFamily="34" charset="0"/>
                              </a:rPr>
                            </m:ctrlPr>
                          </m:sSupPr>
                          <m:e>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𝒚</m:t>
                            </m:r>
                          </m:e>
                          <m: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𝟐</m:t>
                            </m:r>
                          </m:sup>
                        </m:sSup>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𝒙</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𝟐</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𝒙𝒚</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𝟒</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𝒚</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𝟒</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4800" b="1" i="1" u="none" strike="noStrike" kern="1200" cap="none" spc="0" normalizeH="0" baseline="0" noProof="0" smtClean="0">
                            <a:ln>
                              <a:noFill/>
                            </a:ln>
                            <a:solidFill>
                              <a:schemeClr val="bg1"/>
                            </a:solidFill>
                            <a:effectLst/>
                            <a:uLnTx/>
                            <a:uFillTx/>
                            <a:latin typeface="Cambria Math" panose="02040503050406030204" pitchFamily="18" charset="0"/>
                            <a:ea typeface="Tahoma" panose="020B0604030504040204" pitchFamily="34" charset="0"/>
                            <a:cs typeface="Tahoma" panose="020B0604030504040204" pitchFamily="34" charset="0"/>
                          </a:rPr>
                          <m:t>𝟎</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35234" y="4287800"/>
                  <a:ext cx="10584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 xmlns:a16="http://schemas.microsoft.com/office/drawing/2014/main" id="{F511A7FA-8488-F918-906D-7310A1E0F367}"/>
                </a:ext>
              </a:extLst>
            </p:cNvPr>
            <p:cNvSpPr/>
            <p:nvPr/>
          </p:nvSpPr>
          <p:spPr>
            <a:xfrm>
              <a:off x="223423" y="434705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 xmlns:a16="http://schemas.microsoft.com/office/drawing/2014/main" id="{E5D913EC-0752-FE03-22AC-1A64D3990366}"/>
              </a:ext>
            </a:extLst>
          </p:cNvPr>
          <p:cNvSpPr/>
          <p:nvPr/>
        </p:nvSpPr>
        <p:spPr>
          <a:xfrm>
            <a:off x="1220027" y="810715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9155F507-DD34-3FE0-680C-9586B8AE806D}"/>
              </a:ext>
            </a:extLst>
          </p:cNvPr>
          <p:cNvGrpSpPr/>
          <p:nvPr/>
        </p:nvGrpSpPr>
        <p:grpSpPr>
          <a:xfrm>
            <a:off x="220060" y="2819400"/>
            <a:ext cx="23862496" cy="2167740"/>
            <a:chOff x="923003" y="3917552"/>
            <a:chExt cx="23862496" cy="2167739"/>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 xmlns:a16="http://schemas.microsoft.com/office/drawing/2014/main" id="{84E53EB0-6D81-C9D0-3480-AE8B3EDD8E39}"/>
              </a:ext>
            </a:extLst>
          </p:cNvPr>
          <p:cNvSpPr txBox="1"/>
          <p:nvPr/>
        </p:nvSpPr>
        <p:spPr>
          <a:xfrm>
            <a:off x="1147762" y="3863433"/>
            <a:ext cx="22321838" cy="769441"/>
          </a:xfrm>
          <a:prstGeom prst="rect">
            <a:avLst/>
          </a:prstGeom>
          <a:noFill/>
        </p:spPr>
        <p:txBody>
          <a:bodyPr wrap="square">
            <a:spAutoFit/>
          </a:bodyPr>
          <a:lstStyle/>
          <a:p>
            <a:pPr lvl="0" defTabSz="914400" eaLnBrk="0" fontAlgn="base" hangingPunct="0">
              <a:spcBef>
                <a:spcPct val="0"/>
              </a:spcBef>
              <a:spcAft>
                <a:spcPct val="0"/>
              </a:spcAft>
              <a:tabLst>
                <a:tab pos="3600450" algn="l"/>
                <a:tab pos="5040313"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en-US" altLang="en-US" sz="4400" b="1">
                <a:latin typeface="Tahoma" panose="020B0604030504040204" pitchFamily="34" charset="0"/>
                <a:ea typeface="Tahoma" panose="020B0604030504040204" pitchFamily="34" charset="0"/>
                <a:cs typeface="Tahoma" panose="020B0604030504040204" pitchFamily="34" charset="0"/>
              </a:rPr>
              <a:t>Trong các phương trình sau, phương trình nào là phương trình đường tròn?</a:t>
            </a:r>
            <a:endParaRPr lang="en-US" alt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 xmlns:a16="http://schemas.microsoft.com/office/drawing/2014/main" id="{C37EE2FA-AEC6-92CF-2594-955CAB62A19A}"/>
              </a:ext>
            </a:extLst>
          </p:cNvPr>
          <p:cNvGrpSpPr/>
          <p:nvPr/>
        </p:nvGrpSpPr>
        <p:grpSpPr>
          <a:xfrm>
            <a:off x="0" y="10852163"/>
            <a:ext cx="23862374" cy="2602841"/>
            <a:chOff x="48567" y="4381499"/>
            <a:chExt cx="23018772" cy="2602840"/>
          </a:xfrm>
          <a:solidFill>
            <a:srgbClr val="DAE3F3"/>
          </a:solidFill>
        </p:grpSpPr>
        <p:sp>
          <p:nvSpPr>
            <p:cNvPr id="26" name="Rounded Rectangle 52">
              <a:extLst>
                <a:ext uri="{FF2B5EF4-FFF2-40B4-BE49-F238E27FC236}">
                  <a16:creationId xmlns="" xmlns:a16="http://schemas.microsoft.com/office/drawing/2014/main" id="{E7544F39-6343-495F-6150-CB95CB1743DD}"/>
                </a:ext>
              </a:extLst>
            </p:cNvPr>
            <p:cNvSpPr/>
            <p:nvPr/>
          </p:nvSpPr>
          <p:spPr>
            <a:xfrm>
              <a:off x="385312" y="4941557"/>
              <a:ext cx="22682027" cy="204278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 xmlns:a16="http://schemas.microsoft.com/office/drawing/2014/main" id="{1E67763E-6CAA-4BD1-433D-E7474479ED46}"/>
              </a:ext>
            </a:extLst>
          </p:cNvPr>
          <p:cNvSpPr txBox="1"/>
          <p:nvPr/>
        </p:nvSpPr>
        <p:spPr>
          <a:xfrm>
            <a:off x="9677400" y="12018113"/>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2379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CAE1B80-235C-FCB0-7C49-00665B98DC46}"/>
              </a:ext>
            </a:extLst>
          </p:cNvPr>
          <p:cNvGrpSpPr/>
          <p:nvPr/>
        </p:nvGrpSpPr>
        <p:grpSpPr>
          <a:xfrm>
            <a:off x="187818" y="5291513"/>
            <a:ext cx="23674556" cy="5322552"/>
            <a:chOff x="223423" y="2243792"/>
            <a:chExt cx="8364291" cy="2661276"/>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B48428A4-F198-A003-78D9-31DE63E551FE}"/>
                    </a:ext>
                  </a:extLst>
                </p:cNvPr>
                <p:cNvSpPr/>
                <p:nvPr/>
              </p:nvSpPr>
              <p:spPr>
                <a:xfrm>
                  <a:off x="477985" y="2924923"/>
                  <a:ext cx="810972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ea typeface="Tahoma" panose="020B0604030504040204" pitchFamily="34" charset="0"/>
                      <a:cs typeface="Tahoma" panose="020B0604030504040204" pitchFamily="34" charset="0"/>
                    </a:rPr>
                    <a:t> </a:t>
                  </a:r>
                  <a14:m>
                    <m:oMath xmlns:m="http://schemas.openxmlformats.org/officeDocument/2006/math">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𝒙</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a:latin typeface="Cambria Math" panose="02040503050406030204" pitchFamily="18" charset="0"/>
                                  <a:ea typeface="Tahoma" panose="020B0604030504040204" pitchFamily="34" charset="0"/>
                                  <a:cs typeface="Tahoma" panose="020B0604030504040204" pitchFamily="34" charset="0"/>
                                </a:rPr>
                                <m:t>𝟐</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𝒚</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a:latin typeface="Cambria Math" panose="02040503050406030204" pitchFamily="18" charset="0"/>
                                  <a:ea typeface="Tahoma" panose="020B0604030504040204" pitchFamily="34" charset="0"/>
                                  <a:cs typeface="Tahoma" panose="020B0604030504040204" pitchFamily="34" charset="0"/>
                                </a:rPr>
                                <m:t>𝟓</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𝟔</m:t>
                      </m:r>
                    </m:oMath>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477985" y="2924923"/>
                  <a:ext cx="8109729"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 xmlns:a16="http://schemas.microsoft.com/office/drawing/2014/main" id="{84C83E8D-93AF-AB77-60F0-B14EB14475A7}"/>
                </a:ext>
              </a:extLst>
            </p:cNvPr>
            <p:cNvSpPr/>
            <p:nvPr/>
          </p:nvSpPr>
          <p:spPr>
            <a:xfrm>
              <a:off x="249368" y="298417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1EF2102-63C4-8277-3E8F-BA8CDFDCDD1C}"/>
                    </a:ext>
                  </a:extLst>
                </p:cNvPr>
                <p:cNvSpPr/>
                <p:nvPr/>
              </p:nvSpPr>
              <p:spPr>
                <a:xfrm>
                  <a:off x="531851" y="2243792"/>
                  <a:ext cx="80478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smtClean="0">
                                    <a:latin typeface="Cambria Math"/>
                                    <a:ea typeface="Tahoma" panose="020B0604030504040204" pitchFamily="34" charset="0"/>
                                    <a:cs typeface="Tahoma" panose="020B0604030504040204" pitchFamily="34" charset="0"/>
                                  </a:rPr>
                                </m:ctrlPr>
                              </m:dPr>
                              <m:e>
                                <m:r>
                                  <a:rPr lang="en-US" sz="4800" b="1" i="1" smtClean="0">
                                    <a:latin typeface="Cambria Math" panose="02040503050406030204" pitchFamily="18" charset="0"/>
                                    <a:ea typeface="Tahoma" panose="020B0604030504040204" pitchFamily="34" charset="0"/>
                                    <a:cs typeface="Tahoma" panose="020B0604030504040204" pitchFamily="34" charset="0"/>
                                  </a:rPr>
                                  <m:t>𝒙</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smtClean="0">
                                    <a:latin typeface="Cambria Math"/>
                                    <a:ea typeface="Tahoma" panose="020B0604030504040204" pitchFamily="34" charset="0"/>
                                    <a:cs typeface="Tahoma" panose="020B0604030504040204" pitchFamily="34" charset="0"/>
                                  </a:rPr>
                                </m:ctrlPr>
                              </m:dPr>
                              <m:e>
                                <m:r>
                                  <a:rPr lang="en-US" sz="4800" b="1" i="1" smtClean="0">
                                    <a:latin typeface="Cambria Math" panose="02040503050406030204" pitchFamily="18" charset="0"/>
                                    <a:ea typeface="Tahoma" panose="020B0604030504040204" pitchFamily="34" charset="0"/>
                                    <a:cs typeface="Tahoma" panose="020B0604030504040204" pitchFamily="34" charset="0"/>
                                  </a:rPr>
                                  <m:t>𝒚</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𝟓</m:t>
                                </m:r>
                              </m:e>
                            </m:d>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800" b="1" i="1" smtClean="0">
                                <a:latin typeface="Cambria Math"/>
                                <a:ea typeface="Tahoma" panose="020B0604030504040204" pitchFamily="34" charset="0"/>
                                <a:cs typeface="Tahoma" panose="020B0604030504040204" pitchFamily="34" charset="0"/>
                              </a:rPr>
                            </m:ctrlPr>
                          </m:radPr>
                          <m:deg/>
                          <m:e>
                            <m:r>
                              <a:rPr lang="en-US" sz="4800" b="1" i="1" smtClean="0">
                                <a:latin typeface="Cambria Math" panose="02040503050406030204" pitchFamily="18" charset="0"/>
                                <a:ea typeface="Tahoma" panose="020B0604030504040204" pitchFamily="34" charset="0"/>
                                <a:cs typeface="Tahoma" panose="020B0604030504040204" pitchFamily="34" charset="0"/>
                              </a:rPr>
                              <m:t>𝟔</m:t>
                            </m:r>
                          </m:e>
                        </m:ra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8047800"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10C72F87-07A2-0B3A-953A-978CE05518ED}"/>
                    </a:ext>
                  </a:extLst>
                </p:cNvPr>
                <p:cNvSpPr/>
                <p:nvPr/>
              </p:nvSpPr>
              <p:spPr>
                <a:xfrm>
                  <a:off x="524076" y="3597355"/>
                  <a:ext cx="80478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14:m>
                    <m:oMath xmlns:m="http://schemas.openxmlformats.org/officeDocument/2006/math">
                      <m:sSup>
                        <m:sSupPr>
                          <m:ctrlPr>
                            <a:rPr lang="en-US" sz="4400" b="1" i="1">
                              <a:latin typeface="Cambria Math"/>
                              <a:ea typeface="Tahoma" panose="020B0604030504040204" pitchFamily="34" charset="0"/>
                              <a:cs typeface="Tahoma" panose="020B0604030504040204" pitchFamily="34" charset="0"/>
                            </a:rPr>
                          </m:ctrlPr>
                        </m:sSupPr>
                        <m:e>
                          <m:d>
                            <m:dPr>
                              <m:ctrlPr>
                                <a:rPr lang="en-US" sz="4400" b="1" i="1">
                                  <a:latin typeface="Cambria Math"/>
                                  <a:ea typeface="Tahoma" panose="020B0604030504040204" pitchFamily="34" charset="0"/>
                                  <a:cs typeface="Tahoma" panose="020B0604030504040204" pitchFamily="34" charset="0"/>
                                </a:rPr>
                              </m:ctrlPr>
                            </m:dPr>
                            <m:e>
                              <m:r>
                                <a:rPr lang="en-US" sz="4400" b="1" i="1">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𝟐</m:t>
                              </m:r>
                            </m:e>
                          </m:d>
                        </m:e>
                        <m:sup>
                          <m:r>
                            <a:rPr lang="en-US" sz="4400" b="1" i="1">
                              <a:latin typeface="Cambria Math" panose="02040503050406030204" pitchFamily="18" charset="0"/>
                              <a:ea typeface="Tahoma" panose="020B0604030504040204" pitchFamily="34" charset="0"/>
                              <a:cs typeface="Tahoma" panose="020B0604030504040204" pitchFamily="34" charset="0"/>
                            </a:rPr>
                            <m:t>𝟐</m:t>
                          </m:r>
                        </m:sup>
                      </m:sSup>
                      <m:r>
                        <a:rPr lang="en-US" sz="4400" b="1" i="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a:ea typeface="Tahoma" panose="020B0604030504040204" pitchFamily="34" charset="0"/>
                              <a:cs typeface="Tahoma" panose="020B0604030504040204" pitchFamily="34" charset="0"/>
                            </a:rPr>
                          </m:ctrlPr>
                        </m:sSupPr>
                        <m:e>
                          <m:d>
                            <m:dPr>
                              <m:ctrlPr>
                                <a:rPr lang="en-US" sz="4400" b="1" i="1">
                                  <a:latin typeface="Cambria Math"/>
                                  <a:ea typeface="Tahoma" panose="020B0604030504040204" pitchFamily="34" charset="0"/>
                                  <a:cs typeface="Tahoma" panose="020B0604030504040204" pitchFamily="34" charset="0"/>
                                </a:rPr>
                              </m:ctrlPr>
                            </m:dPr>
                            <m:e>
                              <m:r>
                                <a:rPr lang="en-US" sz="4400" b="1" i="1">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𝟓</m:t>
                              </m:r>
                            </m:e>
                          </m:d>
                        </m:e>
                        <m:sup>
                          <m:r>
                            <a:rPr lang="en-US" sz="4400" b="1" i="1">
                              <a:latin typeface="Cambria Math" panose="02040503050406030204" pitchFamily="18" charset="0"/>
                              <a:ea typeface="Tahoma" panose="020B0604030504040204" pitchFamily="34" charset="0"/>
                              <a:cs typeface="Tahoma" panose="020B0604030504040204" pitchFamily="34" charset="0"/>
                            </a:rPr>
                            <m:t>𝟐</m:t>
                          </m:r>
                        </m:sup>
                      </m:sSup>
                      <m:r>
                        <a:rPr lang="en-US" sz="4400" b="1" i="1">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24076" y="3597355"/>
                  <a:ext cx="80478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 xmlns:a16="http://schemas.microsoft.com/office/drawing/2014/main" id="{16C1D00A-EFB8-1843-305C-B459E52641DB}"/>
                </a:ext>
              </a:extLst>
            </p:cNvPr>
            <p:cNvSpPr/>
            <p:nvPr/>
          </p:nvSpPr>
          <p:spPr>
            <a:xfrm>
              <a:off x="233531" y="36566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E80AA816-24B0-A1AB-B512-1B69A8802E48}"/>
                    </a:ext>
                  </a:extLst>
                </p:cNvPr>
                <p:cNvSpPr/>
                <p:nvPr/>
              </p:nvSpPr>
              <p:spPr>
                <a:xfrm>
                  <a:off x="513968" y="4287800"/>
                  <a:ext cx="80478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𝒙</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a:latin typeface="Cambria Math" panose="02040503050406030204" pitchFamily="18" charset="0"/>
                                    <a:ea typeface="Tahoma" panose="020B0604030504040204" pitchFamily="34" charset="0"/>
                                    <a:cs typeface="Tahoma" panose="020B0604030504040204" pitchFamily="34" charset="0"/>
                                  </a:rPr>
                                  <m:t>𝟐</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𝒚</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a:latin typeface="Cambria Math" panose="02040503050406030204" pitchFamily="18" charset="0"/>
                                    <a:ea typeface="Tahoma" panose="020B0604030504040204" pitchFamily="34" charset="0"/>
                                    <a:cs typeface="Tahoma" panose="020B0604030504040204" pitchFamily="34" charset="0"/>
                                  </a:rPr>
                                  <m:t>𝟓</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800" b="1" i="1">
                                <a:latin typeface="Cambria Math"/>
                                <a:ea typeface="Tahoma" panose="020B0604030504040204" pitchFamily="34" charset="0"/>
                                <a:cs typeface="Tahoma" panose="020B0604030504040204" pitchFamily="34" charset="0"/>
                              </a:rPr>
                            </m:ctrlPr>
                          </m:radPr>
                          <m:deg/>
                          <m:e>
                            <m:r>
                              <a:rPr lang="en-US" sz="4800" b="1" i="1">
                                <a:latin typeface="Cambria Math" panose="02040503050406030204" pitchFamily="18" charset="0"/>
                                <a:ea typeface="Tahoma" panose="020B0604030504040204" pitchFamily="34" charset="0"/>
                                <a:cs typeface="Tahoma" panose="020B0604030504040204" pitchFamily="34" charset="0"/>
                              </a:rPr>
                              <m:t>𝟔</m:t>
                            </m:r>
                          </m:e>
                        </m:rad>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13968" y="4287800"/>
                  <a:ext cx="80478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 xmlns:a16="http://schemas.microsoft.com/office/drawing/2014/main" id="{F511A7FA-8488-F918-906D-7310A1E0F367}"/>
                </a:ext>
              </a:extLst>
            </p:cNvPr>
            <p:cNvSpPr/>
            <p:nvPr/>
          </p:nvSpPr>
          <p:spPr>
            <a:xfrm>
              <a:off x="223423" y="434705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 xmlns:a16="http://schemas.microsoft.com/office/drawing/2014/main" id="{E5D913EC-0752-FE03-22AC-1A64D3990366}"/>
              </a:ext>
            </a:extLst>
          </p:cNvPr>
          <p:cNvSpPr/>
          <p:nvPr/>
        </p:nvSpPr>
        <p:spPr>
          <a:xfrm>
            <a:off x="208033" y="6794396"/>
            <a:ext cx="1528433"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9155F507-DD34-3FE0-680C-9586B8AE806D}"/>
              </a:ext>
            </a:extLst>
          </p:cNvPr>
          <p:cNvGrpSpPr/>
          <p:nvPr/>
        </p:nvGrpSpPr>
        <p:grpSpPr>
          <a:xfrm>
            <a:off x="220059" y="2819400"/>
            <a:ext cx="23628927" cy="2401467"/>
            <a:chOff x="923003" y="3917552"/>
            <a:chExt cx="16696340" cy="2401466"/>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272211" y="4426857"/>
              <a:ext cx="1634713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84E53EB0-6D81-C9D0-3480-AE8B3EDD8E39}"/>
                  </a:ext>
                </a:extLst>
              </p:cNvPr>
              <p:cNvSpPr txBox="1"/>
              <p:nvPr/>
            </p:nvSpPr>
            <p:spPr>
              <a:xfrm>
                <a:off x="1025470" y="4024819"/>
                <a:ext cx="21988785" cy="833113"/>
              </a:xfrm>
              <a:prstGeom prst="rect">
                <a:avLst/>
              </a:prstGeom>
              <a:noFill/>
            </p:spPr>
            <p:txBody>
              <a:bodyPr wrap="square">
                <a:spAutoFit/>
              </a:bodyPr>
              <a:lstStyle/>
              <a:p>
                <a:pPr lvl="0"/>
                <a:r>
                  <a:rPr lang="en-US" sz="4400" b="1">
                    <a:latin typeface="Tahoma" panose="020B0604030504040204" pitchFamily="34" charset="0"/>
                    <a:ea typeface="Tahoma" panose="020B0604030504040204" pitchFamily="34" charset="0"/>
                    <a:cs typeface="Tahoma" panose="020B0604030504040204" pitchFamily="34" charset="0"/>
                  </a:rPr>
                  <a:t>Tìm phương trình đường tròn tâm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𝟓</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bán kính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r>
                      <a:rPr lang="en-US" sz="4400" b="1" i="1" smtClean="0">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latin typeface="Cambria Math"/>
                            <a:ea typeface="Tahoma" panose="020B0604030504040204" pitchFamily="34" charset="0"/>
                            <a:cs typeface="Tahoma" panose="020B0604030504040204" pitchFamily="34" charset="0"/>
                          </a:rPr>
                        </m:ctrlPr>
                      </m:radPr>
                      <m:deg/>
                      <m:e>
                        <m:r>
                          <a:rPr lang="en-US" sz="4400" b="1" i="1" smtClean="0">
                            <a:latin typeface="Cambria Math" panose="02040503050406030204" pitchFamily="18" charset="0"/>
                            <a:ea typeface="Tahoma" panose="020B0604030504040204" pitchFamily="34" charset="0"/>
                            <a:cs typeface="Tahoma" panose="020B0604030504040204" pitchFamily="34" charset="0"/>
                          </a:rPr>
                          <m:t>𝟔</m:t>
                        </m:r>
                      </m:e>
                    </m:ra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025470" y="4024819"/>
                <a:ext cx="21988785" cy="833113"/>
              </a:xfrm>
              <a:prstGeom prst="rect">
                <a:avLst/>
              </a:prstGeom>
              <a:blipFill>
                <a:blip r:embed="rId7"/>
                <a:stretch>
                  <a:fillRect l="-1109" t="-8029" b="-32847"/>
                </a:stretch>
              </a:blipFill>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C37EE2FA-AEC6-92CF-2594-955CAB62A19A}"/>
              </a:ext>
            </a:extLst>
          </p:cNvPr>
          <p:cNvGrpSpPr/>
          <p:nvPr/>
        </p:nvGrpSpPr>
        <p:grpSpPr>
          <a:xfrm>
            <a:off x="0" y="10852163"/>
            <a:ext cx="23862374" cy="2602841"/>
            <a:chOff x="48567" y="4381499"/>
            <a:chExt cx="23018772" cy="2602840"/>
          </a:xfrm>
          <a:solidFill>
            <a:srgbClr val="DAE3F3"/>
          </a:solidFill>
        </p:grpSpPr>
        <p:sp>
          <p:nvSpPr>
            <p:cNvPr id="26" name="Rounded Rectangle 52">
              <a:extLst>
                <a:ext uri="{FF2B5EF4-FFF2-40B4-BE49-F238E27FC236}">
                  <a16:creationId xmlns="" xmlns:a16="http://schemas.microsoft.com/office/drawing/2014/main" id="{E7544F39-6343-495F-6150-CB95CB1743DD}"/>
                </a:ext>
              </a:extLst>
            </p:cNvPr>
            <p:cNvSpPr/>
            <p:nvPr/>
          </p:nvSpPr>
          <p:spPr>
            <a:xfrm>
              <a:off x="385312" y="4941557"/>
              <a:ext cx="22682027" cy="204278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 xmlns:a16="http://schemas.microsoft.com/office/drawing/2014/main" id="{1E67763E-6CAA-4BD1-433D-E7474479ED46}"/>
              </a:ext>
            </a:extLst>
          </p:cNvPr>
          <p:cNvSpPr txBox="1"/>
          <p:nvPr/>
        </p:nvSpPr>
        <p:spPr>
          <a:xfrm>
            <a:off x="9677400" y="12018113"/>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802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CAE1B80-235C-FCB0-7C49-00665B98DC46}"/>
              </a:ext>
            </a:extLst>
          </p:cNvPr>
          <p:cNvGrpSpPr/>
          <p:nvPr/>
        </p:nvGrpSpPr>
        <p:grpSpPr>
          <a:xfrm>
            <a:off x="699203" y="5333996"/>
            <a:ext cx="23556178" cy="1864119"/>
            <a:chOff x="241306" y="2243792"/>
            <a:chExt cx="11778089" cy="762002"/>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B48428A4-F198-A003-78D9-31DE63E551FE}"/>
                    </a:ext>
                  </a:extLst>
                </p:cNvPr>
                <p:cNvSpPr/>
                <p:nvPr/>
              </p:nvSpPr>
              <p:spPr>
                <a:xfrm>
                  <a:off x="3513719" y="2243792"/>
                  <a:ext cx="2468235" cy="76200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𝑰</m:t>
                        </m:r>
                        <m:d>
                          <m:dPr>
                            <m:ctrlPr>
                              <a:rPr kumimoji="0" lang="en-US" sz="5400" b="1" i="1" u="none" strike="noStrike" kern="1200" cap="none" spc="0" normalizeH="0" baseline="0" noProof="0" smtClean="0">
                                <a:ln>
                                  <a:noFill/>
                                </a:ln>
                                <a:solidFill>
                                  <a:prstClr val="white"/>
                                </a:solidFill>
                                <a:effectLst/>
                                <a:uLnTx/>
                                <a:uFillTx/>
                                <a:latin typeface="Cambria Math"/>
                                <a:ea typeface="Tahoma" pitchFamily="34" charset="0"/>
                                <a:cs typeface="Tahoma" pitchFamily="34" charset="0"/>
                              </a:rPr>
                            </m:ctrlPr>
                          </m:dPr>
                          <m:e>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𝟒</m:t>
                            </m:r>
                          </m:e>
                        </m:d>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oMath>
                    </m:oMathPara>
                  </a14:m>
                  <a:endParaRPr kumimoji="0" lang="en-US" sz="5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𝑹</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𝟐𝟔</m:t>
                        </m:r>
                      </m:oMath>
                    </m:oMathPara>
                  </a14:m>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13719" y="2243792"/>
                  <a:ext cx="2468235" cy="762002"/>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1EF2102-63C4-8277-3E8F-BA8CDFDCDD1C}"/>
                    </a:ext>
                  </a:extLst>
                </p:cNvPr>
                <p:cNvSpPr/>
                <p:nvPr/>
              </p:nvSpPr>
              <p:spPr>
                <a:xfrm>
                  <a:off x="531851" y="2243792"/>
                  <a:ext cx="2570619" cy="76200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𝑰</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𝟒</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a:p>
                  <a:pPr lvl="0" algn="ctr">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dirty="0" smtClean="0">
                            <a:ln>
                              <a:noFill/>
                            </a:ln>
                            <a:solidFill>
                              <a:prstClr val="white"/>
                            </a:solidFill>
                            <a:effectLst/>
                            <a:uLnTx/>
                            <a:uFillTx/>
                            <a:latin typeface="Cambria Math" panose="02040503050406030204" pitchFamily="18" charset="0"/>
                            <a:ea typeface="Tahoma" pitchFamily="34" charset="0"/>
                            <a:cs typeface="Tahoma" pitchFamily="34" charset="0"/>
                          </a:rPr>
                          <m:t>𝑹</m:t>
                        </m:r>
                        <m:r>
                          <a:rPr kumimoji="0" lang="en-US" sz="4800" b="1" i="1" u="none" strike="noStrike" kern="1200" cap="none" spc="0" normalizeH="0" baseline="0" noProof="0" dirty="0" smtClean="0">
                            <a:ln>
                              <a:noFill/>
                            </a:ln>
                            <a:solidFill>
                              <a:prstClr val="white"/>
                            </a:solidFill>
                            <a:effectLst/>
                            <a:uLnTx/>
                            <a:uFillTx/>
                            <a:latin typeface="Cambria Math" panose="02040503050406030204" pitchFamily="18" charset="0"/>
                            <a:ea typeface="Tahoma" pitchFamily="34" charset="0"/>
                            <a:cs typeface="Tahoma" pitchFamily="34" charset="0"/>
                          </a:rPr>
                          <m:t>=</m:t>
                        </m:r>
                        <m:rad>
                          <m:radPr>
                            <m:degHide m:val="on"/>
                            <m:ctrlPr>
                              <a:rPr kumimoji="0" lang="en-US" sz="4800" b="1" i="1" u="none" strike="noStrike" kern="1200" cap="none" spc="0" normalizeH="0" baseline="0" noProof="0" dirty="0" smtClean="0">
                                <a:ln>
                                  <a:noFill/>
                                </a:ln>
                                <a:solidFill>
                                  <a:prstClr val="white"/>
                                </a:solidFill>
                                <a:effectLst/>
                                <a:uLnTx/>
                                <a:uFillTx/>
                                <a:latin typeface="Cambria Math"/>
                                <a:ea typeface="Tahoma" pitchFamily="34" charset="0"/>
                                <a:cs typeface="Tahoma" pitchFamily="34" charset="0"/>
                              </a:rPr>
                            </m:ctrlPr>
                          </m:radPr>
                          <m:deg/>
                          <m:e>
                            <m:r>
                              <a:rPr kumimoji="0" lang="en-US" sz="4800" b="1" i="1" u="none" strike="noStrike" kern="1200" cap="none" spc="0" normalizeH="0" baseline="0" noProof="0" dirty="0" smtClean="0">
                                <a:ln>
                                  <a:noFill/>
                                </a:ln>
                                <a:solidFill>
                                  <a:prstClr val="white"/>
                                </a:solidFill>
                                <a:effectLst/>
                                <a:uLnTx/>
                                <a:uFillTx/>
                                <a:latin typeface="Cambria Math" panose="02040503050406030204" pitchFamily="18" charset="0"/>
                                <a:ea typeface="Tahoma" pitchFamily="34" charset="0"/>
                                <a:cs typeface="Tahoma" pitchFamily="34" charset="0"/>
                              </a:rPr>
                              <m:t>𝟐𝟔</m:t>
                            </m:r>
                          </m:e>
                        </m:rad>
                      </m:oMath>
                    </m:oMathPara>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570619" cy="762002"/>
                </a:xfrm>
                <a:prstGeom prst="rect">
                  <a:avLst/>
                </a:prstGeom>
                <a:blipFill>
                  <a:blip r:embed="rId3"/>
                  <a:stretch>
                    <a:fillRect t="-637"/>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10C72F87-07A2-0B3A-953A-978CE05518ED}"/>
                    </a:ext>
                  </a:extLst>
                </p:cNvPr>
                <p:cNvSpPr/>
                <p:nvPr/>
              </p:nvSpPr>
              <p:spPr>
                <a:xfrm>
                  <a:off x="6647108" y="2243792"/>
                  <a:ext cx="2468235" cy="76200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𝑰</m:t>
                        </m:r>
                        <m:d>
                          <m:dPr>
                            <m:ctrlPr>
                              <a:rPr kumimoji="0" lang="en-US" sz="5400" b="1" i="1" u="none" strike="noStrike" kern="1200" cap="none" spc="0" normalizeH="0" baseline="0" noProof="0" smtClean="0">
                                <a:ln>
                                  <a:noFill/>
                                </a:ln>
                                <a:solidFill>
                                  <a:prstClr val="white"/>
                                </a:solidFill>
                                <a:effectLst/>
                                <a:uLnTx/>
                                <a:uFillTx/>
                                <a:latin typeface="Cambria Math"/>
                                <a:ea typeface="Tahoma" panose="020B0604030504040204" pitchFamily="34" charset="0"/>
                                <a:cs typeface="Tahoma" panose="020B0604030504040204" pitchFamily="34" charset="0"/>
                              </a:rPr>
                            </m:ctrlPr>
                          </m:dPr>
                          <m:e>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𝟑</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𝟒</m:t>
                            </m:r>
                          </m:e>
                        </m:d>
                        <m:r>
                          <a:rPr kumimoji="0" lang="en-US" sz="5400" b="1" i="0"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𝑹</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𝟐𝟔</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762002"/>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E80AA816-24B0-A1AB-B512-1B69A8802E48}"/>
                    </a:ext>
                  </a:extLst>
                </p:cNvPr>
                <p:cNvSpPr/>
                <p:nvPr/>
              </p:nvSpPr>
              <p:spPr>
                <a:xfrm>
                  <a:off x="9551160" y="2243792"/>
                  <a:ext cx="2468235" cy="76200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𝑰</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𝟑</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𝟒</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𝑹</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ad>
                          <m:radPr>
                            <m:degHide m:val="on"/>
                            <m:ctrlPr>
                              <a:rPr kumimoji="0" lang="en-US" sz="5400" b="1" i="1" u="none" strike="noStrike" kern="1200" cap="none" spc="0" normalizeH="0" baseline="0" noProof="0" smtClean="0">
                                <a:ln>
                                  <a:noFill/>
                                </a:ln>
                                <a:solidFill>
                                  <a:prstClr val="white"/>
                                </a:solidFill>
                                <a:effectLst/>
                                <a:uLnTx/>
                                <a:uFillTx/>
                                <a:latin typeface="Cambria Math"/>
                                <a:ea typeface="Tahoma" panose="020B0604030504040204" pitchFamily="34" charset="0"/>
                                <a:cs typeface="Tahoma" panose="020B0604030504040204" pitchFamily="34" charset="0"/>
                              </a:rPr>
                            </m:ctrlPr>
                          </m:radPr>
                          <m:deg/>
                          <m:e>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𝟐𝟔</m:t>
                            </m:r>
                          </m:e>
                        </m:rad>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762002"/>
                </a:xfrm>
                <a:prstGeom prst="rect">
                  <a:avLst/>
                </a:prstGeom>
                <a:blipFill>
                  <a:blip r:embed="rId5"/>
                  <a:stretch>
                    <a:fillRect t="-7643"/>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 xmlns:a16="http://schemas.microsoft.com/office/drawing/2014/main" id="{E5D913EC-0752-FE03-22AC-1A64D3990366}"/>
              </a:ext>
            </a:extLst>
          </p:cNvPr>
          <p:cNvSpPr/>
          <p:nvPr/>
        </p:nvSpPr>
        <p:spPr>
          <a:xfrm>
            <a:off x="18737821" y="5478954"/>
            <a:ext cx="1080000" cy="132102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84E53EB0-6D81-C9D0-3480-AE8B3EDD8E39}"/>
                  </a:ext>
                </a:extLst>
              </p:cNvPr>
              <p:cNvSpPr txBox="1"/>
              <p:nvPr/>
            </p:nvSpPr>
            <p:spPr>
              <a:xfrm>
                <a:off x="235875" y="3897888"/>
                <a:ext cx="23304511" cy="847733"/>
              </a:xfrm>
              <a:prstGeom prst="rect">
                <a:avLst/>
              </a:prstGeom>
              <a:noFill/>
            </p:spPr>
            <p:txBody>
              <a:bodyPr wrap="square">
                <a:spAutoFit/>
              </a:bodyPr>
              <a:lstStyle/>
              <a:p>
                <a:pPr lvl="0" algn="ctr"/>
                <a:r>
                  <a:rPr lang="en-US" sz="4800" b="1">
                    <a:effectLst/>
                    <a:latin typeface="Tahoma" panose="020B0604030504040204" pitchFamily="34" charset="0"/>
                    <a:ea typeface="Tahoma" panose="020B0604030504040204" pitchFamily="34" charset="0"/>
                    <a:cs typeface="Tahoma" panose="020B0604030504040204" pitchFamily="34" charset="0"/>
                  </a:rPr>
                  <a:t>Tìm tâm và bán kính </a:t>
                </a:r>
                <a14:m>
                  <m:oMath xmlns:m="http://schemas.openxmlformats.org/officeDocument/2006/math">
                    <m:r>
                      <a:rPr lang="en-US" sz="4800" b="1" i="1" smtClean="0">
                        <a:effectLst/>
                        <a:latin typeface="Cambria Math" panose="02040503050406030204" pitchFamily="18" charset="0"/>
                        <a:ea typeface="Tahoma" panose="020B0604030504040204" pitchFamily="34" charset="0"/>
                        <a:cs typeface="Tahoma" panose="020B0604030504040204" pitchFamily="34" charset="0"/>
                      </a:rPr>
                      <m:t>𝑹</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của đường tròn </a:t>
                </a:r>
                <a14:m>
                  <m:oMath xmlns:m="http://schemas.openxmlformats.org/officeDocument/2006/math">
                    <m:d>
                      <m:dPr>
                        <m:ctrlPr>
                          <a:rPr lang="en-US" sz="4800" b="1" i="1" smtClean="0">
                            <a:latin typeface="Cambria Math"/>
                            <a:ea typeface="Tahoma" panose="020B0604030504040204" pitchFamily="34" charset="0"/>
                            <a:cs typeface="Tahoma" panose="020B0604030504040204" pitchFamily="34" charset="0"/>
                          </a:rPr>
                        </m:ctrlPr>
                      </m:dPr>
                      <m:e>
                        <m:r>
                          <a:rPr lang="en-US" sz="4800" b="1" i="1" smtClean="0">
                            <a:latin typeface="Cambria Math" panose="02040503050406030204" pitchFamily="18" charset="0"/>
                            <a:ea typeface="Tahoma" panose="020B0604030504040204" pitchFamily="34" charset="0"/>
                            <a:cs typeface="Tahoma" panose="020B0604030504040204" pitchFamily="34" charset="0"/>
                          </a:rPr>
                          <m:t>𝑪</m:t>
                        </m:r>
                      </m:e>
                    </m:d>
                    <m:r>
                      <a:rPr lang="en-US" sz="48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latin typeface="Cambria Math"/>
                            <a:ea typeface="Tahoma" panose="020B0604030504040204" pitchFamily="34" charset="0"/>
                            <a:cs typeface="Tahoma" panose="020B0604030504040204" pitchFamily="34" charset="0"/>
                          </a:rPr>
                        </m:ctrlPr>
                      </m:sSupPr>
                      <m:e>
                        <m:r>
                          <a:rPr lang="en-US" sz="4800" b="1" i="1" smtClean="0">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latin typeface="Cambria Math"/>
                            <a:ea typeface="Tahoma" panose="020B0604030504040204" pitchFamily="34" charset="0"/>
                            <a:cs typeface="Tahoma" panose="020B0604030504040204" pitchFamily="34" charset="0"/>
                          </a:rPr>
                        </m:ctrlPr>
                      </m:sSupPr>
                      <m:e>
                        <m:r>
                          <a:rPr lang="en-US" sz="4800" b="1" i="1" smtClean="0">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𝟔</m:t>
                    </m:r>
                    <m:r>
                      <a:rPr lang="en-US" sz="4800" b="1" i="1" smtClean="0">
                        <a:latin typeface="Cambria Math" panose="02040503050406030204" pitchFamily="18" charset="0"/>
                        <a:ea typeface="Tahoma" panose="020B0604030504040204" pitchFamily="34" charset="0"/>
                        <a:cs typeface="Tahoma" panose="020B0604030504040204" pitchFamily="34" charset="0"/>
                      </a:rPr>
                      <m:t>𝒙</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𝟖</m:t>
                    </m:r>
                    <m:r>
                      <a:rPr lang="en-US" sz="4800" b="1" i="1" smtClean="0">
                        <a:latin typeface="Cambria Math" panose="02040503050406030204" pitchFamily="18" charset="0"/>
                        <a:ea typeface="Tahoma" panose="020B0604030504040204" pitchFamily="34" charset="0"/>
                        <a:cs typeface="Tahoma" panose="020B0604030504040204" pitchFamily="34" charset="0"/>
                      </a:rPr>
                      <m:t>𝒚</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𝟏</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35875" y="3897888"/>
                <a:ext cx="23304511" cy="847733"/>
              </a:xfrm>
              <a:prstGeom prst="rect">
                <a:avLst/>
              </a:prstGeom>
              <a:blipFill>
                <a:blip r:embed="rId7"/>
                <a:stretch>
                  <a:fillRect t="-15108" b="-36691"/>
                </a:stretch>
              </a:blipFill>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C37EE2FA-AEC6-92CF-2594-955CAB62A19A}"/>
              </a:ext>
            </a:extLst>
          </p:cNvPr>
          <p:cNvGrpSpPr/>
          <p:nvPr/>
        </p:nvGrpSpPr>
        <p:grpSpPr>
          <a:xfrm>
            <a:off x="141341" y="8000999"/>
            <a:ext cx="23862374" cy="4982961"/>
            <a:chOff x="48567" y="4381499"/>
            <a:chExt cx="23018772" cy="5716249"/>
          </a:xfrm>
          <a:solidFill>
            <a:srgbClr val="DAE3F3"/>
          </a:solidFill>
        </p:grpSpPr>
        <p:sp>
          <p:nvSpPr>
            <p:cNvPr id="26" name="Rounded Rectangle 52">
              <a:extLst>
                <a:ext uri="{FF2B5EF4-FFF2-40B4-BE49-F238E27FC236}">
                  <a16:creationId xmlns=""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 xmlns:a16="http://schemas.microsoft.com/office/drawing/2014/main" id="{1E67763E-6CAA-4BD1-433D-E7474479ED46}"/>
              </a:ext>
            </a:extLst>
          </p:cNvPr>
          <p:cNvSpPr txBox="1"/>
          <p:nvPr/>
        </p:nvSpPr>
        <p:spPr>
          <a:xfrm>
            <a:off x="2726469" y="9905588"/>
            <a:ext cx="18891412" cy="830997"/>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CAE1B80-235C-FCB0-7C49-00665B98DC46}"/>
              </a:ext>
            </a:extLst>
          </p:cNvPr>
          <p:cNvGrpSpPr/>
          <p:nvPr/>
        </p:nvGrpSpPr>
        <p:grpSpPr>
          <a:xfrm>
            <a:off x="1326154" y="6358142"/>
            <a:ext cx="22143445" cy="3319257"/>
            <a:chOff x="188657" y="2243915"/>
            <a:chExt cx="7416679"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 xmlns:a16="http://schemas.microsoft.com/office/drawing/2014/main" id="{B48428A4-F198-A003-78D9-31DE63E551FE}"/>
                    </a:ext>
                  </a:extLst>
                </p:cNvPr>
                <p:cNvSpPr/>
                <p:nvPr/>
              </p:nvSpPr>
              <p:spPr>
                <a:xfrm>
                  <a:off x="4365336" y="2261992"/>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𝒙</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𝟏</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𝒚</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f>
                          <m:fPr>
                            <m:ctrlPr>
                              <a:rPr lang="en-US" sz="4800" b="1" i="1" smtClean="0">
                                <a:latin typeface="Cambria Math"/>
                                <a:ea typeface="Tahoma" panose="020B0604030504040204" pitchFamily="34" charset="0"/>
                                <a:cs typeface="Tahoma" panose="020B0604030504040204" pitchFamily="34" charset="0"/>
                              </a:rPr>
                            </m:ctrlPr>
                          </m:fPr>
                          <m:num>
                            <m:r>
                              <a:rPr lang="en-US" sz="4800" b="1" i="1" smtClean="0">
                                <a:latin typeface="Cambria Math" panose="02040503050406030204" pitchFamily="18" charset="0"/>
                                <a:ea typeface="Tahoma" panose="020B0604030504040204" pitchFamily="34" charset="0"/>
                                <a:cs typeface="Tahoma" panose="020B0604030504040204" pitchFamily="34" charset="0"/>
                              </a:rPr>
                              <m:t>𝟏𝟔</m:t>
                            </m:r>
                          </m:num>
                          <m:den>
                            <m:r>
                              <a:rPr lang="en-US" sz="4800" b="1" i="1" smtClean="0">
                                <a:latin typeface="Cambria Math" panose="02040503050406030204" pitchFamily="18" charset="0"/>
                                <a:ea typeface="Tahoma" panose="020B0604030504040204" pitchFamily="34" charset="0"/>
                                <a:cs typeface="Tahoma" panose="020B0604030504040204" pitchFamily="34" charset="0"/>
                              </a:rPr>
                              <m:t>𝟏𝟑</m:t>
                            </m:r>
                          </m:den>
                        </m:f>
                      </m:oMath>
                    </m:oMathPara>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4365336" y="2261992"/>
                  <a:ext cx="324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 xmlns:a16="http://schemas.microsoft.com/office/drawing/2014/main" id="{84C83E8D-93AF-AB77-60F0-B14EB14475A7}"/>
                </a:ext>
              </a:extLst>
            </p:cNvPr>
            <p:cNvSpPr/>
            <p:nvPr/>
          </p:nvSpPr>
          <p:spPr>
            <a:xfrm>
              <a:off x="4029490" y="232112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81EF2102-63C4-8277-3E8F-BA8CDFDCDD1C}"/>
                    </a:ext>
                  </a:extLst>
                </p:cNvPr>
                <p:cNvSpPr/>
                <p:nvPr/>
              </p:nvSpPr>
              <p:spPr>
                <a:xfrm>
                  <a:off x="590595" y="2243915"/>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𝒙</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𝟏</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𝒚</m:t>
                                </m:r>
                                <m:r>
                                  <a:rPr lang="en-US" sz="4800" b="1" i="1">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f>
                          <m:fPr>
                            <m:ctrlPr>
                              <a:rPr lang="en-US" sz="4800" b="1" i="1" smtClean="0">
                                <a:latin typeface="Cambria Math"/>
                                <a:ea typeface="Tahoma" panose="020B0604030504040204" pitchFamily="34" charset="0"/>
                                <a:cs typeface="Tahoma" panose="020B0604030504040204" pitchFamily="34" charset="0"/>
                              </a:rPr>
                            </m:ctrlPr>
                          </m:fPr>
                          <m:num>
                            <m:r>
                              <a:rPr lang="en-US" sz="4800" b="1" i="1" smtClean="0">
                                <a:latin typeface="Cambria Math" panose="02040503050406030204" pitchFamily="18" charset="0"/>
                                <a:ea typeface="Tahoma" panose="020B0604030504040204" pitchFamily="34" charset="0"/>
                                <a:cs typeface="Tahoma" panose="020B0604030504040204" pitchFamily="34" charset="0"/>
                              </a:rPr>
                              <m:t>𝟒</m:t>
                            </m:r>
                          </m:num>
                          <m:den>
                            <m:rad>
                              <m:radPr>
                                <m:degHide m:val="on"/>
                                <m:ctrlPr>
                                  <a:rPr lang="en-US" sz="4800" b="1" i="1" smtClean="0">
                                    <a:latin typeface="Cambria Math"/>
                                    <a:ea typeface="Tahoma" panose="020B0604030504040204" pitchFamily="34" charset="0"/>
                                    <a:cs typeface="Tahoma" panose="020B0604030504040204" pitchFamily="34" charset="0"/>
                                  </a:rPr>
                                </m:ctrlPr>
                              </m:radPr>
                              <m:deg/>
                              <m:e>
                                <m:r>
                                  <a:rPr lang="en-US" sz="4800" b="1" i="1" smtClean="0">
                                    <a:latin typeface="Cambria Math" panose="02040503050406030204" pitchFamily="18" charset="0"/>
                                    <a:ea typeface="Tahoma" panose="020B0604030504040204" pitchFamily="34" charset="0"/>
                                    <a:cs typeface="Tahoma" panose="020B0604030504040204" pitchFamily="34" charset="0"/>
                                  </a:rPr>
                                  <m:t>𝟏𝟑</m:t>
                                </m:r>
                              </m:e>
                            </m:rad>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3240000" cy="617268"/>
                </a:xfrm>
                <a:prstGeom prst="rect">
                  <a:avLst/>
                </a:prstGeom>
                <a:blipFill>
                  <a:blip r:embed="rId3"/>
                  <a:stretch>
                    <a:fillRect b="-124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10C72F87-07A2-0B3A-953A-978CE05518ED}"/>
                    </a:ext>
                  </a:extLst>
                </p:cNvPr>
                <p:cNvSpPr/>
                <p:nvPr/>
              </p:nvSpPr>
              <p:spPr>
                <a:xfrm>
                  <a:off x="537946" y="3064310"/>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4400" b="1" i="1" smtClean="0">
                                <a:latin typeface="Cambria Math"/>
                                <a:ea typeface="Tahoma" panose="020B0604030504040204" pitchFamily="34" charset="0"/>
                                <a:cs typeface="Tahoma" panose="020B0604030504040204" pitchFamily="34" charset="0"/>
                              </a:rPr>
                            </m:ctrlPr>
                          </m:sSupPr>
                          <m:e>
                            <m:d>
                              <m:dPr>
                                <m:ctrlPr>
                                  <a:rPr lang="en-US" sz="4400" b="1" i="1">
                                    <a:latin typeface="Cambria Math"/>
                                    <a:ea typeface="Tahoma" panose="020B0604030504040204" pitchFamily="34" charset="0"/>
                                    <a:cs typeface="Tahoma" panose="020B0604030504040204" pitchFamily="34" charset="0"/>
                                  </a:rPr>
                                </m:ctrlPr>
                              </m:dPr>
                              <m:e>
                                <m:r>
                                  <a:rPr lang="en-US" sz="4400" b="1" i="1">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e>
                            </m:d>
                          </m:e>
                          <m:sup>
                            <m:r>
                              <a:rPr lang="en-US" sz="4400" b="1" i="1">
                                <a:latin typeface="Cambria Math" panose="02040503050406030204" pitchFamily="18" charset="0"/>
                                <a:ea typeface="Tahoma" panose="020B0604030504040204" pitchFamily="34" charset="0"/>
                                <a:cs typeface="Tahoma" panose="020B0604030504040204" pitchFamily="34" charset="0"/>
                              </a:rPr>
                              <m:t>𝟐</m:t>
                            </m:r>
                          </m:sup>
                        </m:sSup>
                        <m:r>
                          <a:rPr lang="en-US" sz="4400" b="1" i="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a:ea typeface="Tahoma" panose="020B0604030504040204" pitchFamily="34" charset="0"/>
                                <a:cs typeface="Tahoma" panose="020B0604030504040204" pitchFamily="34" charset="0"/>
                              </a:rPr>
                            </m:ctrlPr>
                          </m:sSupPr>
                          <m:e>
                            <m:d>
                              <m:dPr>
                                <m:ctrlPr>
                                  <a:rPr lang="en-US" sz="4400" b="1" i="1">
                                    <a:latin typeface="Cambria Math"/>
                                    <a:ea typeface="Tahoma" panose="020B0604030504040204" pitchFamily="34" charset="0"/>
                                    <a:cs typeface="Tahoma" panose="020B0604030504040204" pitchFamily="34" charset="0"/>
                                  </a:rPr>
                                </m:ctrlPr>
                              </m:dPr>
                              <m:e>
                                <m:r>
                                  <a:rPr lang="en-US" sz="4400" b="1" i="1">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400" b="1" i="1">
                                <a:latin typeface="Cambria Math" panose="02040503050406030204" pitchFamily="18" charset="0"/>
                                <a:ea typeface="Tahoma" panose="020B0604030504040204" pitchFamily="34" charset="0"/>
                                <a:cs typeface="Tahoma" panose="020B0604030504040204" pitchFamily="34" charset="0"/>
                              </a:rPr>
                              <m:t>𝟐</m:t>
                            </m:r>
                          </m:sup>
                        </m:sSup>
                        <m:r>
                          <a:rPr lang="en-US" sz="4400" b="1" i="1">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latin typeface="Cambria Math"/>
                                <a:ea typeface="Tahoma" panose="020B0604030504040204" pitchFamily="34" charset="0"/>
                                <a:cs typeface="Tahoma" panose="020B0604030504040204" pitchFamily="34" charset="0"/>
                              </a:rPr>
                            </m:ctrlPr>
                          </m:fPr>
                          <m:num>
                            <m:r>
                              <a:rPr lang="en-US" sz="4400" b="1" i="1" smtClean="0">
                                <a:latin typeface="Cambria Math" panose="02040503050406030204" pitchFamily="18" charset="0"/>
                                <a:ea typeface="Tahoma" panose="020B0604030504040204" pitchFamily="34" charset="0"/>
                                <a:cs typeface="Tahoma" panose="020B0604030504040204" pitchFamily="34" charset="0"/>
                              </a:rPr>
                              <m:t>𝟒</m:t>
                            </m:r>
                          </m:num>
                          <m:den>
                            <m:rad>
                              <m:radPr>
                                <m:degHide m:val="on"/>
                                <m:ctrlPr>
                                  <a:rPr lang="en-US" sz="4400" b="1" i="1" smtClean="0">
                                    <a:latin typeface="Cambria Math"/>
                                    <a:ea typeface="Tahoma" panose="020B0604030504040204" pitchFamily="34" charset="0"/>
                                    <a:cs typeface="Tahoma" panose="020B0604030504040204" pitchFamily="34" charset="0"/>
                                  </a:rPr>
                                </m:ctrlPr>
                              </m:radPr>
                              <m:deg/>
                              <m:e>
                                <m:r>
                                  <a:rPr lang="en-US" sz="4400" b="1" i="1" smtClean="0">
                                    <a:latin typeface="Cambria Math" panose="02040503050406030204" pitchFamily="18" charset="0"/>
                                    <a:ea typeface="Tahoma" panose="020B0604030504040204" pitchFamily="34" charset="0"/>
                                    <a:cs typeface="Tahoma" panose="020B0604030504040204" pitchFamily="34" charset="0"/>
                                  </a:rPr>
                                  <m:t>𝟏𝟑</m:t>
                                </m:r>
                              </m:e>
                            </m:rad>
                          </m:den>
                        </m:f>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3240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E80AA816-24B0-A1AB-B512-1B69A8802E48}"/>
                    </a:ext>
                  </a:extLst>
                </p:cNvPr>
                <p:cNvSpPr/>
                <p:nvPr/>
              </p:nvSpPr>
              <p:spPr>
                <a:xfrm>
                  <a:off x="4365336" y="3056266"/>
                  <a:ext cx="324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𝒙</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𝟏</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sSup>
                          <m:sSupPr>
                            <m:ctrlPr>
                              <a:rPr lang="en-US" sz="4800" b="1" i="1">
                                <a:latin typeface="Cambria Math"/>
                                <a:ea typeface="Tahoma" panose="020B0604030504040204" pitchFamily="34" charset="0"/>
                                <a:cs typeface="Tahoma" panose="020B0604030504040204" pitchFamily="34" charset="0"/>
                              </a:rPr>
                            </m:ctrlPr>
                          </m:sSupPr>
                          <m:e>
                            <m:d>
                              <m:dPr>
                                <m:ctrlPr>
                                  <a:rPr lang="en-US" sz="4800" b="1" i="1">
                                    <a:latin typeface="Cambria Math"/>
                                    <a:ea typeface="Tahoma" panose="020B0604030504040204" pitchFamily="34" charset="0"/>
                                    <a:cs typeface="Tahoma" panose="020B0604030504040204" pitchFamily="34" charset="0"/>
                                  </a:rPr>
                                </m:ctrlPr>
                              </m:dPr>
                              <m:e>
                                <m:r>
                                  <a:rPr lang="en-US" sz="4800" b="1" i="1">
                                    <a:latin typeface="Cambria Math" panose="02040503050406030204" pitchFamily="18" charset="0"/>
                                    <a:ea typeface="Tahoma" panose="020B0604030504040204" pitchFamily="34" charset="0"/>
                                    <a:cs typeface="Tahoma" panose="020B0604030504040204" pitchFamily="34" charset="0"/>
                                  </a:rPr>
                                  <m:t>𝒚</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800" b="1" i="1">
                                <a:latin typeface="Cambria Math" panose="02040503050406030204" pitchFamily="18" charset="0"/>
                                <a:ea typeface="Tahoma" panose="020B0604030504040204" pitchFamily="34" charset="0"/>
                                <a:cs typeface="Tahoma" panose="020B0604030504040204" pitchFamily="34" charset="0"/>
                              </a:rPr>
                              <m:t>𝟐</m:t>
                            </m:r>
                          </m:sup>
                        </m:sSup>
                        <m:r>
                          <a:rPr lang="en-US" sz="4800" b="1" i="1">
                            <a:latin typeface="Cambria Math" panose="02040503050406030204" pitchFamily="18" charset="0"/>
                            <a:ea typeface="Tahoma" panose="020B0604030504040204" pitchFamily="34" charset="0"/>
                            <a:cs typeface="Tahoma" panose="020B0604030504040204" pitchFamily="34" charset="0"/>
                          </a:rPr>
                          <m:t>=</m:t>
                        </m:r>
                        <m:f>
                          <m:fPr>
                            <m:ctrlPr>
                              <a:rPr lang="en-US" sz="4800" b="1" i="1" smtClean="0">
                                <a:latin typeface="Cambria Math"/>
                                <a:ea typeface="Tahoma" panose="020B0604030504040204" pitchFamily="34" charset="0"/>
                                <a:cs typeface="Tahoma" panose="020B0604030504040204" pitchFamily="34" charset="0"/>
                              </a:rPr>
                            </m:ctrlPr>
                          </m:fPr>
                          <m:num>
                            <m:r>
                              <a:rPr lang="en-US" sz="4800" b="1" i="1" smtClean="0">
                                <a:latin typeface="Cambria Math" panose="02040503050406030204" pitchFamily="18" charset="0"/>
                                <a:ea typeface="Tahoma" panose="020B0604030504040204" pitchFamily="34" charset="0"/>
                                <a:cs typeface="Tahoma" panose="020B0604030504040204" pitchFamily="34" charset="0"/>
                              </a:rPr>
                              <m:t>𝟏𝟔</m:t>
                            </m:r>
                          </m:num>
                          <m:den>
                            <m:r>
                              <a:rPr lang="en-US" sz="4800" b="1" i="1" smtClean="0">
                                <a:latin typeface="Cambria Math" panose="02040503050406030204" pitchFamily="18" charset="0"/>
                                <a:ea typeface="Tahoma" panose="020B0604030504040204" pitchFamily="34" charset="0"/>
                                <a:cs typeface="Tahoma" panose="020B0604030504040204" pitchFamily="34" charset="0"/>
                              </a:rPr>
                              <m:t>𝟏𝟑</m:t>
                            </m:r>
                          </m:den>
                        </m:f>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4365336" y="3056266"/>
                  <a:ext cx="324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 xmlns:a16="http://schemas.microsoft.com/office/drawing/2014/main" id="{F511A7FA-8488-F918-906D-7310A1E0F367}"/>
                </a:ext>
              </a:extLst>
            </p:cNvPr>
            <p:cNvSpPr/>
            <p:nvPr/>
          </p:nvSpPr>
          <p:spPr>
            <a:xfrm>
              <a:off x="4016047" y="311539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 xmlns:a16="http://schemas.microsoft.com/office/drawing/2014/main" id="{E5D913EC-0752-FE03-22AC-1A64D3990366}"/>
              </a:ext>
            </a:extLst>
          </p:cNvPr>
          <p:cNvSpPr/>
          <p:nvPr/>
        </p:nvSpPr>
        <p:spPr>
          <a:xfrm>
            <a:off x="12779196" y="6536401"/>
            <a:ext cx="1612239" cy="1246745"/>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9155F507-DD34-3FE0-680C-9586B8AE806D}"/>
              </a:ext>
            </a:extLst>
          </p:cNvPr>
          <p:cNvGrpSpPr/>
          <p:nvPr/>
        </p:nvGrpSpPr>
        <p:grpSpPr>
          <a:xfrm>
            <a:off x="220060" y="2819401"/>
            <a:ext cx="23794639" cy="3082676"/>
            <a:chOff x="923003" y="3917552"/>
            <a:chExt cx="15939453" cy="3223418"/>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272211" y="4159022"/>
              <a:ext cx="15590245" cy="298194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84E53EB0-6D81-C9D0-3480-AE8B3EDD8E39}"/>
                  </a:ext>
                </a:extLst>
              </p:cNvPr>
              <p:cNvSpPr txBox="1"/>
              <p:nvPr/>
            </p:nvSpPr>
            <p:spPr>
              <a:xfrm>
                <a:off x="2526191" y="4042768"/>
                <a:ext cx="21087043" cy="1569660"/>
              </a:xfrm>
              <a:prstGeom prst="rect">
                <a:avLst/>
              </a:prstGeom>
              <a:noFill/>
            </p:spPr>
            <p:txBody>
              <a:bodyPr wrap="square">
                <a:spAutoFit/>
              </a:bodyPr>
              <a:lstStyle/>
              <a:p>
                <a:pPr lvl="0"/>
                <a:r>
                  <a:rPr lang="en-US" sz="4400" b="1">
                    <a:latin typeface="Tahoma" panose="020B0604030504040204" pitchFamily="34" charset="0"/>
                    <a:ea typeface="Tahoma" panose="020B0604030504040204" pitchFamily="34" charset="0"/>
                    <a:cs typeface="Tahoma" panose="020B0604030504040204" pitchFamily="34" charset="0"/>
                  </a:rPr>
                  <a:t>Tìm phương trình đường tròn tâm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tiếp xúc với đường thẳng </a:t>
                </a:r>
                <a14:m>
                  <m:oMath xmlns:m="http://schemas.openxmlformats.org/officeDocument/2006/math">
                    <m:r>
                      <a:rPr lang="en-US" sz="4800" b="1" i="0" smtClean="0">
                        <a:latin typeface="Cambria Math" panose="02040503050406030204" pitchFamily="18" charset="0"/>
                        <a:ea typeface="Tahoma" panose="020B0604030504040204" pitchFamily="34" charset="0"/>
                        <a:cs typeface="Tahoma" panose="020B0604030504040204" pitchFamily="34" charset="0"/>
                      </a:rPr>
                      <m:t>𝚫</m:t>
                    </m:r>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0" smtClean="0">
                        <a:latin typeface="Cambria Math" panose="02040503050406030204" pitchFamily="18" charset="0"/>
                        <a:ea typeface="Tahoma" panose="020B0604030504040204" pitchFamily="34" charset="0"/>
                        <a:cs typeface="Tahoma" panose="020B0604030504040204" pitchFamily="34" charset="0"/>
                      </a:rPr>
                      <m:t>𝟐𝐱</m:t>
                    </m:r>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0" smtClean="0">
                        <a:latin typeface="Cambria Math" panose="02040503050406030204" pitchFamily="18" charset="0"/>
                        <a:ea typeface="Tahoma" panose="020B0604030504040204" pitchFamily="34" charset="0"/>
                        <a:cs typeface="Tahoma" panose="020B0604030504040204" pitchFamily="34" charset="0"/>
                      </a:rPr>
                      <m:t>𝟑𝐲</m:t>
                    </m:r>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0" smtClean="0">
                        <a:latin typeface="Cambria Math" panose="02040503050406030204" pitchFamily="18" charset="0"/>
                        <a:ea typeface="Tahoma" panose="020B0604030504040204" pitchFamily="34" charset="0"/>
                        <a:cs typeface="Tahoma" panose="020B0604030504040204" pitchFamily="34" charset="0"/>
                      </a:rPr>
                      <m:t>𝟒</m:t>
                    </m:r>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0" smtClean="0">
                        <a:latin typeface="Cambria Math" panose="02040503050406030204" pitchFamily="18" charset="0"/>
                        <a:ea typeface="Tahoma" panose="020B0604030504040204" pitchFamily="34" charset="0"/>
                        <a:cs typeface="Tahoma" panose="020B0604030504040204" pitchFamily="34" charset="0"/>
                      </a:rPr>
                      <m:t>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526191" y="4042768"/>
                <a:ext cx="21087043" cy="1569660"/>
              </a:xfrm>
              <a:prstGeom prst="rect">
                <a:avLst/>
              </a:prstGeom>
              <a:blipFill>
                <a:blip r:embed="rId7"/>
                <a:stretch>
                  <a:fillRect l="-1156" t="-8915"/>
                </a:stretch>
              </a:blipFill>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C37EE2FA-AEC6-92CF-2594-955CAB62A19A}"/>
              </a:ext>
            </a:extLst>
          </p:cNvPr>
          <p:cNvGrpSpPr/>
          <p:nvPr/>
        </p:nvGrpSpPr>
        <p:grpSpPr>
          <a:xfrm>
            <a:off x="220060" y="10528459"/>
            <a:ext cx="23862374" cy="2602841"/>
            <a:chOff x="48567" y="4381499"/>
            <a:chExt cx="23018772" cy="2602840"/>
          </a:xfrm>
          <a:solidFill>
            <a:srgbClr val="DAE3F3"/>
          </a:solidFill>
        </p:grpSpPr>
        <p:sp>
          <p:nvSpPr>
            <p:cNvPr id="26" name="Rounded Rectangle 52">
              <a:extLst>
                <a:ext uri="{FF2B5EF4-FFF2-40B4-BE49-F238E27FC236}">
                  <a16:creationId xmlns="" xmlns:a16="http://schemas.microsoft.com/office/drawing/2014/main" id="{E7544F39-6343-495F-6150-CB95CB1743DD}"/>
                </a:ext>
              </a:extLst>
            </p:cNvPr>
            <p:cNvSpPr/>
            <p:nvPr/>
          </p:nvSpPr>
          <p:spPr>
            <a:xfrm>
              <a:off x="385312" y="4941557"/>
              <a:ext cx="22682027" cy="204278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 xmlns:a16="http://schemas.microsoft.com/office/drawing/2014/main" id="{1E67763E-6CAA-4BD1-433D-E7474479ED46}"/>
              </a:ext>
            </a:extLst>
          </p:cNvPr>
          <p:cNvSpPr txBox="1"/>
          <p:nvPr/>
        </p:nvSpPr>
        <p:spPr>
          <a:xfrm>
            <a:off x="9897460" y="11694409"/>
            <a:ext cx="3106219" cy="83099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607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9155F507-DD34-3FE0-680C-9586B8AE806D}"/>
              </a:ext>
            </a:extLst>
          </p:cNvPr>
          <p:cNvGrpSpPr/>
          <p:nvPr/>
        </p:nvGrpSpPr>
        <p:grpSpPr>
          <a:xfrm>
            <a:off x="187404" y="2825041"/>
            <a:ext cx="14105539" cy="10132777"/>
            <a:chOff x="923003" y="3917552"/>
            <a:chExt cx="23728523" cy="5809465"/>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138360" y="3980540"/>
              <a:ext cx="23513166" cy="574647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7566352" cy="1040476"/>
              <a:chOff x="923003" y="3917552"/>
              <a:chExt cx="7566352"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937126" y="4056327"/>
                <a:ext cx="6552229" cy="832104"/>
                <a:chOff x="2603876" y="4418277"/>
                <a:chExt cx="6552229" cy="832104"/>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5463939" y="1558214"/>
                  <a:ext cx="832104" cy="655222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940899" y="4581729"/>
                  <a:ext cx="5469632" cy="51277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2120255"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VẬN DỤNG</a:t>
              </a:r>
            </a:p>
          </p:txBody>
        </p:sp>
      </p:grpSp>
      <mc:AlternateContent xmlns:mc="http://schemas.openxmlformats.org/markup-compatibility/2006">
        <mc:Choice xmlns:a14="http://schemas.microsoft.com/office/drawing/2010/main" Requires="a14">
          <p:sp>
            <p:nvSpPr>
              <p:cNvPr id="23" name="TextBox 22">
                <a:extLst>
                  <a:ext uri="{FF2B5EF4-FFF2-40B4-BE49-F238E27FC236}">
                    <a16:creationId xmlns="" xmlns:a16="http://schemas.microsoft.com/office/drawing/2014/main" id="{84E53EB0-6D81-C9D0-3480-AE8B3EDD8E39}"/>
                  </a:ext>
                </a:extLst>
              </p:cNvPr>
              <p:cNvSpPr txBox="1"/>
              <p:nvPr/>
            </p:nvSpPr>
            <p:spPr>
              <a:xfrm>
                <a:off x="754492" y="4998640"/>
                <a:ext cx="13567362" cy="7478970"/>
              </a:xfrm>
              <a:prstGeom prst="rect">
                <a:avLst/>
              </a:prstGeom>
              <a:noFill/>
            </p:spPr>
            <p:txBody>
              <a:bodyPr wrap="square">
                <a:spAutoFit/>
              </a:bodyPr>
              <a:lstStyle/>
              <a:p>
                <a:pPr lvl="0"/>
                <a:r>
                  <a:rPr lang="en-US" sz="4800" b="1" dirty="0" err="1">
                    <a:latin typeface="Tahoma" panose="020B0604030504040204" pitchFamily="34" charset="0"/>
                    <a:ea typeface="Tahoma" panose="020B0604030504040204" pitchFamily="34" charset="0"/>
                    <a:cs typeface="Tahoma" panose="020B0604030504040204" pitchFamily="34" charset="0"/>
                  </a:rPr>
                  <a:t>Bên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hồ</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dự</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sục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nửa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sục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(H.7.14) </a:t>
                </a:r>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người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ngồi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tựa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lưng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sục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giãn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Hãy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smtClean="0">
                    <a:latin typeface="Tahoma" panose="020B0604030504040204" pitchFamily="34" charset="0"/>
                    <a:ea typeface="Tahoma" panose="020B0604030504040204" pitchFamily="34" charset="0"/>
                    <a:cs typeface="Tahoma" panose="020B0604030504040204" pitchFamily="34" charset="0"/>
                  </a:rPr>
                  <a:t>sục</a:t>
                </a:r>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b="1" dirty="0" err="1" smtClean="0">
                    <a:latin typeface="Tahoma" panose="020B0604030504040204" pitchFamily="34" charset="0"/>
                    <a:ea typeface="Tahoma" panose="020B0604030504040204" pitchFamily="34" charset="0"/>
                    <a:cs typeface="Tahoma" panose="020B0604030504040204" pitchFamily="34" charset="0"/>
                  </a:rPr>
                  <a:t>để</a:t>
                </a:r>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tổng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smtClean="0">
                    <a:latin typeface="Tahoma" panose="020B0604030504040204" pitchFamily="34" charset="0"/>
                    <a:ea typeface="Tahoma" panose="020B0604030504040204" pitchFamily="34" charset="0"/>
                    <a:cs typeface="Tahoma" panose="020B0604030504040204" pitchFamily="34" charset="0"/>
                  </a:rPr>
                  <a:t>chu</a:t>
                </a:r>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vi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bể</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32m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tổng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hồ</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smtClean="0">
                    <a:latin typeface="Tahoma" panose="020B0604030504040204" pitchFamily="34" charset="0"/>
                    <a:ea typeface="Tahoma" panose="020B0604030504040204" pitchFamily="34" charset="0"/>
                    <a:cs typeface="Tahoma" panose="020B0604030504040204" pitchFamily="34" charset="0"/>
                  </a:rPr>
                  <a:t>bơi</a:t>
                </a:r>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nhỏ</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nhất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toán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lấy</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𝝅</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𝟑</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𝟏𝟒</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theo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mét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chữ</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thập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3" name="TextBox 22">
                <a:extLst>
                  <a:ext uri="{FF2B5EF4-FFF2-40B4-BE49-F238E27FC236}">
                    <a16:creationId xmlns="" xmlns:a16="http://schemas.microsoft.com/office/drawing/2014/main" xmlns:a14="http://schemas.microsoft.com/office/drawing/2010/main" id="{84E53EB0-6D81-C9D0-3480-AE8B3EDD8E39}"/>
                  </a:ext>
                </a:extLst>
              </p:cNvPr>
              <p:cNvSpPr txBox="1">
                <a:spLocks noRot="1" noChangeAspect="1" noMove="1" noResize="1" noEditPoints="1" noAdjustHandles="1" noChangeArrowheads="1" noChangeShapeType="1" noTextEdit="1"/>
              </p:cNvSpPr>
              <p:nvPr/>
            </p:nvSpPr>
            <p:spPr>
              <a:xfrm>
                <a:off x="754492" y="4998640"/>
                <a:ext cx="13567362" cy="7478970"/>
              </a:xfrm>
              <a:prstGeom prst="rect">
                <a:avLst/>
              </a:prstGeom>
              <a:blipFill rotWithShape="1">
                <a:blip r:embed="rId3"/>
                <a:stretch>
                  <a:fillRect l="-2067" t="-1874" r="-764" b="-3341"/>
                </a:stretch>
              </a:blipFill>
            </p:spPr>
            <p:txBody>
              <a:bodyPr/>
              <a:lstStyle/>
              <a:p>
                <a:r>
                  <a:rPr lang="en-US">
                    <a:noFill/>
                  </a:rPr>
                  <a:t> </a:t>
                </a:r>
              </a:p>
            </p:txBody>
          </p:sp>
        </mc:Fallback>
      </mc:AlternateContent>
      <p:pic>
        <p:nvPicPr>
          <p:cNvPr id="2" name="Picture 1">
            <a:extLst>
              <a:ext uri="{FF2B5EF4-FFF2-40B4-BE49-F238E27FC236}">
                <a16:creationId xmlns="" xmlns:a16="http://schemas.microsoft.com/office/drawing/2014/main" id="{A986BCAC-6FFD-332D-9D0D-985447EF8C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6132" y="3226095"/>
            <a:ext cx="9159988" cy="9330671"/>
          </a:xfrm>
          <a:prstGeom prst="rect">
            <a:avLst/>
          </a:prstGeom>
          <a:noFill/>
          <a:ln>
            <a:noFill/>
          </a:ln>
        </p:spPr>
      </p:pic>
    </p:spTree>
    <p:extLst>
      <p:ext uri="{BB962C8B-B14F-4D97-AF65-F5344CB8AC3E}">
        <p14:creationId xmlns:p14="http://schemas.microsoft.com/office/powerpoint/2010/main" val="1424999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9155F507-DD34-3FE0-680C-9586B8AE806D}"/>
              </a:ext>
            </a:extLst>
          </p:cNvPr>
          <p:cNvGrpSpPr/>
          <p:nvPr/>
        </p:nvGrpSpPr>
        <p:grpSpPr>
          <a:xfrm>
            <a:off x="220060" y="2819400"/>
            <a:ext cx="23715384" cy="5642964"/>
            <a:chOff x="923003" y="3917552"/>
            <a:chExt cx="23715384" cy="5642962"/>
          </a:xfrm>
        </p:grpSpPr>
        <p:sp>
          <p:nvSpPr>
            <p:cNvPr id="13" name="Rounded Rectangle 41">
              <a:extLst>
                <a:ext uri="{FF2B5EF4-FFF2-40B4-BE49-F238E27FC236}">
                  <a16:creationId xmlns="" xmlns:a16="http://schemas.microsoft.com/office/drawing/2014/main" id="{CF200796-2C05-26D5-EDA1-17D43F34D327}"/>
                </a:ext>
              </a:extLst>
            </p:cNvPr>
            <p:cNvSpPr/>
            <p:nvPr/>
          </p:nvSpPr>
          <p:spPr>
            <a:xfrm>
              <a:off x="1125221" y="5116126"/>
              <a:ext cx="23513166" cy="444438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VẬN DỤNG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84E53EB0-6D81-C9D0-3480-AE8B3EDD8E39}"/>
                  </a:ext>
                </a:extLst>
              </p:cNvPr>
              <p:cNvSpPr txBox="1"/>
              <p:nvPr/>
            </p:nvSpPr>
            <p:spPr>
              <a:xfrm>
                <a:off x="548404" y="4235591"/>
                <a:ext cx="22692596" cy="3802388"/>
              </a:xfrm>
              <a:prstGeom prst="rect">
                <a:avLst/>
              </a:prstGeom>
              <a:noFill/>
            </p:spPr>
            <p:txBody>
              <a:bodyPr wrap="square">
                <a:spAutoFit/>
              </a:bodyPr>
              <a:lstStyle/>
              <a:p>
                <a:pPr lvl="0"/>
                <a:r>
                  <a:rPr lang="en-US" sz="4800" b="1">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𝑶𝒙𝒚</m:t>
                    </m:r>
                  </m:oMath>
                </a14:m>
                <a:r>
                  <a:rPr lang="en-US" sz="4800" b="1">
                    <a:latin typeface="Tahoma" panose="020B0604030504040204" pitchFamily="34" charset="0"/>
                    <a:ea typeface="Tahoma" panose="020B0604030504040204" pitchFamily="34" charset="0"/>
                    <a:cs typeface="Tahoma" panose="020B0604030504040204" pitchFamily="34" charset="0"/>
                  </a:rPr>
                  <a:t>, một vật chuyển động nhanh trên đường tròn có phương trình  </a:t>
                </a:r>
                <a14:m>
                  <m:oMath xmlns:m="http://schemas.openxmlformats.org/officeDocument/2006/math">
                    <m:sSup>
                      <m:sSupPr>
                        <m:ctrlPr>
                          <a:rPr lang="en-US" sz="4800" b="1" i="1" smtClean="0">
                            <a:latin typeface="Cambria Math"/>
                            <a:ea typeface="Tahoma" panose="020B0604030504040204" pitchFamily="34" charset="0"/>
                            <a:cs typeface="Tahoma" panose="020B0604030504040204" pitchFamily="34" charset="0"/>
                          </a:rPr>
                        </m:ctrlPr>
                      </m:sSupPr>
                      <m:e>
                        <m:r>
                          <a:rPr lang="en-US" sz="4800" b="1" i="1" smtClean="0">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latin typeface="Cambria Math"/>
                            <a:ea typeface="Tahoma" panose="020B0604030504040204" pitchFamily="34" charset="0"/>
                            <a:cs typeface="Tahoma" panose="020B0604030504040204" pitchFamily="34" charset="0"/>
                          </a:rPr>
                        </m:ctrlPr>
                      </m:sSupPr>
                      <m:e>
                        <m:r>
                          <a:rPr lang="en-US" sz="4800" b="1" i="1" smtClean="0">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𝟐𝟓</m:t>
                    </m:r>
                  </m:oMath>
                </a14:m>
                <a:r>
                  <a:rPr lang="en-US" sz="4800" b="1">
                    <a:latin typeface="Tahoma" panose="020B0604030504040204" pitchFamily="34" charset="0"/>
                    <a:ea typeface="Tahoma" panose="020B0604030504040204" pitchFamily="34" charset="0"/>
                    <a:cs typeface="Tahoma" panose="020B0604030504040204" pitchFamily="34" charset="0"/>
                  </a:rPr>
                  <a:t>. Khi tới vị trí </a:t>
                </a:r>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𝟑</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𝟒</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thì vật bị văng khỏi quỹ đạo tròn và ngay sau đó, trong một khoảng thời gian ngắn bay theo hướng tiếp tuyến của đường tròn. Hỏi trong khoảng thời gian ngắn ngay sau khi văng, vật chuyển động trên đường thẳng nào?</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48404" y="4235591"/>
                <a:ext cx="22692596" cy="3802388"/>
              </a:xfrm>
              <a:prstGeom prst="rect">
                <a:avLst/>
              </a:prstGeom>
              <a:blipFill>
                <a:blip r:embed="rId3"/>
                <a:stretch>
                  <a:fillRect l="-1236" t="-3846" r="-1531" b="-7532"/>
                </a:stretch>
              </a:blipFill>
            </p:spPr>
            <p:txBody>
              <a:bodyPr/>
              <a:lstStyle/>
              <a:p>
                <a:r>
                  <a:rPr lang="en-US">
                    <a:noFill/>
                  </a:rPr>
                  <a:t> </a:t>
                </a:r>
              </a:p>
            </p:txBody>
          </p:sp>
        </mc:Fallback>
      </mc:AlternateContent>
    </p:spTree>
    <p:extLst>
      <p:ext uri="{BB962C8B-B14F-4D97-AF65-F5344CB8AC3E}">
        <p14:creationId xmlns:p14="http://schemas.microsoft.com/office/powerpoint/2010/main" val="2207684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435625" y="1752594"/>
            <a:ext cx="23512749" cy="10983027"/>
            <a:chOff x="435625" y="2895471"/>
            <a:chExt cx="23512749" cy="2200196"/>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35625" y="2912663"/>
                  <a:ext cx="23512749" cy="218300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Câu 1: Trong mặt phẳng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𝑶𝒙𝒚</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xác định tâm và tính bán kính của đường tròn (nếu có) trong các trường hợp sau:</a:t>
                  </a:r>
                </a:p>
                <a:p>
                  <a:pPr marL="914400" indent="-914400">
                    <a:buAutoNum type="alphaLcParenR"/>
                  </a:pPr>
                  <a14:m>
                    <m:oMath xmlns:m="http://schemas.openxmlformats.org/officeDocument/2006/math">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e>
                          </m:d>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e>
                          </m:d>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𝟕</m:t>
                      </m:r>
                    </m:oMath>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14:m>
                    <m:oMath xmlns:m="http://schemas.openxmlformats.org/officeDocument/2006/math">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14:m>
                    <m:oMath xmlns:m="http://schemas.openxmlformats.org/officeDocument/2006/math">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𝟔</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14:m>
                    <m:oMath xmlns:m="http://schemas.openxmlformats.org/officeDocument/2006/math">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𝟔</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Câu 2: Trong mặt phẳng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𝑶𝒙𝒚</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viết phương trình của đường tròn trong các trường hợp sau:</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Có tâm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𝑰</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và bán kính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𝑹</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oMath>
                  </a14:m>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Có tâm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𝑰</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và đi qua điểm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Có đường kính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𝑨𝑩</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e>
                      </m:d>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𝑩</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𝟔</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Đi qua ba điểm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𝑴</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e>
                      </m:d>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𝑵</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e>
                      </m:d>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𝑷</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𝟖</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35625" y="2912663"/>
                  <a:ext cx="23512749" cy="2183004"/>
                </a:xfrm>
                <a:prstGeom prst="roundRect">
                  <a:avLst>
                    <a:gd name="adj" fmla="val 4496"/>
                  </a:avLst>
                </a:prstGeom>
                <a:blipFill>
                  <a:blip r:embed="rId2"/>
                  <a:stretch>
                    <a:fillRect l="-544"/>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733119" y="2895471"/>
              <a:ext cx="7501903" cy="198446"/>
              <a:chOff x="160543" y="16795"/>
              <a:chExt cx="2418839" cy="55400"/>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160543" y="16795"/>
                <a:ext cx="2418839" cy="55400"/>
                <a:chOff x="225886" y="7691"/>
                <a:chExt cx="3403350" cy="68560"/>
              </a:xfrm>
            </p:grpSpPr>
            <p:sp>
              <p:nvSpPr>
                <p:cNvPr id="7" name="Arrow: Pentagon 6">
                  <a:extLst>
                    <a:ext uri="{FF2B5EF4-FFF2-40B4-BE49-F238E27FC236}">
                      <a16:creationId xmlns="" xmlns:a16="http://schemas.microsoft.com/office/drawing/2014/main" id="{E174863E-05F0-B561-03D6-EE2A5F7FA991}"/>
                    </a:ext>
                  </a:extLst>
                </p:cNvPr>
                <p:cNvSpPr/>
                <p:nvPr/>
              </p:nvSpPr>
              <p:spPr>
                <a:xfrm>
                  <a:off x="310587" y="7691"/>
                  <a:ext cx="3318649" cy="68560"/>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225886" y="14362"/>
                  <a:ext cx="263453" cy="5809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310587" y="14296"/>
                  <a:ext cx="263453" cy="5809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358846" y="21067"/>
                <a:ext cx="1716061" cy="46857"/>
              </a:xfrm>
              <a:prstGeom prst="rect">
                <a:avLst/>
              </a:prstGeom>
              <a:noFill/>
            </p:spPr>
            <p:txBody>
              <a:bodyPr wrap="square" tIns="54000" bIns="0">
                <a:noAutofit/>
              </a:bodyPr>
              <a:lstStyle/>
              <a:p>
                <a:pPr algn="ctr">
                  <a:lnSpc>
                    <a:spcPct val="107000"/>
                  </a:lnSpc>
                  <a:spcAft>
                    <a:spcPts val="800"/>
                  </a:spcAft>
                </a:pPr>
                <a:r>
                  <a:rPr lang="en-US" sz="38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BÀI TẬP TỰ LUẬN</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169354810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435625" y="1752594"/>
            <a:ext cx="23512749" cy="7327793"/>
            <a:chOff x="435625" y="2895471"/>
            <a:chExt cx="23512749" cy="2201931"/>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35625" y="2914398"/>
                  <a:ext cx="23512749" cy="218300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Câu 3: Trong mặt phẳng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𝑶𝒙𝒚</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cho đường tròn có phương trính </a:t>
                  </a:r>
                  <a14:m>
                    <m:oMath xmlns:m="http://schemas.openxmlformats.org/officeDocument/2006/math">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𝟏𝟕</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Viết phương trình tiếp tuyến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𝒅</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với đường tròn tại điểm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Viết phương trình tiếp tuyến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𝒅</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với đường tròn biết tiếp tuyến song song với đường thẳng </a:t>
                  </a:r>
                  <a14:m>
                    <m:oMath xmlns:m="http://schemas.openxmlformats.org/officeDocument/2006/math">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𝚫</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𝟑𝐱</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𝟒𝐲</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𝟖</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Viết phương trình tiếp tuyến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𝒅</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oMath>
                  </a14:m>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với đường tròn biết tiếp tuyến vuông góc với đường thẳng </a:t>
                  </a:r>
                  <a14:m>
                    <m:oMath xmlns:m="http://schemas.openxmlformats.org/officeDocument/2006/math">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𝚫</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𝟑𝐱</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𝟒𝐲</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35625" y="2914398"/>
                  <a:ext cx="23512749" cy="2183004"/>
                </a:xfrm>
                <a:prstGeom prst="roundRect">
                  <a:avLst>
                    <a:gd name="adj" fmla="val 4496"/>
                  </a:avLst>
                </a:prstGeom>
                <a:blipFill>
                  <a:blip r:embed="rId2"/>
                  <a:stretch>
                    <a:fillRect l="-751" r="-311"/>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733119" y="2895471"/>
              <a:ext cx="7501903" cy="206079"/>
              <a:chOff x="160543" y="16795"/>
              <a:chExt cx="2418839" cy="57531"/>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160543" y="16795"/>
                <a:ext cx="2418839" cy="57531"/>
                <a:chOff x="225886" y="7691"/>
                <a:chExt cx="3403350" cy="71197"/>
              </a:xfrm>
            </p:grpSpPr>
            <p:sp>
              <p:nvSpPr>
                <p:cNvPr id="7" name="Arrow: Pentagon 6">
                  <a:extLst>
                    <a:ext uri="{FF2B5EF4-FFF2-40B4-BE49-F238E27FC236}">
                      <a16:creationId xmlns="" xmlns:a16="http://schemas.microsoft.com/office/drawing/2014/main" id="{E174863E-05F0-B561-03D6-EE2A5F7FA991}"/>
                    </a:ext>
                  </a:extLst>
                </p:cNvPr>
                <p:cNvSpPr/>
                <p:nvPr/>
              </p:nvSpPr>
              <p:spPr>
                <a:xfrm>
                  <a:off x="310587" y="7691"/>
                  <a:ext cx="3318649" cy="71197"/>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225886" y="14362"/>
                  <a:ext cx="263453" cy="5809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310587" y="14296"/>
                  <a:ext cx="263453" cy="58099"/>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358846" y="21067"/>
                <a:ext cx="1716061" cy="46857"/>
              </a:xfrm>
              <a:prstGeom prst="rect">
                <a:avLst/>
              </a:prstGeom>
              <a:noFill/>
            </p:spPr>
            <p:txBody>
              <a:bodyPr wrap="square" tIns="54000" bIns="0">
                <a:noAutofit/>
              </a:bodyPr>
              <a:lstStyle/>
              <a:p>
                <a:pPr algn="ctr">
                  <a:lnSpc>
                    <a:spcPct val="107000"/>
                  </a:lnSpc>
                  <a:spcAft>
                    <a:spcPts val="800"/>
                  </a:spcAft>
                </a:pPr>
                <a:r>
                  <a:rPr lang="en-US" sz="3800" b="1">
                    <a:solidFill>
                      <a:srgbClr val="0000CC"/>
                    </a:solidFill>
                    <a:latin typeface="Fira Sans Black" panose="020B0A03050000020004" pitchFamily="34" charset="0"/>
                    <a:ea typeface="Arial" panose="020B0604020202020204" pitchFamily="34" charset="0"/>
                    <a:cs typeface="Times New Roman" panose="02020603050405020304" pitchFamily="18" charset="0"/>
                  </a:rPr>
                  <a:t>BÀI TẬP TỰ LUẬN</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9067245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152400" y="838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152400" y="990603"/>
            <a:ext cx="24343743" cy="1418345"/>
            <a:chOff x="304800" y="2971797"/>
            <a:chExt cx="24343743" cy="766537"/>
          </a:xfrm>
        </p:grpSpPr>
        <p:sp>
          <p:nvSpPr>
            <p:cNvPr id="42" name="Rounded Rectangle 19">
              <a:extLst>
                <a:ext uri="{FF2B5EF4-FFF2-40B4-BE49-F238E27FC236}">
                  <a16:creationId xmlns="" xmlns:a16="http://schemas.microsoft.com/office/drawing/2014/main" id="{77A07A8C-0C66-46F5-9492-F3FF15272385}"/>
                </a:ext>
              </a:extLst>
            </p:cNvPr>
            <p:cNvSpPr/>
            <p:nvPr/>
          </p:nvSpPr>
          <p:spPr>
            <a:xfrm>
              <a:off x="657269" y="3076002"/>
              <a:ext cx="23991274" cy="66233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276233" cy="580289"/>
              <a:chOff x="22440" y="38103"/>
              <a:chExt cx="1056356" cy="16199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1056356" cy="161999"/>
                <a:chOff x="31572" y="34060"/>
                <a:chExt cx="1486312" cy="200483"/>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348035" cy="200483"/>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10003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7.13</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0AAD8F1B-3E89-0458-5537-5FB702991A8D}"/>
                  </a:ext>
                </a:extLst>
              </p:cNvPr>
              <p:cNvSpPr txBox="1"/>
              <p:nvPr/>
            </p:nvSpPr>
            <p:spPr>
              <a:xfrm>
                <a:off x="1184896" y="1378561"/>
                <a:ext cx="23055369" cy="847733"/>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tâm và bán kính của đường tròn:</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4800" b="1" i="1" u="none" strike="noStrike" kern="1200" cap="none" spc="0" normalizeH="0" baseline="0" noProof="0" smtClean="0">
                            <a:ln>
                              <a:noFill/>
                            </a:ln>
                            <a:solidFill>
                              <a:prstClr val="black"/>
                            </a:solidFill>
                            <a:effectLst/>
                            <a:uLnTx/>
                            <a:uFillTx/>
                            <a:latin typeface="Cambria Math"/>
                            <a:ea typeface="+mn-ea"/>
                            <a:cs typeface="+mn-cs"/>
                          </a:rPr>
                        </m:ctrlPr>
                      </m:sSupPr>
                      <m:e>
                        <m:d>
                          <m:dPr>
                            <m:ctrlPr>
                              <a:rPr kumimoji="0" lang="en-US" sz="48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e>
                        </m:d>
                      </m:e>
                      <m:sup>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4800" b="1" i="1" u="none" strike="noStrike" kern="1200" cap="none" spc="0" normalizeH="0" baseline="0" noProof="0" smtClean="0">
                            <a:ln>
                              <a:noFill/>
                            </a:ln>
                            <a:solidFill>
                              <a:prstClr val="black"/>
                            </a:solidFill>
                            <a:effectLst/>
                            <a:uLnTx/>
                            <a:uFillTx/>
                            <a:latin typeface="Cambria Math"/>
                            <a:ea typeface="+mn-ea"/>
                            <a:cs typeface="+mn-cs"/>
                          </a:rPr>
                        </m:ctrlPr>
                      </m:sSupPr>
                      <m:e>
                        <m:d>
                          <m:dPr>
                            <m:ctrlPr>
                              <a:rPr kumimoji="0" lang="en-US" sz="48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e>
                        </m:d>
                      </m:e>
                      <m:sup>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𝟑𝟔</m:t>
                    </m:r>
                  </m:oMath>
                </a14:m>
                <a:endParaRPr lang="en-US" dirty="0"/>
              </a:p>
            </p:txBody>
          </p:sp>
        </mc:Choice>
        <mc:Fallback xmlns="">
          <p:sp>
            <p:nvSpPr>
              <p:cNvPr id="20" name="TextBox 19">
                <a:extLst>
                  <a:ext uri="{FF2B5EF4-FFF2-40B4-BE49-F238E27FC236}">
                    <a16:creationId xmlns:a16="http://schemas.microsoft.com/office/drawing/2014/main" id="{0AAD8F1B-3E89-0458-5537-5FB702991A8D}"/>
                  </a:ext>
                </a:extLst>
              </p:cNvPr>
              <p:cNvSpPr txBox="1">
                <a:spLocks noRot="1" noChangeAspect="1" noMove="1" noResize="1" noEditPoints="1" noAdjustHandles="1" noChangeArrowheads="1" noChangeShapeType="1" noTextEdit="1"/>
              </p:cNvSpPr>
              <p:nvPr/>
            </p:nvSpPr>
            <p:spPr>
              <a:xfrm>
                <a:off x="1184896" y="1378561"/>
                <a:ext cx="23055369" cy="847733"/>
              </a:xfrm>
              <a:prstGeom prst="rect">
                <a:avLst/>
              </a:prstGeom>
              <a:blipFill>
                <a:blip r:embed="rId3"/>
                <a:stretch>
                  <a:fillRect t="-17986" b="-33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7C981130-F462-98A3-6E5E-B153FC50D298}"/>
                  </a:ext>
                </a:extLst>
              </p:cNvPr>
              <p:cNvSpPr txBox="1"/>
              <p:nvPr/>
            </p:nvSpPr>
            <p:spPr>
              <a:xfrm>
                <a:off x="609599" y="2917660"/>
                <a:ext cx="23670424" cy="1662443"/>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Đường tròn </a:t>
                </a:r>
                <a14:m>
                  <m:oMath xmlns:m="http://schemas.openxmlformats.org/officeDocument/2006/math">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𝟑𝟔</m:t>
                    </m:r>
                    <m:r>
                      <a:rPr lang="en-US" sz="4400" b="1" i="1">
                        <a:solidFill>
                          <a:prstClr val="black"/>
                        </a:solidFill>
                        <a:latin typeface="Cambria Math" panose="02040503050406030204" pitchFamily="18" charset="0"/>
                      </a:rPr>
                      <m:t> </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có tâm </a:t>
                </a:r>
                <a14:m>
                  <m:oMath xmlns:m="http://schemas.openxmlformats.org/officeDocument/2006/math">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𝑰</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 bán kính </a:t>
                </a:r>
                <a14:m>
                  <m:oMath xmlns:m="http://schemas.openxmlformats.org/officeDocument/2006/math">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𝑹</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7C981130-F462-98A3-6E5E-B153FC50D298}"/>
                  </a:ext>
                </a:extLst>
              </p:cNvPr>
              <p:cNvSpPr txBox="1">
                <a:spLocks noRot="1" noChangeAspect="1" noMove="1" noResize="1" noEditPoints="1" noAdjustHandles="1" noChangeArrowheads="1" noChangeShapeType="1" noTextEdit="1"/>
              </p:cNvSpPr>
              <p:nvPr/>
            </p:nvSpPr>
            <p:spPr>
              <a:xfrm>
                <a:off x="609599" y="2917660"/>
                <a:ext cx="23670424" cy="1662443"/>
              </a:xfrm>
              <a:prstGeom prst="rect">
                <a:avLst/>
              </a:prstGeom>
              <a:blipFill>
                <a:blip r:embed="rId4"/>
                <a:stretch>
                  <a:fillRect l="-1030" t="-8824" b="-12868"/>
                </a:stretch>
              </a:blipFill>
            </p:spPr>
            <p:txBody>
              <a:bodyPr/>
              <a:lstStyle/>
              <a:p>
                <a:r>
                  <a:rPr lang="en-US">
                    <a:noFill/>
                  </a:rPr>
                  <a:t> </a:t>
                </a:r>
              </a:p>
            </p:txBody>
          </p:sp>
        </mc:Fallback>
      </mc:AlternateContent>
      <p:grpSp>
        <p:nvGrpSpPr>
          <p:cNvPr id="2" name="Group 1">
            <a:extLst>
              <a:ext uri="{FF2B5EF4-FFF2-40B4-BE49-F238E27FC236}">
                <a16:creationId xmlns="" xmlns:a16="http://schemas.microsoft.com/office/drawing/2014/main" id="{61F2A987-F05E-AC5F-C742-06DF7C6E3214}"/>
              </a:ext>
            </a:extLst>
          </p:cNvPr>
          <p:cNvGrpSpPr/>
          <p:nvPr/>
        </p:nvGrpSpPr>
        <p:grpSpPr>
          <a:xfrm>
            <a:off x="-152400" y="4724401"/>
            <a:ext cx="24229194" cy="3657599"/>
            <a:chOff x="304800" y="2971797"/>
            <a:chExt cx="24229194" cy="308864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EB16A0-458E-FF9C-856D-7B8AFB2C2EF3}"/>
                    </a:ext>
                  </a:extLst>
                </p:cNvPr>
                <p:cNvSpPr/>
                <p:nvPr/>
              </p:nvSpPr>
              <p:spPr>
                <a:xfrm>
                  <a:off x="457200" y="3048000"/>
                  <a:ext cx="24076794"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effectLst/>
                      <a:latin typeface="Tahoma" panose="020B0604030504040204" pitchFamily="34" charset="0"/>
                      <a:ea typeface="Tahoma" panose="020B0604030504040204" pitchFamily="34" charset="0"/>
                      <a:cs typeface="Tahoma" panose="020B0604030504040204" pitchFamily="34" charset="0"/>
                    </a:rPr>
                    <a:t>	    Hãy cho biết phương trình nào dưới đây là phương trình của một đường tròn và tìm tâm, bán kính của đường tròn tương ứng.</a:t>
                  </a:r>
                </a:p>
                <a:p>
                  <a:pPr marL="742950" indent="-742950">
                    <a:buAutoNum type="alphaLcParenR"/>
                  </a:pPr>
                  <a14:m>
                    <m:oMath xmlns:m="http://schemas.openxmlformats.org/officeDocument/2006/math">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𝒙𝒚</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14:m>
                    <m:oMath xmlns:m="http://schemas.openxmlformats.org/officeDocument/2006/math">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14:m>
                    <m:oMath xmlns:m="http://schemas.openxmlformats.org/officeDocument/2006/math">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b="1" i="1" smtClean="0">
                              <a:solidFill>
                                <a:schemeClr val="tx1"/>
                              </a:solidFill>
                              <a:latin typeface="Cambria Math"/>
                              <a:ea typeface="Tahoma" panose="020B0604030504040204" pitchFamily="34" charset="0"/>
                              <a:cs typeface="Tahoma" panose="020B0604030504040204" pitchFamily="34" charset="0"/>
                            </a:rPr>
                          </m:ctrlPr>
                        </m:sSup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e>
                        <m: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𝟔</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𝟖</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EB16A0-458E-FF9C-856D-7B8AFB2C2EF3}"/>
                    </a:ext>
                  </a:extLst>
                </p:cNvPr>
                <p:cNvSpPr>
                  <a:spLocks noRot="1" noChangeAspect="1" noMove="1" noResize="1" noEditPoints="1" noAdjustHandles="1" noChangeArrowheads="1" noChangeShapeType="1" noTextEdit="1"/>
                </p:cNvSpPr>
                <p:nvPr/>
              </p:nvSpPr>
              <p:spPr>
                <a:xfrm>
                  <a:off x="457200" y="3048000"/>
                  <a:ext cx="24076794" cy="3012440"/>
                </a:xfrm>
                <a:prstGeom prst="roundRect">
                  <a:avLst>
                    <a:gd name="adj" fmla="val 4496"/>
                  </a:avLst>
                </a:prstGeom>
                <a:blipFill>
                  <a:blip r:embed="rId5"/>
                  <a:stretch>
                    <a:fillRect l="-784" t="-1022" r="-1189"/>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C928CFDA-74CA-2D25-7A37-B8E9DC718419}"/>
                </a:ext>
              </a:extLst>
            </p:cNvPr>
            <p:cNvGrpSpPr/>
            <p:nvPr/>
          </p:nvGrpSpPr>
          <p:grpSpPr>
            <a:xfrm>
              <a:off x="304800" y="2971797"/>
              <a:ext cx="3059504" cy="636430"/>
              <a:chOff x="22440" y="38103"/>
              <a:chExt cx="986476" cy="177672"/>
            </a:xfrm>
          </p:grpSpPr>
          <p:grpSp>
            <p:nvGrpSpPr>
              <p:cNvPr id="5" name="Group 4">
                <a:extLst>
                  <a:ext uri="{FF2B5EF4-FFF2-40B4-BE49-F238E27FC236}">
                    <a16:creationId xmlns="" xmlns:a16="http://schemas.microsoft.com/office/drawing/2014/main" id="{A8F42AC0-8E5A-C3ED-B236-09F3B812E90E}"/>
                  </a:ext>
                </a:extLst>
              </p:cNvPr>
              <p:cNvGrpSpPr/>
              <p:nvPr/>
            </p:nvGrpSpPr>
            <p:grpSpPr>
              <a:xfrm>
                <a:off x="22440" y="38103"/>
                <a:ext cx="982767" cy="161999"/>
                <a:chOff x="31572" y="34060"/>
                <a:chExt cx="1382771" cy="200483"/>
              </a:xfrm>
            </p:grpSpPr>
            <p:sp>
              <p:nvSpPr>
                <p:cNvPr id="7" name="Arrow: Pentagon 6">
                  <a:extLst>
                    <a:ext uri="{FF2B5EF4-FFF2-40B4-BE49-F238E27FC236}">
                      <a16:creationId xmlns="" xmlns:a16="http://schemas.microsoft.com/office/drawing/2014/main" id="{705A1870-1403-6463-AAD9-CF4C07451406}"/>
                    </a:ext>
                  </a:extLst>
                </p:cNvPr>
                <p:cNvSpPr/>
                <p:nvPr/>
              </p:nvSpPr>
              <p:spPr>
                <a:xfrm>
                  <a:off x="169849" y="34060"/>
                  <a:ext cx="1244494" cy="174267"/>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29D53A58-B831-7BD7-C068-1BA585CDB0E3}"/>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F9BCB613-95F8-1BA7-21FE-6D8BE009BE07}"/>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3599C849-F93E-A0F5-4603-3BA03F71F0E3}"/>
                  </a:ext>
                </a:extLst>
              </p:cNvPr>
              <p:cNvSpPr txBox="1"/>
              <p:nvPr/>
            </p:nvSpPr>
            <p:spPr>
              <a:xfrm>
                <a:off x="201914" y="40943"/>
                <a:ext cx="807002" cy="174832"/>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7</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.14</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44826E63-AFDE-842F-2E83-100532A9ADEF}"/>
                  </a:ext>
                </a:extLst>
              </p:cNvPr>
              <p:cNvSpPr txBox="1"/>
              <p:nvPr/>
            </p:nvSpPr>
            <p:spPr>
              <a:xfrm>
                <a:off x="356788" y="8839200"/>
                <a:ext cx="23670424" cy="3299301"/>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742950" indent="-742950">
                  <a:lnSpc>
                    <a:spcPct val="107000"/>
                  </a:lnSpc>
                  <a:spcAft>
                    <a:spcPts val="800"/>
                  </a:spcAft>
                  <a:buAutoNum type="alphaLcParenR"/>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Không phải phương trình đường tròn vì có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𝒙𝒚</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742950" indent="-742950">
                  <a:lnSpc>
                    <a:spcPct val="107000"/>
                  </a:lnSpc>
                  <a:spcAft>
                    <a:spcPts val="800"/>
                  </a:spcAft>
                  <a:buAutoNum type="alphaLcParenR"/>
                </a:pPr>
                <a:r>
                  <a:rPr lang="en-US" sz="4400" b="1">
                    <a:latin typeface="Tahoma" panose="020B0604030504040204" pitchFamily="34" charset="0"/>
                    <a:ea typeface="Tahoma" panose="020B0604030504040204" pitchFamily="34" charset="0"/>
                    <a:cs typeface="Tahoma" panose="020B0604030504040204" pitchFamily="34" charset="0"/>
                  </a:rPr>
                  <a:t>Không phải phương trình đường tròn vì </a:t>
                </a:r>
                <a14:m>
                  <m:oMath xmlns:m="http://schemas.openxmlformats.org/officeDocument/2006/math">
                    <m:sSup>
                      <m:sSupPr>
                        <m:ctrlPr>
                          <a:rPr lang="en-US" sz="4400" b="1" i="1" smtClean="0">
                            <a:latin typeface="Cambria Math"/>
                            <a:ea typeface="Tahoma" panose="020B0604030504040204" pitchFamily="34" charset="0"/>
                            <a:cs typeface="Tahoma" panose="020B0604030504040204" pitchFamily="34" charset="0"/>
                          </a:rPr>
                        </m:ctrlPr>
                      </m:sSupPr>
                      <m:e>
                        <m:r>
                          <a:rPr lang="en-US" sz="4400" b="1" i="1" smtClean="0">
                            <a:latin typeface="Cambria Math" panose="02040503050406030204" pitchFamily="18" charset="0"/>
                            <a:ea typeface="Tahoma" panose="020B0604030504040204" pitchFamily="34" charset="0"/>
                            <a:cs typeface="Tahoma" panose="020B0604030504040204" pitchFamily="34" charset="0"/>
                          </a:rPr>
                          <m:t>𝒂</m:t>
                        </m:r>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latin typeface="Cambria Math"/>
                            <a:ea typeface="Tahoma" panose="020B0604030504040204" pitchFamily="34" charset="0"/>
                            <a:cs typeface="Tahoma" panose="020B0604030504040204" pitchFamily="34" charset="0"/>
                          </a:rPr>
                        </m:ctrlPr>
                      </m:sSupPr>
                      <m:e>
                        <m:r>
                          <a:rPr lang="en-US" sz="4400" b="1" i="1" smtClean="0">
                            <a:latin typeface="Cambria Math" panose="02040503050406030204" pitchFamily="18" charset="0"/>
                            <a:ea typeface="Tahoma" panose="020B0604030504040204" pitchFamily="34" charset="0"/>
                            <a:cs typeface="Tahoma" panose="020B0604030504040204" pitchFamily="34" charset="0"/>
                          </a:rPr>
                          <m:t>𝒃</m:t>
                        </m:r>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𝒄</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742950" indent="-742950">
                  <a:lnSpc>
                    <a:spcPct val="107000"/>
                  </a:lnSpc>
                  <a:spcAft>
                    <a:spcPts val="800"/>
                  </a:spcAft>
                  <a:buAutoNum type="alphaLcParenR"/>
                </a:pPr>
                <a:r>
                  <a:rPr lang="en-US" sz="4400" b="1">
                    <a:latin typeface="Tahoma" panose="020B0604030504040204" pitchFamily="34" charset="0"/>
                    <a:ea typeface="Tahoma" panose="020B0604030504040204" pitchFamily="34" charset="0"/>
                    <a:cs typeface="Tahoma" panose="020B0604030504040204" pitchFamily="34" charset="0"/>
                  </a:rPr>
                  <a:t>Là phương trình đường tròn tâm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bán kính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𝑹</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ad>
                      <m:radPr>
                        <m:degHide m:val="on"/>
                        <m:ctrlPr>
                          <a:rPr lang="en-US" sz="4400" b="1" i="1" smtClean="0">
                            <a:effectLst/>
                            <a:latin typeface="Cambria Math"/>
                            <a:ea typeface="Tahoma" panose="020B0604030504040204" pitchFamily="34" charset="0"/>
                            <a:cs typeface="Tahoma" panose="020B0604030504040204" pitchFamily="34" charset="0"/>
                          </a:rPr>
                        </m:ctrlPr>
                      </m:radPr>
                      <m:deg/>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𝟔</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TextBox 9">
                <a:extLst>
                  <a:ext uri="{FF2B5EF4-FFF2-40B4-BE49-F238E27FC236}">
                    <a16:creationId xmlns:a16="http://schemas.microsoft.com/office/drawing/2014/main" id="{44826E63-AFDE-842F-2E83-100532A9ADEF}"/>
                  </a:ext>
                </a:extLst>
              </p:cNvPr>
              <p:cNvSpPr txBox="1">
                <a:spLocks noRot="1" noChangeAspect="1" noMove="1" noResize="1" noEditPoints="1" noAdjustHandles="1" noChangeArrowheads="1" noChangeShapeType="1" noTextEdit="1"/>
              </p:cNvSpPr>
              <p:nvPr/>
            </p:nvSpPr>
            <p:spPr>
              <a:xfrm>
                <a:off x="356788" y="8839200"/>
                <a:ext cx="23670424" cy="3299301"/>
              </a:xfrm>
              <a:prstGeom prst="rect">
                <a:avLst/>
              </a:prstGeom>
              <a:blipFill>
                <a:blip r:embed="rId6"/>
                <a:stretch>
                  <a:fillRect l="-1056" t="-4251" b="-7948"/>
                </a:stretch>
              </a:blipFill>
            </p:spPr>
            <p:txBody>
              <a:bodyPr/>
              <a:lstStyle/>
              <a:p>
                <a:r>
                  <a:rPr lang="en-US">
                    <a:noFill/>
                  </a:rPr>
                  <a:t> </a:t>
                </a:r>
              </a:p>
            </p:txBody>
          </p:sp>
        </mc:Fallback>
      </mc:AlternateContent>
    </p:spTree>
    <p:extLst>
      <p:ext uri="{BB962C8B-B14F-4D97-AF65-F5344CB8AC3E}">
        <p14:creationId xmlns:p14="http://schemas.microsoft.com/office/powerpoint/2010/main" val="1649581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left)">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left)">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152400" y="838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24" name="Group 23">
            <a:extLst>
              <a:ext uri="{FF2B5EF4-FFF2-40B4-BE49-F238E27FC236}">
                <a16:creationId xmlns="" xmlns:a16="http://schemas.microsoft.com/office/drawing/2014/main" id="{5D4A5199-2F9C-C816-9C8C-4883E7EF69AF}"/>
              </a:ext>
            </a:extLst>
          </p:cNvPr>
          <p:cNvGrpSpPr/>
          <p:nvPr/>
        </p:nvGrpSpPr>
        <p:grpSpPr>
          <a:xfrm>
            <a:off x="-15949" y="990600"/>
            <a:ext cx="24229194" cy="4800601"/>
            <a:chOff x="304800" y="2971797"/>
            <a:chExt cx="24229194" cy="4632965"/>
          </a:xfrm>
        </p:grpSpPr>
        <mc:AlternateContent xmlns:mc="http://schemas.openxmlformats.org/markup-compatibility/2006" xmlns:a14="http://schemas.microsoft.com/office/drawing/2010/main">
          <mc:Choice Requires="a14">
            <p:sp>
              <p:nvSpPr>
                <p:cNvPr id="25" name="Rounded Rectangle 19">
                  <a:extLst>
                    <a:ext uri="{FF2B5EF4-FFF2-40B4-BE49-F238E27FC236}">
                      <a16:creationId xmlns="" xmlns:a16="http://schemas.microsoft.com/office/drawing/2014/main" id="{53629918-7066-DAB9-59EB-4ED526696574}"/>
                    </a:ext>
                  </a:extLst>
                </p:cNvPr>
                <p:cNvSpPr/>
                <p:nvPr/>
              </p:nvSpPr>
              <p:spPr>
                <a:xfrm>
                  <a:off x="457200" y="3048000"/>
                  <a:ext cx="24076794" cy="4556762"/>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effectLst/>
                      <a:latin typeface="Tahoma" panose="020B0604030504040204" pitchFamily="34" charset="0"/>
                      <a:ea typeface="Tahoma" panose="020B0604030504040204" pitchFamily="34" charset="0"/>
                      <a:cs typeface="Tahoma" panose="020B0604030504040204" pitchFamily="34" charset="0"/>
                    </a:rPr>
                    <a:t>Viết phương trình của đường tròn trong mỗi trường hợp sau:</a:t>
                  </a:r>
                </a:p>
                <a:p>
                  <a:pPr marL="742950" indent="-742950">
                    <a:buAutoNum type="alphaLcParenR"/>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tâm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𝑰</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và bán kính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𝟕</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tâm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𝑰</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và đi qua điểm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đường kính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𝑨𝑩</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d>
                        <m:dPr>
                          <m:ctrlPr>
                            <a:rPr lang="en-US" b="1" i="1" smtClean="0">
                              <a:solidFill>
                                <a:schemeClr val="tx1"/>
                              </a:solidFill>
                              <a:latin typeface="Cambria Math"/>
                              <a:ea typeface="Tahoma" panose="020B0604030504040204" pitchFamily="34" charset="0"/>
                              <a:cs typeface="Tahoma" panose="020B0604030504040204" pitchFamily="34" charset="0"/>
                            </a:rPr>
                          </m:ctrlPr>
                        </m:d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d>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𝑩</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Có tâm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𝑰</m:t>
                      </m:r>
                      <m:d>
                        <m:dPr>
                          <m:ctrlPr>
                            <a:rPr lang="en-US" b="1" i="1" smtClean="0">
                              <a:solidFill>
                                <a:schemeClr val="tx1"/>
                              </a:solidFill>
                              <a:latin typeface="Cambria Math"/>
                              <a:ea typeface="Tahoma" panose="020B0604030504040204" pitchFamily="34" charset="0"/>
                              <a:cs typeface="Tahoma" panose="020B0604030504040204" pitchFamily="34" charset="0"/>
                            </a:rPr>
                          </m:ctrlPr>
                        </m:dPr>
                        <m:e>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d>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và tiếp xúc với đường thẳng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𝒙</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𝒚</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ounded Rectangle 19">
                  <a:extLst>
                    <a:ext uri="{FF2B5EF4-FFF2-40B4-BE49-F238E27FC236}">
                      <a16:creationId xmlns:a16="http://schemas.microsoft.com/office/drawing/2014/main" id="{53629918-7066-DAB9-59EB-4ED526696574}"/>
                    </a:ext>
                  </a:extLst>
                </p:cNvPr>
                <p:cNvSpPr>
                  <a:spLocks noRot="1" noChangeAspect="1" noMove="1" noResize="1" noEditPoints="1" noAdjustHandles="1" noChangeArrowheads="1" noChangeShapeType="1" noTextEdit="1"/>
                </p:cNvSpPr>
                <p:nvPr/>
              </p:nvSpPr>
              <p:spPr>
                <a:xfrm>
                  <a:off x="457200" y="3048000"/>
                  <a:ext cx="24076794" cy="4556762"/>
                </a:xfrm>
                <a:prstGeom prst="roundRect">
                  <a:avLst>
                    <a:gd name="adj" fmla="val 4496"/>
                  </a:avLst>
                </a:prstGeom>
                <a:blipFill>
                  <a:blip r:embed="rId3"/>
                  <a:stretch>
                    <a:fillRect l="-709"/>
                  </a:stretch>
                </a:blipFill>
                <a:ln>
                  <a:solidFill>
                    <a:srgbClr val="999158"/>
                  </a:solidFill>
                </a:ln>
              </p:spPr>
              <p:txBody>
                <a:bodyPr/>
                <a:lstStyle/>
                <a:p>
                  <a:r>
                    <a:rPr lang="en-US">
                      <a:noFill/>
                    </a:rPr>
                    <a:t> </a:t>
                  </a:r>
                </a:p>
              </p:txBody>
            </p:sp>
          </mc:Fallback>
        </mc:AlternateContent>
        <p:grpSp>
          <p:nvGrpSpPr>
            <p:cNvPr id="26" name="Group 25">
              <a:extLst>
                <a:ext uri="{FF2B5EF4-FFF2-40B4-BE49-F238E27FC236}">
                  <a16:creationId xmlns="" xmlns:a16="http://schemas.microsoft.com/office/drawing/2014/main" id="{A89A4043-9363-9706-FEDF-7051E2AF4B45}"/>
                </a:ext>
              </a:extLst>
            </p:cNvPr>
            <p:cNvGrpSpPr/>
            <p:nvPr/>
          </p:nvGrpSpPr>
          <p:grpSpPr>
            <a:xfrm>
              <a:off x="304800" y="2971797"/>
              <a:ext cx="3276233" cy="808931"/>
              <a:chOff x="22440" y="38103"/>
              <a:chExt cx="1056356" cy="225829"/>
            </a:xfrm>
          </p:grpSpPr>
          <p:grpSp>
            <p:nvGrpSpPr>
              <p:cNvPr id="27" name="Group 26">
                <a:extLst>
                  <a:ext uri="{FF2B5EF4-FFF2-40B4-BE49-F238E27FC236}">
                    <a16:creationId xmlns="" xmlns:a16="http://schemas.microsoft.com/office/drawing/2014/main" id="{C3FBF66E-5561-A795-BBBE-708C826788FD}"/>
                  </a:ext>
                </a:extLst>
              </p:cNvPr>
              <p:cNvGrpSpPr/>
              <p:nvPr/>
            </p:nvGrpSpPr>
            <p:grpSpPr>
              <a:xfrm>
                <a:off x="22440" y="38103"/>
                <a:ext cx="1056356" cy="225829"/>
                <a:chOff x="31572" y="34060"/>
                <a:chExt cx="1486312" cy="279476"/>
              </a:xfrm>
            </p:grpSpPr>
            <p:sp>
              <p:nvSpPr>
                <p:cNvPr id="29" name="Arrow: Pentagon 28">
                  <a:extLst>
                    <a:ext uri="{FF2B5EF4-FFF2-40B4-BE49-F238E27FC236}">
                      <a16:creationId xmlns="" xmlns:a16="http://schemas.microsoft.com/office/drawing/2014/main" id="{C855CC05-0703-F2AD-483F-27C764A9B9A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30" name="Arrow: Chevron 29">
                  <a:extLst>
                    <a:ext uri="{FF2B5EF4-FFF2-40B4-BE49-F238E27FC236}">
                      <a16:creationId xmlns="" xmlns:a16="http://schemas.microsoft.com/office/drawing/2014/main" id="{021EF32F-5F3C-A3EE-8BFB-6FA09D574F91}"/>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1" name="Arrow: Chevron 30">
                  <a:extLst>
                    <a:ext uri="{FF2B5EF4-FFF2-40B4-BE49-F238E27FC236}">
                      <a16:creationId xmlns="" xmlns:a16="http://schemas.microsoft.com/office/drawing/2014/main" id="{28708207-8DFF-4E6F-87E1-DE324719508D}"/>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8" name="TextBox 56">
                <a:extLst>
                  <a:ext uri="{FF2B5EF4-FFF2-40B4-BE49-F238E27FC236}">
                    <a16:creationId xmlns="" xmlns:a16="http://schemas.microsoft.com/office/drawing/2014/main" id="{5769C815-B930-8F98-1FA5-E9A253A80652}"/>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7</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.15</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0DD649BA-5C6C-80E1-BA10-76A50CAAC9C6}"/>
                  </a:ext>
                </a:extLst>
              </p:cNvPr>
              <p:cNvSpPr txBox="1"/>
              <p:nvPr/>
            </p:nvSpPr>
            <p:spPr>
              <a:xfrm>
                <a:off x="356788" y="6324600"/>
                <a:ext cx="23670424" cy="7588039"/>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742950" indent="-742950">
                  <a:lnSpc>
                    <a:spcPct val="107000"/>
                  </a:lnSpc>
                  <a:spcAft>
                    <a:spcPts val="800"/>
                  </a:spcAft>
                  <a:buAutoNum type="alphaLcParenR"/>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Đường tròn có phương trình là </a:t>
                </a:r>
                <a14:m>
                  <m:oMath xmlns:m="http://schemas.openxmlformats.org/officeDocument/2006/math">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𝟐</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𝟓</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𝟒𝟗</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742950" indent="-742950">
                  <a:lnSpc>
                    <a:spcPct val="107000"/>
                  </a:lnSpc>
                  <a:spcAft>
                    <a:spcPts val="800"/>
                  </a:spcAft>
                  <a:buAutoNum type="alphaLcParenR"/>
                </a:pPr>
                <a:r>
                  <a:rPr lang="en-US" sz="4400" b="1">
                    <a:latin typeface="Tahoma" panose="020B0604030504040204" pitchFamily="34" charset="0"/>
                    <a:ea typeface="Tahoma" panose="020B0604030504040204" pitchFamily="34" charset="0"/>
                    <a:cs typeface="Tahoma" panose="020B0604030504040204" pitchFamily="34" charset="0"/>
                  </a:rPr>
                  <a:t>Bán kính của đường tròn là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𝟓</m:t>
                    </m:r>
                  </m:oMath>
                </a14:m>
                <a:r>
                  <a:rPr lang="en-US" sz="4400" b="1">
                    <a:effectLst/>
                    <a:latin typeface="Tahoma" panose="020B0604030504040204" pitchFamily="34" charset="0"/>
                    <a:ea typeface="Tahoma" panose="020B0604030504040204" pitchFamily="34" charset="0"/>
                    <a:cs typeface="Tahoma" panose="020B0604030504040204" pitchFamily="34" charset="0"/>
                  </a:rPr>
                  <a:t>, phương trình của đường tròn là  </a:t>
                </a:r>
              </a:p>
              <a:p>
                <a:pPr>
                  <a:lnSpc>
                    <a:spcPct val="107000"/>
                  </a:lnSpc>
                  <a:spcAft>
                    <a:spcPts val="800"/>
                  </a:spcAft>
                </a:pPr>
                <a14:m>
                  <m:oMath xmlns:m="http://schemas.openxmlformats.org/officeDocument/2006/math">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𝟏</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𝒚</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𝟐</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𝟐𝟓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c) Tọa độ trung điểm I của AB chính là tâm đường tròn. Bán kính đường tròn là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r>
                      <a:rPr lang="en-US" sz="4400" b="1" i="1" smtClean="0">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latin typeface="Cambria Math"/>
                            <a:ea typeface="Tahoma" panose="020B0604030504040204" pitchFamily="34" charset="0"/>
                            <a:cs typeface="Tahoma" panose="020B0604030504040204" pitchFamily="34" charset="0"/>
                          </a:rPr>
                        </m:ctrlPr>
                      </m:fPr>
                      <m:num>
                        <m:r>
                          <a:rPr lang="en-US" sz="4400" b="1" i="1" smtClean="0">
                            <a:latin typeface="Cambria Math" panose="02040503050406030204" pitchFamily="18" charset="0"/>
                            <a:ea typeface="Tahoma" panose="020B0604030504040204" pitchFamily="34" charset="0"/>
                            <a:cs typeface="Tahoma" panose="020B0604030504040204" pitchFamily="34" charset="0"/>
                          </a:rPr>
                          <m:t>𝑨𝑩</m:t>
                        </m:r>
                      </m:num>
                      <m:den>
                        <m:r>
                          <a:rPr lang="en-US" sz="4400" b="1" i="1" smtClean="0">
                            <a:latin typeface="Cambria Math" panose="02040503050406030204" pitchFamily="18" charset="0"/>
                            <a:ea typeface="Tahoma" panose="020B0604030504040204" pitchFamily="34" charset="0"/>
                            <a:cs typeface="Tahoma" panose="020B0604030504040204" pitchFamily="34" charset="0"/>
                          </a:rPr>
                          <m:t>𝟐</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nên ta có phương trình đường tròn là </a:t>
                </a:r>
                <a14:m>
                  <m:oMath xmlns:m="http://schemas.openxmlformats.org/officeDocument/2006/math">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𝟏</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𝟏𝟕</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d) Khoảng cách từ tâm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r>
                      <a:rPr lang="en-US" sz="4400" b="1" i="1" smtClean="0">
                        <a:latin typeface="Cambria Math" panose="02040503050406030204" pitchFamily="18" charset="0"/>
                        <a:ea typeface="Tahoma" panose="020B0604030504040204" pitchFamily="34" charset="0"/>
                        <a:cs typeface="Tahoma" panose="020B0604030504040204" pitchFamily="34" charset="0"/>
                      </a:rPr>
                      <m:t> </m:t>
                    </m:r>
                  </m:oMath>
                </a14:m>
                <a:r>
                  <a:rPr lang="en-US" sz="4400" b="1" i="0">
                    <a:latin typeface="Tahoma" panose="020B0604030504040204" pitchFamily="34" charset="0"/>
                    <a:ea typeface="Tahoma" panose="020B0604030504040204" pitchFamily="34" charset="0"/>
                    <a:cs typeface="Tahoma" panose="020B0604030504040204" pitchFamily="34" charset="0"/>
                  </a:rPr>
                  <a:t>đến đường thẳng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bằng bán kính của đường tròn và bằng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𝑹</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ad>
                      <m:radPr>
                        <m:degHide m:val="on"/>
                        <m:ctrlPr>
                          <a:rPr lang="en-US" sz="4400" b="1" i="1" smtClean="0">
                            <a:effectLst/>
                            <a:latin typeface="Cambria Math"/>
                            <a:ea typeface="Tahoma" panose="020B0604030504040204" pitchFamily="34" charset="0"/>
                            <a:cs typeface="Tahoma" panose="020B0604030504040204" pitchFamily="34" charset="0"/>
                          </a:rPr>
                        </m:ctrlPr>
                      </m:radPr>
                      <m:deg/>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𝟓</m:t>
                        </m:r>
                      </m:e>
                    </m:rad>
                    <m:r>
                      <a:rPr lang="en-US" sz="4400" b="1" i="0" smtClean="0">
                        <a:effectLst/>
                        <a:latin typeface="Cambria Math" panose="02040503050406030204" pitchFamily="18" charset="0"/>
                        <a:ea typeface="Tahoma" panose="020B0604030504040204" pitchFamily="34" charset="0"/>
                        <a:cs typeface="Tahoma" panose="020B0604030504040204" pitchFamily="34" charset="0"/>
                      </a:rPr>
                      <m:t>. </m:t>
                    </m:r>
                  </m:oMath>
                </a14:m>
                <a:r>
                  <a:rPr lang="en-US" sz="4400" b="1">
                    <a:effectLst/>
                    <a:latin typeface="Tahoma" panose="020B0604030504040204" pitchFamily="34" charset="0"/>
                    <a:ea typeface="Tahoma" panose="020B0604030504040204" pitchFamily="34" charset="0"/>
                    <a:cs typeface="Tahoma" panose="020B0604030504040204" pitchFamily="34" charset="0"/>
                  </a:rPr>
                  <a:t>Phương trình dtron là: </a:t>
                </a:r>
                <a14:m>
                  <m:oMath xmlns:m="http://schemas.openxmlformats.org/officeDocument/2006/math">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𝟏</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sSup>
                      <m:sSupPr>
                        <m:ctrlPr>
                          <a:rPr lang="en-US" sz="4400" b="1" i="1">
                            <a:solidFill>
                              <a:prstClr val="black"/>
                            </a:solidFill>
                            <a:latin typeface="Cambria Math"/>
                          </a:rPr>
                        </m:ctrlPr>
                      </m:sSupPr>
                      <m:e>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𝟑</m:t>
                            </m:r>
                          </m:e>
                        </m:d>
                      </m:e>
                      <m:sup>
                        <m:r>
                          <a:rPr lang="en-US" sz="4400" b="1" i="1">
                            <a:solidFill>
                              <a:prstClr val="black"/>
                            </a:solidFill>
                            <a:latin typeface="Cambria Math" panose="02040503050406030204" pitchFamily="18" charset="0"/>
                          </a:rPr>
                          <m:t>𝟐</m:t>
                        </m:r>
                      </m:sup>
                    </m:sSup>
                    <m:r>
                      <a:rPr lang="en-US" sz="4400" b="1" i="1">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𝟐𝟎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Box 1">
                <a:extLst>
                  <a:ext uri="{FF2B5EF4-FFF2-40B4-BE49-F238E27FC236}">
                    <a16:creationId xmlns:a16="http://schemas.microsoft.com/office/drawing/2014/main" id="{0DD649BA-5C6C-80E1-BA10-76A50CAAC9C6}"/>
                  </a:ext>
                </a:extLst>
              </p:cNvPr>
              <p:cNvSpPr txBox="1">
                <a:spLocks noRot="1" noChangeAspect="1" noMove="1" noResize="1" noEditPoints="1" noAdjustHandles="1" noChangeArrowheads="1" noChangeShapeType="1" noTextEdit="1"/>
              </p:cNvSpPr>
              <p:nvPr/>
            </p:nvSpPr>
            <p:spPr>
              <a:xfrm>
                <a:off x="356788" y="6324600"/>
                <a:ext cx="23670424" cy="7588039"/>
              </a:xfrm>
              <a:prstGeom prst="rect">
                <a:avLst/>
              </a:prstGeom>
              <a:blipFill>
                <a:blip r:embed="rId4"/>
                <a:stretch>
                  <a:fillRect l="-1056" t="-1929"/>
                </a:stretch>
              </a:blipFill>
            </p:spPr>
            <p:txBody>
              <a:bodyPr/>
              <a:lstStyle/>
              <a:p>
                <a:r>
                  <a:rPr lang="en-US">
                    <a:noFill/>
                  </a:rPr>
                  <a:t> </a:t>
                </a:r>
              </a:p>
            </p:txBody>
          </p:sp>
        </mc:Fallback>
      </mc:AlternateContent>
    </p:spTree>
    <p:extLst>
      <p:ext uri="{BB962C8B-B14F-4D97-AF65-F5344CB8AC3E}">
        <p14:creationId xmlns:p14="http://schemas.microsoft.com/office/powerpoint/2010/main" val="4238789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 xmlns:a16="http://schemas.microsoft.com/office/drawing/2014/main" id="{15956DCF-BE81-49BD-AEFD-E1B23CD9355B}"/>
              </a:ext>
            </a:extLst>
          </p:cNvPr>
          <p:cNvGrpSpPr/>
          <p:nvPr/>
        </p:nvGrpSpPr>
        <p:grpSpPr>
          <a:xfrm>
            <a:off x="304800" y="2133601"/>
            <a:ext cx="23665149" cy="2895600"/>
            <a:chOff x="304800" y="2971797"/>
            <a:chExt cx="23665149" cy="1507300"/>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 xmlns:a16="http://schemas.microsoft.com/office/drawing/2014/main" id="{77A07A8C-0C66-46F5-9492-F3FF15272385}"/>
                    </a:ext>
                  </a:extLst>
                </p:cNvPr>
                <p:cNvSpPr/>
                <p:nvPr/>
              </p:nvSpPr>
              <p:spPr>
                <a:xfrm>
                  <a:off x="457200" y="3048000"/>
                  <a:ext cx="23512749" cy="1431097"/>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Trong mặt phẳng tọa độ cho tam giác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𝑨𝑩𝑪</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𝑨</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𝟔</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e>
                      </m:d>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𝑩</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e>
                      </m:d>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𝑪</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𝟓</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Viết phương trình đường tròn ngoại tiếp tam giác đó.</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1431097"/>
                </a:xfrm>
                <a:prstGeom prst="roundRect">
                  <a:avLst>
                    <a:gd name="adj" fmla="val 4496"/>
                  </a:avLst>
                </a:prstGeom>
                <a:blipFill>
                  <a:blip r:embed="rId3"/>
                  <a:stretch>
                    <a:fillRect l="-1011"/>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 xmlns:a16="http://schemas.microsoft.com/office/drawing/2014/main" id="{731AF5AF-AB66-43AD-977A-4DB2F036BF08}"/>
                </a:ext>
              </a:extLst>
            </p:cNvPr>
            <p:cNvGrpSpPr/>
            <p:nvPr/>
          </p:nvGrpSpPr>
          <p:grpSpPr>
            <a:xfrm>
              <a:off x="304800" y="2971797"/>
              <a:ext cx="3048001" cy="404195"/>
              <a:chOff x="22440" y="38103"/>
              <a:chExt cx="982767" cy="112839"/>
            </a:xfrm>
          </p:grpSpPr>
          <p:grpSp>
            <p:nvGrpSpPr>
              <p:cNvPr id="44" name="Group 43">
                <a:extLst>
                  <a:ext uri="{FF2B5EF4-FFF2-40B4-BE49-F238E27FC236}">
                    <a16:creationId xmlns="" xmlns:a16="http://schemas.microsoft.com/office/drawing/2014/main" id="{C7FAA25F-8F09-4321-9ECE-DAD408240DF5}"/>
                  </a:ext>
                </a:extLst>
              </p:cNvPr>
              <p:cNvGrpSpPr/>
              <p:nvPr/>
            </p:nvGrpSpPr>
            <p:grpSpPr>
              <a:xfrm>
                <a:off x="22440" y="38103"/>
                <a:ext cx="982767" cy="112839"/>
                <a:chOff x="31572" y="34060"/>
                <a:chExt cx="1382771" cy="139644"/>
              </a:xfrm>
            </p:grpSpPr>
            <p:sp>
              <p:nvSpPr>
                <p:cNvPr id="46" name="Arrow: Pentagon 45">
                  <a:extLst>
                    <a:ext uri="{FF2B5EF4-FFF2-40B4-BE49-F238E27FC236}">
                      <a16:creationId xmlns="" xmlns:a16="http://schemas.microsoft.com/office/drawing/2014/main" id="{E4DD6093-8752-4E91-AA4A-F0A093044FF9}"/>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 xmlns:a16="http://schemas.microsoft.com/office/drawing/2014/main" id="{27AB0489-94C4-4E93-8FBB-5C09AC73BBD8}"/>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 xmlns:a16="http://schemas.microsoft.com/office/drawing/2014/main" id="{1D948903-D0FA-496E-AE4B-628B0F781C42}"/>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 xmlns:a16="http://schemas.microsoft.com/office/drawing/2014/main" id="{F8E82A46-41B4-4C31-89D7-011F17E8975F}"/>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7</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.16</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2F1CF98B-F6CB-88B8-73CA-7002E38FA4DC}"/>
                  </a:ext>
                </a:extLst>
              </p:cNvPr>
              <p:cNvSpPr txBox="1"/>
              <p:nvPr/>
            </p:nvSpPr>
            <p:spPr>
              <a:xfrm>
                <a:off x="609599" y="5175591"/>
                <a:ext cx="23670424" cy="6034601"/>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Gọi phương trình đường tròn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𝑪</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có dạng </a:t>
                </a:r>
                <a14:m>
                  <m:oMath xmlns:m="http://schemas.openxmlformats.org/officeDocument/2006/math">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𝒂𝒙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𝒃𝒚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𝒄</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𝑪</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đi qua ba điểm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𝑨</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𝑩</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𝑪</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nên ta có hệ pt</a:t>
                </a: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n-US" sz="4400" b="1" i="1" smtClean="0">
                              <a:solidFill>
                                <a:srgbClr val="000000"/>
                              </a:solidFill>
                              <a:latin typeface="Cambria Math"/>
                              <a:ea typeface="Tahoma" panose="020B0604030504040204" pitchFamily="34" charset="0"/>
                              <a:cs typeface="Tahoma" panose="020B0604030504040204" pitchFamily="34" charset="0"/>
                            </a:rPr>
                          </m:ctrlPr>
                        </m:dPr>
                        <m:e>
                          <m:eqArr>
                            <m:eqArrPr>
                              <m:ctrlPr>
                                <a:rPr lang="en-US" sz="4400" b="1" i="1" smtClean="0">
                                  <a:solidFill>
                                    <a:srgbClr val="000000"/>
                                  </a:solidFill>
                                  <a:latin typeface="Cambria Math"/>
                                  <a:ea typeface="Tahoma" panose="020B0604030504040204" pitchFamily="34" charset="0"/>
                                  <a:cs typeface="Tahoma" panose="020B0604030504040204" pitchFamily="34" charset="0"/>
                                </a:rPr>
                              </m:ctrlPr>
                            </m:eqArrPr>
                            <m:e>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𝟔</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d>
                                    <m:dPr>
                                      <m:ctrlPr>
                                        <a:rPr lang="en-US" sz="4400" b="1" i="1" smtClean="0">
                                          <a:solidFill>
                                            <a:srgbClr val="000000"/>
                                          </a:solidFill>
                                          <a:latin typeface="Cambria Math"/>
                                          <a:ea typeface="Tahoma" panose="020B0604030504040204" pitchFamily="34" charset="0"/>
                                          <a:cs typeface="Tahoma" panose="020B0604030504040204" pitchFamily="34" charset="0"/>
                                        </a:rPr>
                                      </m:ctrlPr>
                                    </m:d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e>
                                  </m:d>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𝟔</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d>
                                <m:dPr>
                                  <m:ctrlPr>
                                    <a:rPr lang="en-US" sz="4400" b="1" i="1" smtClean="0">
                                      <a:solidFill>
                                        <a:srgbClr val="000000"/>
                                      </a:solidFill>
                                      <a:latin typeface="Cambria Math"/>
                                      <a:ea typeface="Tahoma" panose="020B0604030504040204" pitchFamily="34" charset="0"/>
                                      <a:cs typeface="Tahoma" panose="020B0604030504040204" pitchFamily="34" charset="0"/>
                                    </a:rPr>
                                  </m:ctrlPr>
                                </m:d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e>
                              </m:d>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𝒄</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e>
                            <m:e>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𝒄</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e>
                            <m:e>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𝟓</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d>
                                    <m:dPr>
                                      <m:ctrlPr>
                                        <a:rPr lang="en-US" sz="4400" b="1" i="1" smtClean="0">
                                          <a:solidFill>
                                            <a:srgbClr val="000000"/>
                                          </a:solidFill>
                                          <a:latin typeface="Cambria Math"/>
                                          <a:ea typeface="Tahoma" panose="020B0604030504040204" pitchFamily="34" charset="0"/>
                                          <a:cs typeface="Tahoma" panose="020B0604030504040204" pitchFamily="34" charset="0"/>
                                        </a:rPr>
                                      </m:ctrlPr>
                                    </m:d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𝟓</m:t>
                                      </m:r>
                                    </m:e>
                                  </m:d>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𝟓</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d>
                                <m:dPr>
                                  <m:ctrlPr>
                                    <a:rPr lang="en-US" sz="4400" b="1" i="1" smtClean="0">
                                      <a:solidFill>
                                        <a:srgbClr val="000000"/>
                                      </a:solidFill>
                                      <a:latin typeface="Cambria Math"/>
                                      <a:ea typeface="Tahoma" panose="020B0604030504040204" pitchFamily="34" charset="0"/>
                                      <a:cs typeface="Tahoma" panose="020B0604030504040204" pitchFamily="34" charset="0"/>
                                    </a:rPr>
                                  </m:ctrlPr>
                                </m:d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𝟓</m:t>
                                  </m:r>
                                </m:e>
                              </m:d>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𝒄</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e>
                          </m:eqArr>
                        </m:e>
                      </m:d>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en-US" sz="4400" b="1" i="1" smtClean="0">
                              <a:solidFill>
                                <a:srgbClr val="000000"/>
                              </a:solidFill>
                              <a:latin typeface="Cambria Math"/>
                              <a:ea typeface="Cambria Math" panose="02040503050406030204" pitchFamily="18" charset="0"/>
                              <a:cs typeface="Tahoma" panose="020B0604030504040204" pitchFamily="34" charset="0"/>
                            </a:rPr>
                          </m:ctrlPr>
                        </m:dPr>
                        <m:e>
                          <m:eqArr>
                            <m:eqArrPr>
                              <m:ctrlPr>
                                <a:rPr lang="en-US" sz="4400" b="1" i="1" smtClean="0">
                                  <a:solidFill>
                                    <a:srgbClr val="000000"/>
                                  </a:solidFill>
                                  <a:latin typeface="Cambria Math"/>
                                  <a:ea typeface="Cambria Math" panose="02040503050406030204" pitchFamily="18" charset="0"/>
                                  <a:cs typeface="Tahoma" panose="020B0604030504040204" pitchFamily="34" charset="0"/>
                                </a:rPr>
                              </m:ctrlPr>
                            </m:eqArrPr>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𝟏𝟐</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𝒂</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𝒃</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𝒄</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𝟒𝟎</m:t>
                              </m:r>
                            </m:e>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𝟖</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𝒂</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𝒃</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𝒄</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𝟐𝟎</m:t>
                              </m:r>
                            </m:e>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𝟏𝟎</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𝒂</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𝟏𝟎</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𝒃</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𝒄</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𝟓𝟎</m:t>
                              </m:r>
                            </m:e>
                          </m:eqArr>
                        </m:e>
                      </m:d>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d>
                        <m:dPr>
                          <m:begChr m:val="{"/>
                          <m:endChr m:val=""/>
                          <m:ctrlPr>
                            <a:rPr lang="en-US" sz="4400" b="1" i="1" smtClean="0">
                              <a:solidFill>
                                <a:srgbClr val="000000"/>
                              </a:solidFill>
                              <a:latin typeface="Cambria Math"/>
                              <a:ea typeface="Cambria Math" panose="02040503050406030204" pitchFamily="18" charset="0"/>
                              <a:cs typeface="Tahoma" panose="020B0604030504040204" pitchFamily="34" charset="0"/>
                            </a:rPr>
                          </m:ctrlPr>
                        </m:dPr>
                        <m:e>
                          <m:eqArr>
                            <m:eqArrPr>
                              <m:ctrlPr>
                                <a:rPr lang="en-US" sz="4400" b="1" i="1" smtClean="0">
                                  <a:solidFill>
                                    <a:srgbClr val="000000"/>
                                  </a:solidFill>
                                  <a:latin typeface="Cambria Math"/>
                                  <a:ea typeface="Cambria Math" panose="02040503050406030204" pitchFamily="18" charset="0"/>
                                  <a:cs typeface="Tahoma" panose="020B0604030504040204" pitchFamily="34" charset="0"/>
                                </a:rPr>
                              </m:ctrlPr>
                            </m:eqArrPr>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𝒂</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m:t>
                              </m:r>
                            </m:e>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𝒃</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e>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𝒄</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𝟐𝟎</m:t>
                              </m:r>
                            </m:e>
                          </m:eqArr>
                        </m:e>
                      </m:d>
                    </m:oMath>
                  </m:oMathPara>
                </a14:m>
                <a:endParaRPr lang="en-US" sz="4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Vậy phương trình đường tròn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𝑪</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𝟐𝟎</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TextBox 1">
                <a:extLst>
                  <a:ext uri="{FF2B5EF4-FFF2-40B4-BE49-F238E27FC236}">
                    <a16:creationId xmlns:a16="http://schemas.microsoft.com/office/drawing/2014/main" id="{2F1CF98B-F6CB-88B8-73CA-7002E38FA4DC}"/>
                  </a:ext>
                </a:extLst>
              </p:cNvPr>
              <p:cNvSpPr txBox="1">
                <a:spLocks noRot="1" noChangeAspect="1" noMove="1" noResize="1" noEditPoints="1" noAdjustHandles="1" noChangeArrowheads="1" noChangeShapeType="1" noTextEdit="1"/>
              </p:cNvSpPr>
              <p:nvPr/>
            </p:nvSpPr>
            <p:spPr>
              <a:xfrm>
                <a:off x="609599" y="5175591"/>
                <a:ext cx="23670424" cy="6034601"/>
              </a:xfrm>
              <a:prstGeom prst="rect">
                <a:avLst/>
              </a:prstGeom>
              <a:blipFill>
                <a:blip r:embed="rId4"/>
                <a:stretch>
                  <a:fillRect l="-1030" t="-2323" b="-4141"/>
                </a:stretch>
              </a:blipFill>
            </p:spPr>
            <p:txBody>
              <a:bodyPr/>
              <a:lstStyle/>
              <a:p>
                <a:r>
                  <a:rPr lang="en-US">
                    <a:noFill/>
                  </a:rPr>
                  <a:t> </a:t>
                </a:r>
              </a:p>
            </p:txBody>
          </p:sp>
        </mc:Fallback>
      </mc:AlternateContent>
    </p:spTree>
    <p:extLst>
      <p:ext uri="{BB962C8B-B14F-4D97-AF65-F5344CB8AC3E}">
        <p14:creationId xmlns:p14="http://schemas.microsoft.com/office/powerpoint/2010/main" val="283338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23" name="Group 22">
            <a:extLst>
              <a:ext uri="{FF2B5EF4-FFF2-40B4-BE49-F238E27FC236}">
                <a16:creationId xmlns="" xmlns:a16="http://schemas.microsoft.com/office/drawing/2014/main" id="{D8F26522-F111-37DD-51F1-D7DAF702CE3D}"/>
              </a:ext>
            </a:extLst>
          </p:cNvPr>
          <p:cNvGrpSpPr/>
          <p:nvPr/>
        </p:nvGrpSpPr>
        <p:grpSpPr>
          <a:xfrm>
            <a:off x="43372" y="1981200"/>
            <a:ext cx="23699453" cy="2058977"/>
            <a:chOff x="304800" y="2971797"/>
            <a:chExt cx="23699453" cy="2619655"/>
          </a:xfrm>
        </p:grpSpPr>
        <mc:AlternateContent xmlns:mc="http://schemas.openxmlformats.org/markup-compatibility/2006" xmlns:a14="http://schemas.microsoft.com/office/drawing/2010/main">
          <mc:Choice Requires="a14">
            <p:sp>
              <p:nvSpPr>
                <p:cNvPr id="24" name="Rounded Rectangle 19">
                  <a:extLst>
                    <a:ext uri="{FF2B5EF4-FFF2-40B4-BE49-F238E27FC236}">
                      <a16:creationId xmlns="" xmlns:a16="http://schemas.microsoft.com/office/drawing/2014/main" id="{70A0C8EB-8B39-11D5-0ABC-6A447DF19F00}"/>
                    </a:ext>
                  </a:extLst>
                </p:cNvPr>
                <p:cNvSpPr/>
                <p:nvPr/>
              </p:nvSpPr>
              <p:spPr>
                <a:xfrm>
                  <a:off x="491504" y="3552086"/>
                  <a:ext cx="23512749" cy="203936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a:solidFill>
                        <a:schemeClr val="tx1"/>
                      </a:solidFill>
                      <a:effectLst/>
                      <a:latin typeface="Tahoma" panose="020B0604030504040204" pitchFamily="34" charset="0"/>
                      <a:ea typeface="Tahoma" panose="020B0604030504040204" pitchFamily="34" charset="0"/>
                      <a:cs typeface="Tahoma" panose="020B0604030504040204" pitchFamily="34" charset="0"/>
                    </a:rPr>
                    <a:t>Cho đường tròn </a:t>
                  </a:r>
                  <a14:m>
                    <m:oMath xmlns:m="http://schemas.openxmlformats.org/officeDocument/2006/math">
                      <m:d>
                        <m:dPr>
                          <m:ctrlPr>
                            <a:rPr lang="en-US" b="1" i="1" smtClean="0">
                              <a:solidFill>
                                <a:schemeClr val="tx1"/>
                              </a:solidFill>
                              <a:effectLst/>
                              <a:latin typeface="Cambria Math"/>
                              <a:ea typeface="Tahoma" panose="020B0604030504040204" pitchFamily="34" charset="0"/>
                              <a:cs typeface="Tahoma" panose="020B0604030504040204" pitchFamily="34" charset="0"/>
                            </a:rPr>
                          </m:ctrlPr>
                        </m:dPr>
                        <m:e>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𝑪</m:t>
                          </m:r>
                        </m:e>
                      </m:d>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sSup>
                        <m:sSupPr>
                          <m:ctrlPr>
                            <a:rPr lang="en-US" b="1" i="1" smtClean="0">
                              <a:solidFill>
                                <a:schemeClr val="tx1"/>
                              </a:solidFill>
                              <a:effectLst/>
                              <a:latin typeface="Cambria Math"/>
                              <a:ea typeface="Tahoma" panose="020B0604030504040204" pitchFamily="34" charset="0"/>
                              <a:cs typeface="Tahoma" panose="020B0604030504040204" pitchFamily="34" charset="0"/>
                            </a:rPr>
                          </m:ctrlPr>
                        </m:sSupPr>
                        <m:e>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𝒙</m:t>
                          </m:r>
                        </m:e>
                        <m:sup>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sSup>
                        <m:sSupPr>
                          <m:ctrlPr>
                            <a:rPr lang="en-US" b="1" i="1" smtClean="0">
                              <a:solidFill>
                                <a:schemeClr val="tx1"/>
                              </a:solidFill>
                              <a:effectLst/>
                              <a:latin typeface="Cambria Math"/>
                              <a:ea typeface="Tahoma" panose="020B0604030504040204" pitchFamily="34" charset="0"/>
                              <a:cs typeface="Tahoma" panose="020B0604030504040204" pitchFamily="34" charset="0"/>
                            </a:rPr>
                          </m:ctrlPr>
                        </m:sSupPr>
                        <m:e>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𝒚</m:t>
                          </m:r>
                        </m:e>
                        <m:sup>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m:t>
                          </m:r>
                        </m:sup>
                      </m:sSup>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𝒙</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𝒚</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𝟎</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Viết phương trình tiếp tuyến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𝒅</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của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𝑪</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tại điểm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𝑴</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Rounded Rectangle 19">
                  <a:extLst>
                    <a:ext uri="{FF2B5EF4-FFF2-40B4-BE49-F238E27FC236}">
                      <a16:creationId xmlns:a16="http://schemas.microsoft.com/office/drawing/2014/main" id="{70A0C8EB-8B39-11D5-0ABC-6A447DF19F00}"/>
                    </a:ext>
                  </a:extLst>
                </p:cNvPr>
                <p:cNvSpPr>
                  <a:spLocks noRot="1" noChangeAspect="1" noMove="1" noResize="1" noEditPoints="1" noAdjustHandles="1" noChangeArrowheads="1" noChangeShapeType="1" noTextEdit="1"/>
                </p:cNvSpPr>
                <p:nvPr/>
              </p:nvSpPr>
              <p:spPr>
                <a:xfrm>
                  <a:off x="491504" y="3552086"/>
                  <a:ext cx="23512749" cy="2039366"/>
                </a:xfrm>
                <a:prstGeom prst="roundRect">
                  <a:avLst>
                    <a:gd name="adj" fmla="val 4496"/>
                  </a:avLst>
                </a:prstGeom>
                <a:blipFill>
                  <a:blip r:embed="rId3"/>
                  <a:stretch>
                    <a:fillRect l="-907" t="-1132" b="-11321"/>
                  </a:stretch>
                </a:blipFill>
                <a:ln>
                  <a:solidFill>
                    <a:srgbClr val="999158"/>
                  </a:solidFill>
                </a:ln>
              </p:spPr>
              <p:txBody>
                <a:bodyPr/>
                <a:lstStyle/>
                <a:p>
                  <a:r>
                    <a:rPr lang="en-US">
                      <a:noFill/>
                    </a:rPr>
                    <a:t> </a:t>
                  </a:r>
                </a:p>
              </p:txBody>
            </p:sp>
          </mc:Fallback>
        </mc:AlternateContent>
        <p:grpSp>
          <p:nvGrpSpPr>
            <p:cNvPr id="25" name="Group 24">
              <a:extLst>
                <a:ext uri="{FF2B5EF4-FFF2-40B4-BE49-F238E27FC236}">
                  <a16:creationId xmlns="" xmlns:a16="http://schemas.microsoft.com/office/drawing/2014/main" id="{BE707611-E04B-7924-1CC4-E6C2A5274694}"/>
                </a:ext>
              </a:extLst>
            </p:cNvPr>
            <p:cNvGrpSpPr/>
            <p:nvPr/>
          </p:nvGrpSpPr>
          <p:grpSpPr>
            <a:xfrm>
              <a:off x="304800" y="2971797"/>
              <a:ext cx="3276233" cy="808931"/>
              <a:chOff x="22440" y="38103"/>
              <a:chExt cx="1056356" cy="225829"/>
            </a:xfrm>
          </p:grpSpPr>
          <p:grpSp>
            <p:nvGrpSpPr>
              <p:cNvPr id="26" name="Group 25">
                <a:extLst>
                  <a:ext uri="{FF2B5EF4-FFF2-40B4-BE49-F238E27FC236}">
                    <a16:creationId xmlns="" xmlns:a16="http://schemas.microsoft.com/office/drawing/2014/main" id="{70FF711C-EAB7-53EE-E6C0-39655A6265A1}"/>
                  </a:ext>
                </a:extLst>
              </p:cNvPr>
              <p:cNvGrpSpPr/>
              <p:nvPr/>
            </p:nvGrpSpPr>
            <p:grpSpPr>
              <a:xfrm>
                <a:off x="22440" y="38103"/>
                <a:ext cx="1056356" cy="225829"/>
                <a:chOff x="31572" y="34060"/>
                <a:chExt cx="1486312" cy="279476"/>
              </a:xfrm>
            </p:grpSpPr>
            <p:sp>
              <p:nvSpPr>
                <p:cNvPr id="28" name="Arrow: Pentagon 27">
                  <a:extLst>
                    <a:ext uri="{FF2B5EF4-FFF2-40B4-BE49-F238E27FC236}">
                      <a16:creationId xmlns="" xmlns:a16="http://schemas.microsoft.com/office/drawing/2014/main" id="{64915335-2239-A3EE-BCCC-D48E5BA0D92E}"/>
                    </a:ext>
                  </a:extLst>
                </p:cNvPr>
                <p:cNvSpPr/>
                <p:nvPr/>
              </p:nvSpPr>
              <p:spPr>
                <a:xfrm>
                  <a:off x="169849" y="34060"/>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 xmlns:a16="http://schemas.microsoft.com/office/drawing/2014/main" id="{1F2D1F69-E46D-3087-291C-5FB3C6349B9C}"/>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30" name="Arrow: Chevron 29">
                  <a:extLst>
                    <a:ext uri="{FF2B5EF4-FFF2-40B4-BE49-F238E27FC236}">
                      <a16:creationId xmlns="" xmlns:a16="http://schemas.microsoft.com/office/drawing/2014/main" id="{7B557286-0297-F160-355C-C3DAE63B8065}"/>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27" name="TextBox 56">
                <a:extLst>
                  <a:ext uri="{FF2B5EF4-FFF2-40B4-BE49-F238E27FC236}">
                    <a16:creationId xmlns="" xmlns:a16="http://schemas.microsoft.com/office/drawing/2014/main" id="{592482B6-E26E-E2C6-6C64-817833CE985B}"/>
                  </a:ext>
                </a:extLst>
              </p:cNvPr>
              <p:cNvSpPr txBox="1"/>
              <p:nvPr/>
            </p:nvSpPr>
            <p:spPr>
              <a:xfrm>
                <a:off x="198205" y="59377"/>
                <a:ext cx="807002" cy="161909"/>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7</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2F8066FF-A923-5256-290C-447825A40629}"/>
                  </a:ext>
                </a:extLst>
              </p:cNvPr>
              <p:cNvSpPr txBox="1"/>
              <p:nvPr/>
            </p:nvSpPr>
            <p:spPr>
              <a:xfrm>
                <a:off x="1524000" y="5334000"/>
                <a:ext cx="20497800" cy="5015604"/>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Ta có đường tròn </a:t>
                </a:r>
                <a14:m>
                  <m:oMath xmlns:m="http://schemas.openxmlformats.org/officeDocument/2006/math">
                    <m:d>
                      <m:dPr>
                        <m:ctrlPr>
                          <a:rPr lang="en-US" sz="4400" b="1" i="1" smtClean="0">
                            <a:solidFill>
                              <a:srgbClr val="000000"/>
                            </a:solidFill>
                            <a:latin typeface="Cambria Math"/>
                            <a:ea typeface="Tahoma" panose="020B0604030504040204" pitchFamily="34" charset="0"/>
                            <a:cs typeface="Tahoma" panose="020B0604030504040204" pitchFamily="34" charset="0"/>
                          </a:rPr>
                        </m:ctrlPr>
                      </m:d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𝑪</m:t>
                        </m:r>
                      </m:e>
                    </m:d>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000000"/>
                            </a:solidFill>
                            <a:latin typeface="Cambria Math"/>
                            <a:ea typeface="Tahoma" panose="020B0604030504040204" pitchFamily="34" charset="0"/>
                            <a:cs typeface="Tahoma" panose="020B0604030504040204" pitchFamily="34" charset="0"/>
                          </a:rPr>
                        </m:ctrlPr>
                      </m:sSupP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e>
                      <m: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sSup>
                      <m:sSupPr>
                        <m:ctrlPr>
                          <a:rPr lang="en-US" sz="4400" b="1" i="1" smtClean="0">
                            <a:solidFill>
                              <a:srgbClr val="000000"/>
                            </a:solidFill>
                            <a:latin typeface="Cambria Math"/>
                            <a:ea typeface="Cambria Math" panose="02040503050406030204" pitchFamily="18" charset="0"/>
                            <a:cs typeface="Tahoma" panose="020B0604030504040204" pitchFamily="34" charset="0"/>
                          </a:rPr>
                        </m:ctrlPr>
                      </m:sSupPr>
                      <m:e>
                        <m:d>
                          <m:dPr>
                            <m:ctrlPr>
                              <a:rPr lang="en-US" sz="4400" b="1" i="1" smtClean="0">
                                <a:solidFill>
                                  <a:srgbClr val="000000"/>
                                </a:solidFill>
                                <a:latin typeface="Cambria Math"/>
                                <a:ea typeface="Cambria Math" panose="02040503050406030204" pitchFamily="18" charset="0"/>
                                <a:cs typeface="Tahoma" panose="020B0604030504040204" pitchFamily="34" charset="0"/>
                              </a:rPr>
                            </m:ctrlPr>
                          </m:dPr>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m:t>
                            </m:r>
                          </m:e>
                        </m:d>
                      </m:e>
                      <m:sup>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sup>
                    </m:sSup>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sSup>
                      <m:sSupPr>
                        <m:ctrlPr>
                          <a:rPr lang="en-US" sz="4400" b="1" i="1" smtClean="0">
                            <a:solidFill>
                              <a:srgbClr val="000000"/>
                            </a:solidFill>
                            <a:latin typeface="Cambria Math"/>
                            <a:ea typeface="Cambria Math" panose="02040503050406030204" pitchFamily="18" charset="0"/>
                            <a:cs typeface="Tahoma" panose="020B0604030504040204" pitchFamily="34" charset="0"/>
                          </a:rPr>
                        </m:ctrlPr>
                      </m:sSupPr>
                      <m:e>
                        <m:d>
                          <m:dPr>
                            <m:ctrlPr>
                              <a:rPr lang="en-US" sz="4400" b="1" i="1" smtClean="0">
                                <a:solidFill>
                                  <a:srgbClr val="000000"/>
                                </a:solidFill>
                                <a:latin typeface="Cambria Math"/>
                                <a:ea typeface="Cambria Math" panose="02040503050406030204" pitchFamily="18" charset="0"/>
                                <a:cs typeface="Tahoma" panose="020B0604030504040204" pitchFamily="34" charset="0"/>
                              </a:rPr>
                            </m:ctrlPr>
                          </m:dPr>
                          <m:e>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e>
                        </m:d>
                      </m:e>
                      <m:sup>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sup>
                    </m:sSup>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có tâm là điểm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𝑰</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p>
                      <m:sSupPr>
                        <m:ctrlPr>
                          <a:rPr lang="en-US" sz="4400" b="1" i="1" smtClean="0">
                            <a:latin typeface="Cambria Math"/>
                            <a:ea typeface="Tahoma" panose="020B0604030504040204" pitchFamily="34" charset="0"/>
                            <a:cs typeface="Tahoma" panose="020B0604030504040204" pitchFamily="34" charset="0"/>
                          </a:rPr>
                        </m:ctrlPr>
                      </m:sSupPr>
                      <m:e>
                        <m:d>
                          <m:dPr>
                            <m:ctrlPr>
                              <a:rPr lang="en-US" sz="4400" b="1" i="1" smtClean="0">
                                <a:latin typeface="Cambria Math"/>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𝟎</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e>
                        </m:d>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latin typeface="Cambria Math"/>
                            <a:ea typeface="Tahoma" panose="020B0604030504040204" pitchFamily="34" charset="0"/>
                            <a:cs typeface="Tahoma" panose="020B0604030504040204" pitchFamily="34" charset="0"/>
                          </a:rPr>
                        </m:ctrlPr>
                      </m:sSupPr>
                      <m:e>
                        <m:d>
                          <m:dPr>
                            <m:ctrlPr>
                              <a:rPr lang="en-US" sz="4400" b="1" i="1" smtClean="0">
                                <a:latin typeface="Cambria Math"/>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nên điểm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𝑴</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thuộc đường tròn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𝑪</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Tiếp tuyến của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𝑪</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tại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𝑴</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𝟎</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có vectơ pháp tuyến </a:t>
                </a:r>
                <a14:m>
                  <m:oMath xmlns:m="http://schemas.openxmlformats.org/officeDocument/2006/math">
                    <m:acc>
                      <m:accPr>
                        <m:chr m:val="⃗"/>
                        <m:ctrlPr>
                          <a:rPr lang="en-US" sz="4400" b="1" i="1" smtClean="0">
                            <a:effectLst/>
                            <a:latin typeface="Cambria Math"/>
                            <a:ea typeface="Tahoma" panose="020B0604030504040204" pitchFamily="34" charset="0"/>
                            <a:cs typeface="Tahoma" panose="020B0604030504040204" pitchFamily="34" charset="0"/>
                          </a:rPr>
                        </m:ctrlPr>
                      </m:acc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𝑴𝑰</m:t>
                        </m:r>
                      </m:e>
                    </m:acc>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𝟎</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nên có phương trình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𝟏</m:t>
                    </m:r>
                    <m:d>
                      <m:dPr>
                        <m:ctrlPr>
                          <a:rPr lang="en-US" sz="4400" b="1" i="1" smtClean="0">
                            <a:effectLst/>
                            <a:latin typeface="Cambria Math"/>
                            <a:ea typeface="Tahoma" panose="020B0604030504040204" pitchFamily="34" charset="0"/>
                            <a:cs typeface="Tahoma" panose="020B0604030504040204" pitchFamily="34" charset="0"/>
                          </a:rPr>
                        </m:ctrlPr>
                      </m:d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𝟏</m:t>
                        </m:r>
                      </m:e>
                    </m:d>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𝟎</m:t>
                    </m:r>
                    <m:d>
                      <m:dPr>
                        <m:ctrlPr>
                          <a:rPr lang="en-US" sz="4400" b="1" i="1" smtClean="0">
                            <a:effectLst/>
                            <a:latin typeface="Cambria Math"/>
                            <a:ea typeface="Tahoma" panose="020B0604030504040204" pitchFamily="34" charset="0"/>
                            <a:cs typeface="Tahoma" panose="020B0604030504040204" pitchFamily="34" charset="0"/>
                          </a:rPr>
                        </m:ctrlPr>
                      </m:d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e>
                    </m:d>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𝟎</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𝟏</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2F8066FF-A923-5256-290C-447825A40629}"/>
                  </a:ext>
                </a:extLst>
              </p:cNvPr>
              <p:cNvSpPr txBox="1">
                <a:spLocks noRot="1" noChangeAspect="1" noMove="1" noResize="1" noEditPoints="1" noAdjustHandles="1" noChangeArrowheads="1" noChangeShapeType="1" noTextEdit="1"/>
              </p:cNvSpPr>
              <p:nvPr/>
            </p:nvSpPr>
            <p:spPr>
              <a:xfrm>
                <a:off x="1524000" y="5334000"/>
                <a:ext cx="20497800" cy="5015604"/>
              </a:xfrm>
              <a:prstGeom prst="rect">
                <a:avLst/>
              </a:prstGeom>
              <a:blipFill>
                <a:blip r:embed="rId4"/>
                <a:stretch>
                  <a:fillRect l="-1189" t="-2795" b="-4739"/>
                </a:stretch>
              </a:blipFill>
            </p:spPr>
            <p:txBody>
              <a:bodyPr/>
              <a:lstStyle/>
              <a:p>
                <a:r>
                  <a:rPr lang="en-US">
                    <a:noFill/>
                  </a:rPr>
                  <a:t> </a:t>
                </a:r>
              </a:p>
            </p:txBody>
          </p:sp>
        </mc:Fallback>
      </mc:AlternateContent>
    </p:spTree>
    <p:extLst>
      <p:ext uri="{BB962C8B-B14F-4D97-AF65-F5344CB8AC3E}">
        <p14:creationId xmlns:p14="http://schemas.microsoft.com/office/powerpoint/2010/main" val="101854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4F28293-DBF1-2841-C7F2-2BBDFB366FC2}"/>
              </a:ext>
            </a:extLst>
          </p:cNvPr>
          <p:cNvGrpSpPr/>
          <p:nvPr/>
        </p:nvGrpSpPr>
        <p:grpSpPr>
          <a:xfrm>
            <a:off x="359425" y="1752601"/>
            <a:ext cx="23665149" cy="3962400"/>
            <a:chOff x="304800" y="2971797"/>
            <a:chExt cx="23665149" cy="1654630"/>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 xmlns:a16="http://schemas.microsoft.com/office/drawing/2014/main" id="{978FE5EF-4AED-CCC1-EDAD-AF6E56C0B36D}"/>
                    </a:ext>
                  </a:extLst>
                </p:cNvPr>
                <p:cNvSpPr/>
                <p:nvPr/>
              </p:nvSpPr>
              <p:spPr>
                <a:xfrm>
                  <a:off x="457200" y="3048000"/>
                  <a:ext cx="23512749" cy="1578427"/>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	    Chuyển động của một vật thể trong khoảng thời gian 180 phút được thể hiện trong mặt phẳng tọa độ. Theo đó tại thời điểm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𝒕</m:t>
                      </m:r>
                      <m:d>
                        <m:dPr>
                          <m:ctrlPr>
                            <a:rPr lang="en-US" sz="4800" b="1" i="1" smtClean="0">
                              <a:solidFill>
                                <a:schemeClr val="tx1"/>
                              </a:solidFill>
                              <a:latin typeface="Cambria Math"/>
                              <a:ea typeface="Tahoma" panose="020B0604030504040204" pitchFamily="34" charset="0"/>
                              <a:cs typeface="Tahoma" panose="020B0604030504040204" pitchFamily="34" charset="0"/>
                            </a:rPr>
                          </m:ctrlPr>
                        </m:d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𝒕</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𝟏𝟖𝟎</m:t>
                          </m:r>
                        </m:e>
                      </m:d>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vật thể ở vị trí có tọa độ </a:t>
                  </a:r>
                  <a14:m>
                    <m:oMath xmlns:m="http://schemas.openxmlformats.org/officeDocument/2006/math">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𝟐</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𝐬𝐢𝐧</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𝒕</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800" b="1" i="0" smtClean="0">
                          <a:solidFill>
                            <a:schemeClr val="tx1"/>
                          </a:solidFill>
                          <a:latin typeface="Cambria Math" panose="02040503050406030204" pitchFamily="18" charset="0"/>
                          <a:ea typeface="Tahoma" panose="020B0604030504040204" pitchFamily="34" charset="0"/>
                          <a:cs typeface="Tahoma" panose="020B0604030504040204" pitchFamily="34" charset="0"/>
                        </a:rPr>
                        <m:t>𝐜𝐨𝐬</m:t>
                      </m:r>
                      <m:sSup>
                        <m:sSupPr>
                          <m:ctrlPr>
                            <a:rPr lang="en-US" sz="4800" b="1" i="1" smtClean="0">
                              <a:solidFill>
                                <a:schemeClr val="tx1"/>
                              </a:solidFill>
                              <a:latin typeface="Cambria Math"/>
                              <a:ea typeface="Tahoma" panose="020B0604030504040204" pitchFamily="34" charset="0"/>
                              <a:cs typeface="Tahoma" panose="020B0604030504040204" pitchFamily="34" charset="0"/>
                            </a:rPr>
                          </m:ctrlPr>
                        </m:sSupPr>
                        <m:e>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𝒕</m:t>
                          </m:r>
                        </m:e>
                        <m: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𝒐</m:t>
                          </m:r>
                        </m:sup>
                      </m:sSup>
                      <m:r>
                        <a:rPr lang="en-US" sz="48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oMath>
                  </a14:m>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Tìm vị trí ban đầu và vị trí kết thúc của vật thể.</a:t>
                  </a:r>
                </a:p>
                <a:p>
                  <a:pPr marL="914400" indent="-914400">
                    <a:buAutoNum type="alphaLcParenR"/>
                  </a:pPr>
                  <a:r>
                    <a:rPr lang="en-US" sz="4800" b="1">
                      <a:solidFill>
                        <a:schemeClr val="tx1"/>
                      </a:solidFill>
                      <a:latin typeface="Tahoma" panose="020B0604030504040204" pitchFamily="34" charset="0"/>
                      <a:ea typeface="Tahoma" panose="020B0604030504040204" pitchFamily="34" charset="0"/>
                      <a:cs typeface="Tahoma" panose="020B0604030504040204" pitchFamily="34" charset="0"/>
                    </a:rPr>
                    <a:t>Tìm quỹ đạo chuyển động của vật thể.</a:t>
                  </a: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ounded Rectangle 19">
                  <a:extLst>
                    <a:ext uri="{FF2B5EF4-FFF2-40B4-BE49-F238E27FC236}">
                      <a16:creationId xmlns:a16="http://schemas.microsoft.com/office/drawing/2014/main" id="{978FE5EF-4AED-CCC1-EDAD-AF6E56C0B36D}"/>
                    </a:ext>
                  </a:extLst>
                </p:cNvPr>
                <p:cNvSpPr>
                  <a:spLocks noRot="1" noChangeAspect="1" noMove="1" noResize="1" noEditPoints="1" noAdjustHandles="1" noChangeArrowheads="1" noChangeShapeType="1" noTextEdit="1"/>
                </p:cNvSpPr>
                <p:nvPr/>
              </p:nvSpPr>
              <p:spPr>
                <a:xfrm>
                  <a:off x="457200" y="3048000"/>
                  <a:ext cx="23512749" cy="1578427"/>
                </a:xfrm>
                <a:prstGeom prst="roundRect">
                  <a:avLst>
                    <a:gd name="adj" fmla="val 4496"/>
                  </a:avLst>
                </a:prstGeom>
                <a:blipFill>
                  <a:blip r:embed="rId2"/>
                  <a:stretch>
                    <a:fillRect l="-959" t="-3050" b="-7865"/>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 xmlns:a16="http://schemas.microsoft.com/office/drawing/2014/main" id="{4299FE15-0AC5-36C3-CFE0-ACE78B149269}"/>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 xmlns:a16="http://schemas.microsoft.com/office/drawing/2014/main" id="{77780438-CB43-6B34-00D0-D40A60498823}"/>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 xmlns:a16="http://schemas.microsoft.com/office/drawing/2014/main" id="{E174863E-05F0-B561-03D6-EE2A5F7FA991}"/>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 xmlns:a16="http://schemas.microsoft.com/office/drawing/2014/main" id="{CFC700BA-2778-EC7D-F33D-71F13A5E6850}"/>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9" name="Arrow: Chevron 8">
                  <a:extLst>
                    <a:ext uri="{FF2B5EF4-FFF2-40B4-BE49-F238E27FC236}">
                      <a16:creationId xmlns="" xmlns:a16="http://schemas.microsoft.com/office/drawing/2014/main" id="{43854C2C-69E4-6C50-3608-15500929608E}"/>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6" name="TextBox 56">
                <a:extLst>
                  <a:ext uri="{FF2B5EF4-FFF2-40B4-BE49-F238E27FC236}">
                    <a16:creationId xmlns="" xmlns:a16="http://schemas.microsoft.com/office/drawing/2014/main" id="{6638223F-2FC7-7215-6E68-EC5AECC67A48}"/>
                  </a:ext>
                </a:extLst>
              </p:cNvPr>
              <p:cNvSpPr txBox="1"/>
              <p:nvPr/>
            </p:nvSpPr>
            <p:spPr>
              <a:xfrm>
                <a:off x="198205" y="59377"/>
                <a:ext cx="807002" cy="86227"/>
              </a:xfrm>
              <a:prstGeom prst="rect">
                <a:avLst/>
              </a:prstGeom>
              <a:noFill/>
            </p:spPr>
            <p:txBody>
              <a:bodyPr wrap="square" tIns="54000" bIns="0">
                <a:noAutofit/>
              </a:bodyPr>
              <a:lstStyle/>
              <a:p>
                <a:pPr algn="ctr">
                  <a:lnSpc>
                    <a:spcPct val="107000"/>
                  </a:lnSpc>
                  <a:spcAft>
                    <a:spcPts val="800"/>
                  </a:spcAft>
                </a:pPr>
                <a:r>
                  <a:rPr lang="vi-VN"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a:t>
                </a:r>
                <a:r>
                  <a:rPr lang="en-US" sz="3800" b="1" kern="120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7</a:t>
                </a:r>
                <a:r>
                  <a:rPr lang="en-US" sz="38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.18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9874514C-5F5E-6484-8794-8FF2A91D05D3}"/>
                  </a:ext>
                </a:extLst>
              </p:cNvPr>
              <p:cNvSpPr txBox="1"/>
              <p:nvPr/>
            </p:nvSpPr>
            <p:spPr>
              <a:xfrm>
                <a:off x="511825" y="6324600"/>
                <a:ext cx="23670424" cy="5800434"/>
              </a:xfrm>
              <a:prstGeom prst="rect">
                <a:avLst/>
              </a:prstGeom>
              <a:noFill/>
            </p:spPr>
            <p:txBody>
              <a:bodyPr wrap="square">
                <a:spAutoFit/>
              </a:bodyPr>
              <a:lstStyle/>
              <a:p>
                <a:pPr algn="ctr">
                  <a:lnSpc>
                    <a:spcPct val="107000"/>
                  </a:lnSpc>
                  <a:spcAft>
                    <a:spcPts val="800"/>
                  </a:spcAft>
                </a:pP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Hướng </a:t>
                </a:r>
                <a:r>
                  <a:rPr lang="en-US" sz="4400" b="1" err="1">
                    <a:solidFill>
                      <a:srgbClr val="C00000"/>
                    </a:solidFill>
                    <a:effectLst/>
                    <a:latin typeface="Tahoma" panose="020B0604030504040204" pitchFamily="34" charset="0"/>
                    <a:ea typeface="Tahoma" panose="020B0604030504040204" pitchFamily="34" charset="0"/>
                    <a:cs typeface="Tahoma" panose="020B0604030504040204" pitchFamily="34" charset="0"/>
                  </a:rPr>
                  <a:t>dẫn</a:t>
                </a:r>
                <a:r>
                  <a:rPr lang="en-US" sz="4400" b="1">
                    <a:solidFill>
                      <a:srgbClr val="C00000"/>
                    </a:solidFill>
                    <a:effectLst/>
                    <a:latin typeface="Tahoma" panose="020B0604030504040204" pitchFamily="34" charset="0"/>
                    <a:ea typeface="Tahoma" panose="020B0604030504040204" pitchFamily="34" charset="0"/>
                    <a:cs typeface="Tahoma" panose="020B0604030504040204" pitchFamily="34" charset="0"/>
                  </a:rPr>
                  <a:t> giải</a:t>
                </a:r>
                <a:endParaRPr lang="en-US" sz="4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42950" indent="-742950">
                  <a:lnSpc>
                    <a:spcPct val="107000"/>
                  </a:lnSpc>
                  <a:spcAft>
                    <a:spcPts val="800"/>
                  </a:spcAft>
                  <a:buAutoNum type="alphaLcParenR"/>
                </a:pPr>
                <a:r>
                  <a:rPr lang="en-US" sz="4400" b="1">
                    <a:solidFill>
                      <a:srgbClr val="000000"/>
                    </a:solidFill>
                    <a:effectLst/>
                    <a:latin typeface="Tahoma" panose="020B0604030504040204" pitchFamily="34" charset="0"/>
                    <a:ea typeface="Tahoma" panose="020B0604030504040204" pitchFamily="34" charset="0"/>
                    <a:cs typeface="Tahoma" panose="020B0604030504040204" pitchFamily="34" charset="0"/>
                  </a:rPr>
                  <a:t>Vị trí ban đầu của vật thể tại thời điểm </a:t>
                </a:r>
                <a14:m>
                  <m:oMath xmlns:m="http://schemas.openxmlformats.org/officeDocument/2006/math">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𝒕</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có tọa độ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𝑴</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𝟓</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Vị trí kết thúc của vật thể tại thời điểm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𝒕</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𝟏𝟖𝟎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có tọa độ </a:t>
                </a:r>
                <a14:m>
                  <m:oMath xmlns:m="http://schemas.openxmlformats.org/officeDocument/2006/math">
                    <m:r>
                      <a:rPr lang="en-US" sz="4400" b="1" i="1">
                        <a:latin typeface="Cambria Math" panose="02040503050406030204" pitchFamily="18" charset="0"/>
                        <a:ea typeface="Tahoma" panose="020B0604030504040204" pitchFamily="34" charset="0"/>
                        <a:cs typeface="Tahoma" panose="020B0604030504040204" pitchFamily="34" charset="0"/>
                      </a:rPr>
                      <m:t>𝑴</m:t>
                    </m:r>
                    <m:r>
                      <a:rPr lang="en-US" sz="4400" b="1" i="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𝟐</m:t>
                    </m:r>
                    <m:r>
                      <a:rPr lang="en-US" sz="4400" b="1" i="1">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a:latin typeface="Cambria Math" panose="02040503050406030204" pitchFamily="18" charset="0"/>
                        <a:ea typeface="Tahoma" panose="020B0604030504040204" pitchFamily="34" charset="0"/>
                        <a:cs typeface="Tahoma" panose="020B0604030504040204" pitchFamily="34" charset="0"/>
                      </a:rPr>
                      <m:t>)</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b) Quỹ đạo chuyển động của vật thể là các điểm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a:effectLst/>
                    <a:latin typeface="Tahoma" panose="020B0604030504040204" pitchFamily="34" charset="0"/>
                    <a:ea typeface="Tahoma" panose="020B0604030504040204" pitchFamily="34" charset="0"/>
                    <a:cs typeface="Tahoma" panose="020B0604030504040204" pitchFamily="34" charset="0"/>
                  </a:rPr>
                  <a:t>thỏa mãn</a:t>
                </a:r>
              </a:p>
              <a:p>
                <a:pPr>
                  <a:lnSpc>
                    <a:spcPct val="107000"/>
                  </a:lnSpc>
                  <a:spcAft>
                    <a:spcPts val="800"/>
                  </a:spcAft>
                </a:pPr>
                <a14:m>
                  <m:oMath xmlns:m="http://schemas.openxmlformats.org/officeDocument/2006/math">
                    <m:d>
                      <m:dPr>
                        <m:begChr m:val="{"/>
                        <m:endChr m:val=""/>
                        <m:ctrlPr>
                          <a:rPr lang="en-US" sz="4400" b="1" i="1" smtClean="0">
                            <a:effectLst/>
                            <a:latin typeface="Cambria Math"/>
                            <a:ea typeface="Tahoma" panose="020B0604030504040204" pitchFamily="34" charset="0"/>
                            <a:cs typeface="Tahoma" panose="020B0604030504040204" pitchFamily="34" charset="0"/>
                          </a:rPr>
                        </m:ctrlPr>
                      </m:dPr>
                      <m:e>
                        <m:eqArr>
                          <m:eqArrPr>
                            <m:ctrlPr>
                              <a:rPr lang="en-US" sz="4400" b="1" i="1" smtClean="0">
                                <a:effectLst/>
                                <a:latin typeface="Cambria Math"/>
                                <a:ea typeface="Tahoma" panose="020B0604030504040204" pitchFamily="34" charset="0"/>
                                <a:cs typeface="Tahoma" panose="020B0604030504040204" pitchFamily="34" charset="0"/>
                              </a:rPr>
                            </m:ctrlPr>
                          </m:eqArr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𝐬𝐢𝐧</m:t>
                            </m:r>
                            <m:sSup>
                              <m:sSupPr>
                                <m:ctrlPr>
                                  <a:rPr lang="en-US" sz="4400" b="1" i="1" smtClean="0">
                                    <a:effectLst/>
                                    <a:latin typeface="Cambria Math"/>
                                    <a:ea typeface="Tahoma" panose="020B0604030504040204" pitchFamily="34" charset="0"/>
                                    <a:cs typeface="Tahoma" panose="020B0604030504040204" pitchFamily="34" charset="0"/>
                                  </a:rPr>
                                </m:ctrlPr>
                              </m:sSup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𝒕</m:t>
                                </m:r>
                              </m:e>
                              <m:sup>
                                <m:r>
                                  <a:rPr lang="en-US" sz="4400" b="1" i="1" smtClean="0">
                                    <a:effectLst/>
                                    <a:latin typeface="Cambria Math" panose="02040503050406030204" pitchFamily="18" charset="0"/>
                                    <a:ea typeface="Tahoma" panose="020B0604030504040204" pitchFamily="34" charset="0"/>
                                    <a:cs typeface="Tahoma" panose="020B0604030504040204" pitchFamily="34" charset="0"/>
                                  </a:rPr>
                                  <m:t>𝒐</m:t>
                                </m:r>
                              </m:sup>
                            </m:sSup>
                          </m:e>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𝐜𝐨𝐬</m:t>
                            </m:r>
                            <m:sSup>
                              <m:sSupPr>
                                <m:ctrlPr>
                                  <a:rPr lang="en-US" sz="4400" b="1" i="1" smtClean="0">
                                    <a:effectLst/>
                                    <a:latin typeface="Cambria Math"/>
                                    <a:ea typeface="Tahoma" panose="020B0604030504040204" pitchFamily="34" charset="0"/>
                                    <a:cs typeface="Tahoma" panose="020B0604030504040204" pitchFamily="34" charset="0"/>
                                  </a:rPr>
                                </m:ctrlPr>
                              </m:sSup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𝒕</m:t>
                                </m:r>
                              </m:e>
                              <m:sup>
                                <m:r>
                                  <a:rPr lang="en-US" sz="4400" b="1" i="1" smtClean="0">
                                    <a:effectLst/>
                                    <a:latin typeface="Cambria Math" panose="02040503050406030204" pitchFamily="18" charset="0"/>
                                    <a:ea typeface="Tahoma" panose="020B0604030504040204" pitchFamily="34" charset="0"/>
                                    <a:cs typeface="Tahoma" panose="020B0604030504040204" pitchFamily="34" charset="0"/>
                                  </a:rPr>
                                  <m:t>𝒐</m:t>
                                </m:r>
                              </m:sup>
                            </m:sSup>
                          </m:e>
                        </m:eqArr>
                      </m:e>
                    </m:d>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sSup>
                      <m:sSupPr>
                        <m:ctrlPr>
                          <a:rPr lang="en-US" sz="4400" b="1" i="1" smtClean="0">
                            <a:effectLst/>
                            <a:latin typeface="Cambria Math"/>
                            <a:ea typeface="Cambria Math" panose="02040503050406030204" pitchFamily="18" charset="0"/>
                            <a:cs typeface="Tahoma" panose="020B0604030504040204" pitchFamily="34" charset="0"/>
                          </a:rPr>
                        </m:ctrlPr>
                      </m:sSupPr>
                      <m:e>
                        <m:d>
                          <m:dPr>
                            <m:ctrlPr>
                              <a:rPr lang="en-US" sz="4400" b="1" i="1" smtClean="0">
                                <a:effectLst/>
                                <a:latin typeface="Cambria Math"/>
                                <a:ea typeface="Cambria Math" panose="02040503050406030204" pitchFamily="18" charset="0"/>
                                <a:cs typeface="Tahoma" panose="020B0604030504040204" pitchFamily="34" charset="0"/>
                              </a:rPr>
                            </m:ctrlPr>
                          </m:dPr>
                          <m:e>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𝟐</m:t>
                            </m:r>
                          </m:e>
                        </m:d>
                      </m:e>
                      <m:sup>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𝟐</m:t>
                        </m:r>
                      </m:sup>
                    </m:sSup>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sSup>
                      <m:sSupPr>
                        <m:ctrlPr>
                          <a:rPr lang="en-US" sz="4400" b="1" i="1" smtClean="0">
                            <a:effectLst/>
                            <a:latin typeface="Cambria Math"/>
                            <a:ea typeface="Cambria Math" panose="02040503050406030204" pitchFamily="18" charset="0"/>
                            <a:cs typeface="Tahoma" panose="020B0604030504040204" pitchFamily="34" charset="0"/>
                          </a:rPr>
                        </m:ctrlPr>
                      </m:sSupPr>
                      <m:e>
                        <m:d>
                          <m:dPr>
                            <m:ctrlPr>
                              <a:rPr lang="en-US" sz="4400" b="1" i="1" smtClean="0">
                                <a:effectLst/>
                                <a:latin typeface="Cambria Math"/>
                                <a:ea typeface="Cambria Math" panose="02040503050406030204" pitchFamily="18" charset="0"/>
                                <a:cs typeface="Tahoma" panose="020B0604030504040204" pitchFamily="34" charset="0"/>
                              </a:rPr>
                            </m:ctrlPr>
                          </m:dPr>
                          <m:e>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𝟒</m:t>
                            </m:r>
                          </m:e>
                        </m:d>
                      </m:e>
                      <m:sup>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𝟐</m:t>
                        </m:r>
                      </m:sup>
                    </m:sSup>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effectLst/>
                        <a:latin typeface="Cambria Math" panose="02040503050406030204" pitchFamily="18" charset="0"/>
                        <a:ea typeface="Cambria Math" panose="02040503050406030204" pitchFamily="18" charset="0"/>
                        <a:cs typeface="Tahoma" panose="020B060403050404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Vậy quỹ đạo chuyển động là đường tròn </a:t>
                </a:r>
                <a14:m>
                  <m:oMath xmlns:m="http://schemas.openxmlformats.org/officeDocument/2006/math">
                    <m:d>
                      <m:dPr>
                        <m:ctrlPr>
                          <a:rPr lang="en-US" sz="4400" b="1" i="1" smtClean="0">
                            <a:latin typeface="Cambria Math"/>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𝑪</m:t>
                        </m:r>
                      </m:e>
                    </m:d>
                    <m:r>
                      <a:rPr lang="en-US" sz="44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latin typeface="Cambria Math"/>
                            <a:ea typeface="Tahoma" panose="020B0604030504040204" pitchFamily="34" charset="0"/>
                            <a:cs typeface="Tahoma" panose="020B0604030504040204" pitchFamily="34" charset="0"/>
                          </a:rPr>
                        </m:ctrlPr>
                      </m:sSupPr>
                      <m:e>
                        <m:d>
                          <m:dPr>
                            <m:ctrlPr>
                              <a:rPr lang="en-US" sz="4400" b="1" i="1" smtClean="0">
                                <a:latin typeface="Cambria Math"/>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d>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latin typeface="Cambria Math"/>
                            <a:ea typeface="Tahoma" panose="020B0604030504040204" pitchFamily="34" charset="0"/>
                            <a:cs typeface="Tahoma" panose="020B0604030504040204" pitchFamily="34" charset="0"/>
                          </a:rPr>
                        </m:ctrlPr>
                      </m:sSupPr>
                      <m:e>
                        <m:d>
                          <m:dPr>
                            <m:ctrlPr>
                              <a:rPr lang="en-US" sz="4400" b="1" i="1" smtClean="0">
                                <a:latin typeface="Cambria Math"/>
                                <a:ea typeface="Tahoma" panose="020B0604030504040204" pitchFamily="34" charset="0"/>
                                <a:cs typeface="Tahoma" panose="020B0604030504040204" pitchFamily="34" charset="0"/>
                              </a:rPr>
                            </m:ctrlPr>
                          </m:dPr>
                          <m:e>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𝟒</m:t>
                            </m:r>
                          </m:e>
                        </m:d>
                      </m:e>
                      <m:sup>
                        <m:r>
                          <a:rPr lang="en-US" sz="4400" b="1" i="1" smtClean="0">
                            <a:latin typeface="Cambria Math" panose="02040503050406030204" pitchFamily="18" charset="0"/>
                            <a:ea typeface="Tahoma" panose="020B0604030504040204" pitchFamily="34" charset="0"/>
                            <a:cs typeface="Tahoma" panose="020B0604030504040204" pitchFamily="34" charset="0"/>
                          </a:rPr>
                          <m:t>𝟐</m:t>
                        </m:r>
                      </m:sup>
                    </m:sSup>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TextBox 9">
                <a:extLst>
                  <a:ext uri="{FF2B5EF4-FFF2-40B4-BE49-F238E27FC236}">
                    <a16:creationId xmlns:a16="http://schemas.microsoft.com/office/drawing/2014/main" id="{9874514C-5F5E-6484-8794-8FF2A91D05D3}"/>
                  </a:ext>
                </a:extLst>
              </p:cNvPr>
              <p:cNvSpPr txBox="1">
                <a:spLocks noRot="1" noChangeAspect="1" noMove="1" noResize="1" noEditPoints="1" noAdjustHandles="1" noChangeArrowheads="1" noChangeShapeType="1" noTextEdit="1"/>
              </p:cNvSpPr>
              <p:nvPr/>
            </p:nvSpPr>
            <p:spPr>
              <a:xfrm>
                <a:off x="511825" y="6324600"/>
                <a:ext cx="23670424" cy="5800434"/>
              </a:xfrm>
              <a:prstGeom prst="rect">
                <a:avLst/>
              </a:prstGeom>
              <a:blipFill>
                <a:blip r:embed="rId3"/>
                <a:stretch>
                  <a:fillRect l="-1056" t="-2524" b="-3891"/>
                </a:stretch>
              </a:blipFill>
            </p:spPr>
            <p:txBody>
              <a:bodyPr/>
              <a:lstStyle/>
              <a:p>
                <a:r>
                  <a:rPr lang="en-US">
                    <a:noFill/>
                  </a:rPr>
                  <a:t> </a:t>
                </a:r>
              </a:p>
            </p:txBody>
          </p:sp>
        </mc:Fallback>
      </mc:AlternateContent>
    </p:spTree>
    <p:extLst>
      <p:ext uri="{BB962C8B-B14F-4D97-AF65-F5344CB8AC3E}">
        <p14:creationId xmlns:p14="http://schemas.microsoft.com/office/powerpoint/2010/main" val="29407834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6317</TotalTime>
  <Words>1785</Words>
  <PresentationFormat>Custom</PresentationFormat>
  <Paragraphs>179</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2022-10-20T16:06:09Z</dcterms:modified>
</cp:coreProperties>
</file>