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01" r:id="rId2"/>
    <p:sldId id="257" r:id="rId3"/>
    <p:sldId id="284" r:id="rId4"/>
    <p:sldId id="285" r:id="rId5"/>
    <p:sldId id="370" r:id="rId6"/>
    <p:sldId id="371" r:id="rId7"/>
    <p:sldId id="334" r:id="rId8"/>
    <p:sldId id="337" r:id="rId9"/>
    <p:sldId id="317" r:id="rId10"/>
    <p:sldId id="346" r:id="rId11"/>
    <p:sldId id="338" r:id="rId12"/>
    <p:sldId id="348" r:id="rId13"/>
    <p:sldId id="349" r:id="rId14"/>
    <p:sldId id="350" r:id="rId15"/>
    <p:sldId id="351" r:id="rId16"/>
    <p:sldId id="352" r:id="rId17"/>
    <p:sldId id="354" r:id="rId18"/>
    <p:sldId id="355" r:id="rId19"/>
    <p:sldId id="357" r:id="rId20"/>
    <p:sldId id="356" r:id="rId21"/>
    <p:sldId id="358" r:id="rId22"/>
    <p:sldId id="347" r:id="rId23"/>
    <p:sldId id="359" r:id="rId24"/>
    <p:sldId id="344" r:id="rId25"/>
    <p:sldId id="362" r:id="rId26"/>
    <p:sldId id="363" r:id="rId27"/>
    <p:sldId id="365" r:id="rId28"/>
    <p:sldId id="366" r:id="rId29"/>
    <p:sldId id="360" r:id="rId30"/>
    <p:sldId id="367" r:id="rId31"/>
    <p:sldId id="368" r:id="rId32"/>
    <p:sldId id="369" r:id="rId33"/>
    <p:sldId id="294" r:id="rId34"/>
    <p:sldId id="332" r:id="rId35"/>
    <p:sldId id="331" r:id="rId36"/>
    <p:sldId id="269" r:id="rId37"/>
    <p:sldId id="295" r:id="rId3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6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39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6</a:t>
            </a:r>
          </a:p>
        </p:txBody>
      </p:sp>
      <p:sp>
        <p:nvSpPr>
          <p:cNvPr id="2" name="AutoShape 2" descr="Decorative Wooden Baskets With Handle, Size/Dimension: 14 Inch Height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6: COMMUNITY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1" y="392039"/>
            <a:ext cx="3086966" cy="868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3527" y="585996"/>
            <a:ext cx="8631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Take turns describing the changes in Gotham City.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" y="1634954"/>
            <a:ext cx="12106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7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90" y="1434544"/>
            <a:ext cx="3724275" cy="2724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ea typeface="Times New Roman" panose="02020603050405020304" pitchFamily="18" charset="0"/>
              </a:rPr>
              <a:t>FOR EXAMPLE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1984, the old city zoo was closed. </a:t>
            </a:r>
          </a:p>
        </p:txBody>
      </p:sp>
    </p:spTree>
    <p:extLst>
      <p:ext uri="{BB962C8B-B14F-4D97-AF65-F5344CB8AC3E}">
        <p14:creationId xmlns:p14="http://schemas.microsoft.com/office/powerpoint/2010/main" val="16892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1989, the new road was built and the bus services increased.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28" y="1264536"/>
            <a:ext cx="4191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1990, the new zoo was reopened and the new sports center was opened.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2" y="1410442"/>
            <a:ext cx="47910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1998, the factory land was developed into the park.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15" y="1458067"/>
            <a:ext cx="4162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2001, the new park was opened.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40" y="1477241"/>
            <a:ext cx="3228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2017, the old market was damaged by fire.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28" y="1429492"/>
            <a:ext cx="3886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2018, the old market was closed.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40" y="1472478"/>
            <a:ext cx="33051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2019, the development of shopping mall was started.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1443779"/>
            <a:ext cx="46196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" y="156920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54028" y="539753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344321"/>
            <a:ext cx="4116098" cy="72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200"/>
            <a:ext cx="4466582" cy="792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31" y="4461430"/>
            <a:ext cx="3856101" cy="683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307" y="379512"/>
            <a:ext cx="4197255" cy="59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2020, the shopping mall was opened.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1710479"/>
            <a:ext cx="40481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6778" y="510079"/>
            <a:ext cx="33213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DO THE SAME</a:t>
            </a:r>
            <a:endParaRPr lang="en-US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70365" y="4918363"/>
            <a:ext cx="8465126" cy="9836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 2021, the new bus station was built.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019" y="1435677"/>
            <a:ext cx="39528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8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712304"/>
            <a:ext cx="506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groups of four.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0002" y="2715492"/>
            <a:ext cx="8465126" cy="131618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Discuss the changes of Vietnam in 2021.</a:t>
            </a:r>
          </a:p>
        </p:txBody>
      </p:sp>
    </p:spTree>
    <p:extLst>
      <p:ext uri="{BB962C8B-B14F-4D97-AF65-F5344CB8AC3E}">
        <p14:creationId xmlns:p14="http://schemas.microsoft.com/office/powerpoint/2010/main" val="4881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727" y="1676404"/>
            <a:ext cx="10792691" cy="29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latin typeface="+mj-lt"/>
              </a:rPr>
              <a:t>You’re working on a school geography project about how towns change. In pairs: Student B, p 94. File 4 . Student A, add your own idea for </a:t>
            </a:r>
            <a:r>
              <a:rPr lang="en-US" sz="3200" b="1" dirty="0" err="1">
                <a:latin typeface="+mj-lt"/>
              </a:rPr>
              <a:t>Palshaw</a:t>
            </a:r>
            <a:r>
              <a:rPr lang="en-US" sz="3200" b="1" dirty="0">
                <a:latin typeface="+mj-lt"/>
              </a:rPr>
              <a:t> Post Office to the table.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>
                <a:latin typeface="+mj-lt"/>
              </a:rPr>
              <a:t>Ask Student B about Aston.</a:t>
            </a:r>
            <a:r>
              <a:rPr lang="en-US" sz="3200" dirty="0">
                <a:latin typeface="+mj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16527"/>
            <a:ext cx="11305650" cy="7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6" y="390787"/>
            <a:ext cx="8727568" cy="60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43" y="754124"/>
            <a:ext cx="7219950" cy="12382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45126" y="2701628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you tell me about Aston Hospital?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151418" y="3144982"/>
            <a:ext cx="5389418" cy="2105891"/>
          </a:xfrm>
          <a:prstGeom prst="wedgeRoundRectCallout">
            <a:avLst>
              <a:gd name="adj1" fmla="val 50304"/>
              <a:gd name="adj2" fmla="val 674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was built in 1995, but it was destroyed by fire in 2005. Then the new hospital was opened in 2015.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45126" y="4835236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 for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2930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177635" y="2701632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you tell me about Aston School?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86931" y="3131127"/>
            <a:ext cx="5073796" cy="1731818"/>
          </a:xfrm>
          <a:prstGeom prst="wedgeRoundRectCallout">
            <a:avLst>
              <a:gd name="adj1" fmla="val 56090"/>
              <a:gd name="adj2" fmla="val 75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was built in 1990, and the number of school buildings increased in 2020.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77635" y="4738254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 for the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819150"/>
            <a:ext cx="7200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92727" y="2701632"/>
            <a:ext cx="5167745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you tell me about Aston Public Swimming Pool?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536312" y="3435925"/>
            <a:ext cx="4990669" cy="1593274"/>
          </a:xfrm>
          <a:prstGeom prst="wedgeRoundRectCallout">
            <a:avLst>
              <a:gd name="adj1" fmla="val 56090"/>
              <a:gd name="adj2" fmla="val 75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was opened in 2000, and it was developed into sports center in 2019.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37854" y="4835236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 for the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9" y="759403"/>
            <a:ext cx="7200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8867" y="349085"/>
            <a:ext cx="8217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Answer Student B’s questions about </a:t>
            </a:r>
            <a:r>
              <a:rPr lang="en-US" sz="3200" dirty="0" err="1"/>
              <a:t>Palshaw</a:t>
            </a:r>
            <a:r>
              <a:rPr lang="en-US" sz="3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10" y="1016990"/>
            <a:ext cx="7776297" cy="53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52" y="3556446"/>
            <a:ext cx="1176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/</a:t>
            </a:r>
            <a:r>
              <a:rPr lang="en-US" sz="3600" dirty="0" err="1">
                <a:solidFill>
                  <a:srgbClr val="FF0000"/>
                </a:solidFill>
                <a:ea typeface="Calibri" panose="020F0502020204030204" pitchFamily="34" charset="0"/>
                <a:cs typeface="JDCLK L+ Frutiger LT Std"/>
              </a:rPr>
              <a:t>kr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/ and /</a:t>
            </a:r>
            <a:r>
              <a:rPr lang="en-US" sz="3600" dirty="0">
                <a:solidFill>
                  <a:srgbClr val="FF0000"/>
                </a:solidFill>
                <a:ea typeface="Calibri" panose="020F0502020204030204" pitchFamily="34" charset="0"/>
                <a:cs typeface="JDCLK L+ Frutiger LT Std"/>
              </a:rPr>
              <a:t>kl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/ sounds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talk about changes in the community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177635" y="2701632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you tell me about </a:t>
            </a:r>
            <a:r>
              <a:rPr lang="en-US" sz="3200" dirty="0" err="1"/>
              <a:t>Palshaw</a:t>
            </a:r>
            <a:r>
              <a:rPr lang="en-US" sz="3200" dirty="0"/>
              <a:t> Cathedral?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86931" y="3131127"/>
            <a:ext cx="5073796" cy="1731818"/>
          </a:xfrm>
          <a:prstGeom prst="wedgeRoundRectCallout">
            <a:avLst>
              <a:gd name="adj1" fmla="val 56090"/>
              <a:gd name="adj2" fmla="val 75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was built in 1100, but it was damaged by fire in 1975. It was rebuilt in 1990.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77635" y="4738254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 for the information.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68" y="752906"/>
            <a:ext cx="7172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177635" y="2701632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you tell me about </a:t>
            </a:r>
            <a:r>
              <a:rPr lang="en-US" sz="3200" dirty="0" err="1"/>
              <a:t>Palshaw</a:t>
            </a:r>
            <a:r>
              <a:rPr lang="en-US" sz="3200" dirty="0"/>
              <a:t> Zoo?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86931" y="3131127"/>
            <a:ext cx="5073796" cy="1731818"/>
          </a:xfrm>
          <a:prstGeom prst="wedgeRoundRectCallout">
            <a:avLst>
              <a:gd name="adj1" fmla="val 56090"/>
              <a:gd name="adj2" fmla="val 75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was opened in 1850, but it was closed in 1960. It was reopened in 2021.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77635" y="4738254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 for the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93" y="781481"/>
            <a:ext cx="72294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177635" y="2701632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you tell me about </a:t>
            </a:r>
            <a:r>
              <a:rPr lang="en-US" sz="3200" dirty="0" err="1"/>
              <a:t>Palshaw</a:t>
            </a:r>
            <a:r>
              <a:rPr lang="en-US" sz="3200" dirty="0"/>
              <a:t> Supermarket?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86931" y="3131126"/>
            <a:ext cx="5073796" cy="2233975"/>
          </a:xfrm>
          <a:prstGeom prst="wedgeRoundRectCallout">
            <a:avLst>
              <a:gd name="adj1" fmla="val 56090"/>
              <a:gd name="adj2" fmla="val 75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was opened in 1990, but it was closed in 2017. It was developed into the shopping mall in 2019.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77635" y="4738254"/>
            <a:ext cx="4322618" cy="1080655"/>
          </a:xfrm>
          <a:prstGeom prst="wedgeRoundRectCallout">
            <a:avLst>
              <a:gd name="adj1" fmla="val -51282"/>
              <a:gd name="adj2" fmla="val 766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 for the information.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45" y="742081"/>
            <a:ext cx="7200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252" y="1126285"/>
            <a:ext cx="3121432" cy="707886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541971"/>
            <a:ext cx="2219325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41" y="3256251"/>
            <a:ext cx="7372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1818" y="1813098"/>
            <a:ext cx="9836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practice /</a:t>
            </a:r>
            <a:r>
              <a:rPr lang="en-US" sz="3600" dirty="0" err="1">
                <a:solidFill>
                  <a:srgbClr val="FF0000"/>
                </a:solidFill>
              </a:rPr>
              <a:t>kr</a:t>
            </a:r>
            <a:r>
              <a:rPr lang="en-US" sz="3600" dirty="0">
                <a:solidFill>
                  <a:srgbClr val="0070C0"/>
                </a:solidFill>
              </a:rPr>
              <a:t>/ and /</a:t>
            </a:r>
            <a:r>
              <a:rPr lang="en-US" sz="3600" dirty="0">
                <a:solidFill>
                  <a:srgbClr val="FF0000"/>
                </a:solidFill>
              </a:rPr>
              <a:t>kl</a:t>
            </a:r>
            <a:r>
              <a:rPr lang="en-US" sz="3600" dirty="0">
                <a:solidFill>
                  <a:srgbClr val="0070C0"/>
                </a:solidFill>
              </a:rPr>
              <a:t>/ sounds </a:t>
            </a: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talk about changes in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4630"/>
            <a:ext cx="119841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Review all the vocabularies and grammar point in the lesson.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Practice talking about changes in the community with the Simple Past Passive.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Find out more nouns with /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kl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/ - /</a:t>
            </a:r>
            <a:r>
              <a:rPr lang="en-US" sz="32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kr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/ and practice saying them.</a:t>
            </a:r>
            <a:endParaRPr lang="en-US" sz="32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Lesson 2 on page 51 in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increase		B. achieve		C. produce		D. damage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advanced		B. global		C. proper		D. grateful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rebuild		B. pollute		C. reduce		D. fasten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39090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95153" y="132817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411" y="331907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53812" y="52480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337" y="1690318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/ɪnˈkri:s/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3047" y="1648832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/əˈtʃi:v/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3222" y="1678546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/prəˈdu:s/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52450" y="1648832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/ˈdæmɪdʒ/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087" y="3654914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/ədˈvænst/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3614" y="3642391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/ˈɡloʊbəl/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1177" y="366578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/ˈprɒpə/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665782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/ˈɡreɪtfəl</a:t>
            </a:r>
            <a:r>
              <a:rPr lang="en-US" sz="3200">
                <a:solidFill>
                  <a:srgbClr val="FF0000"/>
                </a:solidFill>
              </a:rPr>
              <a:t>/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/ˌri:ˈbɪld/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0515" y="559842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/pəˈlu:t/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/rɪˈdu:s/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82149" y="5539362"/>
            <a:ext cx="23995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/ˈfæsən/</a:t>
            </a:r>
          </a:p>
        </p:txBody>
      </p:sp>
    </p:spTree>
    <p:extLst>
      <p:ext uri="{BB962C8B-B14F-4D97-AF65-F5344CB8AC3E}">
        <p14:creationId xmlns:p14="http://schemas.microsoft.com/office/powerpoint/2010/main" val="2394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 err="1"/>
              <a:t>A.m</a:t>
            </a:r>
            <a:r>
              <a:rPr lang="en-US" sz="3200" u="sng" dirty="0" err="1"/>
              <a:t>e</a:t>
            </a:r>
            <a:r>
              <a:rPr lang="en-US" sz="3200" dirty="0" err="1"/>
              <a:t>tal</a:t>
            </a:r>
            <a:r>
              <a:rPr lang="en-US" sz="3200" dirty="0"/>
              <a:t>			B. qu</a:t>
            </a:r>
            <a:r>
              <a:rPr lang="en-US" sz="3200" u="sng" dirty="0"/>
              <a:t>e</a:t>
            </a:r>
            <a:r>
              <a:rPr lang="en-US" sz="3200" dirty="0"/>
              <a:t>stion	C. s</a:t>
            </a:r>
            <a:r>
              <a:rPr lang="en-US" sz="3200" u="sng" dirty="0"/>
              <a:t>e</a:t>
            </a:r>
            <a:r>
              <a:rPr lang="en-US" sz="3200" dirty="0"/>
              <a:t>ntence	 D. syst</a:t>
            </a:r>
            <a:r>
              <a:rPr lang="en-US" sz="3200" u="sng" dirty="0"/>
              <a:t>e</a:t>
            </a:r>
            <a:r>
              <a:rPr lang="en-US" sz="3200" dirty="0"/>
              <a:t>m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listen</a:t>
            </a:r>
            <a:r>
              <a:rPr lang="en-US" sz="3200" u="sng" dirty="0"/>
              <a:t>ed</a:t>
            </a:r>
            <a:r>
              <a:rPr lang="en-US" sz="3200" dirty="0"/>
              <a:t>		B. want</a:t>
            </a:r>
            <a:r>
              <a:rPr lang="en-US" sz="3200" u="sng" dirty="0"/>
              <a:t>ed</a:t>
            </a:r>
            <a:r>
              <a:rPr lang="en-US" sz="3200" dirty="0"/>
              <a:t>		C. improv</a:t>
            </a:r>
            <a:r>
              <a:rPr lang="en-US" sz="3200" u="sng" dirty="0"/>
              <a:t>ed</a:t>
            </a:r>
            <a:r>
              <a:rPr lang="en-US" sz="3200" dirty="0"/>
              <a:t>	D. </a:t>
            </a:r>
            <a:r>
              <a:rPr lang="en-US" sz="3200"/>
              <a:t>destroy</a:t>
            </a:r>
            <a:r>
              <a:rPr lang="en-US" sz="3200" u="sng"/>
              <a:t>ed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 dirty="0"/>
              <a:t>3. A. </a:t>
            </a:r>
            <a:r>
              <a:rPr lang="en-US" sz="3200" u="sng" dirty="0"/>
              <a:t>a</a:t>
            </a:r>
            <a:r>
              <a:rPr lang="en-US" sz="3200" dirty="0"/>
              <a:t>way			B. p</a:t>
            </a:r>
            <a:r>
              <a:rPr lang="en-US" sz="3200" u="sng" dirty="0"/>
              <a:t>a</a:t>
            </a:r>
            <a:r>
              <a:rPr lang="en-US" sz="3200" dirty="0"/>
              <a:t>ssive		C. </a:t>
            </a:r>
            <a:r>
              <a:rPr lang="en-US" sz="3200" u="sng" dirty="0"/>
              <a:t>a</a:t>
            </a:r>
            <a:r>
              <a:rPr lang="en-US" sz="3200" dirty="0"/>
              <a:t>live		D. </a:t>
            </a:r>
            <a:r>
              <a:rPr lang="en-US" sz="3200" u="sng" dirty="0"/>
              <a:t>a</a:t>
            </a:r>
            <a:r>
              <a:rPr lang="en-US" sz="3200" dirty="0"/>
              <a:t>dvanced</a:t>
            </a:r>
            <a:endParaRPr lang="en-US" sz="32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9357608" y="152861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85354" y="347771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3828466" y="538748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/ˈmetəl/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3459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/ˈkwestʃən/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/ˈsentəns/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98036" y="1812266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/ˈsɪstəm/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lɪsənd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96512" y="3802339"/>
            <a:ext cx="311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/wɑ:ntɪd/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/ɪmˈpru:vd/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/dɪˈstrɔɪd/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/əˈweɪ/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/ˈpæsɪv/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/əˈlaɪv/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02424" y="5667883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/ədˈvænst/</a:t>
            </a:r>
          </a:p>
        </p:txBody>
      </p:sp>
    </p:spTree>
    <p:extLst>
      <p:ext uri="{BB962C8B-B14F-4D97-AF65-F5344CB8AC3E}">
        <p14:creationId xmlns:p14="http://schemas.microsoft.com/office/powerpoint/2010/main" val="11467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0215" y="438358"/>
            <a:ext cx="53665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Game: Slap the board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7183" y="2217198"/>
            <a:ext cx="3073651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increase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6656" y="2217198"/>
            <a:ext cx="3073651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decrease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86127" y="2217198"/>
            <a:ext cx="3073651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develop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7184" y="4388844"/>
            <a:ext cx="3073651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6655" y="4388844"/>
            <a:ext cx="3073651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move away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86127" y="4371943"/>
            <a:ext cx="3073651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rebuild</a:t>
            </a:r>
          </a:p>
        </p:txBody>
      </p:sp>
    </p:spTree>
    <p:extLst>
      <p:ext uri="{BB962C8B-B14F-4D97-AF65-F5344CB8AC3E}">
        <p14:creationId xmlns:p14="http://schemas.microsoft.com/office/powerpoint/2010/main" val="4306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20827"/>
            <a:ext cx="13350240" cy="14903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0" y="473996"/>
            <a:ext cx="5914114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33" y="344172"/>
            <a:ext cx="19399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Lead-in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8109" y="390691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Mini pair /</a:t>
            </a:r>
            <a:r>
              <a:rPr lang="en-US" sz="4000" b="1" dirty="0" err="1">
                <a:solidFill>
                  <a:srgbClr val="0070C0"/>
                </a:solidFill>
              </a:rPr>
              <a:t>kr</a:t>
            </a:r>
            <a:r>
              <a:rPr lang="en-US" sz="4000" b="1" dirty="0">
                <a:solidFill>
                  <a:srgbClr val="0070C0"/>
                </a:solidFill>
              </a:rPr>
              <a:t>/ and /kl/ sounds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435" y="1595735"/>
            <a:ext cx="10695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Listen to the words and focus on the underlined letters</a:t>
            </a: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3782" y="2418643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242021"/>
                </a:solidFill>
              </a:rPr>
              <a:t>in</a:t>
            </a:r>
            <a:r>
              <a:rPr lang="en-US" sz="3200" i="1" u="sng" dirty="0">
                <a:solidFill>
                  <a:srgbClr val="242021"/>
                </a:solidFill>
              </a:rPr>
              <a:t>cr</a:t>
            </a:r>
            <a:r>
              <a:rPr lang="en-US" sz="3200" i="1" dirty="0">
                <a:solidFill>
                  <a:srgbClr val="242021"/>
                </a:solidFill>
              </a:rPr>
              <a:t>ease, de</a:t>
            </a:r>
            <a:r>
              <a:rPr lang="en-US" sz="3200" i="1" u="sng" dirty="0">
                <a:solidFill>
                  <a:srgbClr val="242021"/>
                </a:solidFill>
              </a:rPr>
              <a:t>cr</a:t>
            </a:r>
            <a:r>
              <a:rPr lang="en-US" sz="3200" i="1" dirty="0">
                <a:solidFill>
                  <a:srgbClr val="242021"/>
                </a:solidFill>
              </a:rPr>
              <a:t>ease, </a:t>
            </a:r>
            <a:r>
              <a:rPr lang="en-US" sz="3200" i="1" u="sng" dirty="0">
                <a:solidFill>
                  <a:srgbClr val="242021"/>
                </a:solidFill>
              </a:rPr>
              <a:t>cl</a:t>
            </a:r>
            <a:r>
              <a:rPr lang="en-US" sz="3200" i="1" dirty="0">
                <a:solidFill>
                  <a:srgbClr val="242021"/>
                </a:solidFill>
              </a:rPr>
              <a:t>ose, </a:t>
            </a:r>
            <a:r>
              <a:rPr lang="en-US" sz="3200" i="1" u="sng" dirty="0">
                <a:solidFill>
                  <a:srgbClr val="242021"/>
                </a:solidFill>
              </a:rPr>
              <a:t>cl</a:t>
            </a:r>
            <a:r>
              <a:rPr lang="en-US" sz="3200" i="1" dirty="0">
                <a:solidFill>
                  <a:srgbClr val="242021"/>
                </a:solidFill>
              </a:rPr>
              <a:t>othes</a:t>
            </a:r>
            <a:r>
              <a:rPr lang="en-US" sz="3200" dirty="0"/>
              <a:t> </a:t>
            </a:r>
          </a:p>
        </p:txBody>
      </p:sp>
      <p:pic>
        <p:nvPicPr>
          <p:cNvPr id="7" name="CD1-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2073" y="1555612"/>
            <a:ext cx="665019" cy="6650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435" y="3491438"/>
            <a:ext cx="1032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c. Listen and circle the words you hear.</a:t>
            </a:r>
            <a:r>
              <a:rPr lang="en-US" sz="3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4202946"/>
            <a:ext cx="3415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242021"/>
                </a:solidFill>
              </a:rPr>
              <a:t>1.   claw 	law</a:t>
            </a:r>
            <a:br>
              <a:rPr lang="en-US" sz="3200" i="1" dirty="0">
                <a:solidFill>
                  <a:srgbClr val="242021"/>
                </a:solidFill>
              </a:rPr>
            </a:br>
            <a:r>
              <a:rPr lang="en-US" sz="3200" i="1" dirty="0">
                <a:solidFill>
                  <a:srgbClr val="242021"/>
                </a:solidFill>
              </a:rPr>
              <a:t>2.   rack 	crack</a:t>
            </a:r>
            <a:br>
              <a:rPr lang="en-US" sz="3200" i="1" dirty="0">
                <a:solidFill>
                  <a:srgbClr val="242021"/>
                </a:solidFill>
              </a:rPr>
            </a:br>
            <a:r>
              <a:rPr lang="en-US" sz="3200" i="1" dirty="0">
                <a:solidFill>
                  <a:srgbClr val="242021"/>
                </a:solidFill>
              </a:rPr>
              <a:t>3.   lap 	clap</a:t>
            </a:r>
            <a:r>
              <a:rPr lang="en-US" sz="3200" dirty="0"/>
              <a:t> </a:t>
            </a:r>
          </a:p>
        </p:txBody>
      </p:sp>
      <p:pic>
        <p:nvPicPr>
          <p:cNvPr id="10" name="CD1-TRACK 6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9381" y="3466612"/>
            <a:ext cx="736333" cy="7363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53892" y="4992141"/>
            <a:ext cx="6262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d. Take turns saying the words in c. while your partner points to them.</a:t>
            </a:r>
            <a:r>
              <a:rPr lang="en-US" sz="3200" dirty="0"/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2850573" y="4269430"/>
            <a:ext cx="1011383" cy="432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1645228" y="4775689"/>
            <a:ext cx="1011383" cy="432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1645227" y="5274147"/>
            <a:ext cx="1011383" cy="432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6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7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947</Words>
  <Application>Microsoft Office PowerPoint</Application>
  <PresentationFormat>Màn hình rộng</PresentationFormat>
  <Paragraphs>122</Paragraphs>
  <Slides>37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506</cp:revision>
  <dcterms:created xsi:type="dcterms:W3CDTF">2022-02-12T14:14:43Z</dcterms:created>
  <dcterms:modified xsi:type="dcterms:W3CDTF">2022-07-26T03:59:35Z</dcterms:modified>
</cp:coreProperties>
</file>