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9" r:id="rId2"/>
    <p:sldId id="258" r:id="rId3"/>
    <p:sldId id="259" r:id="rId4"/>
    <p:sldId id="281" r:id="rId5"/>
    <p:sldId id="283" r:id="rId6"/>
    <p:sldId id="280" r:id="rId7"/>
    <p:sldId id="261" r:id="rId8"/>
    <p:sldId id="262" r:id="rId9"/>
    <p:sldId id="273" r:id="rId10"/>
    <p:sldId id="284" r:id="rId11"/>
    <p:sldId id="285" r:id="rId12"/>
    <p:sldId id="272" r:id="rId13"/>
    <p:sldId id="264" r:id="rId14"/>
    <p:sldId id="276" r:id="rId15"/>
    <p:sldId id="278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76" autoAdjust="0"/>
  </p:normalViewPr>
  <p:slideViewPr>
    <p:cSldViewPr>
      <p:cViewPr>
        <p:scale>
          <a:sx n="124" d="100"/>
          <a:sy n="124" d="100"/>
        </p:scale>
        <p:origin x="-402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Presentation1.ppt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Bi nghØ hÌ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54" y="3181350"/>
            <a:ext cx="329068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.VnAvant" pitchFamily="34" charset="0"/>
              </a:rPr>
              <a:t>            </a:t>
            </a:r>
            <a:r>
              <a:rPr lang="en-US" sz="4000" smtClean="0">
                <a:latin typeface=".VnAvant" pitchFamily="34" charset="0"/>
              </a:rPr>
              <a:t>NghØ hÌ, ,Bi ë nhµ bµ.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     Nhµ cã gµ, cã nghÐ. æ gµ be bÐ. Gµ cã ng«. Nhµ nghÐ nho nhá. NghÐ cã cá, cã mÝa</a:t>
            </a:r>
            <a:r>
              <a:rPr lang="en-US" smtClean="0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76200" y="690110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.VnAvant" pitchFamily="34" charset="0"/>
              </a:rPr>
              <a:t>LuyÖn ®äc tõ</a:t>
            </a:r>
            <a:endParaRPr lang="vi-VN" sz="3600"/>
          </a:p>
        </p:txBody>
      </p:sp>
      <p:sp>
        <p:nvSpPr>
          <p:cNvPr id="9" name="Hình chữ nhật 8"/>
          <p:cNvSpPr/>
          <p:nvPr/>
        </p:nvSpPr>
        <p:spPr>
          <a:xfrm>
            <a:off x="5814893" y="678744"/>
            <a:ext cx="21336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hµ bµ</a:t>
            </a:r>
            <a:r>
              <a:rPr lang="en-US" sz="4000" smtClean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vi-VN" sz="3600"/>
          </a:p>
        </p:txBody>
      </p:sp>
      <p:sp>
        <p:nvSpPr>
          <p:cNvPr id="10" name="Hình chữ nhật 9"/>
          <p:cNvSpPr/>
          <p:nvPr/>
        </p:nvSpPr>
        <p:spPr>
          <a:xfrm>
            <a:off x="762000" y="2647950"/>
            <a:ext cx="23622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nho nhá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2209800" y="724515"/>
            <a:ext cx="22860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itchFamily="34" charset="0"/>
              </a:rPr>
              <a:t>ghØ hÌ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0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Bi nghØ hÌ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54" y="3181350"/>
            <a:ext cx="329068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.VnAvant" pitchFamily="34" charset="0"/>
              </a:rPr>
              <a:t>             </a:t>
            </a:r>
            <a:r>
              <a:rPr lang="en-US" sz="4000" smtClean="0">
                <a:latin typeface=".VnAvant" pitchFamily="34" charset="0"/>
              </a:rPr>
              <a:t>NghØ hÌ, Bi ë nhµ bµ.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     Nhµ cã gµ, cã nghÐ. æ gµ be bÐ.  Gµ cã ng«.   Nhµ nghÐ nho nhá.   NghÐ cã cá, cã mÝa</a:t>
            </a:r>
            <a:r>
              <a:rPr lang="en-US" smtClean="0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152400" y="584768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LuyÖn ®äc c©u</a:t>
            </a:r>
            <a:endParaRPr lang="vi-VN" sz="3200"/>
          </a:p>
        </p:txBody>
      </p:sp>
      <p:sp>
        <p:nvSpPr>
          <p:cNvPr id="13" name="Hình chữ nhật 12"/>
          <p:cNvSpPr/>
          <p:nvPr/>
        </p:nvSpPr>
        <p:spPr>
          <a:xfrm>
            <a:off x="152400" y="584768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§äc c¶ bµi</a:t>
            </a:r>
            <a:endParaRPr lang="vi-VN" sz="3200"/>
          </a:p>
        </p:txBody>
      </p:sp>
      <p:sp>
        <p:nvSpPr>
          <p:cNvPr id="15" name="Hình Bầu dục 14"/>
          <p:cNvSpPr/>
          <p:nvPr/>
        </p:nvSpPr>
        <p:spPr>
          <a:xfrm>
            <a:off x="2174582" y="84382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6" name="Hình Bầu dục 15"/>
          <p:cNvSpPr/>
          <p:nvPr/>
        </p:nvSpPr>
        <p:spPr>
          <a:xfrm>
            <a:off x="1828800" y="1565839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7" name="Hình Bầu dục 16"/>
          <p:cNvSpPr/>
          <p:nvPr/>
        </p:nvSpPr>
        <p:spPr>
          <a:xfrm>
            <a:off x="7310397" y="1348353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8" name="Hình Bầu dục 17"/>
          <p:cNvSpPr/>
          <p:nvPr/>
        </p:nvSpPr>
        <p:spPr>
          <a:xfrm>
            <a:off x="2667000" y="21145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9" name="Hình Bầu dục 18"/>
          <p:cNvSpPr/>
          <p:nvPr/>
        </p:nvSpPr>
        <p:spPr>
          <a:xfrm>
            <a:off x="5665054" y="21145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5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0" name="Hình Bầu dục 19"/>
          <p:cNvSpPr/>
          <p:nvPr/>
        </p:nvSpPr>
        <p:spPr>
          <a:xfrm>
            <a:off x="3276600" y="2757504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5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9" y="261442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applause.wav"/>
          </p:stSnd>
        </p:sndAc>
      </p:transition>
    </mc:Choice>
    <mc:Fallback xmlns="">
      <p:transition spd="slow">
        <p:fade/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52600" y="205979"/>
            <a:ext cx="5410200" cy="857250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>
                <a:latin typeface=".VnAvant" pitchFamily="34" charset="0"/>
              </a:rPr>
              <a:t>G</a:t>
            </a:r>
            <a:r>
              <a:rPr lang="en-US" smtClean="0">
                <a:latin typeface=".VnAvant" pitchFamily="34" charset="0"/>
              </a:rPr>
              <a:t>hÐp ®óng</a:t>
            </a:r>
            <a:endParaRPr lang="vi-V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9537"/>
            <a:ext cx="8229600" cy="19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3716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08275"/>
            <a:ext cx="67818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20981"/>
              </p:ext>
            </p:extLst>
          </p:nvPr>
        </p:nvGraphicFramePr>
        <p:xfrm>
          <a:off x="1524000" y="819150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4" imgW="6089819" imgH="3424543" progId="PowerPoint.Show.12">
                  <p:embed/>
                </p:oleObj>
              </mc:Choice>
              <mc:Fallback>
                <p:oleObj name="Presentation" r:id="rId4" imgW="6089819" imgH="342454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819150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4"/>
          <p:cNvSpPr txBox="1"/>
          <p:nvPr/>
        </p:nvSpPr>
        <p:spPr>
          <a:xfrm>
            <a:off x="2743200" y="10085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9812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2546352"/>
            <a:ext cx="19050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.VnAvant" pitchFamily="34" charset="0"/>
              </a:rPr>
              <a:t>ng</a:t>
            </a:r>
            <a:endParaRPr lang="en-US" sz="96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9600" y="2057400"/>
            <a:ext cx="44958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2686052"/>
            <a:ext cx="294539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.VnAvant" pitchFamily="34" charset="0"/>
              </a:rPr>
              <a:t>ngh</a:t>
            </a:r>
            <a:endParaRPr lang="en-US" sz="96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ngày 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năm 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33400" y="1118704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22: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902239"/>
            <a:ext cx="7696200" cy="1184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ngh</a:t>
            </a:r>
            <a:endParaRPr lang="en-US" sz="54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54883" y="3695067"/>
            <a:ext cx="2478028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smtClean="0">
                <a:solidFill>
                  <a:srgbClr val="008000"/>
                </a:solidFill>
                <a:latin typeface=".VnAvant" pitchFamily="34" charset="0"/>
              </a:rPr>
              <a:t>ngh</a:t>
            </a:r>
            <a:r>
              <a:rPr lang="en-US" sz="6600" smtClean="0">
                <a:latin typeface=".VnAvant" pitchFamily="34" charset="0"/>
              </a:rPr>
              <a:t>Ð</a:t>
            </a:r>
            <a:endParaRPr lang="en-US" sz="6600"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105611" y="3680038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70687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8000"/>
                  </a:solidFill>
                  <a:latin typeface=".VnAvant" pitchFamily="34" charset="0"/>
                </a:rPr>
                <a:t>ngh</a:t>
              </a:r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e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nghÐ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2"/>
            <p:cNvSpPr/>
            <p:nvPr/>
          </p:nvSpPr>
          <p:spPr>
            <a:xfrm>
              <a:off x="4914900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28380" y="3440777"/>
            <a:ext cx="7062728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ng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     </a:t>
            </a:r>
            <a:r>
              <a:rPr lang="en-US" sz="9600" b="1" smtClean="0">
                <a:solidFill>
                  <a:schemeClr val="tx1"/>
                </a:solidFill>
                <a:latin typeface="HP001 4 hàng" pitchFamily="34" charset="0"/>
              </a:rPr>
              <a:t>ngh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	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69" y="1321172"/>
            <a:ext cx="2816659" cy="176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kết nối Thẳng 4"/>
          <p:cNvCxnSpPr/>
          <p:nvPr/>
        </p:nvCxnSpPr>
        <p:spPr>
          <a:xfrm flipV="1">
            <a:off x="6972066" y="4509852"/>
            <a:ext cx="123825" cy="708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13"/>
          <p:cNvSpPr txBox="1"/>
          <p:nvPr/>
        </p:nvSpPr>
        <p:spPr>
          <a:xfrm>
            <a:off x="1371600" y="3695067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>
                <a:solidFill>
                  <a:srgbClr val="008000"/>
                </a:solidFill>
                <a:latin typeface=".VnAvant" pitchFamily="34" charset="0"/>
              </a:rPr>
              <a:t>n</a:t>
            </a:r>
            <a:r>
              <a:rPr lang="en-US" sz="6600" smtClean="0">
                <a:solidFill>
                  <a:srgbClr val="008000"/>
                </a:solidFill>
                <a:latin typeface=".VnAvant" pitchFamily="34" charset="0"/>
              </a:rPr>
              <a:t>g</a:t>
            </a:r>
            <a:r>
              <a:rPr lang="en-US" sz="6600" smtClean="0">
                <a:latin typeface=".VnAvant" pitchFamily="34" charset="0"/>
              </a:rPr>
              <a:t>µ</a:t>
            </a:r>
            <a:endParaRPr lang="en-US" sz="6600">
              <a:latin typeface=".VnAvant" pitchFamily="34" charset="0"/>
            </a:endParaRPr>
          </a:p>
        </p:txBody>
      </p:sp>
      <p:grpSp>
        <p:nvGrpSpPr>
          <p:cNvPr id="28" name="Group 15"/>
          <p:cNvGrpSpPr/>
          <p:nvPr/>
        </p:nvGrpSpPr>
        <p:grpSpPr>
          <a:xfrm>
            <a:off x="1024538" y="3617925"/>
            <a:ext cx="2514600" cy="1242260"/>
            <a:chOff x="3810000" y="1447800"/>
            <a:chExt cx="2209800" cy="1524000"/>
          </a:xfrm>
        </p:grpSpPr>
        <p:sp>
          <p:nvSpPr>
            <p:cNvPr id="29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n</a:t>
              </a:r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gµ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30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nga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31" name="Rectangle 18"/>
            <p:cNvSpPr/>
            <p:nvPr/>
          </p:nvSpPr>
          <p:spPr>
            <a:xfrm>
              <a:off x="4914900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.VnAvant" pitchFamily="34" charset="0"/>
                </a:rPr>
                <a:t>`</a:t>
              </a:r>
              <a:endParaRPr lang="en-US" sz="3600" b="1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25827"/>
            <a:ext cx="303000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4" grpId="1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4" y="3821950"/>
            <a:ext cx="8839200" cy="10358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ngê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a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nga – huyÒn – ngµ</a:t>
            </a:r>
            <a:endParaRPr lang="en-US" sz="660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00150"/>
            <a:ext cx="3429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79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600451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3714752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5" y="3657602"/>
            <a:ext cx="867266" cy="1838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000" y="3672640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600" y="3617311"/>
            <a:ext cx="6928184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		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0600" y="3106905"/>
            <a:ext cx="7341441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6600" smtClean="0"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ngê- e- nghe-     s¾c- nghÐ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			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72" y="1047750"/>
            <a:ext cx="4611628" cy="19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4300"/>
            <a:ext cx="9144000" cy="120032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ch÷ 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ng, tiÕng nµo cã ch÷ ngh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 descr="C:\Users\ADMINI~1\AppData\Local\Temp\Rar$DIa0.319\79ef73de-4507-42b2-baed-2e02bed08d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76550"/>
            <a:ext cx="2200275" cy="21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~1\AppData\Local\Temp\Rar$DIa0.825\53f73f56-fe2c-47d9-9aa2-de854b5df79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79865"/>
            <a:ext cx="15240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~1\AppData\Local\Temp\Rar$DIa0.764\9ac07663-c9db-42c7-8166-9f1b7f742aa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781951"/>
            <a:ext cx="2209800" cy="22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~1\AppData\Local\Temp\Rar$DIa0.044\1f586bef-12dc-45a0-bb61-3c1dd848bb4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66" y="1314620"/>
            <a:ext cx="1667269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~1\AppData\Local\Temp\Rar$DIa0.586\b468be49-fc20-448e-8f72-fbfb311019b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022328"/>
            <a:ext cx="2362200" cy="20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226338"/>
            <a:ext cx="744544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4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Ghi nhí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149631" cy="224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Bi nghØ hÌ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13" y="2571750"/>
            <a:ext cx="4754241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TiÕt 2</a:t>
            </a:r>
            <a:endParaRPr lang="vi-VN" sz="320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.VnAvant" pitchFamily="34" charset="0"/>
              </a:rPr>
              <a:t>            NghØ hÌ, Bi ë nhµ bµ.</a:t>
            </a:r>
          </a:p>
          <a:p>
            <a:pPr marL="0" indent="0">
              <a:buNone/>
            </a:pPr>
            <a:r>
              <a:rPr lang="en-US" smtClean="0">
                <a:latin typeface=".VnAvant" pitchFamily="34" charset="0"/>
              </a:rPr>
              <a:t>   Nhµ cã gµ, cã nghÐ. æ gµ be bÐ. Gµ cã ng«. Nhµ nghÐ nho nhá. NghÐ cã cá, cã mÝa.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®äc mÉu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</TotalTime>
  <Words>288</Words>
  <Application>Microsoft Office PowerPoint</Application>
  <PresentationFormat>Trình chiếu Trên-màn-hình (16:9)</PresentationFormat>
  <Paragraphs>71</Paragraphs>
  <Slides>17</Slides>
  <Notes>3</Notes>
  <HiddenSlides>0</HiddenSlides>
  <MMClips>1</MMClips>
  <ScaleCrop>false</ScaleCrop>
  <HeadingPairs>
    <vt:vector size="6" baseType="variant"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17</vt:i4>
      </vt:variant>
    </vt:vector>
  </HeadingPairs>
  <TitlesOfParts>
    <vt:vector size="19" baseType="lpstr">
      <vt:lpstr>Office Theme</vt:lpstr>
      <vt:lpstr>Presentation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GhÐp ®óng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65</cp:revision>
  <dcterms:created xsi:type="dcterms:W3CDTF">2020-05-18T12:48:51Z</dcterms:created>
  <dcterms:modified xsi:type="dcterms:W3CDTF">2020-08-21T15:04:22Z</dcterms:modified>
</cp:coreProperties>
</file>