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E40"/>
    <a:srgbClr val="FF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97" autoAdjust="0"/>
    <p:restoredTop sz="94660"/>
  </p:normalViewPr>
  <p:slideViewPr>
    <p:cSldViewPr snapToGrid="0">
      <p:cViewPr>
        <p:scale>
          <a:sx n="70" d="100"/>
          <a:sy n="70" d="100"/>
        </p:scale>
        <p:origin x="-28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8E2E-788B-411A-95D1-255659294C9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4BFF-93EA-45A1-9B40-08696361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6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3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3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3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6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7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6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3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microsoft.com/office/2007/relationships/hdphoto" Target="../media/hdphoto2.wdp"/><Relationship Id="rId17" Type="http://schemas.microsoft.com/office/2007/relationships/media" Target="../media/media1.MP3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26" Type="http://schemas.microsoft.com/office/2007/relationships/hdphoto" Target="../media/hdphoto2.wdp"/><Relationship Id="rId3" Type="http://schemas.openxmlformats.org/officeDocument/2006/relationships/image" Target="../media/image14.gif"/><Relationship Id="rId21" Type="http://schemas.openxmlformats.org/officeDocument/2006/relationships/image" Target="../media/image5.png"/><Relationship Id="rId34" Type="http://schemas.openxmlformats.org/officeDocument/2006/relationships/slide" Target="slide13.xml"/><Relationship Id="rId7" Type="http://schemas.openxmlformats.org/officeDocument/2006/relationships/image" Target="../media/image18.gif"/><Relationship Id="rId12" Type="http://schemas.microsoft.com/office/2007/relationships/hdphoto" Target="../media/hdphoto3.wdp"/><Relationship Id="rId17" Type="http://schemas.openxmlformats.org/officeDocument/2006/relationships/slide" Target="slide5.xml"/><Relationship Id="rId25" Type="http://schemas.openxmlformats.org/officeDocument/2006/relationships/image" Target="../media/image23.png"/><Relationship Id="rId33" Type="http://schemas.openxmlformats.org/officeDocument/2006/relationships/slide" Target="slide12.xml"/><Relationship Id="rId2" Type="http://schemas.openxmlformats.org/officeDocument/2006/relationships/image" Target="../media/image13.png"/><Relationship Id="rId16" Type="http://schemas.openxmlformats.org/officeDocument/2006/relationships/slide" Target="slide4.xml"/><Relationship Id="rId20" Type="http://schemas.openxmlformats.org/officeDocument/2006/relationships/image" Target="../media/image4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32" Type="http://schemas.openxmlformats.org/officeDocument/2006/relationships/slide" Target="slide11.xml"/><Relationship Id="rId5" Type="http://schemas.openxmlformats.org/officeDocument/2006/relationships/image" Target="../media/image16.gif"/><Relationship Id="rId15" Type="http://schemas.microsoft.com/office/2007/relationships/hdphoto" Target="../media/hdphoto5.wdp"/><Relationship Id="rId23" Type="http://schemas.microsoft.com/office/2007/relationships/hdphoto" Target="../media/hdphoto6.wdp"/><Relationship Id="rId28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slide" Target="slide7.xml"/><Relationship Id="rId31" Type="http://schemas.openxmlformats.org/officeDocument/2006/relationships/slide" Target="slide10.xml"/><Relationship Id="rId4" Type="http://schemas.openxmlformats.org/officeDocument/2006/relationships/image" Target="../media/image15.gif"/><Relationship Id="rId9" Type="http://schemas.microsoft.com/office/2007/relationships/hdphoto" Target="../media/hdphoto4.wdp"/><Relationship Id="rId14" Type="http://schemas.openxmlformats.org/officeDocument/2006/relationships/image" Target="../media/image20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109" y="113316"/>
            <a:ext cx="6443691" cy="23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03008" y="352107"/>
            <a:ext cx="401244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DỌN SẠCH </a:t>
            </a:r>
          </a:p>
          <a:p>
            <a:pPr algn="ctr">
              <a:lnSpc>
                <a:spcPct val="130000"/>
              </a:lnSpc>
            </a:pPr>
            <a:r>
              <a:rPr lang="en-US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  <a:endParaRPr lang="en-US" sz="4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8" y="190500"/>
            <a:ext cx="1132764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392072" y="909824"/>
            <a:ext cx="9143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7. Biểu hiện rõ nhất của biến đổi khí hậu là gì?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298" y="4189862"/>
            <a:ext cx="4572000" cy="139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88508" y="4589765"/>
            <a:ext cx="350896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 Đất nóng lên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72" y="190500"/>
            <a:ext cx="11286698" cy="259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978009" y="514039"/>
            <a:ext cx="835615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8. Thời tiết và khí hậu 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thể hiện rõ nhất ở hai yếu tố là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695" y="4080680"/>
            <a:ext cx="5349923" cy="1487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3128" y="4589765"/>
            <a:ext cx="426094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l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m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46" y="190500"/>
            <a:ext cx="11436824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403" y="4121624"/>
            <a:ext cx="3725840" cy="122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56143" y="4576117"/>
            <a:ext cx="245659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ngọt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924" y="514039"/>
            <a:ext cx="901296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9. N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sinh hoạt hàng ngày của chúng ta là n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ngọt hay n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m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ặn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0" y="190500"/>
            <a:ext cx="11477767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878" y="4203511"/>
            <a:ext cx="5199798" cy="122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0415" y="514039"/>
            <a:ext cx="904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10. Đại d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 có diện tích l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nhất là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630" y="4576118"/>
            <a:ext cx="375597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Bình D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1621970" y="551203"/>
            <a:ext cx="9695485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211738" y="184268"/>
            <a:ext cx="2585326" cy="1020773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1033492">
            <a:off x="380948" y="722351"/>
            <a:ext cx="2216215" cy="530444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5</a:t>
            </a:r>
          </a:p>
        </p:txBody>
      </p:sp>
      <p:sp>
        <p:nvSpPr>
          <p:cNvPr id="20" name="Oval 19"/>
          <p:cNvSpPr/>
          <p:nvPr/>
        </p:nvSpPr>
        <p:spPr>
          <a:xfrm>
            <a:off x="10088972" y="215405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15981" y="70028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10150769" y="329763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08297" y="23094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93101" y="68768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3270093" y="34530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C59354-5B7E-4E41-9297-D4C983BABFA8}"/>
              </a:ext>
            </a:extLst>
          </p:cNvPr>
          <p:cNvSpPr txBox="1"/>
          <p:nvPr/>
        </p:nvSpPr>
        <p:spPr>
          <a:xfrm>
            <a:off x="2460987" y="878260"/>
            <a:ext cx="854740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5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TRÁI 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="" xmlns:a16="http://schemas.microsoft.com/office/drawing/2014/main" id="{BF6B0334-26CD-4671-B12A-5C02800C0F36}"/>
              </a:ext>
            </a:extLst>
          </p:cNvPr>
          <p:cNvGrpSpPr/>
          <p:nvPr/>
        </p:nvGrpSpPr>
        <p:grpSpPr>
          <a:xfrm>
            <a:off x="7263743" y="3154171"/>
            <a:ext cx="3549489" cy="3211913"/>
            <a:chOff x="8361680" y="3711905"/>
            <a:chExt cx="3549489" cy="321191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F5FC806-1BBE-4454-820D-23CCFDD6F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26990" r="25166" b="29482"/>
            <a:stretch/>
          </p:blipFill>
          <p:spPr>
            <a:xfrm>
              <a:off x="8653531" y="3711905"/>
              <a:ext cx="3257638" cy="321191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B24013A0-5706-40F0-89E9-AD6D93482175}"/>
                </a:ext>
              </a:extLst>
            </p:cNvPr>
            <p:cNvSpPr/>
            <p:nvPr/>
          </p:nvSpPr>
          <p:spPr>
            <a:xfrm>
              <a:off x="8361680" y="5730240"/>
              <a:ext cx="762000" cy="11277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17" y="3235568"/>
            <a:ext cx="4010076" cy="33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0"/>
            <a:ext cx="12157062" cy="204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TIẾT - BÀI 19. THỦY QUYỂN</a:t>
            </a:r>
          </a:p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5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5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TUẦN HOÀN LỚN CỦA NƯỚC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C734E6-A7CC-40CB-AA04-5223F9AAC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6" t="30040" r="36476" b="19358"/>
          <a:stretch/>
        </p:blipFill>
        <p:spPr>
          <a:xfrm>
            <a:off x="881850" y="2066122"/>
            <a:ext cx="10564837" cy="4723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19. THỦY QUYỂN VÀ VÒNG TUẦN HOÀN CỦA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Thủy quyển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0" y="1672393"/>
            <a:ext cx="5377219" cy="3732121"/>
          </a:xfrm>
          <a:prstGeom prst="cloudCallout">
            <a:avLst>
              <a:gd name="adj1" fmla="val 54160"/>
              <a:gd name="adj2" fmla="val 84452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thông tin mục 1, cho biết thủy quyển là gì? Thủy quyển có vai trò như thế nào đối với tự nhiên và đời sống con người?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04800" y="1469574"/>
            <a:ext cx="11718878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Thủy quyển là toàn bộ lớp nước bao quanh Trái Đất, nằm trên bền mặt và trong của lớp vỏ Trái Đất.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579" y="2552131"/>
            <a:ext cx="6650181" cy="42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8" grpId="1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19. THỦY QUYỂN VÀ VÒNG TUẦN HOÀN CỦA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Thủy quyển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67621A-4D3F-4D2D-B628-763BFA64C31D}"/>
              </a:ext>
            </a:extLst>
          </p:cNvPr>
          <p:cNvSpPr txBox="1"/>
          <p:nvPr/>
        </p:nvSpPr>
        <p:spPr>
          <a:xfrm>
            <a:off x="6796585" y="5979220"/>
            <a:ext cx="454470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Lớp 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trên Trái Đất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28441" y="1672393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có ở những đâu? Theo em nước tồn tại ở đâu là lớn nhất, nhỏ nhất?</a:t>
            </a:r>
          </a:p>
        </p:txBody>
      </p:sp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3822" y="1216917"/>
            <a:ext cx="6200631" cy="45492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310328" y="1501254"/>
            <a:ext cx="5247250" cy="3753134"/>
          </a:xfrm>
          <a:prstGeom prst="cloudCallout">
            <a:avLst>
              <a:gd name="adj1" fmla="val 61569"/>
              <a:gd name="adj2" fmla="val 83028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nước. </a:t>
            </a:r>
          </a:p>
          <a:p>
            <a:pPr algn="just">
              <a:lnSpc>
                <a:spcPct val="150000"/>
              </a:lnSpc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Nước ngọt tồn tại ở những dạng nào? Nêu tỉ lệ của từng dạng.</a:t>
            </a:r>
            <a:endParaRPr lang="en-US" sz="23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1E15EEB-FD95-4E43-8C5B-1C8587812862}"/>
              </a:ext>
            </a:extLst>
          </p:cNvPr>
          <p:cNvGrpSpPr/>
          <p:nvPr/>
        </p:nvGrpSpPr>
        <p:grpSpPr>
          <a:xfrm>
            <a:off x="5145206" y="1228298"/>
            <a:ext cx="6755642" cy="4640239"/>
            <a:chOff x="4209693" y="1562954"/>
            <a:chExt cx="7982307" cy="5129301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6935321-7B1D-42BA-A823-31C759819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476" t="27982" r="25702" b="22251"/>
            <a:stretch/>
          </p:blipFill>
          <p:spPr>
            <a:xfrm>
              <a:off x="5078819" y="1562954"/>
              <a:ext cx="7113181" cy="512930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3BBCE30-132A-4036-9096-3FA8DD44D4D9}"/>
                </a:ext>
              </a:extLst>
            </p:cNvPr>
            <p:cNvSpPr/>
            <p:nvPr/>
          </p:nvSpPr>
          <p:spPr>
            <a:xfrm>
              <a:off x="4209693" y="5635256"/>
              <a:ext cx="1585051" cy="105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4800" y="1469574"/>
            <a:ext cx="11718878" cy="10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- Thành phần: nước ở các biển và đại dương; nước sông, hồ, đầm lầy; nước ngầm, băng tuyết tan; hơi nước trong khí quyển.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67621A-4D3F-4D2D-B628-763BFA64C31D}"/>
              </a:ext>
            </a:extLst>
          </p:cNvPr>
          <p:cNvSpPr txBox="1"/>
          <p:nvPr/>
        </p:nvSpPr>
        <p:spPr>
          <a:xfrm>
            <a:off x="6428095" y="5856390"/>
            <a:ext cx="5295331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Tỉ lệ diện tích lục địa, đại dương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ở bán cầu Bắc và Nam trên Trái Đất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23976" y="1645098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và so sánh tỉ lệ diện tích lục địa, đại dương ở các bán cầu Bắc và Nam trên Trái Đất?</a:t>
            </a:r>
          </a:p>
        </p:txBody>
      </p:sp>
      <p:pic>
        <p:nvPicPr>
          <p:cNvPr id="26" name="Picture 2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7970" y="1282883"/>
            <a:ext cx="5586484" cy="447647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5" grpId="0" animBg="1"/>
      <p:bldP spid="15" grpId="1" animBg="1"/>
      <p:bldP spid="23" grpId="0"/>
      <p:bldP spid="24" grpId="0" animBg="1"/>
      <p:bldP spid="24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19. THỦY QUYỂN VÀ VÒNG TUẦN HOÀN CỦA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Vòng tuần hoàn l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của 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299200" y="6477000"/>
            <a:ext cx="589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304800" y="762001"/>
            <a:ext cx="11582400" cy="113396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HS khai thác thông tin H.2 SGK, GV chia lớp thành 4 nhóm, thảo luận trong thời gian 10 phút, hoàn thành phiếu học tập theo nhóm: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300255" y="2017598"/>
            <a:ext cx="4804008" cy="2215991"/>
          </a:xfrm>
          <a:prstGeom prst="rect">
            <a:avLst/>
          </a:prstGeom>
          <a:solidFill>
            <a:srgbClr val="FFCC66">
              <a:alpha val="8117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1,2: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các mũi tên đi lên và đi ngang (từ phải sang trái) để xác định được nước bốc hơi từ đâu và tồn tại ở những dạng nào?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300250" y="4589403"/>
            <a:ext cx="4831308" cy="2152384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3,4: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các mũi tên đi xuống và đi ngang (từ trái sang phải) để xác định được nước rơi xuống từ đâu và tồn tại ở những đâu?</a:t>
            </a:r>
            <a:endParaRPr lang="en-US" sz="23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685" name="WordArt 5"/>
          <p:cNvSpPr>
            <a:spLocks noChangeArrowheads="1" noChangeShapeType="1" noTextEdit="1"/>
          </p:cNvSpPr>
          <p:nvPr/>
        </p:nvSpPr>
        <p:spPr bwMode="auto">
          <a:xfrm>
            <a:off x="3398292" y="138750"/>
            <a:ext cx="5158854" cy="533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</a:t>
            </a:r>
            <a:r>
              <a:rPr lang="en-US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NHÓM: 10 phút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A01A8AD-6267-4AFA-ADAB-FB5997D1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1" t="26047" r="27267" b="18604"/>
          <a:stretch/>
        </p:blipFill>
        <p:spPr>
          <a:xfrm>
            <a:off x="5827593" y="2072798"/>
            <a:ext cx="6227926" cy="42839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A5A7485-078F-4526-B4F8-E8203A1204B0}"/>
              </a:ext>
            </a:extLst>
          </p:cNvPr>
          <p:cNvSpPr txBox="1"/>
          <p:nvPr/>
        </p:nvSpPr>
        <p:spPr>
          <a:xfrm>
            <a:off x="6166697" y="6395151"/>
            <a:ext cx="5336011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2. Vòng tuần hoàn lớn của n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 animBg="1"/>
      <p:bldP spid="455684" grpId="0" animBg="1"/>
      <p:bldP spid="45568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538" y="-1"/>
            <a:ext cx="5559612" cy="440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-67219"/>
            <a:ext cx="5810249" cy="4543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850" y="4563604"/>
            <a:ext cx="11672532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19. THỦY QUYỂN VÀ VÒNG TUẦN HOÀN CỦA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063011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Vòng tuần hoàn l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của 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6481" y="1460308"/>
            <a:ext cx="1183260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 của nước.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4" y="2499812"/>
            <a:ext cx="11832608" cy="55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 luôn di </a:t>
            </a: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chuyển giữa đại dương, lục địa và không khí.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149600" y="0"/>
            <a:ext cx="60960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LUY ỆN TẬP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  <a:endParaRPr lang="en-US" sz="5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481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1175" y="2212144"/>
            <a:ext cx="9891058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ngọt chiếm khoảng bao nhiêu % tổng lượng nước trên Trái Đất?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66328" y="4267201"/>
            <a:ext cx="1884442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2,5%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584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9969" y="2252003"/>
            <a:ext cx="7438497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 tuyết tan có là thành phần của thủy quyển không?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0788" y="4572001"/>
            <a:ext cx="1601827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Có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3686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0782" y="2096088"/>
            <a:ext cx="9874387" cy="58054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ngầm chiếm khoảng bao nhiêu % lượng nước ngọt trên Trái Đất?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4943" y="4656407"/>
            <a:ext cx="2600657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 30,1%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789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917" y="2664656"/>
            <a:ext cx="6869990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tuần hoàn của nước trải qua mấy giai đoạn?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58929" y="4884020"/>
            <a:ext cx="3094893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hai giai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oạn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7356" y="788867"/>
            <a:ext cx="2667020" cy="157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2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891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5085" y="1792308"/>
            <a:ext cx="7920927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người có tham gia vào vòng tuần hoàn nước không?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23495" y="4079632"/>
            <a:ext cx="1857986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Có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19" y="142877"/>
            <a:ext cx="2667020" cy="135729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2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993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0025" y="2021059"/>
            <a:ext cx="6142030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 gây ô nhiễm nước chính là từ đâu?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2872" y="4800601"/>
            <a:ext cx="2997048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con người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09721" y="142852"/>
            <a:ext cx="29464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096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688" y="2099603"/>
            <a:ext cx="7396948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ngầm chỉ có ở lục địa và luôn luôn là nước ngọt.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54683" y="4267201"/>
            <a:ext cx="1931263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Sai.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6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0" name="8-Point Star 39">
            <a:hlinkClick r:id="rId17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8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8-Point Star 41">
            <a:hlinkClick r:id="rId19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9713">
            <a:off x="10685192" y="5230282"/>
            <a:ext cx="1356360" cy="169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47997">
            <a:off x="7169484" y="4881459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0" r="100000">
                        <a14:foregroundMark x1="86722" y1="17225" x2="9004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606460">
            <a:off x="9326550" y="5623684"/>
            <a:ext cx="1047769" cy="908646"/>
          </a:xfrm>
          <a:prstGeom prst="rect">
            <a:avLst/>
          </a:prstGeom>
        </p:spPr>
      </p:pic>
      <p:sp>
        <p:nvSpPr>
          <p:cNvPr id="49" name="8-Point Star 48">
            <a:hlinkClick r:id="rId29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5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0" name="8-Point Star 49">
            <a:hlinkClick r:id="rId30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31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7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2" name="8-Point Star 51">
            <a:hlinkClick r:id="rId32" action="ppaction://hlinksldjump"/>
          </p:cNvPr>
          <p:cNvSpPr/>
          <p:nvPr/>
        </p:nvSpPr>
        <p:spPr>
          <a:xfrm>
            <a:off x="7258919" y="455784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3" name="8-Point Star 52">
            <a:hlinkClick r:id="rId33" action="ppaction://hlinksldjump"/>
          </p:cNvPr>
          <p:cNvSpPr/>
          <p:nvPr/>
        </p:nvSpPr>
        <p:spPr>
          <a:xfrm>
            <a:off x="9449474" y="46904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9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4" name="8-Point Star 53">
            <a:hlinkClick r:id="rId34" action="ppaction://hlinksldjump"/>
          </p:cNvPr>
          <p:cNvSpPr/>
          <p:nvPr/>
        </p:nvSpPr>
        <p:spPr>
          <a:xfrm>
            <a:off x="11069407" y="4557847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198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7601" y="2209800"/>
            <a:ext cx="5160370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tên hai con sông lớn nhất Việt Nam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7403" y="4572001"/>
            <a:ext cx="4793399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sông Hồng và sông Cửu Long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4301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616" y="2194561"/>
            <a:ext cx="10500924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 Trời có phải là tác nhân tạo nên sự bốc hơi trong vòng tuần hoàn của nước?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16454" y="5176912"/>
            <a:ext cx="2142698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Có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403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984" y="2467709"/>
            <a:ext cx="6610264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 nước trong không khí có nguồn gốc từ đâu?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0076" y="4788486"/>
            <a:ext cx="3490588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n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trên Trái Đất</a:t>
            </a:r>
          </a:p>
        </p:txBody>
      </p:sp>
      <p:sp>
        <p:nvSpPr>
          <p:cNvPr id="8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5492" y="591920"/>
            <a:ext cx="2667020" cy="157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2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505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910" y="2270608"/>
            <a:ext cx="7543548" cy="58054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trong thủy quyển tồn tại chủ yếu ở dạng nào?</a:t>
            </a:r>
            <a:endParaRPr lang="vi-VN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5486401"/>
            <a:ext cx="2844800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Rắn, lỏng, khí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19" y="142877"/>
            <a:ext cx="2667020" cy="135729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82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608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0363" y="2274277"/>
            <a:ext cx="7201095" cy="58054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rơi xuống bề mặt đất sẽ tồn tại ở những đâu?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4072" y="4800601"/>
            <a:ext cx="5707304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trên mặt đất, trong lòng đất, sinh vật.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09721" y="142852"/>
            <a:ext cx="29464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8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710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9311" y="2057400"/>
            <a:ext cx="10367889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ngầm là một bộ phận của vòng tuần 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nước.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sai?</a:t>
            </a:r>
            <a:endParaRPr lang="vi-VN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9083" y="4267201"/>
            <a:ext cx="2543517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Đúng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8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813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86" y="2252003"/>
            <a:ext cx="8181145" cy="58054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ngọt trên Trái Đất tồn tại ở dạng nào là lớn nhất?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8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0543" y="4572001"/>
            <a:ext cx="3210259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B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(68,7%)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4915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0435" y="2546253"/>
            <a:ext cx="10099343" cy="119372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trong các sông, hồ có tham gia vào vòng tuần hoàn lớn của nước không?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3623" y="4776717"/>
            <a:ext cx="2204872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Có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6" y="190500"/>
            <a:ext cx="11232108" cy="262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748079" y="696009"/>
            <a:ext cx="884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1. Dòng sông nào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nặng phù sa?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60" y="4408226"/>
            <a:ext cx="4572000" cy="1023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6317426" y="4693545"/>
            <a:ext cx="356611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42" y="190500"/>
            <a:ext cx="1150506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301853" y="696009"/>
            <a:ext cx="981725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Sông Mê kông chảy qua Việt Nam có tên gọi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789" y="3998794"/>
            <a:ext cx="4626591" cy="144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6365194" y="4415187"/>
            <a:ext cx="388996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Cửu Long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6" y="190500"/>
            <a:ext cx="11354937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569493" y="524559"/>
            <a:ext cx="8898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3. Hồ nào ở n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ta gắn liền với truyền thuyết thời kì chống quân Minh xâm l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887" y="4189863"/>
            <a:ext cx="5650173" cy="131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4732296" y="4516124"/>
            <a:ext cx="520993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G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(Hồ Hoàn Kiếm)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12" y="286034"/>
            <a:ext cx="11532584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678675" y="810593"/>
            <a:ext cx="8887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4. Biển nằm ở phía 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 n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ta có tên là gì?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4189864"/>
            <a:ext cx="4230807" cy="120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7410735" y="4551950"/>
            <a:ext cx="292886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1" y="190500"/>
            <a:ext cx="11409528" cy="270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992889" y="772209"/>
            <a:ext cx="792738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5. Nằm giữa châu Á và châu Mĩ là 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785" y="4230805"/>
            <a:ext cx="5445457" cy="12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6100548" y="4632566"/>
            <a:ext cx="352112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Bình D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63" y="190500"/>
            <a:ext cx="1120481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974397" y="1015309"/>
            <a:ext cx="831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6. Hồ mặn nhất thế giới có tên là gì?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970" y="4394578"/>
            <a:ext cx="4836141" cy="12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6838884" y="4821777"/>
            <a:ext cx="350896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Chết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1074</Words>
  <PresentationFormat>Custom</PresentationFormat>
  <Paragraphs>114</Paragraphs>
  <Slides>37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2018-04-07T09:22:02Z</dcterms:created>
  <dcterms:modified xsi:type="dcterms:W3CDTF">2021-09-30T14:50:08Z</dcterms:modified>
</cp:coreProperties>
</file>