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63" r:id="rId3"/>
    <p:sldMasterId id="2147483792" r:id="rId4"/>
    <p:sldMasterId id="2147483823" r:id="rId5"/>
    <p:sldMasterId id="2147483831" r:id="rId6"/>
    <p:sldMasterId id="2147483844" r:id="rId7"/>
  </p:sldMasterIdLst>
  <p:notesMasterIdLst>
    <p:notesMasterId r:id="rId63"/>
  </p:notesMasterIdLst>
  <p:sldIdLst>
    <p:sldId id="276" r:id="rId8"/>
    <p:sldId id="256" r:id="rId9"/>
    <p:sldId id="412" r:id="rId10"/>
    <p:sldId id="257" r:id="rId11"/>
    <p:sldId id="258" r:id="rId12"/>
    <p:sldId id="266" r:id="rId13"/>
    <p:sldId id="280" r:id="rId14"/>
    <p:sldId id="286" r:id="rId15"/>
    <p:sldId id="328" r:id="rId16"/>
    <p:sldId id="349" r:id="rId17"/>
    <p:sldId id="341" r:id="rId18"/>
    <p:sldId id="342" r:id="rId19"/>
    <p:sldId id="279" r:id="rId20"/>
    <p:sldId id="293" r:id="rId21"/>
    <p:sldId id="344" r:id="rId22"/>
    <p:sldId id="345" r:id="rId23"/>
    <p:sldId id="346" r:id="rId24"/>
    <p:sldId id="283" r:id="rId25"/>
    <p:sldId id="302" r:id="rId26"/>
    <p:sldId id="347" r:id="rId27"/>
    <p:sldId id="343" r:id="rId28"/>
    <p:sldId id="289" r:id="rId29"/>
    <p:sldId id="348" r:id="rId30"/>
    <p:sldId id="303" r:id="rId31"/>
    <p:sldId id="351" r:id="rId32"/>
    <p:sldId id="350" r:id="rId33"/>
    <p:sldId id="352" r:id="rId34"/>
    <p:sldId id="353" r:id="rId35"/>
    <p:sldId id="354" r:id="rId36"/>
    <p:sldId id="290" r:id="rId37"/>
    <p:sldId id="291" r:id="rId38"/>
    <p:sldId id="355" r:id="rId39"/>
    <p:sldId id="356" r:id="rId40"/>
    <p:sldId id="282" r:id="rId41"/>
    <p:sldId id="357" r:id="rId42"/>
    <p:sldId id="358" r:id="rId43"/>
    <p:sldId id="360" r:id="rId44"/>
    <p:sldId id="361" r:id="rId45"/>
    <p:sldId id="359" r:id="rId46"/>
    <p:sldId id="362" r:id="rId47"/>
    <p:sldId id="363" r:id="rId48"/>
    <p:sldId id="364" r:id="rId49"/>
    <p:sldId id="365" r:id="rId50"/>
    <p:sldId id="264" r:id="rId51"/>
    <p:sldId id="261" r:id="rId52"/>
    <p:sldId id="262" r:id="rId53"/>
    <p:sldId id="405" r:id="rId54"/>
    <p:sldId id="413" r:id="rId55"/>
    <p:sldId id="267" r:id="rId56"/>
    <p:sldId id="260" r:id="rId57"/>
    <p:sldId id="263" r:id="rId58"/>
    <p:sldId id="408" r:id="rId59"/>
    <p:sldId id="409" r:id="rId60"/>
    <p:sldId id="410" r:id="rId61"/>
    <p:sldId id="36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91825"/>
    <a:srgbClr val="62EB05"/>
    <a:srgbClr val="E6E6E6"/>
    <a:srgbClr val="FFFFFF"/>
    <a:srgbClr val="F27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30" d="100"/>
          <a:sy n="30"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EF53-B214-4D7D-87C8-A70F56CE8B55}"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B5EE7-6798-4B92-AE6A-CD660BCD3991}" type="slidenum">
              <a:rPr lang="en-US" smtClean="0"/>
              <a:t>‹#›</a:t>
            </a:fld>
            <a:endParaRPr lang="en-US"/>
          </a:p>
        </p:txBody>
      </p:sp>
    </p:spTree>
    <p:extLst>
      <p:ext uri="{BB962C8B-B14F-4D97-AF65-F5344CB8AC3E}">
        <p14:creationId xmlns:p14="http://schemas.microsoft.com/office/powerpoint/2010/main" val="262261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15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8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12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12/13/2022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68745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12/13/2022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178499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12/13/2022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73965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12/13/2022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26195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12/13/2022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64828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12/13/2022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9850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12/13/2022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181477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2889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374114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0642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76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0302209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69752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1780044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2924301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111852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970437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664150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771472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77784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45981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705756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988500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21492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98054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8470997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736861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072540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1175072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51253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06676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0947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0972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6393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66413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0136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659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102883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22547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118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6972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344064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59272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17928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4051500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86073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1318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33524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16916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0205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45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7147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5675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776613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50652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53918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955932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76125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746063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4090183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47054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158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437915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6168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37194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21996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74686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633790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7557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57948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2008631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96753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15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6149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4140675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669714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187027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218464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12276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23842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30084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3993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7422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62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68532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876526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487708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065093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67855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51566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339406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901854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72873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597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369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4274234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4017161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74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17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50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03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1023113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51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247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61627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37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82835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26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67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896952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686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64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3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637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08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2698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08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1578828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674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04145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6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431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26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5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7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5.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theme" Target="../theme/theme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6.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6.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16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45665767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4186612006"/>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551232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8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12/13/2022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6160687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12/13/2022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364261243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12/13/2022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297292864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4a"/><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Layout" Target="../slideLayouts/slideLayout107.xml"/><Relationship Id="rId10"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4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7.xml"/><Relationship Id="rId7" Type="http://schemas.openxmlformats.org/officeDocument/2006/relationships/image" Target="../media/image15.pn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1.xml"/><Relationship Id="rId5" Type="http://schemas.openxmlformats.org/officeDocument/2006/relationships/image" Target="../media/image79.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41.xml"/><Relationship Id="rId5" Type="http://schemas.openxmlformats.org/officeDocument/2006/relationships/image" Target="../media/image8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slideLayout" Target="../slideLayouts/slideLayout119.xml"/><Relationship Id="rId7" Type="http://schemas.openxmlformats.org/officeDocument/2006/relationships/image" Target="../media/image90.gif"/><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9.gif"/><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notesSlide" Target="../notesSlides/notesSlide2.xml"/><Relationship Id="rId9" Type="http://schemas.openxmlformats.org/officeDocument/2006/relationships/image" Target="../media/image92.gif"/></Relationships>
</file>

<file path=ppt/slides/_rels/slide45.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7.png"/><Relationship Id="rId4" Type="http://schemas.openxmlformats.org/officeDocument/2006/relationships/image" Target="../media/image88.PN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06.xml"/><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128 Fb Le Da">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128 Fb Le Da">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128 Fb Le Da">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128 Fb Le Da">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128 Fb Le Da">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128 Fb Le Da">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128 Fb Le Da">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128 Fb Le Da">
            <a:extLst>
              <a:ext uri="{FF2B5EF4-FFF2-40B4-BE49-F238E27FC236}">
                <a16:creationId xmlns:a16="http://schemas.microsoft.com/office/drawing/2014/main" id="{CF307D04-8DD1-494F-B23C-8E5E6010678D}"/>
              </a:ext>
            </a:extLst>
          </p:cNvPr>
          <p:cNvGrpSpPr>
            <a:grpSpLocks/>
          </p:cNvGrpSpPr>
          <p:nvPr/>
        </p:nvGrpSpPr>
        <p:grpSpPr bwMode="auto">
          <a:xfrm>
            <a:off x="-1446213"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128 Fb Le Da">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extLst>
      <p:ext uri="{BB962C8B-B14F-4D97-AF65-F5344CB8AC3E}">
        <p14:creationId xmlns:p14="http://schemas.microsoft.com/office/powerpoint/2010/main" val="698565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descr="n128 Fb Le Da"/>
          <p:cNvSpPr/>
          <p:nvPr/>
        </p:nvSpPr>
        <p:spPr>
          <a:xfrm>
            <a:off x="544374" y="503569"/>
            <a:ext cx="10467614" cy="263151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CC00"/>
                </a:solidFill>
                <a:effectLst/>
                <a:uLnTx/>
                <a:uFillTx/>
                <a:latin typeface="Arial"/>
                <a:ea typeface="+mn-ea"/>
                <a:cs typeface="+mn-cs"/>
              </a:rPr>
              <a:t>Nhiều</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trường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hợp</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trong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thực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tiễn</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hoặc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hệ</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tác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dụng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vào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không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có</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tác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dụng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làm</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chuyển</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động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theo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hướng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của</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tổng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hợp</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mà</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làm</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cho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CC00"/>
                </a:solidFill>
                <a:effectLst/>
                <a:uLnTx/>
                <a:uFillTx/>
                <a:latin typeface="Arial"/>
                <a:ea typeface="+mn-ea"/>
                <a:cs typeface="+mn-cs"/>
              </a:rPr>
              <a:t>quanh</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một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trục</a:t>
            </a:r>
            <a:r>
              <a:rPr kumimoji="0" lang="en-US" sz="3200" b="1" i="0" u="none" strike="noStrike" kern="1200" cap="none" spc="0" normalizeH="0" baseline="0" noProof="0" dirty="0">
                <a:ln>
                  <a:noFill/>
                </a:ln>
                <a:solidFill>
                  <a:srgbClr val="00CC00"/>
                </a:solidFill>
                <a:effectLst/>
                <a:uLnTx/>
                <a:uFillTx/>
                <a:latin typeface="Arial"/>
                <a:ea typeface="+mn-ea"/>
                <a:cs typeface="+mn-cs"/>
              </a:rPr>
              <a:t>.</a:t>
            </a:r>
          </a:p>
        </p:txBody>
      </p:sp>
      <p:pic>
        <p:nvPicPr>
          <p:cNvPr id="12" name="Picture 11" descr="n128 Fb Le Da"/>
          <p:cNvPicPr>
            <a:picLocks noChangeAspect="1"/>
          </p:cNvPicPr>
          <p:nvPr/>
        </p:nvPicPr>
        <p:blipFill>
          <a:blip r:embed="rId2"/>
          <a:stretch>
            <a:fillRect/>
          </a:stretch>
        </p:blipFill>
        <p:spPr>
          <a:xfrm>
            <a:off x="744583" y="3354532"/>
            <a:ext cx="1867369" cy="2708713"/>
          </a:xfrm>
          <a:prstGeom prst="rect">
            <a:avLst/>
          </a:prstGeom>
        </p:spPr>
      </p:pic>
      <p:pic>
        <p:nvPicPr>
          <p:cNvPr id="13" name="Picture 12" descr="n128 Fb Le Da"/>
          <p:cNvPicPr>
            <a:picLocks noChangeAspect="1"/>
          </p:cNvPicPr>
          <p:nvPr/>
        </p:nvPicPr>
        <p:blipFill>
          <a:blip r:embed="rId3"/>
          <a:stretch>
            <a:fillRect/>
          </a:stretch>
        </p:blipFill>
        <p:spPr>
          <a:xfrm>
            <a:off x="3029963" y="3543766"/>
            <a:ext cx="4133409" cy="2330244"/>
          </a:xfrm>
          <a:prstGeom prst="rect">
            <a:avLst/>
          </a:prstGeom>
        </p:spPr>
      </p:pic>
      <p:pic>
        <p:nvPicPr>
          <p:cNvPr id="2" name="Picture 1" descr="n128 Fb Le Da"/>
          <p:cNvPicPr>
            <a:picLocks noChangeAspect="1"/>
          </p:cNvPicPr>
          <p:nvPr/>
        </p:nvPicPr>
        <p:blipFill>
          <a:blip r:embed="rId4"/>
          <a:stretch>
            <a:fillRect/>
          </a:stretch>
        </p:blipFill>
        <p:spPr>
          <a:xfrm>
            <a:off x="7875470" y="3415330"/>
            <a:ext cx="3136518" cy="2647915"/>
          </a:xfrm>
          <a:prstGeom prst="rect">
            <a:avLst/>
          </a:prstGeom>
        </p:spPr>
      </p:pic>
    </p:spTree>
    <p:extLst>
      <p:ext uri="{BB962C8B-B14F-4D97-AF65-F5344CB8AC3E}">
        <p14:creationId xmlns:p14="http://schemas.microsoft.com/office/powerpoint/2010/main" val="36457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n128 Fb Le Da">
            <a:extLst>
              <a:ext uri="{FF2B5EF4-FFF2-40B4-BE49-F238E27FC236}">
                <a16:creationId xmlns:a16="http://schemas.microsoft.com/office/drawing/2014/main" id="{1E72F060-CD78-40D1-948E-839C63DFB9BC}"/>
              </a:ext>
            </a:extLst>
          </p:cNvPr>
          <p:cNvSpPr/>
          <p:nvPr/>
        </p:nvSpPr>
        <p:spPr>
          <a:xfrm>
            <a:off x="413780" y="3838316"/>
            <a:ext cx="11541753" cy="1772775"/>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Hãy</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định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trục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quay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cánh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cửa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trục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quanh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cờ</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lê</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2" name="Picture 1" descr="n128 Fb Le Da"/>
          <p:cNvPicPr>
            <a:picLocks noChangeAspect="1"/>
          </p:cNvPicPr>
          <p:nvPr/>
        </p:nvPicPr>
        <p:blipFill>
          <a:blip r:embed="rId2"/>
          <a:stretch>
            <a:fillRect/>
          </a:stretch>
        </p:blipFill>
        <p:spPr>
          <a:xfrm>
            <a:off x="5989852" y="120316"/>
            <a:ext cx="5459506" cy="3077842"/>
          </a:xfrm>
          <a:prstGeom prst="rect">
            <a:avLst/>
          </a:prstGeom>
        </p:spPr>
      </p:pic>
      <p:pic>
        <p:nvPicPr>
          <p:cNvPr id="3" name="Picture 2" descr="n128 Fb Le Da"/>
          <p:cNvPicPr>
            <a:picLocks noChangeAspect="1"/>
          </p:cNvPicPr>
          <p:nvPr/>
        </p:nvPicPr>
        <p:blipFill>
          <a:blip r:embed="rId3"/>
          <a:stretch>
            <a:fillRect/>
          </a:stretch>
        </p:blipFill>
        <p:spPr>
          <a:xfrm>
            <a:off x="3201816" y="120316"/>
            <a:ext cx="2284584" cy="3313902"/>
          </a:xfrm>
          <a:prstGeom prst="rect">
            <a:avLst/>
          </a:prstGeom>
        </p:spPr>
      </p:pic>
      <p:pic>
        <p:nvPicPr>
          <p:cNvPr id="14"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4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128 Fb Le Da"/>
          <p:cNvPicPr>
            <a:picLocks noChangeAspect="1"/>
          </p:cNvPicPr>
          <p:nvPr/>
        </p:nvPicPr>
        <p:blipFill rotWithShape="1">
          <a:blip r:embed="rId2"/>
          <a:srcRect t="5103" b="3881"/>
          <a:stretch/>
        </p:blipFill>
        <p:spPr>
          <a:xfrm>
            <a:off x="1751804" y="250448"/>
            <a:ext cx="2980321" cy="3934690"/>
          </a:xfrm>
          <a:prstGeom prst="rect">
            <a:avLst/>
          </a:prstGeom>
        </p:spPr>
      </p:pic>
      <p:pic>
        <p:nvPicPr>
          <p:cNvPr id="13" name="Picture 12" descr="n128 Fb Le Da"/>
          <p:cNvPicPr>
            <a:picLocks noChangeAspect="1"/>
          </p:cNvPicPr>
          <p:nvPr/>
        </p:nvPicPr>
        <p:blipFill>
          <a:blip r:embed="rId3"/>
          <a:stretch>
            <a:fillRect/>
          </a:stretch>
        </p:blipFill>
        <p:spPr>
          <a:xfrm>
            <a:off x="5777934" y="361285"/>
            <a:ext cx="6043637" cy="3407152"/>
          </a:xfrm>
          <a:prstGeom prst="rect">
            <a:avLst/>
          </a:prstGeom>
        </p:spPr>
      </p:pic>
      <p:sp>
        <p:nvSpPr>
          <p:cNvPr id="2" name="TextBox 1" descr="n128 Fb Le Da"/>
          <p:cNvSpPr txBox="1"/>
          <p:nvPr/>
        </p:nvSpPr>
        <p:spPr>
          <a:xfrm>
            <a:off x="970406" y="4088468"/>
            <a:ext cx="4807528" cy="1384995"/>
          </a:xfrm>
          <a:prstGeom prst="rect">
            <a:avLst/>
          </a:prstGeom>
          <a:noFill/>
        </p:spPr>
        <p:txBody>
          <a:bodyPr wrap="square" rtlCol="0">
            <a:spAutoFit/>
          </a:bodyPr>
          <a:lstStyle/>
          <a:p>
            <a:pPr algn="just"/>
            <a:r>
              <a:rPr lang="en-US" sz="2800" b="1" dirty="0" err="1">
                <a:solidFill>
                  <a:srgbClr val="00CC00"/>
                </a:solidFill>
              </a:rPr>
              <a:t>Trục</a:t>
            </a:r>
            <a:r>
              <a:rPr lang="en-US" sz="2800" b="1" dirty="0">
                <a:solidFill>
                  <a:srgbClr val="00CC00"/>
                </a:solidFill>
              </a:rPr>
              <a:t> </a:t>
            </a:r>
            <a:r>
              <a:rPr lang="en-US" sz="2800" b="1" dirty="0" err="1">
                <a:solidFill>
                  <a:srgbClr val="00CC00"/>
                </a:solidFill>
              </a:rPr>
              <a:t>quanh</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cánh</a:t>
            </a:r>
            <a:r>
              <a:rPr lang="en-US" sz="2800" b="1" dirty="0">
                <a:solidFill>
                  <a:srgbClr val="00CC00"/>
                </a:solidFill>
              </a:rPr>
              <a:t> </a:t>
            </a:r>
            <a:r>
              <a:rPr lang="en-US" sz="2800" b="1" dirty="0" err="1">
                <a:solidFill>
                  <a:srgbClr val="00CC00"/>
                </a:solidFill>
              </a:rPr>
              <a:t>cửa</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đường</a:t>
            </a:r>
            <a:r>
              <a:rPr lang="en-US" sz="2800" b="1" dirty="0">
                <a:solidFill>
                  <a:srgbClr val="00CC00"/>
                </a:solidFill>
              </a:rPr>
              <a:t> </a:t>
            </a:r>
            <a:r>
              <a:rPr lang="en-US" sz="2800" b="1" dirty="0" err="1">
                <a:solidFill>
                  <a:srgbClr val="00CC00"/>
                </a:solidFill>
              </a:rPr>
              <a:t>thẳng</a:t>
            </a:r>
            <a:r>
              <a:rPr lang="en-US" sz="2800" b="1" dirty="0">
                <a:solidFill>
                  <a:srgbClr val="00CC00"/>
                </a:solidFill>
              </a:rPr>
              <a:t> </a:t>
            </a:r>
            <a:r>
              <a:rPr lang="en-US" sz="2800" b="1" dirty="0" err="1">
                <a:solidFill>
                  <a:srgbClr val="00CC00"/>
                </a:solidFill>
              </a:rPr>
              <a:t>trùng</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bản</a:t>
            </a:r>
            <a:r>
              <a:rPr lang="en-US" sz="2800" b="1" dirty="0">
                <a:solidFill>
                  <a:srgbClr val="00CC00"/>
                </a:solidFill>
              </a:rPr>
              <a:t> </a:t>
            </a:r>
            <a:r>
              <a:rPr lang="en-US" sz="2800" b="1" dirty="0" err="1">
                <a:solidFill>
                  <a:srgbClr val="00CC00"/>
                </a:solidFill>
              </a:rPr>
              <a:t>lề</a:t>
            </a:r>
            <a:r>
              <a:rPr lang="en-US" sz="2800" b="1" dirty="0">
                <a:solidFill>
                  <a:srgbClr val="00CC00"/>
                </a:solidFill>
              </a:rPr>
              <a:t> </a:t>
            </a:r>
            <a:r>
              <a:rPr lang="en-US" sz="2800" b="1" dirty="0" err="1">
                <a:solidFill>
                  <a:srgbClr val="00CC00"/>
                </a:solidFill>
              </a:rPr>
              <a:t>cửa</a:t>
            </a:r>
            <a:r>
              <a:rPr lang="en-US" dirty="0"/>
              <a:t>.</a:t>
            </a:r>
          </a:p>
        </p:txBody>
      </p:sp>
      <p:sp>
        <p:nvSpPr>
          <p:cNvPr id="11" name="TextBox 10" descr="n128 Fb Le Da"/>
          <p:cNvSpPr txBox="1"/>
          <p:nvPr/>
        </p:nvSpPr>
        <p:spPr>
          <a:xfrm>
            <a:off x="6559331" y="4061906"/>
            <a:ext cx="4995359" cy="1384995"/>
          </a:xfrm>
          <a:prstGeom prst="rect">
            <a:avLst/>
          </a:prstGeom>
          <a:noFill/>
        </p:spPr>
        <p:txBody>
          <a:bodyPr wrap="square" rtlCol="0">
            <a:spAutoFit/>
          </a:bodyPr>
          <a:lstStyle/>
          <a:p>
            <a:pPr algn="just"/>
            <a:r>
              <a:rPr lang="en-US" sz="2800" b="1" dirty="0" err="1">
                <a:solidFill>
                  <a:srgbClr val="00CC00"/>
                </a:solidFill>
              </a:rPr>
              <a:t>Trục</a:t>
            </a:r>
            <a:r>
              <a:rPr lang="en-US" sz="2800" b="1" dirty="0">
                <a:solidFill>
                  <a:srgbClr val="00CC00"/>
                </a:solidFill>
              </a:rPr>
              <a:t> </a:t>
            </a:r>
            <a:r>
              <a:rPr lang="en-US" sz="2800" b="1" dirty="0" err="1">
                <a:solidFill>
                  <a:srgbClr val="00CC00"/>
                </a:solidFill>
              </a:rPr>
              <a:t>quanh</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cờ</a:t>
            </a:r>
            <a:r>
              <a:rPr lang="en-US" sz="2800" b="1" dirty="0">
                <a:solidFill>
                  <a:srgbClr val="00CC00"/>
                </a:solidFill>
              </a:rPr>
              <a:t> </a:t>
            </a:r>
            <a:r>
              <a:rPr lang="en-US" sz="2800" b="1" dirty="0" err="1">
                <a:solidFill>
                  <a:srgbClr val="00CC00"/>
                </a:solidFill>
              </a:rPr>
              <a:t>lê</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đường</a:t>
            </a:r>
            <a:r>
              <a:rPr lang="en-US" sz="2800" b="1" dirty="0">
                <a:solidFill>
                  <a:srgbClr val="00CC00"/>
                </a:solidFill>
              </a:rPr>
              <a:t> </a:t>
            </a:r>
            <a:r>
              <a:rPr lang="en-US" sz="2800" b="1" dirty="0" err="1">
                <a:solidFill>
                  <a:srgbClr val="00CC00"/>
                </a:solidFill>
              </a:rPr>
              <a:t>thẳng</a:t>
            </a:r>
            <a:r>
              <a:rPr lang="en-US" sz="2800" b="1" dirty="0">
                <a:solidFill>
                  <a:srgbClr val="00CC00"/>
                </a:solidFill>
              </a:rPr>
              <a:t> </a:t>
            </a:r>
            <a:r>
              <a:rPr lang="en-US" sz="2800" b="1" dirty="0" err="1">
                <a:solidFill>
                  <a:srgbClr val="00CC00"/>
                </a:solidFill>
              </a:rPr>
              <a:t>trùng</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a:t>
            </a:r>
            <a:r>
              <a:rPr lang="en-US" sz="2800" b="1" dirty="0" err="1">
                <a:solidFill>
                  <a:srgbClr val="00CC00"/>
                </a:solidFill>
              </a:rPr>
              <a:t>đối</a:t>
            </a:r>
            <a:r>
              <a:rPr lang="en-US" sz="2800" b="1" dirty="0">
                <a:solidFill>
                  <a:srgbClr val="00CC00"/>
                </a:solidFill>
              </a:rPr>
              <a:t> </a:t>
            </a:r>
            <a:r>
              <a:rPr lang="en-US" sz="2800" b="1" dirty="0" err="1">
                <a:solidFill>
                  <a:srgbClr val="00CC00"/>
                </a:solidFill>
              </a:rPr>
              <a:t>xứng</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bu</a:t>
            </a:r>
            <a:r>
              <a:rPr lang="en-US" sz="2800" b="1" dirty="0">
                <a:solidFill>
                  <a:srgbClr val="00CC00"/>
                </a:solidFill>
              </a:rPr>
              <a:t> </a:t>
            </a:r>
            <a:r>
              <a:rPr lang="en-US" sz="2800" b="1" dirty="0" err="1">
                <a:solidFill>
                  <a:srgbClr val="00CC00"/>
                </a:solidFill>
              </a:rPr>
              <a:t>lông</a:t>
            </a:r>
            <a:r>
              <a:rPr lang="en-US" sz="2800" b="1" dirty="0">
                <a:solidFill>
                  <a:srgbClr val="00CC00"/>
                </a:solidFill>
              </a:rPr>
              <a:t>.</a:t>
            </a:r>
            <a:endParaRPr lang="en-US" dirty="0"/>
          </a:p>
        </p:txBody>
      </p:sp>
      <p:sp>
        <p:nvSpPr>
          <p:cNvPr id="14" name="TextBox 13" descr="n128 Fb Le Da"/>
          <p:cNvSpPr txBox="1"/>
          <p:nvPr/>
        </p:nvSpPr>
        <p:spPr>
          <a:xfrm>
            <a:off x="2230583" y="5766932"/>
            <a:ext cx="6858000" cy="584775"/>
          </a:xfrm>
          <a:prstGeom prst="rect">
            <a:avLst/>
          </a:prstGeom>
          <a:solidFill>
            <a:srgbClr val="FFFF00"/>
          </a:solidFill>
        </p:spPr>
        <p:txBody>
          <a:bodyPr wrap="square" rtlCol="0">
            <a:spAutoFit/>
          </a:bodyPr>
          <a:lstStyle/>
          <a:p>
            <a:pPr algn="ctr"/>
            <a:r>
              <a:rPr lang="en-US" sz="3200" b="1" dirty="0" err="1">
                <a:solidFill>
                  <a:srgbClr val="0070C0"/>
                </a:solidFill>
              </a:rPr>
              <a:t>Các</a:t>
            </a:r>
            <a:r>
              <a:rPr lang="en-US" sz="3200" b="1" dirty="0">
                <a:solidFill>
                  <a:srgbClr val="0070C0"/>
                </a:solidFill>
              </a:rPr>
              <a:t> </a:t>
            </a:r>
            <a:r>
              <a:rPr lang="en-US" sz="3200" b="1" dirty="0" err="1">
                <a:solidFill>
                  <a:srgbClr val="0070C0"/>
                </a:solidFill>
              </a:rPr>
              <a:t>vật</a:t>
            </a:r>
            <a:r>
              <a:rPr lang="en-US" sz="3200" b="1" dirty="0">
                <a:solidFill>
                  <a:srgbClr val="0070C0"/>
                </a:solidFill>
              </a:rPr>
              <a:t> </a:t>
            </a:r>
            <a:r>
              <a:rPr lang="en-US" sz="3200" b="1" dirty="0" err="1">
                <a:solidFill>
                  <a:srgbClr val="0070C0"/>
                </a:solidFill>
              </a:rPr>
              <a:t>này</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trục</a:t>
            </a:r>
            <a:r>
              <a:rPr lang="en-US" sz="3200" b="1" dirty="0">
                <a:solidFill>
                  <a:srgbClr val="0070C0"/>
                </a:solidFill>
              </a:rPr>
              <a:t> </a:t>
            </a:r>
            <a:r>
              <a:rPr lang="en-US" sz="3200" b="1" dirty="0" err="1">
                <a:solidFill>
                  <a:srgbClr val="0070C0"/>
                </a:solidFill>
              </a:rPr>
              <a:t>quanh</a:t>
            </a:r>
            <a:r>
              <a:rPr lang="en-US" sz="3200" b="1" dirty="0">
                <a:solidFill>
                  <a:srgbClr val="0070C0"/>
                </a:solidFill>
              </a:rPr>
              <a:t> </a:t>
            </a:r>
            <a:r>
              <a:rPr lang="en-US" sz="3200" b="1" dirty="0" err="1">
                <a:solidFill>
                  <a:srgbClr val="0070C0"/>
                </a:solidFill>
              </a:rPr>
              <a:t>cố</a:t>
            </a:r>
            <a:r>
              <a:rPr lang="en-US" sz="3200" b="1" dirty="0">
                <a:solidFill>
                  <a:srgbClr val="0070C0"/>
                </a:solidFill>
              </a:rPr>
              <a:t> </a:t>
            </a:r>
            <a:r>
              <a:rPr lang="en-US" sz="3200" b="1" dirty="0" err="1">
                <a:solidFill>
                  <a:srgbClr val="0070C0"/>
                </a:solidFill>
              </a:rPr>
              <a:t>định</a:t>
            </a:r>
            <a:endParaRPr lang="en-US" sz="3200" dirty="0">
              <a:solidFill>
                <a:srgbClr val="0070C0"/>
              </a:solidFill>
            </a:endParaRPr>
          </a:p>
        </p:txBody>
      </p:sp>
    </p:spTree>
    <p:extLst>
      <p:ext uri="{BB962C8B-B14F-4D97-AF65-F5344CB8AC3E}">
        <p14:creationId xmlns:p14="http://schemas.microsoft.com/office/powerpoint/2010/main" val="40546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n128 Fb Le Da">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n128 Fb Le Da">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 name="Rounded Rectangle 14" descr="n128 Fb Le Da"/>
          <p:cNvSpPr/>
          <p:nvPr/>
        </p:nvSpPr>
        <p:spPr>
          <a:xfrm>
            <a:off x="394207" y="1066800"/>
            <a:ext cx="11537604" cy="55491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p:txBody>
      </p:sp>
      <p:pic>
        <p:nvPicPr>
          <p:cNvPr id="7" name="Picture 6" descr="n128 Fb Le Da"/>
          <p:cNvPicPr/>
          <p:nvPr/>
        </p:nvPicPr>
        <p:blipFill rotWithShape="1">
          <a:blip r:embed="rId2"/>
          <a:srcRect b="30172"/>
          <a:stretch/>
        </p:blipFill>
        <p:spPr>
          <a:xfrm>
            <a:off x="2777740" y="2205228"/>
            <a:ext cx="7198794" cy="2066515"/>
          </a:xfrm>
          <a:prstGeom prst="rect">
            <a:avLst/>
          </a:prstGeom>
        </p:spPr>
      </p:pic>
      <p:sp>
        <p:nvSpPr>
          <p:cNvPr id="3" name="TextBox 2" descr="n128 Fb Le Da"/>
          <p:cNvSpPr txBox="1"/>
          <p:nvPr/>
        </p:nvSpPr>
        <p:spPr>
          <a:xfrm>
            <a:off x="752809" y="1392382"/>
            <a:ext cx="10820400" cy="830997"/>
          </a:xfrm>
          <a:prstGeom prst="rect">
            <a:avLst/>
          </a:prstGeom>
          <a:noFill/>
        </p:spPr>
        <p:txBody>
          <a:bodyPr wrap="square" rtlCol="0">
            <a:spAutoFit/>
          </a:bodyPr>
          <a:lstStyle/>
          <a:p>
            <a:pPr lvl="0" algn="just"/>
            <a:r>
              <a:rPr lang="en-US" sz="2400" b="1" dirty="0" err="1">
                <a:solidFill>
                  <a:srgbClr val="FF0000"/>
                </a:solidFill>
              </a:rPr>
              <a:t>Câu</a:t>
            </a:r>
            <a:r>
              <a:rPr lang="en-US" sz="2400" b="1" dirty="0">
                <a:solidFill>
                  <a:srgbClr val="FF0000"/>
                </a:solidFill>
              </a:rPr>
              <a:t> 1: </a:t>
            </a:r>
            <a:r>
              <a:rPr lang="en-US" sz="2400" b="1" dirty="0" err="1">
                <a:solidFill>
                  <a:srgbClr val="0070C0"/>
                </a:solidFill>
              </a:rPr>
              <a:t>Quan</a:t>
            </a:r>
            <a:r>
              <a:rPr lang="en-US" sz="2400" b="1" dirty="0">
                <a:solidFill>
                  <a:srgbClr val="0070C0"/>
                </a:solidFill>
              </a:rPr>
              <a:t> </a:t>
            </a:r>
            <a:r>
              <a:rPr lang="en-US" sz="2400" b="1" dirty="0" err="1">
                <a:solidFill>
                  <a:srgbClr val="0070C0"/>
                </a:solidFill>
              </a:rPr>
              <a:t>sát</a:t>
            </a:r>
            <a:r>
              <a:rPr lang="en-US" sz="2400" b="1" dirty="0">
                <a:solidFill>
                  <a:srgbClr val="0070C0"/>
                </a:solidFill>
              </a:rPr>
              <a:t> </a:t>
            </a:r>
            <a:r>
              <a:rPr lang="en-US" sz="2400" b="1" dirty="0" err="1">
                <a:solidFill>
                  <a:srgbClr val="0070C0"/>
                </a:solidFill>
              </a:rPr>
              <a:t>hình</a:t>
            </a:r>
            <a:r>
              <a:rPr lang="en-US" sz="2400" b="1" dirty="0">
                <a:solidFill>
                  <a:srgbClr val="0070C0"/>
                </a:solidFill>
              </a:rPr>
              <a:t> 14.4, </a:t>
            </a:r>
            <a:r>
              <a:rPr lang="en-US" sz="2400" b="1" dirty="0" err="1">
                <a:solidFill>
                  <a:srgbClr val="0070C0"/>
                </a:solidFill>
              </a:rPr>
              <a:t>nhận</a:t>
            </a:r>
            <a:r>
              <a:rPr lang="en-US" sz="2400" b="1" dirty="0">
                <a:solidFill>
                  <a:srgbClr val="0070C0"/>
                </a:solidFill>
              </a:rPr>
              <a:t> </a:t>
            </a:r>
            <a:r>
              <a:rPr lang="en-US" sz="2400" b="1" dirty="0" err="1">
                <a:solidFill>
                  <a:srgbClr val="0070C0"/>
                </a:solidFill>
              </a:rPr>
              <a:t>xét</a:t>
            </a:r>
            <a:r>
              <a:rPr lang="en-US" sz="2400" b="1" dirty="0">
                <a:solidFill>
                  <a:srgbClr val="0070C0"/>
                </a:solidFill>
              </a:rPr>
              <a:t> </a:t>
            </a:r>
            <a:r>
              <a:rPr lang="en-US" sz="2400" b="1" dirty="0" err="1">
                <a:solidFill>
                  <a:srgbClr val="0070C0"/>
                </a:solidFill>
              </a:rPr>
              <a:t>về</a:t>
            </a:r>
            <a:r>
              <a:rPr lang="en-US" sz="2400" b="1" dirty="0">
                <a:solidFill>
                  <a:srgbClr val="0070C0"/>
                </a:solidFill>
              </a:rPr>
              <a:t> </a:t>
            </a:r>
            <a:r>
              <a:rPr lang="en-US" sz="2400" b="1" dirty="0" err="1">
                <a:solidFill>
                  <a:srgbClr val="0070C0"/>
                </a:solidFill>
              </a:rPr>
              <a:t>khả</a:t>
            </a:r>
            <a:r>
              <a:rPr lang="en-US" sz="2400" b="1" dirty="0">
                <a:solidFill>
                  <a:srgbClr val="0070C0"/>
                </a:solidFill>
              </a:rPr>
              <a:t> </a:t>
            </a:r>
            <a:r>
              <a:rPr lang="en-US" sz="2400" b="1" dirty="0" err="1">
                <a:solidFill>
                  <a:srgbClr val="0070C0"/>
                </a:solidFill>
              </a:rPr>
              <a:t>năng</a:t>
            </a:r>
            <a:r>
              <a:rPr lang="en-US" sz="2400" b="1" dirty="0">
                <a:solidFill>
                  <a:srgbClr val="0070C0"/>
                </a:solidFill>
              </a:rPr>
              <a:t> </a:t>
            </a:r>
            <a:r>
              <a:rPr lang="en-US" sz="2400" b="1" dirty="0" err="1">
                <a:solidFill>
                  <a:srgbClr val="0070C0"/>
                </a:solidFill>
              </a:rPr>
              <a:t>lắp</a:t>
            </a:r>
            <a:r>
              <a:rPr lang="en-US" sz="2400" b="1" dirty="0">
                <a:solidFill>
                  <a:srgbClr val="0070C0"/>
                </a:solidFill>
              </a:rPr>
              <a:t> </a:t>
            </a:r>
            <a:r>
              <a:rPr lang="en-US" sz="2400" b="1" dirty="0" err="1">
                <a:solidFill>
                  <a:srgbClr val="0070C0"/>
                </a:solidFill>
              </a:rPr>
              <a:t>bu</a:t>
            </a:r>
            <a:r>
              <a:rPr lang="en-US" sz="2400" b="1" dirty="0">
                <a:solidFill>
                  <a:srgbClr val="0070C0"/>
                </a:solidFill>
              </a:rPr>
              <a:t> </a:t>
            </a:r>
            <a:r>
              <a:rPr lang="en-US" sz="2400" b="1" dirty="0" err="1">
                <a:solidFill>
                  <a:srgbClr val="0070C0"/>
                </a:solidFill>
              </a:rPr>
              <a:t>lông</a:t>
            </a:r>
            <a:r>
              <a:rPr lang="en-US" sz="2400" b="1" dirty="0">
                <a:solidFill>
                  <a:srgbClr val="0070C0"/>
                </a:solidFill>
              </a:rPr>
              <a:t> </a:t>
            </a:r>
            <a:r>
              <a:rPr lang="en-US" sz="2400" b="1" dirty="0" err="1">
                <a:solidFill>
                  <a:srgbClr val="0070C0"/>
                </a:solidFill>
              </a:rPr>
              <a:t>khi</a:t>
            </a:r>
            <a:r>
              <a:rPr lang="en-US" sz="2400" b="1" dirty="0">
                <a:solidFill>
                  <a:srgbClr val="0070C0"/>
                </a:solidFill>
              </a:rPr>
              <a:t> </a:t>
            </a:r>
            <a:r>
              <a:rPr lang="en-US" sz="2400" b="1" dirty="0" err="1">
                <a:solidFill>
                  <a:srgbClr val="0070C0"/>
                </a:solidFill>
              </a:rPr>
              <a:t>đặt</a:t>
            </a:r>
            <a:r>
              <a:rPr lang="en-US" sz="2400" b="1" dirty="0">
                <a:solidFill>
                  <a:srgbClr val="0070C0"/>
                </a:solidFill>
              </a:rPr>
              <a:t> </a:t>
            </a:r>
            <a:r>
              <a:rPr lang="en-US" sz="2400" b="1" dirty="0" err="1">
                <a:solidFill>
                  <a:srgbClr val="0070C0"/>
                </a:solidFill>
              </a:rPr>
              <a:t>lực</a:t>
            </a:r>
            <a:r>
              <a:rPr lang="en-US" sz="2400" b="1" dirty="0">
                <a:solidFill>
                  <a:srgbClr val="0070C0"/>
                </a:solidFill>
              </a:rPr>
              <a:t> ở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vị</a:t>
            </a:r>
            <a:r>
              <a:rPr lang="en-US" sz="2400" b="1" dirty="0">
                <a:solidFill>
                  <a:srgbClr val="0070C0"/>
                </a:solidFill>
              </a:rPr>
              <a:t> </a:t>
            </a:r>
            <a:r>
              <a:rPr lang="en-US" sz="2400" b="1" dirty="0" err="1">
                <a:solidFill>
                  <a:srgbClr val="0070C0"/>
                </a:solidFill>
              </a:rPr>
              <a:t>trí</a:t>
            </a:r>
            <a:r>
              <a:rPr lang="en-US" sz="2400" b="1" dirty="0">
                <a:solidFill>
                  <a:srgbClr val="0070C0"/>
                </a:solidFill>
              </a:rPr>
              <a:t> </a:t>
            </a:r>
            <a:r>
              <a:rPr lang="en-US" sz="2400" b="1" dirty="0" err="1">
                <a:solidFill>
                  <a:srgbClr val="0070C0"/>
                </a:solidFill>
              </a:rPr>
              <a:t>khác</a:t>
            </a:r>
            <a:r>
              <a:rPr lang="en-US" sz="2400" b="1" dirty="0">
                <a:solidFill>
                  <a:srgbClr val="0070C0"/>
                </a:solidFill>
              </a:rPr>
              <a:t> </a:t>
            </a:r>
            <a:r>
              <a:rPr lang="en-US" sz="2400" b="1" dirty="0" err="1">
                <a:solidFill>
                  <a:srgbClr val="0070C0"/>
                </a:solidFill>
              </a:rPr>
              <a:t>nhau</a:t>
            </a:r>
            <a:r>
              <a:rPr lang="en-US" sz="2400" b="1" dirty="0">
                <a:solidFill>
                  <a:srgbClr val="0070C0"/>
                </a:solidFill>
              </a:rPr>
              <a:t> </a:t>
            </a:r>
            <a:r>
              <a:rPr lang="en-US" sz="2400" b="1" dirty="0" err="1">
                <a:solidFill>
                  <a:srgbClr val="0070C0"/>
                </a:solidFill>
              </a:rPr>
              <a:t>trên</a:t>
            </a:r>
            <a:r>
              <a:rPr lang="en-US" sz="2400" b="1" dirty="0">
                <a:solidFill>
                  <a:srgbClr val="0070C0"/>
                </a:solidFill>
              </a:rPr>
              <a:t> </a:t>
            </a:r>
            <a:r>
              <a:rPr lang="en-US" sz="2400" b="1" dirty="0" err="1">
                <a:solidFill>
                  <a:srgbClr val="0070C0"/>
                </a:solidFill>
              </a:rPr>
              <a:t>cờ</a:t>
            </a:r>
            <a:r>
              <a:rPr lang="en-US" sz="2400" b="1" dirty="0">
                <a:solidFill>
                  <a:srgbClr val="0070C0"/>
                </a:solidFill>
              </a:rPr>
              <a:t> </a:t>
            </a:r>
            <a:r>
              <a:rPr lang="en-US" sz="2400" b="1" dirty="0" err="1">
                <a:solidFill>
                  <a:srgbClr val="0070C0"/>
                </a:solidFill>
              </a:rPr>
              <a:t>lê</a:t>
            </a:r>
            <a:r>
              <a:rPr lang="en-US" sz="2400" b="1" dirty="0">
                <a:solidFill>
                  <a:srgbClr val="0070C0"/>
                </a:solidFill>
              </a:rPr>
              <a:t>.</a:t>
            </a:r>
          </a:p>
        </p:txBody>
      </p:sp>
      <p:sp>
        <p:nvSpPr>
          <p:cNvPr id="4" name="TextBox 3" descr="n128 Fb Le Da"/>
          <p:cNvSpPr txBox="1"/>
          <p:nvPr/>
        </p:nvSpPr>
        <p:spPr>
          <a:xfrm>
            <a:off x="3061855" y="4298761"/>
            <a:ext cx="568036" cy="461665"/>
          </a:xfrm>
          <a:prstGeom prst="rect">
            <a:avLst/>
          </a:prstGeom>
          <a:noFill/>
        </p:spPr>
        <p:txBody>
          <a:bodyPr wrap="square" rtlCol="0">
            <a:spAutoFit/>
          </a:bodyPr>
          <a:lstStyle/>
          <a:p>
            <a:r>
              <a:rPr lang="en-US" sz="2400" b="1" dirty="0">
                <a:solidFill>
                  <a:srgbClr val="7030A0"/>
                </a:solidFill>
              </a:rPr>
              <a:t>a) </a:t>
            </a:r>
          </a:p>
        </p:txBody>
      </p:sp>
      <p:sp>
        <p:nvSpPr>
          <p:cNvPr id="10" name="TextBox 9" descr="n128 Fb Le Da"/>
          <p:cNvSpPr txBox="1"/>
          <p:nvPr/>
        </p:nvSpPr>
        <p:spPr>
          <a:xfrm>
            <a:off x="5306939" y="4271743"/>
            <a:ext cx="568036" cy="461665"/>
          </a:xfrm>
          <a:prstGeom prst="rect">
            <a:avLst/>
          </a:prstGeom>
          <a:noFill/>
        </p:spPr>
        <p:txBody>
          <a:bodyPr wrap="square" rtlCol="0">
            <a:spAutoFit/>
          </a:bodyPr>
          <a:lstStyle/>
          <a:p>
            <a:r>
              <a:rPr lang="en-US" sz="2400" b="1" dirty="0">
                <a:solidFill>
                  <a:srgbClr val="7030A0"/>
                </a:solidFill>
              </a:rPr>
              <a:t>b) </a:t>
            </a:r>
          </a:p>
        </p:txBody>
      </p:sp>
      <p:sp>
        <p:nvSpPr>
          <p:cNvPr id="11" name="TextBox 10" descr="n128 Fb Le Da"/>
          <p:cNvSpPr txBox="1"/>
          <p:nvPr/>
        </p:nvSpPr>
        <p:spPr>
          <a:xfrm>
            <a:off x="7641736" y="4289340"/>
            <a:ext cx="568036" cy="461665"/>
          </a:xfrm>
          <a:prstGeom prst="rect">
            <a:avLst/>
          </a:prstGeom>
          <a:noFill/>
        </p:spPr>
        <p:txBody>
          <a:bodyPr wrap="square" rtlCol="0">
            <a:spAutoFit/>
          </a:bodyPr>
          <a:lstStyle/>
          <a:p>
            <a:r>
              <a:rPr lang="en-US" sz="2400" b="1" dirty="0">
                <a:solidFill>
                  <a:srgbClr val="7030A0"/>
                </a:solidFill>
              </a:rPr>
              <a:t>c) </a:t>
            </a:r>
          </a:p>
        </p:txBody>
      </p:sp>
      <p:sp>
        <p:nvSpPr>
          <p:cNvPr id="12" name="TextBox 11" descr="n128 Fb Le Da"/>
          <p:cNvSpPr txBox="1"/>
          <p:nvPr/>
        </p:nvSpPr>
        <p:spPr>
          <a:xfrm>
            <a:off x="1842723" y="4818222"/>
            <a:ext cx="8640572" cy="400110"/>
          </a:xfrm>
          <a:prstGeom prst="rect">
            <a:avLst/>
          </a:prstGeom>
          <a:noFill/>
        </p:spPr>
        <p:txBody>
          <a:bodyPr wrap="square" rtlCol="0">
            <a:spAutoFit/>
          </a:bodyPr>
          <a:lstStyle/>
          <a:p>
            <a:r>
              <a:rPr lang="en-US" sz="2000" b="1" dirty="0" err="1">
                <a:solidFill>
                  <a:srgbClr val="7030A0"/>
                </a:solidFill>
              </a:rPr>
              <a:t>Hình</a:t>
            </a:r>
            <a:r>
              <a:rPr lang="en-US" sz="2000" b="1" dirty="0">
                <a:solidFill>
                  <a:srgbClr val="7030A0"/>
                </a:solidFill>
              </a:rPr>
              <a:t> 14.4. </a:t>
            </a:r>
            <a:r>
              <a:rPr lang="en-US" sz="2000" b="1" dirty="0" err="1">
                <a:solidFill>
                  <a:srgbClr val="7030A0"/>
                </a:solidFill>
              </a:rPr>
              <a:t>Lắp</a:t>
            </a:r>
            <a:r>
              <a:rPr lang="en-US" sz="2000" b="1" dirty="0">
                <a:solidFill>
                  <a:srgbClr val="7030A0"/>
                </a:solidFill>
              </a:rPr>
              <a:t> </a:t>
            </a:r>
            <a:r>
              <a:rPr lang="en-US" sz="2000" b="1" dirty="0" err="1">
                <a:solidFill>
                  <a:srgbClr val="7030A0"/>
                </a:solidFill>
              </a:rPr>
              <a:t>bu</a:t>
            </a:r>
            <a:r>
              <a:rPr lang="en-US" sz="2000" b="1" dirty="0">
                <a:solidFill>
                  <a:srgbClr val="7030A0"/>
                </a:solidFill>
              </a:rPr>
              <a:t> </a:t>
            </a:r>
            <a:r>
              <a:rPr lang="en-US" sz="2000" b="1" dirty="0" err="1">
                <a:solidFill>
                  <a:srgbClr val="7030A0"/>
                </a:solidFill>
              </a:rPr>
              <a:t>lông</a:t>
            </a:r>
            <a:r>
              <a:rPr lang="en-US" sz="2000" b="1" dirty="0">
                <a:solidFill>
                  <a:srgbClr val="7030A0"/>
                </a:solidFill>
              </a:rPr>
              <a:t> </a:t>
            </a:r>
            <a:r>
              <a:rPr lang="en-US" sz="2000" b="1" dirty="0" err="1">
                <a:solidFill>
                  <a:srgbClr val="7030A0"/>
                </a:solidFill>
              </a:rPr>
              <a:t>khi</a:t>
            </a:r>
            <a:r>
              <a:rPr lang="en-US" sz="2000" b="1" dirty="0">
                <a:solidFill>
                  <a:srgbClr val="7030A0"/>
                </a:solidFill>
              </a:rPr>
              <a:t> </a:t>
            </a:r>
            <a:r>
              <a:rPr lang="en-US" sz="2000" b="1" dirty="0" err="1">
                <a:solidFill>
                  <a:srgbClr val="7030A0"/>
                </a:solidFill>
              </a:rPr>
              <a:t>đặt</a:t>
            </a:r>
            <a:r>
              <a:rPr lang="en-US" sz="2000" b="1" dirty="0">
                <a:solidFill>
                  <a:srgbClr val="7030A0"/>
                </a:solidFill>
              </a:rPr>
              <a:t> </a:t>
            </a:r>
            <a:r>
              <a:rPr lang="en-US" sz="2000" b="1" dirty="0" err="1">
                <a:solidFill>
                  <a:srgbClr val="7030A0"/>
                </a:solidFill>
              </a:rPr>
              <a:t>lực</a:t>
            </a:r>
            <a:r>
              <a:rPr lang="en-US" sz="2000" b="1" dirty="0">
                <a:solidFill>
                  <a:srgbClr val="7030A0"/>
                </a:solidFill>
              </a:rPr>
              <a:t> ở </a:t>
            </a:r>
            <a:r>
              <a:rPr lang="en-US" sz="2000" b="1" dirty="0" err="1">
                <a:solidFill>
                  <a:srgbClr val="7030A0"/>
                </a:solidFill>
              </a:rPr>
              <a:t>những</a:t>
            </a:r>
            <a:r>
              <a:rPr lang="en-US" sz="2000" b="1" dirty="0">
                <a:solidFill>
                  <a:srgbClr val="7030A0"/>
                </a:solidFill>
              </a:rPr>
              <a:t> </a:t>
            </a:r>
            <a:r>
              <a:rPr lang="en-US" sz="2000" b="1" dirty="0" err="1">
                <a:solidFill>
                  <a:srgbClr val="7030A0"/>
                </a:solidFill>
              </a:rPr>
              <a:t>vị</a:t>
            </a:r>
            <a:r>
              <a:rPr lang="en-US" sz="2000" b="1" dirty="0">
                <a:solidFill>
                  <a:srgbClr val="7030A0"/>
                </a:solidFill>
              </a:rPr>
              <a:t> </a:t>
            </a:r>
            <a:r>
              <a:rPr lang="en-US" sz="2000" b="1" dirty="0" err="1">
                <a:solidFill>
                  <a:srgbClr val="7030A0"/>
                </a:solidFill>
              </a:rPr>
              <a:t>trí</a:t>
            </a:r>
            <a:r>
              <a:rPr lang="en-US" sz="2000" b="1" dirty="0">
                <a:solidFill>
                  <a:srgbClr val="7030A0"/>
                </a:solidFill>
              </a:rPr>
              <a:t> </a:t>
            </a:r>
            <a:r>
              <a:rPr lang="en-US" sz="2000" b="1" dirty="0" err="1">
                <a:solidFill>
                  <a:srgbClr val="7030A0"/>
                </a:solidFill>
              </a:rPr>
              <a:t>khác</a:t>
            </a:r>
            <a:r>
              <a:rPr lang="en-US" sz="2000" b="1" dirty="0">
                <a:solidFill>
                  <a:srgbClr val="7030A0"/>
                </a:solidFill>
              </a:rPr>
              <a:t> </a:t>
            </a:r>
            <a:r>
              <a:rPr lang="en-US" sz="2000" b="1" dirty="0" err="1">
                <a:solidFill>
                  <a:srgbClr val="7030A0"/>
                </a:solidFill>
              </a:rPr>
              <a:t>nhau</a:t>
            </a:r>
            <a:r>
              <a:rPr lang="en-US" sz="2000" b="1" dirty="0">
                <a:solidFill>
                  <a:srgbClr val="7030A0"/>
                </a:solidFill>
              </a:rPr>
              <a:t> </a:t>
            </a:r>
            <a:r>
              <a:rPr lang="en-US" sz="2000" b="1" dirty="0" err="1">
                <a:solidFill>
                  <a:srgbClr val="7030A0"/>
                </a:solidFill>
              </a:rPr>
              <a:t>trên</a:t>
            </a:r>
            <a:r>
              <a:rPr lang="en-US" sz="2000" b="1" dirty="0">
                <a:solidFill>
                  <a:srgbClr val="7030A0"/>
                </a:solidFill>
              </a:rPr>
              <a:t> </a:t>
            </a:r>
            <a:r>
              <a:rPr lang="en-US" sz="2000" b="1" dirty="0" err="1">
                <a:solidFill>
                  <a:srgbClr val="7030A0"/>
                </a:solidFill>
              </a:rPr>
              <a:t>cờ</a:t>
            </a:r>
            <a:r>
              <a:rPr lang="en-US" sz="2000" b="1" dirty="0">
                <a:solidFill>
                  <a:srgbClr val="7030A0"/>
                </a:solidFill>
              </a:rPr>
              <a:t> </a:t>
            </a:r>
            <a:r>
              <a:rPr lang="en-US" sz="2000" b="1" dirty="0" err="1">
                <a:solidFill>
                  <a:srgbClr val="7030A0"/>
                </a:solidFill>
              </a:rPr>
              <a:t>lê</a:t>
            </a:r>
            <a:r>
              <a:rPr lang="en-US" sz="2000" b="1" dirty="0">
                <a:solidFill>
                  <a:srgbClr val="7030A0"/>
                </a:solidFill>
              </a:rPr>
              <a:t>.</a:t>
            </a:r>
          </a:p>
        </p:txBody>
      </p:sp>
      <p:sp>
        <p:nvSpPr>
          <p:cNvPr id="16" name="TextBox 15" descr="n128 Fb Le Da"/>
          <p:cNvSpPr txBox="1"/>
          <p:nvPr/>
        </p:nvSpPr>
        <p:spPr>
          <a:xfrm>
            <a:off x="752809" y="5306905"/>
            <a:ext cx="10820400" cy="1200329"/>
          </a:xfrm>
          <a:prstGeom prst="rect">
            <a:avLst/>
          </a:prstGeom>
          <a:noFill/>
        </p:spPr>
        <p:txBody>
          <a:bodyPr wrap="square" rtlCol="0">
            <a:spAutoFit/>
          </a:bodyPr>
          <a:lstStyle/>
          <a:p>
            <a:pPr lvl="0" algn="just"/>
            <a:r>
              <a:rPr lang="en-US" sz="2400" b="1" dirty="0" err="1">
                <a:solidFill>
                  <a:srgbClr val="FF0000"/>
                </a:solidFill>
              </a:rPr>
              <a:t>Câu</a:t>
            </a:r>
            <a:r>
              <a:rPr lang="en-US" sz="2400" b="1" dirty="0">
                <a:solidFill>
                  <a:srgbClr val="FF0000"/>
                </a:solidFill>
              </a:rPr>
              <a:t> 2: </a:t>
            </a:r>
            <a:r>
              <a:rPr lang="vi-VN" sz="2400" b="1" dirty="0">
                <a:solidFill>
                  <a:srgbClr val="0070C0"/>
                </a:solidFill>
              </a:rPr>
              <a:t>Lực có gây ra tác dụng làm quay vật không nếu có phương song song với trục quay, hoặc cắt trục quay.</a:t>
            </a:r>
            <a:r>
              <a:rPr lang="en-US" sz="2400" b="1" dirty="0">
                <a:solidFill>
                  <a:srgbClr val="0070C0"/>
                </a:solidFill>
              </a:rPr>
              <a:t> </a:t>
            </a:r>
            <a:r>
              <a:rPr lang="en-US" sz="2400" b="1" dirty="0" err="1">
                <a:solidFill>
                  <a:srgbClr val="0070C0"/>
                </a:solidFill>
              </a:rPr>
              <a:t>Dựa</a:t>
            </a:r>
            <a:r>
              <a:rPr lang="en-US" sz="2400" b="1" dirty="0">
                <a:solidFill>
                  <a:srgbClr val="0070C0"/>
                </a:solidFill>
              </a:rPr>
              <a:t> </a:t>
            </a:r>
            <a:r>
              <a:rPr lang="en-US" sz="2400" b="1" dirty="0" err="1">
                <a:solidFill>
                  <a:srgbClr val="0070C0"/>
                </a:solidFill>
              </a:rPr>
              <a:t>vào</a:t>
            </a:r>
            <a:r>
              <a:rPr lang="en-US" sz="2400" b="1" dirty="0">
                <a:solidFill>
                  <a:srgbClr val="0070C0"/>
                </a:solidFill>
              </a:rPr>
              <a:t> </a:t>
            </a:r>
            <a:r>
              <a:rPr lang="en-US" sz="2400" b="1" dirty="0" err="1">
                <a:solidFill>
                  <a:srgbClr val="0070C0"/>
                </a:solidFill>
              </a:rPr>
              <a:t>tình</a:t>
            </a:r>
            <a:r>
              <a:rPr lang="en-US" sz="2400" b="1" dirty="0">
                <a:solidFill>
                  <a:srgbClr val="0070C0"/>
                </a:solidFill>
              </a:rPr>
              <a:t> </a:t>
            </a:r>
            <a:r>
              <a:rPr lang="en-US" sz="2400" b="1" dirty="0" err="1">
                <a:solidFill>
                  <a:srgbClr val="0070C0"/>
                </a:solidFill>
              </a:rPr>
              <a:t>huống</a:t>
            </a:r>
            <a:r>
              <a:rPr lang="en-US" sz="2400" b="1" dirty="0">
                <a:solidFill>
                  <a:srgbClr val="0070C0"/>
                </a:solidFill>
              </a:rPr>
              <a:t> </a:t>
            </a:r>
            <a:r>
              <a:rPr lang="en-US" sz="2400" b="1" dirty="0" err="1">
                <a:solidFill>
                  <a:srgbClr val="0070C0"/>
                </a:solidFill>
              </a:rPr>
              <a:t>trong</a:t>
            </a:r>
            <a:r>
              <a:rPr lang="en-US" sz="2400" b="1" dirty="0">
                <a:solidFill>
                  <a:srgbClr val="0070C0"/>
                </a:solidFill>
              </a:rPr>
              <a:t> </a:t>
            </a:r>
            <a:r>
              <a:rPr lang="en-US" sz="2400" b="1" dirty="0" err="1">
                <a:solidFill>
                  <a:srgbClr val="0070C0"/>
                </a:solidFill>
              </a:rPr>
              <a:t>hình</a:t>
            </a:r>
            <a:r>
              <a:rPr lang="en-US" sz="2400" b="1" dirty="0">
                <a:solidFill>
                  <a:srgbClr val="0070C0"/>
                </a:solidFill>
              </a:rPr>
              <a:t> 14.4  </a:t>
            </a:r>
            <a:r>
              <a:rPr lang="en-US" sz="2400" b="1" dirty="0" err="1">
                <a:solidFill>
                  <a:srgbClr val="0070C0"/>
                </a:solidFill>
              </a:rPr>
              <a:t>để</a:t>
            </a:r>
            <a:r>
              <a:rPr lang="en-US" sz="2400" b="1" dirty="0">
                <a:solidFill>
                  <a:srgbClr val="0070C0"/>
                </a:solidFill>
              </a:rPr>
              <a:t> minh </a:t>
            </a:r>
            <a:r>
              <a:rPr lang="en-US" sz="2400" b="1" dirty="0" err="1">
                <a:solidFill>
                  <a:srgbClr val="0070C0"/>
                </a:solidFill>
              </a:rPr>
              <a:t>họa</a:t>
            </a:r>
            <a:r>
              <a:rPr lang="en-US" sz="2400" b="1" dirty="0">
                <a:solidFill>
                  <a:srgbClr val="0070C0"/>
                </a:solidFill>
              </a:rPr>
              <a:t> </a:t>
            </a:r>
            <a:r>
              <a:rPr lang="en-US" sz="2400" b="1" dirty="0" err="1">
                <a:solidFill>
                  <a:srgbClr val="0070C0"/>
                </a:solidFill>
              </a:rPr>
              <a:t>cho</a:t>
            </a:r>
            <a:r>
              <a:rPr lang="en-US" sz="2400" b="1" dirty="0">
                <a:solidFill>
                  <a:srgbClr val="0070C0"/>
                </a:solidFill>
              </a:rPr>
              <a:t> </a:t>
            </a:r>
            <a:r>
              <a:rPr lang="en-US" sz="2400" b="1" dirty="0" err="1">
                <a:solidFill>
                  <a:srgbClr val="0070C0"/>
                </a:solidFill>
              </a:rPr>
              <a:t>câu</a:t>
            </a:r>
            <a:r>
              <a:rPr lang="en-US" sz="2400" b="1" dirty="0">
                <a:solidFill>
                  <a:srgbClr val="0070C0"/>
                </a:solidFill>
              </a:rPr>
              <a:t> </a:t>
            </a:r>
            <a:r>
              <a:rPr lang="en-US" sz="2400" b="1" dirty="0" err="1">
                <a:solidFill>
                  <a:srgbClr val="0070C0"/>
                </a:solidFill>
              </a:rPr>
              <a:t>trả</a:t>
            </a:r>
            <a:r>
              <a:rPr lang="en-US" sz="2400" b="1" dirty="0">
                <a:solidFill>
                  <a:srgbClr val="0070C0"/>
                </a:solidFill>
              </a:rPr>
              <a:t> </a:t>
            </a:r>
            <a:r>
              <a:rPr lang="en-US" sz="2400" b="1" dirty="0" err="1">
                <a:solidFill>
                  <a:srgbClr val="0070C0"/>
                </a:solidFill>
              </a:rPr>
              <a:t>lời</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a:solidFill>
                  <a:srgbClr val="0070C0"/>
                </a:solidFill>
              </a:rPr>
              <a:t>em</a:t>
            </a:r>
            <a:r>
              <a:rPr lang="en-US" sz="2400" b="1" dirty="0">
                <a:solidFill>
                  <a:srgbClr val="0070C0"/>
                </a:solidFill>
              </a:rPr>
              <a:t>.</a:t>
            </a:r>
          </a:p>
        </p:txBody>
      </p:sp>
    </p:spTree>
    <p:extLst>
      <p:ext uri="{BB962C8B-B14F-4D97-AF65-F5344CB8AC3E}">
        <p14:creationId xmlns:p14="http://schemas.microsoft.com/office/powerpoint/2010/main" val="232826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28 Fb Le Da">
            <a:extLst>
              <a:ext uri="{FF2B5EF4-FFF2-40B4-BE49-F238E27FC236}">
                <a16:creationId xmlns:a16="http://schemas.microsoft.com/office/drawing/2014/main" id="{210E8B9B-5DE6-47A2-A578-2629AD5F4AE3}"/>
              </a:ext>
            </a:extLst>
          </p:cNvPr>
          <p:cNvSpPr>
            <a:spLocks noChangeArrowheads="1"/>
          </p:cNvSpPr>
          <p:nvPr/>
        </p:nvSpPr>
        <p:spPr bwMode="gray">
          <a:xfrm>
            <a:off x="270276" y="167539"/>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1</a:t>
            </a:r>
          </a:p>
        </p:txBody>
      </p:sp>
      <p:sp>
        <p:nvSpPr>
          <p:cNvPr id="14" name="Freeform 13" descr="n128 Fb Le Da"/>
          <p:cNvSpPr/>
          <p:nvPr/>
        </p:nvSpPr>
        <p:spPr>
          <a:xfrm>
            <a:off x="270276" y="996765"/>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1</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Rectangle 14" descr="n128 Fb Le Da"/>
          <p:cNvSpPr/>
          <p:nvPr/>
        </p:nvSpPr>
        <p:spPr>
          <a:xfrm>
            <a:off x="1953932" y="996765"/>
            <a:ext cx="9600891" cy="1569660"/>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lvl="0" algn="just">
              <a:defRPr/>
            </a:pPr>
            <a:r>
              <a:rPr lang="vi-VN" sz="3200" b="1" dirty="0">
                <a:solidFill>
                  <a:srgbClr val="0070C0"/>
                </a:solidFill>
                <a:latin typeface="Arial"/>
                <a:ea typeface="Times New Roman" panose="02020603050405020304" pitchFamily="18" charset="0"/>
              </a:rPr>
              <a:t>Hình 14.4a : không làm bu lông quay. Hình 14.4b, c: làm bu lông quay; hình 14.4c dễ làm bu lông quay hơn.</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sp>
        <p:nvSpPr>
          <p:cNvPr id="27" name="Freeform 26" descr="n128 Fb Le Da"/>
          <p:cNvSpPr/>
          <p:nvPr/>
        </p:nvSpPr>
        <p:spPr>
          <a:xfrm>
            <a:off x="270278" y="3269477"/>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noProof="0" dirty="0">
                <a:solidFill>
                  <a:prstClr val="white"/>
                </a:solidFill>
                <a:latin typeface="Arial"/>
                <a:cs typeface="Arial" panose="020B0604020202020204" pitchFamily="34" charset="0"/>
              </a:rPr>
              <a:t>2</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 name="Rectangle 27" descr="n128 Fb Le Da"/>
          <p:cNvSpPr/>
          <p:nvPr/>
        </p:nvSpPr>
        <p:spPr>
          <a:xfrm>
            <a:off x="1953932" y="3269477"/>
            <a:ext cx="6899125" cy="1569660"/>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lvl="0" algn="just">
              <a:defRPr/>
            </a:pPr>
            <a:r>
              <a:rPr lang="vi-VN" sz="3200" b="1" dirty="0">
                <a:solidFill>
                  <a:srgbClr val="0070C0"/>
                </a:solidFill>
                <a:latin typeface="Arial"/>
                <a:ea typeface="Times New Roman" panose="02020603050405020304" pitchFamily="18" charset="0"/>
              </a:rPr>
              <a:t>Lực </a:t>
            </a:r>
            <a:r>
              <a:rPr lang="en-US" sz="3200" b="1" dirty="0" err="1">
                <a:solidFill>
                  <a:srgbClr val="0070C0"/>
                </a:solidFill>
                <a:latin typeface="Arial"/>
                <a:ea typeface="Times New Roman" panose="02020603050405020304" pitchFamily="18" charset="0"/>
              </a:rPr>
              <a:t>không</a:t>
            </a:r>
            <a:r>
              <a:rPr lang="vi-VN" sz="3200" b="1" dirty="0">
                <a:solidFill>
                  <a:srgbClr val="0070C0"/>
                </a:solidFill>
                <a:latin typeface="Arial"/>
                <a:ea typeface="Times New Roman" panose="02020603050405020304" pitchFamily="18" charset="0"/>
              </a:rPr>
              <a:t> gây ra tác dụng làm quay vật, khi phương của lực song song với trục quay</a:t>
            </a:r>
            <a:r>
              <a:rPr lang="en-US" sz="3200" b="1" dirty="0">
                <a:solidFill>
                  <a:srgbClr val="0070C0"/>
                </a:solidFill>
                <a:latin typeface="Arial"/>
                <a:ea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endParaRPr>
          </a:p>
        </p:txBody>
      </p:sp>
      <p:pic>
        <p:nvPicPr>
          <p:cNvPr id="9" name="Picture 8" descr="n128 Fb Le Da">
            <a:extLst>
              <a:ext uri="{FF2B5EF4-FFF2-40B4-BE49-F238E27FC236}">
                <a16:creationId xmlns:a16="http://schemas.microsoft.com/office/drawing/2014/main" id="{1459BCB0-517A-3831-3F56-BEB65FFC10C5}"/>
              </a:ext>
            </a:extLst>
          </p:cNvPr>
          <p:cNvPicPr>
            <a:picLocks noChangeAspect="1"/>
          </p:cNvPicPr>
          <p:nvPr/>
        </p:nvPicPr>
        <p:blipFill rotWithShape="1">
          <a:blip r:embed="rId2"/>
          <a:srcRect l="54257" t="1365" r="23044" b="6891"/>
          <a:stretch/>
        </p:blipFill>
        <p:spPr>
          <a:xfrm>
            <a:off x="9504218" y="2566425"/>
            <a:ext cx="1863123" cy="3449630"/>
          </a:xfrm>
          <a:prstGeom prst="rect">
            <a:avLst/>
          </a:prstGeom>
          <a:ln>
            <a:noFill/>
          </a:ln>
          <a:effectLst>
            <a:softEdge rad="112500"/>
          </a:effectLst>
        </p:spPr>
      </p:pic>
      <p:sp>
        <p:nvSpPr>
          <p:cNvPr id="10" name="TextBox 9" descr="n128 Fb Le Da">
            <a:extLst>
              <a:ext uri="{FF2B5EF4-FFF2-40B4-BE49-F238E27FC236}">
                <a16:creationId xmlns:a16="http://schemas.microsoft.com/office/drawing/2014/main" id="{791E742C-30EC-A225-FD56-69223DE6A0E9}"/>
              </a:ext>
            </a:extLst>
          </p:cNvPr>
          <p:cNvSpPr txBox="1"/>
          <p:nvPr/>
        </p:nvSpPr>
        <p:spPr>
          <a:xfrm>
            <a:off x="8853055" y="5991528"/>
            <a:ext cx="3103416" cy="830997"/>
          </a:xfrm>
          <a:prstGeom prst="rect">
            <a:avLst/>
          </a:prstGeom>
          <a:noFill/>
        </p:spPr>
        <p:txBody>
          <a:bodyPr wrap="square" rtlCol="0">
            <a:spAutoFit/>
          </a:bodyPr>
          <a:lstStyle/>
          <a:p>
            <a:pPr algn="ctr"/>
            <a:r>
              <a:rPr lang="en-US" sz="2400" b="0" dirty="0" err="1">
                <a:solidFill>
                  <a:srgbClr val="7030A0"/>
                </a:solidFill>
                <a:latin typeface="Arial" panose="020B0604020202020204" pitchFamily="34" charset="0"/>
                <a:cs typeface="Arial" panose="020B0604020202020204" pitchFamily="34" charset="0"/>
              </a:rPr>
              <a:t>Giá</a:t>
            </a:r>
            <a:r>
              <a:rPr lang="en-US" sz="2400" b="0" dirty="0">
                <a:solidFill>
                  <a:srgbClr val="7030A0"/>
                </a:solidFill>
                <a:latin typeface="Arial" panose="020B0604020202020204" pitchFamily="34" charset="0"/>
                <a:cs typeface="Arial" panose="020B0604020202020204" pitchFamily="34" charset="0"/>
              </a:rPr>
              <a:t> </a:t>
            </a:r>
            <a:r>
              <a:rPr lang="en-US" sz="2400" b="0" dirty="0" err="1">
                <a:solidFill>
                  <a:srgbClr val="7030A0"/>
                </a:solidFill>
                <a:latin typeface="Arial" panose="020B0604020202020204" pitchFamily="34" charset="0"/>
                <a:cs typeface="Arial" panose="020B0604020202020204" pitchFamily="34" charset="0"/>
              </a:rPr>
              <a:t>của</a:t>
            </a:r>
            <a:r>
              <a:rPr lang="en-US" sz="2400" b="0" dirty="0">
                <a:solidFill>
                  <a:srgbClr val="7030A0"/>
                </a:solidFill>
                <a:latin typeface="Arial" panose="020B0604020202020204" pitchFamily="34" charset="0"/>
                <a:cs typeface="Arial" panose="020B0604020202020204" pitchFamily="34" charset="0"/>
              </a:rPr>
              <a:t> </a:t>
            </a:r>
            <a:r>
              <a:rPr lang="en-US" sz="2400" b="0" dirty="0" err="1">
                <a:solidFill>
                  <a:srgbClr val="7030A0"/>
                </a:solidFill>
                <a:latin typeface="Arial" panose="020B0604020202020204" pitchFamily="34" charset="0"/>
                <a:cs typeface="Arial" panose="020B0604020202020204" pitchFamily="34" charset="0"/>
              </a:rPr>
              <a:t>lực</a:t>
            </a:r>
            <a:r>
              <a:rPr lang="en-US" sz="2400" b="0" dirty="0">
                <a:solidFill>
                  <a:srgbClr val="7030A0"/>
                </a:solidFill>
                <a:latin typeface="Arial" panose="020B0604020202020204" pitchFamily="34" charset="0"/>
                <a:cs typeface="Arial" panose="020B0604020202020204" pitchFamily="34" charset="0"/>
              </a:rPr>
              <a:t> </a:t>
            </a:r>
            <a:r>
              <a:rPr lang="vi-VN" sz="2400" b="0" dirty="0">
                <a:solidFill>
                  <a:srgbClr val="7030A0"/>
                </a:solidFill>
                <a:latin typeface="Arial" panose="020B0604020202020204" pitchFamily="34" charset="0"/>
                <a:cs typeface="Arial" panose="020B0604020202020204" pitchFamily="34" charset="0"/>
              </a:rPr>
              <a:t>song song với </a:t>
            </a:r>
            <a:r>
              <a:rPr lang="en-US" sz="2400" b="0" dirty="0" err="1">
                <a:solidFill>
                  <a:srgbClr val="7030A0"/>
                </a:solidFill>
                <a:latin typeface="Arial" panose="020B0604020202020204" pitchFamily="34" charset="0"/>
                <a:cs typeface="Arial" panose="020B0604020202020204" pitchFamily="34" charset="0"/>
              </a:rPr>
              <a:t>trục</a:t>
            </a:r>
            <a:r>
              <a:rPr lang="vi-VN" sz="2400" b="0" dirty="0">
                <a:solidFill>
                  <a:srgbClr val="7030A0"/>
                </a:solidFill>
                <a:latin typeface="Arial" panose="020B0604020202020204" pitchFamily="34" charset="0"/>
                <a:cs typeface="Arial" panose="020B0604020202020204" pitchFamily="34" charset="0"/>
              </a:rPr>
              <a:t> quay</a:t>
            </a:r>
            <a:endParaRPr lang="en-US" sz="2400" b="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97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7" grpId="0" animBg="1"/>
      <p:bldP spid="2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n128 Fb Le Da">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n128 Fb Le Da">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descr="n128 Fb Le Da"/>
          <p:cNvSpPr/>
          <p:nvPr/>
        </p:nvSpPr>
        <p:spPr>
          <a:xfrm>
            <a:off x="394207" y="1066800"/>
            <a:ext cx="11537604" cy="55491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p:txBody>
      </p:sp>
      <p:pic>
        <p:nvPicPr>
          <p:cNvPr id="7" name="Picture 6" descr="n128 Fb Le Da"/>
          <p:cNvPicPr/>
          <p:nvPr/>
        </p:nvPicPr>
        <p:blipFill rotWithShape="1">
          <a:blip r:embed="rId2"/>
          <a:srcRect b="30172"/>
          <a:stretch/>
        </p:blipFill>
        <p:spPr>
          <a:xfrm>
            <a:off x="2777740" y="2205228"/>
            <a:ext cx="7198794" cy="2066515"/>
          </a:xfrm>
          <a:prstGeom prst="rect">
            <a:avLst/>
          </a:prstGeom>
        </p:spPr>
      </p:pic>
      <p:sp>
        <p:nvSpPr>
          <p:cNvPr id="3" name="TextBox 2" descr="n128 Fb Le Da"/>
          <p:cNvSpPr txBox="1"/>
          <p:nvPr/>
        </p:nvSpPr>
        <p:spPr>
          <a:xfrm>
            <a:off x="752809" y="1392382"/>
            <a:ext cx="108204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Câu</a:t>
            </a:r>
            <a:r>
              <a:rPr kumimoji="0" lang="en-US" sz="2400" b="1" i="0" u="none" strike="noStrike" kern="1200" cap="none" spc="0" normalizeH="0" baseline="0" noProof="0" dirty="0">
                <a:ln>
                  <a:noFill/>
                </a:ln>
                <a:solidFill>
                  <a:srgbClr val="FF0000"/>
                </a:solidFill>
                <a:effectLst/>
                <a:uLnTx/>
                <a:uFillTx/>
                <a:latin typeface="Arial"/>
                <a:ea typeface="+mn-ea"/>
                <a:cs typeface="+mn-cs"/>
              </a:rPr>
              <a:t> 1: </a:t>
            </a:r>
            <a:r>
              <a:rPr kumimoji="0" lang="en-US" sz="2400" b="1" i="0" u="none" strike="noStrike" kern="1200" cap="none" spc="0" normalizeH="0" baseline="0" noProof="0" dirty="0" err="1">
                <a:ln>
                  <a:noFill/>
                </a:ln>
                <a:solidFill>
                  <a:srgbClr val="0070C0"/>
                </a:solidFill>
                <a:effectLst/>
                <a:uLnTx/>
                <a:uFillTx/>
                <a:latin typeface="Arial"/>
                <a:ea typeface="+mn-ea"/>
                <a:cs typeface="+mn-cs"/>
              </a:rPr>
              <a:t>Xét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trường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hợp</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vuông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góc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cố</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định</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vật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như</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trong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Hình</a:t>
            </a:r>
            <a:r>
              <a:rPr kumimoji="0" lang="en-US" sz="2400" b="1" i="0" u="none" strike="noStrike" kern="1200" cap="none" spc="0" normalizeH="0" baseline="0" noProof="0" dirty="0">
                <a:ln>
                  <a:noFill/>
                </a:ln>
                <a:solidFill>
                  <a:srgbClr val="0070C0"/>
                </a:solidFill>
                <a:effectLst/>
                <a:uLnTx/>
                <a:uFillTx/>
                <a:latin typeface="Arial"/>
                <a:ea typeface="+mn-ea"/>
                <a:cs typeface="+mn-cs"/>
              </a:rPr>
              <a:t> 14.4. Bu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lông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càng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dễ</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khi</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như</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thế</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nào</a:t>
            </a:r>
            <a:r>
              <a:rPr kumimoji="0" lang="en-US" sz="2400" b="1" i="0" u="none" strike="noStrike" kern="1200" cap="none" spc="0" normalizeH="0" baseline="0" noProof="0" dirty="0">
                <a:ln>
                  <a:noFill/>
                </a:ln>
                <a:solidFill>
                  <a:srgbClr val="0070C0"/>
                </a:solidFill>
                <a:effectLst/>
                <a:uLnTx/>
                <a:uFillTx/>
                <a:latin typeface="Arial"/>
                <a:ea typeface="+mn-ea"/>
                <a:cs typeface="+mn-cs"/>
              </a:rPr>
              <a:t>?</a:t>
            </a:r>
          </a:p>
        </p:txBody>
      </p:sp>
      <p:sp>
        <p:nvSpPr>
          <p:cNvPr id="4" name="TextBox 3" descr="n128 Fb Le Da"/>
          <p:cNvSpPr txBox="1"/>
          <p:nvPr/>
        </p:nvSpPr>
        <p:spPr>
          <a:xfrm>
            <a:off x="3061855" y="4298761"/>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a) </a:t>
            </a:r>
          </a:p>
        </p:txBody>
      </p:sp>
      <p:sp>
        <p:nvSpPr>
          <p:cNvPr id="10" name="TextBox 9" descr="n128 Fb Le Da"/>
          <p:cNvSpPr txBox="1"/>
          <p:nvPr/>
        </p:nvSpPr>
        <p:spPr>
          <a:xfrm>
            <a:off x="5306939" y="4271743"/>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b) </a:t>
            </a:r>
          </a:p>
        </p:txBody>
      </p:sp>
      <p:sp>
        <p:nvSpPr>
          <p:cNvPr id="11" name="TextBox 10" descr="n128 Fb Le Da"/>
          <p:cNvSpPr txBox="1"/>
          <p:nvPr/>
        </p:nvSpPr>
        <p:spPr>
          <a:xfrm>
            <a:off x="7641736" y="4289340"/>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c) </a:t>
            </a:r>
          </a:p>
        </p:txBody>
      </p:sp>
      <p:sp>
        <p:nvSpPr>
          <p:cNvPr id="12" name="TextBox 11" descr="n128 Fb Le Da"/>
          <p:cNvSpPr txBox="1"/>
          <p:nvPr/>
        </p:nvSpPr>
        <p:spPr>
          <a:xfrm>
            <a:off x="1842723" y="4818222"/>
            <a:ext cx="864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Hình</a:t>
            </a:r>
            <a:r>
              <a:rPr kumimoji="0" lang="en-US" sz="2000" b="1" i="0" u="none" strike="noStrike" kern="1200" cap="none" spc="0" normalizeH="0" baseline="0" noProof="0" dirty="0">
                <a:ln>
                  <a:noFill/>
                </a:ln>
                <a:solidFill>
                  <a:srgbClr val="7030A0"/>
                </a:solidFill>
                <a:effectLst/>
                <a:uLnTx/>
                <a:uFillTx/>
                <a:latin typeface="Arial"/>
                <a:ea typeface="+mn-ea"/>
                <a:cs typeface="+mn-cs"/>
              </a:rPr>
              <a:t> 14.4.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Lắp</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bu</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lông</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khi</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đặt</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lực</a:t>
            </a:r>
            <a:r>
              <a:rPr kumimoji="0" lang="en-US" sz="2000" b="1" i="0" u="none" strike="noStrike" kern="1200" cap="none" spc="0" normalizeH="0" baseline="0" noProof="0" dirty="0">
                <a:ln>
                  <a:noFill/>
                </a:ln>
                <a:solidFill>
                  <a:srgbClr val="7030A0"/>
                </a:solidFill>
                <a:effectLst/>
                <a:uLnTx/>
                <a:uFillTx/>
                <a:latin typeface="Arial"/>
                <a:ea typeface="+mn-ea"/>
                <a:cs typeface="+mn-cs"/>
              </a:rPr>
              <a:t> ở </a:t>
            </a:r>
            <a:r>
              <a:rPr kumimoji="0" lang="en-US" sz="2000" b="1" i="0" u="none" strike="noStrike" kern="1200" cap="none" spc="0" normalizeH="0" baseline="0" noProof="0" dirty="0" err="1">
                <a:ln>
                  <a:noFill/>
                </a:ln>
                <a:solidFill>
                  <a:srgbClr val="7030A0"/>
                </a:solidFill>
                <a:effectLst/>
                <a:uLnTx/>
                <a:uFillTx/>
                <a:latin typeface="Arial"/>
                <a:ea typeface="+mn-ea"/>
                <a:cs typeface="+mn-cs"/>
              </a:rPr>
              <a:t>những</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vị</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trí</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khác</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nhau</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trên</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cờ</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lê</a:t>
            </a:r>
            <a:r>
              <a:rPr kumimoji="0" lang="en-US" sz="2000" b="1" i="0" u="none" strike="noStrike" kern="1200" cap="none" spc="0" normalizeH="0" baseline="0" noProof="0" dirty="0">
                <a:ln>
                  <a:noFill/>
                </a:ln>
                <a:solidFill>
                  <a:srgbClr val="7030A0"/>
                </a:solidFill>
                <a:effectLst/>
                <a:uLnTx/>
                <a:uFillTx/>
                <a:latin typeface="Arial"/>
                <a:ea typeface="+mn-ea"/>
                <a:cs typeface="+mn-cs"/>
              </a:rPr>
              <a:t>.</a:t>
            </a:r>
          </a:p>
        </p:txBody>
      </p:sp>
      <p:sp>
        <p:nvSpPr>
          <p:cNvPr id="16" name="TextBox 15" descr="n128 Fb Le Da"/>
          <p:cNvSpPr txBox="1"/>
          <p:nvPr/>
        </p:nvSpPr>
        <p:spPr>
          <a:xfrm>
            <a:off x="752809" y="5306905"/>
            <a:ext cx="10820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Câu</a:t>
            </a:r>
            <a:r>
              <a:rPr kumimoji="0" lang="en-US" sz="2400" b="1" i="0" u="none" strike="noStrike" kern="1200" cap="none" spc="0" normalizeH="0" baseline="0" noProof="0" dirty="0">
                <a:ln>
                  <a:noFill/>
                </a:ln>
                <a:solidFill>
                  <a:srgbClr val="FF0000"/>
                </a:solidFill>
                <a:effectLst/>
                <a:uLnTx/>
                <a:uFillTx/>
                <a:latin typeface="Arial"/>
                <a:ea typeface="+mn-ea"/>
                <a:cs typeface="+mn-cs"/>
              </a:rPr>
              <a:t> 2: </a:t>
            </a: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Vậy</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tác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dụng</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làm</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quay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vật</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có</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trục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quay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cố</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định</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phụ</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thuộc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vào</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những</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yếu</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tố</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nào</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42899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28 Fb Le Da">
            <a:extLst>
              <a:ext uri="{FF2B5EF4-FFF2-40B4-BE49-F238E27FC236}">
                <a16:creationId xmlns:a16="http://schemas.microsoft.com/office/drawing/2014/main" id="{210E8B9B-5DE6-47A2-A578-2629AD5F4AE3}"/>
              </a:ext>
            </a:extLst>
          </p:cNvPr>
          <p:cNvSpPr>
            <a:spLocks noChangeArrowheads="1"/>
          </p:cNvSpPr>
          <p:nvPr/>
        </p:nvSpPr>
        <p:spPr bwMode="gray">
          <a:xfrm>
            <a:off x="236142" y="143815"/>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2</a:t>
            </a:r>
          </a:p>
        </p:txBody>
      </p:sp>
      <p:sp>
        <p:nvSpPr>
          <p:cNvPr id="4" name="TextBox 3" descr="n128 Fb Le Da"/>
          <p:cNvSpPr txBox="1"/>
          <p:nvPr/>
        </p:nvSpPr>
        <p:spPr>
          <a:xfrm>
            <a:off x="340646" y="2187386"/>
            <a:ext cx="11484803"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t>
            </a:r>
            <a:r>
              <a:rPr lang="en-US" sz="3200" b="1" dirty="0" err="1">
                <a:solidFill>
                  <a:srgbClr val="0070C0"/>
                </a:solidFill>
                <a:latin typeface="Arial"/>
              </a:rPr>
              <a:t>đặt</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a:t>
            </a:r>
            <a:r>
              <a:rPr lang="en-US" sz="3200" b="1" dirty="0" err="1">
                <a:solidFill>
                  <a:srgbClr val="0070C0"/>
                </a:solidFill>
                <a:latin typeface="Arial"/>
              </a:rPr>
              <a:t>cố</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cờ</a:t>
            </a:r>
            <a:r>
              <a:rPr lang="en-US" sz="3200" b="1" dirty="0">
                <a:solidFill>
                  <a:srgbClr val="0070C0"/>
                </a:solidFill>
                <a:latin typeface="Arial"/>
              </a:rPr>
              <a:t> </a:t>
            </a:r>
            <a:r>
              <a:rPr lang="en-US" sz="3200" b="1" dirty="0" err="1">
                <a:solidFill>
                  <a:srgbClr val="0070C0"/>
                </a:solidFill>
                <a:latin typeface="Arial"/>
              </a:rPr>
              <a:t>lê</a:t>
            </a:r>
            <a:r>
              <a:rPr lang="en-US" sz="3200" b="1" dirty="0">
                <a:solidFill>
                  <a:srgbClr val="0070C0"/>
                </a:solidFill>
                <a:latin typeface="Arial"/>
              </a:rPr>
              <a:t> </a:t>
            </a:r>
            <a:r>
              <a:rPr lang="en-US" sz="3200" b="1" dirty="0" err="1">
                <a:solidFill>
                  <a:srgbClr val="0070C0"/>
                </a:solidFill>
                <a:latin typeface="Arial"/>
              </a:rPr>
              <a:t>càng</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a:t>
            </a:r>
            <a:r>
              <a:rPr kumimoji="0" lang="en-US" sz="3200" b="1" i="0" u="none" strike="noStrike" kern="1200" cap="none" spc="0" normalizeH="0" noProof="0" dirty="0">
                <a:ln>
                  <a:noFill/>
                </a:ln>
                <a:solidFill>
                  <a:srgbClr val="0070C0"/>
                </a:solidFill>
                <a:effectLst/>
                <a:uLnTx/>
                <a:uFillTx/>
                <a:latin typeface="Arial"/>
              </a:rPr>
              <a:t>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6" name="TextBox 5" descr="n128 Fb Le Da"/>
          <p:cNvSpPr txBox="1"/>
          <p:nvPr/>
        </p:nvSpPr>
        <p:spPr>
          <a:xfrm>
            <a:off x="340645" y="3516948"/>
            <a:ext cx="11484803"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không</a:t>
            </a:r>
            <a:r>
              <a:rPr lang="en-US" sz="3200" b="1" dirty="0">
                <a:solidFill>
                  <a:srgbClr val="0070C0"/>
                </a:solidFill>
                <a:latin typeface="Arial"/>
              </a:rPr>
              <a:t> </a:t>
            </a:r>
            <a:r>
              <a:rPr lang="en-US" sz="3200" b="1" dirty="0" err="1">
                <a:solidFill>
                  <a:srgbClr val="0070C0"/>
                </a:solidFill>
                <a:latin typeface="Arial"/>
              </a:rPr>
              <a:t>đổi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t>
            </a:r>
            <a:r>
              <a:rPr lang="en-US" sz="3200" b="1" dirty="0" err="1">
                <a:solidFill>
                  <a:srgbClr val="0070C0"/>
                </a:solidFill>
                <a:latin typeface="Arial"/>
              </a:rPr>
              <a:t>đặt</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càng</a:t>
            </a:r>
            <a:r>
              <a:rPr lang="en-US" sz="3200" b="1" dirty="0">
                <a:solidFill>
                  <a:srgbClr val="0070C0"/>
                </a:solidFill>
                <a:latin typeface="Arial"/>
              </a:rPr>
              <a:t> </a:t>
            </a:r>
            <a:r>
              <a:rPr lang="en-US" sz="3200" b="1" dirty="0" err="1">
                <a:solidFill>
                  <a:srgbClr val="0070C0"/>
                </a:solidFill>
                <a:latin typeface="Arial"/>
              </a:rPr>
              <a:t>xa</a:t>
            </a:r>
            <a:r>
              <a:rPr lang="en-US" sz="3200" b="1" dirty="0">
                <a:solidFill>
                  <a:srgbClr val="0070C0"/>
                </a:solidFill>
                <a:latin typeface="Arial"/>
              </a:rPr>
              <a:t> </a:t>
            </a:r>
            <a:r>
              <a:rPr lang="en-US" sz="3200" b="1" dirty="0" err="1">
                <a:solidFill>
                  <a:srgbClr val="0070C0"/>
                </a:solidFill>
                <a:latin typeface="Arial"/>
              </a:rPr>
              <a:t>trục</a:t>
            </a:r>
            <a:r>
              <a:rPr lang="en-US" sz="3200" b="1" dirty="0">
                <a:solidFill>
                  <a:srgbClr val="0070C0"/>
                </a:solidFill>
                <a:latin typeface="Arial"/>
              </a:rPr>
              <a:t> quay</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9" name="TextBox 8" descr="n128 Fb Le Da"/>
          <p:cNvSpPr txBox="1"/>
          <p:nvPr/>
        </p:nvSpPr>
        <p:spPr>
          <a:xfrm>
            <a:off x="340646" y="4846510"/>
            <a:ext cx="10753703" cy="58477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Phụ</a:t>
            </a:r>
            <a:r>
              <a:rPr lang="en-US" sz="3200" b="1" dirty="0">
                <a:solidFill>
                  <a:srgbClr val="0070C0"/>
                </a:solidFill>
                <a:latin typeface="Arial"/>
              </a:rPr>
              <a:t> </a:t>
            </a:r>
            <a:r>
              <a:rPr lang="en-US" sz="3200" b="1" dirty="0" err="1">
                <a:solidFill>
                  <a:srgbClr val="0070C0"/>
                </a:solidFill>
                <a:latin typeface="Arial"/>
              </a:rPr>
              <a:t>thuộc</a:t>
            </a:r>
            <a:r>
              <a:rPr lang="en-US" sz="3200" b="1" dirty="0">
                <a:solidFill>
                  <a:srgbClr val="0070C0"/>
                </a:solidFill>
                <a:latin typeface="Arial"/>
              </a:rPr>
              <a:t> </a:t>
            </a:r>
            <a:r>
              <a:rPr lang="en-US" sz="3200" b="1" dirty="0" err="1">
                <a:solidFill>
                  <a:srgbClr val="0070C0"/>
                </a:solidFill>
                <a:latin typeface="Arial"/>
              </a:rPr>
              <a:t>vào</a:t>
            </a:r>
            <a:r>
              <a:rPr lang="en-US" sz="3200" b="1" dirty="0">
                <a:solidFill>
                  <a:srgbClr val="0070C0"/>
                </a:solidFill>
                <a:latin typeface="Arial"/>
              </a:rPr>
              <a:t> </a:t>
            </a:r>
            <a:r>
              <a:rPr lang="en-US" sz="3200" b="1" dirty="0" err="1">
                <a:solidFill>
                  <a:srgbClr val="0070C0"/>
                </a:solidFill>
                <a:latin typeface="Arial"/>
              </a:rPr>
              <a:t>phương</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lực</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14" name="Freeform 13" descr="n128 Fb Le Da"/>
          <p:cNvSpPr/>
          <p:nvPr/>
        </p:nvSpPr>
        <p:spPr>
          <a:xfrm>
            <a:off x="557659" y="112739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1</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10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28 Fb Le Da">
            <a:extLst>
              <a:ext uri="{FF2B5EF4-FFF2-40B4-BE49-F238E27FC236}">
                <a16:creationId xmlns:a16="http://schemas.microsoft.com/office/drawing/2014/main" id="{210E8B9B-5DE6-47A2-A578-2629AD5F4AE3}"/>
              </a:ext>
            </a:extLst>
          </p:cNvPr>
          <p:cNvSpPr>
            <a:spLocks noChangeArrowheads="1"/>
          </p:cNvSpPr>
          <p:nvPr/>
        </p:nvSpPr>
        <p:spPr bwMode="gray">
          <a:xfrm>
            <a:off x="236142" y="143815"/>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2</a:t>
            </a:r>
          </a:p>
        </p:txBody>
      </p:sp>
      <p:sp>
        <p:nvSpPr>
          <p:cNvPr id="11" name="TextBox 10" descr="n128 Fb Le Da"/>
          <p:cNvSpPr txBox="1"/>
          <p:nvPr/>
        </p:nvSpPr>
        <p:spPr>
          <a:xfrm>
            <a:off x="557696" y="1808800"/>
            <a:ext cx="7815398"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Trong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trường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hợp</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vuông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góc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định</a:t>
            </a:r>
            <a:r>
              <a:rPr kumimoji="0" lang="en-US" sz="3200" b="1" i="0" u="none" strike="noStrike" kern="1200" cap="none" spc="0" normalizeH="0" baseline="0" noProof="0" dirty="0">
                <a:ln>
                  <a:noFill/>
                </a:ln>
                <a:solidFill>
                  <a:srgbClr val="0070C0"/>
                </a:solidFill>
                <a:effectLst/>
                <a:uLnTx/>
                <a:uFillTx/>
                <a:latin typeface="Arial"/>
                <a:ea typeface="+mn-ea"/>
                <a:cs typeface="+mn-cs"/>
              </a:rPr>
              <a:t>, b</a:t>
            </a:r>
            <a:r>
              <a:rPr kumimoji="0" lang="en-US" sz="3200" b="1" i="0" u="none" strike="noStrike" kern="1200" cap="none" spc="0" normalizeH="0" baseline="0" noProof="0" dirty="0" err="1">
                <a:ln>
                  <a:noFill/>
                </a:ln>
                <a:solidFill>
                  <a:srgbClr val="0070C0"/>
                </a:solidFill>
                <a:effectLst/>
                <a:uLnTx/>
                <a:uFillTx/>
                <a:latin typeface="Arial"/>
                <a:ea typeface="+mn-ea"/>
                <a:cs typeface="+mn-cs"/>
              </a:rPr>
              <a:t>ằng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nghiệm</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đã</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chứng</a:t>
            </a:r>
            <a:r>
              <a:rPr kumimoji="0" lang="en-US" sz="3200" b="1" i="0" u="none" strike="noStrike" kern="1200" cap="none" spc="0" normalizeH="0" baseline="0" noProof="0" dirty="0">
                <a:ln>
                  <a:noFill/>
                </a:ln>
                <a:solidFill>
                  <a:srgbClr val="0070C0"/>
                </a:solidFill>
                <a:effectLst/>
                <a:uLnTx/>
                <a:uFillTx/>
                <a:latin typeface="Arial"/>
                <a:ea typeface="+mn-ea"/>
                <a:cs typeface="+mn-cs"/>
              </a:rPr>
              <a:t> minh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làm</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phụ</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thuộc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độ</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F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khoảng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cách</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từ</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đến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giá</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cánh</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tay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đòn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kí</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hiệu</a:t>
            </a:r>
            <a:r>
              <a:rPr kumimoji="0" lang="en-US" sz="3200" b="1" i="0" u="none" strike="noStrike" kern="1200" cap="none" spc="0" normalizeH="0" baseline="0" noProof="0" dirty="0">
                <a:ln>
                  <a:noFill/>
                </a:ln>
                <a:solidFill>
                  <a:srgbClr val="0070C0"/>
                </a:solidFill>
                <a:effectLst/>
                <a:uLnTx/>
                <a:uFillTx/>
                <a:latin typeface="Arial"/>
                <a:ea typeface="+mn-ea"/>
                <a:cs typeface="+mn-cs"/>
              </a:rPr>
              <a:t> d)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theo</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biểu</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thức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F.d</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
        <p:nvSpPr>
          <p:cNvPr id="12" name="TextBox 11" descr="n128 Fb Le Da"/>
          <p:cNvSpPr txBox="1"/>
          <p:nvPr/>
        </p:nvSpPr>
        <p:spPr>
          <a:xfrm>
            <a:off x="552351" y="5419793"/>
            <a:ext cx="833039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Đại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lượng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a:ln>
                  <a:noFill/>
                </a:ln>
                <a:solidFill>
                  <a:srgbClr val="FF0000"/>
                </a:solidFill>
                <a:effectLst/>
                <a:uLnTx/>
                <a:uFillTx/>
                <a:latin typeface="Arial"/>
                <a:ea typeface="+mn-ea"/>
                <a:cs typeface="+mn-cs"/>
              </a:rPr>
              <a:t>M = </a:t>
            </a:r>
            <a:r>
              <a:rPr kumimoji="0" lang="en-US" sz="3200" b="1" i="0" u="none" strike="noStrike" kern="1200" cap="none" spc="0" normalizeH="0" baseline="0" noProof="0" dirty="0" err="1">
                <a:ln>
                  <a:noFill/>
                </a:ln>
                <a:solidFill>
                  <a:srgbClr val="FF0000"/>
                </a:solidFill>
                <a:effectLst/>
                <a:uLnTx/>
                <a:uFillTx/>
                <a:latin typeface="Arial"/>
                <a:ea typeface="+mn-ea"/>
                <a:cs typeface="+mn-cs"/>
              </a:rPr>
              <a:t>F.d</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gọi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mô</a:t>
            </a:r>
            <a:r>
              <a:rPr kumimoji="0" lang="en-US" sz="3200" b="1" i="0" u="none" strike="noStrike" kern="1200" cap="none" spc="0" normalizeH="0" baseline="0" noProof="0" dirty="0">
                <a:ln>
                  <a:noFill/>
                </a:ln>
                <a:solidFill>
                  <a:srgbClr val="0070C0"/>
                </a:solidFill>
                <a:effectLst/>
                <a:uLnTx/>
                <a:uFillTx/>
                <a:latin typeface="Arial"/>
                <a:ea typeface="+mn-ea"/>
                <a:cs typeface="+mn-cs"/>
              </a:rPr>
              <a:t> men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a:t>
            </a:r>
          </a:p>
        </p:txBody>
      </p:sp>
      <p:sp>
        <p:nvSpPr>
          <p:cNvPr id="10" name="Freeform 9" descr="n128 Fb Le Da"/>
          <p:cNvSpPr/>
          <p:nvPr/>
        </p:nvSpPr>
        <p:spPr>
          <a:xfrm>
            <a:off x="552351" y="99413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noProof="0" dirty="0">
                <a:solidFill>
                  <a:prstClr val="white"/>
                </a:solidFill>
                <a:latin typeface="Arial"/>
                <a:cs typeface="Arial" panose="020B0604020202020204" pitchFamily="34" charset="0"/>
              </a:rPr>
              <a:t>2</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nvGrpSpPr>
          <p:cNvPr id="31" name="Group 30" descr="n128 Fb Le Da"/>
          <p:cNvGrpSpPr/>
          <p:nvPr/>
        </p:nvGrpSpPr>
        <p:grpSpPr>
          <a:xfrm>
            <a:off x="8706287" y="2427436"/>
            <a:ext cx="3152808" cy="2644368"/>
            <a:chOff x="8706287" y="2427436"/>
            <a:chExt cx="3152808" cy="2644368"/>
          </a:xfrm>
        </p:grpSpPr>
        <p:cxnSp>
          <p:nvCxnSpPr>
            <p:cNvPr id="7" name="Straight Connector 6"/>
            <p:cNvCxnSpPr/>
            <p:nvPr/>
          </p:nvCxnSpPr>
          <p:spPr>
            <a:xfrm>
              <a:off x="9088186" y="3464677"/>
              <a:ext cx="942108" cy="1094509"/>
            </a:xfrm>
            <a:prstGeom prst="line">
              <a:avLst/>
            </a:prstGeom>
            <a:ln w="5715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448402" y="3935731"/>
              <a:ext cx="1302328" cy="11360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750730" y="2979767"/>
              <a:ext cx="1108365" cy="9559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11408822" y="2427436"/>
                  <a:ext cx="346249" cy="552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1" i="1" smtClean="0">
                                <a:solidFill>
                                  <a:srgbClr val="002060"/>
                                </a:solidFill>
                                <a:latin typeface="Cambria Math" panose="02040503050406030204" pitchFamily="18" charset="0"/>
                              </a:rPr>
                            </m:ctrlPr>
                          </m:accPr>
                          <m:e>
                            <m:r>
                              <a:rPr lang="en-US" sz="3200" b="1" i="0" smtClean="0">
                                <a:solidFill>
                                  <a:srgbClr val="002060"/>
                                </a:solidFill>
                                <a:latin typeface="Cambria Math" panose="02040503050406030204" pitchFamily="18" charset="0"/>
                              </a:rPr>
                              <m:t>𝐅</m:t>
                            </m:r>
                          </m:e>
                        </m:acc>
                      </m:oMath>
                    </m:oMathPara>
                  </a14:m>
                  <a:endParaRPr lang="en-US" sz="3200" b="1" dirty="0"/>
                </a:p>
              </p:txBody>
            </p:sp>
          </mc:Choice>
          <mc:Fallback xmlns="">
            <p:sp>
              <p:nvSpPr>
                <p:cNvPr id="19" name="TextBox 18"/>
                <p:cNvSpPr txBox="1">
                  <a:spLocks noRot="1" noChangeAspect="1" noMove="1" noResize="1" noEditPoints="1" noAdjustHandles="1" noChangeArrowheads="1" noChangeShapeType="1" noTextEdit="1"/>
                </p:cNvSpPr>
                <p:nvPr/>
              </p:nvSpPr>
              <p:spPr>
                <a:xfrm>
                  <a:off x="11408822" y="2427436"/>
                  <a:ext cx="346249" cy="552331"/>
                </a:xfrm>
                <a:prstGeom prst="rect">
                  <a:avLst/>
                </a:prstGeom>
                <a:blipFill>
                  <a:blip r:embed="rId2"/>
                  <a:stretch>
                    <a:fillRect/>
                  </a:stretch>
                </a:blipFill>
              </p:spPr>
              <p:txBody>
                <a:bodyPr/>
                <a:lstStyle/>
                <a:p>
                  <a:r>
                    <a:rPr lang="en-US">
                      <a:noFill/>
                    </a:rPr>
                    <a:t> </a:t>
                  </a:r>
                </a:p>
              </p:txBody>
            </p:sp>
          </mc:Fallback>
        </mc:AlternateContent>
        <p:sp>
          <p:nvSpPr>
            <p:cNvPr id="21" name="TextBox 20"/>
            <p:cNvSpPr txBox="1"/>
            <p:nvPr/>
          </p:nvSpPr>
          <p:spPr>
            <a:xfrm>
              <a:off x="8718935" y="2947503"/>
              <a:ext cx="318998" cy="492443"/>
            </a:xfrm>
            <a:prstGeom prst="rect">
              <a:avLst/>
            </a:prstGeom>
            <a:noFill/>
          </p:spPr>
          <p:txBody>
            <a:bodyPr wrap="none" lIns="0" tIns="0" rIns="0" bIns="0" rtlCol="0">
              <a:spAutoFit/>
            </a:bodyPr>
            <a:lstStyle/>
            <a:p>
              <a:r>
                <a:rPr lang="en-US" sz="3200" b="1" dirty="0">
                  <a:solidFill>
                    <a:srgbClr val="00CC00"/>
                  </a:solidFill>
                </a:rPr>
                <a:t>O</a:t>
              </a:r>
            </a:p>
          </p:txBody>
        </p:sp>
        <p:cxnSp>
          <p:nvCxnSpPr>
            <p:cNvPr id="22" name="Straight Connector 21"/>
            <p:cNvCxnSpPr/>
            <p:nvPr/>
          </p:nvCxnSpPr>
          <p:spPr>
            <a:xfrm flipV="1">
              <a:off x="9904453" y="4210515"/>
              <a:ext cx="180108" cy="16271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068683" y="4213689"/>
              <a:ext cx="164522" cy="1905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84017" y="3964293"/>
              <a:ext cx="250068" cy="492443"/>
            </a:xfrm>
            <a:prstGeom prst="rect">
              <a:avLst/>
            </a:prstGeom>
            <a:noFill/>
          </p:spPr>
          <p:txBody>
            <a:bodyPr wrap="none" lIns="0" tIns="0" rIns="0" bIns="0" rtlCol="0">
              <a:spAutoFit/>
            </a:bodyPr>
            <a:lstStyle/>
            <a:p>
              <a:r>
                <a:rPr lang="en-US" sz="3200" b="1" dirty="0">
                  <a:solidFill>
                    <a:srgbClr val="FF0000"/>
                  </a:solidFill>
                </a:rPr>
                <a:t>d</a:t>
              </a:r>
            </a:p>
          </p:txBody>
        </p:sp>
        <p:sp>
          <p:nvSpPr>
            <p:cNvPr id="30" name="TextBox 29"/>
            <p:cNvSpPr txBox="1"/>
            <p:nvPr/>
          </p:nvSpPr>
          <p:spPr>
            <a:xfrm>
              <a:off x="8706287" y="2583552"/>
              <a:ext cx="2010853" cy="461665"/>
            </a:xfrm>
            <a:prstGeom prst="rect">
              <a:avLst/>
            </a:prstGeom>
            <a:noFill/>
          </p:spPr>
          <p:txBody>
            <a:bodyPr wrap="square" rtlCol="0">
              <a:spAutoFit/>
            </a:bodyPr>
            <a:lstStyle/>
            <a:p>
              <a:r>
                <a:rPr lang="en-US" sz="2400" b="1" dirty="0" err="1">
                  <a:solidFill>
                    <a:schemeClr val="accent2">
                      <a:lumMod val="75000"/>
                    </a:schemeClr>
                  </a:solidFill>
                </a:rPr>
                <a:t>Trục</a:t>
              </a:r>
              <a:r>
                <a:rPr lang="en-US" sz="2400" b="1" dirty="0">
                  <a:solidFill>
                    <a:schemeClr val="accent2">
                      <a:lumMod val="75000"/>
                    </a:schemeClr>
                  </a:solidFill>
                </a:rPr>
                <a:t> quay</a:t>
              </a:r>
            </a:p>
          </p:txBody>
        </p:sp>
      </p:grpSp>
    </p:spTree>
    <p:extLst>
      <p:ext uri="{BB962C8B-B14F-4D97-AF65-F5344CB8AC3E}">
        <p14:creationId xmlns:p14="http://schemas.microsoft.com/office/powerpoint/2010/main" val="271912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128 Fb Le Da">
            <a:extLst>
              <a:ext uri="{FF2B5EF4-FFF2-40B4-BE49-F238E27FC236}">
                <a16:creationId xmlns:a16="http://schemas.microsoft.com/office/drawing/2014/main" id="{4EC2A6DC-7BB3-421C-BCBF-190C79610415}"/>
              </a:ext>
            </a:extLst>
          </p:cNvPr>
          <p:cNvSpPr/>
          <p:nvPr/>
        </p:nvSpPr>
        <p:spPr>
          <a:xfrm>
            <a:off x="201705" y="45120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600" b="1" kern="0" dirty="0">
                <a:solidFill>
                  <a:srgbClr val="FFFF00"/>
                </a:solidFill>
                <a:latin typeface="Arial"/>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128 Fb Le Da">
            <a:extLst>
              <a:ext uri="{FF2B5EF4-FFF2-40B4-BE49-F238E27FC236}">
                <a16:creationId xmlns:a16="http://schemas.microsoft.com/office/drawing/2014/main" id="{0CF6858F-84F5-442F-873F-A411B8C05A66}"/>
              </a:ext>
            </a:extLst>
          </p:cNvPr>
          <p:cNvSpPr/>
          <p:nvPr/>
        </p:nvSpPr>
        <p:spPr>
          <a:xfrm>
            <a:off x="411659" y="38996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1</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 name="Picture 4" descr="n128 Fb Le Da">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4632" y="1497920"/>
            <a:ext cx="1698630" cy="15177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TextBox 8" descr="n128 Fb Le Da">
                <a:extLst>
                  <a:ext uri="{FF2B5EF4-FFF2-40B4-BE49-F238E27FC236}">
                    <a16:creationId xmlns:a16="http://schemas.microsoft.com/office/drawing/2014/main" id="{7F38D382-0A30-4AA7-AE41-F5F7E6A5B7D5}"/>
                  </a:ext>
                </a:extLst>
              </p:cNvPr>
              <p:cNvSpPr txBox="1"/>
              <p:nvPr/>
            </p:nvSpPr>
            <p:spPr>
              <a:xfrm>
                <a:off x="6047251" y="4866501"/>
                <a:ext cx="2103972" cy="641189"/>
              </a:xfrm>
              <a:prstGeom prst="rect">
                <a:avLst/>
              </a:prstGeom>
              <a:solidFill>
                <a:schemeClr val="accent5">
                  <a:lumMod val="50000"/>
                </a:schemeClr>
              </a:solidFill>
              <a:ln w="57150">
                <a:solidFill>
                  <a:schemeClr val="bg1">
                    <a:lumMod val="75000"/>
                  </a:schemeClr>
                </a:solidFill>
              </a:ln>
            </p:spPr>
            <p:txBody>
              <a:bodyPr vert="horz" lIns="91440" tIns="45720" rIns="91440" bIns="45720" rtlCol="0">
                <a:noAutofit/>
              </a:bodyPr>
              <a:lstStyle/>
              <a:p>
                <a:pPr marL="57150" marR="0" lvl="0" algn="just" defTabSz="914400" eaLnBrk="1" fontAlgn="auto" latinLnBrk="0" hangingPunct="1">
                  <a:lnSpc>
                    <a:spcPct val="100000"/>
                  </a:lnSpc>
                  <a:spcBef>
                    <a:spcPts val="0"/>
                  </a:spcBef>
                  <a:spcAft>
                    <a:spcPts val="600"/>
                  </a:spcAft>
                  <a:buClrTx/>
                  <a:buSzTx/>
                  <a:tabLst/>
                  <a:defRPr/>
                </a:pPr>
                <a14:m>
                  <m:oMathPara xmlns:m="http://schemas.openxmlformats.org/officeDocument/2006/math">
                    <m:oMathParaPr>
                      <m:jc m:val="centerGroup"/>
                    </m:oMathParaPr>
                    <m:oMath xmlns:m="http://schemas.openxmlformats.org/officeDocument/2006/math">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𝑴</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𝑭</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𝒅</m:t>
                      </m:r>
                    </m:oMath>
                  </m:oMathPara>
                </a14:m>
                <a:endParaRPr kumimoji="0" lang="en-US" sz="5400" b="1" i="0" u="none" strike="noStrike" kern="0" cap="none" spc="0" normalizeH="0" baseline="0" noProof="0" dirty="0">
                  <a:ln>
                    <a:noFill/>
                  </a:ln>
                  <a:solidFill>
                    <a:srgbClr val="0070C0"/>
                  </a:solidFill>
                  <a:effectLst/>
                  <a:uLnTx/>
                  <a:uFillTx/>
                  <a:cs typeface="Arial" panose="020B0604020202020204" pitchFamily="34" charset="0"/>
                </a:endParaRPr>
              </a:p>
            </p:txBody>
          </p:sp>
        </mc:Choice>
        <mc:Fallback>
          <p:sp>
            <p:nvSpPr>
              <p:cNvPr id="9" name="TextBox 8" descr="n128 Fb Le Da">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6047251" y="4866501"/>
                <a:ext cx="2103972" cy="641189"/>
              </a:xfrm>
              <a:prstGeom prst="rect">
                <a:avLst/>
              </a:prstGeom>
              <a:blipFill>
                <a:blip r:embed="rId4"/>
                <a:stretch>
                  <a:fillRect/>
                </a:stretch>
              </a:blipFill>
              <a:ln w="57150">
                <a:solidFill>
                  <a:schemeClr val="bg1">
                    <a:lumMod val="75000"/>
                  </a:schemeClr>
                </a:solidFill>
              </a:ln>
            </p:spPr>
            <p:txBody>
              <a:bodyPr/>
              <a:lstStyle/>
              <a:p>
                <a:r>
                  <a:rPr lang="en-US">
                    <a:noFill/>
                  </a:rPr>
                  <a:t> </a:t>
                </a:r>
              </a:p>
            </p:txBody>
          </p:sp>
        </mc:Fallback>
      </mc:AlternateContent>
      <p:sp>
        <p:nvSpPr>
          <p:cNvPr id="2" name="TextBox 1" descr="n128 Fb Le Da"/>
          <p:cNvSpPr txBox="1"/>
          <p:nvPr/>
        </p:nvSpPr>
        <p:spPr>
          <a:xfrm>
            <a:off x="4911634" y="4884400"/>
            <a:ext cx="6914606" cy="461665"/>
          </a:xfrm>
          <a:prstGeom prst="rect">
            <a:avLst/>
          </a:prstGeom>
          <a:noFill/>
        </p:spPr>
        <p:txBody>
          <a:bodyPr wrap="square" rtlCol="0">
            <a:spAutoFit/>
          </a:bodyPr>
          <a:lstStyle/>
          <a:p>
            <a:r>
              <a:rPr lang="en-US" sz="2400" dirty="0">
                <a:solidFill>
                  <a:schemeClr val="accent6">
                    <a:lumMod val="90000"/>
                    <a:lumOff val="10000"/>
                  </a:schemeClr>
                </a:solidFill>
              </a:rPr>
              <a:t>F: </a:t>
            </a:r>
            <a:r>
              <a:rPr lang="en-US" sz="2400" dirty="0" err="1">
                <a:solidFill>
                  <a:schemeClr val="accent6">
                    <a:lumMod val="90000"/>
                    <a:lumOff val="10000"/>
                  </a:schemeClr>
                </a:solidFill>
              </a:rPr>
              <a:t>lực</a:t>
            </a:r>
            <a:r>
              <a:rPr lang="en-US" sz="2400" dirty="0">
                <a:solidFill>
                  <a:schemeClr val="accent6">
                    <a:lumMod val="90000"/>
                    <a:lumOff val="10000"/>
                  </a:schemeClr>
                </a:solidFill>
              </a:rPr>
              <a:t> </a:t>
            </a:r>
            <a:r>
              <a:rPr lang="en-US" sz="2400" dirty="0" err="1">
                <a:solidFill>
                  <a:schemeClr val="accent6">
                    <a:lumMod val="90000"/>
                    <a:lumOff val="10000"/>
                  </a:schemeClr>
                </a:solidFill>
              </a:rPr>
              <a:t>tác</a:t>
            </a:r>
            <a:r>
              <a:rPr lang="en-US" sz="2400" dirty="0">
                <a:solidFill>
                  <a:schemeClr val="accent6">
                    <a:lumMod val="90000"/>
                    <a:lumOff val="10000"/>
                  </a:schemeClr>
                </a:solidFill>
              </a:rPr>
              <a:t> </a:t>
            </a:r>
            <a:r>
              <a:rPr lang="en-US" sz="2400" dirty="0" err="1">
                <a:solidFill>
                  <a:schemeClr val="accent6">
                    <a:lumMod val="90000"/>
                    <a:lumOff val="10000"/>
                  </a:schemeClr>
                </a:solidFill>
              </a:rPr>
              <a:t>dụng</a:t>
            </a:r>
            <a:r>
              <a:rPr lang="en-US" sz="2400" dirty="0">
                <a:solidFill>
                  <a:schemeClr val="accent6">
                    <a:lumMod val="90000"/>
                    <a:lumOff val="10000"/>
                  </a:schemeClr>
                </a:solidFill>
              </a:rPr>
              <a:t> (N)</a:t>
            </a:r>
          </a:p>
        </p:txBody>
      </p:sp>
      <p:sp>
        <p:nvSpPr>
          <p:cNvPr id="13" name="TextBox 12" descr="n128 Fb Le Da"/>
          <p:cNvSpPr txBox="1"/>
          <p:nvPr/>
        </p:nvSpPr>
        <p:spPr>
          <a:xfrm>
            <a:off x="4911634" y="5346065"/>
            <a:ext cx="6914606" cy="830997"/>
          </a:xfrm>
          <a:prstGeom prst="rect">
            <a:avLst/>
          </a:prstGeom>
          <a:noFill/>
        </p:spPr>
        <p:txBody>
          <a:bodyPr wrap="square" rtlCol="0">
            <a:spAutoFit/>
          </a:bodyPr>
          <a:lstStyle/>
          <a:p>
            <a:r>
              <a:rPr lang="en-US" sz="2400" dirty="0">
                <a:solidFill>
                  <a:schemeClr val="accent6">
                    <a:lumMod val="90000"/>
                    <a:lumOff val="10000"/>
                  </a:schemeClr>
                </a:solidFill>
              </a:rPr>
              <a:t>d: </a:t>
            </a:r>
            <a:r>
              <a:rPr lang="en-US" sz="2400" dirty="0" err="1">
                <a:solidFill>
                  <a:schemeClr val="accent6">
                    <a:lumMod val="90000"/>
                    <a:lumOff val="10000"/>
                  </a:schemeClr>
                </a:solidFill>
              </a:rPr>
              <a:t>cánh</a:t>
            </a:r>
            <a:r>
              <a:rPr lang="en-US" sz="2400" dirty="0">
                <a:solidFill>
                  <a:schemeClr val="accent6">
                    <a:lumMod val="90000"/>
                    <a:lumOff val="10000"/>
                  </a:schemeClr>
                </a:solidFill>
              </a:rPr>
              <a:t> </a:t>
            </a:r>
            <a:r>
              <a:rPr lang="en-US" sz="2400" dirty="0" err="1">
                <a:solidFill>
                  <a:schemeClr val="accent6">
                    <a:lumMod val="90000"/>
                    <a:lumOff val="10000"/>
                  </a:schemeClr>
                </a:solidFill>
              </a:rPr>
              <a:t>tay</a:t>
            </a:r>
            <a:r>
              <a:rPr lang="en-US" sz="2400" dirty="0">
                <a:solidFill>
                  <a:schemeClr val="accent6">
                    <a:lumMod val="90000"/>
                    <a:lumOff val="10000"/>
                  </a:schemeClr>
                </a:solidFill>
              </a:rPr>
              <a:t> </a:t>
            </a:r>
            <a:r>
              <a:rPr lang="en-US" sz="2400" dirty="0" err="1">
                <a:solidFill>
                  <a:schemeClr val="accent6">
                    <a:lumMod val="90000"/>
                    <a:lumOff val="10000"/>
                  </a:schemeClr>
                </a:solidFill>
              </a:rPr>
              <a:t>đòn</a:t>
            </a:r>
            <a:r>
              <a:rPr lang="en-US" sz="2400" dirty="0">
                <a:solidFill>
                  <a:schemeClr val="accent6">
                    <a:lumMod val="90000"/>
                    <a:lumOff val="10000"/>
                  </a:schemeClr>
                </a:solidFill>
              </a:rPr>
              <a:t> (</a:t>
            </a:r>
            <a:r>
              <a:rPr lang="en-US" sz="2400" dirty="0" err="1">
                <a:solidFill>
                  <a:schemeClr val="accent6">
                    <a:lumMod val="90000"/>
                    <a:lumOff val="10000"/>
                  </a:schemeClr>
                </a:solidFill>
              </a:rPr>
              <a:t>khoảng</a:t>
            </a:r>
            <a:r>
              <a:rPr lang="en-US" sz="2400" dirty="0">
                <a:solidFill>
                  <a:schemeClr val="accent6">
                    <a:lumMod val="90000"/>
                    <a:lumOff val="10000"/>
                  </a:schemeClr>
                </a:solidFill>
              </a:rPr>
              <a:t> </a:t>
            </a:r>
            <a:r>
              <a:rPr lang="en-US" sz="2400" dirty="0" err="1">
                <a:solidFill>
                  <a:schemeClr val="accent6">
                    <a:lumMod val="90000"/>
                    <a:lumOff val="10000"/>
                  </a:schemeClr>
                </a:solidFill>
              </a:rPr>
              <a:t>cách</a:t>
            </a:r>
            <a:r>
              <a:rPr lang="en-US" sz="2400" dirty="0">
                <a:solidFill>
                  <a:schemeClr val="accent6">
                    <a:lumMod val="90000"/>
                    <a:lumOff val="10000"/>
                  </a:schemeClr>
                </a:solidFill>
              </a:rPr>
              <a:t> </a:t>
            </a:r>
            <a:r>
              <a:rPr lang="en-US" sz="2400" dirty="0" err="1">
                <a:solidFill>
                  <a:schemeClr val="accent6">
                    <a:lumMod val="90000"/>
                    <a:lumOff val="10000"/>
                  </a:schemeClr>
                </a:solidFill>
              </a:rPr>
              <a:t>từ</a:t>
            </a:r>
            <a:r>
              <a:rPr lang="en-US" sz="2400" dirty="0">
                <a:solidFill>
                  <a:schemeClr val="accent6">
                    <a:lumMod val="90000"/>
                    <a:lumOff val="10000"/>
                  </a:schemeClr>
                </a:solidFill>
              </a:rPr>
              <a:t> </a:t>
            </a:r>
            <a:r>
              <a:rPr lang="en-US" sz="2400" dirty="0" err="1">
                <a:solidFill>
                  <a:schemeClr val="accent6">
                    <a:lumMod val="90000"/>
                    <a:lumOff val="10000"/>
                  </a:schemeClr>
                </a:solidFill>
              </a:rPr>
              <a:t>trục</a:t>
            </a:r>
            <a:r>
              <a:rPr lang="en-US" sz="2400" dirty="0">
                <a:solidFill>
                  <a:schemeClr val="accent6">
                    <a:lumMod val="90000"/>
                    <a:lumOff val="10000"/>
                  </a:schemeClr>
                </a:solidFill>
              </a:rPr>
              <a:t> quay </a:t>
            </a:r>
            <a:r>
              <a:rPr lang="en-US" sz="2400" dirty="0" err="1">
                <a:solidFill>
                  <a:schemeClr val="accent6">
                    <a:lumMod val="90000"/>
                    <a:lumOff val="10000"/>
                  </a:schemeClr>
                </a:solidFill>
              </a:rPr>
              <a:t>đến</a:t>
            </a:r>
            <a:r>
              <a:rPr lang="en-US" sz="2400" dirty="0">
                <a:solidFill>
                  <a:schemeClr val="accent6">
                    <a:lumMod val="90000"/>
                    <a:lumOff val="10000"/>
                  </a:schemeClr>
                </a:solidFill>
              </a:rPr>
              <a:t> </a:t>
            </a:r>
            <a:r>
              <a:rPr lang="en-US" sz="2400" dirty="0" err="1">
                <a:solidFill>
                  <a:schemeClr val="accent6">
                    <a:lumMod val="90000"/>
                    <a:lumOff val="10000"/>
                  </a:schemeClr>
                </a:solidFill>
              </a:rPr>
              <a:t>giá</a:t>
            </a:r>
            <a:r>
              <a:rPr lang="en-US" sz="2400" dirty="0">
                <a:solidFill>
                  <a:schemeClr val="accent6">
                    <a:lumMod val="90000"/>
                    <a:lumOff val="10000"/>
                  </a:schemeClr>
                </a:solidFill>
              </a:rPr>
              <a:t> </a:t>
            </a:r>
            <a:r>
              <a:rPr lang="en-US" sz="2400" dirty="0" err="1">
                <a:solidFill>
                  <a:schemeClr val="accent6">
                    <a:lumMod val="90000"/>
                    <a:lumOff val="10000"/>
                  </a:schemeClr>
                </a:solidFill>
              </a:rPr>
              <a:t>của</a:t>
            </a:r>
            <a:r>
              <a:rPr lang="en-US" sz="2400" dirty="0">
                <a:solidFill>
                  <a:schemeClr val="accent6">
                    <a:lumMod val="90000"/>
                    <a:lumOff val="10000"/>
                  </a:schemeClr>
                </a:solidFill>
              </a:rPr>
              <a:t> </a:t>
            </a:r>
            <a:r>
              <a:rPr lang="en-US" sz="2400" dirty="0" err="1">
                <a:solidFill>
                  <a:schemeClr val="accent6">
                    <a:lumMod val="90000"/>
                    <a:lumOff val="10000"/>
                  </a:schemeClr>
                </a:solidFill>
              </a:rPr>
              <a:t>lực</a:t>
            </a:r>
            <a:r>
              <a:rPr lang="en-US" sz="2400" dirty="0">
                <a:solidFill>
                  <a:schemeClr val="accent6">
                    <a:lumMod val="90000"/>
                    <a:lumOff val="10000"/>
                  </a:schemeClr>
                </a:solidFill>
              </a:rPr>
              <a:t> ) (m)</a:t>
            </a:r>
          </a:p>
        </p:txBody>
      </p:sp>
      <p:sp>
        <p:nvSpPr>
          <p:cNvPr id="14" name="TextBox 13" descr="n128 Fb Le Da"/>
          <p:cNvSpPr txBox="1"/>
          <p:nvPr/>
        </p:nvSpPr>
        <p:spPr>
          <a:xfrm>
            <a:off x="4911634" y="6177062"/>
            <a:ext cx="6914606" cy="461665"/>
          </a:xfrm>
          <a:prstGeom prst="rect">
            <a:avLst/>
          </a:prstGeom>
          <a:noFill/>
        </p:spPr>
        <p:txBody>
          <a:bodyPr wrap="square" rtlCol="0">
            <a:spAutoFit/>
          </a:bodyPr>
          <a:lstStyle/>
          <a:p>
            <a:r>
              <a:rPr lang="en-US" sz="2400" dirty="0">
                <a:solidFill>
                  <a:schemeClr val="accent6">
                    <a:lumMod val="90000"/>
                    <a:lumOff val="10000"/>
                  </a:schemeClr>
                </a:solidFill>
              </a:rPr>
              <a:t>M: moment </a:t>
            </a:r>
            <a:r>
              <a:rPr lang="en-US" sz="2400" dirty="0" err="1">
                <a:solidFill>
                  <a:schemeClr val="accent6">
                    <a:lumMod val="90000"/>
                    <a:lumOff val="10000"/>
                  </a:schemeClr>
                </a:solidFill>
              </a:rPr>
              <a:t>lực</a:t>
            </a:r>
            <a:r>
              <a:rPr lang="en-US" sz="2400" dirty="0">
                <a:solidFill>
                  <a:schemeClr val="accent6">
                    <a:lumMod val="90000"/>
                    <a:lumOff val="10000"/>
                  </a:schemeClr>
                </a:solidFill>
              </a:rPr>
              <a:t> (</a:t>
            </a:r>
            <a:r>
              <a:rPr lang="en-US" sz="2400" dirty="0" err="1">
                <a:solidFill>
                  <a:schemeClr val="accent6">
                    <a:lumMod val="90000"/>
                    <a:lumOff val="10000"/>
                  </a:schemeClr>
                </a:solidFill>
              </a:rPr>
              <a:t>N.m</a:t>
            </a:r>
            <a:r>
              <a:rPr lang="en-US" sz="2400" dirty="0">
                <a:solidFill>
                  <a:schemeClr val="accent6">
                    <a:lumMod val="90000"/>
                    <a:lumOff val="10000"/>
                  </a:schemeClr>
                </a:solidFill>
              </a:rPr>
              <a:t>)</a:t>
            </a:r>
          </a:p>
        </p:txBody>
      </p:sp>
      <p:sp>
        <p:nvSpPr>
          <p:cNvPr id="3" name="Rounded Rectangle 2" descr="n128 Fb Le Da"/>
          <p:cNvSpPr/>
          <p:nvPr/>
        </p:nvSpPr>
        <p:spPr>
          <a:xfrm>
            <a:off x="1720400" y="1253752"/>
            <a:ext cx="5304372"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rPr>
              <a:t>Khái</a:t>
            </a:r>
            <a:r>
              <a:rPr lang="en-US" sz="3600" b="1" dirty="0">
                <a:solidFill>
                  <a:srgbClr val="FFFF00"/>
                </a:solidFill>
              </a:rPr>
              <a:t> </a:t>
            </a:r>
            <a:r>
              <a:rPr lang="en-US" sz="3600" b="1" dirty="0" err="1">
                <a:solidFill>
                  <a:srgbClr val="FFFF00"/>
                </a:solidFill>
              </a:rPr>
              <a:t>niệm</a:t>
            </a:r>
            <a:r>
              <a:rPr lang="en-US" sz="3600" b="1" dirty="0">
                <a:solidFill>
                  <a:srgbClr val="FFFF00"/>
                </a:solidFill>
              </a:rPr>
              <a:t> moment </a:t>
            </a:r>
            <a:r>
              <a:rPr lang="en-US" sz="3600" b="1" dirty="0" err="1">
                <a:solidFill>
                  <a:srgbClr val="FFFF00"/>
                </a:solidFill>
              </a:rPr>
              <a:t>lực</a:t>
            </a:r>
            <a:endParaRPr lang="en-US" sz="3600" b="1" dirty="0">
              <a:solidFill>
                <a:srgbClr val="FFFF00"/>
              </a:solidFill>
            </a:endParaRPr>
          </a:p>
        </p:txBody>
      </p:sp>
      <p:sp>
        <p:nvSpPr>
          <p:cNvPr id="12" name="Rounded Rectangle 11" descr="n128 Fb Le Da"/>
          <p:cNvSpPr/>
          <p:nvPr/>
        </p:nvSpPr>
        <p:spPr>
          <a:xfrm>
            <a:off x="1720400" y="2264602"/>
            <a:ext cx="10162600" cy="244027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Moment lực đối với một trục quay là đại lượng đặc trưng cho tác dụng làm quay của lực và được đo bằng tích của lực với cánh tay đòn của nó.</a:t>
            </a:r>
          </a:p>
        </p:txBody>
      </p:sp>
    </p:spTree>
    <p:extLst>
      <p:ext uri="{BB962C8B-B14F-4D97-AF65-F5344CB8AC3E}">
        <p14:creationId xmlns:p14="http://schemas.microsoft.com/office/powerpoint/2010/main" val="31409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par>
                                <p:cTn id="13" presetID="22" presetClass="entr" presetSubtype="8" fill="hold" nodeType="withEffect">
                                  <p:stCondLst>
                                    <p:cond delay="0"/>
                                  </p:stCondLst>
                                  <p:iterate type="lt">
                                    <p:tmPct val="10000"/>
                                  </p:iterate>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0.00104 0.00579 L -0.32982 0.02106 " pathEditMode="relative" rAng="0" ptsTypes="AA">
                                      <p:cBhvr>
                                        <p:cTn id="19" dur="2000" fill="hold"/>
                                        <p:tgtEl>
                                          <p:spTgt spid="9">
                                            <p:bg/>
                                          </p:spTgt>
                                        </p:tgtEl>
                                        <p:attrNameLst>
                                          <p:attrName>ppt_x</p:attrName>
                                          <p:attrName>ppt_y</p:attrName>
                                        </p:attrNameLst>
                                      </p:cBhvr>
                                      <p:rCtr x="-16549" y="764"/>
                                    </p:animMotion>
                                  </p:childTnLst>
                                </p:cTn>
                              </p:par>
                              <p:par>
                                <p:cTn id="20" presetID="42" presetClass="path" presetSubtype="0" accel="50000" decel="50000" fill="hold" grpId="1" nodeType="withEffect">
                                  <p:stCondLst>
                                    <p:cond delay="0"/>
                                  </p:stCondLst>
                                  <p:iterate type="lt">
                                    <p:tmPct val="0"/>
                                  </p:iterate>
                                  <p:childTnLst>
                                    <p:animMotion origin="layout" path="M 3.54167E-6 2.22222E-6 L -0.33177 0.02268 " pathEditMode="relative" rAng="0" ptsTypes="AA">
                                      <p:cBhvr>
                                        <p:cTn id="21" dur="2000" fill="hold"/>
                                        <p:tgtEl>
                                          <p:spTgt spid="9">
                                            <p:txEl>
                                              <p:pRg st="0" end="0"/>
                                            </p:txEl>
                                          </p:spTgt>
                                        </p:tgtEl>
                                        <p:attrNameLst>
                                          <p:attrName>ppt_x</p:attrName>
                                          <p:attrName>ppt_y</p:attrName>
                                        </p:attrNameLst>
                                      </p:cBhvr>
                                      <p:rCtr x="-16589" y="1134"/>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uiExpand="1" build="allAtOnce" animBg="1"/>
      <p:bldP spid="2" grpId="0"/>
      <p:bldP spid="13" grpId="0"/>
      <p:bldP spid="14"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n128 Fb Le Da"/>
          <p:cNvSpPr/>
          <p:nvPr/>
        </p:nvSpPr>
        <p:spPr>
          <a:xfrm>
            <a:off x="853152" y="4475946"/>
            <a:ext cx="10563786" cy="2129246"/>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70C0"/>
                </a:solidFill>
                <a:latin typeface="Arial"/>
              </a:rPr>
              <a:t>Xét</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vào</a:t>
            </a:r>
            <a:r>
              <a:rPr lang="en-US" sz="3200" b="1" dirty="0">
                <a:solidFill>
                  <a:srgbClr val="0070C0"/>
                </a:solidFill>
                <a:latin typeface="Arial"/>
              </a:rPr>
              <a:t> </a:t>
            </a:r>
            <a:r>
              <a:rPr lang="en-US" sz="3200" b="1" dirty="0" err="1">
                <a:solidFill>
                  <a:srgbClr val="0070C0"/>
                </a:solidFill>
                <a:latin typeface="Arial"/>
              </a:rPr>
              <a:t>mỏ</a:t>
            </a:r>
            <a:r>
              <a:rPr lang="en-US" sz="3200" b="1" dirty="0">
                <a:solidFill>
                  <a:srgbClr val="0070C0"/>
                </a:solidFill>
                <a:latin typeface="Arial"/>
              </a:rPr>
              <a:t> </a:t>
            </a:r>
            <a:r>
              <a:rPr lang="en-US" sz="3200" b="1" dirty="0" err="1">
                <a:solidFill>
                  <a:srgbClr val="0070C0"/>
                </a:solidFill>
                <a:latin typeface="Arial"/>
              </a:rPr>
              <a:t>lết</a:t>
            </a:r>
            <a:r>
              <a:rPr lang="en-US" sz="3200" b="1" dirty="0">
                <a:solidFill>
                  <a:srgbClr val="0070C0"/>
                </a:solidFill>
                <a:latin typeface="Arial"/>
              </a:rPr>
              <a:t>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hướng</a:t>
            </a:r>
            <a:r>
              <a:rPr lang="en-US" sz="3200" b="1" dirty="0">
                <a:solidFill>
                  <a:srgbClr val="0070C0"/>
                </a:solidFill>
                <a:latin typeface="Arial"/>
              </a:rPr>
              <a:t> </a:t>
            </a:r>
            <a:r>
              <a:rPr lang="en-US" sz="3200" b="1" dirty="0" err="1">
                <a:solidFill>
                  <a:srgbClr val="0070C0"/>
                </a:solidFill>
                <a:latin typeface="Arial"/>
              </a:rPr>
              <a:t>như</a:t>
            </a:r>
            <a:r>
              <a:rPr lang="en-US" sz="3200" b="1" dirty="0">
                <a:solidFill>
                  <a:srgbClr val="0070C0"/>
                </a:solidFill>
                <a:latin typeface="Arial"/>
              </a:rPr>
              <a:t> </a:t>
            </a:r>
            <a:r>
              <a:rPr lang="en-US" sz="3200" b="1" dirty="0" err="1">
                <a:solidFill>
                  <a:srgbClr val="0070C0"/>
                </a:solidFill>
                <a:latin typeface="Arial"/>
              </a:rPr>
              <a:t>Hình</a:t>
            </a:r>
            <a:r>
              <a:rPr lang="en-US" sz="3200" b="1" dirty="0">
                <a:solidFill>
                  <a:srgbClr val="0070C0"/>
                </a:solidFill>
                <a:latin typeface="Arial"/>
              </a:rPr>
              <a:t> 14.5. </a:t>
            </a:r>
            <a:r>
              <a:rPr lang="en-US" sz="3200" b="1" dirty="0" err="1">
                <a:solidFill>
                  <a:srgbClr val="0070C0"/>
                </a:solidFill>
                <a:latin typeface="Arial"/>
              </a:rPr>
              <a:t>Hãy</a:t>
            </a:r>
            <a:r>
              <a:rPr lang="en-US" sz="3200" b="1" dirty="0">
                <a:solidFill>
                  <a:srgbClr val="0070C0"/>
                </a:solidFill>
                <a:latin typeface="Arial"/>
              </a:rPr>
              <a:t> </a:t>
            </a:r>
            <a:r>
              <a:rPr lang="en-US" sz="3200" b="1" dirty="0" err="1">
                <a:solidFill>
                  <a:srgbClr val="0070C0"/>
                </a:solidFill>
                <a:latin typeface="Arial"/>
              </a:rPr>
              <a:t>xác</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a:t>
            </a:r>
            <a:r>
              <a:rPr lang="en-US" sz="3200" b="1" dirty="0" err="1">
                <a:solidFill>
                  <a:srgbClr val="0070C0"/>
                </a:solidFill>
                <a:latin typeface="Arial"/>
              </a:rPr>
              <a:t>cánh</a:t>
            </a:r>
            <a:r>
              <a:rPr lang="en-US" sz="3200" b="1" dirty="0">
                <a:solidFill>
                  <a:srgbClr val="0070C0"/>
                </a:solidFill>
                <a:latin typeface="Arial"/>
              </a:rPr>
              <a:t> </a:t>
            </a:r>
            <a:r>
              <a:rPr lang="en-US" sz="3200" b="1" dirty="0" err="1">
                <a:solidFill>
                  <a:srgbClr val="0070C0"/>
                </a:solidFill>
                <a:latin typeface="Arial"/>
              </a:rPr>
              <a:t>tay</a:t>
            </a:r>
            <a:r>
              <a:rPr lang="en-US" sz="3200" b="1" dirty="0">
                <a:solidFill>
                  <a:srgbClr val="0070C0"/>
                </a:solidFill>
                <a:latin typeface="Arial"/>
              </a:rPr>
              <a:t> </a:t>
            </a:r>
            <a:r>
              <a:rPr lang="en-US" sz="3200" b="1" dirty="0" err="1">
                <a:solidFill>
                  <a:srgbClr val="0070C0"/>
                </a:solidFill>
                <a:latin typeface="Arial"/>
              </a:rPr>
              <a:t>đòn</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moment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Biết</a:t>
            </a:r>
            <a:r>
              <a:rPr lang="en-US" sz="3200" b="1" dirty="0">
                <a:solidFill>
                  <a:srgbClr val="0070C0"/>
                </a:solidFill>
                <a:latin typeface="Arial"/>
              </a:rPr>
              <a:t> F = 50N, l = 20cm </a:t>
            </a:r>
            <a:r>
              <a:rPr lang="en-US" sz="3200" b="1" dirty="0" err="1">
                <a:solidFill>
                  <a:srgbClr val="0070C0"/>
                </a:solidFill>
                <a:latin typeface="Arial"/>
              </a:rPr>
              <a:t>và</a:t>
            </a:r>
            <a:r>
              <a:rPr lang="en-US" sz="3200" b="1" dirty="0">
                <a:solidFill>
                  <a:srgbClr val="0070C0"/>
                </a:solidFill>
                <a:latin typeface="Arial"/>
              </a:rPr>
              <a:t> </a:t>
            </a:r>
            <a:r>
              <a:rPr lang="el-GR" sz="3200" b="1" dirty="0">
                <a:solidFill>
                  <a:srgbClr val="0070C0"/>
                </a:solidFill>
                <a:latin typeface="Arial"/>
              </a:rPr>
              <a:t>α</a:t>
            </a:r>
            <a:r>
              <a:rPr lang="en-US" sz="3200" b="1" dirty="0">
                <a:solidFill>
                  <a:srgbClr val="0070C0"/>
                </a:solidFill>
                <a:latin typeface="Arial"/>
              </a:rPr>
              <a:t> = 20</a:t>
            </a:r>
            <a:r>
              <a:rPr lang="en-US" sz="3200" b="1" baseline="30000" dirty="0">
                <a:solidFill>
                  <a:srgbClr val="0070C0"/>
                </a:solidFill>
                <a:latin typeface="Arial"/>
              </a:rPr>
              <a:t>o</a:t>
            </a:r>
            <a:r>
              <a:rPr lang="en-US" sz="3200" b="1" dirty="0">
                <a:solidFill>
                  <a:srgbClr val="0070C0"/>
                </a:solidFill>
                <a:latin typeface="Arial"/>
              </a:rPr>
              <a:t>.</a:t>
            </a:r>
          </a:p>
        </p:txBody>
      </p:sp>
      <p:grpSp>
        <p:nvGrpSpPr>
          <p:cNvPr id="10"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13" name="TextBox 12"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r>
              <a:rPr lang="en-US" sz="2800" dirty="0" err="1">
                <a:solidFill>
                  <a:srgbClr val="FFFFFF"/>
                </a:solidFill>
                <a:latin typeface="#9Slide03 AmpleSoft Bold" panose="02000000000000000000" pitchFamily="2" charset="-93"/>
              </a:rPr>
              <a:t>Thảo</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luận</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nhóm</a:t>
            </a:r>
            <a:endParaRPr lang="vi-VN" sz="2800" dirty="0">
              <a:solidFill>
                <a:srgbClr val="FFFFFF"/>
              </a:solidFill>
              <a:latin typeface="#9Slide03 AmpleSoft Bold" panose="02000000000000000000" pitchFamily="2" charset="-93"/>
            </a:endParaRPr>
          </a:p>
        </p:txBody>
      </p:sp>
      <p:pic>
        <p:nvPicPr>
          <p:cNvPr id="16"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128 Fb Le Da"/>
          <p:cNvPicPr>
            <a:picLocks noChangeAspect="1"/>
          </p:cNvPicPr>
          <p:nvPr/>
        </p:nvPicPr>
        <p:blipFill>
          <a:blip r:embed="rId4"/>
          <a:stretch>
            <a:fillRect/>
          </a:stretch>
        </p:blipFill>
        <p:spPr>
          <a:xfrm>
            <a:off x="4532812" y="265405"/>
            <a:ext cx="4702628" cy="3297575"/>
          </a:xfrm>
          <a:prstGeom prst="rect">
            <a:avLst/>
          </a:prstGeom>
        </p:spPr>
      </p:pic>
      <p:sp>
        <p:nvSpPr>
          <p:cNvPr id="3" name="TextBox 2" descr="n128 Fb Le Da"/>
          <p:cNvSpPr txBox="1"/>
          <p:nvPr/>
        </p:nvSpPr>
        <p:spPr>
          <a:xfrm>
            <a:off x="2475412" y="3641233"/>
            <a:ext cx="8817428" cy="523220"/>
          </a:xfrm>
          <a:prstGeom prst="rect">
            <a:avLst/>
          </a:prstGeom>
          <a:noFill/>
        </p:spPr>
        <p:txBody>
          <a:bodyPr wrap="square" rtlCol="0">
            <a:spAutoFit/>
          </a:bodyPr>
          <a:lstStyle/>
          <a:p>
            <a:r>
              <a:rPr lang="en-US" sz="2800" dirty="0" err="1">
                <a:solidFill>
                  <a:srgbClr val="7030A0"/>
                </a:solidFill>
              </a:rPr>
              <a:t>Hình</a:t>
            </a:r>
            <a:r>
              <a:rPr lang="en-US" sz="2800" dirty="0">
                <a:solidFill>
                  <a:srgbClr val="7030A0"/>
                </a:solidFill>
              </a:rPr>
              <a:t> 14.5. </a:t>
            </a:r>
            <a:r>
              <a:rPr lang="en-US" sz="2800" dirty="0" err="1">
                <a:solidFill>
                  <a:srgbClr val="7030A0"/>
                </a:solidFill>
              </a:rPr>
              <a:t>Lực</a:t>
            </a:r>
            <a:r>
              <a:rPr lang="en-US" sz="2800" dirty="0">
                <a:solidFill>
                  <a:srgbClr val="7030A0"/>
                </a:solidFill>
              </a:rPr>
              <a:t> </a:t>
            </a:r>
            <a:r>
              <a:rPr lang="en-US" sz="2800" dirty="0" err="1">
                <a:solidFill>
                  <a:srgbClr val="7030A0"/>
                </a:solidFill>
              </a:rPr>
              <a:t>tác</a:t>
            </a:r>
            <a:r>
              <a:rPr lang="en-US" sz="2800" dirty="0">
                <a:solidFill>
                  <a:srgbClr val="7030A0"/>
                </a:solidFill>
              </a:rPr>
              <a:t> </a:t>
            </a:r>
            <a:r>
              <a:rPr lang="en-US" sz="2800" dirty="0" err="1">
                <a:solidFill>
                  <a:srgbClr val="7030A0"/>
                </a:solidFill>
              </a:rPr>
              <a:t>dụng</a:t>
            </a:r>
            <a:r>
              <a:rPr lang="en-US" sz="2800" dirty="0">
                <a:solidFill>
                  <a:srgbClr val="7030A0"/>
                </a:solidFill>
              </a:rPr>
              <a:t> </a:t>
            </a:r>
            <a:r>
              <a:rPr lang="en-US" sz="2800" dirty="0" err="1">
                <a:solidFill>
                  <a:srgbClr val="7030A0"/>
                </a:solidFill>
              </a:rPr>
              <a:t>không</a:t>
            </a:r>
            <a:r>
              <a:rPr lang="en-US" sz="2800" dirty="0">
                <a:solidFill>
                  <a:srgbClr val="7030A0"/>
                </a:solidFill>
              </a:rPr>
              <a:t> </a:t>
            </a:r>
            <a:r>
              <a:rPr lang="en-US" sz="2800" dirty="0" err="1">
                <a:solidFill>
                  <a:srgbClr val="7030A0"/>
                </a:solidFill>
              </a:rPr>
              <a:t>vuông</a:t>
            </a:r>
            <a:r>
              <a:rPr lang="en-US" sz="2800" dirty="0">
                <a:solidFill>
                  <a:srgbClr val="7030A0"/>
                </a:solidFill>
              </a:rPr>
              <a:t> </a:t>
            </a:r>
            <a:r>
              <a:rPr lang="en-US" sz="2800" dirty="0" err="1">
                <a:solidFill>
                  <a:srgbClr val="7030A0"/>
                </a:solidFill>
              </a:rPr>
              <a:t>góc</a:t>
            </a:r>
            <a:r>
              <a:rPr lang="en-US" sz="2800" dirty="0">
                <a:solidFill>
                  <a:srgbClr val="7030A0"/>
                </a:solidFill>
              </a:rPr>
              <a:t> </a:t>
            </a:r>
            <a:r>
              <a:rPr lang="en-US" sz="2800" dirty="0" err="1">
                <a:solidFill>
                  <a:srgbClr val="7030A0"/>
                </a:solidFill>
              </a:rPr>
              <a:t>với</a:t>
            </a:r>
            <a:r>
              <a:rPr lang="en-US" sz="2800" dirty="0">
                <a:solidFill>
                  <a:srgbClr val="7030A0"/>
                </a:solidFill>
              </a:rPr>
              <a:t> </a:t>
            </a:r>
            <a:r>
              <a:rPr lang="en-US" sz="2800" dirty="0" err="1">
                <a:solidFill>
                  <a:srgbClr val="7030A0"/>
                </a:solidFill>
              </a:rPr>
              <a:t>mỏ</a:t>
            </a:r>
            <a:r>
              <a:rPr lang="en-US" sz="2800" dirty="0">
                <a:solidFill>
                  <a:srgbClr val="7030A0"/>
                </a:solidFill>
              </a:rPr>
              <a:t> </a:t>
            </a:r>
            <a:r>
              <a:rPr lang="en-US" sz="2800" dirty="0" err="1">
                <a:solidFill>
                  <a:srgbClr val="7030A0"/>
                </a:solidFill>
              </a:rPr>
              <a:t>lết</a:t>
            </a:r>
            <a:r>
              <a:rPr lang="en-US" sz="2800" dirty="0">
                <a:solidFill>
                  <a:srgbClr val="7030A0"/>
                </a:solidFill>
              </a:rPr>
              <a:t>.</a:t>
            </a:r>
          </a:p>
        </p:txBody>
      </p:sp>
    </p:spTree>
    <p:extLst>
      <p:ext uri="{BB962C8B-B14F-4D97-AF65-F5344CB8AC3E}">
        <p14:creationId xmlns:p14="http://schemas.microsoft.com/office/powerpoint/2010/main" val="50567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Oval 3" descr="n128 Fb Le Da"/>
          <p:cNvSpPr/>
          <p:nvPr/>
        </p:nvSpPr>
        <p:spPr>
          <a:xfrm>
            <a:off x="4876800" y="4451547"/>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Manual Operation 4" descr="n128 Fb Le Da"/>
          <p:cNvSpPr/>
          <p:nvPr/>
        </p:nvSpPr>
        <p:spPr>
          <a:xfrm>
            <a:off x="5689600" y="3943547"/>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n128 Fb Le Da"/>
          <p:cNvPicPr>
            <a:picLocks noChangeAspect="1"/>
          </p:cNvPicPr>
          <p:nvPr/>
        </p:nvPicPr>
        <p:blipFill rotWithShape="1">
          <a:blip r:embed="rId7">
            <a:extLst>
              <a:ext uri="{28A0092B-C50C-407E-A947-70E740481C1C}">
                <a14:useLocalDpi xmlns:a14="http://schemas.microsoft.com/office/drawing/2010/main" val="0"/>
              </a:ext>
            </a:extLst>
          </a:blip>
          <a:srcRect t="83777"/>
          <a:stretch/>
        </p:blipFill>
        <p:spPr>
          <a:xfrm>
            <a:off x="4877003" y="6079456"/>
            <a:ext cx="2438199" cy="411363"/>
          </a:xfrm>
          <a:prstGeom prst="rect">
            <a:avLst/>
          </a:prstGeom>
        </p:spPr>
      </p:pic>
      <p:pic>
        <p:nvPicPr>
          <p:cNvPr id="12" name="yeah.mp3" descr="n128 Fb Le Da">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4615543" y="6917804"/>
            <a:ext cx="812800" cy="812800"/>
          </a:xfrm>
          <a:prstGeom prst="rect">
            <a:avLst/>
          </a:prstGeom>
        </p:spPr>
      </p:pic>
      <p:pic>
        <p:nvPicPr>
          <p:cNvPr id="21" name="Picture 20"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643" y="3573194"/>
            <a:ext cx="2743567" cy="3149504"/>
          </a:xfrm>
          <a:prstGeom prst="rect">
            <a:avLst/>
          </a:prstGeom>
        </p:spPr>
      </p:pic>
      <p:pic>
        <p:nvPicPr>
          <p:cNvPr id="32" name="yeah.mp3" descr="n128 Fb Le Da">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5631543" y="7127360"/>
            <a:ext cx="812800" cy="812800"/>
          </a:xfrm>
          <a:prstGeom prst="rect">
            <a:avLst/>
          </a:prstGeom>
        </p:spPr>
      </p:pic>
      <p:sp>
        <p:nvSpPr>
          <p:cNvPr id="3" name="Rectangle 2" descr="n128 Fb Le Da">
            <a:extLst>
              <a:ext uri="{FF2B5EF4-FFF2-40B4-BE49-F238E27FC236}">
                <a16:creationId xmlns:a16="http://schemas.microsoft.com/office/drawing/2014/main" id="{07F3D0DE-DB09-F7E3-4855-F2756A831CB2}"/>
              </a:ext>
            </a:extLst>
          </p:cNvPr>
          <p:cNvSpPr/>
          <p:nvPr/>
        </p:nvSpPr>
        <p:spPr>
          <a:xfrm>
            <a:off x="2568784" y="402589"/>
            <a:ext cx="70544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GIÚP QUẠ UỐNG NƯỚC</a:t>
            </a:r>
          </a:p>
        </p:txBody>
      </p:sp>
      <p:pic>
        <p:nvPicPr>
          <p:cNvPr id="6" name="tieng qua keu" descr="n128 Fb Le Da">
            <a:hlinkClick r:id="" action="ppaction://media"/>
            <a:extLst>
              <a:ext uri="{FF2B5EF4-FFF2-40B4-BE49-F238E27FC236}">
                <a16:creationId xmlns:a16="http://schemas.microsoft.com/office/drawing/2014/main" id="{B385DF5A-E601-9FC6-83CA-AB1BF462C9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0" y="254654"/>
            <a:ext cx="609600" cy="609600"/>
          </a:xfrm>
          <a:prstGeom prst="rect">
            <a:avLst/>
          </a:prstGeom>
        </p:spPr>
      </p:pic>
    </p:spTree>
    <p:extLst>
      <p:ext uri="{BB962C8B-B14F-4D97-AF65-F5344CB8AC3E}">
        <p14:creationId xmlns:p14="http://schemas.microsoft.com/office/powerpoint/2010/main" val="38579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2000" fill="hold"/>
                                        <p:tgtEl>
                                          <p:spTgt spid="21"/>
                                        </p:tgtEl>
                                        <p:attrNameLst>
                                          <p:attrName>ppt_x</p:attrName>
                                        </p:attrNameLst>
                                      </p:cBhvr>
                                      <p:tavLst>
                                        <p:tav tm="0">
                                          <p:val>
                                            <p:strVal val="0-#ppt_w/2"/>
                                          </p:val>
                                        </p:tav>
                                        <p:tav tm="100000">
                                          <p:val>
                                            <p:strVal val="#ppt_x"/>
                                          </p:val>
                                        </p:tav>
                                      </p:tavLst>
                                    </p:anim>
                                    <p:anim calcmode="lin" valueType="num">
                                      <p:cBhvr additive="base">
                                        <p:cTn id="10"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3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3208"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28 Fb Le Da"/>
          <p:cNvPicPr>
            <a:picLocks noChangeAspect="1"/>
          </p:cNvPicPr>
          <p:nvPr/>
        </p:nvPicPr>
        <p:blipFill>
          <a:blip r:embed="rId2"/>
          <a:stretch>
            <a:fillRect/>
          </a:stretch>
        </p:blipFill>
        <p:spPr>
          <a:xfrm>
            <a:off x="5653677" y="645159"/>
            <a:ext cx="6327866" cy="4437224"/>
          </a:xfrm>
          <a:prstGeom prst="rect">
            <a:avLst/>
          </a:prstGeom>
        </p:spPr>
      </p:pic>
      <p:cxnSp>
        <p:nvCxnSpPr>
          <p:cNvPr id="6" name="Straight Arrow Connector 5" descr="n128 Fb Le Da"/>
          <p:cNvCxnSpPr/>
          <p:nvPr/>
        </p:nvCxnSpPr>
        <p:spPr>
          <a:xfrm>
            <a:off x="8854077" y="4520680"/>
            <a:ext cx="1802674" cy="444137"/>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8" name="Straight Connector 7" descr="n128 Fb Le Da"/>
          <p:cNvCxnSpPr/>
          <p:nvPr/>
        </p:nvCxnSpPr>
        <p:spPr>
          <a:xfrm flipH="1">
            <a:off x="10095049" y="2456749"/>
            <a:ext cx="535577" cy="23774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n128 Fb Le Da"/>
          <p:cNvCxnSpPr/>
          <p:nvPr/>
        </p:nvCxnSpPr>
        <p:spPr>
          <a:xfrm>
            <a:off x="9925050" y="4523855"/>
            <a:ext cx="222250" cy="63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n128 Fb Le Da"/>
          <p:cNvCxnSpPr/>
          <p:nvPr/>
        </p:nvCxnSpPr>
        <p:spPr>
          <a:xfrm flipH="1">
            <a:off x="9864725" y="4520680"/>
            <a:ext cx="63502" cy="2477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descr="n128 Fb Le Da"/>
          <p:cNvSpPr txBox="1"/>
          <p:nvPr/>
        </p:nvSpPr>
        <p:spPr>
          <a:xfrm>
            <a:off x="10362837" y="3353081"/>
            <a:ext cx="481874" cy="584775"/>
          </a:xfrm>
          <a:prstGeom prst="rect">
            <a:avLst/>
          </a:prstGeom>
          <a:noFill/>
        </p:spPr>
        <p:txBody>
          <a:bodyPr wrap="square" rtlCol="0">
            <a:spAutoFit/>
          </a:bodyPr>
          <a:lstStyle/>
          <a:p>
            <a:r>
              <a:rPr lang="en-US" sz="3200" b="1" dirty="0">
                <a:solidFill>
                  <a:schemeClr val="bg1">
                    <a:lumMod val="50000"/>
                  </a:schemeClr>
                </a:solidFill>
              </a:rPr>
              <a:t>d</a:t>
            </a:r>
          </a:p>
        </p:txBody>
      </p:sp>
      <mc:AlternateContent xmlns:mc="http://schemas.openxmlformats.org/markup-compatibility/2006">
        <mc:Choice xmlns:a14="http://schemas.microsoft.com/office/drawing/2010/main" Requires="a14">
          <p:sp>
            <p:nvSpPr>
              <p:cNvPr id="21" name="TextBox 20" descr="n128 Fb Le Da"/>
              <p:cNvSpPr txBox="1"/>
              <p:nvPr/>
            </p:nvSpPr>
            <p:spPr>
              <a:xfrm>
                <a:off x="329908" y="1364425"/>
                <a:ext cx="1742849" cy="932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rPr>
                        <m:t>𝐬𝐢𝐧</m:t>
                      </m:r>
                      <m:r>
                        <a:rPr lang="en-US" sz="3200" b="1" i="0" smtClean="0">
                          <a:solidFill>
                            <a:srgbClr val="0070C0"/>
                          </a:solidFill>
                          <a:latin typeface="Cambria Math" panose="02040503050406030204" pitchFamily="18" charset="0"/>
                          <a:ea typeface="Cambria Math" panose="02040503050406030204" pitchFamily="18" charset="0"/>
                        </a:rPr>
                        <m:t>𝛂</m:t>
                      </m:r>
                      <m:r>
                        <a:rPr lang="en-US" sz="3200" b="1" i="0" smtClean="0">
                          <a:solidFill>
                            <a:srgbClr val="0070C0"/>
                          </a:solidFill>
                          <a:latin typeface="Cambria Math" panose="02040503050406030204" pitchFamily="18" charset="0"/>
                          <a:ea typeface="Cambria Math" panose="02040503050406030204" pitchFamily="18" charset="0"/>
                        </a:rPr>
                        <m:t>=</m:t>
                      </m:r>
                      <m:f>
                        <m:fPr>
                          <m:ctrlPr>
                            <a:rPr lang="en-US" sz="3200" b="1" i="1" smtClean="0">
                              <a:solidFill>
                                <a:srgbClr val="0070C0"/>
                              </a:solidFill>
                              <a:latin typeface="Cambria Math" panose="02040503050406030204" pitchFamily="18" charset="0"/>
                              <a:ea typeface="Cambria Math" panose="02040503050406030204" pitchFamily="18" charset="0"/>
                            </a:rPr>
                          </m:ctrlPr>
                        </m:fPr>
                        <m:num>
                          <m:r>
                            <a:rPr lang="en-US" sz="3200" b="1" i="0" smtClean="0">
                              <a:solidFill>
                                <a:srgbClr val="0070C0"/>
                              </a:solidFill>
                              <a:latin typeface="Cambria Math" panose="02040503050406030204" pitchFamily="18" charset="0"/>
                              <a:ea typeface="Cambria Math" panose="02040503050406030204" pitchFamily="18" charset="0"/>
                            </a:rPr>
                            <m:t>𝐝</m:t>
                          </m:r>
                        </m:num>
                        <m:den>
                          <m:r>
                            <a:rPr lang="en-US" sz="3200" b="1" i="0" smtClean="0">
                              <a:solidFill>
                                <a:srgbClr val="0070C0"/>
                              </a:solidFill>
                              <a:latin typeface="Cambria Math" panose="02040503050406030204" pitchFamily="18" charset="0"/>
                              <a:ea typeface="Cambria Math" panose="02040503050406030204" pitchFamily="18" charset="0"/>
                            </a:rPr>
                            <m:t>𝐥</m:t>
                          </m:r>
                        </m:den>
                      </m:f>
                    </m:oMath>
                  </m:oMathPara>
                </a14:m>
                <a:endParaRPr lang="en-US" sz="3200" b="1" dirty="0">
                  <a:solidFill>
                    <a:srgbClr val="0070C0"/>
                  </a:solidFill>
                </a:endParaRPr>
              </a:p>
            </p:txBody>
          </p:sp>
        </mc:Choice>
        <mc:Fallback>
          <p:sp>
            <p:nvSpPr>
              <p:cNvPr id="21" name="TextBox 20" descr="n128 Fb Le Da"/>
              <p:cNvSpPr txBox="1">
                <a:spLocks noRot="1" noChangeAspect="1" noMove="1" noResize="1" noEditPoints="1" noAdjustHandles="1" noChangeArrowheads="1" noChangeShapeType="1" noTextEdit="1"/>
              </p:cNvSpPr>
              <p:nvPr/>
            </p:nvSpPr>
            <p:spPr>
              <a:xfrm>
                <a:off x="329908" y="1364425"/>
                <a:ext cx="1742849" cy="9321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descr="n128 Fb Le Da"/>
              <p:cNvSpPr txBox="1"/>
              <p:nvPr/>
            </p:nvSpPr>
            <p:spPr>
              <a:xfrm>
                <a:off x="2427294" y="1641696"/>
                <a:ext cx="258891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𝐝</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𝐥</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𝐬𝐢𝐧</m:t>
                      </m:r>
                      <m:r>
                        <a:rPr lang="en-US" sz="3200" b="1" i="0" smtClean="0">
                          <a:solidFill>
                            <a:srgbClr val="0070C0"/>
                          </a:solidFill>
                          <a:latin typeface="Cambria Math" panose="02040503050406030204" pitchFamily="18" charset="0"/>
                          <a:ea typeface="Cambria Math" panose="02040503050406030204" pitchFamily="18" charset="0"/>
                        </a:rPr>
                        <m:t>𝛂</m:t>
                      </m:r>
                    </m:oMath>
                  </m:oMathPara>
                </a14:m>
                <a:endParaRPr lang="en-US" sz="3200" b="1" dirty="0">
                  <a:solidFill>
                    <a:srgbClr val="0070C0"/>
                  </a:solidFill>
                </a:endParaRPr>
              </a:p>
            </p:txBody>
          </p:sp>
        </mc:Choice>
        <mc:Fallback>
          <p:sp>
            <p:nvSpPr>
              <p:cNvPr id="22" name="TextBox 21" descr="n128 Fb Le Da"/>
              <p:cNvSpPr txBox="1">
                <a:spLocks noRot="1" noChangeAspect="1" noMove="1" noResize="1" noEditPoints="1" noAdjustHandles="1" noChangeArrowheads="1" noChangeShapeType="1" noTextEdit="1"/>
              </p:cNvSpPr>
              <p:nvPr/>
            </p:nvSpPr>
            <p:spPr>
              <a:xfrm>
                <a:off x="2427294" y="1641696"/>
                <a:ext cx="2588914"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descr="n128 Fb Le Da"/>
              <p:cNvSpPr txBox="1"/>
              <p:nvPr/>
            </p:nvSpPr>
            <p:spPr>
              <a:xfrm>
                <a:off x="202908" y="2734628"/>
                <a:ext cx="528394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𝐝</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𝟐</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𝐬𝐢𝐧</m:t>
                      </m:r>
                      <m:sSup>
                        <m:sSupPr>
                          <m:ctrlPr>
                            <a:rPr lang="en-US" sz="3200" b="1" i="1" smtClean="0">
                              <a:solidFill>
                                <a:srgbClr val="0070C0"/>
                              </a:solidFill>
                              <a:latin typeface="Cambria Math" panose="02040503050406030204" pitchFamily="18" charset="0"/>
                              <a:ea typeface="Cambria Math" panose="02040503050406030204" pitchFamily="18" charset="0"/>
                            </a:rPr>
                          </m:ctrlPr>
                        </m:sSupPr>
                        <m:e>
                          <m:r>
                            <a:rPr lang="en-US" sz="3200" b="1" i="0" smtClean="0">
                              <a:solidFill>
                                <a:srgbClr val="0070C0"/>
                              </a:solidFill>
                              <a:latin typeface="Cambria Math" panose="02040503050406030204" pitchFamily="18" charset="0"/>
                              <a:ea typeface="Cambria Math" panose="02040503050406030204" pitchFamily="18" charset="0"/>
                            </a:rPr>
                            <m:t>𝟐𝟎</m:t>
                          </m:r>
                        </m:e>
                        <m:sup>
                          <m:r>
                            <a:rPr lang="en-US" sz="3200" b="1" i="0" smtClean="0">
                              <a:solidFill>
                                <a:srgbClr val="0070C0"/>
                              </a:solidFill>
                              <a:latin typeface="Cambria Math" panose="02040503050406030204" pitchFamily="18" charset="0"/>
                              <a:ea typeface="Cambria Math" panose="02040503050406030204" pitchFamily="18" charset="0"/>
                            </a:rPr>
                            <m:t>𝐨</m:t>
                          </m:r>
                        </m:sup>
                      </m:sSup>
                      <m:r>
                        <a:rPr lang="en-US" sz="3200" b="1" i="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𝟎𝟕𝐦</m:t>
                      </m:r>
                    </m:oMath>
                  </m:oMathPara>
                </a14:m>
                <a:endParaRPr lang="en-US" sz="3200" b="1" dirty="0">
                  <a:solidFill>
                    <a:srgbClr val="0070C0"/>
                  </a:solidFill>
                </a:endParaRPr>
              </a:p>
            </p:txBody>
          </p:sp>
        </mc:Choice>
        <mc:Fallback>
          <p:sp>
            <p:nvSpPr>
              <p:cNvPr id="23" name="TextBox 22" descr="n128 Fb Le Da"/>
              <p:cNvSpPr txBox="1">
                <a:spLocks noRot="1" noChangeAspect="1" noMove="1" noResize="1" noEditPoints="1" noAdjustHandles="1" noChangeArrowheads="1" noChangeShapeType="1" noTextEdit="1"/>
              </p:cNvSpPr>
              <p:nvPr/>
            </p:nvSpPr>
            <p:spPr>
              <a:xfrm>
                <a:off x="202908" y="2734628"/>
                <a:ext cx="5283947" cy="492443"/>
              </a:xfrm>
              <a:prstGeom prst="rect">
                <a:avLst/>
              </a:prstGeom>
              <a:blipFill>
                <a:blip r:embed="rId5"/>
                <a:stretch>
                  <a:fillRect/>
                </a:stretch>
              </a:blipFill>
            </p:spPr>
            <p:txBody>
              <a:bodyPr/>
              <a:lstStyle/>
              <a:p>
                <a:r>
                  <a:rPr lang="en-US">
                    <a:noFill/>
                  </a:rPr>
                  <a:t> </a:t>
                </a:r>
              </a:p>
            </p:txBody>
          </p:sp>
        </mc:Fallback>
      </mc:AlternateContent>
      <p:sp>
        <p:nvSpPr>
          <p:cNvPr id="24" name="TextBox 23" descr="n128 Fb Le Da"/>
          <p:cNvSpPr txBox="1"/>
          <p:nvPr/>
        </p:nvSpPr>
        <p:spPr>
          <a:xfrm>
            <a:off x="242128" y="3665096"/>
            <a:ext cx="4686300" cy="523220"/>
          </a:xfrm>
          <a:prstGeom prst="rect">
            <a:avLst/>
          </a:prstGeom>
          <a:noFill/>
        </p:spPr>
        <p:txBody>
          <a:bodyPr wrap="square" rtlCol="0">
            <a:spAutoFit/>
          </a:bodyPr>
          <a:lstStyle/>
          <a:p>
            <a:r>
              <a:rPr lang="en-US" sz="2800" b="1" dirty="0">
                <a:solidFill>
                  <a:srgbClr val="0070C0"/>
                </a:solidFill>
              </a:rPr>
              <a:t>Moment </a:t>
            </a:r>
            <a:r>
              <a:rPr lang="en-US" sz="2800" b="1" dirty="0" err="1">
                <a:solidFill>
                  <a:srgbClr val="0070C0"/>
                </a:solidFill>
              </a:rPr>
              <a:t>lực</a:t>
            </a:r>
            <a:r>
              <a:rPr lang="en-US" sz="2800" b="1" dirty="0">
                <a:solidFill>
                  <a:srgbClr val="0070C0"/>
                </a:solidFill>
              </a:rPr>
              <a:t>: </a:t>
            </a:r>
          </a:p>
        </p:txBody>
      </p:sp>
      <p:sp>
        <p:nvSpPr>
          <p:cNvPr id="25" name="TextBox 24" descr="n128 Fb Le Da"/>
          <p:cNvSpPr txBox="1"/>
          <p:nvPr/>
        </p:nvSpPr>
        <p:spPr>
          <a:xfrm>
            <a:off x="242128" y="4481138"/>
            <a:ext cx="4686300" cy="523220"/>
          </a:xfrm>
          <a:prstGeom prst="rect">
            <a:avLst/>
          </a:prstGeom>
          <a:noFill/>
        </p:spPr>
        <p:txBody>
          <a:bodyPr wrap="square" rtlCol="0">
            <a:spAutoFit/>
          </a:bodyPr>
          <a:lstStyle/>
          <a:p>
            <a:r>
              <a:rPr lang="en-US" sz="2800" b="1" dirty="0">
                <a:solidFill>
                  <a:srgbClr val="0070C0"/>
                </a:solidFill>
              </a:rPr>
              <a:t>M = </a:t>
            </a:r>
            <a:r>
              <a:rPr lang="en-US" sz="2800" b="1" dirty="0" err="1">
                <a:solidFill>
                  <a:srgbClr val="0070C0"/>
                </a:solidFill>
              </a:rPr>
              <a:t>F.d</a:t>
            </a:r>
            <a:r>
              <a:rPr lang="en-US" sz="2800" b="1" dirty="0">
                <a:solidFill>
                  <a:srgbClr val="0070C0"/>
                </a:solidFill>
              </a:rPr>
              <a:t> = 50.0,07 = 3,5 </a:t>
            </a:r>
            <a:r>
              <a:rPr lang="en-US" sz="2800" b="1" dirty="0" err="1">
                <a:solidFill>
                  <a:srgbClr val="0070C0"/>
                </a:solidFill>
              </a:rPr>
              <a:t>N.m</a:t>
            </a:r>
            <a:endParaRPr lang="en-US" sz="2800" b="1" dirty="0">
              <a:solidFill>
                <a:srgbClr val="0070C0"/>
              </a:solidFill>
            </a:endParaRPr>
          </a:p>
        </p:txBody>
      </p:sp>
      <p:sp>
        <p:nvSpPr>
          <p:cNvPr id="26" name="TextBox 25" descr="n128 Fb Le Da"/>
          <p:cNvSpPr txBox="1"/>
          <p:nvPr/>
        </p:nvSpPr>
        <p:spPr>
          <a:xfrm>
            <a:off x="329908" y="746849"/>
            <a:ext cx="1742849" cy="523220"/>
          </a:xfrm>
          <a:prstGeom prst="rect">
            <a:avLst/>
          </a:prstGeom>
          <a:noFill/>
        </p:spPr>
        <p:txBody>
          <a:bodyPr wrap="square" rtlCol="0">
            <a:spAutoFit/>
          </a:bodyPr>
          <a:lstStyle/>
          <a:p>
            <a:r>
              <a:rPr lang="en-US" sz="2800" b="1" dirty="0">
                <a:solidFill>
                  <a:srgbClr val="0070C0"/>
                </a:solidFill>
              </a:rPr>
              <a:t>Ta </a:t>
            </a:r>
            <a:r>
              <a:rPr lang="en-US" sz="2800" b="1" dirty="0" err="1">
                <a:solidFill>
                  <a:srgbClr val="0070C0"/>
                </a:solidFill>
              </a:rPr>
              <a:t>có</a:t>
            </a:r>
            <a:r>
              <a:rPr lang="en-US" sz="2800" b="1" dirty="0">
                <a:solidFill>
                  <a:srgbClr val="0070C0"/>
                </a:solidFill>
              </a:rPr>
              <a:t>: </a:t>
            </a:r>
          </a:p>
        </p:txBody>
      </p:sp>
    </p:spTree>
    <p:extLst>
      <p:ext uri="{BB962C8B-B14F-4D97-AF65-F5344CB8AC3E}">
        <p14:creationId xmlns:p14="http://schemas.microsoft.com/office/powerpoint/2010/main" val="3972853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n128 Fb Le Da">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n128 Fb Le Da">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descr="n128 Fb Le Da"/>
          <p:cNvSpPr/>
          <p:nvPr/>
        </p:nvSpPr>
        <p:spPr>
          <a:xfrm>
            <a:off x="394206" y="958081"/>
            <a:ext cx="11537604" cy="57823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p:txBody>
      </p:sp>
      <p:sp>
        <p:nvSpPr>
          <p:cNvPr id="16" name="TextBox 15" descr="n128 Fb Le Da"/>
          <p:cNvSpPr txBox="1"/>
          <p:nvPr/>
        </p:nvSpPr>
        <p:spPr>
          <a:xfrm>
            <a:off x="752808" y="4317461"/>
            <a:ext cx="10820400"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rPr>
              <a:t>Quan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sát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Hình</a:t>
            </a:r>
            <a:r>
              <a:rPr kumimoji="0" lang="en-US" sz="2800" b="1" i="0" u="none" strike="noStrike" kern="1200" cap="none" spc="0" normalizeH="0" noProof="0" dirty="0">
                <a:ln>
                  <a:noFill/>
                </a:ln>
                <a:solidFill>
                  <a:srgbClr val="0070C0"/>
                </a:solidFill>
                <a:effectLst/>
                <a:uLnTx/>
                <a:uFillTx/>
                <a:latin typeface="Arial"/>
              </a:rPr>
              <a:t> 14.6 </a:t>
            </a:r>
            <a:r>
              <a:rPr kumimoji="0" lang="en-US" sz="2800" b="1" i="0" u="none" strike="noStrike" kern="1200" cap="none" spc="0" normalizeH="0" noProof="0" dirty="0" err="1">
                <a:ln>
                  <a:noFill/>
                </a:ln>
                <a:solidFill>
                  <a:srgbClr val="0070C0"/>
                </a:solidFill>
                <a:effectLst/>
                <a:uLnTx/>
                <a:uFillTx/>
                <a:latin typeface="Arial"/>
              </a:rPr>
              <a:t>và</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thực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hiện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yêu</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cầu</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sau</a:t>
            </a:r>
            <a:r>
              <a:rPr kumimoji="0" lang="en-US" sz="2800" b="1" i="0" u="none" strike="noStrike" kern="1200" cap="none" spc="0" normalizeH="0" noProof="0" dirty="0">
                <a:ln>
                  <a:noFill/>
                </a:ln>
                <a:solidFill>
                  <a:srgbClr val="0070C0"/>
                </a:solidFill>
                <a:effectLst/>
                <a:uLnTx/>
                <a:uFillTx/>
                <a:latin typeface="Arial"/>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lang="en-US" sz="2800" b="1" dirty="0" err="1">
                <a:solidFill>
                  <a:srgbClr val="0070C0"/>
                </a:solidFill>
                <a:latin typeface="Arial"/>
              </a:rPr>
              <a:t>Xác</a:t>
            </a:r>
            <a:r>
              <a:rPr lang="en-US" sz="2800" b="1" dirty="0">
                <a:solidFill>
                  <a:srgbClr val="0070C0"/>
                </a:solidFill>
                <a:latin typeface="Arial"/>
              </a:rPr>
              <a:t> </a:t>
            </a:r>
            <a:r>
              <a:rPr lang="en-US" sz="2800" b="1" dirty="0" err="1">
                <a:solidFill>
                  <a:srgbClr val="0070C0"/>
                </a:solidFill>
                <a:latin typeface="Arial"/>
              </a:rPr>
              <a:t>định</a:t>
            </a:r>
            <a:r>
              <a:rPr lang="en-US" sz="2800" b="1" dirty="0">
                <a:solidFill>
                  <a:srgbClr val="0070C0"/>
                </a:solidFill>
                <a:latin typeface="Arial"/>
              </a:rPr>
              <a:t> </a:t>
            </a:r>
            <a:r>
              <a:rPr lang="en-US" sz="2800" b="1" dirty="0" err="1">
                <a:solidFill>
                  <a:srgbClr val="0070C0"/>
                </a:solidFill>
                <a:latin typeface="Arial"/>
              </a:rPr>
              <a:t>các</a:t>
            </a:r>
            <a:r>
              <a:rPr lang="en-US" sz="2800" b="1" dirty="0">
                <a:solidFill>
                  <a:srgbClr val="0070C0"/>
                </a:solidFill>
                <a:latin typeface="Arial"/>
              </a:rPr>
              <a:t> </a:t>
            </a:r>
            <a:r>
              <a:rPr lang="en-US" sz="2800" b="1" dirty="0" err="1">
                <a:solidFill>
                  <a:srgbClr val="0070C0"/>
                </a:solidFill>
                <a:latin typeface="Arial"/>
              </a:rPr>
              <a:t>cặp</a:t>
            </a:r>
            <a:r>
              <a:rPr lang="en-US" sz="2800" b="1" dirty="0">
                <a:solidFill>
                  <a:srgbClr val="0070C0"/>
                </a:solidFill>
                <a:latin typeface="Arial"/>
              </a:rPr>
              <a:t> </a:t>
            </a:r>
            <a:r>
              <a:rPr lang="en-US" sz="2800" b="1" dirty="0" err="1">
                <a:solidFill>
                  <a:srgbClr val="0070C0"/>
                </a:solidFill>
                <a:latin typeface="Arial"/>
              </a:rPr>
              <a:t>lực</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tay</a:t>
            </a:r>
            <a:r>
              <a:rPr lang="en-US" sz="2800" b="1" dirty="0">
                <a:solidFill>
                  <a:srgbClr val="0070C0"/>
                </a:solidFill>
                <a:latin typeface="Arial"/>
              </a:rPr>
              <a:t> </a:t>
            </a:r>
            <a:r>
              <a:rPr lang="en-US" sz="2800" b="1" dirty="0" err="1">
                <a:solidFill>
                  <a:srgbClr val="0070C0"/>
                </a:solidFill>
                <a:latin typeface="Arial"/>
              </a:rPr>
              <a:t>tác</a:t>
            </a:r>
            <a:r>
              <a:rPr lang="en-US" sz="2800" b="1" dirty="0">
                <a:solidFill>
                  <a:srgbClr val="0070C0"/>
                </a:solidFill>
                <a:latin typeface="Arial"/>
              </a:rPr>
              <a:t> </a:t>
            </a:r>
            <a:r>
              <a:rPr lang="en-US" sz="2800" b="1" dirty="0" err="1">
                <a:solidFill>
                  <a:srgbClr val="0070C0"/>
                </a:solidFill>
                <a:latin typeface="Arial"/>
              </a:rPr>
              <a:t>dụng</a:t>
            </a:r>
            <a:r>
              <a:rPr lang="en-US" sz="2800" b="1" dirty="0">
                <a:solidFill>
                  <a:srgbClr val="0070C0"/>
                </a:solidFill>
                <a:latin typeface="Arial"/>
              </a:rPr>
              <a:t> </a:t>
            </a:r>
            <a:r>
              <a:rPr lang="en-US" sz="2800" b="1" dirty="0" err="1">
                <a:solidFill>
                  <a:srgbClr val="0070C0"/>
                </a:solidFill>
                <a:latin typeface="Arial"/>
              </a:rPr>
              <a:t>khi</a:t>
            </a:r>
            <a:r>
              <a:rPr lang="en-US" sz="2800" b="1" dirty="0">
                <a:solidFill>
                  <a:srgbClr val="0070C0"/>
                </a:solidFill>
                <a:latin typeface="Arial"/>
              </a:rPr>
              <a:t> </a:t>
            </a:r>
            <a:r>
              <a:rPr lang="en-US" sz="2800" b="1" dirty="0" err="1">
                <a:solidFill>
                  <a:srgbClr val="0070C0"/>
                </a:solidFill>
                <a:latin typeface="Arial"/>
              </a:rPr>
              <a:t>vặn</a:t>
            </a:r>
            <a:r>
              <a:rPr lang="en-US" sz="2800" b="1" dirty="0">
                <a:solidFill>
                  <a:srgbClr val="0070C0"/>
                </a:solidFill>
                <a:latin typeface="Arial"/>
              </a:rPr>
              <a:t> </a:t>
            </a:r>
            <a:r>
              <a:rPr lang="en-US" sz="2800" b="1" dirty="0" err="1">
                <a:solidFill>
                  <a:srgbClr val="0070C0"/>
                </a:solidFill>
                <a:latin typeface="Arial"/>
              </a:rPr>
              <a:t>vòi</a:t>
            </a:r>
            <a:r>
              <a:rPr lang="en-US" sz="2800" b="1" dirty="0">
                <a:solidFill>
                  <a:srgbClr val="0070C0"/>
                </a:solidFill>
                <a:latin typeface="Arial"/>
              </a:rPr>
              <a:t> </a:t>
            </a:r>
            <a:r>
              <a:rPr lang="en-US" sz="2800" b="1" dirty="0" err="1">
                <a:solidFill>
                  <a:srgbClr val="0070C0"/>
                </a:solidFill>
                <a:latin typeface="Arial"/>
              </a:rPr>
              <a:t>nước</a:t>
            </a:r>
            <a:r>
              <a:rPr lang="en-US" sz="2800" b="1" dirty="0">
                <a:solidFill>
                  <a:srgbClr val="0070C0"/>
                </a:solidFill>
                <a:latin typeface="Arial"/>
              </a:rPr>
              <a:t> (</a:t>
            </a:r>
            <a:r>
              <a:rPr lang="en-US" sz="2800" b="1" dirty="0" err="1">
                <a:solidFill>
                  <a:srgbClr val="0070C0"/>
                </a:solidFill>
                <a:latin typeface="Arial"/>
              </a:rPr>
              <a:t>Hình</a:t>
            </a:r>
            <a:r>
              <a:rPr lang="en-US" sz="2800" b="1" dirty="0">
                <a:solidFill>
                  <a:srgbClr val="0070C0"/>
                </a:solidFill>
                <a:latin typeface="Arial"/>
              </a:rPr>
              <a:t> 14.6a), </a:t>
            </a:r>
            <a:r>
              <a:rPr lang="en-US" sz="2800" b="1" dirty="0" err="1">
                <a:solidFill>
                  <a:srgbClr val="0070C0"/>
                </a:solidFill>
                <a:latin typeface="Arial"/>
              </a:rPr>
              <a:t>cầm</a:t>
            </a:r>
            <a:r>
              <a:rPr lang="en-US" sz="2800" b="1" dirty="0">
                <a:solidFill>
                  <a:srgbClr val="0070C0"/>
                </a:solidFill>
                <a:latin typeface="Arial"/>
              </a:rPr>
              <a:t> </a:t>
            </a:r>
            <a:r>
              <a:rPr lang="en-US" sz="2800" b="1" dirty="0" err="1">
                <a:solidFill>
                  <a:srgbClr val="0070C0"/>
                </a:solidFill>
                <a:latin typeface="Arial"/>
              </a:rPr>
              <a:t>vô</a:t>
            </a:r>
            <a:r>
              <a:rPr lang="en-US" sz="2800" b="1" dirty="0">
                <a:solidFill>
                  <a:srgbClr val="0070C0"/>
                </a:solidFill>
                <a:latin typeface="Arial"/>
              </a:rPr>
              <a:t> </a:t>
            </a:r>
            <a:r>
              <a:rPr lang="en-US" sz="2800" b="1" dirty="0" err="1">
                <a:solidFill>
                  <a:srgbClr val="0070C0"/>
                </a:solidFill>
                <a:latin typeface="Arial"/>
              </a:rPr>
              <a:t>lăng</a:t>
            </a:r>
            <a:r>
              <a:rPr lang="en-US" sz="2800" b="1" dirty="0">
                <a:solidFill>
                  <a:srgbClr val="0070C0"/>
                </a:solidFill>
                <a:latin typeface="Arial"/>
              </a:rPr>
              <a:t> </a:t>
            </a:r>
            <a:r>
              <a:rPr lang="en-US" sz="2800" b="1" dirty="0" err="1">
                <a:solidFill>
                  <a:srgbClr val="0070C0"/>
                </a:solidFill>
                <a:latin typeface="Arial"/>
              </a:rPr>
              <a:t>khi</a:t>
            </a:r>
            <a:r>
              <a:rPr lang="en-US" sz="2800" b="1" dirty="0">
                <a:solidFill>
                  <a:srgbClr val="0070C0"/>
                </a:solidFill>
                <a:latin typeface="Arial"/>
              </a:rPr>
              <a:t> </a:t>
            </a:r>
            <a:r>
              <a:rPr lang="en-US" sz="2800" b="1" dirty="0" err="1">
                <a:solidFill>
                  <a:srgbClr val="0070C0"/>
                </a:solidFill>
                <a:latin typeface="Arial"/>
              </a:rPr>
              <a:t>lái</a:t>
            </a:r>
            <a:r>
              <a:rPr lang="en-US" sz="2800" b="1" dirty="0">
                <a:solidFill>
                  <a:srgbClr val="0070C0"/>
                </a:solidFill>
                <a:latin typeface="Arial"/>
              </a:rPr>
              <a:t> ô </a:t>
            </a:r>
            <a:r>
              <a:rPr lang="en-US" sz="2800" b="1" dirty="0" err="1">
                <a:solidFill>
                  <a:srgbClr val="0070C0"/>
                </a:solidFill>
                <a:latin typeface="Arial"/>
              </a:rPr>
              <a:t>tô</a:t>
            </a:r>
            <a:r>
              <a:rPr lang="en-US" sz="2800" b="1" dirty="0">
                <a:solidFill>
                  <a:srgbClr val="0070C0"/>
                </a:solidFill>
                <a:latin typeface="Arial"/>
              </a:rPr>
              <a:t> (</a:t>
            </a:r>
            <a:r>
              <a:rPr lang="en-US" sz="2800" b="1" dirty="0" err="1">
                <a:solidFill>
                  <a:srgbClr val="0070C0"/>
                </a:solidFill>
                <a:latin typeface="Arial"/>
              </a:rPr>
              <a:t>Hình</a:t>
            </a:r>
            <a:r>
              <a:rPr lang="en-US" sz="2800" b="1" dirty="0">
                <a:solidFill>
                  <a:srgbClr val="0070C0"/>
                </a:solidFill>
                <a:latin typeface="Arial"/>
              </a:rPr>
              <a:t> 14.6b).</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n-US" sz="2800" b="1" i="0" u="none" strike="noStrike" kern="1200" cap="none" spc="0" normalizeH="0" baseline="0" noProof="0" dirty="0" err="1">
                <a:ln>
                  <a:noFill/>
                </a:ln>
                <a:solidFill>
                  <a:srgbClr val="0070C0"/>
                </a:solidFill>
                <a:effectLst/>
                <a:uLnTx/>
                <a:uFillTx/>
                <a:latin typeface="Arial"/>
              </a:rPr>
              <a:t>Nhận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xét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tính</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chất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của</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cặp</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lực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này</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và</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chuyển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động</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của</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vật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đang</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xét</a:t>
            </a:r>
            <a:r>
              <a:rPr kumimoji="0" lang="en-US" sz="2800" b="1" i="0" u="none" strike="noStrike" kern="1200" cap="none" spc="0" normalizeH="0" noProof="0" dirty="0">
                <a:ln>
                  <a:noFill/>
                </a:ln>
                <a:solidFill>
                  <a:srgbClr val="0070C0"/>
                </a:solidFill>
                <a:effectLst/>
                <a:uLnTx/>
                <a:uFillTx/>
                <a:latin typeface="Arial"/>
              </a:rPr>
              <a:t>.</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2" name="Picture 1" descr="n128 Fb Le Da"/>
          <p:cNvPicPr>
            <a:picLocks noChangeAspect="1"/>
          </p:cNvPicPr>
          <p:nvPr/>
        </p:nvPicPr>
        <p:blipFill>
          <a:blip r:embed="rId2"/>
          <a:stretch>
            <a:fillRect/>
          </a:stretch>
        </p:blipFill>
        <p:spPr>
          <a:xfrm>
            <a:off x="2384380" y="1170580"/>
            <a:ext cx="7133292" cy="2267081"/>
          </a:xfrm>
          <a:prstGeom prst="rect">
            <a:avLst/>
          </a:prstGeom>
        </p:spPr>
      </p:pic>
      <p:sp>
        <p:nvSpPr>
          <p:cNvPr id="4" name="TextBox 3" descr="n128 Fb Le Da"/>
          <p:cNvSpPr txBox="1"/>
          <p:nvPr/>
        </p:nvSpPr>
        <p:spPr>
          <a:xfrm>
            <a:off x="2899955" y="3336482"/>
            <a:ext cx="627017" cy="523220"/>
          </a:xfrm>
          <a:prstGeom prst="rect">
            <a:avLst/>
          </a:prstGeom>
          <a:noFill/>
        </p:spPr>
        <p:txBody>
          <a:bodyPr wrap="square" rtlCol="0">
            <a:spAutoFit/>
          </a:bodyPr>
          <a:lstStyle/>
          <a:p>
            <a:r>
              <a:rPr lang="en-US" sz="2800" dirty="0">
                <a:solidFill>
                  <a:srgbClr val="7030A0"/>
                </a:solidFill>
              </a:rPr>
              <a:t>a)</a:t>
            </a:r>
          </a:p>
        </p:txBody>
      </p:sp>
      <p:sp>
        <p:nvSpPr>
          <p:cNvPr id="9" name="TextBox 8" descr="n128 Fb Le Da"/>
          <p:cNvSpPr txBox="1"/>
          <p:nvPr/>
        </p:nvSpPr>
        <p:spPr>
          <a:xfrm>
            <a:off x="8035617" y="3323302"/>
            <a:ext cx="627017" cy="523220"/>
          </a:xfrm>
          <a:prstGeom prst="rect">
            <a:avLst/>
          </a:prstGeom>
          <a:noFill/>
        </p:spPr>
        <p:txBody>
          <a:bodyPr wrap="square" rtlCol="0">
            <a:spAutoFit/>
          </a:bodyPr>
          <a:lstStyle/>
          <a:p>
            <a:r>
              <a:rPr lang="en-US" sz="2800" dirty="0">
                <a:solidFill>
                  <a:srgbClr val="7030A0"/>
                </a:solidFill>
              </a:rPr>
              <a:t>c)</a:t>
            </a:r>
          </a:p>
        </p:txBody>
      </p:sp>
      <p:sp>
        <p:nvSpPr>
          <p:cNvPr id="10" name="TextBox 9" descr="n128 Fb Le Da"/>
          <p:cNvSpPr txBox="1"/>
          <p:nvPr/>
        </p:nvSpPr>
        <p:spPr>
          <a:xfrm>
            <a:off x="5418426" y="3323302"/>
            <a:ext cx="627017" cy="523220"/>
          </a:xfrm>
          <a:prstGeom prst="rect">
            <a:avLst/>
          </a:prstGeom>
          <a:noFill/>
        </p:spPr>
        <p:txBody>
          <a:bodyPr wrap="square" rtlCol="0">
            <a:spAutoFit/>
          </a:bodyPr>
          <a:lstStyle/>
          <a:p>
            <a:r>
              <a:rPr lang="en-US" sz="2800" dirty="0">
                <a:solidFill>
                  <a:srgbClr val="7030A0"/>
                </a:solidFill>
              </a:rPr>
              <a:t>b)</a:t>
            </a:r>
          </a:p>
        </p:txBody>
      </p:sp>
      <p:sp>
        <p:nvSpPr>
          <p:cNvPr id="11" name="TextBox 10" descr="n128 Fb Le Da"/>
          <p:cNvSpPr txBox="1"/>
          <p:nvPr/>
        </p:nvSpPr>
        <p:spPr>
          <a:xfrm>
            <a:off x="2274278" y="3788201"/>
            <a:ext cx="7353495"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14.6. </a:t>
            </a:r>
            <a:r>
              <a:rPr lang="en-US" sz="2400" dirty="0" err="1">
                <a:solidFill>
                  <a:srgbClr val="7030A0"/>
                </a:solidFill>
              </a:rPr>
              <a:t>Một</a:t>
            </a:r>
            <a:r>
              <a:rPr lang="en-US" sz="2400" dirty="0">
                <a:solidFill>
                  <a:srgbClr val="7030A0"/>
                </a:solidFill>
              </a:rPr>
              <a:t> </a:t>
            </a:r>
            <a:r>
              <a:rPr lang="en-US" sz="2400" dirty="0" err="1">
                <a:solidFill>
                  <a:srgbClr val="7030A0"/>
                </a:solidFill>
              </a:rPr>
              <a:t>vài</a:t>
            </a:r>
            <a:r>
              <a:rPr lang="en-US" sz="2400" dirty="0">
                <a:solidFill>
                  <a:srgbClr val="7030A0"/>
                </a:solidFill>
              </a:rPr>
              <a:t> </a:t>
            </a:r>
            <a:r>
              <a:rPr lang="en-US" sz="2400" dirty="0" err="1">
                <a:solidFill>
                  <a:srgbClr val="7030A0"/>
                </a:solidFill>
              </a:rPr>
              <a:t>ví</a:t>
            </a:r>
            <a:r>
              <a:rPr lang="en-US" sz="2400" dirty="0">
                <a:solidFill>
                  <a:srgbClr val="7030A0"/>
                </a:solidFill>
              </a:rPr>
              <a:t> </a:t>
            </a:r>
            <a:r>
              <a:rPr lang="en-US" sz="2400" dirty="0" err="1">
                <a:solidFill>
                  <a:srgbClr val="7030A0"/>
                </a:solidFill>
              </a:rPr>
              <a:t>dụ</a:t>
            </a:r>
            <a:r>
              <a:rPr lang="en-US" sz="2400" dirty="0">
                <a:solidFill>
                  <a:srgbClr val="7030A0"/>
                </a:solidFill>
              </a:rPr>
              <a:t> </a:t>
            </a:r>
            <a:r>
              <a:rPr lang="en-US" sz="2400" dirty="0" err="1">
                <a:solidFill>
                  <a:srgbClr val="7030A0"/>
                </a:solidFill>
              </a:rPr>
              <a:t>về</a:t>
            </a:r>
            <a:r>
              <a:rPr lang="en-US" sz="2400" dirty="0">
                <a:solidFill>
                  <a:srgbClr val="7030A0"/>
                </a:solidFill>
              </a:rPr>
              <a:t> </a:t>
            </a:r>
            <a:r>
              <a:rPr lang="en-US" sz="2400" dirty="0" err="1">
                <a:solidFill>
                  <a:srgbClr val="7030A0"/>
                </a:solidFill>
              </a:rPr>
              <a:t>ngẫu</a:t>
            </a:r>
            <a:r>
              <a:rPr lang="en-US" sz="2400" dirty="0">
                <a:solidFill>
                  <a:srgbClr val="7030A0"/>
                </a:solidFill>
              </a:rPr>
              <a:t> </a:t>
            </a:r>
            <a:r>
              <a:rPr lang="en-US" sz="2400" dirty="0" err="1">
                <a:solidFill>
                  <a:srgbClr val="7030A0"/>
                </a:solidFill>
              </a:rPr>
              <a:t>lực</a:t>
            </a:r>
            <a:r>
              <a:rPr lang="en-US" sz="2400" dirty="0">
                <a:solidFill>
                  <a:srgbClr val="7030A0"/>
                </a:solidFill>
              </a:rPr>
              <a:t> </a:t>
            </a:r>
            <a:r>
              <a:rPr lang="en-US" sz="2400" dirty="0" err="1">
                <a:solidFill>
                  <a:srgbClr val="7030A0"/>
                </a:solidFill>
              </a:rPr>
              <a:t>trong</a:t>
            </a:r>
            <a:r>
              <a:rPr lang="en-US" sz="2400" dirty="0">
                <a:solidFill>
                  <a:srgbClr val="7030A0"/>
                </a:solidFill>
              </a:rPr>
              <a:t> </a:t>
            </a:r>
            <a:r>
              <a:rPr lang="en-US" sz="2400" dirty="0" err="1">
                <a:solidFill>
                  <a:srgbClr val="7030A0"/>
                </a:solidFill>
              </a:rPr>
              <a:t>thực</a:t>
            </a:r>
            <a:r>
              <a:rPr lang="en-US" sz="2400" dirty="0">
                <a:solidFill>
                  <a:srgbClr val="7030A0"/>
                </a:solidFill>
              </a:rPr>
              <a:t> </a:t>
            </a:r>
            <a:r>
              <a:rPr lang="en-US" sz="2400" dirty="0" err="1">
                <a:solidFill>
                  <a:srgbClr val="7030A0"/>
                </a:solidFill>
              </a:rPr>
              <a:t>tiễn</a:t>
            </a:r>
            <a:endParaRPr lang="en-US" sz="2400" dirty="0">
              <a:solidFill>
                <a:srgbClr val="7030A0"/>
              </a:solidFill>
            </a:endParaRPr>
          </a:p>
        </p:txBody>
      </p:sp>
    </p:spTree>
    <p:extLst>
      <p:ext uri="{BB962C8B-B14F-4D97-AF65-F5344CB8AC3E}">
        <p14:creationId xmlns:p14="http://schemas.microsoft.com/office/powerpoint/2010/main" val="3008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28 Fb Le Da">
            <a:extLst>
              <a:ext uri="{FF2B5EF4-FFF2-40B4-BE49-F238E27FC236}">
                <a16:creationId xmlns:a16="http://schemas.microsoft.com/office/drawing/2014/main" id="{210E8B9B-5DE6-47A2-A578-2629AD5F4AE3}"/>
              </a:ext>
            </a:extLst>
          </p:cNvPr>
          <p:cNvSpPr>
            <a:spLocks noChangeArrowheads="1"/>
          </p:cNvSpPr>
          <p:nvPr/>
        </p:nvSpPr>
        <p:spPr bwMode="gray">
          <a:xfrm>
            <a:off x="3889623" y="17927"/>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dirty="0">
                <a:solidFill>
                  <a:prstClr val="white"/>
                </a:solidFill>
                <a:latin typeface="+mj-lt"/>
              </a:rPr>
              <a:t>ĐÁP ÁN </a:t>
            </a:r>
            <a:r>
              <a:rPr kumimoji="0" lang="en-US" sz="2400" b="1" i="0" u="none" strike="noStrike" kern="0" cap="none" spc="0" normalizeH="0" baseline="0" noProof="0" dirty="0">
                <a:ln>
                  <a:noFill/>
                </a:ln>
                <a:solidFill>
                  <a:prstClr val="white"/>
                </a:solidFill>
                <a:effectLst/>
                <a:uLnTx/>
                <a:uFillTx/>
                <a:latin typeface="+mj-lt"/>
              </a:rPr>
              <a:t>PHIẾU HỌC TẬP SỐ </a:t>
            </a:r>
            <a:r>
              <a:rPr lang="en-US" sz="2400" b="1" kern="0" dirty="0">
                <a:solidFill>
                  <a:prstClr val="white"/>
                </a:solidFill>
                <a:latin typeface="+mj-lt"/>
              </a:rPr>
              <a:t>3</a:t>
            </a:r>
            <a:endParaRPr kumimoji="0" lang="en-US" sz="2400" b="1" i="0" u="none" strike="noStrike" kern="0" cap="none" spc="0" normalizeH="0" baseline="0" noProof="0" dirty="0">
              <a:ln>
                <a:noFill/>
              </a:ln>
              <a:solidFill>
                <a:prstClr val="white"/>
              </a:solidFill>
              <a:effectLst/>
              <a:uLnTx/>
              <a:uFillTx/>
              <a:latin typeface="+mj-lt"/>
            </a:endParaRPr>
          </a:p>
        </p:txBody>
      </p:sp>
      <p:sp>
        <p:nvSpPr>
          <p:cNvPr id="12" name="Freeform 11" descr="n128 Fb Le Da"/>
          <p:cNvSpPr/>
          <p:nvPr/>
        </p:nvSpPr>
        <p:spPr>
          <a:xfrm>
            <a:off x="270083" y="47762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mj-lt"/>
                <a:ea typeface="+mn-ea"/>
                <a:cs typeface="Arial" panose="020B0604020202020204" pitchFamily="34" charset="0"/>
              </a:rPr>
              <a:t>Câu</a:t>
            </a:r>
            <a:r>
              <a:rPr kumimoji="0" lang="en-US" sz="28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lang="en-US" sz="2800" b="1" kern="0" dirty="0">
                <a:solidFill>
                  <a:prstClr val="white"/>
                </a:solidFill>
                <a:latin typeface="+mj-lt"/>
                <a:cs typeface="Arial" panose="020B0604020202020204" pitchFamily="34" charset="0"/>
              </a:rPr>
              <a:t>a</a:t>
            </a:r>
            <a:endParaRPr kumimoji="0" lang="en-US" sz="2800" b="1" i="0" u="none" strike="noStrike" kern="0" cap="none" spc="0" normalizeH="0" baseline="0" noProof="0" dirty="0">
              <a:ln>
                <a:noFill/>
              </a:ln>
              <a:solidFill>
                <a:prstClr val="white"/>
              </a:solidFill>
              <a:effectLst/>
              <a:uLnTx/>
              <a:uFillTx/>
              <a:latin typeface="+mj-lt"/>
              <a:ea typeface="+mn-ea"/>
              <a:cs typeface="Arial" panose="020B0604020202020204" pitchFamily="34" charset="0"/>
            </a:endParaRPr>
          </a:p>
        </p:txBody>
      </p:sp>
      <p:pic>
        <p:nvPicPr>
          <p:cNvPr id="10" name="Picture 9" descr="n128 Fb Le Da"/>
          <p:cNvPicPr>
            <a:picLocks noChangeAspect="1"/>
          </p:cNvPicPr>
          <p:nvPr/>
        </p:nvPicPr>
        <p:blipFill rotWithShape="1">
          <a:blip r:embed="rId2"/>
          <a:srcRect r="40032"/>
          <a:stretch/>
        </p:blipFill>
        <p:spPr>
          <a:xfrm>
            <a:off x="3115900" y="935448"/>
            <a:ext cx="5832157" cy="3090923"/>
          </a:xfrm>
          <a:prstGeom prst="rect">
            <a:avLst/>
          </a:prstGeom>
        </p:spPr>
      </p:pic>
      <p:cxnSp>
        <p:nvCxnSpPr>
          <p:cNvPr id="5" name="Straight Arrow Connector 4" descr="n128 Fb Le Da"/>
          <p:cNvCxnSpPr/>
          <p:nvPr/>
        </p:nvCxnSpPr>
        <p:spPr>
          <a:xfrm flipH="1" flipV="1">
            <a:off x="3749041" y="1724298"/>
            <a:ext cx="773722" cy="3303048"/>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descr="n128 Fb Le Da"/>
          <p:cNvCxnSpPr/>
          <p:nvPr/>
        </p:nvCxnSpPr>
        <p:spPr>
          <a:xfrm flipV="1">
            <a:off x="7733211" y="2155374"/>
            <a:ext cx="796834" cy="28589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descr="n128 Fb Le Da"/>
          <p:cNvCxnSpPr/>
          <p:nvPr/>
        </p:nvCxnSpPr>
        <p:spPr>
          <a:xfrm flipH="1" flipV="1">
            <a:off x="6544901" y="3130221"/>
            <a:ext cx="1188310" cy="1884062"/>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descr="n128 Fb Le Da"/>
          <p:cNvCxnSpPr/>
          <p:nvPr/>
        </p:nvCxnSpPr>
        <p:spPr>
          <a:xfrm flipV="1">
            <a:off x="4522763" y="1577409"/>
            <a:ext cx="1007239" cy="34238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Rounded Rectangle 29" descr="n128 Fb Le Da"/>
          <p:cNvSpPr/>
          <p:nvPr/>
        </p:nvSpPr>
        <p:spPr>
          <a:xfrm>
            <a:off x="3278777" y="5001220"/>
            <a:ext cx="5342709" cy="130814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rPr>
              <a:t>Cặp</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của</a:t>
            </a:r>
            <a:r>
              <a:rPr lang="en-US" sz="3200" b="1" dirty="0">
                <a:solidFill>
                  <a:srgbClr val="0070C0"/>
                </a:solidFill>
              </a:rPr>
              <a:t> </a:t>
            </a:r>
            <a:r>
              <a:rPr lang="en-US" sz="3200" b="1" dirty="0" err="1">
                <a:solidFill>
                  <a:srgbClr val="0070C0"/>
                </a:solidFill>
              </a:rPr>
              <a:t>tay</a:t>
            </a:r>
            <a:r>
              <a:rPr lang="en-US" sz="3200" b="1" dirty="0">
                <a:solidFill>
                  <a:srgbClr val="0070C0"/>
                </a:solidFill>
              </a:rPr>
              <a:t> </a:t>
            </a:r>
            <a:r>
              <a:rPr lang="en-US" sz="3200" b="1" dirty="0" err="1">
                <a:solidFill>
                  <a:srgbClr val="0070C0"/>
                </a:solidFill>
              </a:rPr>
              <a:t>tác</a:t>
            </a:r>
            <a:r>
              <a:rPr lang="en-US" sz="3200" b="1" dirty="0">
                <a:solidFill>
                  <a:srgbClr val="0070C0"/>
                </a:solidFill>
              </a:rPr>
              <a:t> </a:t>
            </a:r>
            <a:r>
              <a:rPr lang="en-US" sz="3200" b="1" dirty="0" err="1">
                <a:solidFill>
                  <a:srgbClr val="0070C0"/>
                </a:solidFill>
              </a:rPr>
              <a:t>dụng</a:t>
            </a:r>
            <a:r>
              <a:rPr lang="en-US" sz="3200" b="1" dirty="0">
                <a:solidFill>
                  <a:srgbClr val="0070C0"/>
                </a:solidFill>
              </a:rPr>
              <a:t> </a:t>
            </a:r>
            <a:r>
              <a:rPr lang="en-US" sz="3200" b="1" dirty="0" err="1">
                <a:solidFill>
                  <a:srgbClr val="0070C0"/>
                </a:solidFill>
              </a:rPr>
              <a:t>lên</a:t>
            </a:r>
            <a:r>
              <a:rPr lang="en-US" sz="3200" b="1" dirty="0">
                <a:solidFill>
                  <a:srgbClr val="0070C0"/>
                </a:solidFill>
              </a:rPr>
              <a:t> </a:t>
            </a:r>
            <a:r>
              <a:rPr lang="en-US" sz="3200" b="1" dirty="0" err="1">
                <a:solidFill>
                  <a:srgbClr val="0070C0"/>
                </a:solidFill>
              </a:rPr>
              <a:t>vòi</a:t>
            </a:r>
            <a:r>
              <a:rPr lang="en-US" sz="3200" b="1" dirty="0">
                <a:solidFill>
                  <a:srgbClr val="0070C0"/>
                </a:solidFill>
              </a:rPr>
              <a:t> </a:t>
            </a:r>
            <a:r>
              <a:rPr lang="en-US" sz="3200" b="1" dirty="0" err="1">
                <a:solidFill>
                  <a:srgbClr val="0070C0"/>
                </a:solidFill>
              </a:rPr>
              <a:t>nước</a:t>
            </a:r>
            <a:r>
              <a:rPr lang="en-US" sz="3200" b="1" dirty="0">
                <a:solidFill>
                  <a:srgbClr val="0070C0"/>
                </a:solidFill>
              </a:rPr>
              <a:t>, </a:t>
            </a:r>
            <a:r>
              <a:rPr lang="en-US" sz="3200" b="1" dirty="0" err="1">
                <a:solidFill>
                  <a:srgbClr val="0070C0"/>
                </a:solidFill>
              </a:rPr>
              <a:t>vô</a:t>
            </a:r>
            <a:r>
              <a:rPr lang="en-US" sz="3200" b="1" dirty="0">
                <a:solidFill>
                  <a:srgbClr val="0070C0"/>
                </a:solidFill>
              </a:rPr>
              <a:t> </a:t>
            </a:r>
            <a:r>
              <a:rPr lang="en-US" sz="3200" b="1" dirty="0" err="1">
                <a:solidFill>
                  <a:srgbClr val="0070C0"/>
                </a:solidFill>
              </a:rPr>
              <a:t>lăng</a:t>
            </a:r>
            <a:endParaRPr lang="en-US" sz="3200" b="1" dirty="0">
              <a:solidFill>
                <a:srgbClr val="0070C0"/>
              </a:solidFill>
            </a:endParaRPr>
          </a:p>
        </p:txBody>
      </p:sp>
    </p:spTree>
    <p:extLst>
      <p:ext uri="{BB962C8B-B14F-4D97-AF65-F5344CB8AC3E}">
        <p14:creationId xmlns:p14="http://schemas.microsoft.com/office/powerpoint/2010/main" val="325569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n128 Fb Le Da">
            <a:extLst>
              <a:ext uri="{FF2B5EF4-FFF2-40B4-BE49-F238E27FC236}">
                <a16:creationId xmlns:a16="http://schemas.microsoft.com/office/drawing/2014/main" id="{210E8B9B-5DE6-47A2-A578-2629AD5F4AE3}"/>
              </a:ext>
            </a:extLst>
          </p:cNvPr>
          <p:cNvSpPr>
            <a:spLocks noChangeArrowheads="1"/>
          </p:cNvSpPr>
          <p:nvPr/>
        </p:nvSpPr>
        <p:spPr bwMode="gray">
          <a:xfrm>
            <a:off x="3889623" y="17927"/>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3</a:t>
            </a:r>
          </a:p>
        </p:txBody>
      </p:sp>
      <p:sp>
        <p:nvSpPr>
          <p:cNvPr id="12" name="Freeform 11" descr="n128 Fb Le Da"/>
          <p:cNvSpPr/>
          <p:nvPr/>
        </p:nvSpPr>
        <p:spPr>
          <a:xfrm>
            <a:off x="270083" y="47762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b</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0" name="Picture 9" descr="n128 Fb Le Da"/>
          <p:cNvPicPr>
            <a:picLocks noChangeAspect="1"/>
          </p:cNvPicPr>
          <p:nvPr/>
        </p:nvPicPr>
        <p:blipFill rotWithShape="1">
          <a:blip r:embed="rId2"/>
          <a:srcRect r="40032"/>
          <a:stretch/>
        </p:blipFill>
        <p:spPr>
          <a:xfrm>
            <a:off x="2812382" y="852402"/>
            <a:ext cx="5951594" cy="3154223"/>
          </a:xfrm>
          <a:prstGeom prst="rect">
            <a:avLst/>
          </a:prstGeom>
        </p:spPr>
      </p:pic>
      <p:sp>
        <p:nvSpPr>
          <p:cNvPr id="30" name="Rounded Rectangle 29" descr="n128 Fb Le Da"/>
          <p:cNvSpPr/>
          <p:nvPr/>
        </p:nvSpPr>
        <p:spPr>
          <a:xfrm>
            <a:off x="483325" y="4215631"/>
            <a:ext cx="10907486" cy="240723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Arial"/>
                <a:ea typeface="+mn-ea"/>
                <a:cs typeface="+mn-cs"/>
              </a:rPr>
              <a:t>Cặp</a:t>
            </a:r>
            <a:r>
              <a:rPr kumimoji="0" lang="en-US" sz="3600" b="1" i="0" u="none" strike="noStrike" kern="1200" cap="none" spc="0" normalizeH="0" baseline="0" noProof="0" dirty="0">
                <a:ln>
                  <a:noFill/>
                </a:ln>
                <a:solidFill>
                  <a:srgbClr val="0070C0"/>
                </a:solidFill>
                <a:effectLst/>
                <a:uLnTx/>
                <a:uFillTx/>
                <a:latin typeface="Arial"/>
                <a:ea typeface="+mn-ea"/>
                <a:cs typeface="+mn-cs"/>
              </a:rPr>
              <a:t> </a:t>
            </a:r>
            <a:r>
              <a:rPr kumimoji="0" lang="en-US" sz="36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600" b="1" i="0" u="none" strike="noStrike" kern="1200" cap="none" spc="0" normalizeH="0" baseline="0" noProof="0" dirty="0">
                <a:ln>
                  <a:noFill/>
                </a:ln>
                <a:solidFill>
                  <a:srgbClr val="0070C0"/>
                </a:solidFill>
                <a:effectLst/>
                <a:uLnTx/>
                <a:uFillTx/>
                <a:latin typeface="Arial"/>
                <a:ea typeface="+mn-ea"/>
                <a:cs typeface="+mn-cs"/>
              </a:rPr>
              <a:t> </a:t>
            </a:r>
            <a:r>
              <a:rPr kumimoji="0" lang="en-US" sz="3600" b="1" i="0" u="none" strike="noStrike" kern="1200" cap="none" spc="0" normalizeH="0" baseline="0" noProof="0" dirty="0" err="1">
                <a:ln>
                  <a:noFill/>
                </a:ln>
                <a:solidFill>
                  <a:srgbClr val="0070C0"/>
                </a:solidFill>
                <a:effectLst/>
                <a:uLnTx/>
                <a:uFillTx/>
                <a:latin typeface="Arial"/>
                <a:ea typeface="+mn-ea"/>
                <a:cs typeface="+mn-cs"/>
              </a:rPr>
              <a:t>này</a:t>
            </a:r>
            <a:r>
              <a:rPr kumimoji="0" lang="en-US" sz="3600" b="1" i="0" u="none" strike="noStrike" kern="1200" cap="none" spc="0" normalizeH="0" noProof="0" dirty="0">
                <a:ln>
                  <a:noFill/>
                </a:ln>
                <a:solidFill>
                  <a:srgbClr val="0070C0"/>
                </a:solidFill>
                <a:effectLst/>
                <a:uLnTx/>
                <a:uFillTx/>
                <a:latin typeface="Arial"/>
                <a:ea typeface="+mn-ea"/>
                <a:cs typeface="+mn-cs"/>
              </a:rPr>
              <a:t> song </a:t>
            </a:r>
            <a:r>
              <a:rPr kumimoji="0" lang="en-US" sz="3600" b="1" i="0" u="none" strike="noStrike" kern="1200" cap="none" spc="0" normalizeH="0" noProof="0" dirty="0" err="1">
                <a:ln>
                  <a:noFill/>
                </a:ln>
                <a:solidFill>
                  <a:srgbClr val="0070C0"/>
                </a:solidFill>
                <a:effectLst/>
                <a:uLnTx/>
                <a:uFillTx/>
                <a:latin typeface="Arial"/>
                <a:ea typeface="+mn-ea"/>
                <a:cs typeface="+mn-cs"/>
              </a:rPr>
              <a:t>song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ngược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chiều</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có</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độ</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lớn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bằng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nhau</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và</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cùng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tác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dụng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vào</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một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vật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Các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vật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trên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chuyển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động</a:t>
            </a:r>
            <a:r>
              <a:rPr kumimoji="0" lang="en-US" sz="3600" b="1" i="0" u="none" strike="noStrike" kern="1200" cap="none" spc="0" normalizeH="0" noProof="0" dirty="0">
                <a:ln>
                  <a:noFill/>
                </a:ln>
                <a:solidFill>
                  <a:srgbClr val="0070C0"/>
                </a:solidFill>
                <a:effectLst/>
                <a:uLnTx/>
                <a:uFillTx/>
                <a:latin typeface="Arial"/>
                <a:ea typeface="+mn-ea"/>
                <a:cs typeface="+mn-cs"/>
              </a:rPr>
              <a:t> quay </a:t>
            </a:r>
            <a:r>
              <a:rPr kumimoji="0" lang="en-US" sz="3600" b="1" i="0" u="none" strike="noStrike" kern="1200" cap="none" spc="0" normalizeH="0" noProof="0" dirty="0" err="1">
                <a:ln>
                  <a:noFill/>
                </a:ln>
                <a:solidFill>
                  <a:srgbClr val="0070C0"/>
                </a:solidFill>
                <a:effectLst/>
                <a:uLnTx/>
                <a:uFillTx/>
                <a:latin typeface="Arial"/>
                <a:ea typeface="+mn-ea"/>
                <a:cs typeface="+mn-cs"/>
              </a:rPr>
              <a:t>quanh</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trục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cố</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định</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của</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nó</a:t>
            </a:r>
            <a:r>
              <a:rPr kumimoji="0" lang="en-US" sz="3600" b="1" i="0" u="none" strike="noStrike" kern="1200" cap="none" spc="0" normalizeH="0" noProof="0" dirty="0">
                <a:ln>
                  <a:noFill/>
                </a:ln>
                <a:solidFill>
                  <a:srgbClr val="0070C0"/>
                </a:solidFill>
                <a:effectLst/>
                <a:uLnTx/>
                <a:uFillTx/>
                <a:latin typeface="Arial"/>
                <a:ea typeface="+mn-ea"/>
                <a:cs typeface="+mn-cs"/>
              </a:rPr>
              <a:t>.</a:t>
            </a:r>
            <a:endParaRPr kumimoji="0" lang="en-US" sz="36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279197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n128 Fb Le Da">
            <a:extLst>
              <a:ext uri="{FF2B5EF4-FFF2-40B4-BE49-F238E27FC236}">
                <a16:creationId xmlns:a16="http://schemas.microsoft.com/office/drawing/2014/main" id="{4EC2A6DC-7BB3-421C-BCBF-190C79610415}"/>
              </a:ext>
            </a:extLst>
          </p:cNvPr>
          <p:cNvSpPr/>
          <p:nvPr/>
        </p:nvSpPr>
        <p:spPr>
          <a:xfrm>
            <a:off x="201706" y="17685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600" b="1" kern="0" dirty="0">
                <a:solidFill>
                  <a:srgbClr val="FFFF00"/>
                </a:solidFill>
                <a:latin typeface="Arial"/>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2" name="Hình chữ nhật: Góc Tròn 5" descr="n128 Fb Le Da">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1</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13" name="Rounded Rectangle 12" descr="n128 Fb Le Da"/>
          <p:cNvSpPr/>
          <p:nvPr/>
        </p:nvSpPr>
        <p:spPr>
          <a:xfrm>
            <a:off x="1620581" y="1100517"/>
            <a:ext cx="6720071"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rPr>
              <a:t>Khái</a:t>
            </a:r>
            <a:r>
              <a:rPr lang="en-US" sz="3600" b="1" dirty="0">
                <a:solidFill>
                  <a:srgbClr val="FFFF00"/>
                </a:solidFill>
              </a:rPr>
              <a:t> </a:t>
            </a:r>
            <a:r>
              <a:rPr lang="en-US" sz="3600" b="1" dirty="0" err="1">
                <a:solidFill>
                  <a:srgbClr val="FFFF00"/>
                </a:solidFill>
              </a:rPr>
              <a:t>niệm</a:t>
            </a:r>
            <a:r>
              <a:rPr lang="en-US" sz="3600" b="1" dirty="0">
                <a:solidFill>
                  <a:srgbClr val="FFFF00"/>
                </a:solidFill>
              </a:rPr>
              <a:t> moment </a:t>
            </a:r>
            <a:r>
              <a:rPr lang="en-US" sz="3600" b="1" dirty="0" err="1">
                <a:solidFill>
                  <a:srgbClr val="FFFF00"/>
                </a:solidFill>
              </a:rPr>
              <a:t>ngẫu</a:t>
            </a:r>
            <a:r>
              <a:rPr lang="en-US" sz="3600" b="1" dirty="0">
                <a:solidFill>
                  <a:srgbClr val="FFFF00"/>
                </a:solidFill>
              </a:rPr>
              <a:t> </a:t>
            </a:r>
            <a:r>
              <a:rPr lang="en-US" sz="3600" b="1" dirty="0" err="1">
                <a:solidFill>
                  <a:srgbClr val="FFFF00"/>
                </a:solidFill>
              </a:rPr>
              <a:t>lực</a:t>
            </a:r>
            <a:endParaRPr lang="en-US" sz="3600" b="1" dirty="0">
              <a:solidFill>
                <a:srgbClr val="FFFF00"/>
              </a:solidFill>
            </a:endParaRPr>
          </a:p>
        </p:txBody>
      </p:sp>
      <p:pic>
        <p:nvPicPr>
          <p:cNvPr id="14" name="Picture 4" descr="n128 Fb Le Da">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346115"/>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descr="n128 Fb Le Da"/>
          <p:cNvSpPr/>
          <p:nvPr/>
        </p:nvSpPr>
        <p:spPr>
          <a:xfrm>
            <a:off x="1495999" y="2259756"/>
            <a:ext cx="10162600" cy="325708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Hệ hai lực song song, ngược chiều, có độ lớn bằng nhau và cùng tác dụng vào  một vật được gọi là ngẫu lực. Dưới tác dụng của ngẫu lực, chỉ có chuyển động quay của vật bị biến đổi.</a:t>
            </a:r>
          </a:p>
        </p:txBody>
      </p:sp>
    </p:spTree>
    <p:extLst>
      <p:ext uri="{BB962C8B-B14F-4D97-AF65-F5344CB8AC3E}">
        <p14:creationId xmlns:p14="http://schemas.microsoft.com/office/powerpoint/2010/main" val="30876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n128 Fb Le Da">
            <a:extLst>
              <a:ext uri="{FF2B5EF4-FFF2-40B4-BE49-F238E27FC236}">
                <a16:creationId xmlns:a16="http://schemas.microsoft.com/office/drawing/2014/main" id="{1E72F060-CD78-40D1-948E-839C63DFB9BC}"/>
              </a:ext>
            </a:extLst>
          </p:cNvPr>
          <p:cNvSpPr/>
          <p:nvPr/>
        </p:nvSpPr>
        <p:spPr>
          <a:xfrm>
            <a:off x="4006066" y="300328"/>
            <a:ext cx="7502311" cy="1772775"/>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Có</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thể</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định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được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tổng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hợp</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ngẫu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không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Tại</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sao</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128 Fb Le Da"/>
          <p:cNvSpPr/>
          <p:nvPr/>
        </p:nvSpPr>
        <p:spPr>
          <a:xfrm>
            <a:off x="600891" y="3553096"/>
            <a:ext cx="10907486"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Ngẫu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không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tổng</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Do </a:t>
            </a:r>
            <a:r>
              <a:rPr lang="en-US" sz="3200" b="1" dirty="0" err="1">
                <a:solidFill>
                  <a:srgbClr val="0070C0"/>
                </a:solidFill>
                <a:latin typeface="Arial"/>
              </a:rPr>
              <a:t>ngẫu</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2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ngược</a:t>
            </a:r>
            <a:r>
              <a:rPr lang="en-US" sz="3200" b="1" dirty="0">
                <a:solidFill>
                  <a:srgbClr val="0070C0"/>
                </a:solidFill>
                <a:latin typeface="Arial"/>
              </a:rPr>
              <a:t> </a:t>
            </a:r>
            <a:r>
              <a:rPr lang="en-US" sz="3200" b="1" dirty="0" err="1">
                <a:solidFill>
                  <a:srgbClr val="0070C0"/>
                </a:solidFill>
                <a:latin typeface="Arial"/>
              </a:rPr>
              <a:t>chiều</a:t>
            </a:r>
            <a:r>
              <a:rPr lang="en-US" sz="3200" b="1" dirty="0">
                <a:solidFill>
                  <a:srgbClr val="0070C0"/>
                </a:solidFill>
                <a:latin typeface="Arial"/>
              </a:rPr>
              <a:t>, </a:t>
            </a:r>
            <a:r>
              <a:rPr lang="en-US" sz="3200" b="1" dirty="0" err="1">
                <a:solidFill>
                  <a:srgbClr val="0070C0"/>
                </a:solidFill>
                <a:latin typeface="Arial"/>
              </a:rPr>
              <a:t>cùng</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nên</a:t>
            </a:r>
            <a:r>
              <a:rPr lang="en-US" sz="3200" b="1" dirty="0">
                <a:solidFill>
                  <a:srgbClr val="0070C0"/>
                </a:solidFill>
                <a:latin typeface="Arial"/>
              </a:rPr>
              <a:t> </a:t>
            </a:r>
            <a:r>
              <a:rPr lang="en-US" sz="3200" b="1" dirty="0" err="1">
                <a:solidFill>
                  <a:srgbClr val="0070C0"/>
                </a:solidFill>
                <a:latin typeface="Arial"/>
              </a:rPr>
              <a:t>nếu</a:t>
            </a:r>
            <a:r>
              <a:rPr lang="en-US" sz="3200" b="1" dirty="0">
                <a:solidFill>
                  <a:srgbClr val="0070C0"/>
                </a:solidFill>
                <a:latin typeface="Arial"/>
              </a:rPr>
              <a:t>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thì</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0, </a:t>
            </a: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đó</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làm</a:t>
            </a:r>
            <a:r>
              <a:rPr lang="en-US" sz="3200" b="1" dirty="0">
                <a:solidFill>
                  <a:srgbClr val="0070C0"/>
                </a:solidFill>
                <a:latin typeface="Arial"/>
              </a:rPr>
              <a:t> quay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sẽ</a:t>
            </a:r>
            <a:r>
              <a:rPr lang="en-US" sz="3200" b="1" dirty="0">
                <a:solidFill>
                  <a:srgbClr val="0070C0"/>
                </a:solidFill>
                <a:latin typeface="Arial"/>
              </a:rPr>
              <a:t> </a:t>
            </a:r>
            <a:r>
              <a:rPr lang="en-US" sz="3200" b="1" dirty="0" err="1">
                <a:solidFill>
                  <a:srgbClr val="0070C0"/>
                </a:solidFill>
                <a:latin typeface="Arial"/>
              </a:rPr>
              <a:t>không</a:t>
            </a:r>
            <a:r>
              <a:rPr lang="en-US" sz="3200" b="1" dirty="0">
                <a:solidFill>
                  <a:srgbClr val="0070C0"/>
                </a:solidFill>
                <a:latin typeface="Arial"/>
              </a:rPr>
              <a:t> </a:t>
            </a:r>
            <a:r>
              <a:rPr lang="en-US" sz="3200" b="1" dirty="0" err="1">
                <a:solidFill>
                  <a:srgbClr val="0070C0"/>
                </a:solidFill>
                <a:latin typeface="Arial"/>
              </a:rPr>
              <a:t>còn</a:t>
            </a:r>
            <a:r>
              <a:rPr lang="en-US" sz="3200" b="1" dirty="0">
                <a:solidFill>
                  <a:srgbClr val="0070C0"/>
                </a:solidFill>
                <a:latin typeface="Arial"/>
              </a:rPr>
              <a:t>. </a:t>
            </a:r>
            <a:endParaRPr kumimoji="0" lang="en-US" sz="3200" b="1" i="0" u="none" strike="noStrike" kern="1200" cap="none" spc="0" normalizeH="0" baseline="0" noProof="0" dirty="0">
              <a:ln>
                <a:noFill/>
              </a:ln>
              <a:solidFill>
                <a:srgbClr val="0070C0"/>
              </a:solidFill>
              <a:effectLst/>
              <a:uLnTx/>
              <a:uFillTx/>
              <a:latin typeface="Arial"/>
            </a:endParaRPr>
          </a:p>
        </p:txBody>
      </p:sp>
    </p:spTree>
    <p:extLst>
      <p:ext uri="{BB962C8B-B14F-4D97-AF65-F5344CB8AC3E}">
        <p14:creationId xmlns:p14="http://schemas.microsoft.com/office/powerpoint/2010/main" val="255349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28 Fb Le Da"/>
          <p:cNvPicPr>
            <a:picLocks noChangeAspect="1"/>
          </p:cNvPicPr>
          <p:nvPr/>
        </p:nvPicPr>
        <p:blipFill>
          <a:blip r:embed="rId2"/>
          <a:stretch>
            <a:fillRect/>
          </a:stretch>
        </p:blipFill>
        <p:spPr>
          <a:xfrm>
            <a:off x="7213025" y="158367"/>
            <a:ext cx="4870117" cy="3878056"/>
          </a:xfrm>
          <a:prstGeom prst="rect">
            <a:avLst/>
          </a:prstGeom>
        </p:spPr>
      </p:pic>
      <mc:AlternateContent xmlns:mc="http://schemas.openxmlformats.org/markup-compatibility/2006">
        <mc:Choice xmlns:a14="http://schemas.microsoft.com/office/drawing/2010/main" Requires="a14">
          <p:sp>
            <p:nvSpPr>
              <p:cNvPr id="5" name="TextBox 4" descr="n128 Fb Le Da"/>
              <p:cNvSpPr txBox="1"/>
              <p:nvPr/>
            </p:nvSpPr>
            <p:spPr>
              <a:xfrm>
                <a:off x="542574" y="229255"/>
                <a:ext cx="6670451" cy="1868140"/>
              </a:xfrm>
              <a:prstGeom prst="rect">
                <a:avLst/>
              </a:prstGeom>
              <a:noFill/>
            </p:spPr>
            <p:txBody>
              <a:bodyPr wrap="square" rtlCol="0">
                <a:spAutoFit/>
              </a:bodyPr>
              <a:lstStyle/>
              <a:p>
                <a:pPr algn="just"/>
                <a:r>
                  <a:rPr lang="en-US" sz="2800" b="1" dirty="0">
                    <a:solidFill>
                      <a:srgbClr val="0070C0"/>
                    </a:solidFill>
                  </a:rPr>
                  <a:t>Xét </a:t>
                </a:r>
                <a:r>
                  <a:rPr lang="en-US" sz="2800" b="1" dirty="0" err="1">
                    <a:solidFill>
                      <a:srgbClr val="0070C0"/>
                    </a:solidFill>
                  </a:rPr>
                  <a:t>hình</a:t>
                </a:r>
                <a:r>
                  <a:rPr lang="en-US" sz="2800" b="1" dirty="0">
                    <a:solidFill>
                      <a:srgbClr val="0070C0"/>
                    </a:solidFill>
                  </a:rPr>
                  <a:t> </a:t>
                </a:r>
                <a:r>
                  <a:rPr lang="en-US" sz="2800" b="1" dirty="0" err="1">
                    <a:solidFill>
                      <a:srgbClr val="0070C0"/>
                    </a:solidFill>
                  </a:rPr>
                  <a:t>bên</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14:m>
                  <m:oMath xmlns:m="http://schemas.openxmlformats.org/officeDocument/2006/math">
                    <m:sSub>
                      <m:sSubPr>
                        <m:ctrlPr>
                          <a:rPr lang="en-US" sz="2800" b="1" i="1" smtClean="0">
                            <a:solidFill>
                              <a:srgbClr val="0070C0"/>
                            </a:solidFill>
                            <a:latin typeface="Cambria Math" panose="02040503050406030204" pitchFamily="18" charset="0"/>
                          </a:rPr>
                        </m:ctrlPr>
                      </m:sSubPr>
                      <m:e>
                        <m:acc>
                          <m:accPr>
                            <m:chr m:val="⃗"/>
                            <m:ctrlPr>
                              <a:rPr lang="en-US" sz="2800" b="1" i="1" smtClean="0">
                                <a:solidFill>
                                  <a:srgbClr val="0070C0"/>
                                </a:solidFill>
                                <a:latin typeface="Cambria Math" panose="02040503050406030204" pitchFamily="18" charset="0"/>
                              </a:rPr>
                            </m:ctrlPr>
                          </m:accPr>
                          <m:e>
                            <m:r>
                              <a:rPr lang="en-US" sz="2800" b="1" i="1" smtClean="0">
                                <a:solidFill>
                                  <a:srgbClr val="0070C0"/>
                                </a:solidFill>
                                <a:latin typeface="Cambria Math" panose="02040503050406030204" pitchFamily="18" charset="0"/>
                              </a:rPr>
                              <m:t>𝑭</m:t>
                            </m:r>
                          </m:e>
                        </m:acc>
                      </m:e>
                      <m:sub>
                        <m:r>
                          <a:rPr lang="en-US" sz="2800" b="1" i="1" smtClean="0">
                            <a:solidFill>
                              <a:srgbClr val="0070C0"/>
                            </a:solidFill>
                            <a:latin typeface="Cambria Math" panose="02040503050406030204" pitchFamily="18" charset="0"/>
                          </a:rPr>
                          <m:t>𝟏</m:t>
                        </m:r>
                      </m:sub>
                    </m:sSub>
                  </m:oMath>
                </a14:m>
                <a:r>
                  <a:rPr lang="en-US" sz="2800" b="1" dirty="0">
                    <a:solidFill>
                      <a:srgbClr val="0070C0"/>
                    </a:solidFill>
                  </a:rPr>
                  <a:t>, </a:t>
                </a:r>
                <a14:m>
                  <m:oMath xmlns:m="http://schemas.openxmlformats.org/officeDocument/2006/math">
                    <m:sSub>
                      <m:sSubPr>
                        <m:ctrlPr>
                          <a:rPr lang="en-US" sz="2800" b="1" i="1">
                            <a:solidFill>
                              <a:srgbClr val="0070C0"/>
                            </a:solidFill>
                            <a:latin typeface="Cambria Math" panose="02040503050406030204" pitchFamily="18" charset="0"/>
                          </a:rPr>
                        </m:ctrlPr>
                      </m:sSubPr>
                      <m:e>
                        <m:acc>
                          <m:accPr>
                            <m:chr m:val="⃗"/>
                            <m:ctrlPr>
                              <a:rPr lang="en-US" sz="2800" b="1" i="1">
                                <a:solidFill>
                                  <a:srgbClr val="0070C0"/>
                                </a:solidFill>
                                <a:latin typeface="Cambria Math" panose="02040503050406030204" pitchFamily="18" charset="0"/>
                              </a:rPr>
                            </m:ctrlPr>
                          </m:accPr>
                          <m:e>
                            <m:r>
                              <a:rPr lang="en-US" sz="2800" b="1" i="1">
                                <a:solidFill>
                                  <a:srgbClr val="0070C0"/>
                                </a:solidFill>
                                <a:latin typeface="Cambria Math" panose="02040503050406030204" pitchFamily="18" charset="0"/>
                              </a:rPr>
                              <m:t>𝑭</m:t>
                            </m:r>
                          </m:e>
                        </m:acc>
                      </m:e>
                      <m:sub>
                        <m:r>
                          <a:rPr lang="en-US" sz="2800" b="1" i="1" smtClean="0">
                            <a:solidFill>
                              <a:srgbClr val="0070C0"/>
                            </a:solidFill>
                            <a:latin typeface="Cambria Math" panose="02040503050406030204" pitchFamily="18" charset="0"/>
                          </a:rPr>
                          <m:t>𝟐</m:t>
                        </m:r>
                      </m:sub>
                    </m:sSub>
                  </m:oMath>
                </a14:m>
                <a:r>
                  <a:rPr lang="en-US" sz="2800" b="1" dirty="0">
                    <a:solidFill>
                      <a:srgbClr val="0070C0"/>
                    </a:solidFill>
                  </a:rPr>
                  <a:t> </a:t>
                </a:r>
                <a:r>
                  <a:rPr lang="en-US" sz="2800" b="1" dirty="0" err="1">
                    <a:solidFill>
                      <a:srgbClr val="0070C0"/>
                    </a:solidFill>
                  </a:rPr>
                  <a:t>đều</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làm</a:t>
                </a:r>
                <a:r>
                  <a:rPr lang="en-US" sz="2800" b="1" dirty="0">
                    <a:solidFill>
                      <a:srgbClr val="0070C0"/>
                    </a:solidFill>
                  </a:rPr>
                  <a:t> </a:t>
                </a:r>
                <a:r>
                  <a:rPr lang="en-US" sz="2800" b="1" dirty="0" err="1">
                    <a:solidFill>
                      <a:srgbClr val="0070C0"/>
                    </a:solidFill>
                  </a:rPr>
                  <a:t>vô</a:t>
                </a:r>
                <a:r>
                  <a:rPr lang="en-US" sz="2800" b="1" dirty="0">
                    <a:solidFill>
                      <a:srgbClr val="0070C0"/>
                    </a:solidFill>
                  </a:rPr>
                  <a:t> </a:t>
                </a:r>
                <a:r>
                  <a:rPr lang="en-US" sz="2800" b="1" dirty="0" err="1">
                    <a:solidFill>
                      <a:srgbClr val="0070C0"/>
                    </a:solidFill>
                  </a:rPr>
                  <a:t>lăng</a:t>
                </a:r>
                <a:r>
                  <a:rPr lang="en-US" sz="2800" b="1" dirty="0">
                    <a:solidFill>
                      <a:srgbClr val="0070C0"/>
                    </a:solidFill>
                  </a:rPr>
                  <a:t> quay </a:t>
                </a:r>
                <a:r>
                  <a:rPr lang="en-US" sz="2800" b="1" dirty="0" err="1">
                    <a:solidFill>
                      <a:srgbClr val="0070C0"/>
                    </a:solidFill>
                  </a:rPr>
                  <a:t>ngược</a:t>
                </a:r>
                <a:r>
                  <a:rPr lang="en-US" sz="2800" b="1" dirty="0">
                    <a:solidFill>
                      <a:srgbClr val="0070C0"/>
                    </a:solidFill>
                  </a:rPr>
                  <a:t> </a:t>
                </a:r>
                <a:r>
                  <a:rPr lang="en-US" sz="2800" b="1" dirty="0" err="1">
                    <a:solidFill>
                      <a:srgbClr val="0070C0"/>
                    </a:solidFill>
                  </a:rPr>
                  <a:t>chiều</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cánh</a:t>
                </a:r>
                <a:r>
                  <a:rPr lang="en-US" sz="2800" b="1" dirty="0">
                    <a:solidFill>
                      <a:srgbClr val="0070C0"/>
                    </a:solidFill>
                  </a:rPr>
                  <a:t> </a:t>
                </a:r>
                <a:r>
                  <a:rPr lang="en-US" sz="2800" b="1" dirty="0" err="1">
                    <a:solidFill>
                      <a:srgbClr val="0070C0"/>
                    </a:solidFill>
                  </a:rPr>
                  <a:t>tay</a:t>
                </a:r>
                <a:r>
                  <a:rPr lang="en-US" sz="2800" b="1" dirty="0">
                    <a:solidFill>
                      <a:srgbClr val="0070C0"/>
                    </a:solidFill>
                  </a:rPr>
                  <a:t> </a:t>
                </a:r>
                <a:r>
                  <a:rPr lang="en-US" sz="2800" b="1" dirty="0" err="1">
                    <a:solidFill>
                      <a:srgbClr val="0070C0"/>
                    </a:solidFill>
                  </a:rPr>
                  <a:t>đòn</a:t>
                </a:r>
                <a:r>
                  <a:rPr lang="en-US" sz="2800" b="1" dirty="0">
                    <a:solidFill>
                      <a:srgbClr val="0070C0"/>
                    </a:solidFill>
                  </a:rPr>
                  <a:t> </a:t>
                </a:r>
                <a:r>
                  <a:rPr lang="en-US" sz="2800" b="1" dirty="0" err="1">
                    <a:solidFill>
                      <a:srgbClr val="0070C0"/>
                    </a:solidFill>
                  </a:rPr>
                  <a:t>lần</a:t>
                </a:r>
                <a:r>
                  <a:rPr lang="en-US" sz="2800" b="1" dirty="0">
                    <a:solidFill>
                      <a:srgbClr val="0070C0"/>
                    </a:solidFill>
                  </a:rPr>
                  <a:t> </a:t>
                </a:r>
                <a:r>
                  <a:rPr lang="en-US" sz="2800" b="1" dirty="0" err="1">
                    <a:solidFill>
                      <a:srgbClr val="0070C0"/>
                    </a:solidFill>
                  </a:rPr>
                  <a:t>lượt</a:t>
                </a:r>
                <a:r>
                  <a:rPr lang="en-US" sz="2800" b="1" dirty="0">
                    <a:solidFill>
                      <a:srgbClr val="0070C0"/>
                    </a:solidFill>
                  </a:rPr>
                  <a:t> </a:t>
                </a:r>
                <a:r>
                  <a:rPr lang="en-US" sz="2800" b="1" dirty="0" err="1">
                    <a:solidFill>
                      <a:srgbClr val="0070C0"/>
                    </a:solidFill>
                  </a:rPr>
                  <a:t>là</a:t>
                </a:r>
                <a:r>
                  <a:rPr lang="en-US" sz="2800" b="1" dirty="0">
                    <a:solidFill>
                      <a:srgbClr val="0070C0"/>
                    </a:solidFill>
                  </a:rPr>
                  <a:t> d</a:t>
                </a:r>
                <a:r>
                  <a:rPr lang="en-US" sz="2800" b="1" baseline="-25000" dirty="0">
                    <a:solidFill>
                      <a:srgbClr val="0070C0"/>
                    </a:solidFill>
                  </a:rPr>
                  <a:t>1</a:t>
                </a:r>
                <a:r>
                  <a:rPr lang="en-US" sz="2800" b="1" dirty="0">
                    <a:solidFill>
                      <a:srgbClr val="0070C0"/>
                    </a:solidFill>
                  </a:rPr>
                  <a:t> </a:t>
                </a:r>
                <a:r>
                  <a:rPr lang="en-US" sz="2800" b="1" dirty="0" err="1">
                    <a:solidFill>
                      <a:srgbClr val="0070C0"/>
                    </a:solidFill>
                  </a:rPr>
                  <a:t>và</a:t>
                </a:r>
                <a:r>
                  <a:rPr lang="en-US" sz="2800" b="1" dirty="0">
                    <a:solidFill>
                      <a:srgbClr val="0070C0"/>
                    </a:solidFill>
                  </a:rPr>
                  <a:t> d</a:t>
                </a:r>
                <a:r>
                  <a:rPr lang="en-US" sz="2800" b="1" baseline="-25000" dirty="0">
                    <a:solidFill>
                      <a:srgbClr val="0070C0"/>
                    </a:solidFill>
                  </a:rPr>
                  <a:t>2</a:t>
                </a:r>
                <a:r>
                  <a:rPr lang="en-US" sz="2800" b="1" dirty="0">
                    <a:solidFill>
                      <a:srgbClr val="0070C0"/>
                    </a:solidFill>
                  </a:rPr>
                  <a:t>. </a:t>
                </a:r>
              </a:p>
            </p:txBody>
          </p:sp>
        </mc:Choice>
        <mc:Fallback>
          <p:sp>
            <p:nvSpPr>
              <p:cNvPr id="5" name="TextBox 4" descr="n128 Fb Le Da"/>
              <p:cNvSpPr txBox="1">
                <a:spLocks noRot="1" noChangeAspect="1" noMove="1" noResize="1" noEditPoints="1" noAdjustHandles="1" noChangeArrowheads="1" noChangeShapeType="1" noTextEdit="1"/>
              </p:cNvSpPr>
              <p:nvPr/>
            </p:nvSpPr>
            <p:spPr>
              <a:xfrm>
                <a:off x="542574" y="229255"/>
                <a:ext cx="6670451" cy="1868140"/>
              </a:xfrm>
              <a:prstGeom prst="rect">
                <a:avLst/>
              </a:prstGeom>
              <a:blipFill>
                <a:blip r:embed="rId3"/>
                <a:stretch>
                  <a:fillRect l="-1828" t="-980" r="-1920" b="-8170"/>
                </a:stretch>
              </a:blipFill>
            </p:spPr>
            <p:txBody>
              <a:bodyPr/>
              <a:lstStyle/>
              <a:p>
                <a:r>
                  <a:rPr lang="en-US">
                    <a:noFill/>
                  </a:rPr>
                  <a:t> </a:t>
                </a:r>
              </a:p>
            </p:txBody>
          </p:sp>
        </mc:Fallback>
      </mc:AlternateContent>
      <p:sp>
        <p:nvSpPr>
          <p:cNvPr id="6" name="TextBox 5" descr="n128 Fb Le Da"/>
          <p:cNvSpPr txBox="1"/>
          <p:nvPr/>
        </p:nvSpPr>
        <p:spPr>
          <a:xfrm>
            <a:off x="634014" y="2246509"/>
            <a:ext cx="6670451" cy="954107"/>
          </a:xfrm>
          <a:prstGeom prst="rect">
            <a:avLst/>
          </a:prstGeom>
          <a:noFill/>
        </p:spPr>
        <p:txBody>
          <a:bodyPr wrap="square" rtlCol="0">
            <a:spAutoFit/>
          </a:bodyPr>
          <a:lstStyle/>
          <a:p>
            <a:pPr algn="just"/>
            <a:r>
              <a:rPr lang="en-US" sz="2800" b="1" dirty="0" err="1">
                <a:solidFill>
                  <a:srgbClr val="00CC00"/>
                </a:solidFill>
              </a:rPr>
              <a:t>Khoảng</a:t>
            </a:r>
            <a:r>
              <a:rPr lang="en-US" sz="2800" b="1" dirty="0">
                <a:solidFill>
                  <a:srgbClr val="00CC00"/>
                </a:solidFill>
              </a:rPr>
              <a:t> </a:t>
            </a:r>
            <a:r>
              <a:rPr lang="en-US" sz="2800" b="1" dirty="0" err="1">
                <a:solidFill>
                  <a:srgbClr val="00CC00"/>
                </a:solidFill>
              </a:rPr>
              <a:t>cách</a:t>
            </a:r>
            <a:r>
              <a:rPr lang="en-US" sz="2800" b="1" dirty="0">
                <a:solidFill>
                  <a:srgbClr val="00CC00"/>
                </a:solidFill>
              </a:rPr>
              <a:t> </a:t>
            </a:r>
            <a:r>
              <a:rPr lang="en-US" sz="2800" b="1" dirty="0" err="1">
                <a:solidFill>
                  <a:srgbClr val="00CC00"/>
                </a:solidFill>
              </a:rPr>
              <a:t>giữa</a:t>
            </a:r>
            <a:r>
              <a:rPr lang="en-US" sz="2800" b="1" dirty="0">
                <a:solidFill>
                  <a:srgbClr val="00CC00"/>
                </a:solidFill>
              </a:rPr>
              <a:t> 2 </a:t>
            </a:r>
            <a:r>
              <a:rPr lang="en-US" sz="2800" b="1" dirty="0" err="1">
                <a:solidFill>
                  <a:srgbClr val="00CC00"/>
                </a:solidFill>
              </a:rPr>
              <a:t>giá</a:t>
            </a:r>
            <a:r>
              <a:rPr lang="en-US" sz="2800" b="1" dirty="0">
                <a:solidFill>
                  <a:srgbClr val="00CC00"/>
                </a:solidFill>
              </a:rPr>
              <a:t> </a:t>
            </a:r>
            <a:r>
              <a:rPr lang="en-US" sz="2800" b="1" dirty="0" err="1">
                <a:solidFill>
                  <a:srgbClr val="00CC00"/>
                </a:solidFill>
              </a:rPr>
              <a:t>của</a:t>
            </a:r>
            <a:r>
              <a:rPr lang="en-US" sz="2800" b="1" dirty="0">
                <a:solidFill>
                  <a:srgbClr val="00CC00"/>
                </a:solidFill>
              </a:rPr>
              <a:t> 2 </a:t>
            </a:r>
            <a:r>
              <a:rPr lang="en-US" sz="2800" b="1" dirty="0" err="1">
                <a:solidFill>
                  <a:srgbClr val="00CC00"/>
                </a:solidFill>
              </a:rPr>
              <a:t>lực</a:t>
            </a:r>
            <a:r>
              <a:rPr lang="en-US" sz="2800" b="1" dirty="0">
                <a:solidFill>
                  <a:srgbClr val="00CC00"/>
                </a:solidFill>
              </a:rPr>
              <a:t> </a:t>
            </a:r>
            <a:r>
              <a:rPr lang="en-US" sz="2800" b="1" dirty="0" err="1">
                <a:solidFill>
                  <a:srgbClr val="00CC00"/>
                </a:solidFill>
              </a:rPr>
              <a:t>gọi</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cánh</a:t>
            </a:r>
            <a:r>
              <a:rPr lang="en-US" sz="2800" b="1" dirty="0">
                <a:solidFill>
                  <a:srgbClr val="00CC00"/>
                </a:solidFill>
              </a:rPr>
              <a:t> </a:t>
            </a:r>
            <a:r>
              <a:rPr lang="en-US" sz="2800" b="1" dirty="0" err="1">
                <a:solidFill>
                  <a:srgbClr val="00CC00"/>
                </a:solidFill>
              </a:rPr>
              <a:t>tay</a:t>
            </a:r>
            <a:r>
              <a:rPr lang="en-US" sz="2800" b="1" dirty="0">
                <a:solidFill>
                  <a:srgbClr val="00CC00"/>
                </a:solidFill>
              </a:rPr>
              <a:t> </a:t>
            </a:r>
            <a:r>
              <a:rPr lang="en-US" sz="2800" b="1" dirty="0" err="1">
                <a:solidFill>
                  <a:srgbClr val="00CC00"/>
                </a:solidFill>
              </a:rPr>
              <a:t>đòn</a:t>
            </a:r>
            <a:r>
              <a:rPr lang="en-US" sz="2800" b="1" dirty="0">
                <a:solidFill>
                  <a:srgbClr val="00CC00"/>
                </a:solidFill>
              </a:rPr>
              <a:t> </a:t>
            </a:r>
            <a:r>
              <a:rPr lang="en-US" sz="2800" b="1" dirty="0" err="1">
                <a:solidFill>
                  <a:srgbClr val="00CC00"/>
                </a:solidFill>
              </a:rPr>
              <a:t>ngẫu</a:t>
            </a:r>
            <a:r>
              <a:rPr lang="en-US" sz="2800" b="1" dirty="0">
                <a:solidFill>
                  <a:srgbClr val="00CC00"/>
                </a:solidFill>
              </a:rPr>
              <a:t> </a:t>
            </a:r>
            <a:r>
              <a:rPr lang="en-US" sz="2800" b="1" dirty="0" err="1">
                <a:solidFill>
                  <a:srgbClr val="00CC00"/>
                </a:solidFill>
              </a:rPr>
              <a:t>lực</a:t>
            </a:r>
            <a:r>
              <a:rPr lang="en-US" sz="2800" b="1" dirty="0">
                <a:solidFill>
                  <a:srgbClr val="00CC00"/>
                </a:solidFill>
              </a:rPr>
              <a:t>:</a:t>
            </a:r>
          </a:p>
        </p:txBody>
      </p:sp>
      <p:sp>
        <p:nvSpPr>
          <p:cNvPr id="7" name="TextBox 6" descr="n128 Fb Le Da"/>
          <p:cNvSpPr txBox="1"/>
          <p:nvPr/>
        </p:nvSpPr>
        <p:spPr>
          <a:xfrm>
            <a:off x="2691414" y="3349730"/>
            <a:ext cx="2167969" cy="523220"/>
          </a:xfrm>
          <a:prstGeom prst="rect">
            <a:avLst/>
          </a:prstGeom>
          <a:noFill/>
        </p:spPr>
        <p:txBody>
          <a:bodyPr wrap="square" rtlCol="0">
            <a:spAutoFit/>
          </a:bodyPr>
          <a:lstStyle/>
          <a:p>
            <a:pPr algn="just"/>
            <a:r>
              <a:rPr lang="en-US" sz="2800" b="1" dirty="0">
                <a:solidFill>
                  <a:srgbClr val="00CC00"/>
                </a:solidFill>
              </a:rPr>
              <a:t>d = d</a:t>
            </a:r>
            <a:r>
              <a:rPr lang="en-US" sz="2800" b="1" baseline="-25000" dirty="0">
                <a:solidFill>
                  <a:srgbClr val="00CC00"/>
                </a:solidFill>
              </a:rPr>
              <a:t>1</a:t>
            </a:r>
            <a:r>
              <a:rPr lang="en-US" sz="2800" b="1" dirty="0">
                <a:solidFill>
                  <a:srgbClr val="00CC00"/>
                </a:solidFill>
              </a:rPr>
              <a:t> + d</a:t>
            </a:r>
            <a:r>
              <a:rPr lang="en-US" sz="2800" b="1" baseline="-25000" dirty="0">
                <a:solidFill>
                  <a:srgbClr val="00CC00"/>
                </a:solidFill>
              </a:rPr>
              <a:t>2</a:t>
            </a:r>
            <a:r>
              <a:rPr lang="en-US" sz="2800" b="1" dirty="0">
                <a:solidFill>
                  <a:srgbClr val="00CC00"/>
                </a:solidFill>
              </a:rPr>
              <a:t>  </a:t>
            </a:r>
          </a:p>
        </p:txBody>
      </p:sp>
      <p:sp>
        <p:nvSpPr>
          <p:cNvPr id="8" name="TextBox 7" descr="n128 Fb Le Da"/>
          <p:cNvSpPr txBox="1"/>
          <p:nvPr/>
        </p:nvSpPr>
        <p:spPr>
          <a:xfrm>
            <a:off x="634014" y="4185537"/>
            <a:ext cx="11266249" cy="954107"/>
          </a:xfrm>
          <a:prstGeom prst="rect">
            <a:avLst/>
          </a:prstGeom>
          <a:noFill/>
        </p:spPr>
        <p:txBody>
          <a:bodyPr wrap="square" rtlCol="0">
            <a:spAutoFit/>
          </a:bodyPr>
          <a:lstStyle/>
          <a:p>
            <a:pPr algn="just"/>
            <a:r>
              <a:rPr lang="en-US" sz="2800" b="1" dirty="0">
                <a:solidFill>
                  <a:srgbClr val="00CC00"/>
                </a:solidFill>
              </a:rPr>
              <a:t>Moment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ngẫu</a:t>
            </a:r>
            <a:r>
              <a:rPr lang="en-US" sz="2800" b="1" dirty="0">
                <a:solidFill>
                  <a:srgbClr val="00CC00"/>
                </a:solidFill>
              </a:rPr>
              <a:t> </a:t>
            </a:r>
            <a:r>
              <a:rPr lang="en-US" sz="2800" b="1" dirty="0" err="1">
                <a:solidFill>
                  <a:srgbClr val="00CC00"/>
                </a:solidFill>
              </a:rPr>
              <a:t>lực</a:t>
            </a:r>
            <a:r>
              <a:rPr lang="en-US" sz="2800" b="1" dirty="0">
                <a:solidFill>
                  <a:srgbClr val="00CC00"/>
                </a:solidFill>
              </a:rPr>
              <a:t> </a:t>
            </a:r>
            <a:r>
              <a:rPr lang="en-US" sz="2800" b="1" dirty="0" err="1">
                <a:solidFill>
                  <a:srgbClr val="00CC00"/>
                </a:solidFill>
              </a:rPr>
              <a:t>đối</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quay </a:t>
            </a:r>
            <a:r>
              <a:rPr lang="en-US" sz="2800" b="1" dirty="0" err="1">
                <a:solidFill>
                  <a:srgbClr val="00CC00"/>
                </a:solidFill>
              </a:rPr>
              <a:t>đi</a:t>
            </a:r>
            <a:r>
              <a:rPr lang="en-US" sz="2800" b="1" dirty="0">
                <a:solidFill>
                  <a:srgbClr val="00CC00"/>
                </a:solidFill>
              </a:rPr>
              <a:t> qua </a:t>
            </a:r>
            <a:r>
              <a:rPr lang="en-US" sz="2800" b="1" dirty="0" err="1">
                <a:solidFill>
                  <a:srgbClr val="00CC00"/>
                </a:solidFill>
              </a:rPr>
              <a:t>tâm</a:t>
            </a:r>
            <a:r>
              <a:rPr lang="en-US" sz="2800" b="1" dirty="0">
                <a:solidFill>
                  <a:srgbClr val="00CC00"/>
                </a:solidFill>
              </a:rPr>
              <a:t> O (</a:t>
            </a:r>
            <a:r>
              <a:rPr lang="en-US" sz="2800" b="1" dirty="0" err="1">
                <a:solidFill>
                  <a:srgbClr val="00CC00"/>
                </a:solidFill>
              </a:rPr>
              <a:t>tâm</a:t>
            </a:r>
            <a:r>
              <a:rPr lang="en-US" sz="2800" b="1" dirty="0">
                <a:solidFill>
                  <a:srgbClr val="00CC00"/>
                </a:solidFill>
              </a:rPr>
              <a:t> </a:t>
            </a:r>
            <a:r>
              <a:rPr lang="en-US" sz="2800" b="1" dirty="0" err="1">
                <a:solidFill>
                  <a:srgbClr val="00CC00"/>
                </a:solidFill>
              </a:rPr>
              <a:t>vô</a:t>
            </a:r>
            <a:r>
              <a:rPr lang="en-US" sz="2800" b="1" dirty="0">
                <a:solidFill>
                  <a:srgbClr val="00CC00"/>
                </a:solidFill>
              </a:rPr>
              <a:t> </a:t>
            </a:r>
            <a:r>
              <a:rPr lang="en-US" sz="2800" b="1" dirty="0" err="1">
                <a:solidFill>
                  <a:srgbClr val="00CC00"/>
                </a:solidFill>
              </a:rPr>
              <a:t>lăng</a:t>
            </a:r>
            <a:r>
              <a:rPr lang="en-US" sz="2800" b="1" dirty="0">
                <a:solidFill>
                  <a:srgbClr val="00CC00"/>
                </a:solidFill>
              </a:rPr>
              <a:t>) </a:t>
            </a:r>
            <a:r>
              <a:rPr lang="en-US" sz="2800" b="1" dirty="0" err="1">
                <a:solidFill>
                  <a:srgbClr val="00CC00"/>
                </a:solidFill>
              </a:rPr>
              <a:t>được</a:t>
            </a:r>
            <a:r>
              <a:rPr lang="en-US" sz="2800" b="1" dirty="0">
                <a:solidFill>
                  <a:srgbClr val="00CC00"/>
                </a:solidFill>
              </a:rPr>
              <a:t> </a:t>
            </a:r>
            <a:r>
              <a:rPr lang="en-US" sz="2800" b="1" dirty="0" err="1">
                <a:solidFill>
                  <a:srgbClr val="00CC00"/>
                </a:solidFill>
              </a:rPr>
              <a:t>xác</a:t>
            </a:r>
            <a:r>
              <a:rPr lang="en-US" sz="2800" b="1" dirty="0">
                <a:solidFill>
                  <a:srgbClr val="00CC00"/>
                </a:solidFill>
              </a:rPr>
              <a:t> </a:t>
            </a:r>
            <a:r>
              <a:rPr lang="en-US" sz="2800" b="1" dirty="0" err="1">
                <a:solidFill>
                  <a:srgbClr val="00CC00"/>
                </a:solidFill>
              </a:rPr>
              <a:t>định</a:t>
            </a:r>
            <a:r>
              <a:rPr lang="en-US" sz="2800" b="1" dirty="0">
                <a:solidFill>
                  <a:srgbClr val="00CC00"/>
                </a:solidFill>
              </a:rPr>
              <a:t>:</a:t>
            </a:r>
          </a:p>
        </p:txBody>
      </p:sp>
      <p:sp>
        <p:nvSpPr>
          <p:cNvPr id="9" name="TextBox 8" descr="n128 Fb Le Da"/>
          <p:cNvSpPr txBox="1"/>
          <p:nvPr/>
        </p:nvSpPr>
        <p:spPr>
          <a:xfrm>
            <a:off x="2885254" y="5452231"/>
            <a:ext cx="5357409" cy="523220"/>
          </a:xfrm>
          <a:prstGeom prst="rect">
            <a:avLst/>
          </a:prstGeom>
          <a:noFill/>
        </p:spPr>
        <p:txBody>
          <a:bodyPr wrap="square" rtlCol="0">
            <a:spAutoFit/>
          </a:bodyPr>
          <a:lstStyle/>
          <a:p>
            <a:pPr algn="just"/>
            <a:r>
              <a:rPr lang="en-US" sz="2800" b="1" dirty="0">
                <a:solidFill>
                  <a:srgbClr val="00CC00"/>
                </a:solidFill>
              </a:rPr>
              <a:t>M = F</a:t>
            </a:r>
            <a:r>
              <a:rPr lang="en-US" sz="2800" b="1" baseline="-25000" dirty="0">
                <a:solidFill>
                  <a:srgbClr val="00CC00"/>
                </a:solidFill>
              </a:rPr>
              <a:t>1</a:t>
            </a:r>
            <a:r>
              <a:rPr lang="en-US" sz="2800" b="1" dirty="0">
                <a:solidFill>
                  <a:srgbClr val="00CC00"/>
                </a:solidFill>
              </a:rPr>
              <a:t>.d</a:t>
            </a:r>
            <a:r>
              <a:rPr lang="en-US" sz="2800" b="1" baseline="-25000" dirty="0">
                <a:solidFill>
                  <a:srgbClr val="00CC00"/>
                </a:solidFill>
              </a:rPr>
              <a:t>1</a:t>
            </a:r>
            <a:r>
              <a:rPr lang="en-US" sz="2800" b="1" dirty="0">
                <a:solidFill>
                  <a:srgbClr val="00CC00"/>
                </a:solidFill>
              </a:rPr>
              <a:t> + F</a:t>
            </a:r>
            <a:r>
              <a:rPr lang="en-US" sz="2800" b="1" baseline="-25000" dirty="0">
                <a:solidFill>
                  <a:srgbClr val="00CC00"/>
                </a:solidFill>
              </a:rPr>
              <a:t>2</a:t>
            </a:r>
            <a:r>
              <a:rPr lang="en-US" sz="2800" b="1" dirty="0">
                <a:solidFill>
                  <a:srgbClr val="00CC00"/>
                </a:solidFill>
              </a:rPr>
              <a:t>.d</a:t>
            </a:r>
            <a:r>
              <a:rPr lang="en-US" sz="2800" b="1" baseline="-25000" dirty="0">
                <a:solidFill>
                  <a:srgbClr val="00CC00"/>
                </a:solidFill>
              </a:rPr>
              <a:t>2</a:t>
            </a:r>
            <a:r>
              <a:rPr lang="en-US" sz="2800" b="1" dirty="0">
                <a:solidFill>
                  <a:srgbClr val="00CC00"/>
                </a:solidFill>
              </a:rPr>
              <a:t> = </a:t>
            </a:r>
            <a:r>
              <a:rPr lang="en-US" sz="2800" b="1" dirty="0" err="1">
                <a:solidFill>
                  <a:srgbClr val="00CC00"/>
                </a:solidFill>
              </a:rPr>
              <a:t>F.d</a:t>
            </a:r>
            <a:endParaRPr lang="en-US" sz="2800" b="1" dirty="0">
              <a:solidFill>
                <a:srgbClr val="00CC00"/>
              </a:solidFill>
            </a:endParaRPr>
          </a:p>
        </p:txBody>
      </p:sp>
    </p:spTree>
    <p:extLst>
      <p:ext uri="{BB962C8B-B14F-4D97-AF65-F5344CB8AC3E}">
        <p14:creationId xmlns:p14="http://schemas.microsoft.com/office/powerpoint/2010/main" val="3973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n128 Fb Le Da">
            <a:extLst>
              <a:ext uri="{FF2B5EF4-FFF2-40B4-BE49-F238E27FC236}">
                <a16:creationId xmlns:a16="http://schemas.microsoft.com/office/drawing/2014/main" id="{4EC2A6DC-7BB3-421C-BCBF-190C79610415}"/>
              </a:ext>
            </a:extLst>
          </p:cNvPr>
          <p:cNvSpPr/>
          <p:nvPr/>
        </p:nvSpPr>
        <p:spPr>
          <a:xfrm>
            <a:off x="201706" y="17685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dirty="0">
                <a:ln>
                  <a:noFill/>
                </a:ln>
                <a:solidFill>
                  <a:srgbClr val="FFFF00"/>
                </a:solidFill>
                <a:effectLst/>
                <a:uLnTx/>
                <a:uFillTx/>
                <a:latin typeface="Arial"/>
                <a:ea typeface="+mn-ea"/>
                <a:cs typeface="+mn-cs"/>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2" name="Hình chữ nhật: Góc Tròn 5" descr="n128 Fb Le Da">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1</a:t>
            </a:r>
          </a:p>
        </p:txBody>
      </p:sp>
      <p:sp>
        <p:nvSpPr>
          <p:cNvPr id="13" name="Rounded Rectangle 12" descr="n128 Fb Le Da"/>
          <p:cNvSpPr/>
          <p:nvPr/>
        </p:nvSpPr>
        <p:spPr>
          <a:xfrm>
            <a:off x="1750422" y="1024224"/>
            <a:ext cx="6720071"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mn-ea"/>
                <a:cs typeface="+mn-cs"/>
              </a:rPr>
              <a:t>Biểu</a:t>
            </a:r>
            <a:r>
              <a:rPr kumimoji="0" lang="en-US" sz="3600" b="1" i="0" u="none" strike="noStrike" kern="1200" cap="none" spc="0" normalizeH="0" noProof="0" dirty="0">
                <a:ln>
                  <a:noFill/>
                </a:ln>
                <a:solidFill>
                  <a:srgbClr val="FFFF00"/>
                </a:solidFill>
                <a:effectLst/>
                <a:uLnTx/>
                <a:uFillTx/>
                <a:latin typeface="Arial"/>
                <a:ea typeface="+mn-ea"/>
                <a:cs typeface="+mn-cs"/>
              </a:rPr>
              <a:t> </a:t>
            </a:r>
            <a:r>
              <a:rPr kumimoji="0" lang="en-US" sz="3600" b="1" i="0" u="none" strike="noStrike" kern="1200" cap="none" spc="0" normalizeH="0" noProof="0" dirty="0" err="1">
                <a:ln>
                  <a:noFill/>
                </a:ln>
                <a:solidFill>
                  <a:srgbClr val="FFFF00"/>
                </a:solidFill>
                <a:effectLst/>
                <a:uLnTx/>
                <a:uFillTx/>
                <a:latin typeface="Arial"/>
                <a:ea typeface="+mn-ea"/>
                <a:cs typeface="+mn-cs"/>
              </a:rPr>
              <a:t>thức</a:t>
            </a:r>
            <a:r>
              <a:rPr kumimoji="0" lang="en-US" sz="3600" b="1" i="0" u="none" strike="noStrike" kern="1200" cap="none" spc="0" normalizeH="0" noProof="0" dirty="0">
                <a:ln>
                  <a:noFill/>
                </a:ln>
                <a:solidFill>
                  <a:srgbClr val="FFFF00"/>
                </a:solidFill>
                <a:effectLst/>
                <a:uLnTx/>
                <a:uFillTx/>
                <a:latin typeface="Arial"/>
                <a:ea typeface="+mn-ea"/>
                <a:cs typeface="+mn-cs"/>
              </a:rPr>
              <a:t> moment </a:t>
            </a:r>
            <a:r>
              <a:rPr kumimoji="0" lang="en-US" sz="3600" b="1" i="0" u="none" strike="noStrike" kern="1200" cap="none" spc="0" normalizeH="0" noProof="0" dirty="0" err="1">
                <a:ln>
                  <a:noFill/>
                </a:ln>
                <a:solidFill>
                  <a:srgbClr val="FFFF00"/>
                </a:solidFill>
                <a:effectLst/>
                <a:uLnTx/>
                <a:uFillTx/>
                <a:latin typeface="Arial"/>
                <a:ea typeface="+mn-ea"/>
                <a:cs typeface="+mn-cs"/>
              </a:rPr>
              <a:t>ngẫu</a:t>
            </a:r>
            <a:r>
              <a:rPr kumimoji="0" lang="en-US" sz="3600" b="1" i="0" u="none" strike="noStrike" kern="1200" cap="none" spc="0" normalizeH="0" noProof="0" dirty="0">
                <a:ln>
                  <a:noFill/>
                </a:ln>
                <a:solidFill>
                  <a:srgbClr val="FFFF00"/>
                </a:solidFill>
                <a:effectLst/>
                <a:uLnTx/>
                <a:uFillTx/>
                <a:latin typeface="Arial"/>
                <a:ea typeface="+mn-ea"/>
                <a:cs typeface="+mn-cs"/>
              </a:rPr>
              <a:t> </a:t>
            </a:r>
            <a:r>
              <a:rPr kumimoji="0" lang="en-US" sz="3600" b="1" i="0" u="none" strike="noStrike" kern="1200" cap="none" spc="0" normalizeH="0" noProof="0" dirty="0" err="1">
                <a:ln>
                  <a:noFill/>
                </a:ln>
                <a:solidFill>
                  <a:srgbClr val="FFFF00"/>
                </a:solidFill>
                <a:effectLst/>
                <a:uLnTx/>
                <a:uFillTx/>
                <a:latin typeface="Arial"/>
                <a:ea typeface="+mn-ea"/>
                <a:cs typeface="+mn-cs"/>
              </a:rPr>
              <a:t>lực</a:t>
            </a:r>
            <a:r>
              <a:rPr kumimoji="0" lang="en-US" sz="3600" b="1" i="0" u="none" strike="noStrike" kern="1200" cap="none" spc="0" normalizeH="0" noProof="0" dirty="0">
                <a:ln>
                  <a:noFill/>
                </a:ln>
                <a:solidFill>
                  <a:srgbClr val="FFFF00"/>
                </a:solidFill>
                <a:effectLst/>
                <a:uLnTx/>
                <a:uFillTx/>
                <a:latin typeface="Arial"/>
                <a:ea typeface="+mn-ea"/>
                <a:cs typeface="+mn-cs"/>
              </a:rPr>
              <a:t>:</a:t>
            </a:r>
            <a:endParaRPr kumimoji="0" lang="en-US" sz="3600" b="1" i="0" u="none" strike="noStrike" kern="1200" cap="none" spc="0" normalizeH="0" baseline="0" noProof="0" dirty="0">
              <a:ln>
                <a:noFill/>
              </a:ln>
              <a:solidFill>
                <a:srgbClr val="FFFF00"/>
              </a:solidFill>
              <a:effectLst/>
              <a:uLnTx/>
              <a:uFillTx/>
              <a:latin typeface="Arial"/>
              <a:ea typeface="+mn-ea"/>
              <a:cs typeface="+mn-cs"/>
            </a:endParaRPr>
          </a:p>
        </p:txBody>
      </p:sp>
      <p:pic>
        <p:nvPicPr>
          <p:cNvPr id="14" name="Picture 4" descr="n128 Fb Le Da">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006510"/>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descr="n128 Fb Le Da"/>
          <p:cNvSpPr/>
          <p:nvPr/>
        </p:nvSpPr>
        <p:spPr>
          <a:xfrm>
            <a:off x="3631172" y="1888648"/>
            <a:ext cx="2364378" cy="67921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M</a:t>
            </a:r>
            <a:r>
              <a:rPr kumimoji="0" lang="en-US" sz="3600" b="1" i="0" u="none" strike="noStrike" kern="1200" cap="none" spc="0" normalizeH="0" noProof="0" dirty="0">
                <a:ln>
                  <a:noFill/>
                </a:ln>
                <a:solidFill>
                  <a:srgbClr val="FFFF00"/>
                </a:solidFill>
                <a:effectLst/>
                <a:uLnTx/>
                <a:uFillTx/>
                <a:latin typeface="Arial"/>
                <a:ea typeface="+mn-ea"/>
                <a:cs typeface="+mn-cs"/>
              </a:rPr>
              <a:t> = </a:t>
            </a:r>
            <a:r>
              <a:rPr kumimoji="0" lang="en-US" sz="3600" b="1" i="0" u="none" strike="noStrike" kern="1200" cap="none" spc="0" normalizeH="0" noProof="0" dirty="0" err="1">
                <a:ln>
                  <a:noFill/>
                </a:ln>
                <a:solidFill>
                  <a:srgbClr val="FFFF00"/>
                </a:solidFill>
                <a:effectLst/>
                <a:uLnTx/>
                <a:uFillTx/>
                <a:latin typeface="Arial"/>
                <a:ea typeface="+mn-ea"/>
                <a:cs typeface="+mn-cs"/>
              </a:rPr>
              <a:t>F.d</a:t>
            </a:r>
            <a:endParaRPr kumimoji="0" lang="en-US" sz="3600" b="1" i="0" u="none" strike="noStrike" kern="1200" cap="none" spc="0" normalizeH="0" baseline="0" noProof="0" dirty="0">
              <a:ln>
                <a:noFill/>
              </a:ln>
              <a:solidFill>
                <a:srgbClr val="FFFF00"/>
              </a:solidFill>
              <a:effectLst/>
              <a:uLnTx/>
              <a:uFillTx/>
              <a:latin typeface="Arial"/>
              <a:ea typeface="+mn-ea"/>
              <a:cs typeface="+mn-cs"/>
            </a:endParaRPr>
          </a:p>
        </p:txBody>
      </p:sp>
      <p:sp>
        <p:nvSpPr>
          <p:cNvPr id="2" name="Rectangle 1" descr="n128 Fb Le Da"/>
          <p:cNvSpPr/>
          <p:nvPr/>
        </p:nvSpPr>
        <p:spPr>
          <a:xfrm>
            <a:off x="7902423" y="2942854"/>
            <a:ext cx="3971109" cy="3265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descr="n128 Fb Le Da"/>
          <p:cNvCxnSpPr/>
          <p:nvPr/>
        </p:nvCxnSpPr>
        <p:spPr>
          <a:xfrm flipV="1">
            <a:off x="8137555" y="1915867"/>
            <a:ext cx="0" cy="11706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n128 Fb Le Da"/>
          <p:cNvCxnSpPr/>
          <p:nvPr/>
        </p:nvCxnSpPr>
        <p:spPr>
          <a:xfrm>
            <a:off x="11625337" y="3086548"/>
            <a:ext cx="0" cy="11706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descr="n128 Fb Le Da"/>
          <p:cNvCxnSpPr/>
          <p:nvPr/>
        </p:nvCxnSpPr>
        <p:spPr>
          <a:xfrm flipV="1">
            <a:off x="11612275" y="1587112"/>
            <a:ext cx="0" cy="149943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descr="n128 Fb Le Da"/>
          <p:cNvCxnSpPr/>
          <p:nvPr/>
        </p:nvCxnSpPr>
        <p:spPr>
          <a:xfrm>
            <a:off x="8124493" y="2443301"/>
            <a:ext cx="3487782"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TextBox 16" descr="n128 Fb Le Da"/>
              <p:cNvSpPr txBox="1"/>
              <p:nvPr/>
            </p:nvSpPr>
            <p:spPr>
              <a:xfrm>
                <a:off x="7536663" y="1692166"/>
                <a:ext cx="339635" cy="64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091825"/>
                              </a:solidFill>
                              <a:latin typeface="Cambria Math" panose="02040503050406030204" pitchFamily="18" charset="0"/>
                            </a:rPr>
                          </m:ctrlPr>
                        </m:sSubPr>
                        <m:e>
                          <m:acc>
                            <m:accPr>
                              <m:chr m:val="⃗"/>
                              <m:ctrlPr>
                                <a:rPr lang="en-US" sz="3200" b="1" i="1" smtClean="0">
                                  <a:solidFill>
                                    <a:srgbClr val="091825"/>
                                  </a:solidFill>
                                  <a:latin typeface="Cambria Math" panose="02040503050406030204" pitchFamily="18" charset="0"/>
                                </a:rPr>
                              </m:ctrlPr>
                            </m:accPr>
                            <m:e>
                              <m:r>
                                <a:rPr lang="en-US" sz="3200" b="1" i="0" smtClean="0">
                                  <a:solidFill>
                                    <a:srgbClr val="091825"/>
                                  </a:solidFill>
                                  <a:latin typeface="Cambria Math" panose="02040503050406030204" pitchFamily="18" charset="0"/>
                                </a:rPr>
                                <m:t>𝐅</m:t>
                              </m:r>
                            </m:e>
                          </m:acc>
                        </m:e>
                        <m:sub>
                          <m:r>
                            <a:rPr lang="en-US" sz="3200" b="1" i="0" smtClean="0">
                              <a:solidFill>
                                <a:srgbClr val="091825"/>
                              </a:solidFill>
                              <a:latin typeface="Cambria Math" panose="02040503050406030204" pitchFamily="18" charset="0"/>
                            </a:rPr>
                            <m:t>𝟏</m:t>
                          </m:r>
                        </m:sub>
                      </m:sSub>
                    </m:oMath>
                  </m:oMathPara>
                </a14:m>
                <a:endParaRPr lang="en-US" sz="3200" b="1" dirty="0">
                  <a:solidFill>
                    <a:srgbClr val="091825"/>
                  </a:solidFill>
                </a:endParaRPr>
              </a:p>
            </p:txBody>
          </p:sp>
        </mc:Choice>
        <mc:Fallback>
          <p:sp>
            <p:nvSpPr>
              <p:cNvPr id="17" name="TextBox 16" descr="n128 Fb Le Da"/>
              <p:cNvSpPr txBox="1">
                <a:spLocks noRot="1" noChangeAspect="1" noMove="1" noResize="1" noEditPoints="1" noAdjustHandles="1" noChangeArrowheads="1" noChangeShapeType="1" noTextEdit="1"/>
              </p:cNvSpPr>
              <p:nvPr/>
            </p:nvSpPr>
            <p:spPr>
              <a:xfrm>
                <a:off x="7536663" y="1692166"/>
                <a:ext cx="339635" cy="644664"/>
              </a:xfrm>
              <a:prstGeom prst="rect">
                <a:avLst/>
              </a:prstGeom>
              <a:blipFill>
                <a:blip r:embed="rId4"/>
                <a:stretch>
                  <a:fillRect r="-33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n128 Fb Le Da"/>
              <p:cNvSpPr txBox="1"/>
              <p:nvPr/>
            </p:nvSpPr>
            <p:spPr>
              <a:xfrm>
                <a:off x="11070165" y="3747131"/>
                <a:ext cx="339635" cy="64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091825"/>
                              </a:solidFill>
                              <a:latin typeface="Cambria Math" panose="02040503050406030204" pitchFamily="18" charset="0"/>
                            </a:rPr>
                          </m:ctrlPr>
                        </m:sSubPr>
                        <m:e>
                          <m:acc>
                            <m:accPr>
                              <m:chr m:val="⃗"/>
                              <m:ctrlPr>
                                <a:rPr lang="en-US" sz="3200" b="1" i="1" smtClean="0">
                                  <a:solidFill>
                                    <a:srgbClr val="091825"/>
                                  </a:solidFill>
                                  <a:latin typeface="Cambria Math" panose="02040503050406030204" pitchFamily="18" charset="0"/>
                                </a:rPr>
                              </m:ctrlPr>
                            </m:accPr>
                            <m:e>
                              <m:r>
                                <a:rPr lang="en-US" sz="3200" b="1" i="0" smtClean="0">
                                  <a:solidFill>
                                    <a:srgbClr val="091825"/>
                                  </a:solidFill>
                                  <a:latin typeface="Cambria Math" panose="02040503050406030204" pitchFamily="18" charset="0"/>
                                </a:rPr>
                                <m:t>𝐅</m:t>
                              </m:r>
                            </m:e>
                          </m:acc>
                        </m:e>
                        <m:sub>
                          <m:r>
                            <a:rPr lang="en-US" sz="3200" b="1" i="0" smtClean="0">
                              <a:solidFill>
                                <a:srgbClr val="091825"/>
                              </a:solidFill>
                              <a:latin typeface="Cambria Math" panose="02040503050406030204" pitchFamily="18" charset="0"/>
                            </a:rPr>
                            <m:t>𝟐</m:t>
                          </m:r>
                        </m:sub>
                      </m:sSub>
                    </m:oMath>
                  </m:oMathPara>
                </a14:m>
                <a:endParaRPr lang="en-US" sz="3200" b="1" dirty="0">
                  <a:solidFill>
                    <a:srgbClr val="091825"/>
                  </a:solidFill>
                </a:endParaRPr>
              </a:p>
            </p:txBody>
          </p:sp>
        </mc:Choice>
        <mc:Fallback>
          <p:sp>
            <p:nvSpPr>
              <p:cNvPr id="18" name="TextBox 17" descr="n128 Fb Le Da"/>
              <p:cNvSpPr txBox="1">
                <a:spLocks noRot="1" noChangeAspect="1" noMove="1" noResize="1" noEditPoints="1" noAdjustHandles="1" noChangeArrowheads="1" noChangeShapeType="1" noTextEdit="1"/>
              </p:cNvSpPr>
              <p:nvPr/>
            </p:nvSpPr>
            <p:spPr>
              <a:xfrm>
                <a:off x="11070165" y="3747131"/>
                <a:ext cx="339635" cy="644664"/>
              </a:xfrm>
              <a:prstGeom prst="rect">
                <a:avLst/>
              </a:prstGeom>
              <a:blipFill>
                <a:blip r:embed="rId5"/>
                <a:stretch>
                  <a:fillRect r="-321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n128 Fb Le Da"/>
              <p:cNvSpPr txBox="1"/>
              <p:nvPr/>
            </p:nvSpPr>
            <p:spPr>
              <a:xfrm>
                <a:off x="9698566" y="1846615"/>
                <a:ext cx="33963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091825"/>
                          </a:solidFill>
                          <a:latin typeface="Cambria Math" panose="02040503050406030204" pitchFamily="18" charset="0"/>
                        </a:rPr>
                        <m:t>𝒅</m:t>
                      </m:r>
                    </m:oMath>
                  </m:oMathPara>
                </a14:m>
                <a:endParaRPr lang="en-US" sz="3200" b="1" dirty="0">
                  <a:solidFill>
                    <a:srgbClr val="091825"/>
                  </a:solidFill>
                </a:endParaRPr>
              </a:p>
            </p:txBody>
          </p:sp>
        </mc:Choice>
        <mc:Fallback>
          <p:sp>
            <p:nvSpPr>
              <p:cNvPr id="19" name="TextBox 18" descr="n128 Fb Le Da"/>
              <p:cNvSpPr txBox="1">
                <a:spLocks noRot="1" noChangeAspect="1" noMove="1" noResize="1" noEditPoints="1" noAdjustHandles="1" noChangeArrowheads="1" noChangeShapeType="1" noTextEdit="1"/>
              </p:cNvSpPr>
              <p:nvPr/>
            </p:nvSpPr>
            <p:spPr>
              <a:xfrm>
                <a:off x="9698566" y="1846615"/>
                <a:ext cx="339635" cy="584775"/>
              </a:xfrm>
              <a:prstGeom prst="rect">
                <a:avLst/>
              </a:prstGeom>
              <a:blipFill>
                <a:blip r:embed="rId6"/>
                <a:stretch>
                  <a:fillRect/>
                </a:stretch>
              </a:blipFill>
            </p:spPr>
            <p:txBody>
              <a:bodyPr/>
              <a:lstStyle/>
              <a:p>
                <a:r>
                  <a:rPr lang="en-US">
                    <a:noFill/>
                  </a:rPr>
                  <a:t> </a:t>
                </a:r>
              </a:p>
            </p:txBody>
          </p:sp>
        </mc:Fallback>
      </mc:AlternateContent>
      <p:sp>
        <p:nvSpPr>
          <p:cNvPr id="20" name="TextBox 19" descr="n128 Fb Le Da"/>
          <p:cNvSpPr txBox="1"/>
          <p:nvPr/>
        </p:nvSpPr>
        <p:spPr>
          <a:xfrm>
            <a:off x="1097080" y="3098160"/>
            <a:ext cx="6589806" cy="954107"/>
          </a:xfrm>
          <a:prstGeom prst="rect">
            <a:avLst/>
          </a:prstGeom>
          <a:noFill/>
        </p:spPr>
        <p:txBody>
          <a:bodyPr wrap="square" rtlCol="0">
            <a:spAutoFit/>
          </a:bodyPr>
          <a:lstStyle/>
          <a:p>
            <a:pPr marL="457200" indent="-457200" algn="just">
              <a:buFont typeface="Wingdings" panose="05000000000000000000" pitchFamily="2" charset="2"/>
              <a:buChar char="Ø"/>
            </a:pPr>
            <a:r>
              <a:rPr lang="en-US" sz="2800" b="1" dirty="0">
                <a:solidFill>
                  <a:srgbClr val="0070C0"/>
                </a:solidFill>
              </a:rPr>
              <a:t>d: </a:t>
            </a:r>
            <a:r>
              <a:rPr lang="en-US" sz="2800" b="1" dirty="0" err="1">
                <a:solidFill>
                  <a:srgbClr val="0070C0"/>
                </a:solidFill>
              </a:rPr>
              <a:t>cánh</a:t>
            </a:r>
            <a:r>
              <a:rPr lang="en-US" sz="2800" b="1" dirty="0">
                <a:solidFill>
                  <a:srgbClr val="0070C0"/>
                </a:solidFill>
              </a:rPr>
              <a:t> </a:t>
            </a:r>
            <a:r>
              <a:rPr lang="en-US" sz="2800" b="1" dirty="0" err="1">
                <a:solidFill>
                  <a:srgbClr val="0070C0"/>
                </a:solidFill>
              </a:rPr>
              <a:t>tay</a:t>
            </a:r>
            <a:r>
              <a:rPr lang="en-US" sz="2800" b="1" dirty="0">
                <a:solidFill>
                  <a:srgbClr val="0070C0"/>
                </a:solidFill>
              </a:rPr>
              <a:t> </a:t>
            </a:r>
            <a:r>
              <a:rPr lang="en-US" sz="2800" b="1" dirty="0" err="1">
                <a:solidFill>
                  <a:srgbClr val="0070C0"/>
                </a:solidFill>
              </a:rPr>
              <a:t>đòn</a:t>
            </a:r>
            <a:r>
              <a:rPr lang="en-US" sz="2800" b="1" dirty="0">
                <a:solidFill>
                  <a:srgbClr val="0070C0"/>
                </a:solidFill>
              </a:rPr>
              <a:t> </a:t>
            </a:r>
            <a:r>
              <a:rPr lang="en-US" sz="2800" b="1" dirty="0" err="1">
                <a:solidFill>
                  <a:srgbClr val="0070C0"/>
                </a:solidFill>
              </a:rPr>
              <a:t>ngẫu</a:t>
            </a:r>
            <a:r>
              <a:rPr lang="en-US" sz="2800" b="1" dirty="0">
                <a:solidFill>
                  <a:srgbClr val="0070C0"/>
                </a:solidFill>
              </a:rPr>
              <a:t> </a:t>
            </a:r>
            <a:r>
              <a:rPr lang="en-US" sz="2800" b="1" dirty="0" err="1">
                <a:solidFill>
                  <a:srgbClr val="0070C0"/>
                </a:solidFill>
              </a:rPr>
              <a:t>lực</a:t>
            </a:r>
            <a:r>
              <a:rPr lang="en-US" sz="2800" b="1" dirty="0">
                <a:solidFill>
                  <a:srgbClr val="0070C0"/>
                </a:solidFill>
              </a:rPr>
              <a:t> ( </a:t>
            </a:r>
            <a:r>
              <a:rPr lang="en-US" sz="2800" b="1" dirty="0" err="1">
                <a:solidFill>
                  <a:srgbClr val="0070C0"/>
                </a:solidFill>
              </a:rPr>
              <a:t>khoảng</a:t>
            </a:r>
            <a:r>
              <a:rPr lang="en-US" sz="2800" b="1" dirty="0">
                <a:solidFill>
                  <a:srgbClr val="0070C0"/>
                </a:solidFill>
              </a:rPr>
              <a:t> </a:t>
            </a:r>
            <a:r>
              <a:rPr lang="en-US" sz="2800" b="1" dirty="0" err="1">
                <a:solidFill>
                  <a:srgbClr val="0070C0"/>
                </a:solidFill>
              </a:rPr>
              <a:t>cách</a:t>
            </a:r>
            <a:r>
              <a:rPr lang="en-US" sz="2800" b="1" dirty="0">
                <a:solidFill>
                  <a:srgbClr val="0070C0"/>
                </a:solidFill>
              </a:rPr>
              <a:t> </a:t>
            </a:r>
            <a:r>
              <a:rPr lang="en-US" sz="2800" b="1" dirty="0" err="1">
                <a:solidFill>
                  <a:srgbClr val="0070C0"/>
                </a:solidFill>
              </a:rPr>
              <a:t>giữa</a:t>
            </a:r>
            <a:r>
              <a:rPr lang="en-US" sz="2800" b="1" dirty="0">
                <a:solidFill>
                  <a:srgbClr val="0070C0"/>
                </a:solidFill>
              </a:rPr>
              <a:t> 2 </a:t>
            </a:r>
            <a:r>
              <a:rPr lang="en-US" sz="2800" b="1" dirty="0" err="1">
                <a:solidFill>
                  <a:srgbClr val="0070C0"/>
                </a:solidFill>
              </a:rPr>
              <a:t>giá</a:t>
            </a:r>
            <a:r>
              <a:rPr lang="en-US" sz="2800" b="1" dirty="0">
                <a:solidFill>
                  <a:srgbClr val="0070C0"/>
                </a:solidFill>
              </a:rPr>
              <a:t> </a:t>
            </a:r>
            <a:r>
              <a:rPr lang="en-US" sz="2800" b="1" dirty="0" err="1">
                <a:solidFill>
                  <a:srgbClr val="0070C0"/>
                </a:solidFill>
              </a:rPr>
              <a:t>của</a:t>
            </a:r>
            <a:r>
              <a:rPr lang="en-US" sz="2800" b="1" dirty="0">
                <a:solidFill>
                  <a:srgbClr val="0070C0"/>
                </a:solidFill>
              </a:rPr>
              <a:t> 2 </a:t>
            </a:r>
            <a:r>
              <a:rPr lang="en-US" sz="2800" b="1" dirty="0" err="1">
                <a:solidFill>
                  <a:srgbClr val="0070C0"/>
                </a:solidFill>
              </a:rPr>
              <a:t>lực</a:t>
            </a:r>
            <a:r>
              <a:rPr lang="en-US" sz="2800" b="1" dirty="0">
                <a:solidFill>
                  <a:srgbClr val="0070C0"/>
                </a:solidFill>
              </a:rPr>
              <a:t>)</a:t>
            </a:r>
          </a:p>
        </p:txBody>
      </p:sp>
      <p:sp>
        <p:nvSpPr>
          <p:cNvPr id="21" name="TextBox 20" descr="n128 Fb Le Da"/>
          <p:cNvSpPr txBox="1"/>
          <p:nvPr/>
        </p:nvSpPr>
        <p:spPr>
          <a:xfrm>
            <a:off x="1097080" y="4189482"/>
            <a:ext cx="2834801" cy="523220"/>
          </a:xfrm>
          <a:prstGeom prst="rect">
            <a:avLst/>
          </a:prstGeom>
          <a:noFill/>
        </p:spPr>
        <p:txBody>
          <a:bodyPr wrap="square" rtlCol="0">
            <a:spAutoFit/>
          </a:bodyPr>
          <a:lstStyle/>
          <a:p>
            <a:pPr marL="457200" indent="-457200" algn="just">
              <a:buFont typeface="Wingdings" panose="05000000000000000000" pitchFamily="2" charset="2"/>
              <a:buChar char="Ø"/>
            </a:pPr>
            <a:r>
              <a:rPr lang="en-US" sz="2800" b="1" dirty="0">
                <a:solidFill>
                  <a:srgbClr val="0070C0"/>
                </a:solidFill>
              </a:rPr>
              <a:t>F = F</a:t>
            </a:r>
            <a:r>
              <a:rPr lang="en-US" sz="2800" b="1" baseline="-25000" dirty="0">
                <a:solidFill>
                  <a:srgbClr val="0070C0"/>
                </a:solidFill>
              </a:rPr>
              <a:t>1</a:t>
            </a:r>
            <a:r>
              <a:rPr lang="en-US" sz="2800" b="1" dirty="0">
                <a:solidFill>
                  <a:srgbClr val="0070C0"/>
                </a:solidFill>
              </a:rPr>
              <a:t> = F</a:t>
            </a:r>
            <a:r>
              <a:rPr lang="en-US" sz="2800" b="1" baseline="-25000" dirty="0">
                <a:solidFill>
                  <a:srgbClr val="0070C0"/>
                </a:solidFill>
              </a:rPr>
              <a:t>2</a:t>
            </a:r>
            <a:r>
              <a:rPr lang="en-US" sz="2800" b="1" dirty="0">
                <a:solidFill>
                  <a:srgbClr val="0070C0"/>
                </a:solidFill>
              </a:rPr>
              <a:t> </a:t>
            </a:r>
          </a:p>
        </p:txBody>
      </p:sp>
      <p:sp>
        <p:nvSpPr>
          <p:cNvPr id="22" name="TextBox 21" descr="n128 Fb Le Da"/>
          <p:cNvSpPr txBox="1"/>
          <p:nvPr/>
        </p:nvSpPr>
        <p:spPr>
          <a:xfrm>
            <a:off x="1097080" y="2568938"/>
            <a:ext cx="1998145" cy="523220"/>
          </a:xfrm>
          <a:prstGeom prst="rect">
            <a:avLst/>
          </a:prstGeom>
          <a:noFill/>
        </p:spPr>
        <p:txBody>
          <a:bodyPr wrap="square" rtlCol="0">
            <a:spAutoFit/>
          </a:bodyPr>
          <a:lstStyle/>
          <a:p>
            <a:r>
              <a:rPr lang="en-US" sz="2800" b="1" dirty="0" err="1">
                <a:solidFill>
                  <a:srgbClr val="002060"/>
                </a:solidFill>
              </a:rPr>
              <a:t>Trong</a:t>
            </a:r>
            <a:r>
              <a:rPr lang="en-US" sz="2800" b="1" dirty="0">
                <a:solidFill>
                  <a:srgbClr val="002060"/>
                </a:solidFill>
              </a:rPr>
              <a:t> </a:t>
            </a:r>
            <a:r>
              <a:rPr lang="en-US" sz="2800" b="1" dirty="0" err="1">
                <a:solidFill>
                  <a:srgbClr val="002060"/>
                </a:solidFill>
              </a:rPr>
              <a:t>đó</a:t>
            </a:r>
            <a:r>
              <a:rPr lang="en-US" sz="2800" b="1" dirty="0">
                <a:solidFill>
                  <a:srgbClr val="002060"/>
                </a:solidFill>
              </a:rPr>
              <a:t>: </a:t>
            </a:r>
          </a:p>
        </p:txBody>
      </p:sp>
      <p:sp>
        <p:nvSpPr>
          <p:cNvPr id="23" name="TextBox 22" descr="n128 Fb Le Da"/>
          <p:cNvSpPr txBox="1"/>
          <p:nvPr/>
        </p:nvSpPr>
        <p:spPr>
          <a:xfrm>
            <a:off x="1097080" y="4734934"/>
            <a:ext cx="10652591" cy="954107"/>
          </a:xfrm>
          <a:prstGeom prst="rect">
            <a:avLst/>
          </a:prstGeom>
          <a:noFill/>
        </p:spPr>
        <p:txBody>
          <a:bodyPr wrap="square" rtlCol="0">
            <a:spAutoFit/>
          </a:bodyPr>
          <a:lstStyle/>
          <a:p>
            <a:r>
              <a:rPr lang="en-US" sz="2800" b="1" i="1" dirty="0" err="1">
                <a:solidFill>
                  <a:srgbClr val="002060"/>
                </a:solidFill>
              </a:rPr>
              <a:t>Lưu</a:t>
            </a:r>
            <a:r>
              <a:rPr lang="en-US" sz="2800" b="1" i="1" dirty="0">
                <a:solidFill>
                  <a:srgbClr val="002060"/>
                </a:solidFill>
              </a:rPr>
              <a:t> ý: </a:t>
            </a:r>
            <a:r>
              <a:rPr lang="en-US" sz="2800" dirty="0" err="1">
                <a:solidFill>
                  <a:srgbClr val="002060"/>
                </a:solidFill>
              </a:rPr>
              <a:t>Dưới</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ngẫu</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chuyển</a:t>
            </a:r>
            <a:r>
              <a:rPr lang="en-US" sz="2800" dirty="0">
                <a:solidFill>
                  <a:srgbClr val="002060"/>
                </a:solidFill>
              </a:rPr>
              <a:t> </a:t>
            </a:r>
            <a:r>
              <a:rPr lang="en-US" sz="2800" dirty="0" err="1">
                <a:solidFill>
                  <a:srgbClr val="002060"/>
                </a:solidFill>
              </a:rPr>
              <a:t>động</a:t>
            </a:r>
            <a:r>
              <a:rPr lang="en-US" sz="2800" dirty="0">
                <a:solidFill>
                  <a:srgbClr val="002060"/>
                </a:solidFill>
              </a:rPr>
              <a:t> quay </a:t>
            </a:r>
            <a:r>
              <a:rPr lang="en-US" sz="2800" dirty="0" err="1">
                <a:solidFill>
                  <a:srgbClr val="002060"/>
                </a:solidFill>
              </a:rPr>
              <a:t>của</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bị</a:t>
            </a:r>
            <a:r>
              <a:rPr lang="en-US" sz="2800" dirty="0">
                <a:solidFill>
                  <a:srgbClr val="002060"/>
                </a:solidFill>
              </a:rPr>
              <a:t> </a:t>
            </a:r>
            <a:r>
              <a:rPr lang="en-US" sz="2800" dirty="0" err="1">
                <a:solidFill>
                  <a:srgbClr val="002060"/>
                </a:solidFill>
              </a:rPr>
              <a:t>biến</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sẽ</a:t>
            </a:r>
            <a:r>
              <a:rPr lang="en-US" sz="2800" dirty="0">
                <a:solidFill>
                  <a:srgbClr val="002060"/>
                </a:solidFill>
              </a:rPr>
              <a:t> quay:</a:t>
            </a:r>
          </a:p>
        </p:txBody>
      </p:sp>
      <p:sp>
        <p:nvSpPr>
          <p:cNvPr id="24" name="TextBox 23" descr="n128 Fb Le Da"/>
          <p:cNvSpPr txBox="1"/>
          <p:nvPr/>
        </p:nvSpPr>
        <p:spPr>
          <a:xfrm>
            <a:off x="1097080" y="5654990"/>
            <a:ext cx="10150040"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i="1" dirty="0" err="1">
                <a:solidFill>
                  <a:srgbClr val="0070C0"/>
                </a:solidFill>
              </a:rPr>
              <a:t>Quanh</a:t>
            </a:r>
            <a:r>
              <a:rPr lang="en-US" sz="2800" i="1" dirty="0">
                <a:solidFill>
                  <a:srgbClr val="0070C0"/>
                </a:solidFill>
              </a:rPr>
              <a:t> </a:t>
            </a:r>
            <a:r>
              <a:rPr lang="en-US" sz="2800" i="1" dirty="0" err="1">
                <a:solidFill>
                  <a:srgbClr val="0070C0"/>
                </a:solidFill>
              </a:rPr>
              <a:t>một</a:t>
            </a:r>
            <a:r>
              <a:rPr lang="en-US" sz="2800" i="1" dirty="0">
                <a:solidFill>
                  <a:srgbClr val="0070C0"/>
                </a:solidFill>
              </a:rPr>
              <a:t> </a:t>
            </a:r>
            <a:r>
              <a:rPr lang="en-US" sz="2800" i="1" dirty="0" err="1">
                <a:solidFill>
                  <a:srgbClr val="0070C0"/>
                </a:solidFill>
              </a:rPr>
              <a:t>trục</a:t>
            </a:r>
            <a:r>
              <a:rPr lang="en-US" sz="2800" i="1" dirty="0">
                <a:solidFill>
                  <a:srgbClr val="0070C0"/>
                </a:solidFill>
              </a:rPr>
              <a:t> </a:t>
            </a:r>
            <a:r>
              <a:rPr lang="en-US" sz="2800" i="1" dirty="0" err="1">
                <a:solidFill>
                  <a:srgbClr val="0070C0"/>
                </a:solidFill>
              </a:rPr>
              <a:t>cố</a:t>
            </a:r>
            <a:r>
              <a:rPr lang="en-US" sz="2800" i="1" dirty="0">
                <a:solidFill>
                  <a:srgbClr val="0070C0"/>
                </a:solidFill>
              </a:rPr>
              <a:t> </a:t>
            </a:r>
            <a:r>
              <a:rPr lang="en-US" sz="2800" i="1" dirty="0" err="1">
                <a:solidFill>
                  <a:srgbClr val="0070C0"/>
                </a:solidFill>
              </a:rPr>
              <a:t>định</a:t>
            </a:r>
            <a:r>
              <a:rPr lang="en-US" sz="2800" i="1" dirty="0">
                <a:solidFill>
                  <a:srgbClr val="0070C0"/>
                </a:solidFill>
              </a:rPr>
              <a:t> </a:t>
            </a:r>
            <a:r>
              <a:rPr lang="en-US" sz="2800" i="1" dirty="0" err="1">
                <a:solidFill>
                  <a:srgbClr val="0070C0"/>
                </a:solidFill>
              </a:rPr>
              <a:t>nếu</a:t>
            </a:r>
            <a:r>
              <a:rPr lang="en-US" sz="2800" i="1" dirty="0">
                <a:solidFill>
                  <a:srgbClr val="0070C0"/>
                </a:solidFill>
              </a:rPr>
              <a:t> </a:t>
            </a:r>
            <a:r>
              <a:rPr lang="en-US" sz="2800" i="1" dirty="0" err="1">
                <a:solidFill>
                  <a:srgbClr val="0070C0"/>
                </a:solidFill>
              </a:rPr>
              <a:t>vật</a:t>
            </a:r>
            <a:r>
              <a:rPr lang="en-US" sz="2800" i="1" dirty="0">
                <a:solidFill>
                  <a:srgbClr val="0070C0"/>
                </a:solidFill>
              </a:rPr>
              <a:t> </a:t>
            </a:r>
            <a:r>
              <a:rPr lang="en-US" sz="2800" i="1" dirty="0" err="1">
                <a:solidFill>
                  <a:srgbClr val="0070C0"/>
                </a:solidFill>
              </a:rPr>
              <a:t>có</a:t>
            </a:r>
            <a:r>
              <a:rPr lang="en-US" sz="2800" i="1" dirty="0">
                <a:solidFill>
                  <a:srgbClr val="0070C0"/>
                </a:solidFill>
              </a:rPr>
              <a:t> </a:t>
            </a:r>
            <a:r>
              <a:rPr lang="en-US" sz="2800" i="1" dirty="0" err="1">
                <a:solidFill>
                  <a:srgbClr val="0070C0"/>
                </a:solidFill>
              </a:rPr>
              <a:t>trục</a:t>
            </a:r>
            <a:r>
              <a:rPr lang="en-US" sz="2800" i="1" dirty="0">
                <a:solidFill>
                  <a:srgbClr val="0070C0"/>
                </a:solidFill>
              </a:rPr>
              <a:t> quay </a:t>
            </a:r>
            <a:r>
              <a:rPr lang="en-US" sz="2800" i="1" dirty="0" err="1">
                <a:solidFill>
                  <a:srgbClr val="0070C0"/>
                </a:solidFill>
              </a:rPr>
              <a:t>cố</a:t>
            </a:r>
            <a:r>
              <a:rPr lang="en-US" sz="2800" i="1" dirty="0">
                <a:solidFill>
                  <a:srgbClr val="0070C0"/>
                </a:solidFill>
              </a:rPr>
              <a:t> </a:t>
            </a:r>
            <a:r>
              <a:rPr lang="en-US" sz="2800" i="1" dirty="0" err="1">
                <a:solidFill>
                  <a:srgbClr val="0070C0"/>
                </a:solidFill>
              </a:rPr>
              <a:t>định</a:t>
            </a:r>
            <a:r>
              <a:rPr lang="en-US" sz="2800" i="1" dirty="0">
                <a:solidFill>
                  <a:srgbClr val="0070C0"/>
                </a:solidFill>
              </a:rPr>
              <a:t>.</a:t>
            </a:r>
          </a:p>
        </p:txBody>
      </p:sp>
      <p:sp>
        <p:nvSpPr>
          <p:cNvPr id="25" name="TextBox 24" descr="n128 Fb Le Da"/>
          <p:cNvSpPr txBox="1"/>
          <p:nvPr/>
        </p:nvSpPr>
        <p:spPr>
          <a:xfrm>
            <a:off x="1097080" y="6188761"/>
            <a:ext cx="9424709"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i="1" dirty="0" err="1">
                <a:solidFill>
                  <a:srgbClr val="0070C0"/>
                </a:solidFill>
              </a:rPr>
              <a:t>Quanh</a:t>
            </a:r>
            <a:r>
              <a:rPr lang="en-US" sz="2800" i="1" dirty="0">
                <a:solidFill>
                  <a:srgbClr val="0070C0"/>
                </a:solidFill>
              </a:rPr>
              <a:t> </a:t>
            </a:r>
            <a:r>
              <a:rPr lang="en-US" sz="2800" i="1" dirty="0" err="1">
                <a:solidFill>
                  <a:srgbClr val="0070C0"/>
                </a:solidFill>
              </a:rPr>
              <a:t>một</a:t>
            </a:r>
            <a:r>
              <a:rPr lang="en-US" sz="2800" i="1" dirty="0">
                <a:solidFill>
                  <a:srgbClr val="0070C0"/>
                </a:solidFill>
              </a:rPr>
              <a:t> </a:t>
            </a:r>
            <a:r>
              <a:rPr lang="en-US" sz="2800" i="1" dirty="0" err="1">
                <a:solidFill>
                  <a:srgbClr val="0070C0"/>
                </a:solidFill>
              </a:rPr>
              <a:t>trục</a:t>
            </a:r>
            <a:r>
              <a:rPr lang="en-US" sz="2800" i="1" dirty="0">
                <a:solidFill>
                  <a:srgbClr val="0070C0"/>
                </a:solidFill>
              </a:rPr>
              <a:t> </a:t>
            </a:r>
            <a:r>
              <a:rPr lang="en-US" sz="2800" i="1" dirty="0" err="1">
                <a:solidFill>
                  <a:srgbClr val="0070C0"/>
                </a:solidFill>
              </a:rPr>
              <a:t>đi</a:t>
            </a:r>
            <a:r>
              <a:rPr lang="en-US" sz="2800" i="1" dirty="0">
                <a:solidFill>
                  <a:srgbClr val="0070C0"/>
                </a:solidFill>
              </a:rPr>
              <a:t> qua </a:t>
            </a:r>
            <a:r>
              <a:rPr lang="en-US" sz="2800" i="1" dirty="0" err="1">
                <a:solidFill>
                  <a:srgbClr val="0070C0"/>
                </a:solidFill>
              </a:rPr>
              <a:t>trọng</a:t>
            </a:r>
            <a:r>
              <a:rPr lang="en-US" sz="2800" i="1" dirty="0">
                <a:solidFill>
                  <a:srgbClr val="0070C0"/>
                </a:solidFill>
              </a:rPr>
              <a:t> </a:t>
            </a:r>
            <a:r>
              <a:rPr lang="en-US" sz="2800" i="1" dirty="0" err="1">
                <a:solidFill>
                  <a:srgbClr val="0070C0"/>
                </a:solidFill>
              </a:rPr>
              <a:t>tâm</a:t>
            </a:r>
            <a:r>
              <a:rPr lang="en-US" sz="2800" i="1" dirty="0">
                <a:solidFill>
                  <a:srgbClr val="0070C0"/>
                </a:solidFill>
              </a:rPr>
              <a:t> </a:t>
            </a:r>
            <a:r>
              <a:rPr lang="en-US" sz="2800" i="1" dirty="0" err="1">
                <a:solidFill>
                  <a:srgbClr val="0070C0"/>
                </a:solidFill>
              </a:rPr>
              <a:t>đối</a:t>
            </a:r>
            <a:r>
              <a:rPr lang="en-US" sz="2800" i="1" dirty="0">
                <a:solidFill>
                  <a:srgbClr val="0070C0"/>
                </a:solidFill>
              </a:rPr>
              <a:t> </a:t>
            </a:r>
            <a:r>
              <a:rPr lang="en-US" sz="2800" i="1" dirty="0" err="1">
                <a:solidFill>
                  <a:srgbClr val="0070C0"/>
                </a:solidFill>
              </a:rPr>
              <a:t>với</a:t>
            </a:r>
            <a:r>
              <a:rPr lang="en-US" sz="2800" i="1" dirty="0">
                <a:solidFill>
                  <a:srgbClr val="0070C0"/>
                </a:solidFill>
              </a:rPr>
              <a:t> </a:t>
            </a:r>
            <a:r>
              <a:rPr lang="en-US" sz="2800" i="1" dirty="0" err="1">
                <a:solidFill>
                  <a:srgbClr val="0070C0"/>
                </a:solidFill>
              </a:rPr>
              <a:t>vật</a:t>
            </a:r>
            <a:r>
              <a:rPr lang="en-US" sz="2800" i="1" dirty="0">
                <a:solidFill>
                  <a:srgbClr val="0070C0"/>
                </a:solidFill>
              </a:rPr>
              <a:t> </a:t>
            </a:r>
            <a:r>
              <a:rPr lang="en-US" sz="2800" i="1" dirty="0" err="1">
                <a:solidFill>
                  <a:srgbClr val="0070C0"/>
                </a:solidFill>
              </a:rPr>
              <a:t>tự</a:t>
            </a:r>
            <a:r>
              <a:rPr lang="en-US" sz="2800" i="1" dirty="0">
                <a:solidFill>
                  <a:srgbClr val="0070C0"/>
                </a:solidFill>
              </a:rPr>
              <a:t> do.</a:t>
            </a:r>
          </a:p>
        </p:txBody>
      </p:sp>
    </p:spTree>
    <p:extLst>
      <p:ext uri="{BB962C8B-B14F-4D97-AF65-F5344CB8AC3E}">
        <p14:creationId xmlns:p14="http://schemas.microsoft.com/office/powerpoint/2010/main" val="328104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28 Fb Le Da"/>
          <p:cNvSpPr/>
          <p:nvPr/>
        </p:nvSpPr>
        <p:spPr>
          <a:xfrm>
            <a:off x="476011" y="365757"/>
            <a:ext cx="11254435" cy="2272940"/>
          </a:xfrm>
          <a:prstGeom prst="roundRect">
            <a:avLst>
              <a:gd name="adj" fmla="val 7187"/>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Tìm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hiểu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và</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trình</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bày</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những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ứng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dụng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của</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ngẫu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trong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đời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sống</a:t>
            </a:r>
            <a:r>
              <a:rPr kumimoji="0" lang="en-US" sz="3200" b="1" i="0" u="none" strike="noStrike" kern="1200" cap="none" spc="0" normalizeH="0" noProof="0" dirty="0">
                <a:ln>
                  <a:noFill/>
                </a:ln>
                <a:solidFill>
                  <a:srgbClr val="0070C0"/>
                </a:solidFill>
                <a:effectLst/>
                <a:uLnTx/>
                <a:uFillTx/>
                <a:latin typeface="Arial"/>
              </a:rPr>
              <a:t>. </a:t>
            </a:r>
            <a:endParaRPr lang="en-US" sz="3200" b="1" dirty="0">
              <a:solidFill>
                <a:srgbClr val="0070C0"/>
              </a:solidFill>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	</a:t>
            </a:r>
            <a:r>
              <a:rPr lang="en-US" sz="3200" dirty="0" err="1">
                <a:solidFill>
                  <a:srgbClr val="0070C0"/>
                </a:solidFill>
                <a:latin typeface="Arial"/>
              </a:rPr>
              <a:t>Gợi</a:t>
            </a:r>
            <a:r>
              <a:rPr lang="en-US" sz="3200" dirty="0">
                <a:solidFill>
                  <a:srgbClr val="0070C0"/>
                </a:solidFill>
                <a:latin typeface="Arial"/>
              </a:rPr>
              <a:t> ý: </a:t>
            </a:r>
            <a:r>
              <a:rPr lang="en-US" sz="3200" dirty="0" err="1">
                <a:solidFill>
                  <a:srgbClr val="0070C0"/>
                </a:solidFill>
                <a:latin typeface="Arial"/>
              </a:rPr>
              <a:t>Các</a:t>
            </a:r>
            <a:r>
              <a:rPr lang="en-US" sz="3200" dirty="0">
                <a:solidFill>
                  <a:srgbClr val="0070C0"/>
                </a:solidFill>
                <a:latin typeface="Arial"/>
              </a:rPr>
              <a:t> </a:t>
            </a:r>
            <a:r>
              <a:rPr lang="en-US" sz="3200" dirty="0" err="1">
                <a:solidFill>
                  <a:srgbClr val="0070C0"/>
                </a:solidFill>
                <a:latin typeface="Arial"/>
              </a:rPr>
              <a:t>em</a:t>
            </a:r>
            <a:r>
              <a:rPr lang="en-US" sz="3200" dirty="0">
                <a:solidFill>
                  <a:srgbClr val="0070C0"/>
                </a:solidFill>
                <a:latin typeface="Arial"/>
              </a:rPr>
              <a:t> </a:t>
            </a:r>
            <a:r>
              <a:rPr lang="en-US" sz="3200" dirty="0" err="1">
                <a:solidFill>
                  <a:srgbClr val="0070C0"/>
                </a:solidFill>
                <a:latin typeface="Arial"/>
              </a:rPr>
              <a:t>có</a:t>
            </a:r>
            <a:r>
              <a:rPr lang="en-US" sz="3200" dirty="0">
                <a:solidFill>
                  <a:srgbClr val="0070C0"/>
                </a:solidFill>
                <a:latin typeface="Arial"/>
              </a:rPr>
              <a:t> </a:t>
            </a:r>
            <a:r>
              <a:rPr lang="en-US" sz="3200" dirty="0" err="1">
                <a:solidFill>
                  <a:srgbClr val="0070C0"/>
                </a:solidFill>
                <a:latin typeface="Arial"/>
              </a:rPr>
              <a:t>thể</a:t>
            </a:r>
            <a:r>
              <a:rPr lang="en-US" sz="3200" dirty="0">
                <a:solidFill>
                  <a:srgbClr val="0070C0"/>
                </a:solidFill>
                <a:latin typeface="Arial"/>
              </a:rPr>
              <a:t> </a:t>
            </a:r>
            <a:r>
              <a:rPr lang="en-US" sz="3200" dirty="0" err="1">
                <a:solidFill>
                  <a:srgbClr val="0070C0"/>
                </a:solidFill>
                <a:latin typeface="Arial"/>
              </a:rPr>
              <a:t>tham</a:t>
            </a:r>
            <a:r>
              <a:rPr lang="en-US" sz="3200" dirty="0">
                <a:solidFill>
                  <a:srgbClr val="0070C0"/>
                </a:solidFill>
                <a:latin typeface="Arial"/>
              </a:rPr>
              <a:t> </a:t>
            </a:r>
            <a:r>
              <a:rPr lang="en-US" sz="3200" dirty="0" err="1">
                <a:solidFill>
                  <a:srgbClr val="0070C0"/>
                </a:solidFill>
                <a:latin typeface="Arial"/>
              </a:rPr>
              <a:t>khảo</a:t>
            </a:r>
            <a:r>
              <a:rPr lang="en-US" sz="3200" dirty="0">
                <a:solidFill>
                  <a:srgbClr val="0070C0"/>
                </a:solidFill>
                <a:latin typeface="Arial"/>
              </a:rPr>
              <a:t> </a:t>
            </a:r>
            <a:r>
              <a:rPr lang="en-US" sz="3200" dirty="0" err="1">
                <a:solidFill>
                  <a:srgbClr val="0070C0"/>
                </a:solidFill>
                <a:latin typeface="Arial"/>
              </a:rPr>
              <a:t>các</a:t>
            </a:r>
            <a:r>
              <a:rPr lang="en-US" sz="3200" dirty="0">
                <a:solidFill>
                  <a:srgbClr val="0070C0"/>
                </a:solidFill>
                <a:latin typeface="Arial"/>
              </a:rPr>
              <a:t> </a:t>
            </a:r>
            <a:r>
              <a:rPr lang="en-US" sz="3200" dirty="0" err="1">
                <a:solidFill>
                  <a:srgbClr val="0070C0"/>
                </a:solidFill>
                <a:latin typeface="Arial"/>
              </a:rPr>
              <a:t>trường</a:t>
            </a:r>
            <a:r>
              <a:rPr lang="en-US" sz="3200" dirty="0">
                <a:solidFill>
                  <a:srgbClr val="0070C0"/>
                </a:solidFill>
                <a:latin typeface="Arial"/>
              </a:rPr>
              <a:t> </a:t>
            </a:r>
            <a:r>
              <a:rPr lang="en-US" sz="3200" dirty="0" err="1">
                <a:solidFill>
                  <a:srgbClr val="0070C0"/>
                </a:solidFill>
                <a:latin typeface="Arial"/>
              </a:rPr>
              <a:t>hợp</a:t>
            </a:r>
            <a:r>
              <a:rPr lang="en-US" sz="3200" dirty="0">
                <a:solidFill>
                  <a:srgbClr val="0070C0"/>
                </a:solidFill>
                <a:latin typeface="Arial"/>
              </a:rPr>
              <a:t> </a:t>
            </a:r>
            <a:r>
              <a:rPr lang="en-US" sz="3200" dirty="0" err="1">
                <a:solidFill>
                  <a:srgbClr val="0070C0"/>
                </a:solidFill>
                <a:latin typeface="Arial"/>
              </a:rPr>
              <a:t>được</a:t>
            </a:r>
            <a:r>
              <a:rPr lang="en-US" sz="3200" dirty="0">
                <a:solidFill>
                  <a:srgbClr val="0070C0"/>
                </a:solidFill>
                <a:latin typeface="Arial"/>
              </a:rPr>
              <a:t> </a:t>
            </a:r>
            <a:r>
              <a:rPr lang="en-US" sz="3200" dirty="0" err="1">
                <a:solidFill>
                  <a:srgbClr val="0070C0"/>
                </a:solidFill>
                <a:latin typeface="Arial"/>
              </a:rPr>
              <a:t>giới</a:t>
            </a:r>
            <a:r>
              <a:rPr lang="en-US" sz="3200" dirty="0">
                <a:solidFill>
                  <a:srgbClr val="0070C0"/>
                </a:solidFill>
                <a:latin typeface="Arial"/>
              </a:rPr>
              <a:t> </a:t>
            </a:r>
            <a:r>
              <a:rPr lang="en-US" sz="3200" dirty="0" err="1">
                <a:solidFill>
                  <a:srgbClr val="0070C0"/>
                </a:solidFill>
                <a:latin typeface="Arial"/>
              </a:rPr>
              <a:t>thiệu</a:t>
            </a:r>
            <a:r>
              <a:rPr lang="en-US" sz="3200" dirty="0">
                <a:solidFill>
                  <a:srgbClr val="0070C0"/>
                </a:solidFill>
                <a:latin typeface="Arial"/>
              </a:rPr>
              <a:t> </a:t>
            </a:r>
            <a:r>
              <a:rPr lang="en-US" sz="3200" dirty="0" err="1">
                <a:solidFill>
                  <a:srgbClr val="0070C0"/>
                </a:solidFill>
                <a:latin typeface="Arial"/>
              </a:rPr>
              <a:t>trong</a:t>
            </a:r>
            <a:r>
              <a:rPr lang="en-US" sz="3200" dirty="0">
                <a:solidFill>
                  <a:srgbClr val="0070C0"/>
                </a:solidFill>
                <a:latin typeface="Arial"/>
              </a:rPr>
              <a:t> </a:t>
            </a:r>
            <a:r>
              <a:rPr lang="en-US" sz="3200" dirty="0" err="1">
                <a:solidFill>
                  <a:srgbClr val="0070C0"/>
                </a:solidFill>
                <a:latin typeface="Arial"/>
              </a:rPr>
              <a:t>Hình</a:t>
            </a:r>
            <a:r>
              <a:rPr lang="en-US" sz="3200" dirty="0">
                <a:solidFill>
                  <a:srgbClr val="0070C0"/>
                </a:solidFill>
                <a:latin typeface="Arial"/>
              </a:rPr>
              <a:t> 14.8.</a:t>
            </a:r>
          </a:p>
        </p:txBody>
      </p:sp>
      <p:pic>
        <p:nvPicPr>
          <p:cNvPr id="5" name="Picture 4" descr="n128 Fb Le Da"/>
          <p:cNvPicPr>
            <a:picLocks noChangeAspect="1"/>
          </p:cNvPicPr>
          <p:nvPr/>
        </p:nvPicPr>
        <p:blipFill>
          <a:blip r:embed="rId2"/>
          <a:stretch>
            <a:fillRect/>
          </a:stretch>
        </p:blipFill>
        <p:spPr>
          <a:xfrm>
            <a:off x="404898" y="2888252"/>
            <a:ext cx="11325547" cy="2588042"/>
          </a:xfrm>
          <a:prstGeom prst="rect">
            <a:avLst/>
          </a:prstGeom>
        </p:spPr>
      </p:pic>
      <p:sp>
        <p:nvSpPr>
          <p:cNvPr id="6" name="TextBox 5" descr="n128 Fb Le Da"/>
          <p:cNvSpPr txBox="1"/>
          <p:nvPr/>
        </p:nvSpPr>
        <p:spPr>
          <a:xfrm>
            <a:off x="1998617" y="5476294"/>
            <a:ext cx="587829" cy="461665"/>
          </a:xfrm>
          <a:prstGeom prst="rect">
            <a:avLst/>
          </a:prstGeom>
          <a:noFill/>
        </p:spPr>
        <p:txBody>
          <a:bodyPr wrap="square" rtlCol="0">
            <a:spAutoFit/>
          </a:bodyPr>
          <a:lstStyle/>
          <a:p>
            <a:r>
              <a:rPr lang="en-US" sz="2400" b="1" dirty="0">
                <a:solidFill>
                  <a:srgbClr val="7030A0"/>
                </a:solidFill>
              </a:rPr>
              <a:t>a)</a:t>
            </a:r>
          </a:p>
        </p:txBody>
      </p:sp>
      <p:sp>
        <p:nvSpPr>
          <p:cNvPr id="7" name="TextBox 6" descr="n128 Fb Le Da"/>
          <p:cNvSpPr txBox="1"/>
          <p:nvPr/>
        </p:nvSpPr>
        <p:spPr>
          <a:xfrm>
            <a:off x="5809313" y="5476293"/>
            <a:ext cx="587829" cy="461665"/>
          </a:xfrm>
          <a:prstGeom prst="rect">
            <a:avLst/>
          </a:prstGeom>
          <a:noFill/>
        </p:spPr>
        <p:txBody>
          <a:bodyPr wrap="square" rtlCol="0">
            <a:spAutoFit/>
          </a:bodyPr>
          <a:lstStyle/>
          <a:p>
            <a:r>
              <a:rPr lang="en-US" sz="2400" b="1" dirty="0">
                <a:solidFill>
                  <a:srgbClr val="7030A0"/>
                </a:solidFill>
              </a:rPr>
              <a:t>b)</a:t>
            </a:r>
          </a:p>
        </p:txBody>
      </p:sp>
      <p:sp>
        <p:nvSpPr>
          <p:cNvPr id="8" name="TextBox 7" descr="n128 Fb Le Da"/>
          <p:cNvSpPr txBox="1"/>
          <p:nvPr/>
        </p:nvSpPr>
        <p:spPr>
          <a:xfrm>
            <a:off x="9620009" y="5495016"/>
            <a:ext cx="587829" cy="461665"/>
          </a:xfrm>
          <a:prstGeom prst="rect">
            <a:avLst/>
          </a:prstGeom>
          <a:noFill/>
        </p:spPr>
        <p:txBody>
          <a:bodyPr wrap="square" rtlCol="0">
            <a:spAutoFit/>
          </a:bodyPr>
          <a:lstStyle/>
          <a:p>
            <a:r>
              <a:rPr lang="en-US" sz="2400" b="1" dirty="0">
                <a:solidFill>
                  <a:srgbClr val="7030A0"/>
                </a:solidFill>
              </a:rPr>
              <a:t>c)</a:t>
            </a:r>
          </a:p>
        </p:txBody>
      </p:sp>
      <p:sp>
        <p:nvSpPr>
          <p:cNvPr id="9" name="TextBox 8" descr="n128 Fb Le Da"/>
          <p:cNvSpPr txBox="1"/>
          <p:nvPr/>
        </p:nvSpPr>
        <p:spPr>
          <a:xfrm>
            <a:off x="1767118" y="6152606"/>
            <a:ext cx="8601106"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14.8. a) </a:t>
            </a:r>
            <a:r>
              <a:rPr lang="en-US" sz="2400" dirty="0" err="1">
                <a:solidFill>
                  <a:srgbClr val="7030A0"/>
                </a:solidFill>
              </a:rPr>
              <a:t>Vặn</a:t>
            </a:r>
            <a:r>
              <a:rPr lang="en-US" sz="2400" dirty="0">
                <a:solidFill>
                  <a:srgbClr val="7030A0"/>
                </a:solidFill>
              </a:rPr>
              <a:t> </a:t>
            </a:r>
            <a:r>
              <a:rPr lang="en-US" sz="2400" dirty="0" err="1">
                <a:solidFill>
                  <a:srgbClr val="7030A0"/>
                </a:solidFill>
              </a:rPr>
              <a:t>khóa</a:t>
            </a:r>
            <a:r>
              <a:rPr lang="en-US" sz="2400" dirty="0">
                <a:solidFill>
                  <a:srgbClr val="7030A0"/>
                </a:solidFill>
              </a:rPr>
              <a:t> </a:t>
            </a:r>
            <a:r>
              <a:rPr lang="en-US" sz="2400" dirty="0" err="1">
                <a:solidFill>
                  <a:srgbClr val="7030A0"/>
                </a:solidFill>
              </a:rPr>
              <a:t>cửa</a:t>
            </a:r>
            <a:r>
              <a:rPr lang="en-US" sz="2400" dirty="0">
                <a:solidFill>
                  <a:srgbClr val="7030A0"/>
                </a:solidFill>
              </a:rPr>
              <a:t>; b) </a:t>
            </a:r>
            <a:r>
              <a:rPr lang="en-US" sz="2400" dirty="0" err="1">
                <a:solidFill>
                  <a:srgbClr val="7030A0"/>
                </a:solidFill>
              </a:rPr>
              <a:t>Tháo</a:t>
            </a:r>
            <a:r>
              <a:rPr lang="en-US" sz="2400" dirty="0">
                <a:solidFill>
                  <a:srgbClr val="7030A0"/>
                </a:solidFill>
              </a:rPr>
              <a:t> </a:t>
            </a:r>
            <a:r>
              <a:rPr lang="en-US" sz="2400" dirty="0" err="1">
                <a:solidFill>
                  <a:srgbClr val="7030A0"/>
                </a:solidFill>
              </a:rPr>
              <a:t>bánh</a:t>
            </a:r>
            <a:r>
              <a:rPr lang="en-US" sz="2400" dirty="0">
                <a:solidFill>
                  <a:srgbClr val="7030A0"/>
                </a:solidFill>
              </a:rPr>
              <a:t> </a:t>
            </a:r>
            <a:r>
              <a:rPr lang="en-US" sz="2400" dirty="0" err="1">
                <a:solidFill>
                  <a:srgbClr val="7030A0"/>
                </a:solidFill>
              </a:rPr>
              <a:t>xe</a:t>
            </a:r>
            <a:r>
              <a:rPr lang="en-US" sz="2400" dirty="0">
                <a:solidFill>
                  <a:srgbClr val="7030A0"/>
                </a:solidFill>
              </a:rPr>
              <a:t>; c) </a:t>
            </a:r>
            <a:r>
              <a:rPr lang="en-US" sz="2400" dirty="0" err="1">
                <a:solidFill>
                  <a:srgbClr val="7030A0"/>
                </a:solidFill>
              </a:rPr>
              <a:t>Vặn</a:t>
            </a:r>
            <a:r>
              <a:rPr lang="en-US" sz="2400" dirty="0">
                <a:solidFill>
                  <a:srgbClr val="7030A0"/>
                </a:solidFill>
              </a:rPr>
              <a:t> </a:t>
            </a:r>
            <a:r>
              <a:rPr lang="en-US" sz="2400" dirty="0" err="1">
                <a:solidFill>
                  <a:srgbClr val="7030A0"/>
                </a:solidFill>
              </a:rPr>
              <a:t>nút</a:t>
            </a:r>
            <a:r>
              <a:rPr lang="en-US" sz="2400" dirty="0">
                <a:solidFill>
                  <a:srgbClr val="7030A0"/>
                </a:solidFill>
              </a:rPr>
              <a:t> </a:t>
            </a:r>
            <a:r>
              <a:rPr lang="en-US" sz="2400" dirty="0" err="1">
                <a:solidFill>
                  <a:srgbClr val="7030A0"/>
                </a:solidFill>
              </a:rPr>
              <a:t>ga</a:t>
            </a:r>
            <a:endParaRPr lang="en-US" sz="2400" dirty="0">
              <a:solidFill>
                <a:srgbClr val="7030A0"/>
              </a:solidFill>
            </a:endParaRPr>
          </a:p>
        </p:txBody>
      </p:sp>
    </p:spTree>
    <p:extLst>
      <p:ext uri="{BB962C8B-B14F-4D97-AF65-F5344CB8AC3E}">
        <p14:creationId xmlns:p14="http://schemas.microsoft.com/office/powerpoint/2010/main" val="2815101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28 Fb Le Da"/>
          <p:cNvSpPr/>
          <p:nvPr/>
        </p:nvSpPr>
        <p:spPr>
          <a:xfrm>
            <a:off x="1123407" y="296517"/>
            <a:ext cx="10162902" cy="584775"/>
          </a:xfrm>
          <a:prstGeom prst="rect">
            <a:avLst/>
          </a:prstGeom>
        </p:spPr>
        <p:txBody>
          <a:bodyPr wrap="square">
            <a:spAutoFit/>
          </a:bodyPr>
          <a:lstStyle/>
          <a:p>
            <a:pPr algn="just"/>
            <a:r>
              <a:rPr lang="vi-VN" sz="3200" b="1" dirty="0">
                <a:solidFill>
                  <a:srgbClr val="0070C0"/>
                </a:solidFill>
              </a:rPr>
              <a:t>Ứng dụng của ngẫu lực trong đời sống</a:t>
            </a:r>
            <a:r>
              <a:rPr lang="en-US" sz="3200" b="1" dirty="0">
                <a:solidFill>
                  <a:srgbClr val="0070C0"/>
                </a:solidFill>
              </a:rPr>
              <a:t> </a:t>
            </a:r>
            <a:r>
              <a:rPr lang="en-US" sz="3200" b="1" dirty="0" err="1">
                <a:solidFill>
                  <a:srgbClr val="0070C0"/>
                </a:solidFill>
              </a:rPr>
              <a:t>để</a:t>
            </a:r>
            <a:r>
              <a:rPr lang="en-US" sz="3200" b="1" dirty="0">
                <a:solidFill>
                  <a:srgbClr val="0070C0"/>
                </a:solidFill>
              </a:rPr>
              <a:t> </a:t>
            </a:r>
            <a:r>
              <a:rPr lang="en-US" sz="3200" b="1" dirty="0" err="1">
                <a:solidFill>
                  <a:srgbClr val="0070C0"/>
                </a:solidFill>
              </a:rPr>
              <a:t>thiết</a:t>
            </a:r>
            <a:r>
              <a:rPr lang="en-US" sz="3200" b="1" dirty="0">
                <a:solidFill>
                  <a:srgbClr val="0070C0"/>
                </a:solidFill>
              </a:rPr>
              <a:t> </a:t>
            </a:r>
            <a:r>
              <a:rPr lang="en-US" sz="3200" b="1" dirty="0" err="1">
                <a:solidFill>
                  <a:srgbClr val="0070C0"/>
                </a:solidFill>
              </a:rPr>
              <a:t>kế</a:t>
            </a:r>
            <a:r>
              <a:rPr lang="en-US" sz="3200" b="1" dirty="0">
                <a:solidFill>
                  <a:srgbClr val="0070C0"/>
                </a:solidFill>
              </a:rPr>
              <a:t>: </a:t>
            </a:r>
            <a:endParaRPr lang="vi-VN" sz="3200" b="1" dirty="0">
              <a:solidFill>
                <a:srgbClr val="0070C0"/>
              </a:solidFill>
            </a:endParaRPr>
          </a:p>
        </p:txBody>
      </p:sp>
      <p:sp>
        <p:nvSpPr>
          <p:cNvPr id="5" name="Rectangle 4" descr="n128 Fb Le Da"/>
          <p:cNvSpPr/>
          <p:nvPr/>
        </p:nvSpPr>
        <p:spPr>
          <a:xfrm>
            <a:off x="404949" y="3557677"/>
            <a:ext cx="2677885" cy="461665"/>
          </a:xfrm>
          <a:prstGeom prst="rect">
            <a:avLst/>
          </a:prstGeom>
        </p:spPr>
        <p:txBody>
          <a:bodyPr wrap="square">
            <a:spAutoFit/>
          </a:bodyPr>
          <a:lstStyle/>
          <a:p>
            <a:pPr algn="just"/>
            <a:r>
              <a:rPr lang="vi-VN" sz="2400" b="1" dirty="0">
                <a:solidFill>
                  <a:srgbClr val="7030A0"/>
                </a:solidFill>
              </a:rPr>
              <a:t>Vặn khóa cửa</a:t>
            </a:r>
          </a:p>
        </p:txBody>
      </p:sp>
      <p:sp>
        <p:nvSpPr>
          <p:cNvPr id="6" name="Rectangle 5" descr="n128 Fb Le Da"/>
          <p:cNvSpPr/>
          <p:nvPr/>
        </p:nvSpPr>
        <p:spPr>
          <a:xfrm>
            <a:off x="3422468" y="3557677"/>
            <a:ext cx="2632166" cy="830997"/>
          </a:xfrm>
          <a:prstGeom prst="rect">
            <a:avLst/>
          </a:prstGeom>
        </p:spPr>
        <p:txBody>
          <a:bodyPr wrap="square">
            <a:spAutoFit/>
          </a:bodyPr>
          <a:lstStyle/>
          <a:p>
            <a:pPr algn="ctr"/>
            <a:r>
              <a:rPr lang="en-US" sz="2400" b="1" dirty="0" err="1">
                <a:solidFill>
                  <a:srgbClr val="7030A0"/>
                </a:solidFill>
              </a:rPr>
              <a:t>Bộ</a:t>
            </a:r>
            <a:r>
              <a:rPr lang="en-US" sz="2400" b="1" dirty="0">
                <a:solidFill>
                  <a:srgbClr val="7030A0"/>
                </a:solidFill>
              </a:rPr>
              <a:t> </a:t>
            </a:r>
            <a:r>
              <a:rPr lang="en-US" sz="2400" b="1" dirty="0" err="1">
                <a:solidFill>
                  <a:srgbClr val="7030A0"/>
                </a:solidFill>
              </a:rPr>
              <a:t>tay</a:t>
            </a:r>
            <a:r>
              <a:rPr lang="en-US" sz="2400" b="1" dirty="0">
                <a:solidFill>
                  <a:srgbClr val="7030A0"/>
                </a:solidFill>
              </a:rPr>
              <a:t> </a:t>
            </a:r>
            <a:r>
              <a:rPr lang="en-US" sz="2400" b="1" dirty="0" err="1">
                <a:solidFill>
                  <a:srgbClr val="7030A0"/>
                </a:solidFill>
              </a:rPr>
              <a:t>công</a:t>
            </a:r>
            <a:r>
              <a:rPr lang="en-US" sz="2400" b="1" dirty="0">
                <a:solidFill>
                  <a:srgbClr val="7030A0"/>
                </a:solidFill>
              </a:rPr>
              <a:t> </a:t>
            </a:r>
            <a:r>
              <a:rPr lang="en-US" sz="2400" b="1" dirty="0" err="1">
                <a:solidFill>
                  <a:srgbClr val="7030A0"/>
                </a:solidFill>
              </a:rPr>
              <a:t>hình</a:t>
            </a:r>
            <a:r>
              <a:rPr lang="en-US" sz="2400" b="1" dirty="0">
                <a:solidFill>
                  <a:srgbClr val="7030A0"/>
                </a:solidFill>
              </a:rPr>
              <a:t> </a:t>
            </a:r>
            <a:r>
              <a:rPr lang="en-US" sz="2400" b="1" dirty="0" err="1">
                <a:solidFill>
                  <a:srgbClr val="7030A0"/>
                </a:solidFill>
              </a:rPr>
              <a:t>chữ</a:t>
            </a:r>
            <a:r>
              <a:rPr lang="en-US" sz="2400" b="1" dirty="0">
                <a:solidFill>
                  <a:srgbClr val="7030A0"/>
                </a:solidFill>
              </a:rPr>
              <a:t> </a:t>
            </a:r>
            <a:r>
              <a:rPr lang="en-US" sz="2400" b="1" dirty="0" err="1">
                <a:solidFill>
                  <a:srgbClr val="7030A0"/>
                </a:solidFill>
              </a:rPr>
              <a:t>thập</a:t>
            </a:r>
            <a:endParaRPr lang="vi-VN" sz="2400" b="1" dirty="0">
              <a:solidFill>
                <a:srgbClr val="7030A0"/>
              </a:solidFill>
            </a:endParaRPr>
          </a:p>
        </p:txBody>
      </p:sp>
      <p:sp>
        <p:nvSpPr>
          <p:cNvPr id="7" name="Rectangle 6" descr="n128 Fb Le Da"/>
          <p:cNvSpPr/>
          <p:nvPr/>
        </p:nvSpPr>
        <p:spPr>
          <a:xfrm>
            <a:off x="6508718" y="3557677"/>
            <a:ext cx="2272937" cy="461665"/>
          </a:xfrm>
          <a:prstGeom prst="rect">
            <a:avLst/>
          </a:prstGeom>
        </p:spPr>
        <p:txBody>
          <a:bodyPr wrap="square">
            <a:spAutoFit/>
          </a:bodyPr>
          <a:lstStyle/>
          <a:p>
            <a:pPr algn="just"/>
            <a:r>
              <a:rPr lang="en-US" sz="2400" b="1" dirty="0" err="1">
                <a:solidFill>
                  <a:srgbClr val="7030A0"/>
                </a:solidFill>
              </a:rPr>
              <a:t>Nút</a:t>
            </a:r>
            <a:r>
              <a:rPr lang="en-US" sz="2400" b="1" dirty="0">
                <a:solidFill>
                  <a:srgbClr val="7030A0"/>
                </a:solidFill>
              </a:rPr>
              <a:t> </a:t>
            </a:r>
            <a:r>
              <a:rPr lang="en-US" sz="2400" b="1" dirty="0" err="1">
                <a:solidFill>
                  <a:srgbClr val="7030A0"/>
                </a:solidFill>
              </a:rPr>
              <a:t>vặn</a:t>
            </a:r>
            <a:r>
              <a:rPr lang="en-US" sz="2400" b="1" dirty="0">
                <a:solidFill>
                  <a:srgbClr val="7030A0"/>
                </a:solidFill>
              </a:rPr>
              <a:t> </a:t>
            </a:r>
            <a:r>
              <a:rPr lang="en-US" sz="2400" b="1" dirty="0" err="1">
                <a:solidFill>
                  <a:srgbClr val="7030A0"/>
                </a:solidFill>
              </a:rPr>
              <a:t>ga</a:t>
            </a:r>
            <a:endParaRPr lang="vi-VN" sz="2400" b="1" dirty="0">
              <a:solidFill>
                <a:srgbClr val="7030A0"/>
              </a:solidFill>
            </a:endParaRPr>
          </a:p>
        </p:txBody>
      </p:sp>
      <p:sp>
        <p:nvSpPr>
          <p:cNvPr id="8" name="Rectangle 7" descr="n128 Fb Le Da"/>
          <p:cNvSpPr/>
          <p:nvPr/>
        </p:nvSpPr>
        <p:spPr>
          <a:xfrm>
            <a:off x="7001691" y="6255354"/>
            <a:ext cx="1476103" cy="461665"/>
          </a:xfrm>
          <a:prstGeom prst="rect">
            <a:avLst/>
          </a:prstGeom>
        </p:spPr>
        <p:txBody>
          <a:bodyPr wrap="square">
            <a:spAutoFit/>
          </a:bodyPr>
          <a:lstStyle/>
          <a:p>
            <a:pPr algn="just"/>
            <a:r>
              <a:rPr lang="en-US" sz="2400" b="1" dirty="0" err="1">
                <a:solidFill>
                  <a:srgbClr val="7030A0"/>
                </a:solidFill>
              </a:rPr>
              <a:t>Nút</a:t>
            </a:r>
            <a:r>
              <a:rPr lang="en-US" sz="2400" b="1" dirty="0">
                <a:solidFill>
                  <a:srgbClr val="7030A0"/>
                </a:solidFill>
              </a:rPr>
              <a:t> chai</a:t>
            </a:r>
            <a:endParaRPr lang="vi-VN" sz="2400" b="1" dirty="0">
              <a:solidFill>
                <a:srgbClr val="7030A0"/>
              </a:solidFill>
            </a:endParaRPr>
          </a:p>
        </p:txBody>
      </p:sp>
      <p:sp>
        <p:nvSpPr>
          <p:cNvPr id="9" name="Rectangle 8" descr="n128 Fb Le Da"/>
          <p:cNvSpPr/>
          <p:nvPr/>
        </p:nvSpPr>
        <p:spPr>
          <a:xfrm>
            <a:off x="9703365" y="3557677"/>
            <a:ext cx="1693394" cy="461665"/>
          </a:xfrm>
          <a:prstGeom prst="rect">
            <a:avLst/>
          </a:prstGeom>
        </p:spPr>
        <p:txBody>
          <a:bodyPr wrap="square">
            <a:spAutoFit/>
          </a:bodyPr>
          <a:lstStyle/>
          <a:p>
            <a:pPr algn="just"/>
            <a:r>
              <a:rPr lang="en-US" sz="2400" b="1" dirty="0" err="1">
                <a:solidFill>
                  <a:srgbClr val="7030A0"/>
                </a:solidFill>
              </a:rPr>
              <a:t>Khoan</a:t>
            </a:r>
            <a:r>
              <a:rPr lang="en-US" sz="2400" b="1" dirty="0">
                <a:solidFill>
                  <a:srgbClr val="7030A0"/>
                </a:solidFill>
              </a:rPr>
              <a:t> </a:t>
            </a:r>
            <a:r>
              <a:rPr lang="en-US" sz="2400" b="1" dirty="0" err="1">
                <a:solidFill>
                  <a:srgbClr val="7030A0"/>
                </a:solidFill>
              </a:rPr>
              <a:t>tay</a:t>
            </a:r>
            <a:endParaRPr lang="vi-VN" sz="2400" b="1" dirty="0">
              <a:solidFill>
                <a:srgbClr val="7030A0"/>
              </a:solidFill>
            </a:endParaRPr>
          </a:p>
        </p:txBody>
      </p:sp>
      <p:sp>
        <p:nvSpPr>
          <p:cNvPr id="10" name="Rectangle 9" descr="n128 Fb Le Da"/>
          <p:cNvSpPr/>
          <p:nvPr/>
        </p:nvSpPr>
        <p:spPr>
          <a:xfrm>
            <a:off x="9919063" y="6255354"/>
            <a:ext cx="1544176" cy="461665"/>
          </a:xfrm>
          <a:prstGeom prst="rect">
            <a:avLst/>
          </a:prstGeom>
        </p:spPr>
        <p:txBody>
          <a:bodyPr wrap="square">
            <a:spAutoFit/>
          </a:bodyPr>
          <a:lstStyle/>
          <a:p>
            <a:pPr algn="just"/>
            <a:r>
              <a:rPr lang="en-US" sz="2400" b="1" dirty="0" err="1">
                <a:solidFill>
                  <a:srgbClr val="7030A0"/>
                </a:solidFill>
              </a:rPr>
              <a:t>Tua</a:t>
            </a:r>
            <a:r>
              <a:rPr lang="en-US" sz="2400" b="1" dirty="0">
                <a:solidFill>
                  <a:srgbClr val="7030A0"/>
                </a:solidFill>
              </a:rPr>
              <a:t> </a:t>
            </a:r>
            <a:r>
              <a:rPr lang="en-US" sz="2400" b="1" dirty="0" err="1">
                <a:solidFill>
                  <a:srgbClr val="7030A0"/>
                </a:solidFill>
              </a:rPr>
              <a:t>vít</a:t>
            </a:r>
            <a:endParaRPr lang="vi-VN" sz="2400" b="1" dirty="0">
              <a:solidFill>
                <a:srgbClr val="7030A0"/>
              </a:solidFill>
            </a:endParaRPr>
          </a:p>
        </p:txBody>
      </p:sp>
      <p:pic>
        <p:nvPicPr>
          <p:cNvPr id="11" name="Picture 10" descr="n128 Fb Le Da"/>
          <p:cNvPicPr>
            <a:picLocks noChangeAspect="1"/>
          </p:cNvPicPr>
          <p:nvPr/>
        </p:nvPicPr>
        <p:blipFill>
          <a:blip r:embed="rId2"/>
          <a:stretch>
            <a:fillRect/>
          </a:stretch>
        </p:blipFill>
        <p:spPr>
          <a:xfrm>
            <a:off x="3788909" y="1521310"/>
            <a:ext cx="1746081" cy="1727893"/>
          </a:xfrm>
          <a:prstGeom prst="rect">
            <a:avLst/>
          </a:prstGeom>
        </p:spPr>
      </p:pic>
      <p:pic>
        <p:nvPicPr>
          <p:cNvPr id="12" name="Picture 11" descr="n128 Fb Le Da"/>
          <p:cNvPicPr>
            <a:picLocks noChangeAspect="1"/>
          </p:cNvPicPr>
          <p:nvPr/>
        </p:nvPicPr>
        <p:blipFill rotWithShape="1">
          <a:blip r:embed="rId3"/>
          <a:srcRect r="18986"/>
          <a:stretch/>
        </p:blipFill>
        <p:spPr>
          <a:xfrm>
            <a:off x="751114" y="1549172"/>
            <a:ext cx="1913709" cy="1638300"/>
          </a:xfrm>
          <a:prstGeom prst="rect">
            <a:avLst/>
          </a:prstGeom>
        </p:spPr>
      </p:pic>
      <p:pic>
        <p:nvPicPr>
          <p:cNvPr id="13" name="Picture 12" descr="n128 Fb Le Da"/>
          <p:cNvPicPr>
            <a:picLocks noChangeAspect="1"/>
          </p:cNvPicPr>
          <p:nvPr/>
        </p:nvPicPr>
        <p:blipFill>
          <a:blip r:embed="rId4"/>
          <a:stretch>
            <a:fillRect/>
          </a:stretch>
        </p:blipFill>
        <p:spPr>
          <a:xfrm>
            <a:off x="6508718" y="1497679"/>
            <a:ext cx="2332537" cy="1689793"/>
          </a:xfrm>
          <a:prstGeom prst="rect">
            <a:avLst/>
          </a:prstGeom>
        </p:spPr>
      </p:pic>
      <p:pic>
        <p:nvPicPr>
          <p:cNvPr id="16" name="Picture 15" descr="n128 Fb Le Da"/>
          <p:cNvPicPr>
            <a:picLocks noChangeAspect="1"/>
          </p:cNvPicPr>
          <p:nvPr/>
        </p:nvPicPr>
        <p:blipFill>
          <a:blip r:embed="rId5"/>
          <a:stretch>
            <a:fillRect/>
          </a:stretch>
        </p:blipFill>
        <p:spPr>
          <a:xfrm>
            <a:off x="9814984" y="1497679"/>
            <a:ext cx="1581774" cy="1751524"/>
          </a:xfrm>
          <a:prstGeom prst="rect">
            <a:avLst/>
          </a:prstGeom>
        </p:spPr>
      </p:pic>
      <p:pic>
        <p:nvPicPr>
          <p:cNvPr id="1028" name="Picture 4" descr="n128 Fb Le 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4984" y="4511784"/>
            <a:ext cx="1648255" cy="1648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128 Fb Le 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1691" y="4511784"/>
            <a:ext cx="1653042" cy="16530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128 Fb Le 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4785" y="4776159"/>
            <a:ext cx="1085396" cy="13838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128 Fb Le 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0432" y="4830903"/>
            <a:ext cx="2311008" cy="12970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descr="n128 Fb Le Da"/>
          <p:cNvSpPr/>
          <p:nvPr/>
        </p:nvSpPr>
        <p:spPr>
          <a:xfrm>
            <a:off x="1827483" y="6217548"/>
            <a:ext cx="2743199" cy="461665"/>
          </a:xfrm>
          <a:prstGeom prst="rect">
            <a:avLst/>
          </a:prstGeom>
        </p:spPr>
        <p:txBody>
          <a:bodyPr wrap="square">
            <a:spAutoFit/>
          </a:bodyPr>
          <a:lstStyle/>
          <a:p>
            <a:pPr algn="just"/>
            <a:r>
              <a:rPr lang="en-US" sz="2400" b="1" dirty="0" err="1">
                <a:solidFill>
                  <a:srgbClr val="7030A0"/>
                </a:solidFill>
              </a:rPr>
              <a:t>Các</a:t>
            </a:r>
            <a:r>
              <a:rPr lang="en-US" sz="2400" b="1" dirty="0">
                <a:solidFill>
                  <a:srgbClr val="7030A0"/>
                </a:solidFill>
              </a:rPr>
              <a:t> van </a:t>
            </a:r>
            <a:r>
              <a:rPr lang="en-US" sz="2400" b="1" dirty="0" err="1">
                <a:solidFill>
                  <a:srgbClr val="7030A0"/>
                </a:solidFill>
              </a:rPr>
              <a:t>khóa</a:t>
            </a:r>
            <a:endParaRPr lang="vi-VN" sz="2400" b="1" dirty="0">
              <a:solidFill>
                <a:srgbClr val="7030A0"/>
              </a:solidFill>
            </a:endParaRPr>
          </a:p>
        </p:txBody>
      </p:sp>
    </p:spTree>
    <p:extLst>
      <p:ext uri="{BB962C8B-B14F-4D97-AF65-F5344CB8AC3E}">
        <p14:creationId xmlns:p14="http://schemas.microsoft.com/office/powerpoint/2010/main" val="390333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descr="n128 Fb Le Da"/>
          <p:cNvSpPr/>
          <p:nvPr/>
        </p:nvSpPr>
        <p:spPr>
          <a:xfrm>
            <a:off x="3518435" y="4446996"/>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Manual Operation 4" descr="n128 Fb Le Da"/>
          <p:cNvSpPr/>
          <p:nvPr/>
        </p:nvSpPr>
        <p:spPr>
          <a:xfrm>
            <a:off x="4331235" y="3938996"/>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n128 Fb Le Da"/>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3518638" y="6074905"/>
            <a:ext cx="2438199" cy="411363"/>
          </a:xfrm>
          <a:prstGeom prst="rect">
            <a:avLst/>
          </a:prstGeom>
        </p:spPr>
      </p:pic>
      <p:pic>
        <p:nvPicPr>
          <p:cNvPr id="15" name="Picture 14" descr="n128 Fb Le Da"/>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3518537" y="5154570"/>
            <a:ext cx="2438199" cy="1320813"/>
          </a:xfrm>
          <a:prstGeom prst="rect">
            <a:avLst/>
          </a:prstGeom>
        </p:spPr>
      </p:pic>
      <p:pic>
        <p:nvPicPr>
          <p:cNvPr id="11" name="Picture 10" descr="n128 Fb Le Da"/>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3518537" y="5677083"/>
            <a:ext cx="2438199" cy="798300"/>
          </a:xfrm>
          <a:prstGeom prst="rect">
            <a:avLst/>
          </a:prstGeom>
        </p:spPr>
      </p:pic>
      <p:pic>
        <p:nvPicPr>
          <p:cNvPr id="14" name="Picture 13" descr="n128 Fb Le Da"/>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3518537" y="5462998"/>
            <a:ext cx="2438199" cy="1012385"/>
          </a:xfrm>
          <a:prstGeom prst="rect">
            <a:avLst/>
          </a:prstGeom>
        </p:spPr>
      </p:pic>
      <p:pic>
        <p:nvPicPr>
          <p:cNvPr id="18" name="Picture 17" descr="n128 Fb Le Da"/>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3518537" y="4849770"/>
            <a:ext cx="2438199" cy="1625615"/>
          </a:xfrm>
          <a:prstGeom prst="rect">
            <a:avLst/>
          </a:prstGeom>
        </p:spPr>
      </p:pic>
      <p:pic>
        <p:nvPicPr>
          <p:cNvPr id="20" name="Picture 19" descr="n128 Fb Le Da"/>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3518537" y="4243797"/>
            <a:ext cx="2438199" cy="2231587"/>
          </a:xfrm>
          <a:prstGeom prst="rect">
            <a:avLst/>
          </a:prstGeom>
        </p:spPr>
      </p:pic>
      <p:pic>
        <p:nvPicPr>
          <p:cNvPr id="10" name="Picture 9"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9540">
            <a:off x="4213641" y="5961135"/>
            <a:ext cx="528276" cy="390112"/>
          </a:xfrm>
          <a:prstGeom prst="rect">
            <a:avLst/>
          </a:prstGeom>
        </p:spPr>
      </p:pic>
      <p:pic>
        <p:nvPicPr>
          <p:cNvPr id="12" name="yeah.mp3" descr="n128 Fb Le Da">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4615543" y="6917804"/>
            <a:ext cx="812800" cy="812800"/>
          </a:xfrm>
          <a:prstGeom prst="rect">
            <a:avLst/>
          </a:prstGeom>
        </p:spPr>
      </p:pic>
      <p:pic>
        <p:nvPicPr>
          <p:cNvPr id="13" name="Picture 12"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4719599" y="6016879"/>
            <a:ext cx="528276" cy="390112"/>
          </a:xfrm>
          <a:prstGeom prst="rect">
            <a:avLst/>
          </a:prstGeom>
        </p:spPr>
      </p:pic>
      <p:pic>
        <p:nvPicPr>
          <p:cNvPr id="16" name="Picture 15"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3785597" y="5872575"/>
            <a:ext cx="528276" cy="390112"/>
          </a:xfrm>
          <a:prstGeom prst="rect">
            <a:avLst/>
          </a:prstGeom>
        </p:spPr>
      </p:pic>
      <p:pic>
        <p:nvPicPr>
          <p:cNvPr id="17" name="Picture 16"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7739">
            <a:off x="4667041" y="5786127"/>
            <a:ext cx="528276" cy="390112"/>
          </a:xfrm>
          <a:prstGeom prst="rect">
            <a:avLst/>
          </a:prstGeom>
        </p:spPr>
      </p:pic>
      <p:pic>
        <p:nvPicPr>
          <p:cNvPr id="19" name="Picture 18"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2061">
            <a:off x="4102921" y="5574729"/>
            <a:ext cx="528276" cy="390112"/>
          </a:xfrm>
          <a:prstGeom prst="rect">
            <a:avLst/>
          </a:prstGeom>
        </p:spPr>
      </p:pic>
      <p:pic>
        <p:nvPicPr>
          <p:cNvPr id="21" name="Picture 20" descr="n128 Fb Le D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491" y="4654898"/>
            <a:ext cx="1592956" cy="1828649"/>
          </a:xfrm>
          <a:prstGeom prst="rect">
            <a:avLst/>
          </a:prstGeom>
        </p:spPr>
      </p:pic>
      <p:sp>
        <p:nvSpPr>
          <p:cNvPr id="22" name="Rectangle 21" descr="n128 Fb Le Da"/>
          <p:cNvSpPr/>
          <p:nvPr/>
        </p:nvSpPr>
        <p:spPr>
          <a:xfrm>
            <a:off x="3501244" y="4504872"/>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Chúc mừng</a:t>
            </a:r>
          </a:p>
        </p:txBody>
      </p:sp>
      <p:sp>
        <p:nvSpPr>
          <p:cNvPr id="23" name="Oval 22" descr="n128 Fb Le Da"/>
          <p:cNvSpPr/>
          <p:nvPr/>
        </p:nvSpPr>
        <p:spPr>
          <a:xfrm>
            <a:off x="6295384" y="4445000"/>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Flowchart: Manual Operation 23" descr="n128 Fb Le Da"/>
          <p:cNvSpPr/>
          <p:nvPr/>
        </p:nvSpPr>
        <p:spPr>
          <a:xfrm>
            <a:off x="7108184" y="3937000"/>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descr="n128 Fb Le Da"/>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6295587" y="6072909"/>
            <a:ext cx="2438199" cy="411363"/>
          </a:xfrm>
          <a:prstGeom prst="rect">
            <a:avLst/>
          </a:prstGeom>
        </p:spPr>
      </p:pic>
      <p:pic>
        <p:nvPicPr>
          <p:cNvPr id="26" name="Picture 25" descr="n128 Fb Le Da"/>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6295486" y="5152574"/>
            <a:ext cx="2438199" cy="1320813"/>
          </a:xfrm>
          <a:prstGeom prst="rect">
            <a:avLst/>
          </a:prstGeom>
        </p:spPr>
      </p:pic>
      <p:pic>
        <p:nvPicPr>
          <p:cNvPr id="27" name="Picture 26" descr="n128 Fb Le Da"/>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6295486" y="5675087"/>
            <a:ext cx="2438199" cy="798300"/>
          </a:xfrm>
          <a:prstGeom prst="rect">
            <a:avLst/>
          </a:prstGeom>
        </p:spPr>
      </p:pic>
      <p:pic>
        <p:nvPicPr>
          <p:cNvPr id="28" name="Picture 27" descr="n128 Fb Le Da"/>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6295486" y="5461002"/>
            <a:ext cx="2438199" cy="1012385"/>
          </a:xfrm>
          <a:prstGeom prst="rect">
            <a:avLst/>
          </a:prstGeom>
        </p:spPr>
      </p:pic>
      <p:pic>
        <p:nvPicPr>
          <p:cNvPr id="29" name="Picture 28" descr="n128 Fb Le Da"/>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6295486" y="4847774"/>
            <a:ext cx="2438199" cy="1625615"/>
          </a:xfrm>
          <a:prstGeom prst="rect">
            <a:avLst/>
          </a:prstGeom>
        </p:spPr>
      </p:pic>
      <p:pic>
        <p:nvPicPr>
          <p:cNvPr id="30" name="Picture 29" descr="n128 Fb Le Da"/>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6295486" y="4241801"/>
            <a:ext cx="2438199" cy="2231587"/>
          </a:xfrm>
          <a:prstGeom prst="rect">
            <a:avLst/>
          </a:prstGeom>
        </p:spPr>
      </p:pic>
      <p:pic>
        <p:nvPicPr>
          <p:cNvPr id="31" name="Picture 30"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109">
            <a:off x="7078315" y="6060801"/>
            <a:ext cx="528276" cy="390112"/>
          </a:xfrm>
          <a:prstGeom prst="rect">
            <a:avLst/>
          </a:prstGeom>
        </p:spPr>
      </p:pic>
      <p:pic>
        <p:nvPicPr>
          <p:cNvPr id="32" name="yeah.mp3" descr="n128 Fb Le Da">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5631543" y="7127360"/>
            <a:ext cx="812800" cy="812800"/>
          </a:xfrm>
          <a:prstGeom prst="rect">
            <a:avLst/>
          </a:prstGeom>
        </p:spPr>
      </p:pic>
      <p:pic>
        <p:nvPicPr>
          <p:cNvPr id="33" name="Picture 32"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7496549" y="6014883"/>
            <a:ext cx="528276" cy="390112"/>
          </a:xfrm>
          <a:prstGeom prst="rect">
            <a:avLst/>
          </a:prstGeom>
        </p:spPr>
      </p:pic>
      <p:pic>
        <p:nvPicPr>
          <p:cNvPr id="34" name="Picture 33"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6562546" y="5870579"/>
            <a:ext cx="528276" cy="390112"/>
          </a:xfrm>
          <a:prstGeom prst="rect">
            <a:avLst/>
          </a:prstGeom>
        </p:spPr>
      </p:pic>
      <p:pic>
        <p:nvPicPr>
          <p:cNvPr id="35" name="Picture 34"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24396">
            <a:off x="7870310" y="5845984"/>
            <a:ext cx="528276" cy="390112"/>
          </a:xfrm>
          <a:prstGeom prst="rect">
            <a:avLst/>
          </a:prstGeom>
        </p:spPr>
      </p:pic>
      <p:pic>
        <p:nvPicPr>
          <p:cNvPr id="36" name="Picture 35" descr="n128 Fb Le D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7841">
            <a:off x="7261015" y="5687411"/>
            <a:ext cx="528276" cy="390112"/>
          </a:xfrm>
          <a:prstGeom prst="rect">
            <a:avLst/>
          </a:prstGeom>
        </p:spPr>
      </p:pic>
      <p:pic>
        <p:nvPicPr>
          <p:cNvPr id="37" name="Picture 36" descr="n128 Fb Le D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83886" y="4685296"/>
            <a:ext cx="1592956" cy="1828649"/>
          </a:xfrm>
          <a:prstGeom prst="rect">
            <a:avLst/>
          </a:prstGeom>
        </p:spPr>
      </p:pic>
      <p:sp>
        <p:nvSpPr>
          <p:cNvPr id="38" name="Rectangle 37" descr="n128 Fb Le Da"/>
          <p:cNvSpPr/>
          <p:nvPr/>
        </p:nvSpPr>
        <p:spPr>
          <a:xfrm>
            <a:off x="6106311" y="4546601"/>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Chúc mừng</a:t>
            </a:r>
          </a:p>
        </p:txBody>
      </p:sp>
      <p:sp>
        <p:nvSpPr>
          <p:cNvPr id="2" name="Rectangle 1" descr="n128 Fb Le Da"/>
          <p:cNvSpPr/>
          <p:nvPr/>
        </p:nvSpPr>
        <p:spPr>
          <a:xfrm>
            <a:off x="1435983" y="5857650"/>
            <a:ext cx="194187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67"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ĐỘI A</a:t>
            </a:r>
          </a:p>
        </p:txBody>
      </p:sp>
      <p:sp>
        <p:nvSpPr>
          <p:cNvPr id="54" name="Rectangle 53" descr="n128 Fb Le Da"/>
          <p:cNvSpPr/>
          <p:nvPr/>
        </p:nvSpPr>
        <p:spPr>
          <a:xfrm>
            <a:off x="8845196" y="5788966"/>
            <a:ext cx="190981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67" normalizeH="0" baseline="0" noProof="0">
                <a:ln w="11430"/>
                <a:solidFill>
                  <a:srgbClr val="1F497D">
                    <a:lumMod val="50000"/>
                  </a:srgbClr>
                </a:solidFill>
                <a:effectLst>
                  <a:outerShdw blurRad="76200" dist="50800" dir="5400000" algn="tl" rotWithShape="0">
                    <a:srgbClr val="000000">
                      <a:alpha val="65000"/>
                    </a:srgbClr>
                  </a:outerShdw>
                </a:effectLst>
                <a:uLnTx/>
                <a:uFillTx/>
                <a:latin typeface="Calibri"/>
                <a:ea typeface="+mn-ea"/>
                <a:cs typeface="+mn-cs"/>
              </a:rPr>
              <a:t>ĐỘI B</a:t>
            </a:r>
          </a:p>
        </p:txBody>
      </p:sp>
      <p:sp>
        <p:nvSpPr>
          <p:cNvPr id="62" name="Rectangle 61" descr="n128 Fb Le Da">
            <a:extLst>
              <a:ext uri="{FF2B5EF4-FFF2-40B4-BE49-F238E27FC236}">
                <a16:creationId xmlns:a16="http://schemas.microsoft.com/office/drawing/2014/main" id="{118EA273-21DA-E13A-BFFD-CF27F57BB34E}"/>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10:</a:t>
            </a:r>
            <a:r>
              <a:rPr kumimoji="0" lang="en-US" sz="2400" b="0" i="0" u="none" strike="noStrike" kern="1200" cap="none" spc="0" normalizeH="0" baseline="0" noProof="0">
                <a:ln>
                  <a:noFill/>
                </a:ln>
                <a:solidFill>
                  <a:prstClr val="white"/>
                </a:solidFill>
                <a:effectLst/>
                <a:uLnTx/>
                <a:uFillTx/>
                <a:latin typeface="Calibri"/>
                <a:ea typeface="+mn-ea"/>
                <a:cs typeface="+mn-cs"/>
              </a:rPr>
              <a:t> Lực ma sát tác dụng lên mặt tiếp xúc của vật, cản trở chuyển động của vật, có phương tiếp tuyến với bề mặt tiếp xúc.</a:t>
            </a:r>
          </a:p>
        </p:txBody>
      </p:sp>
      <p:sp>
        <p:nvSpPr>
          <p:cNvPr id="63" name="Rectangle 62" descr="n128 Fb Le Da">
            <a:extLst>
              <a:ext uri="{FF2B5EF4-FFF2-40B4-BE49-F238E27FC236}">
                <a16:creationId xmlns:a16="http://schemas.microsoft.com/office/drawing/2014/main" id="{16590130-3DD3-C249-4CA7-951E08A922C2}"/>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64" name="Rectangle 63" descr="n128 Fb Le Da">
            <a:extLst>
              <a:ext uri="{FF2B5EF4-FFF2-40B4-BE49-F238E27FC236}">
                <a16:creationId xmlns:a16="http://schemas.microsoft.com/office/drawing/2014/main" id="{7EB48914-275B-5CA7-F152-0D641DC6A926}"/>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65" name="Rectangle 64" descr="n128 Fb Le Da">
            <a:extLst>
              <a:ext uri="{FF2B5EF4-FFF2-40B4-BE49-F238E27FC236}">
                <a16:creationId xmlns:a16="http://schemas.microsoft.com/office/drawing/2014/main" id="{ED08D852-BADB-5631-4931-0EA0D4AF3102}"/>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9:</a:t>
            </a:r>
            <a:r>
              <a:rPr kumimoji="0" lang="en-US" sz="2400" b="0" i="0" u="none" strike="noStrike" kern="1200" cap="none" spc="0" normalizeH="0" baseline="0" noProof="0">
                <a:ln>
                  <a:noFill/>
                </a:ln>
                <a:solidFill>
                  <a:prstClr val="white"/>
                </a:solidFill>
                <a:effectLst/>
                <a:uLnTx/>
                <a:uFillTx/>
                <a:latin typeface="Calibri"/>
                <a:ea typeface="+mn-ea"/>
                <a:cs typeface="+mn-cs"/>
              </a:rPr>
              <a:t> Cặp lực và phản lực là hai lực cân bằng nhau vì chúng cùng phương, ngược chiều, cùng độ lớn</a:t>
            </a:r>
          </a:p>
        </p:txBody>
      </p:sp>
      <p:sp>
        <p:nvSpPr>
          <p:cNvPr id="66" name="Rectangle 65" descr="n128 Fb Le Da">
            <a:extLst>
              <a:ext uri="{FF2B5EF4-FFF2-40B4-BE49-F238E27FC236}">
                <a16:creationId xmlns:a16="http://schemas.microsoft.com/office/drawing/2014/main" id="{0EB4C56B-48D6-939C-C078-BF73CB787714}"/>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67" name="Rectangle 66" descr="n128 Fb Le Da">
            <a:extLst>
              <a:ext uri="{FF2B5EF4-FFF2-40B4-BE49-F238E27FC236}">
                <a16:creationId xmlns:a16="http://schemas.microsoft.com/office/drawing/2014/main" id="{B5EF4580-24E4-FBDD-45D2-50D16897596C}"/>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mc:AlternateContent xmlns:mc="http://schemas.openxmlformats.org/markup-compatibility/2006">
        <mc:Choice xmlns:a14="http://schemas.microsoft.com/office/drawing/2010/main" Requires="a14">
          <p:sp>
            <p:nvSpPr>
              <p:cNvPr id="68" name="Rectangle 67" descr="n128 Fb Le Da">
                <a:extLst>
                  <a:ext uri="{FF2B5EF4-FFF2-40B4-BE49-F238E27FC236}">
                    <a16:creationId xmlns:a16="http://schemas.microsoft.com/office/drawing/2014/main" id="{BB278E21-CFEE-04EA-7047-7F46635BA973}"/>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8:</a:t>
                </a:r>
                <a:r>
                  <a:rPr kumimoji="0" lang="en-US" sz="2800" b="0" i="0" u="none" strike="noStrike" kern="1200" cap="none" spc="0" normalizeH="0" baseline="0" noProof="0">
                    <a:ln>
                      <a:noFill/>
                    </a:ln>
                    <a:solidFill>
                      <a:prstClr val="white"/>
                    </a:solidFill>
                    <a:effectLst/>
                    <a:uLnTx/>
                    <a:uFillTx/>
                    <a:latin typeface="Calibri"/>
                    <a:ea typeface="+mn-ea"/>
                    <a:cs typeface="+mn-cs"/>
                  </a:rPr>
                  <a:t> Hệ thức định luật II Niu-tơn được viết như sau: </a:t>
                </a:r>
                <a14:m>
                  <m:oMath xmlns:m="http://schemas.openxmlformats.org/officeDocument/2006/math">
                    <m:acc>
                      <m:accPr>
                        <m:chr m:val="⃗"/>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acc>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𝑚𝑎</m:t>
                        </m:r>
                      </m:e>
                    </m:acc>
                  </m:oMath>
                </a14:m>
                <a:r>
                  <a:rPr kumimoji="0" lang="en-US" sz="2800" b="0" i="0" u="none" strike="noStrike" kern="1200" cap="none" spc="0" normalizeH="0" baseline="0" noProof="0">
                    <a:ln>
                      <a:noFill/>
                    </a:ln>
                    <a:solidFill>
                      <a:prstClr val="white"/>
                    </a:solidFill>
                    <a:effectLst/>
                    <a:uLnTx/>
                    <a:uFillTx/>
                    <a:latin typeface="Calibri"/>
                    <a:ea typeface="+mn-ea"/>
                    <a:cs typeface="+mn-cs"/>
                  </a:rPr>
                  <a:t>.</a:t>
                </a:r>
              </a:p>
            </p:txBody>
          </p:sp>
        </mc:Choice>
        <mc:Fallback>
          <p:sp>
            <p:nvSpPr>
              <p:cNvPr id="68" name="Rectangle 67" descr="n128 Fb Le Da">
                <a:extLst>
                  <a:ext uri="{FF2B5EF4-FFF2-40B4-BE49-F238E27FC236}">
                    <a16:creationId xmlns:a16="http://schemas.microsoft.com/office/drawing/2014/main" id="{BB278E21-CFEE-04EA-7047-7F46635BA973}"/>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9"/>
                <a:stretch>
                  <a:fillRect/>
                </a:stretch>
              </a:blipFill>
              <a:ln/>
            </p:spPr>
            <p:txBody>
              <a:bodyPr/>
              <a:lstStyle/>
              <a:p>
                <a:r>
                  <a:rPr lang="en-US">
                    <a:noFill/>
                  </a:rPr>
                  <a:t> </a:t>
                </a:r>
              </a:p>
            </p:txBody>
          </p:sp>
        </mc:Fallback>
      </mc:AlternateContent>
      <p:sp>
        <p:nvSpPr>
          <p:cNvPr id="69" name="Rectangle 68" descr="n128 Fb Le Da">
            <a:extLst>
              <a:ext uri="{FF2B5EF4-FFF2-40B4-BE49-F238E27FC236}">
                <a16:creationId xmlns:a16="http://schemas.microsoft.com/office/drawing/2014/main" id="{A8F2DF77-76E1-3850-DA87-828BF38AC981}"/>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0" name="Rectangle 69" descr="n128 Fb Le Da">
            <a:extLst>
              <a:ext uri="{FF2B5EF4-FFF2-40B4-BE49-F238E27FC236}">
                <a16:creationId xmlns:a16="http://schemas.microsoft.com/office/drawing/2014/main" id="{6F837273-5811-6E14-C260-83880E165787}"/>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
        <p:nvSpPr>
          <p:cNvPr id="72" name="Rectangle 71" descr="n128 Fb Le Da">
            <a:extLst>
              <a:ext uri="{FF2B5EF4-FFF2-40B4-BE49-F238E27FC236}">
                <a16:creationId xmlns:a16="http://schemas.microsoft.com/office/drawing/2014/main" id="{AA528898-69D8-C03D-2EBA-12B7F88F8808}"/>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7:</a:t>
            </a:r>
            <a:r>
              <a:rPr kumimoji="0" lang="en-US" sz="2800" b="0" i="0" u="none" strike="noStrike" kern="1200" cap="none" spc="0" normalizeH="0" baseline="0" noProof="0">
                <a:ln>
                  <a:noFill/>
                </a:ln>
                <a:solidFill>
                  <a:prstClr val="white"/>
                </a:solidFill>
                <a:effectLst/>
                <a:uLnTx/>
                <a:uFillTx/>
                <a:latin typeface="Calibri"/>
                <a:ea typeface="+mn-ea"/>
                <a:cs typeface="+mn-cs"/>
              </a:rPr>
              <a:t> Quả cầu ở hình vẽ đứng yên do có lực của sợi dây giữ nó lại</a:t>
            </a:r>
          </a:p>
        </p:txBody>
      </p:sp>
      <p:sp>
        <p:nvSpPr>
          <p:cNvPr id="73" name="Rectangle 72" descr="n128 Fb Le Da">
            <a:extLst>
              <a:ext uri="{FF2B5EF4-FFF2-40B4-BE49-F238E27FC236}">
                <a16:creationId xmlns:a16="http://schemas.microsoft.com/office/drawing/2014/main" id="{230C5DD3-6BBF-75DA-F5DF-33F9BE9C057D}"/>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4" name="Rectangle 73" descr="n128 Fb Le Da">
            <a:extLst>
              <a:ext uri="{FF2B5EF4-FFF2-40B4-BE49-F238E27FC236}">
                <a16:creationId xmlns:a16="http://schemas.microsoft.com/office/drawing/2014/main" id="{F0411FAF-60E1-BA1B-ADE0-189AA6A3BE2A}"/>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pic>
        <p:nvPicPr>
          <p:cNvPr id="75" name="Picture 74" descr="n128 Fb Le Da">
            <a:extLst>
              <a:ext uri="{FF2B5EF4-FFF2-40B4-BE49-F238E27FC236}">
                <a16:creationId xmlns:a16="http://schemas.microsoft.com/office/drawing/2014/main" id="{7E652DF4-98BA-48A7-9CA3-48EB5B1A61DF}"/>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t="2869" r="46649" b="59426"/>
          <a:stretch/>
        </p:blipFill>
        <p:spPr bwMode="auto">
          <a:xfrm>
            <a:off x="10040639" y="271779"/>
            <a:ext cx="946229" cy="2242821"/>
          </a:xfrm>
          <a:prstGeom prst="rect">
            <a:avLst/>
          </a:prstGeom>
          <a:noFill/>
          <a:ln>
            <a:noFill/>
          </a:ln>
          <a:extLst>
            <a:ext uri="{53640926-AAD7-44D8-BBD7-CCE9431645EC}">
              <a14:shadowObscured xmlns:a14="http://schemas.microsoft.com/office/drawing/2010/main"/>
            </a:ext>
          </a:extLst>
        </p:spPr>
      </p:pic>
      <p:sp>
        <p:nvSpPr>
          <p:cNvPr id="76" name="Rectangle 75" descr="n128 Fb Le Da">
            <a:extLst>
              <a:ext uri="{FF2B5EF4-FFF2-40B4-BE49-F238E27FC236}">
                <a16:creationId xmlns:a16="http://schemas.microsoft.com/office/drawing/2014/main" id="{B0689423-BA37-78A8-362D-B1ED921F9E61}"/>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6:</a:t>
            </a:r>
            <a:r>
              <a:rPr kumimoji="0" lang="en-US" sz="2400" b="0" i="0" u="none" strike="noStrike" kern="1200" cap="none" spc="0" normalizeH="0" baseline="0" noProof="0">
                <a:ln>
                  <a:noFill/>
                </a:ln>
                <a:solidFill>
                  <a:prstClr val="white"/>
                </a:solidFill>
                <a:effectLst/>
                <a:uLnTx/>
                <a:uFillTx/>
                <a:latin typeface="Calibri"/>
                <a:ea typeface="+mn-ea"/>
                <a:cs typeface="+mn-cs"/>
              </a:rPr>
              <a:t> Cho hai lực đồng quy có độ lớn F</a:t>
            </a:r>
            <a:r>
              <a:rPr kumimoji="0" lang="en-US" sz="2400" b="0" i="0" u="none" strike="noStrike" kern="1200" cap="none" spc="0" normalizeH="0" baseline="-25000" noProof="0">
                <a:ln>
                  <a:noFill/>
                </a:ln>
                <a:solidFill>
                  <a:prstClr val="white"/>
                </a:solidFill>
                <a:effectLst/>
                <a:uLnTx/>
                <a:uFillTx/>
                <a:latin typeface="Calibri"/>
                <a:ea typeface="+mn-ea"/>
                <a:cs typeface="+mn-cs"/>
              </a:rPr>
              <a:t>1 </a:t>
            </a:r>
            <a:r>
              <a:rPr kumimoji="0" lang="en-US" sz="2400" b="0" i="0" u="none" strike="noStrike" kern="1200" cap="none" spc="0" normalizeH="0" baseline="0" noProof="0">
                <a:ln>
                  <a:noFill/>
                </a:ln>
                <a:solidFill>
                  <a:prstClr val="white"/>
                </a:solidFill>
                <a:effectLst/>
                <a:uLnTx/>
                <a:uFillTx/>
                <a:latin typeface="Calibri"/>
                <a:ea typeface="+mn-ea"/>
                <a:cs typeface="+mn-cs"/>
              </a:rPr>
              <a:t>= 6N và F</a:t>
            </a:r>
            <a:r>
              <a:rPr kumimoji="0" lang="en-US" sz="2400" b="0" i="0" u="none" strike="noStrike" kern="1200" cap="none" spc="0" normalizeH="0" baseline="-25000" noProof="0">
                <a:ln>
                  <a:noFill/>
                </a:ln>
                <a:solidFill>
                  <a:prstClr val="white"/>
                </a:solidFill>
                <a:effectLst/>
                <a:uLnTx/>
                <a:uFillTx/>
                <a:latin typeface="Calibri"/>
                <a:ea typeface="+mn-ea"/>
                <a:cs typeface="+mn-cs"/>
              </a:rPr>
              <a:t>2</a:t>
            </a:r>
            <a:r>
              <a:rPr kumimoji="0" lang="en-US" sz="2400" b="0" i="0" u="none" strike="noStrike" kern="1200" cap="none" spc="0" normalizeH="0" baseline="0" noProof="0">
                <a:ln>
                  <a:noFill/>
                </a:ln>
                <a:solidFill>
                  <a:prstClr val="white"/>
                </a:solidFill>
                <a:effectLst/>
                <a:uLnTx/>
                <a:uFillTx/>
                <a:latin typeface="Calibri"/>
                <a:ea typeface="+mn-ea"/>
                <a:cs typeface="+mn-cs"/>
              </a:rPr>
              <a:t> = 8N. Nếu hợp lực có độ lớn F = 14N thì góc giữa hai lực là 90</a:t>
            </a:r>
            <a:r>
              <a:rPr kumimoji="0" lang="en-US" sz="2400" b="0" i="0" u="none" strike="noStrike" kern="1200" cap="none" spc="0" normalizeH="0" baseline="30000" noProof="0">
                <a:ln>
                  <a:noFill/>
                </a:ln>
                <a:solidFill>
                  <a:prstClr val="white"/>
                </a:solidFill>
                <a:effectLst/>
                <a:uLnTx/>
                <a:uFillTx/>
                <a:latin typeface="Calibri"/>
                <a:ea typeface="+mn-ea"/>
                <a:cs typeface="+mn-cs"/>
              </a:rPr>
              <a:t>0</a:t>
            </a:r>
            <a:r>
              <a:rPr kumimoji="0" lang="en-US" sz="2400" b="0" i="0" u="none" strike="noStrike" kern="1200" cap="none" spc="0" normalizeH="0" baseline="0" noProof="0">
                <a:ln>
                  <a:noFill/>
                </a:ln>
                <a:solidFill>
                  <a:prstClr val="white"/>
                </a:solidFill>
                <a:effectLst/>
                <a:uLnTx/>
                <a:uFillTx/>
                <a:latin typeface="Calibri"/>
                <a:ea typeface="+mn-ea"/>
                <a:cs typeface="+mn-cs"/>
              </a:rPr>
              <a:t>.</a:t>
            </a:r>
          </a:p>
        </p:txBody>
      </p:sp>
      <p:sp>
        <p:nvSpPr>
          <p:cNvPr id="77" name="Rectangle 76" descr="n128 Fb Le Da">
            <a:extLst>
              <a:ext uri="{FF2B5EF4-FFF2-40B4-BE49-F238E27FC236}">
                <a16:creationId xmlns:a16="http://schemas.microsoft.com/office/drawing/2014/main" id="{AC03C9F5-DFC7-AF4A-F90C-FE71AD5FBBE8}"/>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8" name="Rectangle 77" descr="n128 Fb Le Da">
            <a:extLst>
              <a:ext uri="{FF2B5EF4-FFF2-40B4-BE49-F238E27FC236}">
                <a16:creationId xmlns:a16="http://schemas.microsoft.com/office/drawing/2014/main" id="{672D8465-23E1-568F-1F7C-72DE5010F6F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
        <p:nvSpPr>
          <p:cNvPr id="79" name="Rectangle 78" descr="n128 Fb Le Da">
            <a:extLst>
              <a:ext uri="{FF2B5EF4-FFF2-40B4-BE49-F238E27FC236}">
                <a16:creationId xmlns:a16="http://schemas.microsoft.com/office/drawing/2014/main" id="{DD54CA08-3B8F-DC57-18EE-E1F977993765}"/>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Câu 5:</a:t>
            </a:r>
            <a:r>
              <a:rPr kumimoji="0" lang="en-US" sz="2000" b="0" i="0" u="none" strike="noStrike" kern="1200" cap="none" spc="0" normalizeH="0" baseline="0" noProof="0">
                <a:ln>
                  <a:noFill/>
                </a:ln>
                <a:solidFill>
                  <a:prstClr val="white"/>
                </a:solidFill>
                <a:effectLst/>
                <a:uLnTx/>
                <a:uFillTx/>
                <a:latin typeface="Calibri"/>
                <a:ea typeface="+mn-ea"/>
                <a:cs typeface="+mn-cs"/>
              </a:rPr>
              <a:t> Hình vẽ bên. Vật chịu tác dụng của hai lực cùng phương, cùng chiều nên lực tổng hợp cũng cùng phương, cùng chiều với hai lực thành phần và có độ lớn bằng tổng của hai lực thành phần cộng lại:</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F = F</a:t>
            </a:r>
            <a:r>
              <a:rPr kumimoji="0" lang="en-US" sz="2000" b="0" i="0" u="none" strike="noStrike" kern="1200" cap="none" spc="0" normalizeH="0" baseline="-25000" noProof="0">
                <a:ln>
                  <a:noFill/>
                </a:ln>
                <a:solidFill>
                  <a:prstClr val="white"/>
                </a:solidFill>
                <a:effectLst/>
                <a:uLnTx/>
                <a:uFillTx/>
                <a:latin typeface="Calibri"/>
                <a:ea typeface="+mn-ea"/>
                <a:cs typeface="+mn-cs"/>
              </a:rPr>
              <a:t>1</a:t>
            </a:r>
            <a:r>
              <a:rPr kumimoji="0" lang="en-US" sz="2000" b="0" i="0" u="none" strike="noStrike" kern="1200" cap="none" spc="0" normalizeH="0" baseline="0" noProof="0">
                <a:ln>
                  <a:noFill/>
                </a:ln>
                <a:solidFill>
                  <a:prstClr val="white"/>
                </a:solidFill>
                <a:effectLst/>
                <a:uLnTx/>
                <a:uFillTx/>
                <a:latin typeface="Calibri"/>
                <a:ea typeface="+mn-ea"/>
                <a:cs typeface="+mn-cs"/>
              </a:rPr>
              <a:t> + F</a:t>
            </a:r>
            <a:r>
              <a:rPr kumimoji="0" lang="en-US" sz="2000" b="0" i="0" u="none" strike="noStrike" kern="1200" cap="none" spc="0" normalizeH="0" baseline="-25000" noProof="0">
                <a:ln>
                  <a:noFill/>
                </a:ln>
                <a:solidFill>
                  <a:prstClr val="white"/>
                </a:solidFill>
                <a:effectLst/>
                <a:uLnTx/>
                <a:uFillTx/>
                <a:latin typeface="Calibri"/>
                <a:ea typeface="+mn-ea"/>
                <a:cs typeface="+mn-cs"/>
              </a:rPr>
              <a:t>2</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descr="n128 Fb Le Da">
            <a:extLst>
              <a:ext uri="{FF2B5EF4-FFF2-40B4-BE49-F238E27FC236}">
                <a16:creationId xmlns:a16="http://schemas.microsoft.com/office/drawing/2014/main" id="{37C562A7-FBA7-FEAE-FFA8-FD84395D04F5}"/>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81" name="Rectangle 80" descr="n128 Fb Le Da">
            <a:extLst>
              <a:ext uri="{FF2B5EF4-FFF2-40B4-BE49-F238E27FC236}">
                <a16:creationId xmlns:a16="http://schemas.microsoft.com/office/drawing/2014/main" id="{CCACE956-6D93-A0F5-52F4-1C2B868ED0E0}"/>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pic>
        <p:nvPicPr>
          <p:cNvPr id="82" name="Picture 81" descr="n128 Fb Le Da">
            <a:extLst>
              <a:ext uri="{FF2B5EF4-FFF2-40B4-BE49-F238E27FC236}">
                <a16:creationId xmlns:a16="http://schemas.microsoft.com/office/drawing/2014/main" id="{53A9C01D-34BB-78AA-6B99-9D6ACFA36973}"/>
              </a:ext>
            </a:extLst>
          </p:cNvPr>
          <p:cNvPicPr>
            <a:picLocks noChangeAspect="1"/>
          </p:cNvPicPr>
          <p:nvPr/>
        </p:nvPicPr>
        <p:blipFill rotWithShape="1">
          <a:blip r:embed="rId11">
            <a:extLst>
              <a:ext uri="{28A0092B-C50C-407E-A947-70E740481C1C}">
                <a14:useLocalDpi xmlns:a14="http://schemas.microsoft.com/office/drawing/2010/main" val="0"/>
              </a:ext>
            </a:extLst>
          </a:blip>
          <a:srcRect l="64430" t="7740" r="7047" b="63158"/>
          <a:stretch/>
        </p:blipFill>
        <p:spPr bwMode="auto">
          <a:xfrm>
            <a:off x="9854999" y="260350"/>
            <a:ext cx="2076523" cy="1148195"/>
          </a:xfrm>
          <a:prstGeom prst="rect">
            <a:avLst/>
          </a:prstGeom>
          <a:noFill/>
          <a:ln>
            <a:noFill/>
          </a:ln>
          <a:extLst>
            <a:ext uri="{53640926-AAD7-44D8-BBD7-CCE9431645EC}">
              <a14:shadowObscured xmlns:a14="http://schemas.microsoft.com/office/drawing/2010/main"/>
            </a:ext>
          </a:extLst>
        </p:spPr>
      </p:pic>
      <p:sp>
        <p:nvSpPr>
          <p:cNvPr id="83" name="Rectangle 82" descr="n128 Fb Le Da">
            <a:extLst>
              <a:ext uri="{FF2B5EF4-FFF2-40B4-BE49-F238E27FC236}">
                <a16:creationId xmlns:a16="http://schemas.microsoft.com/office/drawing/2014/main" id="{40B5A407-D171-10A5-A0C3-88CEBDF4E76D}"/>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4:</a:t>
            </a:r>
            <a:r>
              <a:rPr kumimoji="0" lang="en-US" sz="2400" b="0" i="0" u="none" strike="noStrike" kern="1200" cap="none" spc="0" normalizeH="0" baseline="0" noProof="0">
                <a:ln>
                  <a:noFill/>
                </a:ln>
                <a:solidFill>
                  <a:prstClr val="white"/>
                </a:solidFill>
                <a:effectLst/>
                <a:uLnTx/>
                <a:uFillTx/>
                <a:latin typeface="Calibri"/>
                <a:ea typeface="+mn-ea"/>
                <a:cs typeface="+mn-cs"/>
              </a:rPr>
              <a:t> Các phương tiện giao thông tốc độ cao cần có hình con thoi nhằm giảm lực cản của không khí, giúp chúng chuyển động dễ dàng hơn.</a:t>
            </a:r>
          </a:p>
        </p:txBody>
      </p:sp>
      <p:sp>
        <p:nvSpPr>
          <p:cNvPr id="84" name="Rectangle 83" descr="n128 Fb Le Da">
            <a:extLst>
              <a:ext uri="{FF2B5EF4-FFF2-40B4-BE49-F238E27FC236}">
                <a16:creationId xmlns:a16="http://schemas.microsoft.com/office/drawing/2014/main" id="{7EC26E24-D032-085F-DFAA-6F108FC8C6E4}"/>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85" name="Rectangle 84" descr="n128 Fb Le Da">
            <a:extLst>
              <a:ext uri="{FF2B5EF4-FFF2-40B4-BE49-F238E27FC236}">
                <a16:creationId xmlns:a16="http://schemas.microsoft.com/office/drawing/2014/main" id="{F582028C-219A-67B5-8375-64EF7865A27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86" name="Rectangle 85" descr="n128 Fb Le Da">
            <a:extLst>
              <a:ext uri="{FF2B5EF4-FFF2-40B4-BE49-F238E27FC236}">
                <a16:creationId xmlns:a16="http://schemas.microsoft.com/office/drawing/2014/main" id="{BD52F933-BAE0-5F00-6887-94F459631DF5}"/>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3:</a:t>
            </a:r>
            <a:r>
              <a:rPr kumimoji="0" lang="en-US" sz="2800" b="0" i="0" u="none" strike="noStrike" kern="1200" cap="none" spc="0" normalizeH="0" baseline="0" noProof="0">
                <a:ln>
                  <a:noFill/>
                </a:ln>
                <a:solidFill>
                  <a:prstClr val="white"/>
                </a:solidFill>
                <a:effectLst/>
                <a:uLnTx/>
                <a:uFillTx/>
                <a:latin typeface="Calibri"/>
                <a:ea typeface="+mn-ea"/>
                <a:cs typeface="+mn-cs"/>
              </a:rPr>
              <a:t> Lực ma sát nghỉ có giá trị cực đại F</a:t>
            </a:r>
            <a:r>
              <a:rPr kumimoji="0" lang="en-US" sz="2800" b="0" i="0" u="none" strike="noStrike" kern="1200" cap="none" spc="0" normalizeH="0" baseline="-25000" noProof="0">
                <a:ln>
                  <a:noFill/>
                </a:ln>
                <a:solidFill>
                  <a:prstClr val="white"/>
                </a:solidFill>
                <a:effectLst/>
                <a:uLnTx/>
                <a:uFillTx/>
                <a:latin typeface="Calibri"/>
                <a:ea typeface="+mn-ea"/>
                <a:cs typeface="+mn-cs"/>
              </a:rPr>
              <a:t>0</a:t>
            </a:r>
            <a:r>
              <a:rPr kumimoji="0" lang="en-US" sz="2800" b="0" i="0" u="none" strike="noStrike" kern="1200" cap="none" spc="0" normalizeH="0" baseline="0" noProof="0">
                <a:ln>
                  <a:noFill/>
                </a:ln>
                <a:solidFill>
                  <a:prstClr val="white"/>
                </a:solidFill>
                <a:effectLst/>
                <a:uLnTx/>
                <a:uFillTx/>
                <a:latin typeface="Calibri"/>
                <a:ea typeface="+mn-ea"/>
                <a:cs typeface="+mn-cs"/>
              </a:rPr>
              <a:t>. Khi lực kéo vật F </a:t>
            </a:r>
            <a:r>
              <a:rPr kumimoji="0" lang="en-US" sz="2800" b="0" i="0" u="none" strike="noStrike" kern="1200" cap="none" spc="0" normalizeH="0" baseline="0" noProof="0">
                <a:ln>
                  <a:noFill/>
                </a:ln>
                <a:solidFill>
                  <a:prstClr val="white"/>
                </a:solidFill>
                <a:effectLst/>
                <a:uLnTx/>
                <a:uFillTx/>
                <a:latin typeface="Calibri"/>
                <a:ea typeface="+mn-ea"/>
                <a:cs typeface="+mn-cs"/>
                <a:sym typeface="Symbol" panose="05050102010706020507" pitchFamily="18" charset="2"/>
              </a:rPr>
              <a:t></a:t>
            </a:r>
            <a:r>
              <a:rPr kumimoji="0" lang="en-US" sz="2800" b="0" i="0" u="none" strike="noStrike" kern="1200" cap="none" spc="0" normalizeH="0" baseline="0" noProof="0">
                <a:ln>
                  <a:noFill/>
                </a:ln>
                <a:solidFill>
                  <a:prstClr val="white"/>
                </a:solidFill>
                <a:effectLst/>
                <a:uLnTx/>
                <a:uFillTx/>
                <a:latin typeface="Calibri"/>
                <a:ea typeface="+mn-ea"/>
                <a:cs typeface="+mn-cs"/>
              </a:rPr>
              <a:t> F</a:t>
            </a:r>
            <a:r>
              <a:rPr kumimoji="0" lang="en-US" sz="2800" b="0" i="0" u="none" strike="noStrike" kern="1200" cap="none" spc="0" normalizeH="0" baseline="-25000" noProof="0">
                <a:ln>
                  <a:noFill/>
                </a:ln>
                <a:solidFill>
                  <a:prstClr val="white"/>
                </a:solidFill>
                <a:effectLst/>
                <a:uLnTx/>
                <a:uFillTx/>
                <a:latin typeface="Calibri"/>
                <a:ea typeface="+mn-ea"/>
                <a:cs typeface="+mn-cs"/>
              </a:rPr>
              <a:t>0</a:t>
            </a:r>
            <a:r>
              <a:rPr kumimoji="0" lang="en-US" sz="2800" b="0" i="0" u="none" strike="noStrike" kern="1200" cap="none" spc="0" normalizeH="0" baseline="0" noProof="0">
                <a:ln>
                  <a:noFill/>
                </a:ln>
                <a:solidFill>
                  <a:prstClr val="white"/>
                </a:solidFill>
                <a:effectLst/>
                <a:uLnTx/>
                <a:uFillTx/>
                <a:latin typeface="Calibri"/>
                <a:ea typeface="+mn-ea"/>
                <a:cs typeface="+mn-cs"/>
              </a:rPr>
              <a:t> thì vật bắt đầu trượt.</a:t>
            </a:r>
          </a:p>
        </p:txBody>
      </p:sp>
      <p:sp>
        <p:nvSpPr>
          <p:cNvPr id="87" name="Rectangle 86" descr="n128 Fb Le Da">
            <a:extLst>
              <a:ext uri="{FF2B5EF4-FFF2-40B4-BE49-F238E27FC236}">
                <a16:creationId xmlns:a16="http://schemas.microsoft.com/office/drawing/2014/main" id="{0839E88A-965F-2843-2FE3-823770739A06}"/>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88" name="Rectangle 87" descr="n128 Fb Le Da">
            <a:extLst>
              <a:ext uri="{FF2B5EF4-FFF2-40B4-BE49-F238E27FC236}">
                <a16:creationId xmlns:a16="http://schemas.microsoft.com/office/drawing/2014/main" id="{AA382216-56E8-7505-C4EB-6C2D31EA529E}"/>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mc:AlternateContent xmlns:mc="http://schemas.openxmlformats.org/markup-compatibility/2006">
        <mc:Choice xmlns:a14="http://schemas.microsoft.com/office/drawing/2010/main" Requires="a14">
          <p:sp>
            <p:nvSpPr>
              <p:cNvPr id="89" name="Rectangle 88" descr="n128 Fb Le Da">
                <a:extLst>
                  <a:ext uri="{FF2B5EF4-FFF2-40B4-BE49-F238E27FC236}">
                    <a16:creationId xmlns:a16="http://schemas.microsoft.com/office/drawing/2014/main" id="{0E21BE7E-BC15-562B-F132-F4C27FDE12A4}"/>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2:</a:t>
                </a:r>
                <a:r>
                  <a:rPr kumimoji="0" lang="en-US" sz="2400" b="0" i="0" u="none" strike="noStrike" kern="1200" cap="none" spc="0" normalizeH="0" baseline="0" noProof="0">
                    <a:ln>
                      <a:noFill/>
                    </a:ln>
                    <a:solidFill>
                      <a:prstClr val="white"/>
                    </a:solidFill>
                    <a:effectLst/>
                    <a:uLnTx/>
                    <a:uFillTx/>
                    <a:latin typeface="Calibri"/>
                    <a:ea typeface="+mn-ea"/>
                    <a:cs typeface="+mn-cs"/>
                  </a:rPr>
                  <a:t> Hợp của hai lực đồng quy được xác định theo quy tắc hình bình hành, với hợp lực </a:t>
                </a:r>
                <a14:m>
                  <m:oMath xmlns:m="http://schemas.openxmlformats.org/officeDocument/2006/math">
                    <m:acc>
                      <m:accPr>
                        <m:chr m:val="⃗"/>
                        <m:ctrlP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acc>
                  </m:oMath>
                </a14:m>
                <a:r>
                  <a:rPr kumimoji="0" lang="en-US" sz="2400" b="0" i="0" u="none" strike="noStrike" kern="1200" cap="none" spc="0" normalizeH="0" baseline="0" noProof="0">
                    <a:ln>
                      <a:noFill/>
                    </a:ln>
                    <a:solidFill>
                      <a:prstClr val="white"/>
                    </a:solidFill>
                    <a:effectLst/>
                    <a:uLnTx/>
                    <a:uFillTx/>
                    <a:latin typeface="Calibri"/>
                    <a:ea typeface="+mn-ea"/>
                    <a:cs typeface="+mn-cs"/>
                  </a:rPr>
                  <a:t> là đường chéo của hình bình hành với gốc của véc tơ lực đặt tại vật</a:t>
                </a:r>
              </a:p>
            </p:txBody>
          </p:sp>
        </mc:Choice>
        <mc:Fallback>
          <p:sp>
            <p:nvSpPr>
              <p:cNvPr id="89" name="Rectangle 88" descr="n128 Fb Le Da">
                <a:extLst>
                  <a:ext uri="{FF2B5EF4-FFF2-40B4-BE49-F238E27FC236}">
                    <a16:creationId xmlns:a16="http://schemas.microsoft.com/office/drawing/2014/main" id="{0E21BE7E-BC15-562B-F132-F4C27FDE12A4}"/>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12"/>
                <a:stretch>
                  <a:fillRect/>
                </a:stretch>
              </a:blipFill>
              <a:ln/>
            </p:spPr>
            <p:txBody>
              <a:bodyPr/>
              <a:lstStyle/>
              <a:p>
                <a:r>
                  <a:rPr lang="en-US">
                    <a:noFill/>
                  </a:rPr>
                  <a:t> </a:t>
                </a:r>
              </a:p>
            </p:txBody>
          </p:sp>
        </mc:Fallback>
      </mc:AlternateContent>
      <p:sp>
        <p:nvSpPr>
          <p:cNvPr id="90" name="Rectangle 89" descr="n128 Fb Le Da">
            <a:extLst>
              <a:ext uri="{FF2B5EF4-FFF2-40B4-BE49-F238E27FC236}">
                <a16:creationId xmlns:a16="http://schemas.microsoft.com/office/drawing/2014/main" id="{B9E633E1-C329-CEFF-5BDC-0FE7F276F9CF}"/>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91" name="Rectangle 90" descr="n128 Fb Le Da">
            <a:extLst>
              <a:ext uri="{FF2B5EF4-FFF2-40B4-BE49-F238E27FC236}">
                <a16:creationId xmlns:a16="http://schemas.microsoft.com/office/drawing/2014/main" id="{C4446F74-EC2E-5527-6E6B-1CA139086761}"/>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92" name="Rectangle 91" descr="n128 Fb Le Da">
            <a:extLst>
              <a:ext uri="{FF2B5EF4-FFF2-40B4-BE49-F238E27FC236}">
                <a16:creationId xmlns:a16="http://schemas.microsoft.com/office/drawing/2014/main" id="{D03A913F-9F00-D02C-2509-6A57C2059E22}"/>
              </a:ext>
            </a:extLst>
          </p:cNvPr>
          <p:cNvSpPr/>
          <p:nvPr/>
        </p:nvSpPr>
        <p:spPr>
          <a:xfrm>
            <a:off x="2352241" y="29464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1:</a:t>
            </a:r>
            <a:r>
              <a:rPr kumimoji="0" lang="en-US" sz="2800" b="0" i="0" u="none" strike="noStrike" kern="1200" cap="none" spc="0" normalizeH="0" baseline="0" noProof="0">
                <a:ln>
                  <a:noFill/>
                </a:ln>
                <a:solidFill>
                  <a:prstClr val="white"/>
                </a:solidFill>
                <a:effectLst/>
                <a:uLnTx/>
                <a:uFillTx/>
                <a:latin typeface="Calibri"/>
                <a:ea typeface="+mn-ea"/>
                <a:cs typeface="+mn-cs"/>
              </a:rPr>
              <a:t> Nếu các lực tác dụng lên một vật cân bằng nhau thì không có lực tác dụng lên vật.</a:t>
            </a:r>
          </a:p>
        </p:txBody>
      </p:sp>
      <p:sp>
        <p:nvSpPr>
          <p:cNvPr id="93" name="Rectangle 92" descr="n128 Fb Le Da">
            <a:extLst>
              <a:ext uri="{FF2B5EF4-FFF2-40B4-BE49-F238E27FC236}">
                <a16:creationId xmlns:a16="http://schemas.microsoft.com/office/drawing/2014/main" id="{49D72FB6-977D-A1A9-39CA-FA45CBD4873F}"/>
              </a:ext>
            </a:extLst>
          </p:cNvPr>
          <p:cNvSpPr/>
          <p:nvPr/>
        </p:nvSpPr>
        <p:spPr>
          <a:xfrm>
            <a:off x="2352040"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94" name="Rectangle 93" descr="n128 Fb Le Da">
            <a:extLst>
              <a:ext uri="{FF2B5EF4-FFF2-40B4-BE49-F238E27FC236}">
                <a16:creationId xmlns:a16="http://schemas.microsoft.com/office/drawing/2014/main" id="{8258C124-0D1C-0CDD-92CE-20FD454EFCA2}"/>
              </a:ext>
            </a:extLst>
          </p:cNvPr>
          <p:cNvSpPr/>
          <p:nvPr/>
        </p:nvSpPr>
        <p:spPr>
          <a:xfrm>
            <a:off x="6579513"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Tree>
    <p:extLst>
      <p:ext uri="{BB962C8B-B14F-4D97-AF65-F5344CB8AC3E}">
        <p14:creationId xmlns:p14="http://schemas.microsoft.com/office/powerpoint/2010/main" val="32521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 presetClass="mediacall" presetSubtype="0" fill="hold" nodeType="withEffect">
                                  <p:stCondLst>
                                    <p:cond delay="0"/>
                                  </p:stCondLst>
                                  <p:childTnLst>
                                    <p:cmd type="call" cmd="playFrom(0.0)">
                                      <p:cBhvr>
                                        <p:cTn id="20" dur="188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mediacall" presetSubtype="0" fill="hold" nodeType="withEffect">
                                  <p:stCondLst>
                                    <p:cond delay="0"/>
                                  </p:stCondLst>
                                  <p:childTnLst>
                                    <p:cmd type="call" cmd="playFrom(0.0)">
                                      <p:cBhvr>
                                        <p:cTn id="38" dur="1880"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27" presetClass="emph" presetSubtype="0" fill="hold" grpId="2" nodeType="clickEffect">
                                  <p:stCondLst>
                                    <p:cond delay="0"/>
                                  </p:stCondLst>
                                  <p:childTnLst>
                                    <p:animClr clrSpc="rgb" dir="cw">
                                      <p:cBhvr override="childStyle">
                                        <p:cTn id="42" dur="250" autoRev="1" fill="remove"/>
                                        <p:tgtEl>
                                          <p:spTgt spid="5"/>
                                        </p:tgtEl>
                                        <p:attrNameLst>
                                          <p:attrName>style.color</p:attrName>
                                        </p:attrNameLst>
                                      </p:cBhvr>
                                      <p:to>
                                        <a:schemeClr val="bg1"/>
                                      </p:to>
                                    </p:animClr>
                                    <p:animClr clrSpc="rgb" dir="cw">
                                      <p:cBhvr>
                                        <p:cTn id="43" dur="250" autoRev="1" fill="remove"/>
                                        <p:tgtEl>
                                          <p:spTgt spid="5"/>
                                        </p:tgtEl>
                                        <p:attrNameLst>
                                          <p:attrName>fillcolor</p:attrName>
                                        </p:attrNameLst>
                                      </p:cBhvr>
                                      <p:to>
                                        <a:schemeClr val="bg1"/>
                                      </p:to>
                                    </p:animClr>
                                    <p:set>
                                      <p:cBhvr>
                                        <p:cTn id="44" dur="250" autoRev="1" fill="remove"/>
                                        <p:tgtEl>
                                          <p:spTgt spid="5"/>
                                        </p:tgtEl>
                                        <p:attrNameLst>
                                          <p:attrName>fill.type</p:attrName>
                                        </p:attrNameLst>
                                      </p:cBhvr>
                                      <p:to>
                                        <p:strVal val="solid"/>
                                      </p:to>
                                    </p:set>
                                    <p:set>
                                      <p:cBhvr>
                                        <p:cTn id="45" dur="250" autoRev="1" fill="remove"/>
                                        <p:tgtEl>
                                          <p:spTgt spid="5"/>
                                        </p:tgtEl>
                                        <p:attrNameLst>
                                          <p:attrName>fill.on</p:attrName>
                                        </p:attrNameLst>
                                      </p:cBhvr>
                                      <p:to>
                                        <p:strVal val="true"/>
                                      </p:to>
                                    </p:set>
                                  </p:childTnLst>
                                </p:cTn>
                              </p:par>
                            </p:childTnLst>
                          </p:cTn>
                        </p:par>
                        <p:par>
                          <p:cTn id="46" fill="hold">
                            <p:stCondLst>
                              <p:cond delay="5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1" presetClass="mediacall" presetSubtype="0" fill="hold" nodeType="withEffect">
                                  <p:stCondLst>
                                    <p:cond delay="0"/>
                                  </p:stCondLst>
                                  <p:childTnLst>
                                    <p:cmd type="call" cmd="playFrom(0.0)">
                                      <p:cBhvr>
                                        <p:cTn id="56" dur="1880" fill="hold"/>
                                        <p:tgtEl>
                                          <p:spTgt spid="12"/>
                                        </p:tgtEl>
                                      </p:cBhvr>
                                    </p:cmd>
                                  </p:childTnLst>
                                </p:cTn>
                              </p:par>
                            </p:childTnLst>
                          </p:cTn>
                        </p:par>
                      </p:childTnLst>
                    </p:cTn>
                  </p:par>
                  <p:par>
                    <p:cTn id="57" fill="hold">
                      <p:stCondLst>
                        <p:cond delay="indefinite"/>
                      </p:stCondLst>
                      <p:childTnLst>
                        <p:par>
                          <p:cTn id="58" fill="hold">
                            <p:stCondLst>
                              <p:cond delay="0"/>
                            </p:stCondLst>
                            <p:childTnLst>
                              <p:par>
                                <p:cTn id="59" presetID="27" presetClass="emph" presetSubtype="0" fill="hold" grpId="3" nodeType="clickEffect">
                                  <p:stCondLst>
                                    <p:cond delay="0"/>
                                  </p:stCondLst>
                                  <p:childTnLst>
                                    <p:animClr clrSpc="rgb" dir="cw">
                                      <p:cBhvr override="childStyle">
                                        <p:cTn id="60" dur="250" autoRev="1" fill="remove"/>
                                        <p:tgtEl>
                                          <p:spTgt spid="5"/>
                                        </p:tgtEl>
                                        <p:attrNameLst>
                                          <p:attrName>style.color</p:attrName>
                                        </p:attrNameLst>
                                      </p:cBhvr>
                                      <p:to>
                                        <a:schemeClr val="bg1"/>
                                      </p:to>
                                    </p:animClr>
                                    <p:animClr clrSpc="rgb" dir="cw">
                                      <p:cBhvr>
                                        <p:cTn id="61" dur="250" autoRev="1" fill="remove"/>
                                        <p:tgtEl>
                                          <p:spTgt spid="5"/>
                                        </p:tgtEl>
                                        <p:attrNameLst>
                                          <p:attrName>fillcolor</p:attrName>
                                        </p:attrNameLst>
                                      </p:cBhvr>
                                      <p:to>
                                        <a:schemeClr val="bg1"/>
                                      </p:to>
                                    </p:animClr>
                                    <p:set>
                                      <p:cBhvr>
                                        <p:cTn id="62" dur="250" autoRev="1" fill="remove"/>
                                        <p:tgtEl>
                                          <p:spTgt spid="5"/>
                                        </p:tgtEl>
                                        <p:attrNameLst>
                                          <p:attrName>fill.type</p:attrName>
                                        </p:attrNameLst>
                                      </p:cBhvr>
                                      <p:to>
                                        <p:strVal val="solid"/>
                                      </p:to>
                                    </p:set>
                                    <p:set>
                                      <p:cBhvr>
                                        <p:cTn id="63" dur="250" autoRev="1" fill="remove"/>
                                        <p:tgtEl>
                                          <p:spTgt spid="5"/>
                                        </p:tgtEl>
                                        <p:attrNameLst>
                                          <p:attrName>fill.on</p:attrName>
                                        </p:attrNameLst>
                                      </p:cBhvr>
                                      <p:to>
                                        <p:strVal val="true"/>
                                      </p:to>
                                    </p:se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4"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par>
                                <p:cTn id="73" presetID="1" presetClass="mediacall" presetSubtype="0" fill="hold" nodeType="withEffect">
                                  <p:stCondLst>
                                    <p:cond delay="0"/>
                                  </p:stCondLst>
                                  <p:childTnLst>
                                    <p:cmd type="call" cmd="playFrom(0.0)">
                                      <p:cBhvr>
                                        <p:cTn id="74" dur="1880"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27" presetClass="emph" presetSubtype="0" fill="hold" grpId="4" nodeType="clickEffect">
                                  <p:stCondLst>
                                    <p:cond delay="0"/>
                                  </p:stCondLst>
                                  <p:childTnLst>
                                    <p:animClr clrSpc="rgb" dir="cw">
                                      <p:cBhvr override="childStyle">
                                        <p:cTn id="78" dur="250" autoRev="1" fill="remove"/>
                                        <p:tgtEl>
                                          <p:spTgt spid="5"/>
                                        </p:tgtEl>
                                        <p:attrNameLst>
                                          <p:attrName>style.color</p:attrName>
                                        </p:attrNameLst>
                                      </p:cBhvr>
                                      <p:to>
                                        <a:schemeClr val="bg1"/>
                                      </p:to>
                                    </p:animClr>
                                    <p:animClr clrSpc="rgb" dir="cw">
                                      <p:cBhvr>
                                        <p:cTn id="79" dur="250" autoRev="1" fill="remove"/>
                                        <p:tgtEl>
                                          <p:spTgt spid="5"/>
                                        </p:tgtEl>
                                        <p:attrNameLst>
                                          <p:attrName>fillcolor</p:attrName>
                                        </p:attrNameLst>
                                      </p:cBhvr>
                                      <p:to>
                                        <a:schemeClr val="bg1"/>
                                      </p:to>
                                    </p:animClr>
                                    <p:set>
                                      <p:cBhvr>
                                        <p:cTn id="80" dur="250" autoRev="1" fill="remove"/>
                                        <p:tgtEl>
                                          <p:spTgt spid="5"/>
                                        </p:tgtEl>
                                        <p:attrNameLst>
                                          <p:attrName>fill.type</p:attrName>
                                        </p:attrNameLst>
                                      </p:cBhvr>
                                      <p:to>
                                        <p:strVal val="solid"/>
                                      </p:to>
                                    </p:set>
                                    <p:set>
                                      <p:cBhvr>
                                        <p:cTn id="81" dur="250" autoRev="1" fill="remove"/>
                                        <p:tgtEl>
                                          <p:spTgt spid="5"/>
                                        </p:tgtEl>
                                        <p:attrNameLst>
                                          <p:attrName>fill.on</p:attrName>
                                        </p:attrNameLst>
                                      </p:cBhvr>
                                      <p:to>
                                        <p:strVal val="true"/>
                                      </p:to>
                                    </p:set>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22" presetClass="entr" presetSubtype="4"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1" presetClass="mediacall" presetSubtype="0" fill="hold" nodeType="withEffect">
                                  <p:stCondLst>
                                    <p:cond delay="0"/>
                                  </p:stCondLst>
                                  <p:childTnLst>
                                    <p:cmd type="call" cmd="playFrom(0.0)">
                                      <p:cBhvr>
                                        <p:cTn id="92" dur="1880" fill="hold"/>
                                        <p:tgtEl>
                                          <p:spTgt spid="12"/>
                                        </p:tgtEl>
                                      </p:cBhvr>
                                    </p:cmd>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26" presetClass="emph" presetSubtype="0" repeatCount="indefinite" fill="hold" grpId="1" nodeType="withEffect">
                                  <p:stCondLst>
                                    <p:cond delay="0"/>
                                  </p:stCondLst>
                                  <p:childTnLst>
                                    <p:animEffect transition="out" filter="fade">
                                      <p:cBhvr>
                                        <p:cTn id="106" dur="500" tmFilter="0, 0; .2, .5; .8, .5; 1, 0"/>
                                        <p:tgtEl>
                                          <p:spTgt spid="22"/>
                                        </p:tgtEl>
                                      </p:cBhvr>
                                    </p:animEffect>
                                    <p:animScale>
                                      <p:cBhvr>
                                        <p:cTn id="107" dur="250" autoRev="1" fill="hold"/>
                                        <p:tgtEl>
                                          <p:spTgt spid="22"/>
                                        </p:tgtEl>
                                      </p:cBhvr>
                                      <p:by x="105000" y="105000"/>
                                    </p:animScale>
                                  </p:childTnLst>
                                </p:cTn>
                              </p:par>
                            </p:childTnLst>
                          </p:cTn>
                        </p:par>
                      </p:childTnLst>
                    </p:cTn>
                  </p:par>
                </p:childTnLst>
              </p:cTn>
              <p:nextCondLst>
                <p:cond evt="onClick" delay="0">
                  <p:tgtEl>
                    <p:spTgt spid="5"/>
                  </p:tgtEl>
                </p:cond>
              </p:nextCondLst>
            </p:seq>
            <p:audio>
              <p:cMediaNode vol="80000">
                <p:cTn id="108" fill="hold" display="0">
                  <p:stCondLst>
                    <p:cond delay="indefinite"/>
                  </p:stCondLst>
                  <p:endCondLst>
                    <p:cond evt="onStopAudio" delay="0">
                      <p:tgtEl>
                        <p:sldTgt/>
                      </p:tgtEl>
                    </p:cond>
                  </p:endCondLst>
                </p:cTn>
                <p:tgtEl>
                  <p:spTgt spid="12"/>
                </p:tgtEl>
              </p:cMediaNode>
            </p:audio>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7" presetClass="emph" presetSubtype="0" fill="hold" grpId="0"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par>
                          <p:cTn id="117" fill="hold">
                            <p:stCondLst>
                              <p:cond delay="500"/>
                            </p:stCondLst>
                            <p:childTnLst>
                              <p:par>
                                <p:cTn id="118" presetID="47" presetClass="entr" presetSubtype="0"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par>
                                <p:cTn id="123" presetID="22" presetClass="entr" presetSubtype="4"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down)">
                                      <p:cBhvr>
                                        <p:cTn id="125" dur="500"/>
                                        <p:tgtEl>
                                          <p:spTgt spid="27"/>
                                        </p:tgtEl>
                                      </p:cBhvr>
                                    </p:animEffect>
                                  </p:childTnLst>
                                </p:cTn>
                              </p:par>
                              <p:par>
                                <p:cTn id="126" presetID="1" presetClass="mediacall" presetSubtype="0" fill="hold" nodeType="withEffect">
                                  <p:stCondLst>
                                    <p:cond delay="0"/>
                                  </p:stCondLst>
                                  <p:childTnLst>
                                    <p:cmd type="call" cmd="playFrom(0.0)">
                                      <p:cBhvr>
                                        <p:cTn id="127" dur="1856" fill="hold"/>
                                        <p:tgtEl>
                                          <p:spTgt spid="32"/>
                                        </p:tgtEl>
                                      </p:cBhvr>
                                    </p:cmd>
                                  </p:childTnLst>
                                </p:cTn>
                              </p:par>
                            </p:childTnLst>
                          </p:cTn>
                        </p:par>
                      </p:childTnLst>
                    </p:cTn>
                  </p:par>
                  <p:par>
                    <p:cTn id="128" fill="hold">
                      <p:stCondLst>
                        <p:cond delay="indefinite"/>
                      </p:stCondLst>
                      <p:childTnLst>
                        <p:par>
                          <p:cTn id="129" fill="hold">
                            <p:stCondLst>
                              <p:cond delay="0"/>
                            </p:stCondLst>
                            <p:childTnLst>
                              <p:par>
                                <p:cTn id="130" presetID="27" presetClass="emph" presetSubtype="0" fill="hold" grpId="1" nodeType="clickEffect">
                                  <p:stCondLst>
                                    <p:cond delay="0"/>
                                  </p:stCondLst>
                                  <p:childTnLst>
                                    <p:animClr clrSpc="rgb" dir="cw">
                                      <p:cBhvr override="childStyle">
                                        <p:cTn id="131" dur="250" autoRev="1" fill="remove"/>
                                        <p:tgtEl>
                                          <p:spTgt spid="24"/>
                                        </p:tgtEl>
                                        <p:attrNameLst>
                                          <p:attrName>style.color</p:attrName>
                                        </p:attrNameLst>
                                      </p:cBhvr>
                                      <p:to>
                                        <a:schemeClr val="bg1"/>
                                      </p:to>
                                    </p:animClr>
                                    <p:animClr clrSpc="rgb" dir="cw">
                                      <p:cBhvr>
                                        <p:cTn id="132" dur="250" autoRev="1" fill="remove"/>
                                        <p:tgtEl>
                                          <p:spTgt spid="24"/>
                                        </p:tgtEl>
                                        <p:attrNameLst>
                                          <p:attrName>fillcolor</p:attrName>
                                        </p:attrNameLst>
                                      </p:cBhvr>
                                      <p:to>
                                        <a:schemeClr val="bg1"/>
                                      </p:to>
                                    </p:animClr>
                                    <p:set>
                                      <p:cBhvr>
                                        <p:cTn id="133" dur="250" autoRev="1" fill="remove"/>
                                        <p:tgtEl>
                                          <p:spTgt spid="24"/>
                                        </p:tgtEl>
                                        <p:attrNameLst>
                                          <p:attrName>fill.type</p:attrName>
                                        </p:attrNameLst>
                                      </p:cBhvr>
                                      <p:to>
                                        <p:strVal val="solid"/>
                                      </p:to>
                                    </p:set>
                                    <p:set>
                                      <p:cBhvr>
                                        <p:cTn id="134" dur="250" autoRev="1" fill="remove"/>
                                        <p:tgtEl>
                                          <p:spTgt spid="24"/>
                                        </p:tgtEl>
                                        <p:attrNameLst>
                                          <p:attrName>fill.on</p:attrName>
                                        </p:attrNameLst>
                                      </p:cBhvr>
                                      <p:to>
                                        <p:strVal val="true"/>
                                      </p:to>
                                    </p:set>
                                  </p:childTnLst>
                                </p:cTn>
                              </p:par>
                            </p:childTnLst>
                          </p:cTn>
                        </p:par>
                        <p:par>
                          <p:cTn id="135" fill="hold">
                            <p:stCondLst>
                              <p:cond delay="500"/>
                            </p:stCondLst>
                            <p:childTnLst>
                              <p:par>
                                <p:cTn id="136" presetID="47" presetClass="entr" presetSubtype="0" fill="hold"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22" presetClass="entr" presetSubtype="4"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down)">
                                      <p:cBhvr>
                                        <p:cTn id="143" dur="500"/>
                                        <p:tgtEl>
                                          <p:spTgt spid="28"/>
                                        </p:tgtEl>
                                      </p:cBhvr>
                                    </p:animEffect>
                                  </p:childTnLst>
                                </p:cTn>
                              </p:par>
                              <p:par>
                                <p:cTn id="144" presetID="1" presetClass="mediacall" presetSubtype="0" fill="hold" nodeType="withEffect">
                                  <p:stCondLst>
                                    <p:cond delay="0"/>
                                  </p:stCondLst>
                                  <p:childTnLst>
                                    <p:cmd type="call" cmd="playFrom(0.0)">
                                      <p:cBhvr>
                                        <p:cTn id="145" dur="1856" fill="hold"/>
                                        <p:tgtEl>
                                          <p:spTgt spid="32"/>
                                        </p:tgtEl>
                                      </p:cBhvr>
                                    </p:cmd>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hold" grpId="2" nodeType="clickEffect">
                                  <p:stCondLst>
                                    <p:cond delay="0"/>
                                  </p:stCondLst>
                                  <p:childTnLst>
                                    <p:animClr clrSpc="rgb" dir="cw">
                                      <p:cBhvr override="childStyle">
                                        <p:cTn id="149" dur="250" autoRev="1" fill="remove"/>
                                        <p:tgtEl>
                                          <p:spTgt spid="24"/>
                                        </p:tgtEl>
                                        <p:attrNameLst>
                                          <p:attrName>style.color</p:attrName>
                                        </p:attrNameLst>
                                      </p:cBhvr>
                                      <p:to>
                                        <a:schemeClr val="bg1"/>
                                      </p:to>
                                    </p:animClr>
                                    <p:animClr clrSpc="rgb" dir="cw">
                                      <p:cBhvr>
                                        <p:cTn id="150" dur="250" autoRev="1" fill="remove"/>
                                        <p:tgtEl>
                                          <p:spTgt spid="24"/>
                                        </p:tgtEl>
                                        <p:attrNameLst>
                                          <p:attrName>fillcolor</p:attrName>
                                        </p:attrNameLst>
                                      </p:cBhvr>
                                      <p:to>
                                        <a:schemeClr val="bg1"/>
                                      </p:to>
                                    </p:animClr>
                                    <p:set>
                                      <p:cBhvr>
                                        <p:cTn id="151" dur="250" autoRev="1" fill="remove"/>
                                        <p:tgtEl>
                                          <p:spTgt spid="24"/>
                                        </p:tgtEl>
                                        <p:attrNameLst>
                                          <p:attrName>fill.type</p:attrName>
                                        </p:attrNameLst>
                                      </p:cBhvr>
                                      <p:to>
                                        <p:strVal val="solid"/>
                                      </p:to>
                                    </p:set>
                                    <p:set>
                                      <p:cBhvr>
                                        <p:cTn id="152" dur="250" autoRev="1" fill="remove"/>
                                        <p:tgtEl>
                                          <p:spTgt spid="24"/>
                                        </p:tgtEl>
                                        <p:attrNameLst>
                                          <p:attrName>fill.on</p:attrName>
                                        </p:attrNameLst>
                                      </p:cBhvr>
                                      <p:to>
                                        <p:strVal val="true"/>
                                      </p:to>
                                    </p:set>
                                  </p:childTnLst>
                                </p:cTn>
                              </p:par>
                            </p:childTnLst>
                          </p:cTn>
                        </p:par>
                        <p:par>
                          <p:cTn id="153" fill="hold">
                            <p:stCondLst>
                              <p:cond delay="500"/>
                            </p:stCondLst>
                            <p:childTnLst>
                              <p:par>
                                <p:cTn id="154" presetID="47" presetClass="entr" presetSubtype="0" fill="hold" nodeType="after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1000"/>
                                        <p:tgtEl>
                                          <p:spTgt spid="34"/>
                                        </p:tgtEl>
                                      </p:cBhvr>
                                    </p:animEffect>
                                    <p:anim calcmode="lin" valueType="num">
                                      <p:cBhvr>
                                        <p:cTn id="157" dur="1000" fill="hold"/>
                                        <p:tgtEl>
                                          <p:spTgt spid="34"/>
                                        </p:tgtEl>
                                        <p:attrNameLst>
                                          <p:attrName>ppt_x</p:attrName>
                                        </p:attrNameLst>
                                      </p:cBhvr>
                                      <p:tavLst>
                                        <p:tav tm="0">
                                          <p:val>
                                            <p:strVal val="#ppt_x"/>
                                          </p:val>
                                        </p:tav>
                                        <p:tav tm="100000">
                                          <p:val>
                                            <p:strVal val="#ppt_x"/>
                                          </p:val>
                                        </p:tav>
                                      </p:tavLst>
                                    </p:anim>
                                    <p:anim calcmode="lin" valueType="num">
                                      <p:cBhvr>
                                        <p:cTn id="158" dur="1000" fill="hold"/>
                                        <p:tgtEl>
                                          <p:spTgt spid="34"/>
                                        </p:tgtEl>
                                        <p:attrNameLst>
                                          <p:attrName>ppt_y</p:attrName>
                                        </p:attrNameLst>
                                      </p:cBhvr>
                                      <p:tavLst>
                                        <p:tav tm="0">
                                          <p:val>
                                            <p:strVal val="#ppt_y-.1"/>
                                          </p:val>
                                        </p:tav>
                                        <p:tav tm="100000">
                                          <p:val>
                                            <p:strVal val="#ppt_y"/>
                                          </p:val>
                                        </p:tav>
                                      </p:tavLst>
                                    </p:anim>
                                  </p:childTnLst>
                                </p:cTn>
                              </p:par>
                              <p:par>
                                <p:cTn id="159" presetID="22" presetClass="entr" presetSubtype="4" fill="hold"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wipe(down)">
                                      <p:cBhvr>
                                        <p:cTn id="161" dur="500"/>
                                        <p:tgtEl>
                                          <p:spTgt spid="26"/>
                                        </p:tgtEl>
                                      </p:cBhvr>
                                    </p:animEffect>
                                  </p:childTnLst>
                                </p:cTn>
                              </p:par>
                              <p:par>
                                <p:cTn id="162" presetID="1" presetClass="mediacall" presetSubtype="0" fill="hold" nodeType="withEffect">
                                  <p:stCondLst>
                                    <p:cond delay="0"/>
                                  </p:stCondLst>
                                  <p:childTnLst>
                                    <p:cmd type="call" cmd="playFrom(0.0)">
                                      <p:cBhvr>
                                        <p:cTn id="163" dur="1856" fill="hold"/>
                                        <p:tgtEl>
                                          <p:spTgt spid="32"/>
                                        </p:tgtEl>
                                      </p:cBhvr>
                                    </p:cmd>
                                  </p:childTnLst>
                                </p:cTn>
                              </p:par>
                            </p:childTnLst>
                          </p:cTn>
                        </p:par>
                      </p:childTnLst>
                    </p:cTn>
                  </p:par>
                  <p:par>
                    <p:cTn id="164" fill="hold">
                      <p:stCondLst>
                        <p:cond delay="indefinite"/>
                      </p:stCondLst>
                      <p:childTnLst>
                        <p:par>
                          <p:cTn id="165" fill="hold">
                            <p:stCondLst>
                              <p:cond delay="0"/>
                            </p:stCondLst>
                            <p:childTnLst>
                              <p:par>
                                <p:cTn id="166" presetID="27" presetClass="emph" presetSubtype="0" fill="hold" grpId="3" nodeType="clickEffect">
                                  <p:stCondLst>
                                    <p:cond delay="0"/>
                                  </p:stCondLst>
                                  <p:childTnLst>
                                    <p:animClr clrSpc="rgb" dir="cw">
                                      <p:cBhvr override="childStyle">
                                        <p:cTn id="167" dur="250" autoRev="1" fill="remove"/>
                                        <p:tgtEl>
                                          <p:spTgt spid="24"/>
                                        </p:tgtEl>
                                        <p:attrNameLst>
                                          <p:attrName>style.color</p:attrName>
                                        </p:attrNameLst>
                                      </p:cBhvr>
                                      <p:to>
                                        <a:schemeClr val="bg1"/>
                                      </p:to>
                                    </p:animClr>
                                    <p:animClr clrSpc="rgb" dir="cw">
                                      <p:cBhvr>
                                        <p:cTn id="168" dur="250" autoRev="1" fill="remove"/>
                                        <p:tgtEl>
                                          <p:spTgt spid="24"/>
                                        </p:tgtEl>
                                        <p:attrNameLst>
                                          <p:attrName>fillcolor</p:attrName>
                                        </p:attrNameLst>
                                      </p:cBhvr>
                                      <p:to>
                                        <a:schemeClr val="bg1"/>
                                      </p:to>
                                    </p:animClr>
                                    <p:set>
                                      <p:cBhvr>
                                        <p:cTn id="169" dur="250" autoRev="1" fill="remove"/>
                                        <p:tgtEl>
                                          <p:spTgt spid="24"/>
                                        </p:tgtEl>
                                        <p:attrNameLst>
                                          <p:attrName>fill.type</p:attrName>
                                        </p:attrNameLst>
                                      </p:cBhvr>
                                      <p:to>
                                        <p:strVal val="solid"/>
                                      </p:to>
                                    </p:set>
                                    <p:set>
                                      <p:cBhvr>
                                        <p:cTn id="170" dur="250" autoRev="1" fill="remove"/>
                                        <p:tgtEl>
                                          <p:spTgt spid="24"/>
                                        </p:tgtEl>
                                        <p:attrNameLst>
                                          <p:attrName>fill.on</p:attrName>
                                        </p:attrNameLst>
                                      </p:cBhvr>
                                      <p:to>
                                        <p:strVal val="true"/>
                                      </p:to>
                                    </p:set>
                                  </p:childTnLst>
                                </p:cTn>
                              </p:par>
                            </p:childTnLst>
                          </p:cTn>
                        </p:par>
                        <p:par>
                          <p:cTn id="171" fill="hold">
                            <p:stCondLst>
                              <p:cond delay="500"/>
                            </p:stCondLst>
                            <p:childTnLst>
                              <p:par>
                                <p:cTn id="172" presetID="47" presetClass="entr" presetSubtype="0" fill="hold"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fade">
                                      <p:cBhvr>
                                        <p:cTn id="174" dur="1000"/>
                                        <p:tgtEl>
                                          <p:spTgt spid="35"/>
                                        </p:tgtEl>
                                      </p:cBhvr>
                                    </p:animEffect>
                                    <p:anim calcmode="lin" valueType="num">
                                      <p:cBhvr>
                                        <p:cTn id="175" dur="1000" fill="hold"/>
                                        <p:tgtEl>
                                          <p:spTgt spid="35"/>
                                        </p:tgtEl>
                                        <p:attrNameLst>
                                          <p:attrName>ppt_x</p:attrName>
                                        </p:attrNameLst>
                                      </p:cBhvr>
                                      <p:tavLst>
                                        <p:tav tm="0">
                                          <p:val>
                                            <p:strVal val="#ppt_x"/>
                                          </p:val>
                                        </p:tav>
                                        <p:tav tm="100000">
                                          <p:val>
                                            <p:strVal val="#ppt_x"/>
                                          </p:val>
                                        </p:tav>
                                      </p:tavLst>
                                    </p:anim>
                                    <p:anim calcmode="lin" valueType="num">
                                      <p:cBhvr>
                                        <p:cTn id="176" dur="1000" fill="hold"/>
                                        <p:tgtEl>
                                          <p:spTgt spid="35"/>
                                        </p:tgtEl>
                                        <p:attrNameLst>
                                          <p:attrName>ppt_y</p:attrName>
                                        </p:attrNameLst>
                                      </p:cBhvr>
                                      <p:tavLst>
                                        <p:tav tm="0">
                                          <p:val>
                                            <p:strVal val="#ppt_y-.1"/>
                                          </p:val>
                                        </p:tav>
                                        <p:tav tm="100000">
                                          <p:val>
                                            <p:strVal val="#ppt_y"/>
                                          </p:val>
                                        </p:tav>
                                      </p:tavLst>
                                    </p:anim>
                                  </p:childTnLst>
                                </p:cTn>
                              </p:par>
                              <p:par>
                                <p:cTn id="177" presetID="22" presetClass="entr" presetSubtype="4"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wipe(down)">
                                      <p:cBhvr>
                                        <p:cTn id="179" dur="500"/>
                                        <p:tgtEl>
                                          <p:spTgt spid="29"/>
                                        </p:tgtEl>
                                      </p:cBhvr>
                                    </p:animEffect>
                                  </p:childTnLst>
                                </p:cTn>
                              </p:par>
                              <p:par>
                                <p:cTn id="180" presetID="1" presetClass="mediacall" presetSubtype="0" fill="hold" nodeType="withEffect">
                                  <p:stCondLst>
                                    <p:cond delay="0"/>
                                  </p:stCondLst>
                                  <p:childTnLst>
                                    <p:cmd type="call" cmd="playFrom(0.0)">
                                      <p:cBhvr>
                                        <p:cTn id="181" dur="1856" fill="hold"/>
                                        <p:tgtEl>
                                          <p:spTgt spid="32"/>
                                        </p:tgtEl>
                                      </p:cBhvr>
                                    </p:cmd>
                                  </p:childTnLst>
                                </p:cTn>
                              </p:par>
                            </p:childTnLst>
                          </p:cTn>
                        </p:par>
                      </p:childTnLst>
                    </p:cTn>
                  </p:par>
                  <p:par>
                    <p:cTn id="182" fill="hold">
                      <p:stCondLst>
                        <p:cond delay="indefinite"/>
                      </p:stCondLst>
                      <p:childTnLst>
                        <p:par>
                          <p:cTn id="183" fill="hold">
                            <p:stCondLst>
                              <p:cond delay="0"/>
                            </p:stCondLst>
                            <p:childTnLst>
                              <p:par>
                                <p:cTn id="184" presetID="27" presetClass="emph" presetSubtype="0" fill="hold" grpId="4" nodeType="clickEffect">
                                  <p:stCondLst>
                                    <p:cond delay="0"/>
                                  </p:stCondLst>
                                  <p:childTnLst>
                                    <p:animClr clrSpc="rgb" dir="cw">
                                      <p:cBhvr override="childStyle">
                                        <p:cTn id="185" dur="250" autoRev="1" fill="remove"/>
                                        <p:tgtEl>
                                          <p:spTgt spid="24"/>
                                        </p:tgtEl>
                                        <p:attrNameLst>
                                          <p:attrName>style.color</p:attrName>
                                        </p:attrNameLst>
                                      </p:cBhvr>
                                      <p:to>
                                        <a:schemeClr val="bg1"/>
                                      </p:to>
                                    </p:animClr>
                                    <p:animClr clrSpc="rgb" dir="cw">
                                      <p:cBhvr>
                                        <p:cTn id="186" dur="250" autoRev="1" fill="remove"/>
                                        <p:tgtEl>
                                          <p:spTgt spid="24"/>
                                        </p:tgtEl>
                                        <p:attrNameLst>
                                          <p:attrName>fillcolor</p:attrName>
                                        </p:attrNameLst>
                                      </p:cBhvr>
                                      <p:to>
                                        <a:schemeClr val="bg1"/>
                                      </p:to>
                                    </p:animClr>
                                    <p:set>
                                      <p:cBhvr>
                                        <p:cTn id="187" dur="250" autoRev="1" fill="remove"/>
                                        <p:tgtEl>
                                          <p:spTgt spid="24"/>
                                        </p:tgtEl>
                                        <p:attrNameLst>
                                          <p:attrName>fill.type</p:attrName>
                                        </p:attrNameLst>
                                      </p:cBhvr>
                                      <p:to>
                                        <p:strVal val="solid"/>
                                      </p:to>
                                    </p:set>
                                    <p:set>
                                      <p:cBhvr>
                                        <p:cTn id="188" dur="250" autoRev="1" fill="remove"/>
                                        <p:tgtEl>
                                          <p:spTgt spid="24"/>
                                        </p:tgtEl>
                                        <p:attrNameLst>
                                          <p:attrName>fill.on</p:attrName>
                                        </p:attrNameLst>
                                      </p:cBhvr>
                                      <p:to>
                                        <p:strVal val="true"/>
                                      </p:to>
                                    </p:set>
                                  </p:childTnLst>
                                </p:cTn>
                              </p:par>
                            </p:childTnLst>
                          </p:cTn>
                        </p:par>
                        <p:par>
                          <p:cTn id="189" fill="hold">
                            <p:stCondLst>
                              <p:cond delay="500"/>
                            </p:stCondLst>
                            <p:childTnLst>
                              <p:par>
                                <p:cTn id="190" presetID="47" presetClass="entr" presetSubtype="0" fill="hold"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par>
                                <p:cTn id="195" presetID="22" presetClass="entr" presetSubtype="4"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500"/>
                                        <p:tgtEl>
                                          <p:spTgt spid="30"/>
                                        </p:tgtEl>
                                      </p:cBhvr>
                                    </p:animEffect>
                                  </p:childTnLst>
                                </p:cTn>
                              </p:par>
                              <p:par>
                                <p:cTn id="198" presetID="1" presetClass="mediacall" presetSubtype="0" fill="hold" nodeType="withEffect">
                                  <p:stCondLst>
                                    <p:cond delay="0"/>
                                  </p:stCondLst>
                                  <p:childTnLst>
                                    <p:cmd type="call" cmd="playFrom(0.0)">
                                      <p:cBhvr>
                                        <p:cTn id="199" dur="1856" fill="hold"/>
                                        <p:tgtEl>
                                          <p:spTgt spid="32"/>
                                        </p:tgtEl>
                                      </p:cBhvr>
                                    </p:cmd>
                                  </p:childTnLst>
                                </p:cTn>
                              </p:par>
                              <p:par>
                                <p:cTn id="200" presetID="10" presetClass="entr" presetSubtype="0" fill="hold" nodeType="with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fade">
                                      <p:cBhvr>
                                        <p:cTn id="202" dur="500"/>
                                        <p:tgtEl>
                                          <p:spTgt spid="37"/>
                                        </p:tgtEl>
                                      </p:cBhvr>
                                    </p:animEffect>
                                  </p:childTnLst>
                                </p:cTn>
                              </p:par>
                              <p:par>
                                <p:cTn id="203" presetID="32" presetClass="emph" presetSubtype="0" repeatCount="indefinite" fill="hold" nodeType="withEffect">
                                  <p:stCondLst>
                                    <p:cond delay="0"/>
                                  </p:stCondLst>
                                  <p:childTnLst>
                                    <p:animRot by="120000">
                                      <p:cBhvr>
                                        <p:cTn id="204" dur="100" fill="hold">
                                          <p:stCondLst>
                                            <p:cond delay="0"/>
                                          </p:stCondLst>
                                        </p:cTn>
                                        <p:tgtEl>
                                          <p:spTgt spid="37"/>
                                        </p:tgtEl>
                                        <p:attrNameLst>
                                          <p:attrName>r</p:attrName>
                                        </p:attrNameLst>
                                      </p:cBhvr>
                                    </p:animRot>
                                    <p:animRot by="-240000">
                                      <p:cBhvr>
                                        <p:cTn id="205" dur="200" fill="hold">
                                          <p:stCondLst>
                                            <p:cond delay="200"/>
                                          </p:stCondLst>
                                        </p:cTn>
                                        <p:tgtEl>
                                          <p:spTgt spid="37"/>
                                        </p:tgtEl>
                                        <p:attrNameLst>
                                          <p:attrName>r</p:attrName>
                                        </p:attrNameLst>
                                      </p:cBhvr>
                                    </p:animRot>
                                    <p:animRot by="240000">
                                      <p:cBhvr>
                                        <p:cTn id="206" dur="200" fill="hold">
                                          <p:stCondLst>
                                            <p:cond delay="400"/>
                                          </p:stCondLst>
                                        </p:cTn>
                                        <p:tgtEl>
                                          <p:spTgt spid="37"/>
                                        </p:tgtEl>
                                        <p:attrNameLst>
                                          <p:attrName>r</p:attrName>
                                        </p:attrNameLst>
                                      </p:cBhvr>
                                    </p:animRot>
                                    <p:animRot by="-240000">
                                      <p:cBhvr>
                                        <p:cTn id="207" dur="200" fill="hold">
                                          <p:stCondLst>
                                            <p:cond delay="600"/>
                                          </p:stCondLst>
                                        </p:cTn>
                                        <p:tgtEl>
                                          <p:spTgt spid="37"/>
                                        </p:tgtEl>
                                        <p:attrNameLst>
                                          <p:attrName>r</p:attrName>
                                        </p:attrNameLst>
                                      </p:cBhvr>
                                    </p:animRot>
                                    <p:animRot by="120000">
                                      <p:cBhvr>
                                        <p:cTn id="208" dur="200" fill="hold">
                                          <p:stCondLst>
                                            <p:cond delay="800"/>
                                          </p:stCondLst>
                                        </p:cTn>
                                        <p:tgtEl>
                                          <p:spTgt spid="37"/>
                                        </p:tgtEl>
                                        <p:attrNameLst>
                                          <p:attrName>r</p:attrName>
                                        </p:attrNameLst>
                                      </p:cBhvr>
                                    </p:animRot>
                                  </p:childTnLst>
                                </p:cTn>
                              </p:par>
                              <p:par>
                                <p:cTn id="209" presetID="10" presetClass="entr" presetSubtype="0" fill="hold" grpId="0" nodeType="with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par>
                                <p:cTn id="212" presetID="26" presetClass="emph" presetSubtype="0" repeatCount="indefinite" fill="hold" grpId="1" nodeType="withEffect">
                                  <p:stCondLst>
                                    <p:cond delay="0"/>
                                  </p:stCondLst>
                                  <p:childTnLst>
                                    <p:animEffect transition="out" filter="fade">
                                      <p:cBhvr>
                                        <p:cTn id="213" dur="500" tmFilter="0, 0; .2, .5; .8, .5; 1, 0"/>
                                        <p:tgtEl>
                                          <p:spTgt spid="38"/>
                                        </p:tgtEl>
                                      </p:cBhvr>
                                    </p:animEffect>
                                    <p:animScale>
                                      <p:cBhvr>
                                        <p:cTn id="214" dur="250" autoRev="1" fill="hold"/>
                                        <p:tgtEl>
                                          <p:spTgt spid="38"/>
                                        </p:tgtEl>
                                      </p:cBhvr>
                                      <p:by x="105000" y="105000"/>
                                    </p:animScale>
                                  </p:childTnLst>
                                </p:cTn>
                              </p:par>
                            </p:childTnLst>
                          </p:cTn>
                        </p:par>
                      </p:childTnLst>
                    </p:cTn>
                  </p:par>
                </p:childTnLst>
              </p:cTn>
              <p:nextCondLst>
                <p:cond evt="onClick" delay="0">
                  <p:tgtEl>
                    <p:spTgt spid="24"/>
                  </p:tgtEl>
                </p:cond>
              </p:nextCondLst>
            </p:seq>
            <p:audio>
              <p:cMediaNode vol="80000">
                <p:cTn id="215" fill="hold" display="0">
                  <p:stCondLst>
                    <p:cond delay="indefinite"/>
                  </p:stCondLst>
                  <p:endCondLst>
                    <p:cond evt="onStopAudio" delay="0">
                      <p:tgtEl>
                        <p:sldTgt/>
                      </p:tgtEl>
                    </p:cond>
                  </p:endCondLst>
                </p:cTn>
                <p:tgtEl>
                  <p:spTgt spid="32"/>
                </p:tgtEl>
              </p:cMediaNode>
            </p:audio>
            <p:seq concurrent="1" nextAc="seek">
              <p:cTn id="216" restart="whenNotActive" fill="hold" evtFilter="cancelBubble" nodeType="interactiveSeq">
                <p:stCondLst>
                  <p:cond evt="onClick" delay="0">
                    <p:tgtEl>
                      <p:spTgt spid="6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grpId="0" nodeType="clickEffect">
                                  <p:stCondLst>
                                    <p:cond delay="0"/>
                                  </p:stCondLst>
                                  <p:childTnLst>
                                    <p:animEffect transition="out" filter="fade">
                                      <p:cBhvr>
                                        <p:cTn id="220" dur="500"/>
                                        <p:tgtEl>
                                          <p:spTgt spid="62"/>
                                        </p:tgtEl>
                                      </p:cBhvr>
                                    </p:animEffect>
                                    <p:set>
                                      <p:cBhvr>
                                        <p:cTn id="221" dur="1" fill="hold">
                                          <p:stCondLst>
                                            <p:cond delay="499"/>
                                          </p:stCondLst>
                                        </p:cTn>
                                        <p:tgtEl>
                                          <p:spTgt spid="62"/>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500"/>
                                        <p:tgtEl>
                                          <p:spTgt spid="63"/>
                                        </p:tgtEl>
                                      </p:cBhvr>
                                    </p:animEffect>
                                    <p:set>
                                      <p:cBhvr>
                                        <p:cTn id="224" dur="1" fill="hold">
                                          <p:stCondLst>
                                            <p:cond delay="499"/>
                                          </p:stCondLst>
                                        </p:cTn>
                                        <p:tgtEl>
                                          <p:spTgt spid="63"/>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64"/>
                                        </p:tgtEl>
                                      </p:cBhvr>
                                    </p:animEffect>
                                    <p:set>
                                      <p:cBhvr>
                                        <p:cTn id="22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8" restart="whenNotActive" fill="hold" evtFilter="cancelBubble" nodeType="interactiveSeq">
                <p:stCondLst>
                  <p:cond evt="onClick" delay="0">
                    <p:tgtEl>
                      <p:spTgt spid="63"/>
                    </p:tgtEl>
                  </p:cond>
                </p:stCondLst>
                <p:endSync evt="end" delay="0">
                  <p:rtn val="all"/>
                </p:endSync>
                <p:childTnLst>
                  <p:par>
                    <p:cTn id="229" fill="hold">
                      <p:stCondLst>
                        <p:cond delay="0"/>
                      </p:stCondLst>
                      <p:childTnLst>
                        <p:par>
                          <p:cTn id="230" fill="hold">
                            <p:stCondLst>
                              <p:cond delay="0"/>
                            </p:stCondLst>
                            <p:childTnLst>
                              <p:par>
                                <p:cTn id="231" presetID="1" presetClass="emph" presetSubtype="2" fill="hold" nodeType="clickEffect">
                                  <p:stCondLst>
                                    <p:cond delay="0"/>
                                  </p:stCondLst>
                                  <p:childTnLst>
                                    <p:animClr clrSpc="rgb" dir="cw">
                                      <p:cBhvr>
                                        <p:cTn id="232" dur="500" fill="hold"/>
                                        <p:tgtEl>
                                          <p:spTgt spid="63"/>
                                        </p:tgtEl>
                                        <p:attrNameLst>
                                          <p:attrName>fillcolor</p:attrName>
                                        </p:attrNameLst>
                                      </p:cBhvr>
                                      <p:to>
                                        <a:srgbClr val="00B0F0"/>
                                      </p:to>
                                    </p:animClr>
                                    <p:set>
                                      <p:cBhvr>
                                        <p:cTn id="233" dur="500" fill="hold"/>
                                        <p:tgtEl>
                                          <p:spTgt spid="63"/>
                                        </p:tgtEl>
                                        <p:attrNameLst>
                                          <p:attrName>fill.type</p:attrName>
                                        </p:attrNameLst>
                                      </p:cBhvr>
                                      <p:to>
                                        <p:strVal val="solid"/>
                                      </p:to>
                                    </p:set>
                                    <p:set>
                                      <p:cBhvr>
                                        <p:cTn id="23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35" restart="whenNotActive" fill="hold" evtFilter="cancelBubble" nodeType="interactiveSeq">
                <p:stCondLst>
                  <p:cond evt="onClick" delay="0">
                    <p:tgtEl>
                      <p:spTgt spid="6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clickEffect">
                                  <p:stCondLst>
                                    <p:cond delay="0"/>
                                  </p:stCondLst>
                                  <p:childTnLst>
                                    <p:animClr clrSpc="rgb" dir="cw">
                                      <p:cBhvr>
                                        <p:cTn id="239" dur="500" fill="hold"/>
                                        <p:tgtEl>
                                          <p:spTgt spid="64"/>
                                        </p:tgtEl>
                                        <p:attrNameLst>
                                          <p:attrName>fillcolor</p:attrName>
                                        </p:attrNameLst>
                                      </p:cBhvr>
                                      <p:to>
                                        <a:srgbClr val="FF0000"/>
                                      </p:to>
                                    </p:animClr>
                                    <p:set>
                                      <p:cBhvr>
                                        <p:cTn id="240" dur="500" fill="hold"/>
                                        <p:tgtEl>
                                          <p:spTgt spid="64"/>
                                        </p:tgtEl>
                                        <p:attrNameLst>
                                          <p:attrName>fill.type</p:attrName>
                                        </p:attrNameLst>
                                      </p:cBhvr>
                                      <p:to>
                                        <p:strVal val="solid"/>
                                      </p:to>
                                    </p:set>
                                    <p:set>
                                      <p:cBhvr>
                                        <p:cTn id="241"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42" restart="whenNotActive" fill="hold" evtFilter="cancelBubble" nodeType="interactiveSeq">
                <p:stCondLst>
                  <p:cond evt="onClick" delay="0">
                    <p:tgtEl>
                      <p:spTgt spid="6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66"/>
                                        </p:tgtEl>
                                      </p:cBhvr>
                                    </p:animEffect>
                                    <p:set>
                                      <p:cBhvr>
                                        <p:cTn id="250" dur="1" fill="hold">
                                          <p:stCondLst>
                                            <p:cond delay="499"/>
                                          </p:stCondLst>
                                        </p:cTn>
                                        <p:tgtEl>
                                          <p:spTgt spid="66"/>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5"/>
                                        </p:tgtEl>
                                        <p:attrNameLst>
                                          <p:attrName>style.visibility</p:attrName>
                                        </p:attrNameLst>
                                      </p:cBhvr>
                                      <p:to>
                                        <p:strVal val="visible"/>
                                      </p:to>
                                    </p:set>
                                    <p:animEffect transition="in" filter="fade">
                                      <p:cBhvr>
                                        <p:cTn id="256" dur="500"/>
                                        <p:tgtEl>
                                          <p:spTgt spid="75"/>
                                        </p:tgtEl>
                                      </p:cBhvr>
                                    </p:animEffect>
                                  </p:childTnLst>
                                </p:cTn>
                              </p:par>
                            </p:childTnLst>
                          </p:cTn>
                        </p:par>
                        <p:par>
                          <p:cTn id="257" fill="hold">
                            <p:stCondLst>
                              <p:cond delay="500"/>
                            </p:stCondLst>
                            <p:childTnLst>
                              <p:par>
                                <p:cTn id="258" presetID="10" presetClass="exit" presetSubtype="0" fill="hold" nodeType="afterEffect">
                                  <p:stCondLst>
                                    <p:cond delay="0"/>
                                  </p:stCondLst>
                                  <p:childTnLst>
                                    <p:animEffect transition="out" filter="fade">
                                      <p:cBhvr>
                                        <p:cTn id="259" dur="500"/>
                                        <p:tgtEl>
                                          <p:spTgt spid="75"/>
                                        </p:tgtEl>
                                      </p:cBhvr>
                                    </p:animEffect>
                                    <p:set>
                                      <p:cBhvr>
                                        <p:cTn id="26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1" restart="whenNotActive" fill="hold" evtFilter="cancelBubble" nodeType="interactiveSeq">
                <p:stCondLst>
                  <p:cond evt="onClick" delay="0">
                    <p:tgtEl>
                      <p:spTgt spid="66"/>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500" fill="hold"/>
                                        <p:tgtEl>
                                          <p:spTgt spid="66"/>
                                        </p:tgtEl>
                                        <p:attrNameLst>
                                          <p:attrName>fillcolor</p:attrName>
                                        </p:attrNameLst>
                                      </p:cBhvr>
                                      <p:to>
                                        <a:srgbClr val="FF0000"/>
                                      </p:to>
                                    </p:animClr>
                                    <p:set>
                                      <p:cBhvr>
                                        <p:cTn id="266" dur="500" fill="hold"/>
                                        <p:tgtEl>
                                          <p:spTgt spid="66"/>
                                        </p:tgtEl>
                                        <p:attrNameLst>
                                          <p:attrName>fill.type</p:attrName>
                                        </p:attrNameLst>
                                      </p:cBhvr>
                                      <p:to>
                                        <p:strVal val="solid"/>
                                      </p:to>
                                    </p:set>
                                    <p:set>
                                      <p:cBhvr>
                                        <p:cTn id="267"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68" restart="whenNotActive" fill="hold" evtFilter="cancelBubble" nodeType="interactiveSeq">
                <p:stCondLst>
                  <p:cond evt="onClick" delay="0">
                    <p:tgtEl>
                      <p:spTgt spid="67"/>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clickEffect">
                                  <p:stCondLst>
                                    <p:cond delay="0"/>
                                  </p:stCondLst>
                                  <p:childTnLst>
                                    <p:animClr clrSpc="rgb" dir="cw">
                                      <p:cBhvr>
                                        <p:cTn id="272" dur="500" fill="hold"/>
                                        <p:tgtEl>
                                          <p:spTgt spid="67"/>
                                        </p:tgtEl>
                                        <p:attrNameLst>
                                          <p:attrName>fillcolor</p:attrName>
                                        </p:attrNameLst>
                                      </p:cBhvr>
                                      <p:to>
                                        <a:srgbClr val="00B0F0"/>
                                      </p:to>
                                    </p:animClr>
                                    <p:set>
                                      <p:cBhvr>
                                        <p:cTn id="273" dur="500" fill="hold"/>
                                        <p:tgtEl>
                                          <p:spTgt spid="67"/>
                                        </p:tgtEl>
                                        <p:attrNameLst>
                                          <p:attrName>fill.type</p:attrName>
                                        </p:attrNameLst>
                                      </p:cBhvr>
                                      <p:to>
                                        <p:strVal val="solid"/>
                                      </p:to>
                                    </p:set>
                                    <p:set>
                                      <p:cBhvr>
                                        <p:cTn id="274"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275" restart="whenNotActive" fill="hold" evtFilter="cancelBubble" nodeType="interactiveSeq">
                <p:stCondLst>
                  <p:cond evt="onClick" delay="0">
                    <p:tgtEl>
                      <p:spTgt spid="68"/>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68"/>
                                        </p:tgtEl>
                                      </p:cBhvr>
                                    </p:animEffect>
                                    <p:set>
                                      <p:cBhvr>
                                        <p:cTn id="280" dur="1" fill="hold">
                                          <p:stCondLst>
                                            <p:cond delay="499"/>
                                          </p:stCondLst>
                                        </p:cTn>
                                        <p:tgtEl>
                                          <p:spTgt spid="68"/>
                                        </p:tgtEl>
                                        <p:attrNameLst>
                                          <p:attrName>style.visibility</p:attrName>
                                        </p:attrNameLst>
                                      </p:cBhvr>
                                      <p:to>
                                        <p:strVal val="hidden"/>
                                      </p:to>
                                    </p:set>
                                  </p:childTnLst>
                                </p:cTn>
                              </p:par>
                              <p:par>
                                <p:cTn id="281" presetID="10" presetClass="exit" presetSubtype="0" fill="hold" grpId="0" nodeType="withEffect">
                                  <p:stCondLst>
                                    <p:cond delay="0"/>
                                  </p:stCondLst>
                                  <p:childTnLst>
                                    <p:animEffect transition="out" filter="fade">
                                      <p:cBhvr>
                                        <p:cTn id="282" dur="500"/>
                                        <p:tgtEl>
                                          <p:spTgt spid="69"/>
                                        </p:tgtEl>
                                      </p:cBhvr>
                                    </p:animEffect>
                                    <p:set>
                                      <p:cBhvr>
                                        <p:cTn id="283" dur="1" fill="hold">
                                          <p:stCondLst>
                                            <p:cond delay="499"/>
                                          </p:stCondLst>
                                        </p:cTn>
                                        <p:tgtEl>
                                          <p:spTgt spid="69"/>
                                        </p:tgtEl>
                                        <p:attrNameLst>
                                          <p:attrName>style.visibility</p:attrName>
                                        </p:attrNameLst>
                                      </p:cBhvr>
                                      <p:to>
                                        <p:strVal val="hidden"/>
                                      </p:to>
                                    </p:set>
                                  </p:childTnLst>
                                </p:cTn>
                              </p:par>
                              <p:par>
                                <p:cTn id="284" presetID="10" presetClass="exit" presetSubtype="0" fill="hold" grpId="0" nodeType="withEffect">
                                  <p:stCondLst>
                                    <p:cond delay="0"/>
                                  </p:stCondLst>
                                  <p:childTnLst>
                                    <p:animEffect transition="out" filter="fade">
                                      <p:cBhvr>
                                        <p:cTn id="285" dur="500"/>
                                        <p:tgtEl>
                                          <p:spTgt spid="70"/>
                                        </p:tgtEl>
                                      </p:cBhvr>
                                    </p:animEffect>
                                    <p:set>
                                      <p:cBhvr>
                                        <p:cTn id="286" dur="1" fill="hold">
                                          <p:stCondLst>
                                            <p:cond delay="499"/>
                                          </p:stCondLst>
                                        </p:cTn>
                                        <p:tgtEl>
                                          <p:spTgt spid="70"/>
                                        </p:tgtEl>
                                        <p:attrNameLst>
                                          <p:attrName>style.visibility</p:attrName>
                                        </p:attrNameLst>
                                      </p:cBhvr>
                                      <p:to>
                                        <p:strVal val="hidden"/>
                                      </p:to>
                                    </p:set>
                                  </p:childTnLst>
                                </p:cTn>
                              </p:par>
                              <p:par>
                                <p:cTn id="287" presetID="10" presetClass="entr" presetSubtype="0" fill="hold" nodeType="withEffect">
                                  <p:stCondLst>
                                    <p:cond delay="0"/>
                                  </p:stCondLst>
                                  <p:childTnLst>
                                    <p:set>
                                      <p:cBhvr>
                                        <p:cTn id="288" dur="1" fill="hold">
                                          <p:stCondLst>
                                            <p:cond delay="0"/>
                                          </p:stCondLst>
                                        </p:cTn>
                                        <p:tgtEl>
                                          <p:spTgt spid="75"/>
                                        </p:tgtEl>
                                        <p:attrNameLst>
                                          <p:attrName>style.visibility</p:attrName>
                                        </p:attrNameLst>
                                      </p:cBhvr>
                                      <p:to>
                                        <p:strVal val="visible"/>
                                      </p:to>
                                    </p:set>
                                    <p:animEffect transition="in" filter="fade">
                                      <p:cBhvr>
                                        <p:cTn id="289" dur="500"/>
                                        <p:tgtEl>
                                          <p:spTgt spid="75"/>
                                        </p:tgtEl>
                                      </p:cBhvr>
                                    </p:animEffect>
                                  </p:childTnLst>
                                </p:cTn>
                              </p:par>
                            </p:childTnLst>
                          </p:cTn>
                        </p:par>
                      </p:childTnLst>
                    </p:cTn>
                  </p:par>
                </p:childTnLst>
              </p:cTn>
              <p:nextCondLst>
                <p:cond evt="onClick" delay="0">
                  <p:tgtEl>
                    <p:spTgt spid="68"/>
                  </p:tgtEl>
                </p:cond>
              </p:nextCondLst>
            </p:seq>
            <p:seq concurrent="1" nextAc="seek">
              <p:cTn id="290" restart="whenNotActive" fill="hold" evtFilter="cancelBubble" nodeType="interactiveSeq">
                <p:stCondLst>
                  <p:cond evt="onClick" delay="0">
                    <p:tgtEl>
                      <p:spTgt spid="69"/>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69"/>
                                        </p:tgtEl>
                                        <p:attrNameLst>
                                          <p:attrName>fillcolor</p:attrName>
                                        </p:attrNameLst>
                                      </p:cBhvr>
                                      <p:to>
                                        <a:srgbClr val="FF0000"/>
                                      </p:to>
                                    </p:animClr>
                                    <p:set>
                                      <p:cBhvr>
                                        <p:cTn id="295" dur="500" fill="hold"/>
                                        <p:tgtEl>
                                          <p:spTgt spid="69"/>
                                        </p:tgtEl>
                                        <p:attrNameLst>
                                          <p:attrName>fill.type</p:attrName>
                                        </p:attrNameLst>
                                      </p:cBhvr>
                                      <p:to>
                                        <p:strVal val="solid"/>
                                      </p:to>
                                    </p:set>
                                    <p:set>
                                      <p:cBhvr>
                                        <p:cTn id="296"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297" restart="whenNotActive" fill="hold" evtFilter="cancelBubble" nodeType="interactiveSeq">
                <p:stCondLst>
                  <p:cond evt="onClick" delay="0">
                    <p:tgtEl>
                      <p:spTgt spid="70"/>
                    </p:tgtEl>
                  </p:cond>
                </p:stCondLst>
                <p:endSync evt="end" delay="0">
                  <p:rtn val="all"/>
                </p:endSync>
                <p:childTnLst>
                  <p:par>
                    <p:cTn id="298" fill="hold">
                      <p:stCondLst>
                        <p:cond delay="0"/>
                      </p:stCondLst>
                      <p:childTnLst>
                        <p:par>
                          <p:cTn id="299" fill="hold">
                            <p:stCondLst>
                              <p:cond delay="0"/>
                            </p:stCondLst>
                            <p:childTnLst>
                              <p:par>
                                <p:cTn id="300" presetID="1" presetClass="emph" presetSubtype="2" fill="hold" nodeType="clickEffect">
                                  <p:stCondLst>
                                    <p:cond delay="0"/>
                                  </p:stCondLst>
                                  <p:childTnLst>
                                    <p:animClr clrSpc="rgb" dir="cw">
                                      <p:cBhvr>
                                        <p:cTn id="301" dur="500" fill="hold"/>
                                        <p:tgtEl>
                                          <p:spTgt spid="70"/>
                                        </p:tgtEl>
                                        <p:attrNameLst>
                                          <p:attrName>fillcolor</p:attrName>
                                        </p:attrNameLst>
                                      </p:cBhvr>
                                      <p:to>
                                        <a:srgbClr val="00B0F0"/>
                                      </p:to>
                                    </p:animClr>
                                    <p:set>
                                      <p:cBhvr>
                                        <p:cTn id="302" dur="500" fill="hold"/>
                                        <p:tgtEl>
                                          <p:spTgt spid="70"/>
                                        </p:tgtEl>
                                        <p:attrNameLst>
                                          <p:attrName>fill.type</p:attrName>
                                        </p:attrNameLst>
                                      </p:cBhvr>
                                      <p:to>
                                        <p:strVal val="solid"/>
                                      </p:to>
                                    </p:set>
                                    <p:set>
                                      <p:cBhvr>
                                        <p:cTn id="303"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304" restart="whenNotActive" fill="hold" evtFilter="cancelBubble" nodeType="interactiveSeq">
                <p:stCondLst>
                  <p:cond evt="onClick" delay="0">
                    <p:tgtEl>
                      <p:spTgt spid="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72"/>
                                        </p:tgtEl>
                                      </p:cBhvr>
                                    </p:animEffect>
                                    <p:set>
                                      <p:cBhvr>
                                        <p:cTn id="309" dur="1" fill="hold">
                                          <p:stCondLst>
                                            <p:cond delay="499"/>
                                          </p:stCondLst>
                                        </p:cTn>
                                        <p:tgtEl>
                                          <p:spTgt spid="72"/>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73"/>
                                        </p:tgtEl>
                                      </p:cBhvr>
                                    </p:animEffect>
                                    <p:set>
                                      <p:cBhvr>
                                        <p:cTn id="312" dur="1" fill="hold">
                                          <p:stCondLst>
                                            <p:cond delay="499"/>
                                          </p:stCondLst>
                                        </p:cTn>
                                        <p:tgtEl>
                                          <p:spTgt spid="73"/>
                                        </p:tgtEl>
                                        <p:attrNameLst>
                                          <p:attrName>style.visibility</p:attrName>
                                        </p:attrNameLst>
                                      </p:cBhvr>
                                      <p:to>
                                        <p:strVal val="hidden"/>
                                      </p:to>
                                    </p:set>
                                  </p:childTnLst>
                                </p:cTn>
                              </p:par>
                              <p:par>
                                <p:cTn id="313" presetID="10" presetClass="exit" presetSubtype="0" fill="hold" grpId="0" nodeType="withEffect">
                                  <p:stCondLst>
                                    <p:cond delay="0"/>
                                  </p:stCondLst>
                                  <p:childTnLst>
                                    <p:animEffect transition="out" filter="fade">
                                      <p:cBhvr>
                                        <p:cTn id="314" dur="500"/>
                                        <p:tgtEl>
                                          <p:spTgt spid="74"/>
                                        </p:tgtEl>
                                      </p:cBhvr>
                                    </p:animEffect>
                                    <p:set>
                                      <p:cBhvr>
                                        <p:cTn id="315" dur="1" fill="hold">
                                          <p:stCondLst>
                                            <p:cond delay="499"/>
                                          </p:stCondLst>
                                        </p:cTn>
                                        <p:tgtEl>
                                          <p:spTgt spid="7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75"/>
                                        </p:tgtEl>
                                      </p:cBhvr>
                                    </p:animEffect>
                                    <p:set>
                                      <p:cBhvr>
                                        <p:cTn id="31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19" restart="whenNotActive" fill="hold" evtFilter="cancelBubble" nodeType="interactiveSeq">
                <p:stCondLst>
                  <p:cond evt="onClick" delay="0">
                    <p:tgtEl>
                      <p:spTgt spid="73"/>
                    </p:tgtEl>
                  </p:cond>
                </p:stCondLst>
                <p:endSync evt="end" delay="0">
                  <p:rtn val="all"/>
                </p:endSync>
                <p:childTnLst>
                  <p:par>
                    <p:cTn id="320" fill="hold">
                      <p:stCondLst>
                        <p:cond delay="0"/>
                      </p:stCondLst>
                      <p:childTnLst>
                        <p:par>
                          <p:cTn id="321" fill="hold">
                            <p:stCondLst>
                              <p:cond delay="0"/>
                            </p:stCondLst>
                            <p:childTnLst>
                              <p:par>
                                <p:cTn id="322" presetID="1" presetClass="emph" presetSubtype="2" fill="hold" nodeType="clickEffect">
                                  <p:stCondLst>
                                    <p:cond delay="0"/>
                                  </p:stCondLst>
                                  <p:childTnLst>
                                    <p:animClr clrSpc="rgb" dir="cw">
                                      <p:cBhvr>
                                        <p:cTn id="323" dur="500" fill="hold"/>
                                        <p:tgtEl>
                                          <p:spTgt spid="73"/>
                                        </p:tgtEl>
                                        <p:attrNameLst>
                                          <p:attrName>fillcolor</p:attrName>
                                        </p:attrNameLst>
                                      </p:cBhvr>
                                      <p:to>
                                        <a:srgbClr val="FF0000"/>
                                      </p:to>
                                    </p:animClr>
                                    <p:set>
                                      <p:cBhvr>
                                        <p:cTn id="324" dur="500" fill="hold"/>
                                        <p:tgtEl>
                                          <p:spTgt spid="73"/>
                                        </p:tgtEl>
                                        <p:attrNameLst>
                                          <p:attrName>fill.type</p:attrName>
                                        </p:attrNameLst>
                                      </p:cBhvr>
                                      <p:to>
                                        <p:strVal val="solid"/>
                                      </p:to>
                                    </p:set>
                                    <p:set>
                                      <p:cBhvr>
                                        <p:cTn id="325"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326" restart="whenNotActive" fill="hold" evtFilter="cancelBubble" nodeType="interactiveSeq">
                <p:stCondLst>
                  <p:cond evt="onClick" delay="0">
                    <p:tgtEl>
                      <p:spTgt spid="74"/>
                    </p:tgtEl>
                  </p:cond>
                </p:stCondLst>
                <p:endSync evt="end" delay="0">
                  <p:rtn val="all"/>
                </p:endSync>
                <p:childTnLst>
                  <p:par>
                    <p:cTn id="327" fill="hold">
                      <p:stCondLst>
                        <p:cond delay="0"/>
                      </p:stCondLst>
                      <p:childTnLst>
                        <p:par>
                          <p:cTn id="328" fill="hold">
                            <p:stCondLst>
                              <p:cond delay="0"/>
                            </p:stCondLst>
                            <p:childTnLst>
                              <p:par>
                                <p:cTn id="329" presetID="1" presetClass="emph" presetSubtype="2" fill="hold" nodeType="clickEffect">
                                  <p:stCondLst>
                                    <p:cond delay="0"/>
                                  </p:stCondLst>
                                  <p:childTnLst>
                                    <p:animClr clrSpc="rgb" dir="cw">
                                      <p:cBhvr>
                                        <p:cTn id="330" dur="500" fill="hold"/>
                                        <p:tgtEl>
                                          <p:spTgt spid="74"/>
                                        </p:tgtEl>
                                        <p:attrNameLst>
                                          <p:attrName>fillcolor</p:attrName>
                                        </p:attrNameLst>
                                      </p:cBhvr>
                                      <p:to>
                                        <a:srgbClr val="00B0F0"/>
                                      </p:to>
                                    </p:animClr>
                                    <p:set>
                                      <p:cBhvr>
                                        <p:cTn id="331" dur="500" fill="hold"/>
                                        <p:tgtEl>
                                          <p:spTgt spid="74"/>
                                        </p:tgtEl>
                                        <p:attrNameLst>
                                          <p:attrName>fill.type</p:attrName>
                                        </p:attrNameLst>
                                      </p:cBhvr>
                                      <p:to>
                                        <p:strVal val="solid"/>
                                      </p:to>
                                    </p:set>
                                    <p:set>
                                      <p:cBhvr>
                                        <p:cTn id="332"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333" restart="whenNotActive" fill="hold" evtFilter="cancelBubble" nodeType="interactiveSeq">
                <p:stCondLst>
                  <p:cond evt="onClick" delay="0">
                    <p:tgtEl>
                      <p:spTgt spid="76"/>
                    </p:tgtEl>
                  </p:cond>
                </p:stCondLst>
                <p:endSync evt="end" delay="0">
                  <p:rtn val="all"/>
                </p:endSync>
                <p:childTnLst>
                  <p:par>
                    <p:cTn id="334" fill="hold">
                      <p:stCondLst>
                        <p:cond delay="0"/>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76"/>
                                        </p:tgtEl>
                                      </p:cBhvr>
                                    </p:animEffect>
                                    <p:set>
                                      <p:cBhvr>
                                        <p:cTn id="338" dur="1" fill="hold">
                                          <p:stCondLst>
                                            <p:cond delay="499"/>
                                          </p:stCondLst>
                                        </p:cTn>
                                        <p:tgtEl>
                                          <p:spTgt spid="76"/>
                                        </p:tgtEl>
                                        <p:attrNameLst>
                                          <p:attrName>style.visibility</p:attrName>
                                        </p:attrNameLst>
                                      </p:cBhvr>
                                      <p:to>
                                        <p:strVal val="hidden"/>
                                      </p:to>
                                    </p:set>
                                  </p:childTnLst>
                                </p:cTn>
                              </p:par>
                              <p:par>
                                <p:cTn id="339" presetID="10" presetClass="exit" presetSubtype="0" fill="hold" grpId="0" nodeType="withEffect">
                                  <p:stCondLst>
                                    <p:cond delay="0"/>
                                  </p:stCondLst>
                                  <p:childTnLst>
                                    <p:animEffect transition="out" filter="fade">
                                      <p:cBhvr>
                                        <p:cTn id="340" dur="500"/>
                                        <p:tgtEl>
                                          <p:spTgt spid="77"/>
                                        </p:tgtEl>
                                      </p:cBhvr>
                                    </p:animEffect>
                                    <p:set>
                                      <p:cBhvr>
                                        <p:cTn id="341" dur="1" fill="hold">
                                          <p:stCondLst>
                                            <p:cond delay="499"/>
                                          </p:stCondLst>
                                        </p:cTn>
                                        <p:tgtEl>
                                          <p:spTgt spid="77"/>
                                        </p:tgtEl>
                                        <p:attrNameLst>
                                          <p:attrName>style.visibility</p:attrName>
                                        </p:attrNameLst>
                                      </p:cBhvr>
                                      <p:to>
                                        <p:strVal val="hidden"/>
                                      </p:to>
                                    </p:set>
                                  </p:childTnLst>
                                </p:cTn>
                              </p:par>
                              <p:par>
                                <p:cTn id="342" presetID="10" presetClass="exit" presetSubtype="0" fill="hold" grpId="0" nodeType="withEffect">
                                  <p:stCondLst>
                                    <p:cond delay="0"/>
                                  </p:stCondLst>
                                  <p:childTnLst>
                                    <p:animEffect transition="out" filter="fade">
                                      <p:cBhvr>
                                        <p:cTn id="343" dur="500"/>
                                        <p:tgtEl>
                                          <p:spTgt spid="78"/>
                                        </p:tgtEl>
                                      </p:cBhvr>
                                    </p:animEffect>
                                    <p:set>
                                      <p:cBhvr>
                                        <p:cTn id="344" dur="1" fill="hold">
                                          <p:stCondLst>
                                            <p:cond delay="499"/>
                                          </p:stCondLst>
                                        </p:cTn>
                                        <p:tgtEl>
                                          <p:spTgt spid="78"/>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82"/>
                                        </p:tgtEl>
                                        <p:attrNameLst>
                                          <p:attrName>style.visibility</p:attrName>
                                        </p:attrNameLst>
                                      </p:cBhvr>
                                      <p:to>
                                        <p:strVal val="visible"/>
                                      </p:to>
                                    </p:set>
                                    <p:animEffect transition="in" filter="fade">
                                      <p:cBhvr>
                                        <p:cTn id="347" dur="500"/>
                                        <p:tgtEl>
                                          <p:spTgt spid="82"/>
                                        </p:tgtEl>
                                      </p:cBhvr>
                                    </p:animEffect>
                                  </p:childTnLst>
                                </p:cTn>
                              </p:par>
                            </p:childTnLst>
                          </p:cTn>
                        </p:par>
                        <p:par>
                          <p:cTn id="348" fill="hold">
                            <p:stCondLst>
                              <p:cond delay="500"/>
                            </p:stCondLst>
                            <p:childTnLst>
                              <p:par>
                                <p:cTn id="349" presetID="10" presetClass="exit" presetSubtype="0" fill="hold" nodeType="afterEffect">
                                  <p:stCondLst>
                                    <p:cond delay="0"/>
                                  </p:stCondLst>
                                  <p:childTnLst>
                                    <p:animEffect transition="out" filter="fade">
                                      <p:cBhvr>
                                        <p:cTn id="350" dur="500"/>
                                        <p:tgtEl>
                                          <p:spTgt spid="82"/>
                                        </p:tgtEl>
                                      </p:cBhvr>
                                    </p:animEffect>
                                    <p:set>
                                      <p:cBhvr>
                                        <p:cTn id="35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52" restart="whenNotActive" fill="hold" evtFilter="cancelBubble" nodeType="interactiveSeq">
                <p:stCondLst>
                  <p:cond evt="onClick" delay="0">
                    <p:tgtEl>
                      <p:spTgt spid="77"/>
                    </p:tgtEl>
                  </p:cond>
                </p:stCondLst>
                <p:endSync evt="end" delay="0">
                  <p:rtn val="all"/>
                </p:endSync>
                <p:childTnLst>
                  <p:par>
                    <p:cTn id="353" fill="hold">
                      <p:stCondLst>
                        <p:cond delay="0"/>
                      </p:stCondLst>
                      <p:childTnLst>
                        <p:par>
                          <p:cTn id="354" fill="hold">
                            <p:stCondLst>
                              <p:cond delay="0"/>
                            </p:stCondLst>
                            <p:childTnLst>
                              <p:par>
                                <p:cTn id="355" presetID="1" presetClass="emph" presetSubtype="2" fill="hold" nodeType="clickEffect">
                                  <p:stCondLst>
                                    <p:cond delay="0"/>
                                  </p:stCondLst>
                                  <p:childTnLst>
                                    <p:animClr clrSpc="rgb" dir="cw">
                                      <p:cBhvr>
                                        <p:cTn id="356" dur="500" fill="hold"/>
                                        <p:tgtEl>
                                          <p:spTgt spid="77"/>
                                        </p:tgtEl>
                                        <p:attrNameLst>
                                          <p:attrName>fillcolor</p:attrName>
                                        </p:attrNameLst>
                                      </p:cBhvr>
                                      <p:to>
                                        <a:srgbClr val="FF0000"/>
                                      </p:to>
                                    </p:animClr>
                                    <p:set>
                                      <p:cBhvr>
                                        <p:cTn id="357" dur="500" fill="hold"/>
                                        <p:tgtEl>
                                          <p:spTgt spid="77"/>
                                        </p:tgtEl>
                                        <p:attrNameLst>
                                          <p:attrName>fill.type</p:attrName>
                                        </p:attrNameLst>
                                      </p:cBhvr>
                                      <p:to>
                                        <p:strVal val="solid"/>
                                      </p:to>
                                    </p:set>
                                    <p:set>
                                      <p:cBhvr>
                                        <p:cTn id="358"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359" restart="whenNotActive" fill="hold" evtFilter="cancelBubble" nodeType="interactiveSeq">
                <p:stCondLst>
                  <p:cond evt="onClick" delay="0">
                    <p:tgtEl>
                      <p:spTgt spid="78"/>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500" fill="hold"/>
                                        <p:tgtEl>
                                          <p:spTgt spid="78"/>
                                        </p:tgtEl>
                                        <p:attrNameLst>
                                          <p:attrName>fillcolor</p:attrName>
                                        </p:attrNameLst>
                                      </p:cBhvr>
                                      <p:to>
                                        <a:srgbClr val="00B0F0"/>
                                      </p:to>
                                    </p:animClr>
                                    <p:set>
                                      <p:cBhvr>
                                        <p:cTn id="364" dur="500" fill="hold"/>
                                        <p:tgtEl>
                                          <p:spTgt spid="78"/>
                                        </p:tgtEl>
                                        <p:attrNameLst>
                                          <p:attrName>fill.type</p:attrName>
                                        </p:attrNameLst>
                                      </p:cBhvr>
                                      <p:to>
                                        <p:strVal val="solid"/>
                                      </p:to>
                                    </p:set>
                                    <p:set>
                                      <p:cBhvr>
                                        <p:cTn id="365"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66" restart="whenNotActive" fill="hold" evtFilter="cancelBubble" nodeType="interactiveSeq">
                <p:stCondLst>
                  <p:cond evt="onClick" delay="0">
                    <p:tgtEl>
                      <p:spTgt spid="79"/>
                    </p:tgtEl>
                  </p:cond>
                </p:stCondLst>
                <p:endSync evt="end" delay="0">
                  <p:rtn val="all"/>
                </p:endSync>
                <p:childTnLst>
                  <p:par>
                    <p:cTn id="367" fill="hold">
                      <p:stCondLst>
                        <p:cond delay="0"/>
                      </p:stCondLst>
                      <p:childTnLst>
                        <p:par>
                          <p:cTn id="368" fill="hold">
                            <p:stCondLst>
                              <p:cond delay="0"/>
                            </p:stCondLst>
                            <p:childTnLst>
                              <p:par>
                                <p:cTn id="369" presetID="10" presetClass="exit" presetSubtype="0" fill="hold" grpId="0" nodeType="clickEffect">
                                  <p:stCondLst>
                                    <p:cond delay="0"/>
                                  </p:stCondLst>
                                  <p:childTnLst>
                                    <p:animEffect transition="out" filter="fade">
                                      <p:cBhvr>
                                        <p:cTn id="370" dur="500"/>
                                        <p:tgtEl>
                                          <p:spTgt spid="79"/>
                                        </p:tgtEl>
                                      </p:cBhvr>
                                    </p:animEffect>
                                    <p:set>
                                      <p:cBhvr>
                                        <p:cTn id="371" dur="1" fill="hold">
                                          <p:stCondLst>
                                            <p:cond delay="499"/>
                                          </p:stCondLst>
                                        </p:cTn>
                                        <p:tgtEl>
                                          <p:spTgt spid="79"/>
                                        </p:tgtEl>
                                        <p:attrNameLst>
                                          <p:attrName>style.visibility</p:attrName>
                                        </p:attrNameLst>
                                      </p:cBhvr>
                                      <p:to>
                                        <p:strVal val="hidden"/>
                                      </p:to>
                                    </p:set>
                                  </p:childTnLst>
                                </p:cTn>
                              </p:par>
                              <p:par>
                                <p:cTn id="372" presetID="10" presetClass="exit" presetSubtype="0" fill="hold" grpId="0" nodeType="withEffect">
                                  <p:stCondLst>
                                    <p:cond delay="0"/>
                                  </p:stCondLst>
                                  <p:childTnLst>
                                    <p:animEffect transition="out" filter="fade">
                                      <p:cBhvr>
                                        <p:cTn id="373" dur="500"/>
                                        <p:tgtEl>
                                          <p:spTgt spid="80"/>
                                        </p:tgtEl>
                                      </p:cBhvr>
                                    </p:animEffect>
                                    <p:set>
                                      <p:cBhvr>
                                        <p:cTn id="374" dur="1" fill="hold">
                                          <p:stCondLst>
                                            <p:cond delay="499"/>
                                          </p:stCondLst>
                                        </p:cTn>
                                        <p:tgtEl>
                                          <p:spTgt spid="80"/>
                                        </p:tgtEl>
                                        <p:attrNameLst>
                                          <p:attrName>style.visibility</p:attrName>
                                        </p:attrNameLst>
                                      </p:cBhvr>
                                      <p:to>
                                        <p:strVal val="hidden"/>
                                      </p:to>
                                    </p:set>
                                  </p:childTnLst>
                                </p:cTn>
                              </p:par>
                              <p:par>
                                <p:cTn id="375" presetID="10" presetClass="exit" presetSubtype="0" fill="hold" grpId="0" nodeType="withEffect">
                                  <p:stCondLst>
                                    <p:cond delay="0"/>
                                  </p:stCondLst>
                                  <p:childTnLst>
                                    <p:animEffect transition="out" filter="fade">
                                      <p:cBhvr>
                                        <p:cTn id="376" dur="500"/>
                                        <p:tgtEl>
                                          <p:spTgt spid="81"/>
                                        </p:tgtEl>
                                      </p:cBhvr>
                                    </p:animEffect>
                                    <p:set>
                                      <p:cBhvr>
                                        <p:cTn id="377" dur="1" fill="hold">
                                          <p:stCondLst>
                                            <p:cond delay="499"/>
                                          </p:stCondLst>
                                        </p:cTn>
                                        <p:tgtEl>
                                          <p:spTgt spid="81"/>
                                        </p:tgtEl>
                                        <p:attrNameLst>
                                          <p:attrName>style.visibility</p:attrName>
                                        </p:attrNameLst>
                                      </p:cBhvr>
                                      <p:to>
                                        <p:strVal val="hidden"/>
                                      </p:to>
                                    </p:set>
                                  </p:childTnLst>
                                </p:cTn>
                              </p:par>
                              <p:par>
                                <p:cTn id="378" presetID="10" presetClass="entr" presetSubtype="0" fill="hold" nodeType="withEffect">
                                  <p:stCondLst>
                                    <p:cond delay="0"/>
                                  </p:stCondLst>
                                  <p:childTnLst>
                                    <p:set>
                                      <p:cBhvr>
                                        <p:cTn id="379" dur="1" fill="hold">
                                          <p:stCondLst>
                                            <p:cond delay="0"/>
                                          </p:stCondLst>
                                        </p:cTn>
                                        <p:tgtEl>
                                          <p:spTgt spid="82"/>
                                        </p:tgtEl>
                                        <p:attrNameLst>
                                          <p:attrName>style.visibility</p:attrName>
                                        </p:attrNameLst>
                                      </p:cBhvr>
                                      <p:to>
                                        <p:strVal val="visible"/>
                                      </p:to>
                                    </p:set>
                                    <p:animEffect transition="in" filter="fade">
                                      <p:cBhvr>
                                        <p:cTn id="380" dur="500"/>
                                        <p:tgtEl>
                                          <p:spTgt spid="82"/>
                                        </p:tgtEl>
                                      </p:cBhvr>
                                    </p:animEffect>
                                  </p:childTnLst>
                                </p:cTn>
                              </p:par>
                            </p:childTnLst>
                          </p:cTn>
                        </p:par>
                      </p:childTnLst>
                    </p:cTn>
                  </p:par>
                </p:childTnLst>
              </p:cTn>
              <p:nextCondLst>
                <p:cond evt="onClick" delay="0">
                  <p:tgtEl>
                    <p:spTgt spid="79"/>
                  </p:tgtEl>
                </p:cond>
              </p:nextCondLst>
            </p:seq>
            <p:seq concurrent="1" nextAc="seek">
              <p:cTn id="381" restart="whenNotActive" fill="hold" evtFilter="cancelBubble" nodeType="interactiveSeq">
                <p:stCondLst>
                  <p:cond evt="onClick" delay="0">
                    <p:tgtEl>
                      <p:spTgt spid="80"/>
                    </p:tgtEl>
                  </p:cond>
                </p:stCondLst>
                <p:endSync evt="end" delay="0">
                  <p:rtn val="all"/>
                </p:endSync>
                <p:childTnLst>
                  <p:par>
                    <p:cTn id="382" fill="hold">
                      <p:stCondLst>
                        <p:cond delay="0"/>
                      </p:stCondLst>
                      <p:childTnLst>
                        <p:par>
                          <p:cTn id="383" fill="hold">
                            <p:stCondLst>
                              <p:cond delay="0"/>
                            </p:stCondLst>
                            <p:childTnLst>
                              <p:par>
                                <p:cTn id="384" presetID="1" presetClass="emph" presetSubtype="2" fill="hold" nodeType="clickEffect">
                                  <p:stCondLst>
                                    <p:cond delay="0"/>
                                  </p:stCondLst>
                                  <p:childTnLst>
                                    <p:animClr clrSpc="rgb" dir="cw">
                                      <p:cBhvr>
                                        <p:cTn id="385" dur="500" fill="hold"/>
                                        <p:tgtEl>
                                          <p:spTgt spid="80"/>
                                        </p:tgtEl>
                                        <p:attrNameLst>
                                          <p:attrName>fillcolor</p:attrName>
                                        </p:attrNameLst>
                                      </p:cBhvr>
                                      <p:to>
                                        <a:srgbClr val="00B0F0"/>
                                      </p:to>
                                    </p:animClr>
                                    <p:set>
                                      <p:cBhvr>
                                        <p:cTn id="386" dur="500" fill="hold"/>
                                        <p:tgtEl>
                                          <p:spTgt spid="80"/>
                                        </p:tgtEl>
                                        <p:attrNameLst>
                                          <p:attrName>fill.type</p:attrName>
                                        </p:attrNameLst>
                                      </p:cBhvr>
                                      <p:to>
                                        <p:strVal val="solid"/>
                                      </p:to>
                                    </p:set>
                                    <p:set>
                                      <p:cBhvr>
                                        <p:cTn id="387"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388" restart="whenNotActive" fill="hold" evtFilter="cancelBubble" nodeType="interactiveSeq">
                <p:stCondLst>
                  <p:cond evt="onClick" delay="0">
                    <p:tgtEl>
                      <p:spTgt spid="81"/>
                    </p:tgtEl>
                  </p:cond>
                </p:stCondLst>
                <p:endSync evt="end" delay="0">
                  <p:rtn val="all"/>
                </p:endSync>
                <p:childTnLst>
                  <p:par>
                    <p:cTn id="389" fill="hold">
                      <p:stCondLst>
                        <p:cond delay="0"/>
                      </p:stCondLst>
                      <p:childTnLst>
                        <p:par>
                          <p:cTn id="390" fill="hold">
                            <p:stCondLst>
                              <p:cond delay="0"/>
                            </p:stCondLst>
                            <p:childTnLst>
                              <p:par>
                                <p:cTn id="391" presetID="1" presetClass="emph" presetSubtype="2" fill="hold" nodeType="clickEffect">
                                  <p:stCondLst>
                                    <p:cond delay="0"/>
                                  </p:stCondLst>
                                  <p:childTnLst>
                                    <p:animClr clrSpc="rgb" dir="cw">
                                      <p:cBhvr>
                                        <p:cTn id="392" dur="500" fill="hold"/>
                                        <p:tgtEl>
                                          <p:spTgt spid="81"/>
                                        </p:tgtEl>
                                        <p:attrNameLst>
                                          <p:attrName>fillcolor</p:attrName>
                                        </p:attrNameLst>
                                      </p:cBhvr>
                                      <p:to>
                                        <a:srgbClr val="FF0000"/>
                                      </p:to>
                                    </p:animClr>
                                    <p:set>
                                      <p:cBhvr>
                                        <p:cTn id="393" dur="500" fill="hold"/>
                                        <p:tgtEl>
                                          <p:spTgt spid="81"/>
                                        </p:tgtEl>
                                        <p:attrNameLst>
                                          <p:attrName>fill.type</p:attrName>
                                        </p:attrNameLst>
                                      </p:cBhvr>
                                      <p:to>
                                        <p:strVal val="solid"/>
                                      </p:to>
                                    </p:set>
                                    <p:set>
                                      <p:cBhvr>
                                        <p:cTn id="394"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395" restart="whenNotActive" fill="hold" evtFilter="cancelBubble" nodeType="interactiveSeq">
                <p:stCondLst>
                  <p:cond evt="onClick" delay="0">
                    <p:tgtEl>
                      <p:spTgt spid="83"/>
                    </p:tgtEl>
                  </p:cond>
                </p:stCondLst>
                <p:endSync evt="end" delay="0">
                  <p:rtn val="all"/>
                </p:endSync>
                <p:childTnLst>
                  <p:par>
                    <p:cTn id="396" fill="hold">
                      <p:stCondLst>
                        <p:cond delay="0"/>
                      </p:stCondLst>
                      <p:childTnLst>
                        <p:par>
                          <p:cTn id="397" fill="hold">
                            <p:stCondLst>
                              <p:cond delay="0"/>
                            </p:stCondLst>
                            <p:childTnLst>
                              <p:par>
                                <p:cTn id="398" presetID="10" presetClass="exit" presetSubtype="0" fill="hold" grpId="0" nodeType="clickEffect">
                                  <p:stCondLst>
                                    <p:cond delay="0"/>
                                  </p:stCondLst>
                                  <p:childTnLst>
                                    <p:animEffect transition="out" filter="fade">
                                      <p:cBhvr>
                                        <p:cTn id="399" dur="500"/>
                                        <p:tgtEl>
                                          <p:spTgt spid="83"/>
                                        </p:tgtEl>
                                      </p:cBhvr>
                                    </p:animEffect>
                                    <p:set>
                                      <p:cBhvr>
                                        <p:cTn id="400" dur="1" fill="hold">
                                          <p:stCondLst>
                                            <p:cond delay="499"/>
                                          </p:stCondLst>
                                        </p:cTn>
                                        <p:tgtEl>
                                          <p:spTgt spid="83"/>
                                        </p:tgtEl>
                                        <p:attrNameLst>
                                          <p:attrName>style.visibility</p:attrName>
                                        </p:attrNameLst>
                                      </p:cBhvr>
                                      <p:to>
                                        <p:strVal val="hidden"/>
                                      </p:to>
                                    </p:set>
                                  </p:childTnLst>
                                </p:cTn>
                              </p:par>
                              <p:par>
                                <p:cTn id="401" presetID="10" presetClass="exit" presetSubtype="0" fill="hold" grpId="0" nodeType="withEffect">
                                  <p:stCondLst>
                                    <p:cond delay="0"/>
                                  </p:stCondLst>
                                  <p:childTnLst>
                                    <p:animEffect transition="out" filter="fade">
                                      <p:cBhvr>
                                        <p:cTn id="402" dur="500"/>
                                        <p:tgtEl>
                                          <p:spTgt spid="84"/>
                                        </p:tgtEl>
                                      </p:cBhvr>
                                    </p:animEffect>
                                    <p:set>
                                      <p:cBhvr>
                                        <p:cTn id="403" dur="1" fill="hold">
                                          <p:stCondLst>
                                            <p:cond delay="499"/>
                                          </p:stCondLst>
                                        </p:cTn>
                                        <p:tgtEl>
                                          <p:spTgt spid="84"/>
                                        </p:tgtEl>
                                        <p:attrNameLst>
                                          <p:attrName>style.visibility</p:attrName>
                                        </p:attrNameLst>
                                      </p:cBhvr>
                                      <p:to>
                                        <p:strVal val="hidden"/>
                                      </p:to>
                                    </p:set>
                                  </p:childTnLst>
                                </p:cTn>
                              </p:par>
                              <p:par>
                                <p:cTn id="404" presetID="10" presetClass="exit" presetSubtype="0" fill="hold" grpId="0" nodeType="withEffect">
                                  <p:stCondLst>
                                    <p:cond delay="0"/>
                                  </p:stCondLst>
                                  <p:childTnLst>
                                    <p:animEffect transition="out" filter="fade">
                                      <p:cBhvr>
                                        <p:cTn id="405" dur="500"/>
                                        <p:tgtEl>
                                          <p:spTgt spid="85"/>
                                        </p:tgtEl>
                                      </p:cBhvr>
                                    </p:animEffect>
                                    <p:set>
                                      <p:cBhvr>
                                        <p:cTn id="406"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07" restart="whenNotActive" fill="hold" evtFilter="cancelBubble" nodeType="interactiveSeq">
                <p:stCondLst>
                  <p:cond evt="onClick" delay="0">
                    <p:tgtEl>
                      <p:spTgt spid="84"/>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500" fill="hold"/>
                                        <p:tgtEl>
                                          <p:spTgt spid="84"/>
                                        </p:tgtEl>
                                        <p:attrNameLst>
                                          <p:attrName>fillcolor</p:attrName>
                                        </p:attrNameLst>
                                      </p:cBhvr>
                                      <p:to>
                                        <a:srgbClr val="00B0F0"/>
                                      </p:to>
                                    </p:animClr>
                                    <p:set>
                                      <p:cBhvr>
                                        <p:cTn id="412" dur="500" fill="hold"/>
                                        <p:tgtEl>
                                          <p:spTgt spid="84"/>
                                        </p:tgtEl>
                                        <p:attrNameLst>
                                          <p:attrName>fill.type</p:attrName>
                                        </p:attrNameLst>
                                      </p:cBhvr>
                                      <p:to>
                                        <p:strVal val="solid"/>
                                      </p:to>
                                    </p:set>
                                    <p:set>
                                      <p:cBhvr>
                                        <p:cTn id="413" dur="500" fill="hold"/>
                                        <p:tgtEl>
                                          <p:spTgt spid="84"/>
                                        </p:tgtEl>
                                        <p:attrNameLst>
                                          <p:attrName>fill.on</p:attrName>
                                        </p:attrNameLst>
                                      </p:cBhvr>
                                      <p:to>
                                        <p:strVal val="true"/>
                                      </p:to>
                                    </p:set>
                                  </p:childTnLst>
                                </p:cTn>
                              </p:par>
                            </p:childTnLst>
                          </p:cTn>
                        </p:par>
                      </p:childTnLst>
                    </p:cTn>
                  </p:par>
                </p:childTnLst>
              </p:cTn>
              <p:nextCondLst>
                <p:cond evt="onClick" delay="0">
                  <p:tgtEl>
                    <p:spTgt spid="84"/>
                  </p:tgtEl>
                </p:cond>
              </p:nextCondLst>
            </p:seq>
            <p:seq concurrent="1" nextAc="seek">
              <p:cTn id="414" restart="whenNotActive" fill="hold" evtFilter="cancelBubble" nodeType="interactiveSeq">
                <p:stCondLst>
                  <p:cond evt="onClick" delay="0">
                    <p:tgtEl>
                      <p:spTgt spid="85"/>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500" fill="hold"/>
                                        <p:tgtEl>
                                          <p:spTgt spid="85"/>
                                        </p:tgtEl>
                                        <p:attrNameLst>
                                          <p:attrName>fillcolor</p:attrName>
                                        </p:attrNameLst>
                                      </p:cBhvr>
                                      <p:to>
                                        <a:srgbClr val="FF0000"/>
                                      </p:to>
                                    </p:animClr>
                                    <p:set>
                                      <p:cBhvr>
                                        <p:cTn id="419" dur="500" fill="hold"/>
                                        <p:tgtEl>
                                          <p:spTgt spid="85"/>
                                        </p:tgtEl>
                                        <p:attrNameLst>
                                          <p:attrName>fill.type</p:attrName>
                                        </p:attrNameLst>
                                      </p:cBhvr>
                                      <p:to>
                                        <p:strVal val="solid"/>
                                      </p:to>
                                    </p:set>
                                    <p:set>
                                      <p:cBhvr>
                                        <p:cTn id="420" dur="5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21" restart="whenNotActive" fill="hold" evtFilter="cancelBubble" nodeType="interactiveSeq">
                <p:stCondLst>
                  <p:cond evt="onClick" delay="0">
                    <p:tgtEl>
                      <p:spTgt spid="86"/>
                    </p:tgtEl>
                  </p:cond>
                </p:stCondLst>
                <p:endSync evt="end" delay="0">
                  <p:rtn val="all"/>
                </p:endSync>
                <p:childTnLst>
                  <p:par>
                    <p:cTn id="422" fill="hold">
                      <p:stCondLst>
                        <p:cond delay="0"/>
                      </p:stCondLst>
                      <p:childTnLst>
                        <p:par>
                          <p:cTn id="423" fill="hold">
                            <p:stCondLst>
                              <p:cond delay="0"/>
                            </p:stCondLst>
                            <p:childTnLst>
                              <p:par>
                                <p:cTn id="424" presetID="10" presetClass="exit" presetSubtype="0" fill="hold" grpId="0" nodeType="clickEffect">
                                  <p:stCondLst>
                                    <p:cond delay="0"/>
                                  </p:stCondLst>
                                  <p:childTnLst>
                                    <p:animEffect transition="out" filter="fade">
                                      <p:cBhvr>
                                        <p:cTn id="425" dur="500"/>
                                        <p:tgtEl>
                                          <p:spTgt spid="86"/>
                                        </p:tgtEl>
                                      </p:cBhvr>
                                    </p:animEffect>
                                    <p:set>
                                      <p:cBhvr>
                                        <p:cTn id="426" dur="1" fill="hold">
                                          <p:stCondLst>
                                            <p:cond delay="499"/>
                                          </p:stCondLst>
                                        </p:cTn>
                                        <p:tgtEl>
                                          <p:spTgt spid="86"/>
                                        </p:tgtEl>
                                        <p:attrNameLst>
                                          <p:attrName>style.visibility</p:attrName>
                                        </p:attrNameLst>
                                      </p:cBhvr>
                                      <p:to>
                                        <p:strVal val="hidden"/>
                                      </p:to>
                                    </p:set>
                                  </p:childTnLst>
                                </p:cTn>
                              </p:par>
                              <p:par>
                                <p:cTn id="427" presetID="10" presetClass="exit" presetSubtype="0" fill="hold" grpId="0" nodeType="withEffect">
                                  <p:stCondLst>
                                    <p:cond delay="0"/>
                                  </p:stCondLst>
                                  <p:childTnLst>
                                    <p:animEffect transition="out" filter="fade">
                                      <p:cBhvr>
                                        <p:cTn id="428" dur="500"/>
                                        <p:tgtEl>
                                          <p:spTgt spid="87"/>
                                        </p:tgtEl>
                                      </p:cBhvr>
                                    </p:animEffect>
                                    <p:set>
                                      <p:cBhvr>
                                        <p:cTn id="429" dur="1" fill="hold">
                                          <p:stCondLst>
                                            <p:cond delay="499"/>
                                          </p:stCondLst>
                                        </p:cTn>
                                        <p:tgtEl>
                                          <p:spTgt spid="87"/>
                                        </p:tgtEl>
                                        <p:attrNameLst>
                                          <p:attrName>style.visibility</p:attrName>
                                        </p:attrNameLst>
                                      </p:cBhvr>
                                      <p:to>
                                        <p:strVal val="hidden"/>
                                      </p:to>
                                    </p:set>
                                  </p:childTnLst>
                                </p:cTn>
                              </p:par>
                              <p:par>
                                <p:cTn id="430" presetID="10" presetClass="exit" presetSubtype="0" fill="hold" grpId="0" nodeType="withEffect">
                                  <p:stCondLst>
                                    <p:cond delay="0"/>
                                  </p:stCondLst>
                                  <p:childTnLst>
                                    <p:animEffect transition="out" filter="fade">
                                      <p:cBhvr>
                                        <p:cTn id="431" dur="500"/>
                                        <p:tgtEl>
                                          <p:spTgt spid="88"/>
                                        </p:tgtEl>
                                      </p:cBhvr>
                                    </p:animEffect>
                                    <p:set>
                                      <p:cBhvr>
                                        <p:cTn id="432"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3" restart="whenNotActive" fill="hold" evtFilter="cancelBubble" nodeType="interactiveSeq">
                <p:stCondLst>
                  <p:cond evt="onClick" delay="0">
                    <p:tgtEl>
                      <p:spTgt spid="8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fill="hold" nodeType="clickEffect">
                                  <p:stCondLst>
                                    <p:cond delay="0"/>
                                  </p:stCondLst>
                                  <p:childTnLst>
                                    <p:animClr clrSpc="rgb" dir="cw">
                                      <p:cBhvr>
                                        <p:cTn id="437" dur="500" fill="hold"/>
                                        <p:tgtEl>
                                          <p:spTgt spid="87"/>
                                        </p:tgtEl>
                                        <p:attrNameLst>
                                          <p:attrName>fillcolor</p:attrName>
                                        </p:attrNameLst>
                                      </p:cBhvr>
                                      <p:to>
                                        <a:srgbClr val="FF0000"/>
                                      </p:to>
                                    </p:animClr>
                                    <p:set>
                                      <p:cBhvr>
                                        <p:cTn id="438" dur="500" fill="hold"/>
                                        <p:tgtEl>
                                          <p:spTgt spid="87"/>
                                        </p:tgtEl>
                                        <p:attrNameLst>
                                          <p:attrName>fill.type</p:attrName>
                                        </p:attrNameLst>
                                      </p:cBhvr>
                                      <p:to>
                                        <p:strVal val="solid"/>
                                      </p:to>
                                    </p:set>
                                    <p:set>
                                      <p:cBhvr>
                                        <p:cTn id="439" dur="5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440" restart="whenNotActive" fill="hold" evtFilter="cancelBubble" nodeType="interactiveSeq">
                <p:stCondLst>
                  <p:cond evt="onClick" delay="0">
                    <p:tgtEl>
                      <p:spTgt spid="8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fill="hold" nodeType="clickEffect">
                                  <p:stCondLst>
                                    <p:cond delay="0"/>
                                  </p:stCondLst>
                                  <p:childTnLst>
                                    <p:animClr clrSpc="rgb" dir="cw">
                                      <p:cBhvr>
                                        <p:cTn id="444" dur="500" fill="hold"/>
                                        <p:tgtEl>
                                          <p:spTgt spid="88"/>
                                        </p:tgtEl>
                                        <p:attrNameLst>
                                          <p:attrName>fillcolor</p:attrName>
                                        </p:attrNameLst>
                                      </p:cBhvr>
                                      <p:to>
                                        <a:srgbClr val="00B0F0"/>
                                      </p:to>
                                    </p:animClr>
                                    <p:set>
                                      <p:cBhvr>
                                        <p:cTn id="445" dur="500" fill="hold"/>
                                        <p:tgtEl>
                                          <p:spTgt spid="88"/>
                                        </p:tgtEl>
                                        <p:attrNameLst>
                                          <p:attrName>fill.type</p:attrName>
                                        </p:attrNameLst>
                                      </p:cBhvr>
                                      <p:to>
                                        <p:strVal val="solid"/>
                                      </p:to>
                                    </p:set>
                                    <p:set>
                                      <p:cBhvr>
                                        <p:cTn id="446" dur="5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47" restart="whenNotActive" fill="hold" evtFilter="cancelBubble" nodeType="interactiveSeq">
                <p:stCondLst>
                  <p:cond evt="onClick" delay="0">
                    <p:tgtEl>
                      <p:spTgt spid="89"/>
                    </p:tgtEl>
                  </p:cond>
                </p:stCondLst>
                <p:endSync evt="end" delay="0">
                  <p:rtn val="all"/>
                </p:endSync>
                <p:childTnLst>
                  <p:par>
                    <p:cTn id="448" fill="hold">
                      <p:stCondLst>
                        <p:cond delay="0"/>
                      </p:stCondLst>
                      <p:childTnLst>
                        <p:par>
                          <p:cTn id="449" fill="hold">
                            <p:stCondLst>
                              <p:cond delay="0"/>
                            </p:stCondLst>
                            <p:childTnLst>
                              <p:par>
                                <p:cTn id="450" presetID="10" presetClass="exit" presetSubtype="0" fill="hold" grpId="0" nodeType="clickEffect">
                                  <p:stCondLst>
                                    <p:cond delay="0"/>
                                  </p:stCondLst>
                                  <p:childTnLst>
                                    <p:animEffect transition="out" filter="fade">
                                      <p:cBhvr>
                                        <p:cTn id="451" dur="500"/>
                                        <p:tgtEl>
                                          <p:spTgt spid="89"/>
                                        </p:tgtEl>
                                      </p:cBhvr>
                                    </p:animEffect>
                                    <p:set>
                                      <p:cBhvr>
                                        <p:cTn id="452" dur="1" fill="hold">
                                          <p:stCondLst>
                                            <p:cond delay="499"/>
                                          </p:stCondLst>
                                        </p:cTn>
                                        <p:tgtEl>
                                          <p:spTgt spid="89"/>
                                        </p:tgtEl>
                                        <p:attrNameLst>
                                          <p:attrName>style.visibility</p:attrName>
                                        </p:attrNameLst>
                                      </p:cBhvr>
                                      <p:to>
                                        <p:strVal val="hidden"/>
                                      </p:to>
                                    </p:set>
                                  </p:childTnLst>
                                </p:cTn>
                              </p:par>
                              <p:par>
                                <p:cTn id="453" presetID="10" presetClass="exit" presetSubtype="0" fill="hold" grpId="0" nodeType="withEffect">
                                  <p:stCondLst>
                                    <p:cond delay="0"/>
                                  </p:stCondLst>
                                  <p:childTnLst>
                                    <p:animEffect transition="out" filter="fade">
                                      <p:cBhvr>
                                        <p:cTn id="454" dur="500"/>
                                        <p:tgtEl>
                                          <p:spTgt spid="90"/>
                                        </p:tgtEl>
                                      </p:cBhvr>
                                    </p:animEffect>
                                    <p:set>
                                      <p:cBhvr>
                                        <p:cTn id="455" dur="1" fill="hold">
                                          <p:stCondLst>
                                            <p:cond delay="499"/>
                                          </p:stCondLst>
                                        </p:cTn>
                                        <p:tgtEl>
                                          <p:spTgt spid="90"/>
                                        </p:tgtEl>
                                        <p:attrNameLst>
                                          <p:attrName>style.visibility</p:attrName>
                                        </p:attrNameLst>
                                      </p:cBhvr>
                                      <p:to>
                                        <p:strVal val="hidden"/>
                                      </p:to>
                                    </p:set>
                                  </p:childTnLst>
                                </p:cTn>
                              </p:par>
                              <p:par>
                                <p:cTn id="456" presetID="10" presetClass="exit" presetSubtype="0" fill="hold" grpId="0" nodeType="withEffect">
                                  <p:stCondLst>
                                    <p:cond delay="0"/>
                                  </p:stCondLst>
                                  <p:childTnLst>
                                    <p:animEffect transition="out" filter="fade">
                                      <p:cBhvr>
                                        <p:cTn id="457" dur="500"/>
                                        <p:tgtEl>
                                          <p:spTgt spid="91"/>
                                        </p:tgtEl>
                                      </p:cBhvr>
                                    </p:animEffect>
                                    <p:set>
                                      <p:cBhvr>
                                        <p:cTn id="458"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59" restart="whenNotActive" fill="hold" evtFilter="cancelBubble" nodeType="interactiveSeq">
                <p:stCondLst>
                  <p:cond evt="onClick" delay="0">
                    <p:tgtEl>
                      <p:spTgt spid="90"/>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500" fill="hold"/>
                                        <p:tgtEl>
                                          <p:spTgt spid="90"/>
                                        </p:tgtEl>
                                        <p:attrNameLst>
                                          <p:attrName>fillcolor</p:attrName>
                                        </p:attrNameLst>
                                      </p:cBhvr>
                                      <p:to>
                                        <a:srgbClr val="00B0F0"/>
                                      </p:to>
                                    </p:animClr>
                                    <p:set>
                                      <p:cBhvr>
                                        <p:cTn id="464" dur="500" fill="hold"/>
                                        <p:tgtEl>
                                          <p:spTgt spid="90"/>
                                        </p:tgtEl>
                                        <p:attrNameLst>
                                          <p:attrName>fill.type</p:attrName>
                                        </p:attrNameLst>
                                      </p:cBhvr>
                                      <p:to>
                                        <p:strVal val="solid"/>
                                      </p:to>
                                    </p:set>
                                    <p:set>
                                      <p:cBhvr>
                                        <p:cTn id="465" dur="500" fill="hold"/>
                                        <p:tgtEl>
                                          <p:spTgt spid="90"/>
                                        </p:tgtEl>
                                        <p:attrNameLst>
                                          <p:attrName>fill.on</p:attrName>
                                        </p:attrNameLst>
                                      </p:cBhvr>
                                      <p:to>
                                        <p:strVal val="true"/>
                                      </p:to>
                                    </p:set>
                                  </p:childTnLst>
                                </p:cTn>
                              </p:par>
                            </p:childTnLst>
                          </p:cTn>
                        </p:par>
                      </p:childTnLst>
                    </p:cTn>
                  </p:par>
                </p:childTnLst>
              </p:cTn>
              <p:nextCondLst>
                <p:cond evt="onClick" delay="0">
                  <p:tgtEl>
                    <p:spTgt spid="90"/>
                  </p:tgtEl>
                </p:cond>
              </p:nextCondLst>
            </p:seq>
            <p:seq concurrent="1" nextAc="seek">
              <p:cTn id="466" restart="whenNotActive" fill="hold" evtFilter="cancelBubble" nodeType="interactiveSeq">
                <p:stCondLst>
                  <p:cond evt="onClick" delay="0">
                    <p:tgtEl>
                      <p:spTgt spid="91"/>
                    </p:tgtEl>
                  </p:cond>
                </p:stCondLst>
                <p:endSync evt="end" delay="0">
                  <p:rtn val="all"/>
                </p:endSync>
                <p:childTnLst>
                  <p:par>
                    <p:cTn id="467" fill="hold">
                      <p:stCondLst>
                        <p:cond delay="0"/>
                      </p:stCondLst>
                      <p:childTnLst>
                        <p:par>
                          <p:cTn id="468" fill="hold">
                            <p:stCondLst>
                              <p:cond delay="0"/>
                            </p:stCondLst>
                            <p:childTnLst>
                              <p:par>
                                <p:cTn id="469" presetID="1" presetClass="emph" presetSubtype="2" fill="hold" nodeType="clickEffect">
                                  <p:stCondLst>
                                    <p:cond delay="0"/>
                                  </p:stCondLst>
                                  <p:childTnLst>
                                    <p:animClr clrSpc="rgb" dir="cw">
                                      <p:cBhvr>
                                        <p:cTn id="470" dur="500" fill="hold"/>
                                        <p:tgtEl>
                                          <p:spTgt spid="91"/>
                                        </p:tgtEl>
                                        <p:attrNameLst>
                                          <p:attrName>fillcolor</p:attrName>
                                        </p:attrNameLst>
                                      </p:cBhvr>
                                      <p:to>
                                        <a:srgbClr val="FF0000"/>
                                      </p:to>
                                    </p:animClr>
                                    <p:set>
                                      <p:cBhvr>
                                        <p:cTn id="471" dur="500" fill="hold"/>
                                        <p:tgtEl>
                                          <p:spTgt spid="91"/>
                                        </p:tgtEl>
                                        <p:attrNameLst>
                                          <p:attrName>fill.type</p:attrName>
                                        </p:attrNameLst>
                                      </p:cBhvr>
                                      <p:to>
                                        <p:strVal val="solid"/>
                                      </p:to>
                                    </p:set>
                                    <p:set>
                                      <p:cBhvr>
                                        <p:cTn id="472" dur="50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73" restart="whenNotActive" fill="hold" evtFilter="cancelBubble" nodeType="interactiveSeq">
                <p:stCondLst>
                  <p:cond evt="onClick" delay="0">
                    <p:tgtEl>
                      <p:spTgt spid="92"/>
                    </p:tgtEl>
                  </p:cond>
                </p:stCondLst>
                <p:endSync evt="end" delay="0">
                  <p:rtn val="all"/>
                </p:endSync>
                <p:childTnLst>
                  <p:par>
                    <p:cTn id="474" fill="hold">
                      <p:stCondLst>
                        <p:cond delay="0"/>
                      </p:stCondLst>
                      <p:childTnLst>
                        <p:par>
                          <p:cTn id="475" fill="hold">
                            <p:stCondLst>
                              <p:cond delay="0"/>
                            </p:stCondLst>
                            <p:childTnLst>
                              <p:par>
                                <p:cTn id="476" presetID="10" presetClass="exit" presetSubtype="0" fill="hold" grpId="0" nodeType="clickEffect">
                                  <p:stCondLst>
                                    <p:cond delay="0"/>
                                  </p:stCondLst>
                                  <p:childTnLst>
                                    <p:animEffect transition="out" filter="fade">
                                      <p:cBhvr>
                                        <p:cTn id="477" dur="500"/>
                                        <p:tgtEl>
                                          <p:spTgt spid="92"/>
                                        </p:tgtEl>
                                      </p:cBhvr>
                                    </p:animEffect>
                                    <p:set>
                                      <p:cBhvr>
                                        <p:cTn id="478" dur="1" fill="hold">
                                          <p:stCondLst>
                                            <p:cond delay="499"/>
                                          </p:stCondLst>
                                        </p:cTn>
                                        <p:tgtEl>
                                          <p:spTgt spid="92"/>
                                        </p:tgtEl>
                                        <p:attrNameLst>
                                          <p:attrName>style.visibility</p:attrName>
                                        </p:attrNameLst>
                                      </p:cBhvr>
                                      <p:to>
                                        <p:strVal val="hidden"/>
                                      </p:to>
                                    </p:set>
                                  </p:childTnLst>
                                </p:cTn>
                              </p:par>
                              <p:par>
                                <p:cTn id="479" presetID="10" presetClass="exit" presetSubtype="0" fill="hold" grpId="0" nodeType="withEffect">
                                  <p:stCondLst>
                                    <p:cond delay="0"/>
                                  </p:stCondLst>
                                  <p:childTnLst>
                                    <p:animEffect transition="out" filter="fade">
                                      <p:cBhvr>
                                        <p:cTn id="480" dur="500"/>
                                        <p:tgtEl>
                                          <p:spTgt spid="93"/>
                                        </p:tgtEl>
                                      </p:cBhvr>
                                    </p:animEffect>
                                    <p:set>
                                      <p:cBhvr>
                                        <p:cTn id="481" dur="1" fill="hold">
                                          <p:stCondLst>
                                            <p:cond delay="499"/>
                                          </p:stCondLst>
                                        </p:cTn>
                                        <p:tgtEl>
                                          <p:spTgt spid="93"/>
                                        </p:tgtEl>
                                        <p:attrNameLst>
                                          <p:attrName>style.visibility</p:attrName>
                                        </p:attrNameLst>
                                      </p:cBhvr>
                                      <p:to>
                                        <p:strVal val="hidden"/>
                                      </p:to>
                                    </p:set>
                                  </p:childTnLst>
                                </p:cTn>
                              </p:par>
                              <p:par>
                                <p:cTn id="482" presetID="10" presetClass="exit" presetSubtype="0" fill="hold" grpId="0" nodeType="withEffect">
                                  <p:stCondLst>
                                    <p:cond delay="0"/>
                                  </p:stCondLst>
                                  <p:childTnLst>
                                    <p:animEffect transition="out" filter="fade">
                                      <p:cBhvr>
                                        <p:cTn id="483" dur="500"/>
                                        <p:tgtEl>
                                          <p:spTgt spid="94"/>
                                        </p:tgtEl>
                                      </p:cBhvr>
                                    </p:animEffect>
                                    <p:set>
                                      <p:cBhvr>
                                        <p:cTn id="48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85" restart="whenNotActive" fill="hold" evtFilter="cancelBubble" nodeType="interactiveSeq">
                <p:stCondLst>
                  <p:cond evt="onClick" delay="0">
                    <p:tgtEl>
                      <p:spTgt spid="93"/>
                    </p:tgtEl>
                  </p:cond>
                </p:stCondLst>
                <p:endSync evt="end" delay="0">
                  <p:rtn val="all"/>
                </p:endSync>
                <p:childTnLst>
                  <p:par>
                    <p:cTn id="486" fill="hold">
                      <p:stCondLst>
                        <p:cond delay="0"/>
                      </p:stCondLst>
                      <p:childTnLst>
                        <p:par>
                          <p:cTn id="487" fill="hold">
                            <p:stCondLst>
                              <p:cond delay="0"/>
                            </p:stCondLst>
                            <p:childTnLst>
                              <p:par>
                                <p:cTn id="488" presetID="1" presetClass="emph" presetSubtype="2" fill="hold" nodeType="clickEffect">
                                  <p:stCondLst>
                                    <p:cond delay="0"/>
                                  </p:stCondLst>
                                  <p:childTnLst>
                                    <p:animClr clrSpc="rgb" dir="cw">
                                      <p:cBhvr>
                                        <p:cTn id="489" dur="500" fill="hold"/>
                                        <p:tgtEl>
                                          <p:spTgt spid="93"/>
                                        </p:tgtEl>
                                        <p:attrNameLst>
                                          <p:attrName>fillcolor</p:attrName>
                                        </p:attrNameLst>
                                      </p:cBhvr>
                                      <p:to>
                                        <a:srgbClr val="FF0000"/>
                                      </p:to>
                                    </p:animClr>
                                    <p:set>
                                      <p:cBhvr>
                                        <p:cTn id="490" dur="500" fill="hold"/>
                                        <p:tgtEl>
                                          <p:spTgt spid="93"/>
                                        </p:tgtEl>
                                        <p:attrNameLst>
                                          <p:attrName>fill.type</p:attrName>
                                        </p:attrNameLst>
                                      </p:cBhvr>
                                      <p:to>
                                        <p:strVal val="solid"/>
                                      </p:to>
                                    </p:set>
                                    <p:set>
                                      <p:cBhvr>
                                        <p:cTn id="491" dur="50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492" restart="whenNotActive" fill="hold" evtFilter="cancelBubble" nodeType="interactiveSeq">
                <p:stCondLst>
                  <p:cond evt="onClick" delay="0">
                    <p:tgtEl>
                      <p:spTgt spid="94"/>
                    </p:tgtEl>
                  </p:cond>
                </p:stCondLst>
                <p:endSync evt="end" delay="0">
                  <p:rtn val="all"/>
                </p:endSync>
                <p:childTnLst>
                  <p:par>
                    <p:cTn id="493" fill="hold">
                      <p:stCondLst>
                        <p:cond delay="0"/>
                      </p:stCondLst>
                      <p:childTnLst>
                        <p:par>
                          <p:cTn id="494" fill="hold">
                            <p:stCondLst>
                              <p:cond delay="0"/>
                            </p:stCondLst>
                            <p:childTnLst>
                              <p:par>
                                <p:cTn id="495" presetID="1" presetClass="emph" presetSubtype="2" fill="hold" nodeType="clickEffect">
                                  <p:stCondLst>
                                    <p:cond delay="0"/>
                                  </p:stCondLst>
                                  <p:childTnLst>
                                    <p:animClr clrSpc="rgb" dir="cw">
                                      <p:cBhvr>
                                        <p:cTn id="496" dur="500" fill="hold"/>
                                        <p:tgtEl>
                                          <p:spTgt spid="94"/>
                                        </p:tgtEl>
                                        <p:attrNameLst>
                                          <p:attrName>fillcolor</p:attrName>
                                        </p:attrNameLst>
                                      </p:cBhvr>
                                      <p:to>
                                        <a:srgbClr val="00B0F0"/>
                                      </p:to>
                                    </p:animClr>
                                    <p:set>
                                      <p:cBhvr>
                                        <p:cTn id="497" dur="500" fill="hold"/>
                                        <p:tgtEl>
                                          <p:spTgt spid="94"/>
                                        </p:tgtEl>
                                        <p:attrNameLst>
                                          <p:attrName>fill.type</p:attrName>
                                        </p:attrNameLst>
                                      </p:cBhvr>
                                      <p:to>
                                        <p:strVal val="solid"/>
                                      </p:to>
                                    </p:set>
                                    <p:set>
                                      <p:cBhvr>
                                        <p:cTn id="498" dur="50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5" grpId="0" animBg="1"/>
      <p:bldP spid="5" grpId="1" animBg="1"/>
      <p:bldP spid="5" grpId="2" animBg="1"/>
      <p:bldP spid="5" grpId="3" animBg="1"/>
      <p:bldP spid="5" grpId="4" animBg="1"/>
      <p:bldP spid="22" grpId="0"/>
      <p:bldP spid="22" grpId="1"/>
      <p:bldP spid="24" grpId="0" animBg="1"/>
      <p:bldP spid="24" grpId="1" animBg="1"/>
      <p:bldP spid="24" grpId="2" animBg="1"/>
      <p:bldP spid="24" grpId="3" animBg="1"/>
      <p:bldP spid="24" grpId="4" animBg="1"/>
      <p:bldP spid="38" grpId="0"/>
      <p:bldP spid="38" grpId="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extLst>
    <p:ext uri="{E180D4A7-C9FB-4DFB-919C-405C955672EB}">
      <p14:showEvtLst xmlns:p14="http://schemas.microsoft.com/office/powerpoint/2010/main">
        <p14:triggerEvt type="onClick" time="4631" objId="93"/>
        <p14:triggerEvt type="onClick" time="6424" objId="94"/>
        <p14:triggerEvt type="onClick" time="8071" objId="24"/>
        <p14:playEvt time="8643" objId="32"/>
        <p14:stopEvt time="10627" objId="32"/>
        <p14:triggerEvt type="onClick" time="11727" objId="92"/>
        <p14:triggerEvt type="onClick" time="13607" objId="90"/>
        <p14:triggerEvt type="onClick" time="15919" objId="5"/>
        <p14:playEvt time="16502" objId="12"/>
        <p14:stopEvt time="18475" objId="12"/>
        <p14:triggerEvt type="onClick" time="18967" objId="89"/>
        <p14:triggerEvt type="onClick" time="21416" objId="87"/>
        <p14:triggerEvt type="onClick" time="22559" objId="88"/>
        <p14:triggerEvt type="onClick" time="23743" objId="24"/>
        <p14:playEvt time="24258" objId="32"/>
        <p14:triggerEvt type="onClick" time="25799" objId="86"/>
        <p14:stopEvt time="26156" objId="32"/>
        <p14:triggerEvt type="onClick" time="28119" objId="84"/>
        <p14:triggerEvt type="onClick" time="29231" objId="5"/>
        <p14:playEvt time="29740" objId="12"/>
        <p14:stopEvt time="31631" objId="12"/>
        <p14:triggerEvt type="onClick" time="32047" objId="83"/>
        <p14:triggerEvt type="onClick" time="33999" objId="80"/>
        <p14:triggerEvt type="onClick" time="35447" objId="5"/>
        <p14:playEvt time="35954" objId="12"/>
        <p14:stopEvt time="37835" objId="12"/>
        <p14:triggerEvt type="onClick" time="38359" objId="79"/>
        <p14:triggerEvt type="onClick" time="41911" objId="77"/>
        <p14:triggerEvt type="onClick" time="43231" objId="78"/>
        <p14:triggerEvt type="onClick" time="44567" objId="24"/>
        <p14:playEvt time="45086" objId="32"/>
        <p14:stopEvt time="46975" objId="32"/>
        <p14:triggerEvt type="onClick" time="47471" objId="76"/>
        <p14:triggerEvt type="onClick" time="50111" objId="73"/>
        <p14:triggerEvt type="onClick" time="51599" objId="74"/>
        <p14:triggerEvt type="onClick" time="52679" objId="24"/>
        <p14:playEvt time="53182" objId="32"/>
        <p14:stopEvt time="55040" objId="32"/>
        <p14:triggerEvt type="onClick" time="55535" objId="72"/>
        <p14:triggerEvt type="onClick" time="57224" objId="69"/>
        <p14:triggerEvt type="onClick" time="58375" objId="70"/>
        <p14:triggerEvt type="onClick" time="59591" objId="24"/>
        <p14:playEvt time="60099" objId="32"/>
        <p14:stopEvt time="61996" objId="32"/>
        <p14:triggerEvt type="onClick" time="66196" objId="68"/>
        <p14:triggerEvt type="onClick" time="68195" objId="66"/>
        <p14:triggerEvt type="onClick" time="72294" objId="65"/>
        <p14:triggerEvt type="onClick" time="74160" objId="63"/>
        <p14:triggerEvt type="onClick" time="77209" objId="5"/>
        <p14:playEvt time="77727" objId="12"/>
        <p14:stopEvt time="79625" objId="1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descr="n128 Fb Le Da">
            <a:extLst>
              <a:ext uri="{FF2B5EF4-FFF2-40B4-BE49-F238E27FC236}">
                <a16:creationId xmlns:a16="http://schemas.microsoft.com/office/drawing/2014/main" id="{1DB20B84-5A5D-4A0C-BFB4-E7E34EC2C779}"/>
              </a:ext>
            </a:extLst>
          </p:cNvPr>
          <p:cNvSpPr/>
          <p:nvPr/>
        </p:nvSpPr>
        <p:spPr>
          <a:xfrm>
            <a:off x="223364" y="353778"/>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7" name="Oval 16" descr="n128 Fb Le Da">
            <a:extLst>
              <a:ext uri="{FF2B5EF4-FFF2-40B4-BE49-F238E27FC236}">
                <a16:creationId xmlns:a16="http://schemas.microsoft.com/office/drawing/2014/main" id="{492902CF-EE1A-42BB-A90A-7CE433CD81C5}"/>
              </a:ext>
            </a:extLst>
          </p:cNvPr>
          <p:cNvSpPr/>
          <p:nvPr/>
        </p:nvSpPr>
        <p:spPr>
          <a:xfrm>
            <a:off x="3965175" y="363199"/>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descr="n128 Fb Le Da"/>
          <p:cNvSpPr/>
          <p:nvPr/>
        </p:nvSpPr>
        <p:spPr>
          <a:xfrm>
            <a:off x="712633" y="3161211"/>
            <a:ext cx="10879037" cy="3553098"/>
          </a:xfrm>
          <a:prstGeom prst="roundRect">
            <a:avLst>
              <a:gd name="adj" fmla="val 9678"/>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70C0"/>
                </a:solidFill>
              </a:rPr>
              <a:t>Quan</a:t>
            </a:r>
            <a:r>
              <a:rPr lang="en-US" sz="2400" b="1" dirty="0">
                <a:solidFill>
                  <a:srgbClr val="0070C0"/>
                </a:solidFill>
              </a:rPr>
              <a:t> </a:t>
            </a:r>
            <a:r>
              <a:rPr lang="en-US" sz="2400" b="1" dirty="0" err="1">
                <a:solidFill>
                  <a:srgbClr val="0070C0"/>
                </a:solidFill>
              </a:rPr>
              <a:t>sát</a:t>
            </a:r>
            <a:r>
              <a:rPr lang="en-US" sz="2400" b="1" dirty="0">
                <a:solidFill>
                  <a:srgbClr val="0070C0"/>
                </a:solidFill>
              </a:rPr>
              <a:t> </a:t>
            </a:r>
            <a:r>
              <a:rPr lang="en-US" sz="2400" b="1" dirty="0" err="1">
                <a:solidFill>
                  <a:srgbClr val="0070C0"/>
                </a:solidFill>
              </a:rPr>
              <a:t>Hình</a:t>
            </a:r>
            <a:r>
              <a:rPr lang="en-US" sz="2400" b="1" dirty="0">
                <a:solidFill>
                  <a:srgbClr val="0070C0"/>
                </a:solidFill>
              </a:rPr>
              <a:t> 14.9 </a:t>
            </a:r>
            <a:r>
              <a:rPr lang="en-US" sz="2400" b="1" dirty="0" err="1">
                <a:solidFill>
                  <a:srgbClr val="0070C0"/>
                </a:solidFill>
              </a:rPr>
              <a:t>và</a:t>
            </a:r>
            <a:r>
              <a:rPr lang="en-US" sz="2400" b="1" dirty="0">
                <a:solidFill>
                  <a:srgbClr val="0070C0"/>
                </a:solidFill>
              </a:rPr>
              <a:t> </a:t>
            </a:r>
            <a:r>
              <a:rPr lang="en-US" sz="2400" b="1" dirty="0" err="1">
                <a:solidFill>
                  <a:srgbClr val="0070C0"/>
                </a:solidFill>
              </a:rPr>
              <a:t>thực</a:t>
            </a:r>
            <a:r>
              <a:rPr lang="en-US" sz="2400" b="1" dirty="0">
                <a:solidFill>
                  <a:srgbClr val="0070C0"/>
                </a:solidFill>
              </a:rPr>
              <a:t> </a:t>
            </a:r>
            <a:r>
              <a:rPr lang="en-US" sz="2400" b="1" dirty="0" err="1">
                <a:solidFill>
                  <a:srgbClr val="0070C0"/>
                </a:solidFill>
              </a:rPr>
              <a:t>hiện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yêu</a:t>
            </a:r>
            <a:r>
              <a:rPr lang="en-US" sz="2400" b="1" dirty="0">
                <a:solidFill>
                  <a:srgbClr val="0070C0"/>
                </a:solidFill>
              </a:rPr>
              <a:t> </a:t>
            </a:r>
            <a:r>
              <a:rPr lang="en-US" sz="2400" b="1" dirty="0" err="1">
                <a:solidFill>
                  <a:srgbClr val="0070C0"/>
                </a:solidFill>
              </a:rPr>
              <a:t>cầu</a:t>
            </a:r>
            <a:r>
              <a:rPr lang="en-US" sz="2400" b="1" dirty="0">
                <a:solidFill>
                  <a:srgbClr val="0070C0"/>
                </a:solidFill>
              </a:rPr>
              <a:t> </a:t>
            </a:r>
            <a:r>
              <a:rPr lang="en-US" sz="2400" b="1" dirty="0" err="1">
                <a:solidFill>
                  <a:srgbClr val="0070C0"/>
                </a:solidFill>
              </a:rPr>
              <a:t>sau</a:t>
            </a:r>
            <a:r>
              <a:rPr lang="en-US" sz="2400" b="1" dirty="0">
                <a:solidFill>
                  <a:srgbClr val="0070C0"/>
                </a:solidFill>
              </a:rPr>
              <a:t>:</a:t>
            </a:r>
          </a:p>
          <a:p>
            <a:pPr algn="just"/>
            <a:r>
              <a:rPr lang="vi-VN" sz="2400" b="1" dirty="0">
                <a:solidFill>
                  <a:srgbClr val="0070C0"/>
                </a:solidFill>
              </a:rPr>
              <a:t>a. Xác định các lực tác dụng lên thanh chắn (điểm đặt, phương, chiều, độ lớn)</a:t>
            </a:r>
            <a:r>
              <a:rPr lang="en-US" sz="2400" b="1" dirty="0">
                <a:solidFill>
                  <a:srgbClr val="0070C0"/>
                </a:solidFill>
              </a:rPr>
              <a:t>.</a:t>
            </a:r>
          </a:p>
          <a:p>
            <a:pPr algn="just"/>
            <a:r>
              <a:rPr lang="vi-VN" sz="2400" b="1" dirty="0">
                <a:solidFill>
                  <a:srgbClr val="0070C0"/>
                </a:solidFill>
              </a:rPr>
              <a:t> b. Xét trục quay là khớ</a:t>
            </a:r>
            <a:r>
              <a:rPr lang="en-US" sz="2400" b="1" dirty="0">
                <a:solidFill>
                  <a:srgbClr val="0070C0"/>
                </a:solidFill>
              </a:rPr>
              <a:t>p</a:t>
            </a:r>
            <a:r>
              <a:rPr lang="vi-VN" sz="2400" b="1" dirty="0">
                <a:solidFill>
                  <a:srgbClr val="0070C0"/>
                </a:solidFill>
              </a:rPr>
              <a:t> nối giữa thanh chắn với trụ đỡ và vuông góc với mặt phẳng thẳng đứng (P) (chứa thanh chắn và trụ đỡ), những lực nào có tác dụng làm thanh chắn xoay cùng chiều kim đồng hồ và ngược chiều kim đồng hồ trong mặt phẳng (P)?</a:t>
            </a:r>
            <a:endParaRPr lang="en-US" sz="2400" b="1" dirty="0">
              <a:solidFill>
                <a:srgbClr val="0070C0"/>
              </a:solidFill>
            </a:endParaRPr>
          </a:p>
          <a:p>
            <a:pPr algn="just"/>
            <a:r>
              <a:rPr lang="vi-VN" sz="2400" b="1" dirty="0">
                <a:solidFill>
                  <a:srgbClr val="0070C0"/>
                </a:solidFill>
              </a:rPr>
              <a:t>c. Nêu điều kiện để thanh chắn ở trạng thái cân bằng (nằm ngang) như hình vẽ ?</a:t>
            </a:r>
          </a:p>
        </p:txBody>
      </p:sp>
      <p:pic>
        <p:nvPicPr>
          <p:cNvPr id="2" name="Picture 1" descr="n128 Fb Le Da"/>
          <p:cNvPicPr>
            <a:picLocks noChangeAspect="1"/>
          </p:cNvPicPr>
          <p:nvPr/>
        </p:nvPicPr>
        <p:blipFill>
          <a:blip r:embed="rId2"/>
          <a:stretch>
            <a:fillRect/>
          </a:stretch>
        </p:blipFill>
        <p:spPr>
          <a:xfrm>
            <a:off x="4792712" y="33259"/>
            <a:ext cx="6224098" cy="2736067"/>
          </a:xfrm>
          <a:prstGeom prst="rect">
            <a:avLst/>
          </a:prstGeom>
        </p:spPr>
      </p:pic>
      <p:sp>
        <p:nvSpPr>
          <p:cNvPr id="3" name="TextBox 2" descr="n128 Fb Le Da"/>
          <p:cNvSpPr txBox="1"/>
          <p:nvPr/>
        </p:nvSpPr>
        <p:spPr>
          <a:xfrm>
            <a:off x="6041154" y="2644155"/>
            <a:ext cx="4740522" cy="400110"/>
          </a:xfrm>
          <a:prstGeom prst="rect">
            <a:avLst/>
          </a:prstGeom>
          <a:noFill/>
        </p:spPr>
        <p:txBody>
          <a:bodyPr wrap="square" rtlCol="0">
            <a:spAutoFit/>
          </a:bodyPr>
          <a:lstStyle/>
          <a:p>
            <a:pPr algn="just"/>
            <a:r>
              <a:rPr lang="en-US" sz="2000" dirty="0" err="1">
                <a:solidFill>
                  <a:srgbClr val="7030A0"/>
                </a:solidFill>
              </a:rPr>
              <a:t>Hình</a:t>
            </a:r>
            <a:r>
              <a:rPr lang="en-US" sz="2000" dirty="0">
                <a:solidFill>
                  <a:srgbClr val="7030A0"/>
                </a:solidFill>
              </a:rPr>
              <a:t> 14.9. </a:t>
            </a:r>
            <a:r>
              <a:rPr lang="en-US" sz="2000" dirty="0" err="1">
                <a:solidFill>
                  <a:srgbClr val="7030A0"/>
                </a:solidFill>
              </a:rPr>
              <a:t>Thanh</a:t>
            </a:r>
            <a:r>
              <a:rPr lang="en-US" sz="2000" dirty="0">
                <a:solidFill>
                  <a:srgbClr val="7030A0"/>
                </a:solidFill>
              </a:rPr>
              <a:t> </a:t>
            </a:r>
            <a:r>
              <a:rPr lang="en-US" sz="2000" dirty="0" err="1">
                <a:solidFill>
                  <a:srgbClr val="7030A0"/>
                </a:solidFill>
              </a:rPr>
              <a:t>chắn</a:t>
            </a:r>
            <a:r>
              <a:rPr lang="en-US" sz="2000" dirty="0">
                <a:solidFill>
                  <a:srgbClr val="7030A0"/>
                </a:solidFill>
              </a:rPr>
              <a:t> </a:t>
            </a:r>
            <a:r>
              <a:rPr lang="en-US" sz="2000" dirty="0" err="1">
                <a:solidFill>
                  <a:srgbClr val="7030A0"/>
                </a:solidFill>
              </a:rPr>
              <a:t>đường</a:t>
            </a:r>
            <a:r>
              <a:rPr lang="en-US" sz="2000" dirty="0">
                <a:solidFill>
                  <a:srgbClr val="7030A0"/>
                </a:solidFill>
              </a:rPr>
              <a:t> </a:t>
            </a:r>
            <a:r>
              <a:rPr lang="en-US" sz="2000" dirty="0" err="1">
                <a:solidFill>
                  <a:srgbClr val="7030A0"/>
                </a:solidFill>
              </a:rPr>
              <a:t>tàu</a:t>
            </a:r>
            <a:endParaRPr lang="en-US" sz="2000" dirty="0">
              <a:solidFill>
                <a:srgbClr val="7030A0"/>
              </a:solidFill>
            </a:endParaRPr>
          </a:p>
        </p:txBody>
      </p:sp>
    </p:spTree>
    <p:extLst>
      <p:ext uri="{BB962C8B-B14F-4D97-AF65-F5344CB8AC3E}">
        <p14:creationId xmlns:p14="http://schemas.microsoft.com/office/powerpoint/2010/main" val="259219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28 Fb Le Da"/>
          <p:cNvSpPr txBox="1"/>
          <p:nvPr/>
        </p:nvSpPr>
        <p:spPr>
          <a:xfrm>
            <a:off x="104303" y="430368"/>
            <a:ext cx="5434348" cy="523220"/>
          </a:xfrm>
          <a:prstGeom prst="rect">
            <a:avLst/>
          </a:prstGeom>
          <a:noFill/>
        </p:spPr>
        <p:txBody>
          <a:bodyPr wrap="square" rtlCol="0">
            <a:spAutoFit/>
          </a:bodyPr>
          <a:lstStyle/>
          <a:p>
            <a:pPr algn="just"/>
            <a:r>
              <a:rPr lang="en-US" sz="2800" b="1" dirty="0">
                <a:solidFill>
                  <a:srgbClr val="0070C0"/>
                </a:solidFill>
              </a:rPr>
              <a:t>a.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thanh</a:t>
            </a:r>
            <a:r>
              <a:rPr lang="en-US" sz="2800" b="1" dirty="0">
                <a:solidFill>
                  <a:srgbClr val="0070C0"/>
                </a:solidFill>
              </a:rPr>
              <a:t>: </a:t>
            </a:r>
          </a:p>
        </p:txBody>
      </p:sp>
      <p:pic>
        <p:nvPicPr>
          <p:cNvPr id="8" name="Picture 7" descr="n128 Fb Le Da"/>
          <p:cNvPicPr>
            <a:picLocks noChangeAspect="1"/>
          </p:cNvPicPr>
          <p:nvPr/>
        </p:nvPicPr>
        <p:blipFill>
          <a:blip r:embed="rId2"/>
          <a:stretch>
            <a:fillRect/>
          </a:stretch>
        </p:blipFill>
        <p:spPr>
          <a:xfrm>
            <a:off x="5837740" y="309564"/>
            <a:ext cx="6224098" cy="2736067"/>
          </a:xfrm>
          <a:prstGeom prst="rect">
            <a:avLst/>
          </a:prstGeom>
        </p:spPr>
      </p:pic>
      <p:cxnSp>
        <p:nvCxnSpPr>
          <p:cNvPr id="3" name="Straight Arrow Connector 2" descr="n128 Fb Le Da"/>
          <p:cNvCxnSpPr/>
          <p:nvPr/>
        </p:nvCxnSpPr>
        <p:spPr>
          <a:xfrm>
            <a:off x="8949789" y="1465025"/>
            <a:ext cx="0" cy="4572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n128 Fb Le Da"/>
          <p:cNvCxnSpPr/>
          <p:nvPr/>
        </p:nvCxnSpPr>
        <p:spPr>
          <a:xfrm>
            <a:off x="11392543" y="1530338"/>
            <a:ext cx="0" cy="731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n128 Fb Le Da"/>
          <p:cNvCxnSpPr/>
          <p:nvPr/>
        </p:nvCxnSpPr>
        <p:spPr>
          <a:xfrm flipV="1">
            <a:off x="10386703" y="302430"/>
            <a:ext cx="0" cy="109728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descr="n128 Fb Le Da"/>
              <p:cNvSpPr txBox="1"/>
              <p:nvPr/>
            </p:nvSpPr>
            <p:spPr>
              <a:xfrm>
                <a:off x="8690679" y="2020285"/>
                <a:ext cx="518219"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B0F0"/>
                              </a:solidFill>
                              <a:latin typeface="Cambria Math" panose="02040503050406030204" pitchFamily="18" charset="0"/>
                            </a:rPr>
                          </m:ctrlPr>
                        </m:sSubPr>
                        <m:e>
                          <m:acc>
                            <m:accPr>
                              <m:chr m:val="⃗"/>
                              <m:ctrlPr>
                                <a:rPr lang="en-US" sz="2800" b="1" i="1" smtClean="0">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𝑷</m:t>
                              </m:r>
                            </m:e>
                          </m:acc>
                        </m:e>
                        <m:sub>
                          <m:r>
                            <a:rPr lang="en-US" sz="2800" b="1" i="1" smtClean="0">
                              <a:solidFill>
                                <a:srgbClr val="00B0F0"/>
                              </a:solidFill>
                              <a:latin typeface="Cambria Math" panose="02040503050406030204" pitchFamily="18" charset="0"/>
                            </a:rPr>
                            <m:t>𝟏</m:t>
                          </m:r>
                        </m:sub>
                      </m:sSub>
                    </m:oMath>
                  </m:oMathPara>
                </a14:m>
                <a:endParaRPr lang="en-US" sz="2800" b="1" dirty="0">
                  <a:solidFill>
                    <a:srgbClr val="00B0F0"/>
                  </a:solidFill>
                </a:endParaRPr>
              </a:p>
            </p:txBody>
          </p:sp>
        </mc:Choice>
        <mc:Fallback>
          <p:sp>
            <p:nvSpPr>
              <p:cNvPr id="4" name="TextBox 3" descr="n128 Fb Le Da"/>
              <p:cNvSpPr txBox="1">
                <a:spLocks noRot="1" noChangeAspect="1" noMove="1" noResize="1" noEditPoints="1" noAdjustHandles="1" noChangeArrowheads="1" noChangeShapeType="1" noTextEdit="1"/>
              </p:cNvSpPr>
              <p:nvPr/>
            </p:nvSpPr>
            <p:spPr>
              <a:xfrm>
                <a:off x="8690679" y="2020285"/>
                <a:ext cx="518219" cy="48314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descr="n128 Fb Le Da"/>
              <p:cNvSpPr txBox="1"/>
              <p:nvPr/>
            </p:nvSpPr>
            <p:spPr>
              <a:xfrm>
                <a:off x="11133433" y="2222850"/>
                <a:ext cx="518219"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FF0000"/>
                              </a:solidFill>
                              <a:latin typeface="Cambria Math" panose="02040503050406030204" pitchFamily="18" charset="0"/>
                            </a:rPr>
                          </m:ctrlPr>
                        </m:sSubPr>
                        <m:e>
                          <m:acc>
                            <m:accPr>
                              <m:chr m:val="⃗"/>
                              <m:ctrlPr>
                                <a:rPr lang="en-US" sz="2800" b="1" i="1" smtClean="0">
                                  <a:solidFill>
                                    <a:srgbClr val="FF0000"/>
                                  </a:solidFill>
                                  <a:latin typeface="Cambria Math" panose="02040503050406030204" pitchFamily="18" charset="0"/>
                                </a:rPr>
                              </m:ctrlPr>
                            </m:accPr>
                            <m:e>
                              <m:r>
                                <a:rPr lang="en-US" sz="2800" b="1" i="1" smtClean="0">
                                  <a:solidFill>
                                    <a:srgbClr val="FF0000"/>
                                  </a:solidFill>
                                  <a:latin typeface="Cambria Math" panose="02040503050406030204" pitchFamily="18" charset="0"/>
                                </a:rPr>
                                <m:t>𝑷</m:t>
                              </m:r>
                            </m:e>
                          </m:acc>
                        </m:e>
                        <m:sub>
                          <m:r>
                            <a:rPr lang="en-US" sz="2800" b="1" i="1" smtClean="0">
                              <a:solidFill>
                                <a:srgbClr val="FF0000"/>
                              </a:solidFill>
                              <a:latin typeface="Cambria Math" panose="02040503050406030204" pitchFamily="18" charset="0"/>
                            </a:rPr>
                            <m:t>𝟐</m:t>
                          </m:r>
                        </m:sub>
                      </m:sSub>
                    </m:oMath>
                  </m:oMathPara>
                </a14:m>
                <a:endParaRPr lang="en-US" sz="2800" b="1" dirty="0">
                  <a:solidFill>
                    <a:srgbClr val="00B0F0"/>
                  </a:solidFill>
                </a:endParaRPr>
              </a:p>
            </p:txBody>
          </p:sp>
        </mc:Choice>
        <mc:Fallback>
          <p:sp>
            <p:nvSpPr>
              <p:cNvPr id="14" name="TextBox 13" descr="n128 Fb Le Da"/>
              <p:cNvSpPr txBox="1">
                <a:spLocks noRot="1" noChangeAspect="1" noMove="1" noResize="1" noEditPoints="1" noAdjustHandles="1" noChangeArrowheads="1" noChangeShapeType="1" noTextEdit="1"/>
              </p:cNvSpPr>
              <p:nvPr/>
            </p:nvSpPr>
            <p:spPr>
              <a:xfrm>
                <a:off x="11133433" y="2222850"/>
                <a:ext cx="518219" cy="4831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n128 Fb Le Da"/>
              <p:cNvSpPr txBox="1"/>
              <p:nvPr/>
            </p:nvSpPr>
            <p:spPr>
              <a:xfrm>
                <a:off x="9868484" y="67991"/>
                <a:ext cx="371897"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𝑵</m:t>
                          </m:r>
                        </m:e>
                      </m:acc>
                    </m:oMath>
                  </m:oMathPara>
                </a14:m>
                <a:endParaRPr lang="en-US" sz="2800" b="1" dirty="0">
                  <a:solidFill>
                    <a:srgbClr val="00B0F0"/>
                  </a:solidFill>
                </a:endParaRPr>
              </a:p>
            </p:txBody>
          </p:sp>
        </mc:Choice>
        <mc:Fallback>
          <p:sp>
            <p:nvSpPr>
              <p:cNvPr id="19" name="TextBox 18" descr="n128 Fb Le Da"/>
              <p:cNvSpPr txBox="1">
                <a:spLocks noRot="1" noChangeAspect="1" noMove="1" noResize="1" noEditPoints="1" noAdjustHandles="1" noChangeArrowheads="1" noChangeShapeType="1" noTextEdit="1"/>
              </p:cNvSpPr>
              <p:nvPr/>
            </p:nvSpPr>
            <p:spPr>
              <a:xfrm>
                <a:off x="9868484" y="67991"/>
                <a:ext cx="371897" cy="483146"/>
              </a:xfrm>
              <a:prstGeom prst="rect">
                <a:avLst/>
              </a:prstGeom>
              <a:blipFill>
                <a:blip r:embed="rId5"/>
                <a:stretch>
                  <a:fillRect/>
                </a:stretch>
              </a:blipFill>
            </p:spPr>
            <p:txBody>
              <a:bodyPr/>
              <a:lstStyle/>
              <a:p>
                <a:r>
                  <a:rPr lang="en-US">
                    <a:noFill/>
                  </a:rPr>
                  <a:t> </a:t>
                </a:r>
              </a:p>
            </p:txBody>
          </p:sp>
        </mc:Fallback>
      </mc:AlternateContent>
      <p:cxnSp>
        <p:nvCxnSpPr>
          <p:cNvPr id="6" name="Straight Arrow Connector 5" descr="n128 Fb Le Da"/>
          <p:cNvCxnSpPr/>
          <p:nvPr/>
        </p:nvCxnSpPr>
        <p:spPr>
          <a:xfrm>
            <a:off x="8949788" y="1628310"/>
            <a:ext cx="1349669" cy="0"/>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descr="n128 Fb Le Da"/>
              <p:cNvSpPr txBox="1"/>
              <p:nvPr/>
            </p:nvSpPr>
            <p:spPr>
              <a:xfrm>
                <a:off x="9468008" y="1635445"/>
                <a:ext cx="5021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CC00"/>
                              </a:solidFill>
                              <a:latin typeface="Cambria Math" panose="02040503050406030204" pitchFamily="18" charset="0"/>
                            </a:rPr>
                          </m:ctrlPr>
                        </m:sSubPr>
                        <m:e>
                          <m:r>
                            <a:rPr lang="en-US" sz="2800" b="1" i="1" smtClean="0">
                              <a:solidFill>
                                <a:srgbClr val="00CC00"/>
                              </a:solidFill>
                              <a:latin typeface="Cambria Math" panose="02040503050406030204" pitchFamily="18" charset="0"/>
                            </a:rPr>
                            <m:t>𝒅</m:t>
                          </m:r>
                        </m:e>
                        <m:sub>
                          <m:r>
                            <a:rPr lang="en-US" sz="2800" b="1" i="1" smtClean="0">
                              <a:solidFill>
                                <a:srgbClr val="00CC00"/>
                              </a:solidFill>
                              <a:latin typeface="Cambria Math" panose="02040503050406030204" pitchFamily="18" charset="0"/>
                            </a:rPr>
                            <m:t>𝟏</m:t>
                          </m:r>
                        </m:sub>
                      </m:sSub>
                    </m:oMath>
                  </m:oMathPara>
                </a14:m>
                <a:endParaRPr lang="en-US" sz="2800" b="1" dirty="0">
                  <a:solidFill>
                    <a:srgbClr val="00B0F0"/>
                  </a:solidFill>
                </a:endParaRPr>
              </a:p>
            </p:txBody>
          </p:sp>
        </mc:Choice>
        <mc:Fallback>
          <p:sp>
            <p:nvSpPr>
              <p:cNvPr id="20" name="TextBox 19" descr="n128 Fb Le Da"/>
              <p:cNvSpPr txBox="1">
                <a:spLocks noRot="1" noChangeAspect="1" noMove="1" noResize="1" noEditPoints="1" noAdjustHandles="1" noChangeArrowheads="1" noChangeShapeType="1" noTextEdit="1"/>
              </p:cNvSpPr>
              <p:nvPr/>
            </p:nvSpPr>
            <p:spPr>
              <a:xfrm>
                <a:off x="9468008" y="1635445"/>
                <a:ext cx="502189" cy="430887"/>
              </a:xfrm>
              <a:prstGeom prst="rect">
                <a:avLst/>
              </a:prstGeom>
              <a:blipFill>
                <a:blip r:embed="rId6"/>
                <a:stretch>
                  <a:fillRect/>
                </a:stretch>
              </a:blipFill>
            </p:spPr>
            <p:txBody>
              <a:bodyPr/>
              <a:lstStyle/>
              <a:p>
                <a:r>
                  <a:rPr lang="en-US">
                    <a:noFill/>
                  </a:rPr>
                  <a:t> </a:t>
                </a:r>
              </a:p>
            </p:txBody>
          </p:sp>
        </mc:Fallback>
      </mc:AlternateContent>
      <p:cxnSp>
        <p:nvCxnSpPr>
          <p:cNvPr id="21" name="Straight Arrow Connector 20" descr="n128 Fb Le Da"/>
          <p:cNvCxnSpPr/>
          <p:nvPr/>
        </p:nvCxnSpPr>
        <p:spPr>
          <a:xfrm>
            <a:off x="10386703" y="1677597"/>
            <a:ext cx="1005839" cy="0"/>
          </a:xfrm>
          <a:prstGeom prst="straightConnector1">
            <a:avLst/>
          </a:prstGeom>
          <a:ln w="381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descr="n128 Fb Le Da"/>
              <p:cNvSpPr txBox="1"/>
              <p:nvPr/>
            </p:nvSpPr>
            <p:spPr>
              <a:xfrm>
                <a:off x="10754394" y="1661151"/>
                <a:ext cx="5021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2060"/>
                              </a:solidFill>
                              <a:latin typeface="Cambria Math" panose="02040503050406030204" pitchFamily="18" charset="0"/>
                            </a:rPr>
                          </m:ctrlPr>
                        </m:sSubPr>
                        <m:e>
                          <m:r>
                            <a:rPr lang="en-US" sz="2800" b="1" i="1" smtClean="0">
                              <a:solidFill>
                                <a:srgbClr val="002060"/>
                              </a:solidFill>
                              <a:latin typeface="Cambria Math" panose="02040503050406030204" pitchFamily="18" charset="0"/>
                            </a:rPr>
                            <m:t>𝒅</m:t>
                          </m:r>
                        </m:e>
                        <m:sub>
                          <m:r>
                            <a:rPr lang="en-US" sz="2800" b="1" i="1" smtClean="0">
                              <a:solidFill>
                                <a:srgbClr val="002060"/>
                              </a:solidFill>
                              <a:latin typeface="Cambria Math" panose="02040503050406030204" pitchFamily="18" charset="0"/>
                            </a:rPr>
                            <m:t>𝟐</m:t>
                          </m:r>
                        </m:sub>
                      </m:sSub>
                    </m:oMath>
                  </m:oMathPara>
                </a14:m>
                <a:endParaRPr lang="en-US" sz="2800" b="1" dirty="0">
                  <a:solidFill>
                    <a:srgbClr val="00B0F0"/>
                  </a:solidFill>
                </a:endParaRPr>
              </a:p>
            </p:txBody>
          </p:sp>
        </mc:Choice>
        <mc:Fallback>
          <p:sp>
            <p:nvSpPr>
              <p:cNvPr id="22" name="TextBox 21" descr="n128 Fb Le Da"/>
              <p:cNvSpPr txBox="1">
                <a:spLocks noRot="1" noChangeAspect="1" noMove="1" noResize="1" noEditPoints="1" noAdjustHandles="1" noChangeArrowheads="1" noChangeShapeType="1" noTextEdit="1"/>
              </p:cNvSpPr>
              <p:nvPr/>
            </p:nvSpPr>
            <p:spPr>
              <a:xfrm>
                <a:off x="10754394" y="1661151"/>
                <a:ext cx="502189"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descr="n128 Fb Le Da"/>
              <p:cNvSpPr txBox="1"/>
              <p:nvPr/>
            </p:nvSpPr>
            <p:spPr>
              <a:xfrm>
                <a:off x="99537" y="982476"/>
                <a:ext cx="5439114" cy="1437253"/>
              </a:xfrm>
              <a:prstGeom prst="rect">
                <a:avLst/>
              </a:prstGeom>
              <a:noFill/>
            </p:spPr>
            <p:txBody>
              <a:bodyPr wrap="square" rtlCol="0">
                <a:spAutoFit/>
              </a:bodyPr>
              <a:lstStyle/>
              <a:p>
                <a:pPr algn="just"/>
                <a:r>
                  <a:rPr lang="en-US" sz="2800" b="1" dirty="0">
                    <a:solidFill>
                      <a:srgbClr val="0070C0"/>
                    </a:solidFill>
                  </a:rPr>
                  <a:t>b. </a:t>
                </a:r>
                <a:r>
                  <a:rPr lang="vi-VN" sz="2800" b="1" dirty="0">
                    <a:solidFill>
                      <a:srgbClr val="0070C0"/>
                    </a:solidFill>
                  </a:rPr>
                  <a:t>Trọng lực </a:t>
                </a:r>
                <a14:m>
                  <m:oMath xmlns:m="http://schemas.openxmlformats.org/officeDocument/2006/math">
                    <m:sSub>
                      <m:sSubPr>
                        <m:ctrlPr>
                          <a:rPr lang="en-US" sz="2800" b="1" i="1">
                            <a:solidFill>
                              <a:srgbClr val="00B0F0"/>
                            </a:solidFill>
                            <a:latin typeface="Cambria Math" panose="02040503050406030204" pitchFamily="18" charset="0"/>
                          </a:rPr>
                        </m:ctrlPr>
                      </m:sSubPr>
                      <m:e>
                        <m:acc>
                          <m:accPr>
                            <m:chr m:val="⃗"/>
                            <m:ctrlPr>
                              <a:rPr lang="en-US" sz="2800" b="1" i="1">
                                <a:solidFill>
                                  <a:srgbClr val="00B0F0"/>
                                </a:solidFill>
                                <a:latin typeface="Cambria Math" panose="02040503050406030204" pitchFamily="18" charset="0"/>
                              </a:rPr>
                            </m:ctrlPr>
                          </m:accPr>
                          <m:e>
                            <m:r>
                              <a:rPr lang="en-US" sz="2800" b="1" i="1">
                                <a:solidFill>
                                  <a:srgbClr val="00B0F0"/>
                                </a:solidFill>
                                <a:latin typeface="Cambria Math" panose="02040503050406030204" pitchFamily="18" charset="0"/>
                              </a:rPr>
                              <m:t>𝑷</m:t>
                            </m:r>
                          </m:e>
                        </m:acc>
                      </m:e>
                      <m:sub>
                        <m:r>
                          <a:rPr lang="en-US" sz="2800" b="1" i="1">
                            <a:solidFill>
                              <a:srgbClr val="00B0F0"/>
                            </a:solidFill>
                            <a:latin typeface="Cambria Math" panose="02040503050406030204" pitchFamily="18" charset="0"/>
                          </a:rPr>
                          <m:t>𝟏</m:t>
                        </m:r>
                      </m:sub>
                    </m:sSub>
                  </m:oMath>
                </a14:m>
                <a:r>
                  <a:rPr lang="vi-VN" sz="2800" b="1" dirty="0">
                    <a:solidFill>
                      <a:srgbClr val="0070C0"/>
                    </a:solidFill>
                  </a:rPr>
                  <a:t> làm thanh chắn quay ngược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p:sp>
            <p:nvSpPr>
              <p:cNvPr id="23" name="TextBox 22" descr="n128 Fb Le Da"/>
              <p:cNvSpPr txBox="1">
                <a:spLocks noRot="1" noChangeAspect="1" noMove="1" noResize="1" noEditPoints="1" noAdjustHandles="1" noChangeArrowheads="1" noChangeShapeType="1" noTextEdit="1"/>
              </p:cNvSpPr>
              <p:nvPr/>
            </p:nvSpPr>
            <p:spPr>
              <a:xfrm>
                <a:off x="99537" y="982476"/>
                <a:ext cx="5439114" cy="1437253"/>
              </a:xfrm>
              <a:prstGeom prst="rect">
                <a:avLst/>
              </a:prstGeom>
              <a:blipFill>
                <a:blip r:embed="rId8"/>
                <a:stretch>
                  <a:fillRect l="-2240" t="-847" r="-2240" b="-105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descr="n128 Fb Le Da"/>
              <p:cNvSpPr txBox="1"/>
              <p:nvPr/>
            </p:nvSpPr>
            <p:spPr>
              <a:xfrm>
                <a:off x="99538" y="2419729"/>
                <a:ext cx="5439114" cy="1006366"/>
              </a:xfrm>
              <a:prstGeom prst="rect">
                <a:avLst/>
              </a:prstGeom>
              <a:noFill/>
            </p:spPr>
            <p:txBody>
              <a:bodyPr wrap="square" rtlCol="0">
                <a:spAutoFit/>
              </a:bodyPr>
              <a:lstStyle/>
              <a:p>
                <a:pPr algn="just"/>
                <a:r>
                  <a:rPr lang="vi-VN" sz="2800" b="1" dirty="0">
                    <a:solidFill>
                      <a:srgbClr val="0070C0"/>
                    </a:solidFill>
                  </a:rPr>
                  <a:t>Trọng lực</a:t>
                </a:r>
                <a:r>
                  <a:rPr lang="en-US" sz="2800" b="1" dirty="0">
                    <a:solidFill>
                      <a:srgbClr val="0070C0"/>
                    </a:solidFill>
                  </a:rPr>
                  <a:t> </a:t>
                </a:r>
                <a14:m>
                  <m:oMath xmlns:m="http://schemas.openxmlformats.org/officeDocument/2006/math">
                    <m:sSub>
                      <m:sSubPr>
                        <m:ctrlPr>
                          <a:rPr lang="en-US" sz="2800" b="1" i="1">
                            <a:solidFill>
                              <a:srgbClr val="FF0000"/>
                            </a:solidFill>
                            <a:latin typeface="Cambria Math" panose="02040503050406030204" pitchFamily="18" charset="0"/>
                          </a:rPr>
                        </m:ctrlPr>
                      </m:sSubPr>
                      <m:e>
                        <m:acc>
                          <m:accPr>
                            <m:chr m:val="⃗"/>
                            <m:ctrlPr>
                              <a:rPr lang="en-US" sz="2800" b="1" i="1">
                                <a:solidFill>
                                  <a:srgbClr val="FF0000"/>
                                </a:solidFill>
                                <a:latin typeface="Cambria Math" panose="02040503050406030204" pitchFamily="18" charset="0"/>
                              </a:rPr>
                            </m:ctrlPr>
                          </m:accPr>
                          <m:e>
                            <m:r>
                              <a:rPr lang="en-US" sz="2800" b="1" i="1">
                                <a:solidFill>
                                  <a:srgbClr val="FF0000"/>
                                </a:solidFill>
                                <a:latin typeface="Cambria Math" panose="02040503050406030204" pitchFamily="18" charset="0"/>
                              </a:rPr>
                              <m:t>𝑷</m:t>
                            </m:r>
                          </m:e>
                        </m:acc>
                      </m:e>
                      <m:sub>
                        <m:r>
                          <a:rPr lang="en-US" sz="2800" b="1" i="1">
                            <a:solidFill>
                              <a:srgbClr val="FF0000"/>
                            </a:solidFill>
                            <a:latin typeface="Cambria Math" panose="02040503050406030204" pitchFamily="18" charset="0"/>
                          </a:rPr>
                          <m:t>𝟐</m:t>
                        </m:r>
                      </m:sub>
                    </m:sSub>
                  </m:oMath>
                </a14:m>
                <a:r>
                  <a:rPr lang="en-US" sz="2800" b="1" dirty="0">
                    <a:solidFill>
                      <a:srgbClr val="0070C0"/>
                    </a:solidFill>
                  </a:rPr>
                  <a:t> </a:t>
                </a:r>
                <a:r>
                  <a:rPr lang="vi-VN" sz="2800" b="1" dirty="0">
                    <a:solidFill>
                      <a:srgbClr val="0070C0"/>
                    </a:solidFill>
                  </a:rPr>
                  <a:t>làm thanh chắn quay </a:t>
                </a:r>
                <a:r>
                  <a:rPr lang="en-US" sz="2800" b="1" dirty="0" err="1">
                    <a:solidFill>
                      <a:srgbClr val="0070C0"/>
                    </a:solidFill>
                  </a:rPr>
                  <a:t>cùng</a:t>
                </a:r>
                <a:r>
                  <a:rPr lang="vi-VN" sz="2800" b="1" dirty="0">
                    <a:solidFill>
                      <a:srgbClr val="0070C0"/>
                    </a:solidFill>
                  </a:rPr>
                  <a:t>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p:sp>
            <p:nvSpPr>
              <p:cNvPr id="24" name="TextBox 23" descr="n128 Fb Le Da"/>
              <p:cNvSpPr txBox="1">
                <a:spLocks noRot="1" noChangeAspect="1" noMove="1" noResize="1" noEditPoints="1" noAdjustHandles="1" noChangeArrowheads="1" noChangeShapeType="1" noTextEdit="1"/>
              </p:cNvSpPr>
              <p:nvPr/>
            </p:nvSpPr>
            <p:spPr>
              <a:xfrm>
                <a:off x="99538" y="2419729"/>
                <a:ext cx="5439114" cy="1006366"/>
              </a:xfrm>
              <a:prstGeom prst="rect">
                <a:avLst/>
              </a:prstGeom>
              <a:blipFill>
                <a:blip r:embed="rId9"/>
                <a:stretch>
                  <a:fillRect l="-2240" t="-1818" r="-2240" b="-157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descr="n128 Fb Le Da"/>
              <p:cNvSpPr txBox="1"/>
              <p:nvPr/>
            </p:nvSpPr>
            <p:spPr>
              <a:xfrm>
                <a:off x="99537" y="3428834"/>
                <a:ext cx="9467171" cy="575479"/>
              </a:xfrm>
              <a:prstGeom prst="rect">
                <a:avLst/>
              </a:prstGeom>
              <a:noFill/>
            </p:spPr>
            <p:txBody>
              <a:bodyPr wrap="square" rtlCol="0">
                <a:spAutoFit/>
              </a:bodyPr>
              <a:lstStyle/>
              <a:p>
                <a:pPr algn="just"/>
                <a:r>
                  <a:rPr lang="vi-VN" sz="2800" b="1" dirty="0">
                    <a:solidFill>
                      <a:srgbClr val="0070C0"/>
                    </a:solidFill>
                  </a:rPr>
                  <a:t>Trọng lực</a:t>
                </a:r>
                <a14:m>
                  <m:oMath xmlns:m="http://schemas.openxmlformats.org/officeDocument/2006/math">
                    <m:acc>
                      <m:accPr>
                        <m:chr m:val="⃗"/>
                        <m:ctrlPr>
                          <a:rPr lang="en-US" sz="2800" b="1" i="1">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 </m:t>
                        </m:r>
                        <m:r>
                          <a:rPr lang="en-US" sz="2800" b="1" i="1">
                            <a:solidFill>
                              <a:srgbClr val="00B0F0"/>
                            </a:solidFill>
                            <a:latin typeface="Cambria Math" panose="02040503050406030204" pitchFamily="18" charset="0"/>
                          </a:rPr>
                          <m:t>𝑵</m:t>
                        </m:r>
                      </m:e>
                    </m:acc>
                    <m:r>
                      <a:rPr lang="en-US" sz="2800" b="1" i="0" smtClean="0">
                        <a:solidFill>
                          <a:srgbClr val="00B0F0"/>
                        </a:solidFill>
                        <a:latin typeface="Cambria Math" panose="02040503050406030204" pitchFamily="18" charset="0"/>
                      </a:rPr>
                      <m:t> </m:t>
                    </m:r>
                  </m:oMath>
                </a14:m>
                <a:r>
                  <a:rPr lang="en-US" sz="2800" b="1" dirty="0" err="1">
                    <a:solidFill>
                      <a:srgbClr val="0070C0"/>
                    </a:solidFill>
                  </a:rPr>
                  <a:t>không</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làm</a:t>
                </a:r>
                <a:r>
                  <a:rPr lang="en-US" sz="2800" b="1" dirty="0">
                    <a:solidFill>
                      <a:srgbClr val="0070C0"/>
                    </a:solidFill>
                  </a:rPr>
                  <a:t> quay </a:t>
                </a:r>
                <a:r>
                  <a:rPr lang="en-US" sz="2800" b="1" dirty="0" err="1">
                    <a:solidFill>
                      <a:srgbClr val="0070C0"/>
                    </a:solidFill>
                  </a:rPr>
                  <a:t>thanh</a:t>
                </a:r>
                <a:r>
                  <a:rPr lang="en-US" sz="2800" b="1" dirty="0">
                    <a:solidFill>
                      <a:srgbClr val="0070C0"/>
                    </a:solidFill>
                  </a:rPr>
                  <a:t> </a:t>
                </a:r>
                <a:r>
                  <a:rPr lang="en-US" sz="2800" b="1" dirty="0" err="1">
                    <a:solidFill>
                      <a:srgbClr val="0070C0"/>
                    </a:solidFill>
                  </a:rPr>
                  <a:t>chắn</a:t>
                </a:r>
                <a:r>
                  <a:rPr lang="en-US" sz="2800" b="1" dirty="0">
                    <a:solidFill>
                      <a:srgbClr val="0070C0"/>
                    </a:solidFill>
                  </a:rPr>
                  <a:t>.</a:t>
                </a:r>
              </a:p>
            </p:txBody>
          </p:sp>
        </mc:Choice>
        <mc:Fallback>
          <p:sp>
            <p:nvSpPr>
              <p:cNvPr id="25" name="TextBox 24" descr="n128 Fb Le Da"/>
              <p:cNvSpPr txBox="1">
                <a:spLocks noRot="1" noChangeAspect="1" noMove="1" noResize="1" noEditPoints="1" noAdjustHandles="1" noChangeArrowheads="1" noChangeShapeType="1" noTextEdit="1"/>
              </p:cNvSpPr>
              <p:nvPr/>
            </p:nvSpPr>
            <p:spPr>
              <a:xfrm>
                <a:off x="99537" y="3428834"/>
                <a:ext cx="9467171" cy="575479"/>
              </a:xfrm>
              <a:prstGeom prst="rect">
                <a:avLst/>
              </a:prstGeom>
              <a:blipFill>
                <a:blip r:embed="rId10"/>
                <a:stretch>
                  <a:fillRect l="-1288" t="-2105" b="-273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descr="n128 Fb Le Da"/>
              <p:cNvSpPr txBox="1"/>
              <p:nvPr/>
            </p:nvSpPr>
            <p:spPr>
              <a:xfrm>
                <a:off x="99537" y="4196116"/>
                <a:ext cx="11730646" cy="1489510"/>
              </a:xfrm>
              <a:prstGeom prst="rect">
                <a:avLst/>
              </a:prstGeom>
              <a:noFill/>
            </p:spPr>
            <p:txBody>
              <a:bodyPr wrap="square" rtlCol="0">
                <a:spAutoFit/>
              </a:bodyPr>
              <a:lstStyle/>
              <a:p>
                <a:pPr algn="just"/>
                <a:r>
                  <a:rPr lang="en-US" sz="2800" b="1" dirty="0">
                    <a:solidFill>
                      <a:srgbClr val="0070C0"/>
                    </a:solidFill>
                  </a:rPr>
                  <a:t>c. </a:t>
                </a:r>
                <a:r>
                  <a:rPr lang="vi-VN" sz="2800" b="1" dirty="0">
                    <a:solidFill>
                      <a:srgbClr val="0070C0"/>
                    </a:solidFill>
                  </a:rPr>
                  <a:t>Muốn thanh chắn ở trạng thái cân bằng thì moment lực</a:t>
                </a:r>
                <a:r>
                  <a:rPr lang="en-US" sz="2800" b="1" dirty="0">
                    <a:solidFill>
                      <a:srgbClr val="0070C0"/>
                    </a:solidFill>
                  </a:rPr>
                  <a:t> </a:t>
                </a:r>
                <a14:m>
                  <m:oMath xmlns:m="http://schemas.openxmlformats.org/officeDocument/2006/math">
                    <m:sSub>
                      <m:sSubPr>
                        <m:ctrlPr>
                          <a:rPr lang="en-US" sz="2800" b="1" i="1">
                            <a:solidFill>
                              <a:srgbClr val="00B0F0"/>
                            </a:solidFill>
                            <a:latin typeface="Cambria Math" panose="02040503050406030204" pitchFamily="18" charset="0"/>
                          </a:rPr>
                        </m:ctrlPr>
                      </m:sSubPr>
                      <m:e>
                        <m:acc>
                          <m:accPr>
                            <m:chr m:val="⃗"/>
                            <m:ctrlPr>
                              <a:rPr lang="en-US" sz="2800" b="1" i="1">
                                <a:solidFill>
                                  <a:srgbClr val="00B0F0"/>
                                </a:solidFill>
                                <a:latin typeface="Cambria Math" panose="02040503050406030204" pitchFamily="18" charset="0"/>
                              </a:rPr>
                            </m:ctrlPr>
                          </m:accPr>
                          <m:e>
                            <m:r>
                              <a:rPr lang="en-US" sz="2800" b="1" i="1">
                                <a:solidFill>
                                  <a:srgbClr val="00B0F0"/>
                                </a:solidFill>
                                <a:latin typeface="Cambria Math" panose="02040503050406030204" pitchFamily="18" charset="0"/>
                              </a:rPr>
                              <m:t>𝑷</m:t>
                            </m:r>
                          </m:e>
                        </m:acc>
                      </m:e>
                      <m:sub>
                        <m:r>
                          <a:rPr lang="en-US" sz="2800" b="1" i="1">
                            <a:solidFill>
                              <a:srgbClr val="00B0F0"/>
                            </a:solidFill>
                            <a:latin typeface="Cambria Math" panose="02040503050406030204" pitchFamily="18" charset="0"/>
                          </a:rPr>
                          <m:t>𝟏</m:t>
                        </m:r>
                      </m:sub>
                    </m:sSub>
                  </m:oMath>
                </a14:m>
                <a:r>
                  <a:rPr lang="en-US" sz="2800" b="1" dirty="0">
                    <a:solidFill>
                      <a:srgbClr val="0070C0"/>
                    </a:solidFill>
                  </a:rPr>
                  <a:t> </a:t>
                </a:r>
                <a:r>
                  <a:rPr lang="vi-VN" sz="2800" b="1" dirty="0">
                    <a:solidFill>
                      <a:srgbClr val="0070C0"/>
                    </a:solidFill>
                  </a:rPr>
                  <a:t> làm thanh chắn quay theo chiều</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vi-VN" sz="2800" b="1" dirty="0">
                    <a:solidFill>
                      <a:srgbClr val="0070C0"/>
                    </a:solidFill>
                  </a:rPr>
                  <a:t> bằng moment lực</a:t>
                </a:r>
                <a:r>
                  <a:rPr lang="en-US" sz="2800" b="1" dirty="0">
                    <a:solidFill>
                      <a:srgbClr val="0070C0"/>
                    </a:solidFill>
                  </a:rPr>
                  <a:t> </a:t>
                </a:r>
                <a14:m>
                  <m:oMath xmlns:m="http://schemas.openxmlformats.org/officeDocument/2006/math">
                    <m:sSub>
                      <m:sSubPr>
                        <m:ctrlPr>
                          <a:rPr lang="en-US" sz="2800" b="1" i="1">
                            <a:solidFill>
                              <a:srgbClr val="FF0000"/>
                            </a:solidFill>
                            <a:latin typeface="Cambria Math" panose="02040503050406030204" pitchFamily="18" charset="0"/>
                          </a:rPr>
                        </m:ctrlPr>
                      </m:sSubPr>
                      <m:e>
                        <m:acc>
                          <m:accPr>
                            <m:chr m:val="⃗"/>
                            <m:ctrlPr>
                              <a:rPr lang="en-US" sz="2800" b="1" i="1">
                                <a:solidFill>
                                  <a:srgbClr val="FF0000"/>
                                </a:solidFill>
                                <a:latin typeface="Cambria Math" panose="02040503050406030204" pitchFamily="18" charset="0"/>
                              </a:rPr>
                            </m:ctrlPr>
                          </m:accPr>
                          <m:e>
                            <m:r>
                              <a:rPr lang="en-US" sz="2800" b="1" i="1">
                                <a:solidFill>
                                  <a:srgbClr val="FF0000"/>
                                </a:solidFill>
                                <a:latin typeface="Cambria Math" panose="02040503050406030204" pitchFamily="18" charset="0"/>
                              </a:rPr>
                              <m:t>𝑷</m:t>
                            </m:r>
                          </m:e>
                        </m:acc>
                      </m:e>
                      <m:sub>
                        <m:r>
                          <a:rPr lang="en-US" sz="2800" b="1" i="1">
                            <a:solidFill>
                              <a:srgbClr val="FF0000"/>
                            </a:solidFill>
                            <a:latin typeface="Cambria Math" panose="02040503050406030204" pitchFamily="18" charset="0"/>
                          </a:rPr>
                          <m:t>𝟐</m:t>
                        </m:r>
                      </m:sub>
                    </m:sSub>
                  </m:oMath>
                </a14:m>
                <a:r>
                  <a:rPr lang="vi-VN" sz="2800" b="1" dirty="0">
                    <a:solidFill>
                      <a:srgbClr val="0070C0"/>
                    </a:solidFill>
                  </a:rPr>
                  <a:t> làm thanh chắn quay ngược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p:sp>
            <p:nvSpPr>
              <p:cNvPr id="26" name="TextBox 25" descr="n128 Fb Le Da"/>
              <p:cNvSpPr txBox="1">
                <a:spLocks noRot="1" noChangeAspect="1" noMove="1" noResize="1" noEditPoints="1" noAdjustHandles="1" noChangeArrowheads="1" noChangeShapeType="1" noTextEdit="1"/>
              </p:cNvSpPr>
              <p:nvPr/>
            </p:nvSpPr>
            <p:spPr>
              <a:xfrm>
                <a:off x="99537" y="4196116"/>
                <a:ext cx="11730646" cy="1489510"/>
              </a:xfrm>
              <a:prstGeom prst="rect">
                <a:avLst/>
              </a:prstGeom>
              <a:blipFill>
                <a:blip r:embed="rId11"/>
                <a:stretch>
                  <a:fillRect l="-1039" t="-816" r="-1039" b="-10204"/>
                </a:stretch>
              </a:blipFill>
            </p:spPr>
            <p:txBody>
              <a:bodyPr/>
              <a:lstStyle/>
              <a:p>
                <a:r>
                  <a:rPr lang="en-US">
                    <a:noFill/>
                  </a:rPr>
                  <a:t> </a:t>
                </a:r>
              </a:p>
            </p:txBody>
          </p:sp>
        </mc:Fallback>
      </mc:AlternateContent>
      <p:sp>
        <p:nvSpPr>
          <p:cNvPr id="27" name="TextBox 26" descr="n128 Fb Le Da"/>
          <p:cNvSpPr txBox="1"/>
          <p:nvPr/>
        </p:nvSpPr>
        <p:spPr>
          <a:xfrm>
            <a:off x="4833122" y="5823448"/>
            <a:ext cx="3030718" cy="646331"/>
          </a:xfrm>
          <a:prstGeom prst="rect">
            <a:avLst/>
          </a:prstGeom>
          <a:noFill/>
        </p:spPr>
        <p:txBody>
          <a:bodyPr wrap="square" rtlCol="0">
            <a:spAutoFit/>
          </a:bodyPr>
          <a:lstStyle/>
          <a:p>
            <a:r>
              <a:rPr lang="en-US" sz="3600" b="1" dirty="0">
                <a:solidFill>
                  <a:srgbClr val="FF0000"/>
                </a:solidFill>
              </a:rPr>
              <a:t>P</a:t>
            </a:r>
            <a:r>
              <a:rPr lang="en-US" sz="3600" b="1" baseline="-25000" dirty="0">
                <a:solidFill>
                  <a:srgbClr val="FF0000"/>
                </a:solidFill>
              </a:rPr>
              <a:t>1</a:t>
            </a:r>
            <a:r>
              <a:rPr lang="en-US" sz="3600" b="1" dirty="0">
                <a:solidFill>
                  <a:srgbClr val="FF0000"/>
                </a:solidFill>
              </a:rPr>
              <a:t>.d</a:t>
            </a:r>
            <a:r>
              <a:rPr lang="en-US" sz="3600" b="1" baseline="-25000" dirty="0">
                <a:solidFill>
                  <a:srgbClr val="FF0000"/>
                </a:solidFill>
              </a:rPr>
              <a:t>1</a:t>
            </a:r>
            <a:r>
              <a:rPr lang="en-US" sz="3600" b="1" dirty="0">
                <a:solidFill>
                  <a:srgbClr val="FF0000"/>
                </a:solidFill>
              </a:rPr>
              <a:t> = P</a:t>
            </a:r>
            <a:r>
              <a:rPr lang="en-US" sz="3600" b="1" baseline="-25000" dirty="0">
                <a:solidFill>
                  <a:srgbClr val="FF0000"/>
                </a:solidFill>
              </a:rPr>
              <a:t>2</a:t>
            </a:r>
            <a:r>
              <a:rPr lang="en-US" sz="3600" b="1" dirty="0">
                <a:solidFill>
                  <a:srgbClr val="FF0000"/>
                </a:solidFill>
              </a:rPr>
              <a:t>.d</a:t>
            </a:r>
            <a:r>
              <a:rPr lang="en-US" sz="3600" b="1" baseline="-25000" dirty="0">
                <a:solidFill>
                  <a:srgbClr val="FF0000"/>
                </a:solidFill>
              </a:rPr>
              <a:t>2</a:t>
            </a:r>
            <a:endParaRPr lang="en-US" sz="3600" b="1" dirty="0">
              <a:solidFill>
                <a:srgbClr val="FF0000"/>
              </a:solidFill>
            </a:endParaRPr>
          </a:p>
        </p:txBody>
      </p:sp>
    </p:spTree>
    <p:extLst>
      <p:ext uri="{BB962C8B-B14F-4D97-AF65-F5344CB8AC3E}">
        <p14:creationId xmlns:p14="http://schemas.microsoft.com/office/powerpoint/2010/main" val="16726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9" grpId="0"/>
      <p:bldP spid="20" grpId="0"/>
      <p:bldP spid="22" grpId="0"/>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n128 Fb Le Da">
            <a:extLst>
              <a:ext uri="{FF2B5EF4-FFF2-40B4-BE49-F238E27FC236}">
                <a16:creationId xmlns:a16="http://schemas.microsoft.com/office/drawing/2014/main" id="{4EC2A6DC-7BB3-421C-BCBF-190C79610415}"/>
              </a:ext>
            </a:extLst>
          </p:cNvPr>
          <p:cNvSpPr/>
          <p:nvPr/>
        </p:nvSpPr>
        <p:spPr>
          <a:xfrm>
            <a:off x="201706" y="176850"/>
            <a:ext cx="56746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mj-lt"/>
              </a:rPr>
              <a:t>            QUY</a:t>
            </a:r>
            <a:r>
              <a:rPr kumimoji="0" lang="en-US" sz="3200" b="1" i="0" u="none" strike="noStrike" kern="0" cap="none" spc="0" normalizeH="0" noProof="0" dirty="0">
                <a:ln>
                  <a:noFill/>
                </a:ln>
                <a:solidFill>
                  <a:srgbClr val="FFFF00"/>
                </a:solidFill>
                <a:effectLst/>
                <a:uLnTx/>
                <a:uFillTx/>
                <a:latin typeface="+mj-lt"/>
              </a:rPr>
              <a:t> TẮC </a:t>
            </a:r>
            <a:r>
              <a:rPr kumimoji="0" lang="en-US" sz="3200" b="1" i="0" u="none" strike="noStrike" kern="0" cap="none" spc="0" normalizeH="0" baseline="0" noProof="0" dirty="0">
                <a:ln>
                  <a:noFill/>
                </a:ln>
                <a:solidFill>
                  <a:srgbClr val="FFFF00"/>
                </a:solidFill>
                <a:effectLst/>
                <a:uLnTx/>
                <a:uFillTx/>
                <a:latin typeface="+mj-lt"/>
              </a:rPr>
              <a:t>MOMENT</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
        <p:nvSpPr>
          <p:cNvPr id="12" name="Hình chữ nhật: Góc Tròn 5" descr="n128 Fb Le Da">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2</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14" name="Picture 4" descr="n128 Fb Le Da">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346115"/>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128 Fb Le Da">
            <a:extLst>
              <a:ext uri="{FF2B5EF4-FFF2-40B4-BE49-F238E27FC236}">
                <a16:creationId xmlns:a16="http://schemas.microsoft.com/office/drawing/2014/main" id="{7F38D382-0A30-4AA7-AE41-F5F7E6A5B7D5}"/>
              </a:ext>
            </a:extLst>
          </p:cNvPr>
          <p:cNvSpPr txBox="1"/>
          <p:nvPr/>
        </p:nvSpPr>
        <p:spPr>
          <a:xfrm>
            <a:off x="3889576" y="5129960"/>
            <a:ext cx="5926777" cy="699247"/>
          </a:xfrm>
          <a:prstGeom prst="rect">
            <a:avLst/>
          </a:prstGeom>
          <a:solidFill>
            <a:schemeClr val="accent5">
              <a:lumMod val="50000"/>
            </a:schemeClr>
          </a:solidFill>
        </p:spPr>
        <p:txBody>
          <a:bodyPr vert="horz" lIns="91440" tIns="45720" rIns="91440" bIns="45720" rtlCol="0">
            <a:noAutofit/>
          </a:bodyPr>
          <a:lstStyle/>
          <a:p>
            <a:pPr marL="5715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1</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2</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1</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2</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a:t>
            </a:r>
            <a:endParaRPr kumimoji="0" lang="vi-VN" sz="3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Rounded Rectangle 1" descr="n128 Fb Le Da"/>
          <p:cNvSpPr/>
          <p:nvPr/>
        </p:nvSpPr>
        <p:spPr>
          <a:xfrm>
            <a:off x="1496000" y="1074366"/>
            <a:ext cx="10162600" cy="372623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Muốn cho một vật có trục quay cố định ở trạng thái cân bằng, tổng độ lớn các moment lực có xu hướng làm vật quay theo chiều kim đồng hồ phải bằng tổng độ lớn các moment lực có xu hướng làm vật quay theo chiều ngược lại.</a:t>
            </a:r>
          </a:p>
        </p:txBody>
      </p:sp>
    </p:spTree>
    <p:extLst>
      <p:ext uri="{BB962C8B-B14F-4D97-AF65-F5344CB8AC3E}">
        <p14:creationId xmlns:p14="http://schemas.microsoft.com/office/powerpoint/2010/main" val="7928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22" presetClass="entr" presetSubtype="8" fill="hold" nodeType="with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n128 Fb Le Da">
            <a:extLst>
              <a:ext uri="{FF2B5EF4-FFF2-40B4-BE49-F238E27FC236}">
                <a16:creationId xmlns:a16="http://schemas.microsoft.com/office/drawing/2014/main" id="{1E72F060-CD78-40D1-948E-839C63DFB9BC}"/>
              </a:ext>
            </a:extLst>
          </p:cNvPr>
          <p:cNvSpPr/>
          <p:nvPr/>
        </p:nvSpPr>
        <p:spPr>
          <a:xfrm>
            <a:off x="2594935" y="1145881"/>
            <a:ext cx="5473300" cy="3201764"/>
          </a:xfrm>
          <a:custGeom>
            <a:avLst/>
            <a:gdLst>
              <a:gd name="connsiteX0" fmla="*/ 0 w 5029548"/>
              <a:gd name="connsiteY0" fmla="*/ 578359 h 3470083"/>
              <a:gd name="connsiteX1" fmla="*/ 578359 w 5029548"/>
              <a:gd name="connsiteY1" fmla="*/ 0 h 3470083"/>
              <a:gd name="connsiteX2" fmla="*/ 838258 w 5029548"/>
              <a:gd name="connsiteY2" fmla="*/ 0 h 3470083"/>
              <a:gd name="connsiteX3" fmla="*/ 838258 w 5029548"/>
              <a:gd name="connsiteY3" fmla="*/ 0 h 3470083"/>
              <a:gd name="connsiteX4" fmla="*/ 2095645 w 5029548"/>
              <a:gd name="connsiteY4" fmla="*/ 0 h 3470083"/>
              <a:gd name="connsiteX5" fmla="*/ 4451189 w 5029548"/>
              <a:gd name="connsiteY5" fmla="*/ 0 h 3470083"/>
              <a:gd name="connsiteX6" fmla="*/ 5029548 w 5029548"/>
              <a:gd name="connsiteY6" fmla="*/ 578359 h 3470083"/>
              <a:gd name="connsiteX7" fmla="*/ 5029548 w 5029548"/>
              <a:gd name="connsiteY7" fmla="*/ 2024215 h 3470083"/>
              <a:gd name="connsiteX8" fmla="*/ 5029548 w 5029548"/>
              <a:gd name="connsiteY8" fmla="*/ 2024215 h 3470083"/>
              <a:gd name="connsiteX9" fmla="*/ 5029548 w 5029548"/>
              <a:gd name="connsiteY9" fmla="*/ 2891736 h 3470083"/>
              <a:gd name="connsiteX10" fmla="*/ 5029548 w 5029548"/>
              <a:gd name="connsiteY10" fmla="*/ 2891724 h 3470083"/>
              <a:gd name="connsiteX11" fmla="*/ 4451189 w 5029548"/>
              <a:gd name="connsiteY11" fmla="*/ 3470083 h 3470083"/>
              <a:gd name="connsiteX12" fmla="*/ 2095645 w 5029548"/>
              <a:gd name="connsiteY12" fmla="*/ 3470083 h 3470083"/>
              <a:gd name="connsiteX13" fmla="*/ 1466968 w 5029548"/>
              <a:gd name="connsiteY13" fmla="*/ 4023353 h 3470083"/>
              <a:gd name="connsiteX14" fmla="*/ 838258 w 5029548"/>
              <a:gd name="connsiteY14" fmla="*/ 3470083 h 3470083"/>
              <a:gd name="connsiteX15" fmla="*/ 578359 w 5029548"/>
              <a:gd name="connsiteY15" fmla="*/ 3470083 h 3470083"/>
              <a:gd name="connsiteX16" fmla="*/ 0 w 5029548"/>
              <a:gd name="connsiteY16" fmla="*/ 2891724 h 3470083"/>
              <a:gd name="connsiteX17" fmla="*/ 0 w 5029548"/>
              <a:gd name="connsiteY17" fmla="*/ 2891736 h 3470083"/>
              <a:gd name="connsiteX18" fmla="*/ 0 w 5029548"/>
              <a:gd name="connsiteY18" fmla="*/ 2024215 h 3470083"/>
              <a:gd name="connsiteX19" fmla="*/ 0 w 5029548"/>
              <a:gd name="connsiteY19" fmla="*/ 2024215 h 3470083"/>
              <a:gd name="connsiteX20" fmla="*/ 0 w 5029548"/>
              <a:gd name="connsiteY20" fmla="*/ 578359 h 3470083"/>
              <a:gd name="connsiteX0" fmla="*/ 0 w 5029548"/>
              <a:gd name="connsiteY0" fmla="*/ 578359 h 3740965"/>
              <a:gd name="connsiteX1" fmla="*/ 578359 w 5029548"/>
              <a:gd name="connsiteY1" fmla="*/ 0 h 3740965"/>
              <a:gd name="connsiteX2" fmla="*/ 838258 w 5029548"/>
              <a:gd name="connsiteY2" fmla="*/ 0 h 3740965"/>
              <a:gd name="connsiteX3" fmla="*/ 838258 w 5029548"/>
              <a:gd name="connsiteY3" fmla="*/ 0 h 3740965"/>
              <a:gd name="connsiteX4" fmla="*/ 2095645 w 5029548"/>
              <a:gd name="connsiteY4" fmla="*/ 0 h 3740965"/>
              <a:gd name="connsiteX5" fmla="*/ 4451189 w 5029548"/>
              <a:gd name="connsiteY5" fmla="*/ 0 h 3740965"/>
              <a:gd name="connsiteX6" fmla="*/ 5029548 w 5029548"/>
              <a:gd name="connsiteY6" fmla="*/ 578359 h 3740965"/>
              <a:gd name="connsiteX7" fmla="*/ 5029548 w 5029548"/>
              <a:gd name="connsiteY7" fmla="*/ 2024215 h 3740965"/>
              <a:gd name="connsiteX8" fmla="*/ 5029548 w 5029548"/>
              <a:gd name="connsiteY8" fmla="*/ 2024215 h 3740965"/>
              <a:gd name="connsiteX9" fmla="*/ 5029548 w 5029548"/>
              <a:gd name="connsiteY9" fmla="*/ 2891736 h 3740965"/>
              <a:gd name="connsiteX10" fmla="*/ 5029548 w 5029548"/>
              <a:gd name="connsiteY10" fmla="*/ 2891724 h 3740965"/>
              <a:gd name="connsiteX11" fmla="*/ 4451189 w 5029548"/>
              <a:gd name="connsiteY11" fmla="*/ 3470083 h 3740965"/>
              <a:gd name="connsiteX12" fmla="*/ 2095645 w 5029548"/>
              <a:gd name="connsiteY12" fmla="*/ 3470083 h 3740965"/>
              <a:gd name="connsiteX13" fmla="*/ 1466968 w 5029548"/>
              <a:gd name="connsiteY13" fmla="*/ 3740965 h 3740965"/>
              <a:gd name="connsiteX14" fmla="*/ 838258 w 5029548"/>
              <a:gd name="connsiteY14" fmla="*/ 3470083 h 3740965"/>
              <a:gd name="connsiteX15" fmla="*/ 578359 w 5029548"/>
              <a:gd name="connsiteY15" fmla="*/ 3470083 h 3740965"/>
              <a:gd name="connsiteX16" fmla="*/ 0 w 5029548"/>
              <a:gd name="connsiteY16" fmla="*/ 2891724 h 3740965"/>
              <a:gd name="connsiteX17" fmla="*/ 0 w 5029548"/>
              <a:gd name="connsiteY17" fmla="*/ 2891736 h 3740965"/>
              <a:gd name="connsiteX18" fmla="*/ 0 w 5029548"/>
              <a:gd name="connsiteY18" fmla="*/ 2024215 h 3740965"/>
              <a:gd name="connsiteX19" fmla="*/ 0 w 5029548"/>
              <a:gd name="connsiteY19" fmla="*/ 2024215 h 3740965"/>
              <a:gd name="connsiteX20" fmla="*/ 0 w 5029548"/>
              <a:gd name="connsiteY20" fmla="*/ 578359 h 3740965"/>
              <a:gd name="connsiteX0" fmla="*/ 13447 w 5029548"/>
              <a:gd name="connsiteY0" fmla="*/ 339404 h 3740965"/>
              <a:gd name="connsiteX1" fmla="*/ 578359 w 5029548"/>
              <a:gd name="connsiteY1" fmla="*/ 0 h 3740965"/>
              <a:gd name="connsiteX2" fmla="*/ 838258 w 5029548"/>
              <a:gd name="connsiteY2" fmla="*/ 0 h 3740965"/>
              <a:gd name="connsiteX3" fmla="*/ 838258 w 5029548"/>
              <a:gd name="connsiteY3" fmla="*/ 0 h 3740965"/>
              <a:gd name="connsiteX4" fmla="*/ 2095645 w 5029548"/>
              <a:gd name="connsiteY4" fmla="*/ 0 h 3740965"/>
              <a:gd name="connsiteX5" fmla="*/ 4451189 w 5029548"/>
              <a:gd name="connsiteY5" fmla="*/ 0 h 3740965"/>
              <a:gd name="connsiteX6" fmla="*/ 5029548 w 5029548"/>
              <a:gd name="connsiteY6" fmla="*/ 578359 h 3740965"/>
              <a:gd name="connsiteX7" fmla="*/ 5029548 w 5029548"/>
              <a:gd name="connsiteY7" fmla="*/ 2024215 h 3740965"/>
              <a:gd name="connsiteX8" fmla="*/ 5029548 w 5029548"/>
              <a:gd name="connsiteY8" fmla="*/ 2024215 h 3740965"/>
              <a:gd name="connsiteX9" fmla="*/ 5029548 w 5029548"/>
              <a:gd name="connsiteY9" fmla="*/ 2891736 h 3740965"/>
              <a:gd name="connsiteX10" fmla="*/ 5029548 w 5029548"/>
              <a:gd name="connsiteY10" fmla="*/ 2891724 h 3740965"/>
              <a:gd name="connsiteX11" fmla="*/ 4451189 w 5029548"/>
              <a:gd name="connsiteY11" fmla="*/ 3470083 h 3740965"/>
              <a:gd name="connsiteX12" fmla="*/ 2095645 w 5029548"/>
              <a:gd name="connsiteY12" fmla="*/ 3470083 h 3740965"/>
              <a:gd name="connsiteX13" fmla="*/ 1466968 w 5029548"/>
              <a:gd name="connsiteY13" fmla="*/ 3740965 h 3740965"/>
              <a:gd name="connsiteX14" fmla="*/ 838258 w 5029548"/>
              <a:gd name="connsiteY14" fmla="*/ 3470083 h 3740965"/>
              <a:gd name="connsiteX15" fmla="*/ 578359 w 5029548"/>
              <a:gd name="connsiteY15" fmla="*/ 3470083 h 3740965"/>
              <a:gd name="connsiteX16" fmla="*/ 0 w 5029548"/>
              <a:gd name="connsiteY16" fmla="*/ 2891724 h 3740965"/>
              <a:gd name="connsiteX17" fmla="*/ 0 w 5029548"/>
              <a:gd name="connsiteY17" fmla="*/ 2891736 h 3740965"/>
              <a:gd name="connsiteX18" fmla="*/ 0 w 5029548"/>
              <a:gd name="connsiteY18" fmla="*/ 2024215 h 3740965"/>
              <a:gd name="connsiteX19" fmla="*/ 0 w 5029548"/>
              <a:gd name="connsiteY19" fmla="*/ 2024215 h 3740965"/>
              <a:gd name="connsiteX20" fmla="*/ 13447 w 5029548"/>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451223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451223 w 5029582"/>
              <a:gd name="connsiteY11" fmla="*/ 3470083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451223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612587 w 5029582"/>
              <a:gd name="connsiteY11" fmla="*/ 3441971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599140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612587 w 5029582"/>
              <a:gd name="connsiteY11" fmla="*/ 3441971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9582" h="3740965">
                <a:moveTo>
                  <a:pt x="13481" y="339404"/>
                </a:moveTo>
                <a:cubicBezTo>
                  <a:pt x="13481" y="19985"/>
                  <a:pt x="258974" y="0"/>
                  <a:pt x="578393" y="0"/>
                </a:cubicBezTo>
                <a:lnTo>
                  <a:pt x="838292" y="0"/>
                </a:lnTo>
                <a:lnTo>
                  <a:pt x="838292" y="0"/>
                </a:lnTo>
                <a:lnTo>
                  <a:pt x="2095679" y="0"/>
                </a:lnTo>
                <a:lnTo>
                  <a:pt x="4599140" y="0"/>
                </a:lnTo>
                <a:cubicBezTo>
                  <a:pt x="4918559" y="0"/>
                  <a:pt x="5029582" y="258940"/>
                  <a:pt x="5029582" y="578359"/>
                </a:cubicBezTo>
                <a:lnTo>
                  <a:pt x="5029582" y="2024215"/>
                </a:lnTo>
                <a:lnTo>
                  <a:pt x="5029582" y="2024215"/>
                </a:lnTo>
                <a:lnTo>
                  <a:pt x="5029582" y="2891736"/>
                </a:lnTo>
                <a:lnTo>
                  <a:pt x="5029582" y="2891724"/>
                </a:lnTo>
                <a:cubicBezTo>
                  <a:pt x="5029582" y="3211143"/>
                  <a:pt x="4932006" y="3441971"/>
                  <a:pt x="4612587" y="3441971"/>
                </a:cubicBezTo>
                <a:lnTo>
                  <a:pt x="2095679" y="3470083"/>
                </a:lnTo>
                <a:lnTo>
                  <a:pt x="1467002" y="3740965"/>
                </a:lnTo>
                <a:lnTo>
                  <a:pt x="838292" y="3470083"/>
                </a:lnTo>
                <a:lnTo>
                  <a:pt x="309451" y="3512252"/>
                </a:lnTo>
                <a:cubicBezTo>
                  <a:pt x="-9968" y="3512252"/>
                  <a:pt x="34" y="3211143"/>
                  <a:pt x="34" y="2891724"/>
                </a:cubicBezTo>
                <a:lnTo>
                  <a:pt x="34" y="2891736"/>
                </a:lnTo>
                <a:lnTo>
                  <a:pt x="34" y="2024215"/>
                </a:lnTo>
                <a:lnTo>
                  <a:pt x="34" y="2024215"/>
                </a:lnTo>
                <a:lnTo>
                  <a:pt x="13481" y="339404"/>
                </a:lnTo>
                <a:close/>
              </a:path>
            </a:pathLst>
          </a:cu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Quan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sát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hình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14.10,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chỉ</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rõ</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có</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dụng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làm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cân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quay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cùng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chiều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kim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đồng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hồ</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ngược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chiều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kim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đồng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hồ</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128 Fb Le Da"/>
          <p:cNvSpPr/>
          <p:nvPr/>
        </p:nvSpPr>
        <p:spPr>
          <a:xfrm>
            <a:off x="600891" y="4624251"/>
            <a:ext cx="10907486"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00CC00"/>
                </a:solidFill>
                <a:latin typeface="Arial"/>
              </a:rPr>
              <a:t>Lực phía bên cánh tay đòn d</a:t>
            </a:r>
            <a:r>
              <a:rPr lang="vi-VN" sz="3200" b="1" baseline="-25000" dirty="0">
                <a:solidFill>
                  <a:srgbClr val="00CC00"/>
                </a:solidFill>
                <a:latin typeface="Arial"/>
              </a:rPr>
              <a:t>2</a:t>
            </a:r>
            <a:r>
              <a:rPr lang="vi-VN" sz="3200" b="1" dirty="0">
                <a:solidFill>
                  <a:srgbClr val="00CC00"/>
                </a:solidFill>
                <a:latin typeface="Arial"/>
              </a:rPr>
              <a:t> làm cân quay cùng chiều kim đồng hồ </a:t>
            </a:r>
          </a:p>
          <a:p>
            <a:pPr marL="457200" lvl="0" indent="-457200" algn="just">
              <a:buFont typeface="Arial" panose="020B0604020202020204" pitchFamily="34" charset="0"/>
              <a:buChar char="•"/>
              <a:defRPr/>
            </a:pPr>
            <a:r>
              <a:rPr lang="vi-VN" sz="3200" b="1" dirty="0">
                <a:solidFill>
                  <a:srgbClr val="00CC00"/>
                </a:solidFill>
                <a:latin typeface="Arial"/>
              </a:rPr>
              <a:t>Lực phía bên canh tay đòn d</a:t>
            </a:r>
            <a:r>
              <a:rPr lang="vi-VN" sz="3200" b="1" baseline="-25000" dirty="0">
                <a:solidFill>
                  <a:srgbClr val="00CC00"/>
                </a:solidFill>
                <a:latin typeface="Arial"/>
              </a:rPr>
              <a:t>1</a:t>
            </a:r>
            <a:r>
              <a:rPr lang="vi-VN" sz="3200" b="1" dirty="0">
                <a:solidFill>
                  <a:srgbClr val="00CC00"/>
                </a:solidFill>
                <a:latin typeface="Arial"/>
              </a:rPr>
              <a:t> làm cân quay ngược chiều kim đồng hồ</a:t>
            </a:r>
            <a:endParaRPr kumimoji="0" lang="en-US" sz="3200" b="1" i="0" u="none" strike="noStrike" kern="1200" cap="none" spc="0" normalizeH="0" baseline="0" noProof="0" dirty="0">
              <a:ln>
                <a:noFill/>
              </a:ln>
              <a:solidFill>
                <a:srgbClr val="00CC00"/>
              </a:solidFill>
              <a:effectLst/>
              <a:uLnTx/>
              <a:uFillTx/>
              <a:latin typeface="Arial"/>
            </a:endParaRPr>
          </a:p>
        </p:txBody>
      </p:sp>
      <p:pic>
        <p:nvPicPr>
          <p:cNvPr id="2" name="Picture 1" descr="n128 Fb Le Da"/>
          <p:cNvPicPr>
            <a:picLocks noChangeAspect="1"/>
          </p:cNvPicPr>
          <p:nvPr/>
        </p:nvPicPr>
        <p:blipFill>
          <a:blip r:embed="rId4"/>
          <a:stretch>
            <a:fillRect/>
          </a:stretch>
        </p:blipFill>
        <p:spPr>
          <a:xfrm>
            <a:off x="8243047" y="45120"/>
            <a:ext cx="3820729" cy="4379860"/>
          </a:xfrm>
          <a:prstGeom prst="rect">
            <a:avLst/>
          </a:prstGeom>
        </p:spPr>
      </p:pic>
    </p:spTree>
    <p:extLst>
      <p:ext uri="{BB962C8B-B14F-4D97-AF65-F5344CB8AC3E}">
        <p14:creationId xmlns:p14="http://schemas.microsoft.com/office/powerpoint/2010/main" val="29161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n128 Fb Le Da">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4" name="Rounded Rectangle 13" descr="n128 Fb Le Da"/>
          <p:cNvSpPr/>
          <p:nvPr/>
        </p:nvSpPr>
        <p:spPr>
          <a:xfrm>
            <a:off x="298403" y="953203"/>
            <a:ext cx="7850515"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CC00"/>
                </a:solidFill>
                <a:latin typeface="Arial"/>
              </a:rPr>
              <a:t>Ví</a:t>
            </a:r>
            <a:r>
              <a:rPr lang="en-US" sz="2400" b="1" dirty="0">
                <a:solidFill>
                  <a:srgbClr val="00CC00"/>
                </a:solidFill>
                <a:latin typeface="Arial"/>
              </a:rPr>
              <a:t> </a:t>
            </a:r>
            <a:r>
              <a:rPr lang="en-US" sz="2400" b="1" dirty="0" err="1">
                <a:solidFill>
                  <a:srgbClr val="00CC00"/>
                </a:solidFill>
                <a:latin typeface="Arial"/>
              </a:rPr>
              <a:t>dụ</a:t>
            </a:r>
            <a:r>
              <a:rPr lang="en-US" sz="2400" b="1" dirty="0">
                <a:solidFill>
                  <a:srgbClr val="00CC00"/>
                </a:solidFill>
                <a:latin typeface="Arial"/>
              </a:rPr>
              <a:t> 1: </a:t>
            </a:r>
            <a:r>
              <a:rPr lang="en-US" sz="2400" b="1" dirty="0" err="1">
                <a:solidFill>
                  <a:srgbClr val="00CC00"/>
                </a:solidFill>
                <a:latin typeface="Arial"/>
              </a:rPr>
              <a:t>Một</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đẩy</a:t>
            </a:r>
            <a:r>
              <a:rPr lang="en-US" sz="2400" b="1" dirty="0">
                <a:solidFill>
                  <a:srgbClr val="00CC00"/>
                </a:solidFill>
                <a:latin typeface="Arial"/>
              </a:rPr>
              <a:t> </a:t>
            </a:r>
            <a:r>
              <a:rPr lang="en-US" sz="2400" b="1" dirty="0" err="1">
                <a:solidFill>
                  <a:srgbClr val="00CC00"/>
                </a:solidFill>
                <a:latin typeface="Arial"/>
              </a:rPr>
              <a:t>chuyển</a:t>
            </a:r>
            <a:r>
              <a:rPr lang="en-US" sz="2400" b="1" dirty="0">
                <a:solidFill>
                  <a:srgbClr val="00CC00"/>
                </a:solidFill>
                <a:latin typeface="Arial"/>
              </a:rPr>
              <a:t> </a:t>
            </a:r>
            <a:r>
              <a:rPr lang="en-US" sz="2400" b="1" dirty="0" err="1">
                <a:solidFill>
                  <a:srgbClr val="00CC00"/>
                </a:solidFill>
                <a:latin typeface="Arial"/>
              </a:rPr>
              <a:t>vật</a:t>
            </a:r>
            <a:r>
              <a:rPr lang="en-US" sz="2400" b="1" dirty="0">
                <a:solidFill>
                  <a:srgbClr val="00CC00"/>
                </a:solidFill>
                <a:latin typeface="Arial"/>
              </a:rPr>
              <a:t> </a:t>
            </a:r>
            <a:r>
              <a:rPr lang="en-US" sz="2400" b="1" dirty="0" err="1">
                <a:solidFill>
                  <a:srgbClr val="00CC00"/>
                </a:solidFill>
                <a:latin typeface="Arial"/>
              </a:rPr>
              <a:t>liệu</a:t>
            </a:r>
            <a:r>
              <a:rPr lang="en-US" sz="2400" b="1" dirty="0">
                <a:solidFill>
                  <a:srgbClr val="00CC00"/>
                </a:solidFill>
                <a:latin typeface="Arial"/>
              </a:rPr>
              <a:t> </a:t>
            </a:r>
            <a:r>
              <a:rPr lang="en-US" sz="2400" b="1" dirty="0" err="1">
                <a:solidFill>
                  <a:srgbClr val="00CC00"/>
                </a:solidFill>
                <a:latin typeface="Arial"/>
              </a:rPr>
              <a:t>có</a:t>
            </a:r>
            <a:r>
              <a:rPr lang="en-US" sz="2400" b="1" dirty="0">
                <a:solidFill>
                  <a:srgbClr val="00CC00"/>
                </a:solidFill>
                <a:latin typeface="Arial"/>
              </a:rPr>
              <a:t> </a:t>
            </a:r>
            <a:r>
              <a:rPr lang="en-US" sz="2400" b="1" dirty="0" err="1">
                <a:solidFill>
                  <a:srgbClr val="00CC00"/>
                </a:solidFill>
                <a:latin typeface="Arial"/>
              </a:rPr>
              <a:t>cấu</a:t>
            </a:r>
            <a:r>
              <a:rPr lang="en-US" sz="2400" b="1" dirty="0">
                <a:solidFill>
                  <a:srgbClr val="00CC00"/>
                </a:solidFill>
                <a:latin typeface="Arial"/>
              </a:rPr>
              <a:t> </a:t>
            </a:r>
            <a:r>
              <a:rPr lang="en-US" sz="2400" b="1" dirty="0" err="1">
                <a:solidFill>
                  <a:srgbClr val="00CC00"/>
                </a:solidFill>
                <a:latin typeface="Arial"/>
              </a:rPr>
              <a:t>tạo</a:t>
            </a:r>
            <a:r>
              <a:rPr lang="en-US" sz="2400" b="1" dirty="0">
                <a:solidFill>
                  <a:srgbClr val="00CC00"/>
                </a:solidFill>
                <a:latin typeface="Arial"/>
              </a:rPr>
              <a:t> </a:t>
            </a:r>
            <a:r>
              <a:rPr lang="en-US" sz="2400" b="1" dirty="0" err="1">
                <a:solidFill>
                  <a:srgbClr val="00CC00"/>
                </a:solidFill>
                <a:latin typeface="Arial"/>
              </a:rPr>
              <a:t>như</a:t>
            </a:r>
            <a:r>
              <a:rPr lang="en-US" sz="2400" b="1" dirty="0">
                <a:solidFill>
                  <a:srgbClr val="00CC00"/>
                </a:solidFill>
                <a:latin typeface="Arial"/>
              </a:rPr>
              <a:t> </a:t>
            </a:r>
            <a:r>
              <a:rPr lang="en-US" sz="2400" b="1" dirty="0" err="1">
                <a:solidFill>
                  <a:srgbClr val="00CC00"/>
                </a:solidFill>
                <a:latin typeface="Arial"/>
              </a:rPr>
              <a:t>hình</a:t>
            </a:r>
            <a:r>
              <a:rPr lang="en-US" sz="2400" b="1" dirty="0">
                <a:solidFill>
                  <a:srgbClr val="00CC00"/>
                </a:solidFill>
                <a:latin typeface="Arial"/>
              </a:rPr>
              <a:t> 14.11. </a:t>
            </a:r>
            <a:r>
              <a:rPr lang="en-US" sz="2400" b="1" dirty="0" err="1">
                <a:solidFill>
                  <a:srgbClr val="00CC00"/>
                </a:solidFill>
                <a:latin typeface="Arial"/>
              </a:rPr>
              <a:t>Tổng</a:t>
            </a:r>
            <a:r>
              <a:rPr lang="en-US" sz="2400" b="1" dirty="0">
                <a:solidFill>
                  <a:srgbClr val="00CC00"/>
                </a:solidFill>
                <a:latin typeface="Arial"/>
              </a:rPr>
              <a:t> </a:t>
            </a:r>
            <a:r>
              <a:rPr lang="en-US" sz="2400" b="1" dirty="0" err="1">
                <a:solidFill>
                  <a:srgbClr val="00CC00"/>
                </a:solidFill>
                <a:latin typeface="Arial"/>
              </a:rPr>
              <a:t>khối</a:t>
            </a:r>
            <a:r>
              <a:rPr lang="en-US" sz="2400" b="1" dirty="0">
                <a:solidFill>
                  <a:srgbClr val="00CC00"/>
                </a:solidFill>
                <a:latin typeface="Arial"/>
              </a:rPr>
              <a:t> </a:t>
            </a:r>
            <a:r>
              <a:rPr lang="en-US" sz="2400" b="1" dirty="0" err="1">
                <a:solidFill>
                  <a:srgbClr val="00CC00"/>
                </a:solidFill>
                <a:latin typeface="Arial"/>
              </a:rPr>
              <a:t>lượng</a:t>
            </a:r>
            <a:r>
              <a:rPr lang="en-US" sz="2400" b="1" dirty="0">
                <a:solidFill>
                  <a:srgbClr val="00CC00"/>
                </a:solidFill>
                <a:latin typeface="Arial"/>
              </a:rPr>
              <a:t> </a:t>
            </a:r>
            <a:r>
              <a:rPr lang="en-US" sz="2400" b="1" dirty="0" err="1">
                <a:solidFill>
                  <a:srgbClr val="00CC00"/>
                </a:solidFill>
                <a:latin typeface="Arial"/>
              </a:rPr>
              <a:t>vật</a:t>
            </a:r>
            <a:r>
              <a:rPr lang="en-US" sz="2400" b="1" dirty="0">
                <a:solidFill>
                  <a:srgbClr val="00CC00"/>
                </a:solidFill>
                <a:latin typeface="Arial"/>
              </a:rPr>
              <a:t> </a:t>
            </a:r>
            <a:r>
              <a:rPr lang="en-US" sz="2400" b="1" dirty="0" err="1">
                <a:solidFill>
                  <a:srgbClr val="00CC00"/>
                </a:solidFill>
                <a:latin typeface="Arial"/>
              </a:rPr>
              <a:t>liệu</a:t>
            </a:r>
            <a:r>
              <a:rPr lang="en-US" sz="2400" b="1" dirty="0">
                <a:solidFill>
                  <a:srgbClr val="00CC00"/>
                </a:solidFill>
                <a:latin typeface="Arial"/>
              </a:rPr>
              <a:t> </a:t>
            </a:r>
            <a:r>
              <a:rPr lang="en-US" sz="2400" b="1" dirty="0" err="1">
                <a:solidFill>
                  <a:srgbClr val="00CC00"/>
                </a:solidFill>
                <a:latin typeface="Arial"/>
              </a:rPr>
              <a:t>và</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là</a:t>
            </a:r>
            <a:r>
              <a:rPr lang="en-US" sz="2400" b="1" dirty="0">
                <a:solidFill>
                  <a:srgbClr val="00CC00"/>
                </a:solidFill>
                <a:latin typeface="Arial"/>
              </a:rPr>
              <a:t> 100 kg. </a:t>
            </a:r>
            <a:r>
              <a:rPr lang="en-US" sz="2400" b="1" dirty="0" err="1">
                <a:solidFill>
                  <a:srgbClr val="00CC00"/>
                </a:solidFill>
                <a:latin typeface="Arial"/>
              </a:rPr>
              <a:t>Áp</a:t>
            </a:r>
            <a:r>
              <a:rPr lang="en-US" sz="2400" b="1" dirty="0">
                <a:solidFill>
                  <a:srgbClr val="00CC00"/>
                </a:solidFill>
                <a:latin typeface="Arial"/>
              </a:rPr>
              <a:t> </a:t>
            </a:r>
            <a:r>
              <a:rPr lang="en-US" sz="2400" b="1" dirty="0" err="1">
                <a:solidFill>
                  <a:srgbClr val="00CC00"/>
                </a:solidFill>
                <a:latin typeface="Arial"/>
              </a:rPr>
              <a:t>dụng</a:t>
            </a:r>
            <a:r>
              <a:rPr lang="en-US" sz="2400" b="1" dirty="0">
                <a:solidFill>
                  <a:srgbClr val="00CC00"/>
                </a:solidFill>
                <a:latin typeface="Arial"/>
              </a:rPr>
              <a:t> </a:t>
            </a:r>
            <a:r>
              <a:rPr lang="en-US" sz="2400" b="1" dirty="0" err="1">
                <a:solidFill>
                  <a:srgbClr val="00CC00"/>
                </a:solidFill>
                <a:latin typeface="Arial"/>
              </a:rPr>
              <a:t>quy</a:t>
            </a:r>
            <a:r>
              <a:rPr lang="en-US" sz="2400" b="1" dirty="0">
                <a:solidFill>
                  <a:srgbClr val="00CC00"/>
                </a:solidFill>
                <a:latin typeface="Arial"/>
              </a:rPr>
              <a:t> </a:t>
            </a:r>
            <a:r>
              <a:rPr lang="en-US" sz="2400" b="1" dirty="0" err="1">
                <a:solidFill>
                  <a:srgbClr val="00CC00"/>
                </a:solidFill>
                <a:latin typeface="Arial"/>
              </a:rPr>
              <a:t>tắc</a:t>
            </a:r>
            <a:r>
              <a:rPr lang="en-US" sz="2400" b="1" dirty="0">
                <a:solidFill>
                  <a:srgbClr val="00CC00"/>
                </a:solidFill>
                <a:latin typeface="Arial"/>
              </a:rPr>
              <a:t> moment, </a:t>
            </a:r>
            <a:r>
              <a:rPr lang="en-US" sz="2400" b="1" dirty="0" err="1">
                <a:solidFill>
                  <a:srgbClr val="00CC00"/>
                </a:solidFill>
                <a:latin typeface="Arial"/>
              </a:rPr>
              <a:t>tính</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nâng</a:t>
            </a:r>
            <a:r>
              <a:rPr lang="en-US" sz="2400" b="1" dirty="0">
                <a:solidFill>
                  <a:srgbClr val="00CC00"/>
                </a:solidFill>
                <a:latin typeface="Arial"/>
              </a:rPr>
              <a:t> </a:t>
            </a:r>
            <a:r>
              <a:rPr lang="en-US" sz="2400" b="1" dirty="0" err="1">
                <a:solidFill>
                  <a:srgbClr val="00CC00"/>
                </a:solidFill>
                <a:latin typeface="Arial"/>
              </a:rPr>
              <a:t>đặt</a:t>
            </a:r>
            <a:r>
              <a:rPr lang="en-US" sz="2400" b="1" dirty="0">
                <a:solidFill>
                  <a:srgbClr val="00CC00"/>
                </a:solidFill>
                <a:latin typeface="Arial"/>
              </a:rPr>
              <a:t> </a:t>
            </a:r>
            <a:r>
              <a:rPr lang="en-US" sz="2400" b="1" dirty="0" err="1">
                <a:solidFill>
                  <a:srgbClr val="00CC00"/>
                </a:solidFill>
                <a:latin typeface="Arial"/>
              </a:rPr>
              <a:t>vào</a:t>
            </a:r>
            <a:r>
              <a:rPr lang="en-US" sz="2400" b="1" dirty="0">
                <a:solidFill>
                  <a:srgbClr val="00CC00"/>
                </a:solidFill>
                <a:latin typeface="Arial"/>
              </a:rPr>
              <a:t> </a:t>
            </a:r>
            <a:r>
              <a:rPr lang="en-US" sz="2400" b="1" dirty="0" err="1">
                <a:solidFill>
                  <a:srgbClr val="00CC00"/>
                </a:solidFill>
                <a:latin typeface="Arial"/>
              </a:rPr>
              <a:t>tay</a:t>
            </a:r>
            <a:r>
              <a:rPr lang="en-US" sz="2400" b="1" dirty="0">
                <a:solidFill>
                  <a:srgbClr val="00CC00"/>
                </a:solidFill>
                <a:latin typeface="Arial"/>
              </a:rPr>
              <a:t> </a:t>
            </a:r>
            <a:r>
              <a:rPr lang="en-US" sz="2400" b="1" dirty="0" err="1">
                <a:solidFill>
                  <a:srgbClr val="00CC00"/>
                </a:solidFill>
                <a:latin typeface="Arial"/>
              </a:rPr>
              <a:t>cầm</a:t>
            </a:r>
            <a:r>
              <a:rPr lang="en-US" sz="2400" b="1" dirty="0">
                <a:solidFill>
                  <a:srgbClr val="00CC00"/>
                </a:solidFill>
                <a:latin typeface="Arial"/>
              </a:rPr>
              <a:t> </a:t>
            </a:r>
            <a:r>
              <a:rPr lang="en-US" sz="2400" b="1" dirty="0" err="1">
                <a:solidFill>
                  <a:srgbClr val="00CC00"/>
                </a:solidFill>
                <a:latin typeface="Arial"/>
              </a:rPr>
              <a:t>để</a:t>
            </a:r>
            <a:r>
              <a:rPr lang="en-US" sz="2400" b="1" dirty="0">
                <a:solidFill>
                  <a:srgbClr val="00CC00"/>
                </a:solidFill>
                <a:latin typeface="Arial"/>
              </a:rPr>
              <a:t> </a:t>
            </a:r>
            <a:r>
              <a:rPr lang="en-US" sz="2400" b="1" dirty="0" err="1">
                <a:solidFill>
                  <a:srgbClr val="00CC00"/>
                </a:solidFill>
                <a:latin typeface="Arial"/>
              </a:rPr>
              <a:t>giữ</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thăng</a:t>
            </a:r>
            <a:r>
              <a:rPr lang="en-US" sz="2400" b="1" dirty="0">
                <a:solidFill>
                  <a:srgbClr val="00CC00"/>
                </a:solidFill>
                <a:latin typeface="Arial"/>
              </a:rPr>
              <a:t> </a:t>
            </a:r>
            <a:r>
              <a:rPr lang="en-US" sz="2400" b="1" dirty="0" err="1">
                <a:solidFill>
                  <a:srgbClr val="00CC00"/>
                </a:solidFill>
                <a:latin typeface="Arial"/>
              </a:rPr>
              <a:t>bằng</a:t>
            </a:r>
            <a:r>
              <a:rPr lang="en-US" sz="2400" b="1" dirty="0">
                <a:solidFill>
                  <a:srgbClr val="00CC00"/>
                </a:solidFill>
                <a:latin typeface="Arial"/>
              </a:rPr>
              <a:t>. </a:t>
            </a:r>
            <a:r>
              <a:rPr lang="en-US" sz="2400" b="1" dirty="0" err="1">
                <a:solidFill>
                  <a:srgbClr val="00CC00"/>
                </a:solidFill>
                <a:latin typeface="Arial"/>
              </a:rPr>
              <a:t>Lấy</a:t>
            </a:r>
            <a:r>
              <a:rPr lang="en-US" sz="2400" b="1" dirty="0">
                <a:solidFill>
                  <a:srgbClr val="00CC00"/>
                </a:solidFill>
                <a:latin typeface="Arial"/>
              </a:rPr>
              <a:t> g = 9,8 m/s</a:t>
            </a:r>
            <a:r>
              <a:rPr lang="en-US" sz="2400" b="1" baseline="30000" dirty="0">
                <a:solidFill>
                  <a:srgbClr val="00CC00"/>
                </a:solidFill>
                <a:latin typeface="Arial"/>
              </a:rPr>
              <a:t>2</a:t>
            </a:r>
            <a:r>
              <a:rPr lang="en-US" sz="2400" b="1" dirty="0">
                <a:solidFill>
                  <a:srgbClr val="00CC00"/>
                </a:solidFill>
                <a:latin typeface="Arial"/>
              </a:rPr>
              <a:t>.</a:t>
            </a:r>
            <a:endParaRPr kumimoji="0" lang="en-US" sz="2400" b="1" i="0" u="none" strike="noStrike" kern="1200" cap="none" spc="0" normalizeH="0" baseline="0" noProof="0" dirty="0">
              <a:ln>
                <a:noFill/>
              </a:ln>
              <a:solidFill>
                <a:srgbClr val="00CC00"/>
              </a:solidFill>
              <a:effectLst/>
              <a:uLnTx/>
              <a:uFillTx/>
              <a:latin typeface="Arial"/>
            </a:endParaRPr>
          </a:p>
        </p:txBody>
      </p:sp>
      <p:pic>
        <p:nvPicPr>
          <p:cNvPr id="5" name="Picture 4" descr="n128 Fb Le Da"/>
          <p:cNvPicPr>
            <a:picLocks noChangeAspect="1"/>
          </p:cNvPicPr>
          <p:nvPr/>
        </p:nvPicPr>
        <p:blipFill>
          <a:blip r:embed="rId2"/>
          <a:stretch>
            <a:fillRect/>
          </a:stretch>
        </p:blipFill>
        <p:spPr>
          <a:xfrm>
            <a:off x="8310282" y="245492"/>
            <a:ext cx="3650597" cy="3850147"/>
          </a:xfrm>
          <a:prstGeom prst="rect">
            <a:avLst/>
          </a:prstGeom>
        </p:spPr>
      </p:pic>
      <p:sp>
        <p:nvSpPr>
          <p:cNvPr id="15" name="TextBox 14" descr="n128 Fb Le Da"/>
          <p:cNvSpPr txBox="1"/>
          <p:nvPr/>
        </p:nvSpPr>
        <p:spPr>
          <a:xfrm>
            <a:off x="298403" y="3517093"/>
            <a:ext cx="6008268" cy="461665"/>
          </a:xfrm>
          <a:prstGeom prst="rect">
            <a:avLst/>
          </a:prstGeom>
          <a:noFill/>
        </p:spPr>
        <p:txBody>
          <a:bodyPr wrap="square" rtlCol="0">
            <a:spAutoFit/>
          </a:bodyPr>
          <a:lstStyle/>
          <a:p>
            <a:pPr algn="just"/>
            <a:r>
              <a:rPr lang="en-US" sz="2400" b="1" dirty="0" err="1">
                <a:solidFill>
                  <a:srgbClr val="0070C0"/>
                </a:solidFill>
              </a:rPr>
              <a:t>Xét</a:t>
            </a:r>
            <a:r>
              <a:rPr lang="en-US" sz="2400" b="1" dirty="0">
                <a:solidFill>
                  <a:srgbClr val="0070C0"/>
                </a:solidFill>
              </a:rPr>
              <a:t> </a:t>
            </a:r>
            <a:r>
              <a:rPr lang="en-US" sz="2400" b="1" dirty="0" err="1">
                <a:solidFill>
                  <a:srgbClr val="0070C0"/>
                </a:solidFill>
              </a:rPr>
              <a:t>trục</a:t>
            </a:r>
            <a:r>
              <a:rPr lang="en-US" sz="2400" b="1" dirty="0">
                <a:solidFill>
                  <a:srgbClr val="0070C0"/>
                </a:solidFill>
              </a:rPr>
              <a:t> quay </a:t>
            </a:r>
            <a:r>
              <a:rPr lang="en-US" sz="2400" b="1" dirty="0" err="1">
                <a:solidFill>
                  <a:srgbClr val="0070C0"/>
                </a:solidFill>
              </a:rPr>
              <a:t>đi</a:t>
            </a:r>
            <a:r>
              <a:rPr lang="en-US" sz="2400" b="1" dirty="0">
                <a:solidFill>
                  <a:srgbClr val="0070C0"/>
                </a:solidFill>
              </a:rPr>
              <a:t> qua </a:t>
            </a:r>
            <a:r>
              <a:rPr lang="en-US" sz="2400" b="1" dirty="0" err="1">
                <a:solidFill>
                  <a:srgbClr val="0070C0"/>
                </a:solidFill>
              </a:rPr>
              <a:t>trục</a:t>
            </a:r>
            <a:r>
              <a:rPr lang="en-US" sz="2400" b="1" dirty="0">
                <a:solidFill>
                  <a:srgbClr val="0070C0"/>
                </a:solidFill>
              </a:rPr>
              <a:t> </a:t>
            </a:r>
            <a:r>
              <a:rPr lang="en-US" sz="2400" b="1" dirty="0" err="1">
                <a:solidFill>
                  <a:srgbClr val="0070C0"/>
                </a:solidFill>
              </a:rPr>
              <a:t>bánh</a:t>
            </a:r>
            <a:r>
              <a:rPr lang="en-US" sz="2400" b="1" dirty="0">
                <a:solidFill>
                  <a:srgbClr val="0070C0"/>
                </a:solidFill>
              </a:rPr>
              <a:t> </a:t>
            </a:r>
            <a:r>
              <a:rPr lang="en-US" sz="2400" b="1" dirty="0" err="1">
                <a:solidFill>
                  <a:srgbClr val="0070C0"/>
                </a:solidFill>
              </a:rPr>
              <a:t>xe</a:t>
            </a:r>
            <a:r>
              <a:rPr lang="en-US" sz="2400" b="1" dirty="0">
                <a:solidFill>
                  <a:srgbClr val="0070C0"/>
                </a:solidFill>
              </a:rPr>
              <a:t>.</a:t>
            </a:r>
          </a:p>
        </p:txBody>
      </p:sp>
      <mc:AlternateContent xmlns:mc="http://schemas.openxmlformats.org/markup-compatibility/2006">
        <mc:Choice xmlns:a14="http://schemas.microsoft.com/office/drawing/2010/main" Requires="a14">
          <p:sp>
            <p:nvSpPr>
              <p:cNvPr id="16" name="TextBox 15" descr="n128 Fb Le Da"/>
              <p:cNvSpPr txBox="1"/>
              <p:nvPr/>
            </p:nvSpPr>
            <p:spPr>
              <a:xfrm>
                <a:off x="298403" y="4011861"/>
                <a:ext cx="11662476" cy="1289840"/>
              </a:xfrm>
              <a:prstGeom prst="rect">
                <a:avLst/>
              </a:prstGeom>
              <a:noFill/>
            </p:spPr>
            <p:txBody>
              <a:bodyPr wrap="square" rtlCol="0">
                <a:spAutoFit/>
              </a:bodyPr>
              <a:lstStyle/>
              <a:p>
                <a:pPr algn="just"/>
                <a:r>
                  <a:rPr lang="en-US" sz="2400" b="1" dirty="0">
                    <a:solidFill>
                      <a:srgbClr val="0070C0"/>
                    </a:solidFill>
                  </a:rPr>
                  <a:t>Lực </a:t>
                </a:r>
                <a:r>
                  <a:rPr lang="en-US" sz="2400" b="1" dirty="0" err="1">
                    <a:solidFill>
                      <a:srgbClr val="0070C0"/>
                    </a:solidFill>
                  </a:rPr>
                  <a:t>nâng</a:t>
                </a:r>
                <a:r>
                  <a:rPr lang="en-US" sz="2400" b="1" dirty="0">
                    <a:solidFill>
                      <a:srgbClr val="0070C0"/>
                    </a:solidFill>
                  </a:rPr>
                  <a:t> </a:t>
                </a:r>
                <a14:m>
                  <m:oMath xmlns:m="http://schemas.openxmlformats.org/officeDocument/2006/math">
                    <m:acc>
                      <m:accPr>
                        <m:chr m:val="⃗"/>
                        <m:ctrlPr>
                          <a:rPr lang="en-US" sz="2400" b="1" i="1" smtClean="0">
                            <a:solidFill>
                              <a:srgbClr val="0070C0"/>
                            </a:solidFill>
                            <a:latin typeface="Cambria Math" panose="02040503050406030204" pitchFamily="18" charset="0"/>
                          </a:rPr>
                        </m:ctrlPr>
                      </m:accPr>
                      <m:e>
                        <m:r>
                          <a:rPr lang="en-US" sz="2400" b="1" i="1" smtClean="0">
                            <a:solidFill>
                              <a:srgbClr val="0070C0"/>
                            </a:solidFill>
                            <a:latin typeface="Cambria Math" panose="02040503050406030204" pitchFamily="18" charset="0"/>
                          </a:rPr>
                          <m:t>𝑭</m:t>
                        </m:r>
                      </m:e>
                    </m:acc>
                  </m:oMath>
                </a14:m>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làm</a:t>
                </a:r>
                <a:r>
                  <a:rPr lang="en-US" sz="2400" b="1" dirty="0">
                    <a:solidFill>
                      <a:srgbClr val="0070C0"/>
                    </a:solidFill>
                  </a:rPr>
                  <a:t> </a:t>
                </a:r>
                <a:r>
                  <a:rPr lang="en-US" sz="2400" b="1" dirty="0" err="1">
                    <a:solidFill>
                      <a:srgbClr val="0070C0"/>
                    </a:solidFill>
                  </a:rPr>
                  <a:t>xe</a:t>
                </a:r>
                <a:r>
                  <a:rPr lang="en-US" sz="2400" b="1" dirty="0">
                    <a:solidFill>
                      <a:srgbClr val="0070C0"/>
                    </a:solidFill>
                  </a:rPr>
                  <a:t> quay </a:t>
                </a:r>
                <a:r>
                  <a:rPr lang="en-US" sz="2400" b="1" dirty="0" err="1">
                    <a:solidFill>
                      <a:srgbClr val="0070C0"/>
                    </a:solidFill>
                  </a:rPr>
                  <a:t>cùng</a:t>
                </a:r>
                <a:r>
                  <a:rPr lang="en-US" sz="2400" b="1" dirty="0">
                    <a:solidFill>
                      <a:srgbClr val="0070C0"/>
                    </a:solidFill>
                  </a:rPr>
                  <a:t> </a:t>
                </a:r>
                <a:r>
                  <a:rPr lang="en-US" sz="2400" b="1" dirty="0" err="1">
                    <a:solidFill>
                      <a:srgbClr val="0070C0"/>
                    </a:solidFill>
                  </a:rPr>
                  <a:t>chiều</a:t>
                </a:r>
                <a:r>
                  <a:rPr lang="en-US" sz="2400" b="1" dirty="0">
                    <a:solidFill>
                      <a:srgbClr val="0070C0"/>
                    </a:solidFill>
                  </a:rPr>
                  <a:t> </a:t>
                </a:r>
                <a:r>
                  <a:rPr lang="en-US" sz="2400" b="1" dirty="0" err="1">
                    <a:solidFill>
                      <a:srgbClr val="0070C0"/>
                    </a:solidFill>
                  </a:rPr>
                  <a:t>kim</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trong</a:t>
                </a:r>
                <a:r>
                  <a:rPr lang="en-US" sz="2400" b="1" dirty="0">
                    <a:solidFill>
                      <a:srgbClr val="0070C0"/>
                    </a:solidFill>
                  </a:rPr>
                  <a:t> </a:t>
                </a:r>
                <a:r>
                  <a:rPr lang="en-US" sz="2400" b="1" dirty="0" err="1">
                    <a:solidFill>
                      <a:srgbClr val="0070C0"/>
                    </a:solidFill>
                  </a:rPr>
                  <a:t>khi</a:t>
                </a:r>
                <a:r>
                  <a:rPr lang="en-US" sz="2400" b="1" dirty="0">
                    <a:solidFill>
                      <a:srgbClr val="0070C0"/>
                    </a:solidFill>
                  </a:rPr>
                  <a:t> </a:t>
                </a:r>
                <a:r>
                  <a:rPr lang="en-US" sz="2400" b="1" dirty="0" err="1">
                    <a:solidFill>
                      <a:srgbClr val="0070C0"/>
                    </a:solidFill>
                  </a:rPr>
                  <a:t>trọng</a:t>
                </a:r>
                <a:r>
                  <a:rPr lang="en-US" sz="2400" b="1" dirty="0">
                    <a:solidFill>
                      <a:srgbClr val="0070C0"/>
                    </a:solidFill>
                  </a:rPr>
                  <a:t> </a:t>
                </a:r>
                <a:r>
                  <a:rPr lang="en-US" sz="2400" b="1" dirty="0" err="1">
                    <a:solidFill>
                      <a:srgbClr val="0070C0"/>
                    </a:solidFill>
                  </a:rPr>
                  <a:t>lực</a:t>
                </a:r>
                <a:r>
                  <a:rPr lang="en-US" sz="2400" b="1" dirty="0">
                    <a:solidFill>
                      <a:srgbClr val="0070C0"/>
                    </a:solidFill>
                  </a:rPr>
                  <a:t> </a:t>
                </a:r>
                <a14:m>
                  <m:oMath xmlns:m="http://schemas.openxmlformats.org/officeDocument/2006/math">
                    <m:acc>
                      <m:accPr>
                        <m:chr m:val="⃗"/>
                        <m:ctrlPr>
                          <a:rPr lang="en-US" sz="2400" b="1" i="1" smtClean="0">
                            <a:solidFill>
                              <a:srgbClr val="0070C0"/>
                            </a:solidFill>
                            <a:latin typeface="Cambria Math" panose="02040503050406030204" pitchFamily="18" charset="0"/>
                          </a:rPr>
                        </m:ctrlPr>
                      </m:accPr>
                      <m:e>
                        <m:r>
                          <a:rPr lang="en-US" sz="2400" b="1" i="1" smtClean="0">
                            <a:solidFill>
                              <a:srgbClr val="0070C0"/>
                            </a:solidFill>
                            <a:latin typeface="Cambria Math" panose="02040503050406030204" pitchFamily="18" charset="0"/>
                          </a:rPr>
                          <m:t>𝑷</m:t>
                        </m:r>
                      </m:e>
                    </m:acc>
                  </m:oMath>
                </a14:m>
                <a:r>
                  <a:rPr lang="en-US" sz="2400" b="1" dirty="0">
                    <a:solidFill>
                      <a:srgbClr val="0070C0"/>
                    </a:solidFill>
                  </a:rPr>
                  <a:t> ( </a:t>
                </a:r>
                <a:r>
                  <a:rPr lang="en-US" sz="2400" b="1" dirty="0" err="1">
                    <a:solidFill>
                      <a:srgbClr val="0070C0"/>
                    </a:solidFill>
                  </a:rPr>
                  <a:t>trọng</a:t>
                </a:r>
                <a:r>
                  <a:rPr lang="en-US" sz="2400" b="1" dirty="0">
                    <a:solidFill>
                      <a:srgbClr val="0070C0"/>
                    </a:solidFill>
                  </a:rPr>
                  <a:t> </a:t>
                </a:r>
                <a:r>
                  <a:rPr lang="en-US" sz="2400" b="1" dirty="0" err="1">
                    <a:solidFill>
                      <a:srgbClr val="0070C0"/>
                    </a:solidFill>
                  </a:rPr>
                  <a:t>lượng</a:t>
                </a:r>
                <a:r>
                  <a:rPr lang="en-US" sz="2400" b="1" dirty="0">
                    <a:solidFill>
                      <a:srgbClr val="0070C0"/>
                    </a:solidFill>
                  </a:rPr>
                  <a:t> </a:t>
                </a:r>
                <a:r>
                  <a:rPr lang="en-US" sz="2400" b="1" dirty="0" err="1">
                    <a:solidFill>
                      <a:srgbClr val="0070C0"/>
                    </a:solidFill>
                  </a:rPr>
                  <a:t>khối</a:t>
                </a:r>
                <a:r>
                  <a:rPr lang="en-US" sz="2400" b="1" dirty="0">
                    <a:solidFill>
                      <a:srgbClr val="0070C0"/>
                    </a:solidFill>
                  </a:rPr>
                  <a:t> </a:t>
                </a:r>
                <a:r>
                  <a:rPr lang="en-US" sz="2400" b="1" dirty="0" err="1">
                    <a:solidFill>
                      <a:srgbClr val="0070C0"/>
                    </a:solidFill>
                  </a:rPr>
                  <a:t>lượng</a:t>
                </a:r>
                <a:r>
                  <a:rPr lang="en-US" sz="2400" b="1" dirty="0">
                    <a:solidFill>
                      <a:srgbClr val="0070C0"/>
                    </a:solidFill>
                  </a:rPr>
                  <a:t> </a:t>
                </a:r>
                <a:r>
                  <a:rPr lang="en-US" sz="2400" b="1" dirty="0" err="1">
                    <a:solidFill>
                      <a:srgbClr val="0070C0"/>
                    </a:solidFill>
                  </a:rPr>
                  <a:t>vật</a:t>
                </a:r>
                <a:r>
                  <a:rPr lang="en-US" sz="2400" b="1" dirty="0">
                    <a:solidFill>
                      <a:srgbClr val="0070C0"/>
                    </a:solidFill>
                  </a:rPr>
                  <a:t> </a:t>
                </a:r>
                <a:r>
                  <a:rPr lang="en-US" sz="2400" b="1" dirty="0" err="1">
                    <a:solidFill>
                      <a:srgbClr val="0070C0"/>
                    </a:solidFill>
                  </a:rPr>
                  <a:t>liệu</a:t>
                </a:r>
                <a:r>
                  <a:rPr lang="en-US" sz="2400" b="1" dirty="0">
                    <a:solidFill>
                      <a:srgbClr val="0070C0"/>
                    </a:solidFill>
                  </a:rPr>
                  <a:t> </a:t>
                </a:r>
                <a:r>
                  <a:rPr lang="en-US" sz="2400" b="1" dirty="0" err="1">
                    <a:solidFill>
                      <a:srgbClr val="0070C0"/>
                    </a:solidFill>
                  </a:rPr>
                  <a:t>và</a:t>
                </a:r>
                <a:r>
                  <a:rPr lang="en-US" sz="2400" b="1" dirty="0">
                    <a:solidFill>
                      <a:srgbClr val="0070C0"/>
                    </a:solidFill>
                  </a:rPr>
                  <a:t> </a:t>
                </a:r>
                <a:r>
                  <a:rPr lang="en-US" sz="2400" b="1" dirty="0" err="1">
                    <a:solidFill>
                      <a:srgbClr val="0070C0"/>
                    </a:solidFill>
                  </a:rPr>
                  <a:t>xe</a:t>
                </a:r>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làm</a:t>
                </a:r>
                <a:r>
                  <a:rPr lang="en-US" sz="2400" b="1" dirty="0">
                    <a:solidFill>
                      <a:srgbClr val="0070C0"/>
                    </a:solidFill>
                  </a:rPr>
                  <a:t> </a:t>
                </a:r>
                <a:r>
                  <a:rPr lang="en-US" sz="2400" b="1" dirty="0" err="1">
                    <a:solidFill>
                      <a:srgbClr val="0070C0"/>
                    </a:solidFill>
                  </a:rPr>
                  <a:t>xe</a:t>
                </a:r>
                <a:r>
                  <a:rPr lang="en-US" sz="2400" b="1" dirty="0">
                    <a:solidFill>
                      <a:srgbClr val="0070C0"/>
                    </a:solidFill>
                  </a:rPr>
                  <a:t> quay </a:t>
                </a:r>
                <a:r>
                  <a:rPr lang="en-US" sz="2400" b="1" dirty="0" err="1">
                    <a:solidFill>
                      <a:srgbClr val="0070C0"/>
                    </a:solidFill>
                  </a:rPr>
                  <a:t>ngược</a:t>
                </a:r>
                <a:r>
                  <a:rPr lang="en-US" sz="2400" b="1" dirty="0">
                    <a:solidFill>
                      <a:srgbClr val="0070C0"/>
                    </a:solidFill>
                  </a:rPr>
                  <a:t> </a:t>
                </a:r>
                <a:r>
                  <a:rPr lang="en-US" sz="2400" b="1" dirty="0" err="1">
                    <a:solidFill>
                      <a:srgbClr val="0070C0"/>
                    </a:solidFill>
                  </a:rPr>
                  <a:t>kim</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a:t>
                </a:r>
              </a:p>
            </p:txBody>
          </p:sp>
        </mc:Choice>
        <mc:Fallback>
          <p:sp>
            <p:nvSpPr>
              <p:cNvPr id="16" name="TextBox 15" descr="n128 Fb Le Da"/>
              <p:cNvSpPr txBox="1">
                <a:spLocks noRot="1" noChangeAspect="1" noMove="1" noResize="1" noEditPoints="1" noAdjustHandles="1" noChangeArrowheads="1" noChangeShapeType="1" noTextEdit="1"/>
              </p:cNvSpPr>
              <p:nvPr/>
            </p:nvSpPr>
            <p:spPr>
              <a:xfrm>
                <a:off x="298403" y="4011861"/>
                <a:ext cx="11662476" cy="1289840"/>
              </a:xfrm>
              <a:prstGeom prst="rect">
                <a:avLst/>
              </a:prstGeom>
              <a:blipFill>
                <a:blip r:embed="rId3"/>
                <a:stretch>
                  <a:fillRect l="-836" r="-1464" b="-9906"/>
                </a:stretch>
              </a:blipFill>
            </p:spPr>
            <p:txBody>
              <a:bodyPr/>
              <a:lstStyle/>
              <a:p>
                <a:r>
                  <a:rPr lang="en-US">
                    <a:noFill/>
                  </a:rPr>
                  <a:t> </a:t>
                </a:r>
              </a:p>
            </p:txBody>
          </p:sp>
        </mc:Fallback>
      </mc:AlternateContent>
      <p:sp>
        <p:nvSpPr>
          <p:cNvPr id="17" name="TextBox 16" descr="n128 Fb Le Da"/>
          <p:cNvSpPr txBox="1"/>
          <p:nvPr/>
        </p:nvSpPr>
        <p:spPr>
          <a:xfrm>
            <a:off x="298403" y="5334804"/>
            <a:ext cx="8697680" cy="461665"/>
          </a:xfrm>
          <a:prstGeom prst="rect">
            <a:avLst/>
          </a:prstGeom>
          <a:noFill/>
        </p:spPr>
        <p:txBody>
          <a:bodyPr wrap="square" rtlCol="0">
            <a:spAutoFit/>
          </a:bodyPr>
          <a:lstStyle/>
          <a:p>
            <a:pPr algn="just"/>
            <a:r>
              <a:rPr lang="en-US" sz="2400" b="1" dirty="0" err="1">
                <a:solidFill>
                  <a:srgbClr val="0070C0"/>
                </a:solidFill>
              </a:rPr>
              <a:t>Áp</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quy</a:t>
            </a:r>
            <a:r>
              <a:rPr lang="en-US" sz="2400" b="1" dirty="0">
                <a:solidFill>
                  <a:srgbClr val="0070C0"/>
                </a:solidFill>
              </a:rPr>
              <a:t> </a:t>
            </a:r>
            <a:r>
              <a:rPr lang="en-US" sz="2400" b="1" dirty="0" err="1">
                <a:solidFill>
                  <a:srgbClr val="0070C0"/>
                </a:solidFill>
              </a:rPr>
              <a:t>tắc</a:t>
            </a:r>
            <a:r>
              <a:rPr lang="en-US" sz="2400" b="1" dirty="0">
                <a:solidFill>
                  <a:srgbClr val="0070C0"/>
                </a:solidFill>
              </a:rPr>
              <a:t> moment </a:t>
            </a:r>
            <a:r>
              <a:rPr lang="en-US" sz="2400" b="1" dirty="0" err="1">
                <a:solidFill>
                  <a:srgbClr val="0070C0"/>
                </a:solidFill>
              </a:rPr>
              <a:t>lực</a:t>
            </a:r>
            <a:r>
              <a:rPr lang="en-US" sz="2400" b="1" dirty="0">
                <a:solidFill>
                  <a:srgbClr val="0070C0"/>
                </a:solidFill>
              </a:rPr>
              <a:t>, ta </a:t>
            </a:r>
            <a:r>
              <a:rPr lang="en-US" sz="2400" b="1" dirty="0" err="1">
                <a:solidFill>
                  <a:srgbClr val="0070C0"/>
                </a:solidFill>
              </a:rPr>
              <a:t>có</a:t>
            </a:r>
            <a:r>
              <a:rPr lang="en-US" sz="2400" b="1" dirty="0">
                <a:solidFill>
                  <a:srgbClr val="0070C0"/>
                </a:solidFill>
              </a:rPr>
              <a:t>: F.d</a:t>
            </a:r>
            <a:r>
              <a:rPr lang="en-US" sz="2400" b="1" baseline="-25000" dirty="0">
                <a:solidFill>
                  <a:srgbClr val="0070C0"/>
                </a:solidFill>
              </a:rPr>
              <a:t>1</a:t>
            </a:r>
            <a:r>
              <a:rPr lang="en-US" sz="2400" b="1" dirty="0">
                <a:solidFill>
                  <a:srgbClr val="0070C0"/>
                </a:solidFill>
              </a:rPr>
              <a:t> = P.d</a:t>
            </a:r>
            <a:r>
              <a:rPr lang="en-US" sz="2400" b="1" baseline="-25000" dirty="0">
                <a:solidFill>
                  <a:srgbClr val="0070C0"/>
                </a:solidFill>
              </a:rPr>
              <a:t>2</a:t>
            </a:r>
            <a:r>
              <a:rPr lang="en-US" sz="2400" b="1" dirty="0">
                <a:solidFill>
                  <a:srgbClr val="0070C0"/>
                </a:solidFill>
              </a:rPr>
              <a:t>  </a:t>
            </a:r>
          </a:p>
        </p:txBody>
      </p:sp>
      <mc:AlternateContent xmlns:mc="http://schemas.openxmlformats.org/markup-compatibility/2006">
        <mc:Choice xmlns:a14="http://schemas.microsoft.com/office/drawing/2010/main" Requires="a14">
          <p:sp>
            <p:nvSpPr>
              <p:cNvPr id="20" name="TextBox 19" descr="n128 Fb Le Da"/>
              <p:cNvSpPr txBox="1"/>
              <p:nvPr/>
            </p:nvSpPr>
            <p:spPr>
              <a:xfrm>
                <a:off x="2194438" y="5939922"/>
                <a:ext cx="5443491" cy="772519"/>
              </a:xfrm>
              <a:prstGeom prst="rect">
                <a:avLst/>
              </a:prstGeom>
              <a:noFill/>
            </p:spPr>
            <p:txBody>
              <a:bodyPr wrap="square" rtlCol="0">
                <a:spAutoFit/>
              </a:bodyPr>
              <a:lstStyle/>
              <a:p>
                <a:pPr algn="just"/>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𝑭</m:t>
                    </m:r>
                    <m:r>
                      <a:rPr lang="en-US" sz="2800" b="1" i="1" smtClean="0">
                        <a:solidFill>
                          <a:srgbClr val="0070C0"/>
                        </a:solidFill>
                        <a:latin typeface="Cambria Math" panose="02040503050406030204" pitchFamily="18" charset="0"/>
                        <a:ea typeface="Cambria Math" panose="02040503050406030204" pitchFamily="18" charset="0"/>
                      </a:rPr>
                      <m:t>= </m:t>
                    </m:r>
                    <m:f>
                      <m:fPr>
                        <m:ctrlPr>
                          <a:rPr lang="en-US" sz="2800" b="1" i="1" smtClean="0">
                            <a:solidFill>
                              <a:srgbClr val="0070C0"/>
                            </a:solidFill>
                            <a:latin typeface="Cambria Math" panose="02040503050406030204" pitchFamily="18" charset="0"/>
                            <a:ea typeface="Cambria Math" panose="02040503050406030204" pitchFamily="18" charset="0"/>
                          </a:rPr>
                        </m:ctrlPr>
                      </m:fPr>
                      <m:num>
                        <m:r>
                          <a:rPr lang="en-US" sz="2800" b="1" i="1" smtClean="0">
                            <a:solidFill>
                              <a:srgbClr val="0070C0"/>
                            </a:solidFill>
                            <a:latin typeface="Cambria Math" panose="02040503050406030204" pitchFamily="18" charset="0"/>
                            <a:ea typeface="Cambria Math" panose="02040503050406030204" pitchFamily="18" charset="0"/>
                          </a:rPr>
                          <m:t>𝒎</m:t>
                        </m:r>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𝒈</m:t>
                        </m:r>
                        <m:r>
                          <a:rPr lang="en-US" sz="2800" b="1" i="1" smtClean="0">
                            <a:solidFill>
                              <a:srgbClr val="0070C0"/>
                            </a:solidFill>
                            <a:latin typeface="Cambria Math" panose="02040503050406030204" pitchFamily="18" charset="0"/>
                            <a:ea typeface="Cambria Math" panose="02040503050406030204" pitchFamily="18" charset="0"/>
                          </a:rPr>
                          <m:t>.</m:t>
                        </m:r>
                        <m:sSub>
                          <m:sSubPr>
                            <m:ctrlPr>
                              <a:rPr lang="en-US" sz="2800" b="1" i="1" smtClean="0">
                                <a:solidFill>
                                  <a:srgbClr val="0070C0"/>
                                </a:solidFill>
                                <a:latin typeface="Cambria Math" panose="02040503050406030204" pitchFamily="18" charset="0"/>
                                <a:ea typeface="Cambria Math" panose="02040503050406030204" pitchFamily="18" charset="0"/>
                              </a:rPr>
                            </m:ctrlPr>
                          </m:sSubPr>
                          <m:e>
                            <m:r>
                              <a:rPr lang="en-US" sz="2800" b="1" i="1" smtClean="0">
                                <a:solidFill>
                                  <a:srgbClr val="0070C0"/>
                                </a:solidFill>
                                <a:latin typeface="Cambria Math" panose="02040503050406030204" pitchFamily="18" charset="0"/>
                                <a:ea typeface="Cambria Math" panose="02040503050406030204" pitchFamily="18" charset="0"/>
                              </a:rPr>
                              <m:t>𝒅</m:t>
                            </m:r>
                          </m:e>
                          <m:sub>
                            <m:r>
                              <a:rPr lang="en-US" sz="2800" b="1" i="1" smtClean="0">
                                <a:solidFill>
                                  <a:srgbClr val="0070C0"/>
                                </a:solidFill>
                                <a:latin typeface="Cambria Math" panose="02040503050406030204" pitchFamily="18" charset="0"/>
                                <a:ea typeface="Cambria Math" panose="02040503050406030204" pitchFamily="18" charset="0"/>
                              </a:rPr>
                              <m:t>𝟐</m:t>
                            </m:r>
                          </m:sub>
                        </m:sSub>
                      </m:num>
                      <m:den>
                        <m:sSub>
                          <m:sSubPr>
                            <m:ctrlPr>
                              <a:rPr lang="en-US" sz="2800" b="1" i="1" smtClean="0">
                                <a:solidFill>
                                  <a:srgbClr val="0070C0"/>
                                </a:solidFill>
                                <a:latin typeface="Cambria Math" panose="02040503050406030204" pitchFamily="18" charset="0"/>
                                <a:ea typeface="Cambria Math" panose="02040503050406030204" pitchFamily="18" charset="0"/>
                              </a:rPr>
                            </m:ctrlPr>
                          </m:sSubPr>
                          <m:e>
                            <m:r>
                              <a:rPr lang="en-US" sz="2800" b="1" i="1" smtClean="0">
                                <a:solidFill>
                                  <a:srgbClr val="0070C0"/>
                                </a:solidFill>
                                <a:latin typeface="Cambria Math" panose="02040503050406030204" pitchFamily="18" charset="0"/>
                                <a:ea typeface="Cambria Math" panose="02040503050406030204" pitchFamily="18" charset="0"/>
                              </a:rPr>
                              <m:t>𝒅</m:t>
                            </m:r>
                          </m:e>
                          <m:sub>
                            <m:r>
                              <a:rPr lang="en-US" sz="2800" b="1" i="1" smtClean="0">
                                <a:solidFill>
                                  <a:srgbClr val="0070C0"/>
                                </a:solidFill>
                                <a:latin typeface="Cambria Math" panose="02040503050406030204" pitchFamily="18" charset="0"/>
                                <a:ea typeface="Cambria Math" panose="02040503050406030204" pitchFamily="18" charset="0"/>
                              </a:rPr>
                              <m:t>𝟏</m:t>
                            </m:r>
                          </m:sub>
                        </m:sSub>
                      </m:den>
                    </m:f>
                  </m:oMath>
                </a14:m>
                <a:r>
                  <a:rPr lang="en-US" sz="2800" b="1" dirty="0">
                    <a:solidFill>
                      <a:srgbClr val="0070C0"/>
                    </a:solidFill>
                  </a:rPr>
                  <a:t> = </a:t>
                </a:r>
                <a14:m>
                  <m:oMath xmlns:m="http://schemas.openxmlformats.org/officeDocument/2006/math">
                    <m:f>
                      <m:fPr>
                        <m:ctrlPr>
                          <a:rPr lang="en-US" sz="2800" b="1" i="1" smtClean="0">
                            <a:solidFill>
                              <a:srgbClr val="0070C0"/>
                            </a:solidFill>
                            <a:latin typeface="Cambria Math" panose="02040503050406030204" pitchFamily="18" charset="0"/>
                          </a:rPr>
                        </m:ctrlPr>
                      </m:fPr>
                      <m:num>
                        <m:r>
                          <a:rPr lang="en-US" sz="2800" b="1" i="1" smtClean="0">
                            <a:solidFill>
                              <a:srgbClr val="0070C0"/>
                            </a:solidFill>
                            <a:latin typeface="Cambria Math" panose="02040503050406030204" pitchFamily="18" charset="0"/>
                          </a:rPr>
                          <m:t>𝟏𝟎𝟎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𝟗</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𝟖</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𝟔</m:t>
                        </m:r>
                      </m:num>
                      <m:den>
                        <m:r>
                          <a:rPr lang="en-US" sz="2800" b="1" i="1" smtClean="0">
                            <a:solidFill>
                              <a:srgbClr val="0070C0"/>
                            </a:solidFill>
                            <a:latin typeface="Cambria Math" panose="02040503050406030204" pitchFamily="18" charset="0"/>
                          </a:rPr>
                          <m:t>𝟏</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𝟒</m:t>
                        </m:r>
                      </m:den>
                    </m:f>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𝟒𝟐𝟎</m:t>
                    </m:r>
                    <m:r>
                      <a:rPr lang="en-US" sz="2800" b="1" i="1" smtClean="0">
                        <a:solidFill>
                          <a:srgbClr val="0070C0"/>
                        </a:solidFill>
                        <a:latin typeface="Cambria Math" panose="02040503050406030204" pitchFamily="18" charset="0"/>
                      </a:rPr>
                      <m:t>𝑵</m:t>
                    </m:r>
                  </m:oMath>
                </a14:m>
                <a:endParaRPr lang="en-US" sz="2800" b="1" dirty="0">
                  <a:solidFill>
                    <a:srgbClr val="0070C0"/>
                  </a:solidFill>
                </a:endParaRPr>
              </a:p>
            </p:txBody>
          </p:sp>
        </mc:Choice>
        <mc:Fallback>
          <p:sp>
            <p:nvSpPr>
              <p:cNvPr id="20" name="TextBox 19" descr="n128 Fb Le Da"/>
              <p:cNvSpPr txBox="1">
                <a:spLocks noRot="1" noChangeAspect="1" noMove="1" noResize="1" noEditPoints="1" noAdjustHandles="1" noChangeArrowheads="1" noChangeShapeType="1" noTextEdit="1"/>
              </p:cNvSpPr>
              <p:nvPr/>
            </p:nvSpPr>
            <p:spPr>
              <a:xfrm>
                <a:off x="2194438" y="5939922"/>
                <a:ext cx="5443491" cy="772519"/>
              </a:xfrm>
              <a:prstGeom prst="rect">
                <a:avLst/>
              </a:prstGeom>
              <a:blipFill>
                <a:blip r:embed="rId4"/>
                <a:stretch>
                  <a:fillRect b="-787"/>
                </a:stretch>
              </a:blipFill>
            </p:spPr>
            <p:txBody>
              <a:bodyPr/>
              <a:lstStyle/>
              <a:p>
                <a:r>
                  <a:rPr lang="en-US">
                    <a:noFill/>
                  </a:rPr>
                  <a:t> </a:t>
                </a:r>
              </a:p>
            </p:txBody>
          </p:sp>
        </mc:Fallback>
      </mc:AlternateContent>
      <p:sp>
        <p:nvSpPr>
          <p:cNvPr id="7" name="TextBox 6" descr="n128 Fb Le Da"/>
          <p:cNvSpPr txBox="1"/>
          <p:nvPr/>
        </p:nvSpPr>
        <p:spPr>
          <a:xfrm>
            <a:off x="9678379" y="3329706"/>
            <a:ext cx="497542" cy="369332"/>
          </a:xfrm>
          <a:prstGeom prst="rect">
            <a:avLst/>
          </a:prstGeom>
          <a:noFill/>
        </p:spPr>
        <p:txBody>
          <a:bodyPr wrap="square" rtlCol="0">
            <a:spAutoFit/>
          </a:bodyPr>
          <a:lstStyle/>
          <a:p>
            <a:r>
              <a:rPr lang="en-US" b="1" dirty="0">
                <a:solidFill>
                  <a:srgbClr val="FF0000"/>
                </a:solidFill>
              </a:rPr>
              <a:t>d</a:t>
            </a:r>
            <a:r>
              <a:rPr lang="en-US" b="1" baseline="-25000" dirty="0">
                <a:solidFill>
                  <a:srgbClr val="FF0000"/>
                </a:solidFill>
              </a:rPr>
              <a:t>1</a:t>
            </a:r>
            <a:endParaRPr lang="en-US" b="1" dirty="0">
              <a:solidFill>
                <a:srgbClr val="FF0000"/>
              </a:solidFill>
            </a:endParaRPr>
          </a:p>
        </p:txBody>
      </p:sp>
      <p:sp>
        <p:nvSpPr>
          <p:cNvPr id="21" name="TextBox 20" descr="n128 Fb Le Da"/>
          <p:cNvSpPr txBox="1"/>
          <p:nvPr/>
        </p:nvSpPr>
        <p:spPr>
          <a:xfrm>
            <a:off x="10355704" y="3029180"/>
            <a:ext cx="497542" cy="369332"/>
          </a:xfrm>
          <a:prstGeom prst="rect">
            <a:avLst/>
          </a:prstGeom>
          <a:noFill/>
        </p:spPr>
        <p:txBody>
          <a:bodyPr wrap="square" rtlCol="0">
            <a:spAutoFit/>
          </a:bodyPr>
          <a:lstStyle/>
          <a:p>
            <a:r>
              <a:rPr lang="en-US" b="1" dirty="0">
                <a:solidFill>
                  <a:srgbClr val="FF0000"/>
                </a:solidFill>
              </a:rPr>
              <a:t>d</a:t>
            </a:r>
            <a:r>
              <a:rPr lang="en-US" b="1" baseline="-25000" dirty="0">
                <a:solidFill>
                  <a:srgbClr val="FF0000"/>
                </a:solidFill>
              </a:rPr>
              <a:t>2</a:t>
            </a:r>
            <a:endParaRPr lang="en-US" b="1" dirty="0">
              <a:solidFill>
                <a:srgbClr val="FF0000"/>
              </a:solidFill>
            </a:endParaRPr>
          </a:p>
        </p:txBody>
      </p:sp>
      <p:sp>
        <p:nvSpPr>
          <p:cNvPr id="22" name="Pentagon 21" descr="n128 Fb Le Da"/>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23" name="Chevron 22" descr="n128 Fb Le Da"/>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129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mph" presetSubtype="0" repeatCount="indefinite" fill="hold" grpId="1" nodeType="withEffect">
                                  <p:stCondLst>
                                    <p:cond delay="0"/>
                                  </p:stCondLst>
                                  <p:childTnLst>
                                    <p:animClr clrSpc="hsl" dir="cw">
                                      <p:cBhvr override="childStyle">
                                        <p:cTn id="18" dur="500" fill="hold"/>
                                        <p:tgtEl>
                                          <p:spTgt spid="7"/>
                                        </p:tgtEl>
                                        <p:attrNameLst>
                                          <p:attrName>style.color</p:attrName>
                                        </p:attrNameLst>
                                      </p:cBhvr>
                                      <p:by>
                                        <p:hsl h="-7200000" s="0" l="0"/>
                                      </p:by>
                                    </p:animClr>
                                    <p:animClr clrSpc="hsl" dir="cw">
                                      <p:cBhvr>
                                        <p:cTn id="19" dur="500" fill="hold"/>
                                        <p:tgtEl>
                                          <p:spTgt spid="7"/>
                                        </p:tgtEl>
                                        <p:attrNameLst>
                                          <p:attrName>fillcolor</p:attrName>
                                        </p:attrNameLst>
                                      </p:cBhvr>
                                      <p:by>
                                        <p:hsl h="-7200000" s="0" l="0"/>
                                      </p:by>
                                    </p:animClr>
                                    <p:animClr clrSpc="hsl" dir="cw">
                                      <p:cBhvr>
                                        <p:cTn id="20" dur="500" fill="hold"/>
                                        <p:tgtEl>
                                          <p:spTgt spid="7"/>
                                        </p:tgtEl>
                                        <p:attrNameLst>
                                          <p:attrName>stroke.color</p:attrName>
                                        </p:attrNameLst>
                                      </p:cBhvr>
                                      <p:by>
                                        <p:hsl h="-7200000" s="0" l="0"/>
                                      </p:by>
                                    </p:animClr>
                                    <p:set>
                                      <p:cBhvr>
                                        <p:cTn id="21" dur="500" fill="hold"/>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22" presetClass="emph" presetSubtype="0" repeatCount="indefinite" fill="hold" grpId="1" nodeType="withEffect">
                                  <p:stCondLst>
                                    <p:cond delay="0"/>
                                  </p:stCondLst>
                                  <p:childTnLst>
                                    <p:animClr clrSpc="hsl" dir="cw">
                                      <p:cBhvr override="childStyle">
                                        <p:cTn id="27" dur="500" fill="hold"/>
                                        <p:tgtEl>
                                          <p:spTgt spid="21"/>
                                        </p:tgtEl>
                                        <p:attrNameLst>
                                          <p:attrName>style.color</p:attrName>
                                        </p:attrNameLst>
                                      </p:cBhvr>
                                      <p:by>
                                        <p:hsl h="-7200000" s="0" l="0"/>
                                      </p:by>
                                    </p:animClr>
                                    <p:animClr clrSpc="hsl" dir="cw">
                                      <p:cBhvr>
                                        <p:cTn id="28" dur="500" fill="hold"/>
                                        <p:tgtEl>
                                          <p:spTgt spid="21"/>
                                        </p:tgtEl>
                                        <p:attrNameLst>
                                          <p:attrName>fillcolor</p:attrName>
                                        </p:attrNameLst>
                                      </p:cBhvr>
                                      <p:by>
                                        <p:hsl h="-7200000" s="0" l="0"/>
                                      </p:by>
                                    </p:animClr>
                                    <p:animClr clrSpc="hsl" dir="cw">
                                      <p:cBhvr>
                                        <p:cTn id="29" dur="500" fill="hold"/>
                                        <p:tgtEl>
                                          <p:spTgt spid="21"/>
                                        </p:tgtEl>
                                        <p:attrNameLst>
                                          <p:attrName>stroke.color</p:attrName>
                                        </p:attrNameLst>
                                      </p:cBhvr>
                                      <p:by>
                                        <p:hsl h="-7200000" s="0" l="0"/>
                                      </p:by>
                                    </p:animClr>
                                    <p:set>
                                      <p:cBhvr>
                                        <p:cTn id="30" dur="500" fill="hold"/>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7" grpId="0"/>
      <p:bldP spid="7" grpId="1"/>
      <p:bldP spid="21" grpId="0"/>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28 Fb Le Da"/>
          <p:cNvPicPr>
            <a:picLocks noChangeAspect="1"/>
          </p:cNvPicPr>
          <p:nvPr/>
        </p:nvPicPr>
        <p:blipFill rotWithShape="1">
          <a:blip r:embed="rId2"/>
          <a:srcRect l="5813" t="1922" r="3260"/>
          <a:stretch/>
        </p:blipFill>
        <p:spPr>
          <a:xfrm>
            <a:off x="9480176" y="176501"/>
            <a:ext cx="2480703" cy="3827764"/>
          </a:xfrm>
          <a:prstGeom prst="rect">
            <a:avLst/>
          </a:prstGeom>
          <a:ln>
            <a:noFill/>
          </a:ln>
          <a:effectLst>
            <a:outerShdw blurRad="190500" algn="tl" rotWithShape="0">
              <a:srgbClr val="000000">
                <a:alpha val="70000"/>
              </a:srgbClr>
            </a:outerShdw>
          </a:effectLst>
        </p:spPr>
      </p:pic>
      <p:pic>
        <p:nvPicPr>
          <p:cNvPr id="19" name="Picture 18" descr="n128 Fb Le Da"/>
          <p:cNvPicPr>
            <a:picLocks noChangeAspect="1"/>
          </p:cNvPicPr>
          <p:nvPr/>
        </p:nvPicPr>
        <p:blipFill>
          <a:blip r:embed="rId3"/>
          <a:stretch>
            <a:fillRect/>
          </a:stretch>
        </p:blipFill>
        <p:spPr>
          <a:xfrm>
            <a:off x="9328057" y="155456"/>
            <a:ext cx="2778498" cy="2953521"/>
          </a:xfrm>
          <a:prstGeom prst="rect">
            <a:avLst/>
          </a:prstGeom>
        </p:spPr>
      </p:pic>
      <p:sp>
        <p:nvSpPr>
          <p:cNvPr id="3" name="Pentagon 2" descr="n128 Fb Le Da"/>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Chevron 3" descr="n128 Fb Le Da"/>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Box 21" descr="n128 Fb Le Da">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4" name="Rounded Rectangle 13" descr="n128 Fb Le Da"/>
          <p:cNvSpPr/>
          <p:nvPr/>
        </p:nvSpPr>
        <p:spPr>
          <a:xfrm>
            <a:off x="298403" y="953203"/>
            <a:ext cx="8939726" cy="242043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CC00"/>
                </a:solidFill>
                <a:effectLst/>
                <a:uLnTx/>
                <a:uFillTx/>
                <a:latin typeface="Arial"/>
                <a:ea typeface="+mn-ea"/>
                <a:cs typeface="+mn-cs"/>
              </a:rPr>
              <a:t>Ví</a:t>
            </a:r>
            <a:r>
              <a:rPr kumimoji="0" lang="en-US" sz="2400" b="1" i="0" u="none" strike="noStrike" kern="1200" cap="none" spc="0" normalizeH="0" baseline="0" noProof="0" dirty="0">
                <a:ln>
                  <a:noFill/>
                </a:ln>
                <a:solidFill>
                  <a:srgbClr val="00CC00"/>
                </a:solidFill>
                <a:effectLst/>
                <a:uLnTx/>
                <a:uFillTx/>
                <a:latin typeface="Arial"/>
                <a:ea typeface="+mn-ea"/>
                <a:cs typeface="+mn-cs"/>
              </a:rPr>
              <a:t> </a:t>
            </a:r>
            <a:r>
              <a:rPr kumimoji="0" lang="en-US" sz="2400" b="1" i="0" u="none" strike="noStrike" kern="1200" cap="none" spc="0" normalizeH="0" baseline="0" noProof="0" dirty="0" err="1">
                <a:ln>
                  <a:noFill/>
                </a:ln>
                <a:solidFill>
                  <a:srgbClr val="00CC00"/>
                </a:solidFill>
                <a:effectLst/>
                <a:uLnTx/>
                <a:uFillTx/>
                <a:latin typeface="Arial"/>
                <a:ea typeface="+mn-ea"/>
                <a:cs typeface="+mn-cs"/>
              </a:rPr>
              <a:t>dụ</a:t>
            </a:r>
            <a:r>
              <a:rPr kumimoji="0" lang="en-US" sz="2400" b="1" i="0" u="none" strike="noStrike" kern="1200" cap="none" spc="0" normalizeH="0" baseline="0" noProof="0" dirty="0">
                <a:ln>
                  <a:noFill/>
                </a:ln>
                <a:solidFill>
                  <a:srgbClr val="00CC00"/>
                </a:solidFill>
                <a:effectLst/>
                <a:uLnTx/>
                <a:uFillTx/>
                <a:latin typeface="Arial"/>
                <a:ea typeface="+mn-ea"/>
                <a:cs typeface="+mn-cs"/>
              </a:rPr>
              <a:t> 2: </a:t>
            </a:r>
            <a:r>
              <a:rPr kumimoji="0" lang="en-US" sz="2400" b="1" i="0" u="none" strike="noStrike" kern="1200" cap="none" spc="0" normalizeH="0" baseline="0" noProof="0" dirty="0" err="1">
                <a:ln>
                  <a:noFill/>
                </a:ln>
                <a:solidFill>
                  <a:srgbClr val="00CC00"/>
                </a:solidFill>
                <a:effectLst/>
                <a:uLnTx/>
                <a:uFillTx/>
                <a:latin typeface="Arial"/>
                <a:ea typeface="+mn-ea"/>
                <a:cs typeface="+mn-cs"/>
              </a:rPr>
              <a:t>Một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truyền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tải</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có</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các</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dây</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dẫn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nằm</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ngang</a:t>
            </a:r>
            <a:r>
              <a:rPr kumimoji="0" lang="en-US" sz="2400" b="1" i="0" u="none" strike="noStrike" kern="1200" cap="none" spc="0" normalizeH="0" noProof="0" dirty="0">
                <a:ln>
                  <a:noFill/>
                </a:ln>
                <a:solidFill>
                  <a:srgbClr val="00CC00"/>
                </a:solidFill>
                <a:effectLst/>
                <a:uLnTx/>
                <a:uFillTx/>
                <a:latin typeface="Arial"/>
                <a:ea typeface="+mn-ea"/>
                <a:cs typeface="+mn-cs"/>
              </a:rPr>
              <a:t> ở </a:t>
            </a:r>
            <a:r>
              <a:rPr kumimoji="0" lang="en-US" sz="2400" b="1" i="0" u="none" strike="noStrike" kern="1200" cap="none" spc="0" normalizeH="0" noProof="0" dirty="0" err="1">
                <a:ln>
                  <a:noFill/>
                </a:ln>
                <a:solidFill>
                  <a:srgbClr val="00CC00"/>
                </a:solidFill>
                <a:effectLst/>
                <a:uLnTx/>
                <a:uFillTx/>
                <a:latin typeface="Arial"/>
                <a:ea typeface="+mn-ea"/>
                <a:cs typeface="+mn-cs"/>
              </a:rPr>
              <a:t>đầu</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và</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được</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giữ</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cân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bằng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thẳng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đứng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nhờ</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dây</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thép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tạo</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góc</a:t>
            </a:r>
            <a:r>
              <a:rPr kumimoji="0" lang="en-US" sz="2400" b="1" i="0" u="none" strike="noStrike" kern="1200" cap="none" spc="0" normalizeH="0" noProof="0" dirty="0">
                <a:ln>
                  <a:noFill/>
                </a:ln>
                <a:solidFill>
                  <a:srgbClr val="00CC00"/>
                </a:solidFill>
                <a:effectLst/>
                <a:uLnTx/>
                <a:uFillTx/>
                <a:latin typeface="Arial"/>
                <a:ea typeface="+mn-ea"/>
                <a:cs typeface="+mn-cs"/>
              </a:rPr>
              <a:t> 30</a:t>
            </a:r>
            <a:r>
              <a:rPr kumimoji="0" lang="en-US" sz="2400" b="1" i="0" u="none" strike="noStrike" kern="1200" cap="none" spc="0" normalizeH="0" baseline="30000" noProof="0" dirty="0">
                <a:ln>
                  <a:noFill/>
                </a:ln>
                <a:solidFill>
                  <a:srgbClr val="00CC00"/>
                </a:solidFill>
                <a:effectLst/>
                <a:uLnTx/>
                <a:uFillTx/>
                <a:latin typeface="Arial"/>
                <a:ea typeface="+mn-ea"/>
                <a:cs typeface="+mn-cs"/>
              </a:rPr>
              <a:t>o</a:t>
            </a:r>
            <a:r>
              <a:rPr kumimoji="0" lang="en-US" sz="2400" b="1" i="0" u="none" strike="noStrike" kern="1200" cap="none" spc="0" normalizeH="0" noProof="0" dirty="0">
                <a:ln>
                  <a:noFill/>
                </a:ln>
                <a:solidFill>
                  <a:srgbClr val="00CC00"/>
                </a:solidFill>
                <a:effectLst/>
                <a:uLnTx/>
                <a:uFillTx/>
                <a:latin typeface="Arial"/>
                <a:ea typeface="+mn-ea"/>
                <a:cs typeface="+mn-cs"/>
              </a:rPr>
              <a:t> so </a:t>
            </a:r>
            <a:r>
              <a:rPr kumimoji="0" lang="en-US" sz="2400" b="1" i="0" u="none" strike="noStrike" kern="1200" cap="none" spc="0" normalizeH="0" noProof="0" dirty="0" err="1">
                <a:ln>
                  <a:noFill/>
                </a:ln>
                <a:solidFill>
                  <a:srgbClr val="00CC00"/>
                </a:solidFill>
                <a:effectLst/>
                <a:uLnTx/>
                <a:uFillTx/>
                <a:latin typeface="Arial"/>
                <a:ea typeface="+mn-ea"/>
                <a:cs typeface="+mn-cs"/>
              </a:rPr>
              <a:t>với</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lang="en-US" sz="2400" b="1" dirty="0">
                <a:solidFill>
                  <a:srgbClr val="00CC00"/>
                </a:solidFill>
                <a:latin typeface="Arial"/>
              </a:rPr>
              <a:t>, </a:t>
            </a:r>
            <a:r>
              <a:rPr lang="en-US" sz="2400" b="1" dirty="0" err="1">
                <a:solidFill>
                  <a:srgbClr val="00CC00"/>
                </a:solidFill>
                <a:latin typeface="Arial"/>
              </a:rPr>
              <a:t>các</a:t>
            </a:r>
            <a:r>
              <a:rPr lang="en-US" sz="2400" b="1" dirty="0">
                <a:solidFill>
                  <a:srgbClr val="00CC00"/>
                </a:solidFill>
                <a:latin typeface="Arial"/>
              </a:rPr>
              <a:t> </a:t>
            </a:r>
            <a:r>
              <a:rPr lang="en-US" sz="2400" b="1" dirty="0" err="1">
                <a:solidFill>
                  <a:srgbClr val="00CC00"/>
                </a:solidFill>
                <a:latin typeface="Arial"/>
              </a:rPr>
              <a:t>dây</a:t>
            </a:r>
            <a:r>
              <a:rPr lang="en-US" sz="2400" b="1" dirty="0">
                <a:solidFill>
                  <a:srgbClr val="00CC00"/>
                </a:solidFill>
                <a:latin typeface="Arial"/>
              </a:rPr>
              <a:t> </a:t>
            </a:r>
            <a:r>
              <a:rPr lang="en-US" sz="2400" b="1" dirty="0" err="1">
                <a:solidFill>
                  <a:srgbClr val="00CC00"/>
                </a:solidFill>
                <a:latin typeface="Arial"/>
              </a:rPr>
              <a:t>cáp</a:t>
            </a:r>
            <a:r>
              <a:rPr lang="en-US" sz="2400" b="1" dirty="0">
                <a:solidFill>
                  <a:srgbClr val="00CC00"/>
                </a:solidFill>
                <a:latin typeface="Arial"/>
              </a:rPr>
              <a:t> </a:t>
            </a:r>
            <a:r>
              <a:rPr lang="en-US" sz="2400" b="1" dirty="0" err="1">
                <a:solidFill>
                  <a:srgbClr val="00CC00"/>
                </a:solidFill>
                <a:latin typeface="Arial"/>
              </a:rPr>
              <a:t>dẫn</a:t>
            </a:r>
            <a:r>
              <a:rPr lang="en-US" sz="2400" b="1" dirty="0">
                <a:solidFill>
                  <a:srgbClr val="00CC00"/>
                </a:solidFill>
                <a:latin typeface="Arial"/>
              </a:rPr>
              <a:t> </a:t>
            </a:r>
            <a:r>
              <a:rPr lang="en-US" sz="2400" b="1" dirty="0" err="1">
                <a:solidFill>
                  <a:srgbClr val="00CC00"/>
                </a:solidFill>
                <a:latin typeface="Arial"/>
              </a:rPr>
              <a:t>điện</a:t>
            </a:r>
            <a:r>
              <a:rPr lang="en-US" sz="2400" b="1" dirty="0">
                <a:solidFill>
                  <a:srgbClr val="00CC00"/>
                </a:solidFill>
                <a:latin typeface="Arial"/>
              </a:rPr>
              <a:t> </a:t>
            </a:r>
            <a:r>
              <a:rPr lang="en-US" sz="2400" b="1" dirty="0" err="1">
                <a:solidFill>
                  <a:srgbClr val="00CC00"/>
                </a:solidFill>
                <a:latin typeface="Arial"/>
              </a:rPr>
              <a:t>tác</a:t>
            </a:r>
            <a:r>
              <a:rPr lang="en-US" sz="2400" b="1" dirty="0">
                <a:solidFill>
                  <a:srgbClr val="00CC00"/>
                </a:solidFill>
                <a:latin typeface="Arial"/>
              </a:rPr>
              <a:t> </a:t>
            </a:r>
            <a:r>
              <a:rPr lang="en-US" sz="2400" b="1" dirty="0" err="1">
                <a:solidFill>
                  <a:srgbClr val="00CC00"/>
                </a:solidFill>
                <a:latin typeface="Arial"/>
              </a:rPr>
              <a:t>dụng</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kéo</a:t>
            </a:r>
            <a:r>
              <a:rPr lang="en-US" sz="2400" b="1" dirty="0">
                <a:solidFill>
                  <a:srgbClr val="00CC00"/>
                </a:solidFill>
                <a:latin typeface="Arial"/>
              </a:rPr>
              <a:t> F = 500 N </a:t>
            </a:r>
            <a:r>
              <a:rPr lang="en-US" sz="2400" b="1" dirty="0" err="1">
                <a:solidFill>
                  <a:srgbClr val="00CC00"/>
                </a:solidFill>
                <a:latin typeface="Arial"/>
              </a:rPr>
              <a:t>vào</a:t>
            </a:r>
            <a:r>
              <a:rPr lang="en-US" sz="2400" b="1" dirty="0">
                <a:solidFill>
                  <a:srgbClr val="00CC00"/>
                </a:solidFill>
                <a:latin typeface="Arial"/>
              </a:rPr>
              <a:t> </a:t>
            </a:r>
            <a:r>
              <a:rPr lang="en-US" sz="2400" b="1" dirty="0" err="1">
                <a:solidFill>
                  <a:srgbClr val="00CC00"/>
                </a:solidFill>
                <a:latin typeface="Arial"/>
              </a:rPr>
              <a:t>đầu</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theo</a:t>
            </a:r>
            <a:r>
              <a:rPr lang="en-US" sz="2400" b="1" dirty="0">
                <a:solidFill>
                  <a:srgbClr val="00CC00"/>
                </a:solidFill>
                <a:latin typeface="Arial"/>
              </a:rPr>
              <a:t> </a:t>
            </a:r>
            <a:r>
              <a:rPr lang="en-US" sz="2400" b="1" dirty="0" err="1">
                <a:solidFill>
                  <a:srgbClr val="00CC00"/>
                </a:solidFill>
                <a:latin typeface="Arial"/>
              </a:rPr>
              <a:t>phương</a:t>
            </a:r>
            <a:r>
              <a:rPr lang="en-US" sz="2400" b="1" dirty="0">
                <a:solidFill>
                  <a:srgbClr val="00CC00"/>
                </a:solidFill>
                <a:latin typeface="Arial"/>
              </a:rPr>
              <a:t> </a:t>
            </a:r>
            <a:r>
              <a:rPr lang="en-US" sz="2400" b="1" dirty="0" err="1">
                <a:solidFill>
                  <a:srgbClr val="00CC00"/>
                </a:solidFill>
                <a:latin typeface="Arial"/>
              </a:rPr>
              <a:t>vuông</a:t>
            </a:r>
            <a:r>
              <a:rPr lang="en-US" sz="2400" b="1" dirty="0">
                <a:solidFill>
                  <a:srgbClr val="00CC00"/>
                </a:solidFill>
                <a:latin typeface="Arial"/>
              </a:rPr>
              <a:t> </a:t>
            </a:r>
            <a:r>
              <a:rPr lang="en-US" sz="2400" b="1" dirty="0" err="1">
                <a:solidFill>
                  <a:srgbClr val="00CC00"/>
                </a:solidFill>
                <a:latin typeface="Arial"/>
              </a:rPr>
              <a:t>góc</a:t>
            </a:r>
            <a:r>
              <a:rPr lang="en-US" sz="2400" b="1" dirty="0">
                <a:solidFill>
                  <a:srgbClr val="00CC00"/>
                </a:solidFill>
                <a:latin typeface="Arial"/>
              </a:rPr>
              <a:t> </a:t>
            </a:r>
            <a:r>
              <a:rPr lang="en-US" sz="2400" b="1" dirty="0" err="1">
                <a:solidFill>
                  <a:srgbClr val="00CC00"/>
                </a:solidFill>
                <a:latin typeface="Arial"/>
              </a:rPr>
              <a:t>với</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Xác</a:t>
            </a:r>
            <a:r>
              <a:rPr lang="en-US" sz="2400" b="1" dirty="0">
                <a:solidFill>
                  <a:srgbClr val="00CC00"/>
                </a:solidFill>
                <a:latin typeface="Arial"/>
              </a:rPr>
              <a:t> </a:t>
            </a:r>
            <a:r>
              <a:rPr lang="en-US" sz="2400" b="1" dirty="0" err="1">
                <a:solidFill>
                  <a:srgbClr val="00CC00"/>
                </a:solidFill>
                <a:latin typeface="Arial"/>
              </a:rPr>
              <a:t>định</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căng</a:t>
            </a:r>
            <a:r>
              <a:rPr lang="en-US" sz="2400" b="1" dirty="0">
                <a:solidFill>
                  <a:srgbClr val="00CC00"/>
                </a:solidFill>
                <a:latin typeface="Arial"/>
              </a:rPr>
              <a:t> </a:t>
            </a:r>
            <a:r>
              <a:rPr lang="en-US" sz="2400" b="1" dirty="0" err="1">
                <a:solidFill>
                  <a:srgbClr val="00CC00"/>
                </a:solidFill>
                <a:latin typeface="Arial"/>
              </a:rPr>
              <a:t>của</a:t>
            </a:r>
            <a:r>
              <a:rPr lang="en-US" sz="2400" b="1" dirty="0">
                <a:solidFill>
                  <a:srgbClr val="00CC00"/>
                </a:solidFill>
                <a:latin typeface="Arial"/>
              </a:rPr>
              <a:t> </a:t>
            </a:r>
            <a:r>
              <a:rPr lang="en-US" sz="2400" b="1" dirty="0" err="1">
                <a:solidFill>
                  <a:srgbClr val="00CC00"/>
                </a:solidFill>
                <a:latin typeface="Arial"/>
              </a:rPr>
              <a:t>dây</a:t>
            </a:r>
            <a:r>
              <a:rPr lang="en-US" sz="2400" b="1" dirty="0">
                <a:solidFill>
                  <a:srgbClr val="00CC00"/>
                </a:solidFill>
                <a:latin typeface="Arial"/>
              </a:rPr>
              <a:t> </a:t>
            </a:r>
            <a:r>
              <a:rPr lang="en-US" sz="2400" b="1" dirty="0" err="1">
                <a:solidFill>
                  <a:srgbClr val="00CC00"/>
                </a:solidFill>
                <a:latin typeface="Arial"/>
              </a:rPr>
              <a:t>cáp</a:t>
            </a:r>
            <a:r>
              <a:rPr lang="en-US" sz="2400" b="1" dirty="0">
                <a:solidFill>
                  <a:srgbClr val="00CC00"/>
                </a:solidFill>
                <a:latin typeface="Arial"/>
              </a:rPr>
              <a:t> </a:t>
            </a:r>
            <a:r>
              <a:rPr lang="en-US" sz="2400" b="1" dirty="0" err="1">
                <a:solidFill>
                  <a:srgbClr val="00CC00"/>
                </a:solidFill>
                <a:latin typeface="Arial"/>
              </a:rPr>
              <a:t>thép</a:t>
            </a:r>
            <a:r>
              <a:rPr lang="en-US" sz="2400" b="1" dirty="0">
                <a:solidFill>
                  <a:srgbClr val="00CC00"/>
                </a:solidFill>
                <a:latin typeface="Arial"/>
              </a:rPr>
              <a:t> </a:t>
            </a:r>
            <a:r>
              <a:rPr lang="en-US" sz="2400" b="1" dirty="0" err="1">
                <a:solidFill>
                  <a:srgbClr val="00CC00"/>
                </a:solidFill>
                <a:latin typeface="Arial"/>
              </a:rPr>
              <a:t>để</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điện</a:t>
            </a:r>
            <a:r>
              <a:rPr lang="en-US" sz="2400" b="1" dirty="0">
                <a:solidFill>
                  <a:srgbClr val="00CC00"/>
                </a:solidFill>
                <a:latin typeface="Arial"/>
              </a:rPr>
              <a:t> </a:t>
            </a:r>
            <a:r>
              <a:rPr lang="en-US" sz="2400" b="1" dirty="0" err="1">
                <a:solidFill>
                  <a:srgbClr val="00CC00"/>
                </a:solidFill>
                <a:latin typeface="Arial"/>
              </a:rPr>
              <a:t>thăng</a:t>
            </a:r>
            <a:r>
              <a:rPr lang="en-US" sz="2400" b="1" dirty="0">
                <a:solidFill>
                  <a:srgbClr val="00CC00"/>
                </a:solidFill>
                <a:latin typeface="Arial"/>
              </a:rPr>
              <a:t> </a:t>
            </a:r>
            <a:r>
              <a:rPr lang="en-US" sz="2400" b="1" dirty="0" err="1">
                <a:solidFill>
                  <a:srgbClr val="00CC00"/>
                </a:solidFill>
                <a:latin typeface="Arial"/>
              </a:rPr>
              <a:t>bằng</a:t>
            </a:r>
            <a:r>
              <a:rPr lang="en-US" sz="2400" b="1" dirty="0">
                <a:solidFill>
                  <a:srgbClr val="00CC00"/>
                </a:solidFill>
                <a:latin typeface="Arial"/>
              </a:rPr>
              <a:t>.</a:t>
            </a:r>
            <a:endParaRPr kumimoji="0" lang="en-US" sz="2400" b="1" i="0" u="none" strike="noStrike" kern="1200" cap="none" spc="0" normalizeH="0" baseline="0" noProof="0" dirty="0">
              <a:ln>
                <a:noFill/>
              </a:ln>
              <a:solidFill>
                <a:srgbClr val="00CC00"/>
              </a:solidFill>
              <a:effectLst/>
              <a:uLnTx/>
              <a:uFillTx/>
              <a:latin typeface="Arial"/>
              <a:ea typeface="+mn-ea"/>
              <a:cs typeface="+mn-cs"/>
            </a:endParaRPr>
          </a:p>
        </p:txBody>
      </p:sp>
      <p:sp>
        <p:nvSpPr>
          <p:cNvPr id="15" name="TextBox 14" descr="n128 Fb Le Da"/>
          <p:cNvSpPr txBox="1"/>
          <p:nvPr/>
        </p:nvSpPr>
        <p:spPr>
          <a:xfrm>
            <a:off x="298403" y="3517093"/>
            <a:ext cx="893972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Xét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đi</a:t>
            </a:r>
            <a:r>
              <a:rPr kumimoji="0" lang="en-US" sz="2400" b="1" i="0" u="none" strike="noStrike" kern="1200" cap="none" spc="0" normalizeH="0" baseline="0" noProof="0" dirty="0">
                <a:ln>
                  <a:noFill/>
                </a:ln>
                <a:solidFill>
                  <a:srgbClr val="0070C0"/>
                </a:solidFill>
                <a:effectLst/>
                <a:uLnTx/>
                <a:uFillTx/>
                <a:latin typeface="Arial"/>
                <a:ea typeface="+mn-ea"/>
                <a:cs typeface="+mn-cs"/>
              </a:rPr>
              <a:t> qua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điểm</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tựa</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của</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cột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điện</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lên</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mặt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đất</a:t>
            </a:r>
            <a:r>
              <a:rPr kumimoji="0" lang="en-US" sz="2400" b="1" i="0" u="none" strike="noStrike" kern="1200" cap="none" spc="0" normalizeH="0" noProof="0" dirty="0">
                <a:ln>
                  <a:noFill/>
                </a:ln>
                <a:solidFill>
                  <a:srgbClr val="0070C0"/>
                </a:solidFill>
                <a:effectLst/>
                <a:uLnTx/>
                <a:uFillTx/>
                <a:latin typeface="Arial"/>
                <a:ea typeface="+mn-ea"/>
                <a:cs typeface="+mn-cs"/>
              </a:rPr>
              <a: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6" name="TextBox 15" descr="n128 Fb Le Da"/>
              <p:cNvSpPr txBox="1"/>
              <p:nvPr/>
            </p:nvSpPr>
            <p:spPr>
              <a:xfrm>
                <a:off x="298403" y="4011861"/>
                <a:ext cx="11662476" cy="9205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Lực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căng</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dây</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cáp</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điện</a:t>
                </a:r>
                <a:r>
                  <a:rPr kumimoji="0" lang="en-US" sz="2400" b="1" i="0" u="none" strike="noStrike" kern="1200" cap="none" spc="0" normalizeH="0" noProof="0" dirty="0">
                    <a:ln>
                      <a:noFill/>
                    </a:ln>
                    <a:solidFill>
                      <a:srgbClr val="0070C0"/>
                    </a:solidFill>
                    <a:effectLst/>
                    <a:uLnTx/>
                    <a:uFillTx/>
                    <a:latin typeface="Arial"/>
                    <a:ea typeface="+mn-ea"/>
                    <a:cs typeface="+mn-cs"/>
                  </a:rPr>
                  <a:t> </a:t>
                </a:r>
                <a14:m>
                  <m:oMath xmlns:m="http://schemas.openxmlformats.org/officeDocument/2006/math">
                    <m:acc>
                      <m:accPr>
                        <m:chr m:val="⃗"/>
                        <m:ctrlPr>
                          <a:rPr kumimoji="0" lang="en-US" sz="2400" b="1" i="1" u="none" strike="noStrike" kern="1200" cap="none" spc="0" normalizeH="0" noProof="0" smtClean="0">
                            <a:ln>
                              <a:noFill/>
                            </a:ln>
                            <a:solidFill>
                              <a:srgbClr val="0070C0"/>
                            </a:solidFill>
                            <a:effectLst/>
                            <a:uLnTx/>
                            <a:uFillTx/>
                            <a:latin typeface="Cambria Math" panose="02040503050406030204" pitchFamily="18" charset="0"/>
                            <a:ea typeface="+mn-ea"/>
                            <a:cs typeface="+mn-cs"/>
                          </a:rPr>
                        </m:ctrlPr>
                      </m:accPr>
                      <m:e>
                        <m:r>
                          <a:rPr kumimoji="0" lang="en-US" sz="2400" b="1" i="1" u="none" strike="noStrike" kern="1200" cap="none" spc="0" normalizeH="0" noProof="0" smtClean="0">
                            <a:ln>
                              <a:noFill/>
                            </a:ln>
                            <a:solidFill>
                              <a:srgbClr val="0070C0"/>
                            </a:solidFill>
                            <a:effectLst/>
                            <a:uLnTx/>
                            <a:uFillTx/>
                            <a:latin typeface="Cambria Math" panose="02040503050406030204" pitchFamily="18" charset="0"/>
                            <a:ea typeface="+mn-ea"/>
                            <a:cs typeface="+mn-cs"/>
                          </a:rPr>
                          <m:t>𝑻</m:t>
                        </m:r>
                      </m:e>
                    </m:acc>
                  </m:oMath>
                </a14:m>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có</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tác</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dụng</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làm</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cột</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ngược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chiều</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kim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đồng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hồ</a:t>
                </a:r>
                <a:r>
                  <a:rPr lang="en-US" sz="2400" b="1" dirty="0">
                    <a:solidFill>
                      <a:srgbClr val="0070C0"/>
                    </a:solidFill>
                    <a:latin typeface="Arial"/>
                  </a:rPr>
                  <a:t>; </a:t>
                </a:r>
                <a:r>
                  <a:rPr lang="en-US" sz="2400" b="1" dirty="0" err="1">
                    <a:solidFill>
                      <a:srgbClr val="0070C0"/>
                    </a:solidFill>
                    <a:latin typeface="Arial"/>
                  </a:rPr>
                  <a:t>lực</a:t>
                </a:r>
                <a:r>
                  <a:rPr lang="en-US" sz="2400" b="1" dirty="0">
                    <a:solidFill>
                      <a:srgbClr val="0070C0"/>
                    </a:solidFill>
                    <a:latin typeface="Arial"/>
                  </a:rPr>
                  <a:t> </a:t>
                </a:r>
                <a:r>
                  <a:rPr lang="en-US" sz="2400" b="1" dirty="0" err="1">
                    <a:solidFill>
                      <a:srgbClr val="0070C0"/>
                    </a:solidFill>
                    <a:latin typeface="Arial"/>
                  </a:rPr>
                  <a:t>căng</a:t>
                </a:r>
                <a:r>
                  <a:rPr lang="en-US" sz="2400" b="1" dirty="0">
                    <a:solidFill>
                      <a:srgbClr val="0070C0"/>
                    </a:solidFill>
                    <a:latin typeface="Arial"/>
                  </a:rPr>
                  <a:t> </a:t>
                </a:r>
                <a:r>
                  <a:rPr lang="en-US" sz="2400" b="1" dirty="0" err="1">
                    <a:solidFill>
                      <a:srgbClr val="0070C0"/>
                    </a:solidFill>
                    <a:latin typeface="Arial"/>
                  </a:rPr>
                  <a:t>dây</a:t>
                </a:r>
                <a:r>
                  <a:rPr lang="en-US" sz="2400" b="1" dirty="0">
                    <a:solidFill>
                      <a:srgbClr val="0070C0"/>
                    </a:solidFill>
                    <a:latin typeface="Arial"/>
                  </a:rPr>
                  <a:t> </a:t>
                </a:r>
                <a:r>
                  <a:rPr lang="en-US" sz="2400" b="1" dirty="0" err="1">
                    <a:solidFill>
                      <a:srgbClr val="0070C0"/>
                    </a:solidFill>
                    <a:latin typeface="Arial"/>
                  </a:rPr>
                  <a:t>cáp</a:t>
                </a:r>
                <a:r>
                  <a:rPr lang="en-US" sz="2400" b="1" dirty="0">
                    <a:solidFill>
                      <a:srgbClr val="0070C0"/>
                    </a:solidFill>
                    <a:latin typeface="Arial"/>
                  </a:rPr>
                  <a:t> </a:t>
                </a:r>
                <a14:m>
                  <m:oMath xmlns:m="http://schemas.openxmlformats.org/officeDocument/2006/math">
                    <m:acc>
                      <m:accPr>
                        <m:chr m:val="⃗"/>
                        <m:ctrlP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𝑭</m:t>
                        </m:r>
                      </m:e>
                    </m:acc>
                  </m:oMath>
                </a14:m>
                <a:r>
                  <a:rPr kumimoji="0" lang="en-US" sz="2400" b="1" i="0" u="none" strike="noStrike" kern="1200" cap="none" spc="0" normalizeH="0" baseline="0" noProof="0" dirty="0">
                    <a:ln>
                      <a:noFill/>
                    </a:ln>
                    <a:solidFill>
                      <a:srgbClr val="0070C0"/>
                    </a:solidFill>
                    <a:effectLst/>
                    <a:uLnTx/>
                    <a:uFillTx/>
                    <a:latin typeface="Arial"/>
                    <a:ea typeface="+mn-ea"/>
                    <a:cs typeface="+mn-cs"/>
                  </a:rPr>
                  <a:t> có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làm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cột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cùng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kim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đồng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hồ</a:t>
                </a:r>
                <a:r>
                  <a:rPr kumimoji="0" lang="en-US" sz="2400" b="1" i="0" u="none" strike="noStrike" kern="1200" cap="none" spc="0" normalizeH="0" baseline="0" noProof="0" dirty="0">
                    <a:ln>
                      <a:noFill/>
                    </a:ln>
                    <a:solidFill>
                      <a:srgbClr val="0070C0"/>
                    </a:solidFill>
                    <a:effectLst/>
                    <a:uLnTx/>
                    <a:uFillTx/>
                    <a:latin typeface="Arial"/>
                    <a:ea typeface="+mn-ea"/>
                    <a:cs typeface="+mn-cs"/>
                  </a:rPr>
                  <a:t>.</a:t>
                </a:r>
              </a:p>
            </p:txBody>
          </p:sp>
        </mc:Choice>
        <mc:Fallback>
          <p:sp>
            <p:nvSpPr>
              <p:cNvPr id="16" name="TextBox 15" descr="n128 Fb Le Da"/>
              <p:cNvSpPr txBox="1">
                <a:spLocks noRot="1" noChangeAspect="1" noMove="1" noResize="1" noEditPoints="1" noAdjustHandles="1" noChangeArrowheads="1" noChangeShapeType="1" noTextEdit="1"/>
              </p:cNvSpPr>
              <p:nvPr/>
            </p:nvSpPr>
            <p:spPr>
              <a:xfrm>
                <a:off x="298403" y="4011861"/>
                <a:ext cx="11662476" cy="920508"/>
              </a:xfrm>
              <a:prstGeom prst="rect">
                <a:avLst/>
              </a:prstGeom>
              <a:blipFill>
                <a:blip r:embed="rId4"/>
                <a:stretch>
                  <a:fillRect l="-836" r="-784" b="-14570"/>
                </a:stretch>
              </a:blipFill>
            </p:spPr>
            <p:txBody>
              <a:bodyPr/>
              <a:lstStyle/>
              <a:p>
                <a:r>
                  <a:rPr lang="en-US">
                    <a:noFill/>
                  </a:rPr>
                  <a:t> </a:t>
                </a:r>
              </a:p>
            </p:txBody>
          </p:sp>
        </mc:Fallback>
      </mc:AlternateContent>
      <p:sp>
        <p:nvSpPr>
          <p:cNvPr id="17" name="TextBox 16" descr="n128 Fb Le Da"/>
          <p:cNvSpPr txBox="1"/>
          <p:nvPr/>
        </p:nvSpPr>
        <p:spPr>
          <a:xfrm>
            <a:off x="298403" y="5334804"/>
            <a:ext cx="1166247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Áp</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quy</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tắc</a:t>
            </a:r>
            <a:r>
              <a:rPr kumimoji="0" lang="en-US" sz="2400" b="1" i="0" u="none" strike="noStrike" kern="1200" cap="none" spc="0" normalizeH="0" baseline="0" noProof="0" dirty="0">
                <a:ln>
                  <a:noFill/>
                </a:ln>
                <a:solidFill>
                  <a:srgbClr val="0070C0"/>
                </a:solidFill>
                <a:effectLst/>
                <a:uLnTx/>
                <a:uFillTx/>
                <a:latin typeface="Arial"/>
                <a:ea typeface="+mn-ea"/>
                <a:cs typeface="+mn-cs"/>
              </a:rPr>
              <a:t> moment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ta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có</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lang="en-US" sz="2400" b="1" dirty="0">
                <a:solidFill>
                  <a:srgbClr val="0070C0"/>
                </a:solidFill>
                <a:latin typeface="Arial"/>
              </a:rPr>
              <a:t> F.d</a:t>
            </a:r>
            <a:r>
              <a:rPr lang="en-US" sz="2400" b="1" baseline="-25000" dirty="0">
                <a:solidFill>
                  <a:srgbClr val="0070C0"/>
                </a:solidFill>
                <a:latin typeface="Arial"/>
              </a:rPr>
              <a:t>1</a:t>
            </a:r>
            <a:r>
              <a:rPr lang="en-US" sz="2400" b="1" dirty="0">
                <a:solidFill>
                  <a:srgbClr val="0070C0"/>
                </a:solidFill>
                <a:latin typeface="Arial"/>
              </a:rPr>
              <a:t> = T.d</a:t>
            </a:r>
            <a:r>
              <a:rPr lang="en-US" sz="2400" b="1" baseline="-25000" dirty="0">
                <a:solidFill>
                  <a:srgbClr val="0070C0"/>
                </a:solidFill>
                <a:latin typeface="Arial"/>
              </a:rPr>
              <a:t>2</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20" name="TextBox 19" descr="n128 Fb Le Da"/>
              <p:cNvSpPr txBox="1"/>
              <p:nvPr/>
            </p:nvSpPr>
            <p:spPr>
              <a:xfrm>
                <a:off x="2194438" y="5939922"/>
                <a:ext cx="544349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𝑻</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𝟐</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𝑭</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𝟏𝟎𝟎𝟎</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𝑵</m:t>
                      </m:r>
                    </m:oMath>
                  </m:oMathPara>
                </a14:m>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mc:Choice>
        <mc:Fallback>
          <p:sp>
            <p:nvSpPr>
              <p:cNvPr id="20" name="TextBox 19" descr="n128 Fb Le Da"/>
              <p:cNvSpPr txBox="1">
                <a:spLocks noRot="1" noChangeAspect="1" noMove="1" noResize="1" noEditPoints="1" noAdjustHandles="1" noChangeArrowheads="1" noChangeShapeType="1" noTextEdit="1"/>
              </p:cNvSpPr>
              <p:nvPr/>
            </p:nvSpPr>
            <p:spPr>
              <a:xfrm>
                <a:off x="2194438" y="5939922"/>
                <a:ext cx="5443491" cy="523220"/>
              </a:xfrm>
              <a:prstGeom prst="rect">
                <a:avLst/>
              </a:prstGeom>
              <a:blipFill>
                <a:blip r:embed="rId5"/>
                <a:stretch>
                  <a:fillRect/>
                </a:stretch>
              </a:blipFill>
            </p:spPr>
            <p:txBody>
              <a:bodyPr/>
              <a:lstStyle/>
              <a:p>
                <a:r>
                  <a:rPr lang="en-US">
                    <a:noFill/>
                  </a:rPr>
                  <a:t> </a:t>
                </a:r>
              </a:p>
            </p:txBody>
          </p:sp>
        </mc:Fallback>
      </mc:AlternateContent>
      <p:cxnSp>
        <p:nvCxnSpPr>
          <p:cNvPr id="8" name="Straight Arrow Connector 7" descr="n128 Fb Le Da"/>
          <p:cNvCxnSpPr/>
          <p:nvPr/>
        </p:nvCxnSpPr>
        <p:spPr>
          <a:xfrm flipH="1">
            <a:off x="10152529" y="981635"/>
            <a:ext cx="470648" cy="2420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n128 Fb Le Da"/>
          <p:cNvCxnSpPr/>
          <p:nvPr/>
        </p:nvCxnSpPr>
        <p:spPr>
          <a:xfrm>
            <a:off x="10717306" y="1021977"/>
            <a:ext cx="672353" cy="64545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descr="n128 Fb Le Da"/>
              <p:cNvSpPr txBox="1"/>
              <p:nvPr/>
            </p:nvSpPr>
            <p:spPr>
              <a:xfrm>
                <a:off x="9979566" y="619512"/>
                <a:ext cx="333040"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FF0000"/>
                              </a:solidFill>
                              <a:latin typeface="Cambria Math" panose="02040503050406030204" pitchFamily="18" charset="0"/>
                            </a:rPr>
                          </m:ctrlPr>
                        </m:accPr>
                        <m:e>
                          <m:r>
                            <a:rPr lang="en-US" sz="2800" b="0" i="1" smtClean="0">
                              <a:solidFill>
                                <a:srgbClr val="FF0000"/>
                              </a:solidFill>
                              <a:latin typeface="Cambria Math" panose="02040503050406030204" pitchFamily="18" charset="0"/>
                            </a:rPr>
                            <m:t>𝐹</m:t>
                          </m:r>
                        </m:e>
                      </m:acc>
                    </m:oMath>
                  </m:oMathPara>
                </a14:m>
                <a:endParaRPr lang="en-US" sz="2800" dirty="0">
                  <a:solidFill>
                    <a:srgbClr val="FF0000"/>
                  </a:solidFill>
                </a:endParaRPr>
              </a:p>
            </p:txBody>
          </p:sp>
        </mc:Choice>
        <mc:Fallback>
          <p:sp>
            <p:nvSpPr>
              <p:cNvPr id="18" name="TextBox 17" descr="n128 Fb Le Da"/>
              <p:cNvSpPr txBox="1">
                <a:spLocks noRot="1" noChangeAspect="1" noMove="1" noResize="1" noEditPoints="1" noAdjustHandles="1" noChangeArrowheads="1" noChangeShapeType="1" noTextEdit="1"/>
              </p:cNvSpPr>
              <p:nvPr/>
            </p:nvSpPr>
            <p:spPr>
              <a:xfrm>
                <a:off x="9979566" y="619512"/>
                <a:ext cx="333040" cy="4831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descr="n128 Fb Le Da"/>
              <p:cNvSpPr txBox="1"/>
              <p:nvPr/>
            </p:nvSpPr>
            <p:spPr>
              <a:xfrm>
                <a:off x="11056619" y="1691092"/>
                <a:ext cx="320472"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chemeClr val="accent4">
                                  <a:lumMod val="50000"/>
                                </a:schemeClr>
                              </a:solidFill>
                              <a:latin typeface="Cambria Math" panose="02040503050406030204" pitchFamily="18" charset="0"/>
                            </a:rPr>
                          </m:ctrlPr>
                        </m:accPr>
                        <m:e>
                          <m:r>
                            <a:rPr lang="en-US" sz="2800" b="0" i="1" smtClean="0">
                              <a:solidFill>
                                <a:schemeClr val="accent4">
                                  <a:lumMod val="50000"/>
                                </a:schemeClr>
                              </a:solidFill>
                              <a:latin typeface="Cambria Math" panose="02040503050406030204" pitchFamily="18" charset="0"/>
                            </a:rPr>
                            <m:t>𝑇</m:t>
                          </m:r>
                        </m:e>
                      </m:acc>
                    </m:oMath>
                  </m:oMathPara>
                </a14:m>
                <a:endParaRPr lang="en-US" sz="2800" dirty="0">
                  <a:solidFill>
                    <a:schemeClr val="accent4">
                      <a:lumMod val="50000"/>
                    </a:schemeClr>
                  </a:solidFill>
                </a:endParaRPr>
              </a:p>
            </p:txBody>
          </p:sp>
        </mc:Choice>
        <mc:Fallback>
          <p:sp>
            <p:nvSpPr>
              <p:cNvPr id="22" name="TextBox 21" descr="n128 Fb Le Da"/>
              <p:cNvSpPr txBox="1">
                <a:spLocks noRot="1" noChangeAspect="1" noMove="1" noResize="1" noEditPoints="1" noAdjustHandles="1" noChangeArrowheads="1" noChangeShapeType="1" noTextEdit="1"/>
              </p:cNvSpPr>
              <p:nvPr/>
            </p:nvSpPr>
            <p:spPr>
              <a:xfrm>
                <a:off x="11056619" y="1691092"/>
                <a:ext cx="320472" cy="483146"/>
              </a:xfrm>
              <a:prstGeom prst="rect">
                <a:avLst/>
              </a:prstGeom>
              <a:blipFill>
                <a:blip r:embed="rId7"/>
                <a:stretch>
                  <a:fillRect/>
                </a:stretch>
              </a:blipFill>
            </p:spPr>
            <p:txBody>
              <a:bodyPr/>
              <a:lstStyle/>
              <a:p>
                <a:r>
                  <a:rPr lang="en-US">
                    <a:noFill/>
                  </a:rPr>
                  <a:t> </a:t>
                </a:r>
              </a:p>
            </p:txBody>
          </p:sp>
        </mc:Fallback>
      </mc:AlternateContent>
      <p:sp>
        <p:nvSpPr>
          <p:cNvPr id="28" name="TextBox 27" descr="n128 Fb Le Da"/>
          <p:cNvSpPr txBox="1"/>
          <p:nvPr/>
        </p:nvSpPr>
        <p:spPr>
          <a:xfrm>
            <a:off x="10637371" y="2686910"/>
            <a:ext cx="336177" cy="374019"/>
          </a:xfrm>
          <a:prstGeom prst="rect">
            <a:avLst/>
          </a:prstGeom>
          <a:noFill/>
        </p:spPr>
        <p:txBody>
          <a:bodyPr wrap="square" rtlCol="0">
            <a:spAutoFit/>
          </a:bodyPr>
          <a:lstStyle/>
          <a:p>
            <a:r>
              <a:rPr lang="en-US" dirty="0">
                <a:solidFill>
                  <a:srgbClr val="FF0000"/>
                </a:solidFill>
              </a:rPr>
              <a:t>●</a:t>
            </a:r>
          </a:p>
        </p:txBody>
      </p:sp>
      <p:sp>
        <p:nvSpPr>
          <p:cNvPr id="29" name="TextBox 28" descr="n128 Fb Le Da"/>
          <p:cNvSpPr txBox="1"/>
          <p:nvPr/>
        </p:nvSpPr>
        <p:spPr>
          <a:xfrm>
            <a:off x="9979566" y="3618738"/>
            <a:ext cx="2662517" cy="461665"/>
          </a:xfrm>
          <a:prstGeom prst="rect">
            <a:avLst/>
          </a:prstGeom>
          <a:noFill/>
        </p:spPr>
        <p:txBody>
          <a:bodyPr wrap="square" rtlCol="0">
            <a:spAutoFit/>
          </a:bodyPr>
          <a:lstStyle/>
          <a:p>
            <a:r>
              <a:rPr lang="en-US" sz="2400" b="1" dirty="0" err="1">
                <a:solidFill>
                  <a:srgbClr val="FF0000"/>
                </a:solidFill>
              </a:rPr>
              <a:t>Trục</a:t>
            </a:r>
            <a:r>
              <a:rPr lang="en-US" sz="2400" b="1" dirty="0">
                <a:solidFill>
                  <a:srgbClr val="FF0000"/>
                </a:solidFill>
              </a:rPr>
              <a:t> quay</a:t>
            </a:r>
          </a:p>
        </p:txBody>
      </p:sp>
      <p:cxnSp>
        <p:nvCxnSpPr>
          <p:cNvPr id="31" name="Straight Arrow Connector 30" descr="n128 Fb Le Da"/>
          <p:cNvCxnSpPr/>
          <p:nvPr/>
        </p:nvCxnSpPr>
        <p:spPr>
          <a:xfrm flipV="1">
            <a:off x="10818159" y="2928717"/>
            <a:ext cx="0" cy="797327"/>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descr="n128 Fb Le Da"/>
          <p:cNvCxnSpPr/>
          <p:nvPr/>
        </p:nvCxnSpPr>
        <p:spPr>
          <a:xfrm>
            <a:off x="10488706" y="619512"/>
            <a:ext cx="0" cy="230160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descr="n128 Fb Le Da"/>
          <p:cNvSpPr txBox="1"/>
          <p:nvPr/>
        </p:nvSpPr>
        <p:spPr>
          <a:xfrm>
            <a:off x="9742674" y="1666693"/>
            <a:ext cx="806823" cy="338554"/>
          </a:xfrm>
          <a:prstGeom prst="rect">
            <a:avLst/>
          </a:prstGeom>
          <a:noFill/>
        </p:spPr>
        <p:txBody>
          <a:bodyPr wrap="square" rtlCol="0">
            <a:spAutoFit/>
          </a:bodyPr>
          <a:lstStyle/>
          <a:p>
            <a:r>
              <a:rPr lang="en-US" sz="1600" b="1" dirty="0">
                <a:solidFill>
                  <a:srgbClr val="FF0000"/>
                </a:solidFill>
              </a:rPr>
              <a:t>d</a:t>
            </a:r>
            <a:r>
              <a:rPr lang="en-US" sz="1600" b="1" baseline="-25000" dirty="0">
                <a:solidFill>
                  <a:srgbClr val="FF0000"/>
                </a:solidFill>
              </a:rPr>
              <a:t>1</a:t>
            </a:r>
            <a:r>
              <a:rPr lang="en-US" sz="1600" b="1" dirty="0">
                <a:solidFill>
                  <a:srgbClr val="FF0000"/>
                </a:solidFill>
              </a:rPr>
              <a:t> = h</a:t>
            </a:r>
          </a:p>
        </p:txBody>
      </p:sp>
      <p:cxnSp>
        <p:nvCxnSpPr>
          <p:cNvPr id="36" name="Straight Arrow Connector 35" descr="n128 Fb Le Da"/>
          <p:cNvCxnSpPr/>
          <p:nvPr/>
        </p:nvCxnSpPr>
        <p:spPr>
          <a:xfrm flipV="1">
            <a:off x="10868026" y="2599231"/>
            <a:ext cx="773206" cy="274688"/>
          </a:xfrm>
          <a:prstGeom prst="straightConnector1">
            <a:avLst/>
          </a:prstGeom>
          <a:ln w="28575">
            <a:solidFill>
              <a:srgbClr val="00CC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descr="n128 Fb Le Da"/>
          <p:cNvCxnSpPr/>
          <p:nvPr/>
        </p:nvCxnSpPr>
        <p:spPr>
          <a:xfrm flipH="1">
            <a:off x="11377091" y="2454074"/>
            <a:ext cx="215397" cy="86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128 Fb Le Da"/>
          <p:cNvCxnSpPr/>
          <p:nvPr/>
        </p:nvCxnSpPr>
        <p:spPr>
          <a:xfrm>
            <a:off x="11380133" y="2540182"/>
            <a:ext cx="54629" cy="146728"/>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descr="n128 Fb Le Da"/>
          <p:cNvSpPr txBox="1"/>
          <p:nvPr/>
        </p:nvSpPr>
        <p:spPr>
          <a:xfrm>
            <a:off x="10868026" y="2510037"/>
            <a:ext cx="1483378" cy="338554"/>
          </a:xfrm>
          <a:prstGeom prst="rect">
            <a:avLst/>
          </a:prstGeom>
          <a:noFill/>
        </p:spPr>
        <p:txBody>
          <a:bodyPr wrap="square" rtlCol="0">
            <a:spAutoFit/>
          </a:bodyPr>
          <a:lstStyle/>
          <a:p>
            <a:r>
              <a:rPr lang="en-US" sz="1600" b="1" dirty="0">
                <a:solidFill>
                  <a:srgbClr val="FF0000"/>
                </a:solidFill>
              </a:rPr>
              <a:t>d</a:t>
            </a:r>
            <a:r>
              <a:rPr lang="en-US" sz="1600" b="1" baseline="-25000" dirty="0">
                <a:solidFill>
                  <a:srgbClr val="FF0000"/>
                </a:solidFill>
              </a:rPr>
              <a:t>2</a:t>
            </a:r>
            <a:r>
              <a:rPr lang="en-US" sz="1600" b="1" dirty="0">
                <a:solidFill>
                  <a:srgbClr val="FF0000"/>
                </a:solidFill>
              </a:rPr>
              <a:t> = h.sin30</a:t>
            </a:r>
            <a:r>
              <a:rPr lang="en-US" sz="1600" b="1" baseline="30000" dirty="0">
                <a:solidFill>
                  <a:srgbClr val="FF0000"/>
                </a:solidFill>
              </a:rPr>
              <a:t>o</a:t>
            </a:r>
            <a:endParaRPr lang="en-US" sz="1600" b="1" dirty="0">
              <a:solidFill>
                <a:srgbClr val="FF0000"/>
              </a:solidFill>
            </a:endParaRPr>
          </a:p>
        </p:txBody>
      </p:sp>
      <mc:AlternateContent xmlns:mc="http://schemas.openxmlformats.org/markup-compatibility/2006">
        <mc:Choice xmlns:a14="http://schemas.microsoft.com/office/drawing/2010/main" Requires="a14">
          <p:sp>
            <p:nvSpPr>
              <p:cNvPr id="69" name="TextBox 68" descr="n128 Fb Le Da"/>
              <p:cNvSpPr txBox="1"/>
              <p:nvPr/>
            </p:nvSpPr>
            <p:spPr>
              <a:xfrm>
                <a:off x="7563503" y="5334804"/>
                <a:ext cx="28507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oMath>
                </a14:m>
                <a:r>
                  <a:rPr kumimoji="0" lang="en-US" sz="2400" b="1" i="0" u="none" strike="noStrike" kern="1200" cap="none" spc="0" normalizeH="0" baseline="0" noProof="0" dirty="0" err="1">
                    <a:ln>
                      <a:noFill/>
                    </a:ln>
                    <a:solidFill>
                      <a:srgbClr val="0070C0"/>
                    </a:solidFill>
                    <a:effectLst/>
                    <a:uLnTx/>
                    <a:uFillTx/>
                    <a:latin typeface="Arial"/>
                    <a:ea typeface="+mn-ea"/>
                    <a:cs typeface="+mn-cs"/>
                  </a:rPr>
                  <a:t>F.h</a:t>
                </a:r>
                <a:r>
                  <a:rPr kumimoji="0" lang="en-US" sz="2400" b="1" i="0" u="none" strike="noStrike" kern="1200" cap="none" spc="0" normalizeH="0" baseline="0" noProof="0" dirty="0">
                    <a:ln>
                      <a:noFill/>
                    </a:ln>
                    <a:solidFill>
                      <a:srgbClr val="0070C0"/>
                    </a:solidFill>
                    <a:effectLst/>
                    <a:uLnTx/>
                    <a:uFillTx/>
                    <a:latin typeface="Arial"/>
                    <a:ea typeface="+mn-ea"/>
                    <a:cs typeface="+mn-cs"/>
                  </a:rPr>
                  <a:t> = T.h.sin30</a:t>
                </a:r>
                <a:r>
                  <a:rPr kumimoji="0" lang="en-US" sz="2400" b="1" i="0" u="none" strike="noStrike" kern="1200" cap="none" spc="0" normalizeH="0" baseline="30000" noProof="0" dirty="0">
                    <a:ln>
                      <a:noFill/>
                    </a:ln>
                    <a:solidFill>
                      <a:srgbClr val="0070C0"/>
                    </a:solidFill>
                    <a:effectLst/>
                    <a:uLnTx/>
                    <a:uFillTx/>
                    <a:latin typeface="Arial"/>
                    <a:ea typeface="+mn-ea"/>
                    <a:cs typeface="+mn-cs"/>
                  </a:rPr>
                  <a:t>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p:txBody>
          </p:sp>
        </mc:Choice>
        <mc:Fallback>
          <p:sp>
            <p:nvSpPr>
              <p:cNvPr id="69" name="TextBox 68" descr="n128 Fb Le Da"/>
              <p:cNvSpPr txBox="1">
                <a:spLocks noRot="1" noChangeAspect="1" noMove="1" noResize="1" noEditPoints="1" noAdjustHandles="1" noChangeArrowheads="1" noChangeShapeType="1" noTextEdit="1"/>
              </p:cNvSpPr>
              <p:nvPr/>
            </p:nvSpPr>
            <p:spPr>
              <a:xfrm>
                <a:off x="7563503" y="5334804"/>
                <a:ext cx="2850777" cy="461665"/>
              </a:xfrm>
              <a:prstGeom prst="rect">
                <a:avLst/>
              </a:prstGeom>
              <a:blipFill>
                <a:blip r:embed="rId8"/>
                <a:stretch>
                  <a:fillRect t="-9211" b="-30263"/>
                </a:stretch>
              </a:blipFill>
            </p:spPr>
            <p:txBody>
              <a:bodyPr/>
              <a:lstStyle/>
              <a:p>
                <a:r>
                  <a:rPr lang="en-US">
                    <a:noFill/>
                  </a:rPr>
                  <a:t> </a:t>
                </a:r>
              </a:p>
            </p:txBody>
          </p:sp>
        </mc:Fallback>
      </mc:AlternateContent>
      <p:sp>
        <p:nvSpPr>
          <p:cNvPr id="70" name="TextBox 69" descr="n128 Fb Le Da"/>
          <p:cNvSpPr txBox="1"/>
          <p:nvPr/>
        </p:nvSpPr>
        <p:spPr>
          <a:xfrm>
            <a:off x="10458490" y="1402476"/>
            <a:ext cx="433442" cy="400110"/>
          </a:xfrm>
          <a:prstGeom prst="rect">
            <a:avLst/>
          </a:prstGeom>
          <a:noFill/>
        </p:spPr>
        <p:txBody>
          <a:bodyPr wrap="square" rtlCol="0">
            <a:spAutoFit/>
          </a:bodyPr>
          <a:lstStyle/>
          <a:p>
            <a:r>
              <a:rPr lang="en-US" sz="2000" b="1" dirty="0">
                <a:solidFill>
                  <a:srgbClr val="00CC00"/>
                </a:solidFill>
              </a:rPr>
              <a:t>h</a:t>
            </a:r>
          </a:p>
        </p:txBody>
      </p:sp>
    </p:spTree>
    <p:extLst>
      <p:ext uri="{BB962C8B-B14F-4D97-AF65-F5344CB8AC3E}">
        <p14:creationId xmlns:p14="http://schemas.microsoft.com/office/powerpoint/2010/main" val="1339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35" presetClass="emph" presetSubtype="0" repeatCount="indefinite" fill="hold" grpId="0" nodeType="withEffect">
                                  <p:stCondLst>
                                    <p:cond delay="0"/>
                                  </p:stCondLst>
                                  <p:childTnLst>
                                    <p:anim calcmode="discrete" valueType="str">
                                      <p:cBhvr>
                                        <p:cTn id="39"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ircle(out)">
                                      <p:cBhvr>
                                        <p:cTn id="67" dur="2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left)">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18" grpId="0"/>
      <p:bldP spid="18" grpId="1"/>
      <p:bldP spid="22" grpId="0"/>
      <p:bldP spid="22" grpId="1"/>
      <p:bldP spid="28" grpId="0"/>
      <p:bldP spid="28" grpId="1"/>
      <p:bldP spid="29" grpId="0"/>
      <p:bldP spid="34" grpId="0"/>
      <p:bldP spid="68" grpId="0"/>
      <p:bldP spid="69"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n128 Fb Le Da">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5" name="TextBox 14" descr="n128 Fb Le Da"/>
          <p:cNvSpPr txBox="1"/>
          <p:nvPr/>
        </p:nvSpPr>
        <p:spPr>
          <a:xfrm>
            <a:off x="419248" y="1135408"/>
            <a:ext cx="1086489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khoảng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cách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giữa</a:t>
            </a:r>
            <a:r>
              <a:rPr kumimoji="0" lang="en-US" sz="2800" b="1" i="0" u="none" strike="noStrike" kern="1200" cap="none" spc="0" normalizeH="0" noProof="0" dirty="0">
                <a:ln>
                  <a:noFill/>
                </a:ln>
                <a:solidFill>
                  <a:srgbClr val="0070C0"/>
                </a:solidFill>
                <a:effectLst/>
                <a:uLnTx/>
                <a:uFillTx/>
                <a:latin typeface="Arial"/>
                <a:ea typeface="+mn-ea"/>
                <a:cs typeface="+mn-cs"/>
              </a:rPr>
              <a:t> 2 </a:t>
            </a:r>
            <a:r>
              <a:rPr kumimoji="0" lang="en-US" sz="2800" b="1" i="0" u="none" strike="noStrike" kern="1200" cap="none" spc="0" normalizeH="0" noProof="0" dirty="0" err="1">
                <a:ln>
                  <a:noFill/>
                </a:ln>
                <a:solidFill>
                  <a:srgbClr val="0070C0"/>
                </a:solidFill>
                <a:effectLst/>
                <a:uLnTx/>
                <a:uFillTx/>
                <a:latin typeface="Arial"/>
                <a:ea typeface="+mn-ea"/>
                <a:cs typeface="+mn-cs"/>
              </a:rPr>
              <a:t>điểm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bất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kì</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trên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đổi</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8" name="Pentagon 17" descr="n128 Fb Le Da"/>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9" name="Chevron 18" descr="n128 Fb Le Da"/>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Box 21" descr="n128 Fb Le Da"/>
          <p:cNvSpPr txBox="1"/>
          <p:nvPr/>
        </p:nvSpPr>
        <p:spPr>
          <a:xfrm>
            <a:off x="508641" y="4463760"/>
            <a:ext cx="1086489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Khối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vị</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trọng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tâm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đặc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trưng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trọng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tâm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tịnh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tiến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026" name="Picture 2" descr="n128 Fb Le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926189"/>
            <a:ext cx="2905125" cy="2276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28 Fb Le D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25" b="67625" l="17000" r="81875"/>
                    </a14:imgEffect>
                  </a14:imgLayer>
                </a14:imgProps>
              </a:ext>
              <a:ext uri="{28A0092B-C50C-407E-A947-70E740481C1C}">
                <a14:useLocalDpi xmlns:a14="http://schemas.microsoft.com/office/drawing/2010/main" val="0"/>
              </a:ext>
            </a:extLst>
          </a:blip>
          <a:srcRect l="14914" t="30028" r="16374" b="28160"/>
          <a:stretch/>
        </p:blipFill>
        <p:spPr bwMode="auto">
          <a:xfrm>
            <a:off x="3550771" y="2070929"/>
            <a:ext cx="2984500" cy="1816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28 Fb Le Da"/>
          <p:cNvSpPr txBox="1"/>
          <p:nvPr/>
        </p:nvSpPr>
        <p:spPr>
          <a:xfrm>
            <a:off x="1087437" y="2506821"/>
            <a:ext cx="546100" cy="461665"/>
          </a:xfrm>
          <a:prstGeom prst="rect">
            <a:avLst/>
          </a:prstGeom>
          <a:noFill/>
        </p:spPr>
        <p:txBody>
          <a:bodyPr wrap="square" rtlCol="0">
            <a:spAutoFit/>
          </a:bodyPr>
          <a:lstStyle/>
          <a:p>
            <a:r>
              <a:rPr lang="en-US" sz="2400" b="1" dirty="0">
                <a:solidFill>
                  <a:srgbClr val="00CC00"/>
                </a:solidFill>
              </a:rPr>
              <a:t>A</a:t>
            </a:r>
          </a:p>
        </p:txBody>
      </p:sp>
      <p:sp>
        <p:nvSpPr>
          <p:cNvPr id="23" name="TextBox 22" descr="n128 Fb Le Da"/>
          <p:cNvSpPr txBox="1"/>
          <p:nvPr/>
        </p:nvSpPr>
        <p:spPr>
          <a:xfrm>
            <a:off x="1832768" y="2866887"/>
            <a:ext cx="546100" cy="461665"/>
          </a:xfrm>
          <a:prstGeom prst="rect">
            <a:avLst/>
          </a:prstGeom>
          <a:noFill/>
        </p:spPr>
        <p:txBody>
          <a:bodyPr wrap="square" rtlCol="0">
            <a:spAutoFit/>
          </a:bodyPr>
          <a:lstStyle/>
          <a:p>
            <a:r>
              <a:rPr lang="en-US" sz="2400" b="1" dirty="0">
                <a:solidFill>
                  <a:srgbClr val="00CC00"/>
                </a:solidFill>
              </a:rPr>
              <a:t>B</a:t>
            </a:r>
          </a:p>
        </p:txBody>
      </p:sp>
      <p:sp>
        <p:nvSpPr>
          <p:cNvPr id="24" name="TextBox 23" descr="n128 Fb Le Da"/>
          <p:cNvSpPr txBox="1"/>
          <p:nvPr/>
        </p:nvSpPr>
        <p:spPr>
          <a:xfrm>
            <a:off x="4104450" y="2286482"/>
            <a:ext cx="546100" cy="461665"/>
          </a:xfrm>
          <a:prstGeom prst="rect">
            <a:avLst/>
          </a:prstGeom>
          <a:noFill/>
        </p:spPr>
        <p:txBody>
          <a:bodyPr wrap="square" rtlCol="0">
            <a:spAutoFit/>
          </a:bodyPr>
          <a:lstStyle/>
          <a:p>
            <a:r>
              <a:rPr lang="en-US" sz="2400" b="1" dirty="0">
                <a:solidFill>
                  <a:srgbClr val="00CC00"/>
                </a:solidFill>
              </a:rPr>
              <a:t>A</a:t>
            </a:r>
          </a:p>
        </p:txBody>
      </p:sp>
      <p:sp>
        <p:nvSpPr>
          <p:cNvPr id="25" name="TextBox 24" descr="n128 Fb Le Da"/>
          <p:cNvSpPr txBox="1"/>
          <p:nvPr/>
        </p:nvSpPr>
        <p:spPr>
          <a:xfrm>
            <a:off x="5050368" y="2798946"/>
            <a:ext cx="546100" cy="461665"/>
          </a:xfrm>
          <a:prstGeom prst="rect">
            <a:avLst/>
          </a:prstGeom>
          <a:noFill/>
        </p:spPr>
        <p:txBody>
          <a:bodyPr wrap="square" rtlCol="0">
            <a:spAutoFit/>
          </a:bodyPr>
          <a:lstStyle/>
          <a:p>
            <a:r>
              <a:rPr lang="en-US" sz="2400" b="1" dirty="0">
                <a:solidFill>
                  <a:srgbClr val="00CC00"/>
                </a:solidFill>
              </a:rPr>
              <a:t>B</a:t>
            </a:r>
          </a:p>
        </p:txBody>
      </p:sp>
      <p:sp>
        <p:nvSpPr>
          <p:cNvPr id="26" name="TextBox 25" descr="n128 Fb Le Da"/>
          <p:cNvSpPr txBox="1"/>
          <p:nvPr/>
        </p:nvSpPr>
        <p:spPr>
          <a:xfrm>
            <a:off x="1283788" y="2631120"/>
            <a:ext cx="546100" cy="461665"/>
          </a:xfrm>
          <a:prstGeom prst="rect">
            <a:avLst/>
          </a:prstGeom>
          <a:noFill/>
        </p:spPr>
        <p:txBody>
          <a:bodyPr wrap="square" rtlCol="0">
            <a:spAutoFit/>
          </a:bodyPr>
          <a:lstStyle/>
          <a:p>
            <a:r>
              <a:rPr lang="en-US" sz="2400" b="1" dirty="0">
                <a:solidFill>
                  <a:srgbClr val="C00000"/>
                </a:solidFill>
              </a:rPr>
              <a:t>●</a:t>
            </a:r>
          </a:p>
        </p:txBody>
      </p:sp>
      <p:sp>
        <p:nvSpPr>
          <p:cNvPr id="27" name="TextBox 26" descr="n128 Fb Le Da"/>
          <p:cNvSpPr txBox="1"/>
          <p:nvPr/>
        </p:nvSpPr>
        <p:spPr>
          <a:xfrm>
            <a:off x="1671637" y="2964142"/>
            <a:ext cx="546100" cy="461665"/>
          </a:xfrm>
          <a:prstGeom prst="rect">
            <a:avLst/>
          </a:prstGeom>
          <a:noFill/>
        </p:spPr>
        <p:txBody>
          <a:bodyPr wrap="square" rtlCol="0">
            <a:spAutoFit/>
          </a:bodyPr>
          <a:lstStyle/>
          <a:p>
            <a:r>
              <a:rPr lang="en-US" sz="2400" b="1" dirty="0">
                <a:solidFill>
                  <a:srgbClr val="C00000"/>
                </a:solidFill>
              </a:rPr>
              <a:t>●</a:t>
            </a:r>
          </a:p>
        </p:txBody>
      </p:sp>
      <p:sp>
        <p:nvSpPr>
          <p:cNvPr id="29" name="TextBox 28" descr="n128 Fb Le Da"/>
          <p:cNvSpPr txBox="1"/>
          <p:nvPr/>
        </p:nvSpPr>
        <p:spPr>
          <a:xfrm>
            <a:off x="4300801" y="2358012"/>
            <a:ext cx="546100" cy="461665"/>
          </a:xfrm>
          <a:prstGeom prst="rect">
            <a:avLst/>
          </a:prstGeom>
          <a:noFill/>
        </p:spPr>
        <p:txBody>
          <a:bodyPr wrap="square" rtlCol="0">
            <a:spAutoFit/>
          </a:bodyPr>
          <a:lstStyle/>
          <a:p>
            <a:r>
              <a:rPr lang="en-US" sz="2400" b="1" dirty="0">
                <a:solidFill>
                  <a:srgbClr val="C00000"/>
                </a:solidFill>
              </a:rPr>
              <a:t>●</a:t>
            </a:r>
          </a:p>
        </p:txBody>
      </p:sp>
      <p:sp>
        <p:nvSpPr>
          <p:cNvPr id="30" name="TextBox 29" descr="n128 Fb Le Da"/>
          <p:cNvSpPr txBox="1"/>
          <p:nvPr/>
        </p:nvSpPr>
        <p:spPr>
          <a:xfrm>
            <a:off x="5305597" y="2843887"/>
            <a:ext cx="546100" cy="461665"/>
          </a:xfrm>
          <a:prstGeom prst="rect">
            <a:avLst/>
          </a:prstGeom>
          <a:noFill/>
        </p:spPr>
        <p:txBody>
          <a:bodyPr wrap="square" rtlCol="0">
            <a:spAutoFit/>
          </a:bodyPr>
          <a:lstStyle/>
          <a:p>
            <a:r>
              <a:rPr lang="en-US" sz="2400" b="1" dirty="0">
                <a:solidFill>
                  <a:srgbClr val="C00000"/>
                </a:solidFill>
              </a:rPr>
              <a:t>●</a:t>
            </a:r>
          </a:p>
        </p:txBody>
      </p:sp>
      <p:pic>
        <p:nvPicPr>
          <p:cNvPr id="1030" name="Picture 6" descr="n128 Fb Le 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842" y="2004393"/>
            <a:ext cx="3449944" cy="194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 grpId="0"/>
      <p:bldP spid="23" grpId="0"/>
      <p:bldP spid="24" grpId="0"/>
      <p:bldP spid="25" grpId="0"/>
      <p:bldP spid="26" grpId="0"/>
      <p:bldP spid="27"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n128 Fb Le Da"/>
          <p:cNvSpPr/>
          <p:nvPr/>
        </p:nvSpPr>
        <p:spPr>
          <a:xfrm>
            <a:off x="599152" y="3797300"/>
            <a:ext cx="10563786" cy="2591992"/>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Nêu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điều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để</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thanh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đường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tàu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Hình</a:t>
            </a:r>
            <a:r>
              <a:rPr kumimoji="0" lang="en-US" sz="2800" b="1" i="0" u="none" strike="noStrike" kern="1200" cap="none" spc="0" normalizeH="0" noProof="0" dirty="0">
                <a:ln>
                  <a:noFill/>
                </a:ln>
                <a:solidFill>
                  <a:srgbClr val="0070C0"/>
                </a:solidFill>
                <a:effectLst/>
                <a:uLnTx/>
                <a:uFillTx/>
                <a:latin typeface="Arial"/>
                <a:ea typeface="+mn-ea"/>
                <a:cs typeface="+mn-cs"/>
              </a:rPr>
              <a:t> 14.9:</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lang="en-US" sz="2800" b="1" dirty="0" err="1">
                <a:solidFill>
                  <a:srgbClr val="0070C0"/>
                </a:solidFill>
                <a:latin typeface="Arial"/>
              </a:rPr>
              <a:t>Không</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tịnh</a:t>
            </a:r>
            <a:r>
              <a:rPr lang="en-US" sz="2800" b="1" dirty="0">
                <a:solidFill>
                  <a:srgbClr val="0070C0"/>
                </a:solidFill>
                <a:latin typeface="Arial"/>
              </a:rPr>
              <a:t> </a:t>
            </a:r>
            <a:r>
              <a:rPr lang="en-US" sz="2800" b="1" dirty="0" err="1">
                <a:solidFill>
                  <a:srgbClr val="0070C0"/>
                </a:solidFill>
                <a:latin typeface="Arial"/>
              </a:rPr>
              <a:t>tiến</a:t>
            </a:r>
            <a:r>
              <a:rPr lang="en-US" sz="2800" b="1" dirty="0">
                <a:solidFill>
                  <a:srgbClr val="0070C0"/>
                </a:solidFill>
                <a:latin typeface="Arial"/>
              </a:rPr>
              <a:t>. </a:t>
            </a:r>
            <a:r>
              <a:rPr lang="en-US" sz="2800" b="1" dirty="0" err="1">
                <a:solidFill>
                  <a:srgbClr val="0070C0"/>
                </a:solidFill>
                <a:latin typeface="Arial"/>
              </a:rPr>
              <a:t>Biết</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tịnh</a:t>
            </a:r>
            <a:r>
              <a:rPr lang="en-US" sz="2800" b="1" dirty="0">
                <a:solidFill>
                  <a:srgbClr val="0070C0"/>
                </a:solidFill>
                <a:latin typeface="Arial"/>
              </a:rPr>
              <a:t> </a:t>
            </a:r>
            <a:r>
              <a:rPr lang="en-US" sz="2800" b="1" dirty="0" err="1">
                <a:solidFill>
                  <a:srgbClr val="0070C0"/>
                </a:solidFill>
                <a:latin typeface="Arial"/>
              </a:rPr>
              <a:t>tiến</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vật</a:t>
            </a:r>
            <a:r>
              <a:rPr lang="en-US" sz="2800" b="1" dirty="0">
                <a:solidFill>
                  <a:srgbClr val="0070C0"/>
                </a:solidFill>
                <a:latin typeface="Arial"/>
              </a:rPr>
              <a:t> </a:t>
            </a:r>
            <a:r>
              <a:rPr lang="en-US" sz="2800" b="1" dirty="0" err="1">
                <a:solidFill>
                  <a:srgbClr val="0070C0"/>
                </a:solidFill>
                <a:latin typeface="Arial"/>
              </a:rPr>
              <a:t>rắn</a:t>
            </a:r>
            <a:r>
              <a:rPr lang="en-US" sz="2800" b="1" dirty="0">
                <a:solidFill>
                  <a:srgbClr val="0070C0"/>
                </a:solidFill>
                <a:latin typeface="Arial"/>
              </a:rPr>
              <a:t> </a:t>
            </a:r>
            <a:r>
              <a:rPr lang="en-US" sz="2800" b="1" dirty="0" err="1">
                <a:solidFill>
                  <a:srgbClr val="0070C0"/>
                </a:solidFill>
                <a:latin typeface="Arial"/>
              </a:rPr>
              <a:t>là</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trong</a:t>
            </a:r>
            <a:r>
              <a:rPr lang="en-US" sz="2800" b="1" dirty="0">
                <a:solidFill>
                  <a:srgbClr val="0070C0"/>
                </a:solidFill>
                <a:latin typeface="Arial"/>
              </a:rPr>
              <a:t> </a:t>
            </a:r>
            <a:r>
              <a:rPr lang="en-US" sz="2800" b="1" dirty="0" err="1">
                <a:solidFill>
                  <a:srgbClr val="0070C0"/>
                </a:solidFill>
                <a:latin typeface="Arial"/>
              </a:rPr>
              <a:t>đó</a:t>
            </a:r>
            <a:r>
              <a:rPr lang="en-US" sz="2800" b="1" dirty="0">
                <a:solidFill>
                  <a:srgbClr val="0070C0"/>
                </a:solidFill>
                <a:latin typeface="Arial"/>
              </a:rPr>
              <a:t> </a:t>
            </a:r>
            <a:r>
              <a:rPr lang="en-US" sz="2800" b="1" dirty="0" err="1">
                <a:solidFill>
                  <a:srgbClr val="0070C0"/>
                </a:solidFill>
                <a:latin typeface="Arial"/>
              </a:rPr>
              <a:t>đường</a:t>
            </a:r>
            <a:r>
              <a:rPr lang="en-US" sz="2800" b="1" dirty="0">
                <a:solidFill>
                  <a:srgbClr val="0070C0"/>
                </a:solidFill>
                <a:latin typeface="Arial"/>
              </a:rPr>
              <a:t> </a:t>
            </a:r>
            <a:r>
              <a:rPr lang="en-US" sz="2800" b="1" dirty="0" err="1">
                <a:solidFill>
                  <a:srgbClr val="0070C0"/>
                </a:solidFill>
                <a:latin typeface="Arial"/>
              </a:rPr>
              <a:t>thẳng</a:t>
            </a:r>
            <a:r>
              <a:rPr lang="en-US" sz="2800" b="1" dirty="0">
                <a:solidFill>
                  <a:srgbClr val="0070C0"/>
                </a:solidFill>
                <a:latin typeface="Arial"/>
              </a:rPr>
              <a:t> </a:t>
            </a:r>
            <a:r>
              <a:rPr lang="en-US" sz="2800" b="1" dirty="0" err="1">
                <a:solidFill>
                  <a:srgbClr val="0070C0"/>
                </a:solidFill>
                <a:latin typeface="Arial"/>
              </a:rPr>
              <a:t>nối</a:t>
            </a:r>
            <a:r>
              <a:rPr lang="en-US" sz="2800" b="1" dirty="0">
                <a:solidFill>
                  <a:srgbClr val="0070C0"/>
                </a:solidFill>
                <a:latin typeface="Arial"/>
              </a:rPr>
              <a:t> </a:t>
            </a:r>
            <a:r>
              <a:rPr lang="en-US" sz="2800" b="1" dirty="0" err="1">
                <a:solidFill>
                  <a:srgbClr val="0070C0"/>
                </a:solidFill>
                <a:latin typeface="Arial"/>
              </a:rPr>
              <a:t>hai</a:t>
            </a:r>
            <a:r>
              <a:rPr lang="en-US" sz="2800" b="1" dirty="0">
                <a:solidFill>
                  <a:srgbClr val="0070C0"/>
                </a:solidFill>
                <a:latin typeface="Arial"/>
              </a:rPr>
              <a:t> </a:t>
            </a:r>
            <a:r>
              <a:rPr lang="en-US" sz="2800" b="1" dirty="0" err="1">
                <a:solidFill>
                  <a:srgbClr val="0070C0"/>
                </a:solidFill>
                <a:latin typeface="Arial"/>
              </a:rPr>
              <a:t>điểm</a:t>
            </a:r>
            <a:r>
              <a:rPr lang="en-US" sz="2800" b="1" dirty="0">
                <a:solidFill>
                  <a:srgbClr val="0070C0"/>
                </a:solidFill>
                <a:latin typeface="Arial"/>
              </a:rPr>
              <a:t> </a:t>
            </a:r>
            <a:r>
              <a:rPr lang="en-US" sz="2800" b="1" dirty="0" err="1">
                <a:solidFill>
                  <a:srgbClr val="0070C0"/>
                </a:solidFill>
                <a:latin typeface="Arial"/>
              </a:rPr>
              <a:t>bất</a:t>
            </a:r>
            <a:r>
              <a:rPr lang="en-US" sz="2800" b="1" dirty="0">
                <a:solidFill>
                  <a:srgbClr val="0070C0"/>
                </a:solidFill>
                <a:latin typeface="Arial"/>
              </a:rPr>
              <a:t> </a:t>
            </a:r>
            <a:r>
              <a:rPr lang="en-US" sz="2800" b="1" dirty="0" err="1">
                <a:solidFill>
                  <a:srgbClr val="0070C0"/>
                </a:solidFill>
                <a:latin typeface="Arial"/>
              </a:rPr>
              <a:t>kì</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vật</a:t>
            </a:r>
            <a:r>
              <a:rPr lang="en-US" sz="2800" b="1" dirty="0">
                <a:solidFill>
                  <a:srgbClr val="0070C0"/>
                </a:solidFill>
                <a:latin typeface="Arial"/>
              </a:rPr>
              <a:t> </a:t>
            </a:r>
            <a:r>
              <a:rPr lang="en-US" sz="2800" b="1" dirty="0" err="1">
                <a:solidFill>
                  <a:srgbClr val="0070C0"/>
                </a:solidFill>
                <a:latin typeface="Arial"/>
              </a:rPr>
              <a:t>luôn</a:t>
            </a:r>
            <a:r>
              <a:rPr lang="en-US" sz="2800" b="1" dirty="0">
                <a:solidFill>
                  <a:srgbClr val="0070C0"/>
                </a:solidFill>
                <a:latin typeface="Arial"/>
              </a:rPr>
              <a:t> song </a:t>
            </a:r>
            <a:r>
              <a:rPr lang="en-US" sz="2800" b="1" dirty="0" err="1">
                <a:solidFill>
                  <a:srgbClr val="0070C0"/>
                </a:solidFill>
                <a:latin typeface="Arial"/>
              </a:rPr>
              <a:t>song</a:t>
            </a:r>
            <a:r>
              <a:rPr lang="en-US" sz="2800" b="1" dirty="0">
                <a:solidFill>
                  <a:srgbClr val="0070C0"/>
                </a:solidFill>
                <a:latin typeface="Arial"/>
              </a:rPr>
              <a:t> </a:t>
            </a:r>
            <a:r>
              <a:rPr lang="en-US" sz="2800" b="1" dirty="0" err="1">
                <a:solidFill>
                  <a:srgbClr val="0070C0"/>
                </a:solidFill>
                <a:latin typeface="Arial"/>
              </a:rPr>
              <a:t>với</a:t>
            </a:r>
            <a:r>
              <a:rPr lang="en-US" sz="2800" b="1" dirty="0">
                <a:solidFill>
                  <a:srgbClr val="0070C0"/>
                </a:solidFill>
                <a:latin typeface="Arial"/>
              </a:rPr>
              <a:t> </a:t>
            </a:r>
            <a:r>
              <a:rPr lang="en-US" sz="2800" b="1" dirty="0" err="1">
                <a:solidFill>
                  <a:srgbClr val="0070C0"/>
                </a:solidFill>
                <a:latin typeface="Arial"/>
              </a:rPr>
              <a:t>chính</a:t>
            </a:r>
            <a:r>
              <a:rPr lang="en-US" sz="2800" b="1" dirty="0">
                <a:solidFill>
                  <a:srgbClr val="0070C0"/>
                </a:solidFill>
                <a:latin typeface="Arial"/>
              </a:rPr>
              <a:t> </a:t>
            </a:r>
            <a:r>
              <a:rPr lang="en-US" sz="2800" b="1" dirty="0" err="1">
                <a:solidFill>
                  <a:srgbClr val="0070C0"/>
                </a:solidFill>
                <a:latin typeface="Arial"/>
              </a:rPr>
              <a:t>nó</a:t>
            </a:r>
            <a:r>
              <a:rPr lang="en-US" sz="2800" b="1" dirty="0">
                <a:solidFill>
                  <a:srgbClr val="0070C0"/>
                </a:solidFill>
                <a:latin typeface="Arial"/>
              </a:rPr>
              <a:t>.</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quay.</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grpSp>
        <p:nvGrpSpPr>
          <p:cNvPr id="10"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128 Fb Le Da"/>
          <p:cNvPicPr>
            <a:picLocks noChangeAspect="1"/>
          </p:cNvPicPr>
          <p:nvPr/>
        </p:nvPicPr>
        <p:blipFill>
          <a:blip r:embed="rId4"/>
          <a:stretch>
            <a:fillRect/>
          </a:stretch>
        </p:blipFill>
        <p:spPr>
          <a:xfrm>
            <a:off x="3428652" y="160259"/>
            <a:ext cx="7493624" cy="3294141"/>
          </a:xfrm>
          <a:prstGeom prst="rect">
            <a:avLst/>
          </a:prstGeom>
        </p:spPr>
      </p:pic>
    </p:spTree>
    <p:extLst>
      <p:ext uri="{BB962C8B-B14F-4D97-AF65-F5344CB8AC3E}">
        <p14:creationId xmlns:p14="http://schemas.microsoft.com/office/powerpoint/2010/main" val="3367871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28 Fb Le Da"/>
          <p:cNvSpPr txBox="1"/>
          <p:nvPr/>
        </p:nvSpPr>
        <p:spPr>
          <a:xfrm>
            <a:off x="431948" y="3734707"/>
            <a:ext cx="1086489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mn-cs"/>
              </a:rPr>
              <a:t>a)</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Lực</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tổng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hợp</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tác</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dụng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lên</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vật</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bằng</a:t>
            </a:r>
            <a:r>
              <a:rPr kumimoji="0" lang="en-US" sz="3200" b="1" i="0" u="none" strike="noStrike" kern="1200" cap="none" spc="0" normalizeH="0" noProof="0" dirty="0">
                <a:ln>
                  <a:noFill/>
                </a:ln>
                <a:solidFill>
                  <a:srgbClr val="0070C0"/>
                </a:solidFill>
                <a:effectLst/>
                <a:uLnTx/>
                <a:uFillTx/>
                <a:latin typeface="Arial"/>
                <a:ea typeface="+mn-ea"/>
                <a:cs typeface="+mn-cs"/>
              </a:rPr>
              <a:t> 0</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
        <p:nvSpPr>
          <p:cNvPr id="5" name="TextBox 4" descr="n128 Fb Le Da"/>
          <p:cNvSpPr txBox="1"/>
          <p:nvPr/>
        </p:nvSpPr>
        <p:spPr>
          <a:xfrm>
            <a:off x="431948" y="4548989"/>
            <a:ext cx="1086489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b</a:t>
            </a:r>
            <a:r>
              <a:rPr kumimoji="0" lang="en-US" sz="3200" b="1" i="0" u="none" strike="noStrike" kern="1200" cap="none" spc="0" normalizeH="0" baseline="0" noProof="0" dirty="0">
                <a:ln>
                  <a:noFill/>
                </a:ln>
                <a:solidFill>
                  <a:srgbClr val="0070C0"/>
                </a:solidFill>
                <a:effectLst/>
                <a:uLnTx/>
                <a:uFillTx/>
                <a:latin typeface="Arial"/>
              </a:rPr>
              <a:t>)</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Tổng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độ</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lớn</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các</a:t>
            </a:r>
            <a:r>
              <a:rPr kumimoji="0" lang="en-US" sz="3200" b="1" i="0" u="none" strike="noStrike" kern="1200" cap="none" spc="0" normalizeH="0" noProof="0" dirty="0">
                <a:ln>
                  <a:noFill/>
                </a:ln>
                <a:solidFill>
                  <a:srgbClr val="0070C0"/>
                </a:solidFill>
                <a:effectLst/>
                <a:uLnTx/>
                <a:uFillTx/>
                <a:latin typeface="Arial"/>
              </a:rPr>
              <a:t> moment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xu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hướng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vật</a:t>
            </a:r>
            <a:r>
              <a:rPr kumimoji="0" lang="en-US" sz="3200" b="1" i="0" u="none" strike="noStrike" kern="1200" cap="none" spc="0" normalizeH="0" noProof="0" dirty="0">
                <a:ln>
                  <a:noFill/>
                </a:ln>
                <a:solidFill>
                  <a:srgbClr val="0070C0"/>
                </a:solidFill>
                <a:effectLst/>
                <a:uLnTx/>
                <a:uFillTx/>
                <a:latin typeface="Arial"/>
              </a:rPr>
              <a:t> quay </a:t>
            </a:r>
            <a:r>
              <a:rPr kumimoji="0" lang="en-US" sz="3200" b="1" i="0" u="none" strike="noStrike" kern="1200" cap="none" spc="0" normalizeH="0" noProof="0" dirty="0" err="1">
                <a:ln>
                  <a:noFill/>
                </a:ln>
                <a:solidFill>
                  <a:srgbClr val="0070C0"/>
                </a:solidFill>
                <a:effectLst/>
                <a:uLnTx/>
                <a:uFillTx/>
                <a:latin typeface="Arial"/>
              </a:rPr>
              <a:t>theo</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chiều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kim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đồng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hồ</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phải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bằng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tổng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các</a:t>
            </a:r>
            <a:r>
              <a:rPr kumimoji="0" lang="en-US" sz="3200" b="1" i="0" u="none" strike="noStrike" kern="1200" cap="none" spc="0" normalizeH="0" noProof="0" dirty="0">
                <a:ln>
                  <a:noFill/>
                </a:ln>
                <a:solidFill>
                  <a:srgbClr val="0070C0"/>
                </a:solidFill>
                <a:effectLst/>
                <a:uLnTx/>
                <a:uFillTx/>
                <a:latin typeface="Arial"/>
              </a:rPr>
              <a:t> moment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xu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hướng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vật</a:t>
            </a:r>
            <a:r>
              <a:rPr kumimoji="0" lang="en-US" sz="3200" b="1" i="0" u="none" strike="noStrike" kern="1200" cap="none" spc="0" normalizeH="0" noProof="0" dirty="0">
                <a:ln>
                  <a:noFill/>
                </a:ln>
                <a:solidFill>
                  <a:srgbClr val="0070C0"/>
                </a:solidFill>
                <a:effectLst/>
                <a:uLnTx/>
                <a:uFillTx/>
                <a:latin typeface="Arial"/>
              </a:rPr>
              <a:t> quay </a:t>
            </a:r>
            <a:r>
              <a:rPr kumimoji="0" lang="en-US" sz="3200" b="1" i="0" u="none" strike="noStrike" kern="1200" cap="none" spc="0" normalizeH="0" noProof="0" dirty="0" err="1">
                <a:ln>
                  <a:noFill/>
                </a:ln>
                <a:solidFill>
                  <a:srgbClr val="0070C0"/>
                </a:solidFill>
                <a:effectLst/>
                <a:uLnTx/>
                <a:uFillTx/>
                <a:latin typeface="Arial"/>
              </a:rPr>
              <a:t>ngược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lại</a:t>
            </a:r>
            <a:r>
              <a:rPr kumimoji="0" lang="en-US" sz="3200" b="1" i="0" u="none" strike="noStrike" kern="1200" cap="none" spc="0" normalizeH="0" noProof="0" dirty="0">
                <a:ln>
                  <a:noFill/>
                </a:ln>
                <a:solidFill>
                  <a:srgbClr val="0070C0"/>
                </a:solidFill>
                <a:effectLst/>
                <a:uLnTx/>
                <a:uFillTx/>
                <a:latin typeface="Arial"/>
              </a:rPr>
              <a:t>.</a:t>
            </a:r>
            <a:endParaRPr kumimoji="0" lang="en-US" sz="3200" b="1" i="0" u="none" strike="noStrike" kern="1200" cap="none" spc="0" normalizeH="0" baseline="0" noProof="0" dirty="0">
              <a:ln>
                <a:noFill/>
              </a:ln>
              <a:solidFill>
                <a:srgbClr val="0070C0"/>
              </a:solidFill>
              <a:effectLst/>
              <a:uLnTx/>
              <a:uFillTx/>
              <a:latin typeface="Arial"/>
            </a:endParaRPr>
          </a:p>
        </p:txBody>
      </p:sp>
      <p:pic>
        <p:nvPicPr>
          <p:cNvPr id="6" name="Picture 5" descr="n128 Fb Le Da"/>
          <p:cNvPicPr>
            <a:picLocks noChangeAspect="1"/>
          </p:cNvPicPr>
          <p:nvPr/>
        </p:nvPicPr>
        <p:blipFill>
          <a:blip r:embed="rId2"/>
          <a:stretch>
            <a:fillRect/>
          </a:stretch>
        </p:blipFill>
        <p:spPr>
          <a:xfrm>
            <a:off x="1955452" y="211059"/>
            <a:ext cx="7493624" cy="3294141"/>
          </a:xfrm>
          <a:prstGeom prst="rect">
            <a:avLst/>
          </a:prstGeom>
        </p:spPr>
      </p:pic>
    </p:spTree>
    <p:extLst>
      <p:ext uri="{BB962C8B-B14F-4D97-AF65-F5344CB8AC3E}">
        <p14:creationId xmlns:p14="http://schemas.microsoft.com/office/powerpoint/2010/main" val="26221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n128 Fb Le Da">
            <a:extLst>
              <a:ext uri="{FF2B5EF4-FFF2-40B4-BE49-F238E27FC236}">
                <a16:creationId xmlns:a16="http://schemas.microsoft.com/office/drawing/2014/main" id="{74C698CA-4348-4503-8F26-43FE3B695460}"/>
              </a:ext>
            </a:extLst>
          </p:cNvPr>
          <p:cNvSpPr txBox="1">
            <a:spLocks noChangeArrowheads="1"/>
          </p:cNvSpPr>
          <p:nvPr/>
        </p:nvSpPr>
        <p:spPr bwMode="auto">
          <a:xfrm>
            <a:off x="1516344" y="245493"/>
            <a:ext cx="5735355"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vi-VN" dirty="0" err="1">
                <a:solidFill>
                  <a:srgbClr val="00CC00"/>
                </a:solidFill>
                <a:cs typeface="Arial" panose="020B0604020202020204" pitchFamily="34" charset="0"/>
              </a:rPr>
              <a:t>Điều</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kiện</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cân</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bằng</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của</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vật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8" name="Pentagon 17" descr="n128 Fb Le Da"/>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9" name="Chevron 18" descr="n128 Fb Le Da"/>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20" name="Rounded Rectangle 19" descr="n128 Fb Le Da"/>
              <p:cNvSpPr/>
              <p:nvPr/>
            </p:nvSpPr>
            <p:spPr>
              <a:xfrm>
                <a:off x="325796" y="1048966"/>
                <a:ext cx="11040704" cy="552963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FF00"/>
                    </a:solidFill>
                  </a:rPr>
                  <a:t>Khi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rắn</a:t>
                </a:r>
                <a:r>
                  <a:rPr lang="en-US" sz="2800" b="1" dirty="0">
                    <a:solidFill>
                      <a:srgbClr val="FFFF00"/>
                    </a:solidFill>
                  </a:rPr>
                  <a:t> ở </a:t>
                </a:r>
                <a:r>
                  <a:rPr lang="en-US" sz="2800" b="1" dirty="0" err="1">
                    <a:solidFill>
                      <a:srgbClr val="FFFF00"/>
                    </a:solidFill>
                  </a:rPr>
                  <a:t>trạng</a:t>
                </a:r>
                <a:r>
                  <a:rPr lang="en-US" sz="2800" b="1" dirty="0">
                    <a:solidFill>
                      <a:srgbClr val="FFFF00"/>
                    </a:solidFill>
                  </a:rPr>
                  <a:t> </a:t>
                </a:r>
                <a:r>
                  <a:rPr lang="en-US" sz="2800" b="1" dirty="0" err="1">
                    <a:solidFill>
                      <a:srgbClr val="FFFF00"/>
                    </a:solidFill>
                  </a:rPr>
                  <a:t>thái</a:t>
                </a:r>
                <a:r>
                  <a:rPr lang="en-US" sz="2800" b="1" dirty="0">
                    <a:solidFill>
                      <a:srgbClr val="FFFF00"/>
                    </a:solidFill>
                  </a:rPr>
                  <a:t> </a:t>
                </a:r>
                <a:r>
                  <a:rPr lang="en-US" sz="2800" b="1" dirty="0" err="1">
                    <a:solidFill>
                      <a:srgbClr val="FFFF00"/>
                    </a:solidFill>
                  </a:rPr>
                  <a:t>cân</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vào</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phải</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hai</a:t>
                </a:r>
                <a:r>
                  <a:rPr lang="en-US" sz="2800" b="1" dirty="0">
                    <a:solidFill>
                      <a:srgbClr val="FFFF00"/>
                    </a:solidFill>
                  </a:rPr>
                  <a:t> </a:t>
                </a:r>
                <a:r>
                  <a:rPr lang="en-US" sz="2800" b="1" dirty="0" err="1">
                    <a:solidFill>
                      <a:srgbClr val="FFFF00"/>
                    </a:solidFill>
                  </a:rPr>
                  <a:t>điều</a:t>
                </a:r>
                <a:r>
                  <a:rPr lang="en-US" sz="2800" b="1" dirty="0">
                    <a:solidFill>
                      <a:srgbClr val="FFFF00"/>
                    </a:solidFill>
                  </a:rPr>
                  <a:t> </a:t>
                </a:r>
                <a:r>
                  <a:rPr lang="en-US" sz="2800" b="1" dirty="0" err="1">
                    <a:solidFill>
                      <a:srgbClr val="FFFF00"/>
                    </a:solidFill>
                  </a:rPr>
                  <a:t>kiện</a:t>
                </a:r>
                <a:r>
                  <a:rPr lang="en-US" sz="2800" b="1" dirty="0">
                    <a:solidFill>
                      <a:srgbClr val="FFFF00"/>
                    </a:solidFill>
                  </a:rPr>
                  <a:t> </a:t>
                </a:r>
                <a:r>
                  <a:rPr lang="en-US" sz="2800" b="1" dirty="0" err="1">
                    <a:solidFill>
                      <a:srgbClr val="FFFF00"/>
                    </a:solidFill>
                  </a:rPr>
                  <a:t>sau</a:t>
                </a:r>
                <a:r>
                  <a:rPr lang="en-US" sz="2800" b="1" dirty="0">
                    <a:solidFill>
                      <a:srgbClr val="FFFF00"/>
                    </a:solidFill>
                  </a:rPr>
                  <a:t>:</a:t>
                </a:r>
              </a:p>
              <a:p>
                <a:pPr marL="342900" indent="-342900" algn="just">
                  <a:buFontTx/>
                  <a:buChar char="-"/>
                </a:pPr>
                <a:r>
                  <a:rPr lang="en-US" sz="2800" b="1" dirty="0" err="1">
                    <a:solidFill>
                      <a:srgbClr val="FFFF00"/>
                    </a:solidFill>
                  </a:rPr>
                  <a:t>Lực</a:t>
                </a:r>
                <a:r>
                  <a:rPr lang="en-US" sz="2800" b="1" dirty="0">
                    <a:solidFill>
                      <a:srgbClr val="FFFF00"/>
                    </a:solidFill>
                  </a:rPr>
                  <a:t> </a:t>
                </a:r>
                <a:r>
                  <a:rPr lang="en-US" sz="2800" b="1" dirty="0" err="1">
                    <a:solidFill>
                      <a:srgbClr val="FFFF00"/>
                    </a:solidFill>
                  </a:rPr>
                  <a:t>tổng</a:t>
                </a:r>
                <a:r>
                  <a:rPr lang="en-US" sz="2800" b="1" dirty="0">
                    <a:solidFill>
                      <a:srgbClr val="FFFF00"/>
                    </a:solidFill>
                  </a:rPr>
                  <a:t> </a:t>
                </a:r>
                <a:r>
                  <a:rPr lang="en-US" sz="2800" b="1" dirty="0" err="1">
                    <a:solidFill>
                      <a:srgbClr val="FFFF00"/>
                    </a:solidFill>
                  </a:rPr>
                  <a:t>hợp</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lên</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không</a:t>
                </a:r>
                <a:r>
                  <a:rPr lang="en-US" sz="2800" b="1" dirty="0">
                    <a:solidFill>
                      <a:srgbClr val="FFFF00"/>
                    </a:solidFill>
                  </a:rPr>
                  <a:t>.</a:t>
                </a:r>
              </a:p>
              <a:p>
                <a:pPr marL="342900" indent="-342900" algn="just">
                  <a:buFontTx/>
                  <a:buChar char="-"/>
                </a:pPr>
                <a:r>
                  <a:rPr lang="en-US" sz="2800" b="1" dirty="0" err="1">
                    <a:solidFill>
                      <a:srgbClr val="FFFF00"/>
                    </a:solidFill>
                  </a:rPr>
                  <a:t>Tổng</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lên</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đối</a:t>
                </a:r>
                <a:r>
                  <a:rPr lang="en-US" sz="2800" b="1" dirty="0">
                    <a:solidFill>
                      <a:srgbClr val="FFFF00"/>
                    </a:solidFill>
                  </a:rPr>
                  <a:t> </a:t>
                </a:r>
                <a:r>
                  <a:rPr lang="en-US" sz="2800" b="1" dirty="0" err="1">
                    <a:solidFill>
                      <a:srgbClr val="FFFF00"/>
                    </a:solidFill>
                  </a:rPr>
                  <a:t>với</a:t>
                </a:r>
                <a:r>
                  <a:rPr lang="en-US" sz="2800" b="1" dirty="0">
                    <a:solidFill>
                      <a:srgbClr val="FFFF00"/>
                    </a:solidFill>
                  </a:rPr>
                  <a:t> </a:t>
                </a:r>
                <a:r>
                  <a:rPr lang="en-US" sz="2800" b="1" dirty="0" err="1">
                    <a:solidFill>
                      <a:srgbClr val="FFFF00"/>
                    </a:solidFill>
                  </a:rPr>
                  <a:t>một</a:t>
                </a:r>
                <a:r>
                  <a:rPr lang="en-US" sz="2800" b="1" dirty="0">
                    <a:solidFill>
                      <a:srgbClr val="FFFF00"/>
                    </a:solidFill>
                  </a:rPr>
                  <a:t> </a:t>
                </a:r>
                <a:r>
                  <a:rPr lang="en-US" sz="2800" b="1" dirty="0" err="1">
                    <a:solidFill>
                      <a:srgbClr val="FFFF00"/>
                    </a:solidFill>
                  </a:rPr>
                  <a:t>điểm</a:t>
                </a:r>
                <a:r>
                  <a:rPr lang="en-US" sz="2800" b="1" dirty="0">
                    <a:solidFill>
                      <a:srgbClr val="FFFF00"/>
                    </a:solidFill>
                  </a:rPr>
                  <a:t> </a:t>
                </a:r>
                <a:r>
                  <a:rPr lang="en-US" sz="2800" b="1" dirty="0" err="1">
                    <a:solidFill>
                      <a:srgbClr val="FFFF00"/>
                    </a:solidFill>
                  </a:rPr>
                  <a:t>bất</a:t>
                </a:r>
                <a:r>
                  <a:rPr lang="en-US" sz="2800" b="1" dirty="0">
                    <a:solidFill>
                      <a:srgbClr val="FFFF00"/>
                    </a:solidFill>
                  </a:rPr>
                  <a:t> </a:t>
                </a:r>
                <a:r>
                  <a:rPr lang="en-US" sz="2800" b="1" dirty="0" err="1">
                    <a:solidFill>
                      <a:srgbClr val="FFFF00"/>
                    </a:solidFill>
                  </a:rPr>
                  <a:t>kì</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không</a:t>
                </a:r>
                <a:r>
                  <a:rPr lang="en-US" sz="2800" b="1" dirty="0">
                    <a:solidFill>
                      <a:srgbClr val="FFFF00"/>
                    </a:solidFill>
                  </a:rPr>
                  <a:t>.</a:t>
                </a:r>
              </a:p>
              <a:p>
                <a:pPr algn="just"/>
                <a14:m>
                  <m:oMathPara xmlns:m="http://schemas.openxmlformats.org/officeDocument/2006/math">
                    <m:oMathParaPr>
                      <m:jc m:val="centerGroup"/>
                    </m:oMathParaPr>
                    <m:oMath xmlns:m="http://schemas.openxmlformats.org/officeDocument/2006/math">
                      <m:sSub>
                        <m:sSubPr>
                          <m:ctrlPr>
                            <a:rPr lang="en-US" sz="2800" b="1" i="1" smtClean="0">
                              <a:solidFill>
                                <a:srgbClr val="FFFF00"/>
                              </a:solidFill>
                              <a:latin typeface="Cambria Math" panose="02040503050406030204" pitchFamily="18" charset="0"/>
                            </a:rPr>
                          </m:ctrlPr>
                        </m:sSubPr>
                        <m:e>
                          <m:acc>
                            <m:accPr>
                              <m:chr m:val="⃗"/>
                              <m:ctrlPr>
                                <a:rPr lang="en-US" sz="2800" b="1" i="1" smtClean="0">
                                  <a:solidFill>
                                    <a:srgbClr val="FFFF00"/>
                                  </a:solidFill>
                                  <a:latin typeface="Cambria Math" panose="02040503050406030204" pitchFamily="18" charset="0"/>
                                </a:rPr>
                              </m:ctrlPr>
                            </m:accPr>
                            <m:e>
                              <m:r>
                                <a:rPr lang="en-US" sz="2800" b="1" i="1" smtClean="0">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𝟏</m:t>
                          </m:r>
                        </m:sub>
                      </m:sSub>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acc>
                            <m:accPr>
                              <m:chr m:val="⃗"/>
                              <m:ctrlPr>
                                <a:rPr lang="en-US" sz="2800" b="1" i="1">
                                  <a:solidFill>
                                    <a:srgbClr val="FFFF00"/>
                                  </a:solidFill>
                                  <a:latin typeface="Cambria Math" panose="02040503050406030204" pitchFamily="18" charset="0"/>
                                </a:rPr>
                              </m:ctrlPr>
                            </m:accPr>
                            <m:e>
                              <m:r>
                                <a:rPr lang="en-US" sz="2800" b="1" i="1">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𝟐</m:t>
                          </m:r>
                        </m:sub>
                      </m:sSub>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acc>
                            <m:accPr>
                              <m:chr m:val="⃗"/>
                              <m:ctrlPr>
                                <a:rPr lang="en-US" sz="2800" b="1" i="1">
                                  <a:solidFill>
                                    <a:srgbClr val="FFFF00"/>
                                  </a:solidFill>
                                  <a:latin typeface="Cambria Math" panose="02040503050406030204" pitchFamily="18" charset="0"/>
                                </a:rPr>
                              </m:ctrlPr>
                            </m:accPr>
                            <m:e>
                              <m:r>
                                <a:rPr lang="en-US" sz="2800" b="1" i="1">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𝒏</m:t>
                          </m:r>
                        </m:sub>
                      </m:sSub>
                      <m:r>
                        <a:rPr lang="en-US" sz="2800" b="1" i="1" smtClean="0">
                          <a:solidFill>
                            <a:srgbClr val="FFFF00"/>
                          </a:solidFill>
                          <a:latin typeface="Cambria Math" panose="02040503050406030204" pitchFamily="18" charset="0"/>
                        </a:rPr>
                        <m:t>=</m:t>
                      </m:r>
                      <m:acc>
                        <m:accPr>
                          <m:chr m:val="⃗"/>
                          <m:ctrlPr>
                            <a:rPr lang="en-US" sz="2800" b="1" i="1" smtClean="0">
                              <a:solidFill>
                                <a:srgbClr val="FFFF00"/>
                              </a:solidFill>
                              <a:latin typeface="Cambria Math" panose="02040503050406030204" pitchFamily="18" charset="0"/>
                            </a:rPr>
                          </m:ctrlPr>
                        </m:accPr>
                        <m:e>
                          <m:r>
                            <a:rPr lang="en-US" sz="2800" b="1" i="1" smtClean="0">
                              <a:solidFill>
                                <a:srgbClr val="FFFF00"/>
                              </a:solidFill>
                              <a:latin typeface="Cambria Math" panose="02040503050406030204" pitchFamily="18" charset="0"/>
                            </a:rPr>
                            <m:t>𝟎</m:t>
                          </m:r>
                        </m:e>
                      </m:acc>
                    </m:oMath>
                  </m:oMathPara>
                </a14:m>
                <a:endParaRPr lang="en-US" sz="2800" b="1" dirty="0">
                  <a:solidFill>
                    <a:srgbClr val="FFFF00"/>
                  </a:solidFill>
                </a:endParaRPr>
              </a:p>
              <a:p>
                <a:pPr algn="ctr"/>
                <a:r>
                  <a:rPr lang="en-US" sz="2800" b="1" dirty="0">
                    <a:solidFill>
                      <a:srgbClr val="FFFF00"/>
                    </a:solidFill>
                  </a:rPr>
                  <a:t>M</a:t>
                </a:r>
                <a:r>
                  <a:rPr lang="en-US" sz="2800" b="1" baseline="-25000" dirty="0">
                    <a:solidFill>
                      <a:srgbClr val="FFFF00"/>
                    </a:solidFill>
                  </a:rPr>
                  <a:t>1</a:t>
                </a:r>
                <a:r>
                  <a:rPr lang="en-US" sz="2800" b="1" dirty="0">
                    <a:solidFill>
                      <a:srgbClr val="FFFF00"/>
                    </a:solidFill>
                  </a:rPr>
                  <a:t> + M</a:t>
                </a:r>
                <a:r>
                  <a:rPr lang="en-US" sz="2800" b="1" baseline="-25000" dirty="0">
                    <a:solidFill>
                      <a:srgbClr val="FFFF00"/>
                    </a:solidFill>
                  </a:rPr>
                  <a:t>2</a:t>
                </a:r>
                <a:r>
                  <a:rPr lang="en-US" sz="2800" b="1" dirty="0">
                    <a:solidFill>
                      <a:srgbClr val="FFFF00"/>
                    </a:solidFill>
                  </a:rPr>
                  <a:t> +…+</a:t>
                </a:r>
                <a:r>
                  <a:rPr lang="en-US" sz="2800" b="1" dirty="0" err="1">
                    <a:solidFill>
                      <a:srgbClr val="FFFF00"/>
                    </a:solidFill>
                  </a:rPr>
                  <a:t>M</a:t>
                </a:r>
                <a:r>
                  <a:rPr lang="en-US" sz="2800" b="1" baseline="-25000" dirty="0" err="1">
                    <a:solidFill>
                      <a:srgbClr val="FFFF00"/>
                    </a:solidFill>
                  </a:rPr>
                  <a:t>n</a:t>
                </a:r>
                <a:r>
                  <a:rPr lang="en-US" sz="2800" b="1" dirty="0">
                    <a:solidFill>
                      <a:srgbClr val="FFFF00"/>
                    </a:solidFill>
                  </a:rPr>
                  <a:t> =0</a:t>
                </a:r>
              </a:p>
              <a:p>
                <a:pPr algn="just"/>
                <a:r>
                  <a:rPr lang="en-US" sz="2800" b="1" dirty="0" err="1">
                    <a:solidFill>
                      <a:srgbClr val="FFFF00"/>
                    </a:solidFill>
                  </a:rPr>
                  <a:t>Trong</a:t>
                </a:r>
                <a:r>
                  <a:rPr lang="en-US" sz="2800" b="1" dirty="0">
                    <a:solidFill>
                      <a:srgbClr val="FFFF00"/>
                    </a:solidFill>
                  </a:rPr>
                  <a:t> </a:t>
                </a:r>
                <a:r>
                  <a:rPr lang="en-US" sz="2800" b="1" dirty="0" err="1">
                    <a:solidFill>
                      <a:srgbClr val="FFFF00"/>
                    </a:solidFill>
                  </a:rPr>
                  <a:t>điều</a:t>
                </a:r>
                <a:r>
                  <a:rPr lang="en-US" sz="2800" b="1" dirty="0">
                    <a:solidFill>
                      <a:srgbClr val="FFFF00"/>
                    </a:solidFill>
                  </a:rPr>
                  <a:t> </a:t>
                </a:r>
                <a:r>
                  <a:rPr lang="en-US" sz="2800" b="1" dirty="0" err="1">
                    <a:solidFill>
                      <a:srgbClr val="FFFF00"/>
                    </a:solidFill>
                  </a:rPr>
                  <a:t>kiện</a:t>
                </a:r>
                <a:r>
                  <a:rPr lang="en-US" sz="2800" b="1" dirty="0">
                    <a:solidFill>
                      <a:srgbClr val="FFFF00"/>
                    </a:solidFill>
                  </a:rPr>
                  <a:t> </a:t>
                </a:r>
                <a:r>
                  <a:rPr lang="en-US" sz="2800" b="1" dirty="0" err="1">
                    <a:solidFill>
                      <a:srgbClr val="FFFF00"/>
                    </a:solidFill>
                  </a:rPr>
                  <a:t>về</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ta </a:t>
                </a:r>
                <a:r>
                  <a:rPr lang="en-US" sz="2800" b="1" dirty="0" err="1">
                    <a:solidFill>
                      <a:srgbClr val="FFFF00"/>
                    </a:solidFill>
                  </a:rPr>
                  <a:t>quy</a:t>
                </a:r>
                <a:r>
                  <a:rPr lang="en-US" sz="2800" b="1" dirty="0">
                    <a:solidFill>
                      <a:srgbClr val="FFFF00"/>
                    </a:solidFill>
                  </a:rPr>
                  <a:t> </a:t>
                </a:r>
                <a:r>
                  <a:rPr lang="en-US" sz="2800" b="1" dirty="0" err="1">
                    <a:solidFill>
                      <a:srgbClr val="FFFF00"/>
                    </a:solidFill>
                  </a:rPr>
                  <a:t>ước</a:t>
                </a:r>
                <a:r>
                  <a:rPr lang="en-US" sz="2800" b="1" dirty="0">
                    <a:solidFill>
                      <a:srgbClr val="FFFF00"/>
                    </a:solidFill>
                  </a:rPr>
                  <a:t> </a:t>
                </a:r>
                <a:r>
                  <a:rPr lang="en-US" sz="2800" b="1" dirty="0" err="1">
                    <a:solidFill>
                      <a:srgbClr val="FFFF00"/>
                    </a:solidFill>
                  </a:rPr>
                  <a:t>các</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xu</a:t>
                </a:r>
                <a:r>
                  <a:rPr lang="en-US" sz="2800" b="1" dirty="0">
                    <a:solidFill>
                      <a:srgbClr val="FFFF00"/>
                    </a:solidFill>
                  </a:rPr>
                  <a:t> </a:t>
                </a:r>
                <a:r>
                  <a:rPr lang="en-US" sz="2800" b="1" dirty="0" err="1">
                    <a:solidFill>
                      <a:srgbClr val="FFFF00"/>
                    </a:solidFill>
                  </a:rPr>
                  <a:t>hướng</a:t>
                </a:r>
                <a:r>
                  <a:rPr lang="en-US" sz="2800" b="1" dirty="0">
                    <a:solidFill>
                      <a:srgbClr val="FFFF00"/>
                    </a:solidFill>
                  </a:rPr>
                  <a:t> </a:t>
                </a:r>
                <a:r>
                  <a:rPr lang="en-US" sz="2800" b="1" dirty="0" err="1">
                    <a:solidFill>
                      <a:srgbClr val="FFFF00"/>
                    </a:solidFill>
                  </a:rPr>
                  <a:t>làm</a:t>
                </a:r>
                <a:r>
                  <a:rPr lang="en-US" sz="2800" b="1" dirty="0">
                    <a:solidFill>
                      <a:srgbClr val="FFFF00"/>
                    </a:solidFill>
                  </a:rPr>
                  <a:t> </a:t>
                </a:r>
                <a:r>
                  <a:rPr lang="en-US" sz="2800" b="1" dirty="0" err="1">
                    <a:solidFill>
                      <a:srgbClr val="FFFF00"/>
                    </a:solidFill>
                  </a:rPr>
                  <a:t>vật</a:t>
                </a:r>
                <a:r>
                  <a:rPr lang="en-US" sz="2800" b="1" dirty="0">
                    <a:solidFill>
                      <a:srgbClr val="FFFF00"/>
                    </a:solidFill>
                  </a:rPr>
                  <a:t> quay </a:t>
                </a:r>
                <a:r>
                  <a:rPr lang="en-US" sz="2800" b="1" dirty="0" err="1">
                    <a:solidFill>
                      <a:srgbClr val="FFFF00"/>
                    </a:solidFill>
                  </a:rPr>
                  <a:t>theo</a:t>
                </a:r>
                <a:r>
                  <a:rPr lang="en-US" sz="2800" b="1" dirty="0">
                    <a:solidFill>
                      <a:srgbClr val="FFFF00"/>
                    </a:solidFill>
                  </a:rPr>
                  <a:t> </a:t>
                </a:r>
                <a:r>
                  <a:rPr lang="en-US" sz="2800" b="1" dirty="0" err="1">
                    <a:solidFill>
                      <a:srgbClr val="FFFF00"/>
                    </a:solidFill>
                  </a:rPr>
                  <a:t>một</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giá</a:t>
                </a:r>
                <a:r>
                  <a:rPr lang="en-US" sz="2800" b="1" dirty="0">
                    <a:solidFill>
                      <a:srgbClr val="FFFF00"/>
                    </a:solidFill>
                  </a:rPr>
                  <a:t> </a:t>
                </a:r>
                <a:r>
                  <a:rPr lang="en-US" sz="2800" b="1" dirty="0" err="1">
                    <a:solidFill>
                      <a:srgbClr val="FFFF00"/>
                    </a:solidFill>
                  </a:rPr>
                  <a:t>trị</a:t>
                </a:r>
                <a:r>
                  <a:rPr lang="en-US" sz="2800" b="1" dirty="0">
                    <a:solidFill>
                      <a:srgbClr val="FFFF00"/>
                    </a:solidFill>
                  </a:rPr>
                  <a:t> </a:t>
                </a:r>
                <a:r>
                  <a:rPr lang="en-US" sz="2800" b="1" dirty="0" err="1">
                    <a:solidFill>
                      <a:srgbClr val="FFFF00"/>
                    </a:solidFill>
                  </a:rPr>
                  <a:t>dương</a:t>
                </a:r>
                <a:r>
                  <a:rPr lang="en-US" sz="2800" b="1" dirty="0">
                    <a:solidFill>
                      <a:srgbClr val="FFFF00"/>
                    </a:solidFill>
                  </a:rPr>
                  <a:t>. </a:t>
                </a:r>
                <a:r>
                  <a:rPr lang="en-US" sz="2800" b="1" dirty="0" err="1">
                    <a:solidFill>
                      <a:srgbClr val="FFFF00"/>
                    </a:solidFill>
                  </a:rPr>
                  <a:t>Từ</a:t>
                </a:r>
                <a:r>
                  <a:rPr lang="en-US" sz="2800" b="1" dirty="0">
                    <a:solidFill>
                      <a:srgbClr val="FFFF00"/>
                    </a:solidFill>
                  </a:rPr>
                  <a:t> </a:t>
                </a:r>
                <a:r>
                  <a:rPr lang="en-US" sz="2800" b="1" dirty="0" err="1">
                    <a:solidFill>
                      <a:srgbClr val="FFFF00"/>
                    </a:solidFill>
                  </a:rPr>
                  <a:t>đó</a:t>
                </a:r>
                <a:r>
                  <a:rPr lang="en-US" sz="2800" b="1" dirty="0">
                    <a:solidFill>
                      <a:srgbClr val="FFFF00"/>
                    </a:solidFill>
                  </a:rPr>
                  <a:t>, </a:t>
                </a:r>
                <a:r>
                  <a:rPr lang="en-US" sz="2800" b="1" dirty="0" err="1">
                    <a:solidFill>
                      <a:srgbClr val="FFFF00"/>
                    </a:solidFill>
                  </a:rPr>
                  <a:t>các</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xu</a:t>
                </a:r>
                <a:r>
                  <a:rPr lang="en-US" sz="2800" b="1" dirty="0">
                    <a:solidFill>
                      <a:srgbClr val="FFFF00"/>
                    </a:solidFill>
                  </a:rPr>
                  <a:t> </a:t>
                </a:r>
                <a:r>
                  <a:rPr lang="en-US" sz="2800" b="1" dirty="0" err="1">
                    <a:solidFill>
                      <a:srgbClr val="FFFF00"/>
                    </a:solidFill>
                  </a:rPr>
                  <a:t>hướng</a:t>
                </a:r>
                <a:r>
                  <a:rPr lang="en-US" sz="2800" b="1" dirty="0">
                    <a:solidFill>
                      <a:srgbClr val="FFFF00"/>
                    </a:solidFill>
                  </a:rPr>
                  <a:t> </a:t>
                </a:r>
                <a:r>
                  <a:rPr lang="en-US" sz="2800" b="1" dirty="0" err="1">
                    <a:solidFill>
                      <a:srgbClr val="FFFF00"/>
                    </a:solidFill>
                  </a:rPr>
                  <a:t>làm</a:t>
                </a:r>
                <a:r>
                  <a:rPr lang="en-US" sz="2800" b="1" dirty="0">
                    <a:solidFill>
                      <a:srgbClr val="FFFF00"/>
                    </a:solidFill>
                  </a:rPr>
                  <a:t> </a:t>
                </a:r>
                <a:r>
                  <a:rPr lang="en-US" sz="2800" b="1" dirty="0" err="1">
                    <a:solidFill>
                      <a:srgbClr val="FFFF00"/>
                    </a:solidFill>
                  </a:rPr>
                  <a:t>vật</a:t>
                </a:r>
                <a:r>
                  <a:rPr lang="en-US" sz="2800" b="1" dirty="0">
                    <a:solidFill>
                      <a:srgbClr val="FFFF00"/>
                    </a:solidFill>
                  </a:rPr>
                  <a:t> quay </a:t>
                </a:r>
                <a:r>
                  <a:rPr lang="en-US" sz="2800" b="1" dirty="0" err="1">
                    <a:solidFill>
                      <a:srgbClr val="FFFF00"/>
                    </a:solidFill>
                  </a:rPr>
                  <a:t>theo</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ngược</a:t>
                </a:r>
                <a:r>
                  <a:rPr lang="en-US" sz="2800" b="1" dirty="0">
                    <a:solidFill>
                      <a:srgbClr val="FFFF00"/>
                    </a:solidFill>
                  </a:rPr>
                  <a:t> </a:t>
                </a:r>
                <a:r>
                  <a:rPr lang="en-US" sz="2800" b="1" dirty="0" err="1">
                    <a:solidFill>
                      <a:srgbClr val="FFFF00"/>
                    </a:solidFill>
                  </a:rPr>
                  <a:t>với</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dương</a:t>
                </a:r>
                <a:r>
                  <a:rPr lang="en-US" sz="2800" b="1" dirty="0">
                    <a:solidFill>
                      <a:srgbClr val="FFFF00"/>
                    </a:solidFill>
                  </a:rPr>
                  <a:t> </a:t>
                </a:r>
                <a:r>
                  <a:rPr lang="en-US" sz="2800" b="1" dirty="0" err="1">
                    <a:solidFill>
                      <a:srgbClr val="FFFF00"/>
                    </a:solidFill>
                  </a:rPr>
                  <a:t>quy</a:t>
                </a:r>
                <a:r>
                  <a:rPr lang="en-US" sz="2800" b="1" dirty="0">
                    <a:solidFill>
                      <a:srgbClr val="FFFF00"/>
                    </a:solidFill>
                  </a:rPr>
                  <a:t> </a:t>
                </a:r>
                <a:r>
                  <a:rPr lang="en-US" sz="2800" b="1" dirty="0" err="1">
                    <a:solidFill>
                      <a:srgbClr val="FFFF00"/>
                    </a:solidFill>
                  </a:rPr>
                  <a:t>ước</a:t>
                </a:r>
                <a:r>
                  <a:rPr lang="en-US" sz="2800" b="1" dirty="0">
                    <a:solidFill>
                      <a:srgbClr val="FFFF00"/>
                    </a:solidFill>
                  </a:rPr>
                  <a:t> </a:t>
                </a:r>
                <a:r>
                  <a:rPr lang="en-US" sz="2800" b="1" dirty="0" err="1">
                    <a:solidFill>
                      <a:srgbClr val="FFFF00"/>
                    </a:solidFill>
                  </a:rPr>
                  <a:t>sẽ</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giá</a:t>
                </a:r>
                <a:r>
                  <a:rPr lang="en-US" sz="2800" b="1" dirty="0">
                    <a:solidFill>
                      <a:srgbClr val="FFFF00"/>
                    </a:solidFill>
                  </a:rPr>
                  <a:t> </a:t>
                </a:r>
                <a:r>
                  <a:rPr lang="en-US" sz="2800" b="1" dirty="0" err="1">
                    <a:solidFill>
                      <a:srgbClr val="FFFF00"/>
                    </a:solidFill>
                  </a:rPr>
                  <a:t>trị</a:t>
                </a:r>
                <a:r>
                  <a:rPr lang="en-US" sz="2800" b="1" dirty="0">
                    <a:solidFill>
                      <a:srgbClr val="FFFF00"/>
                    </a:solidFill>
                  </a:rPr>
                  <a:t> </a:t>
                </a:r>
                <a:r>
                  <a:rPr lang="en-US" sz="2800" b="1" dirty="0" err="1">
                    <a:solidFill>
                      <a:srgbClr val="FFFF00"/>
                    </a:solidFill>
                  </a:rPr>
                  <a:t>âm</a:t>
                </a:r>
                <a:r>
                  <a:rPr lang="en-US" sz="2800" b="1" dirty="0">
                    <a:solidFill>
                      <a:srgbClr val="FFFF00"/>
                    </a:solidFill>
                  </a:rPr>
                  <a:t>.</a:t>
                </a:r>
              </a:p>
            </p:txBody>
          </p:sp>
        </mc:Choice>
        <mc:Fallback>
          <p:sp>
            <p:nvSpPr>
              <p:cNvPr id="20" name="Rounded Rectangle 19" descr="n128 Fb Le Da"/>
              <p:cNvSpPr>
                <a:spLocks noRot="1" noChangeAspect="1" noMove="1" noResize="1" noEditPoints="1" noAdjustHandles="1" noChangeArrowheads="1" noChangeShapeType="1" noTextEdit="1"/>
              </p:cNvSpPr>
              <p:nvPr/>
            </p:nvSpPr>
            <p:spPr>
              <a:xfrm>
                <a:off x="325796" y="1048966"/>
                <a:ext cx="11040704" cy="5529634"/>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21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n128 Fb Le Da">
            <a:extLst>
              <a:ext uri="{FF2B5EF4-FFF2-40B4-BE49-F238E27FC236}">
                <a16:creationId xmlns:a16="http://schemas.microsoft.com/office/drawing/2014/main" id="{B5F879D8-D303-C203-15E8-D6628F5536D4}"/>
              </a:ext>
            </a:extLst>
          </p:cNvPr>
          <p:cNvPicPr>
            <a:picLocks noChangeAspect="1"/>
          </p:cNvPicPr>
          <p:nvPr/>
        </p:nvPicPr>
        <p:blipFill rotWithShape="1">
          <a:blip r:embed="rId2"/>
          <a:srcRect l="11124" r="22128" b="2"/>
          <a:stretch/>
        </p:blipFill>
        <p:spPr>
          <a:xfrm>
            <a:off x="1362074" y="256955"/>
            <a:ext cx="6372225" cy="6372225"/>
          </a:xfrm>
          <a:custGeom>
            <a:avLst/>
            <a:gdLst/>
            <a:ahLst/>
            <a:cxnLst/>
            <a:rect l="l" t="t" r="r" b="b"/>
            <a:pathLst>
              <a:path w="5518768" h="5518768">
                <a:moveTo>
                  <a:pt x="2759384" y="0"/>
                </a:moveTo>
                <a:cubicBezTo>
                  <a:pt x="4283350" y="0"/>
                  <a:pt x="5518768" y="1235418"/>
                  <a:pt x="5518768" y="2759384"/>
                </a:cubicBezTo>
                <a:cubicBezTo>
                  <a:pt x="5518768" y="4283350"/>
                  <a:pt x="4283350" y="5518768"/>
                  <a:pt x="2759384" y="5518768"/>
                </a:cubicBezTo>
                <a:cubicBezTo>
                  <a:pt x="1235418" y="5518768"/>
                  <a:pt x="0" y="4283350"/>
                  <a:pt x="0" y="2759384"/>
                </a:cubicBezTo>
                <a:cubicBezTo>
                  <a:pt x="0" y="1235418"/>
                  <a:pt x="1235418" y="0"/>
                  <a:pt x="2759384" y="0"/>
                </a:cubicBezTo>
                <a:close/>
              </a:path>
            </a:pathLst>
          </a:custGeom>
        </p:spPr>
      </p:pic>
    </p:spTree>
    <p:extLst>
      <p:ext uri="{BB962C8B-B14F-4D97-AF65-F5344CB8AC3E}">
        <p14:creationId xmlns:p14="http://schemas.microsoft.com/office/powerpoint/2010/main" val="3551671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ounded Rectangle 8" descr="n128 Fb Le Da"/>
              <p:cNvSpPr/>
              <p:nvPr/>
            </p:nvSpPr>
            <p:spPr>
              <a:xfrm>
                <a:off x="599152" y="3797300"/>
                <a:ext cx="10563786" cy="2591992"/>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2400" b="1" dirty="0">
                    <a:solidFill>
                      <a:srgbClr val="0070C0"/>
                    </a:solidFill>
                    <a:ea typeface="Times New Roman" panose="02020603050405020304" pitchFamily="18" charset="0"/>
                  </a:rPr>
                  <a:t>Xét hai vật có khối lượng lần lượt là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𝒎</m:t>
                        </m:r>
                      </m:e>
                      <m:sub>
                        <m:r>
                          <a:rPr lang="vi-VN" sz="2400" b="1" i="1">
                            <a:solidFill>
                              <a:srgbClr val="0070C0"/>
                            </a:solidFill>
                            <a:effectLst/>
                            <a:latin typeface="Cambria Math" panose="02040503050406030204" pitchFamily="18" charset="0"/>
                            <a:ea typeface="Times New Roman" panose="02020603050405020304" pitchFamily="18" charset="0"/>
                          </a:rPr>
                          <m:t>𝟏</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𝟓</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𝒌𝒈</m:t>
                    </m:r>
                  </m:oMath>
                </a14:m>
                <a:r>
                  <a:rPr lang="vi-VN" sz="2400" b="1" dirty="0">
                    <a:solidFill>
                      <a:srgbClr val="0070C0"/>
                    </a:solidFill>
                    <a:effectLst/>
                    <a:ea typeface="Times New Roman" panose="02020603050405020304" pitchFamily="18" charset="0"/>
                  </a:rPr>
                  <a:t>,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𝒎</m:t>
                        </m:r>
                      </m:e>
                      <m:sub>
                        <m:r>
                          <a:rPr lang="vi-VN" sz="2400" b="1" i="1">
                            <a:solidFill>
                              <a:srgbClr val="0070C0"/>
                            </a:solidFill>
                            <a:effectLst/>
                            <a:latin typeface="Cambria Math" panose="02040503050406030204" pitchFamily="18" charset="0"/>
                            <a:ea typeface="Times New Roman" panose="02020603050405020304" pitchFamily="18" charset="0"/>
                          </a:rPr>
                          <m:t>𝟐</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𝟐</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𝒌𝒈</m:t>
                    </m:r>
                  </m:oMath>
                </a14:m>
                <a:r>
                  <a:rPr lang="vi-VN" sz="2400" b="1" dirty="0">
                    <a:solidFill>
                      <a:srgbClr val="0070C0"/>
                    </a:solidFill>
                    <a:effectLst/>
                    <a:ea typeface="Times New Roman" panose="02020603050405020304" pitchFamily="18" charset="0"/>
                  </a:rPr>
                  <a:t> được đặt trên một thanh thẳng nằm ngang có khối lượng không đáng kể. Hệ nằm cân bằng trên một cạnh nêm có mặt cắt được mô tả như </a:t>
                </a:r>
                <a:r>
                  <a:rPr lang="en-US" sz="2400" b="1" dirty="0" err="1">
                    <a:solidFill>
                      <a:srgbClr val="0070C0"/>
                    </a:solidFill>
                    <a:ea typeface="Times New Roman" panose="02020603050405020304" pitchFamily="18" charset="0"/>
                  </a:rPr>
                  <a:t>Hình</a:t>
                </a:r>
                <a:r>
                  <a:rPr lang="en-US" sz="2400" b="1" dirty="0">
                    <a:solidFill>
                      <a:srgbClr val="0070C0"/>
                    </a:solidFill>
                    <a:ea typeface="Times New Roman" panose="02020603050405020304" pitchFamily="18" charset="0"/>
                  </a:rPr>
                  <a:t> 14.13</a:t>
                </a:r>
                <a:r>
                  <a:rPr lang="vi-VN" sz="2400" b="1" dirty="0">
                    <a:solidFill>
                      <a:srgbClr val="0070C0"/>
                    </a:solidFill>
                    <a:effectLst/>
                    <a:ea typeface="Times New Roman" panose="02020603050405020304" pitchFamily="18" charset="0"/>
                  </a:rPr>
                  <a:t>. Hãy xác định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𝒅</m:t>
                        </m:r>
                      </m:e>
                      <m:sub>
                        <m:r>
                          <a:rPr lang="vi-VN" sz="2400" b="1" i="1">
                            <a:solidFill>
                              <a:srgbClr val="0070C0"/>
                            </a:solidFill>
                            <a:effectLst/>
                            <a:latin typeface="Cambria Math" panose="02040503050406030204" pitchFamily="18" charset="0"/>
                            <a:ea typeface="Times New Roman" panose="02020603050405020304" pitchFamily="18" charset="0"/>
                          </a:rPr>
                          <m:t>𝟐</m:t>
                        </m:r>
                      </m:sub>
                    </m:sSub>
                  </m:oMath>
                </a14:m>
                <a:r>
                  <a:rPr lang="vi-VN" sz="2400" b="1" dirty="0">
                    <a:solidFill>
                      <a:srgbClr val="0070C0"/>
                    </a:solidFill>
                    <a:effectLst/>
                    <a:ea typeface="Times New Roman" panose="02020603050405020304" pitchFamily="18" charset="0"/>
                  </a:rPr>
                  <a:t> và độ lớn lực do cạnh nêm tác dụng lên điểm tựa O. Biết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𝒅</m:t>
                        </m:r>
                      </m:e>
                      <m:sub>
                        <m:r>
                          <a:rPr lang="vi-VN" sz="2400" b="1" i="1">
                            <a:solidFill>
                              <a:srgbClr val="0070C0"/>
                            </a:solidFill>
                            <a:effectLst/>
                            <a:latin typeface="Cambria Math" panose="02040503050406030204" pitchFamily="18" charset="0"/>
                            <a:ea typeface="Times New Roman" panose="02020603050405020304" pitchFamily="18" charset="0"/>
                          </a:rPr>
                          <m:t>𝟏</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𝟐𝟎</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𝒄𝒎</m:t>
                    </m:r>
                  </m:oMath>
                </a14:m>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và</a:t>
                </a:r>
                <a:r>
                  <a:rPr lang="en-US" sz="2400" b="1" dirty="0">
                    <a:solidFill>
                      <a:srgbClr val="0070C0"/>
                    </a:solidFill>
                    <a:effectLst/>
                    <a:ea typeface="Times New Roman" panose="02020603050405020304" pitchFamily="18" charset="0"/>
                  </a:rPr>
                  <a:t> g = 9,8 m/s</a:t>
                </a:r>
                <a:r>
                  <a:rPr lang="en-US" sz="2400" b="1" baseline="30000" dirty="0">
                    <a:solidFill>
                      <a:srgbClr val="0070C0"/>
                    </a:solidFill>
                    <a:effectLst/>
                    <a:ea typeface="Times New Roman" panose="02020603050405020304" pitchFamily="18" charset="0"/>
                  </a:rPr>
                  <a:t>2</a:t>
                </a:r>
                <a:r>
                  <a:rPr lang="en-US" sz="2400" b="1" dirty="0">
                    <a:solidFill>
                      <a:srgbClr val="0070C0"/>
                    </a:solidFill>
                    <a:effectLst/>
                    <a:ea typeface="Times New Roman" panose="02020603050405020304" pitchFamily="18" charset="0"/>
                  </a:rPr>
                  <a:t>.</a:t>
                </a:r>
              </a:p>
            </p:txBody>
          </p:sp>
        </mc:Choice>
        <mc:Fallback>
          <p:sp>
            <p:nvSpPr>
              <p:cNvPr id="9" name="Rounded Rectangle 8" descr="n128 Fb Le Da"/>
              <p:cNvSpPr>
                <a:spLocks noRot="1" noChangeAspect="1" noMove="1" noResize="1" noEditPoints="1" noAdjustHandles="1" noChangeArrowheads="1" noChangeShapeType="1" noTextEdit="1"/>
              </p:cNvSpPr>
              <p:nvPr/>
            </p:nvSpPr>
            <p:spPr>
              <a:xfrm>
                <a:off x="599152" y="3797300"/>
                <a:ext cx="10563786" cy="2591992"/>
              </a:xfrm>
              <a:prstGeom prst="roundRect">
                <a:avLst/>
              </a:prstGeom>
              <a:blipFill>
                <a:blip r:embed="rId2"/>
                <a:stretch>
                  <a:fillRect r="-345"/>
                </a:stretch>
              </a:blipFill>
              <a:ln w="50800">
                <a:solidFill>
                  <a:srgbClr val="FF0000"/>
                </a:solidFill>
                <a:prstDash val="dash"/>
              </a:ln>
            </p:spPr>
            <p:txBody>
              <a:bodyPr/>
              <a:lstStyle/>
              <a:p>
                <a:r>
                  <a:rPr lang="en-US">
                    <a:noFill/>
                  </a:rPr>
                  <a:t> </a:t>
                </a:r>
              </a:p>
            </p:txBody>
          </p:sp>
        </mc:Fallback>
      </mc:AlternateContent>
      <p:grpSp>
        <p:nvGrpSpPr>
          <p:cNvPr id="10"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128 Fb Le Da"/>
          <p:cNvPicPr>
            <a:picLocks noChangeAspect="1"/>
          </p:cNvPicPr>
          <p:nvPr/>
        </p:nvPicPr>
        <p:blipFill>
          <a:blip r:embed="rId5"/>
          <a:stretch>
            <a:fillRect/>
          </a:stretch>
        </p:blipFill>
        <p:spPr>
          <a:xfrm>
            <a:off x="4389120" y="45121"/>
            <a:ext cx="7638778" cy="2973110"/>
          </a:xfrm>
          <a:prstGeom prst="rect">
            <a:avLst/>
          </a:prstGeom>
        </p:spPr>
      </p:pic>
      <p:sp>
        <p:nvSpPr>
          <p:cNvPr id="3" name="TextBox 2" descr="n128 Fb Le Da"/>
          <p:cNvSpPr txBox="1"/>
          <p:nvPr/>
        </p:nvSpPr>
        <p:spPr>
          <a:xfrm>
            <a:off x="5641657" y="3176933"/>
            <a:ext cx="5133703"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14.13. </a:t>
            </a:r>
            <a:r>
              <a:rPr lang="en-US" sz="2400" dirty="0" err="1">
                <a:solidFill>
                  <a:srgbClr val="7030A0"/>
                </a:solidFill>
              </a:rPr>
              <a:t>Hệ</a:t>
            </a:r>
            <a:r>
              <a:rPr lang="en-US" sz="2400" dirty="0">
                <a:solidFill>
                  <a:srgbClr val="7030A0"/>
                </a:solidFill>
              </a:rPr>
              <a:t> </a:t>
            </a:r>
            <a:r>
              <a:rPr lang="en-US" sz="2400" dirty="0" err="1">
                <a:solidFill>
                  <a:srgbClr val="7030A0"/>
                </a:solidFill>
              </a:rPr>
              <a:t>cân</a:t>
            </a:r>
            <a:r>
              <a:rPr lang="en-US" sz="2400" dirty="0">
                <a:solidFill>
                  <a:srgbClr val="7030A0"/>
                </a:solidFill>
              </a:rPr>
              <a:t> </a:t>
            </a:r>
            <a:r>
              <a:rPr lang="en-US" sz="2400" dirty="0" err="1">
                <a:solidFill>
                  <a:srgbClr val="7030A0"/>
                </a:solidFill>
              </a:rPr>
              <a:t>bằng</a:t>
            </a:r>
            <a:r>
              <a:rPr lang="en-US" sz="2400" dirty="0">
                <a:solidFill>
                  <a:srgbClr val="7030A0"/>
                </a:solidFill>
              </a:rPr>
              <a:t> </a:t>
            </a:r>
            <a:r>
              <a:rPr lang="en-US" sz="2400" dirty="0" err="1">
                <a:solidFill>
                  <a:srgbClr val="7030A0"/>
                </a:solidFill>
              </a:rPr>
              <a:t>trên</a:t>
            </a:r>
            <a:r>
              <a:rPr lang="en-US" sz="2400" dirty="0">
                <a:solidFill>
                  <a:srgbClr val="7030A0"/>
                </a:solidFill>
              </a:rPr>
              <a:t> </a:t>
            </a:r>
            <a:r>
              <a:rPr lang="en-US" sz="2400" dirty="0" err="1">
                <a:solidFill>
                  <a:srgbClr val="7030A0"/>
                </a:solidFill>
              </a:rPr>
              <a:t>nêm</a:t>
            </a:r>
            <a:endParaRPr lang="en-US" sz="2400" dirty="0">
              <a:solidFill>
                <a:srgbClr val="7030A0"/>
              </a:solidFill>
            </a:endParaRPr>
          </a:p>
        </p:txBody>
      </p:sp>
    </p:spTree>
    <p:extLst>
      <p:ext uri="{BB962C8B-B14F-4D97-AF65-F5344CB8AC3E}">
        <p14:creationId xmlns:p14="http://schemas.microsoft.com/office/powerpoint/2010/main" val="2040859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28 Fb Le Da"/>
          <p:cNvPicPr>
            <a:picLocks noChangeAspect="1"/>
          </p:cNvPicPr>
          <p:nvPr/>
        </p:nvPicPr>
        <p:blipFill>
          <a:blip r:embed="rId2"/>
          <a:stretch>
            <a:fillRect/>
          </a:stretch>
        </p:blipFill>
        <p:spPr>
          <a:xfrm>
            <a:off x="5575280" y="39189"/>
            <a:ext cx="6551407" cy="3200400"/>
          </a:xfrm>
          <a:prstGeom prst="rect">
            <a:avLst/>
          </a:prstGeom>
        </p:spPr>
      </p:pic>
      <p:sp>
        <p:nvSpPr>
          <p:cNvPr id="5" name="TextBox 4" descr="n128 Fb Le Da"/>
          <p:cNvSpPr txBox="1"/>
          <p:nvPr/>
        </p:nvSpPr>
        <p:spPr>
          <a:xfrm>
            <a:off x="169817" y="195943"/>
            <a:ext cx="5094514" cy="2893100"/>
          </a:xfrm>
          <a:prstGeom prst="rect">
            <a:avLst/>
          </a:prstGeom>
          <a:noFill/>
        </p:spPr>
        <p:txBody>
          <a:bodyPr wrap="square" rtlCol="0">
            <a:spAutoFit/>
          </a:bodyPr>
          <a:lstStyle/>
          <a:p>
            <a:pPr algn="just"/>
            <a:r>
              <a:rPr lang="vi-VN" sz="2600" b="1" dirty="0">
                <a:solidFill>
                  <a:srgbClr val="0070C0"/>
                </a:solidFill>
              </a:rPr>
              <a:t>Xét trục quay đi qua điểm tựa O, trọng lực do vật m</a:t>
            </a:r>
            <a:r>
              <a:rPr lang="vi-VN" sz="2600" b="1" baseline="-25000" dirty="0">
                <a:solidFill>
                  <a:srgbClr val="0070C0"/>
                </a:solidFill>
              </a:rPr>
              <a:t>1</a:t>
            </a:r>
            <a:r>
              <a:rPr lang="vi-VN" sz="2600" b="1" dirty="0">
                <a:solidFill>
                  <a:srgbClr val="0070C0"/>
                </a:solidFill>
              </a:rPr>
              <a:t> gây ra có tác dụng làm thanh quay ngược chiều kim đồng hồ, trọng lực do vật m</a:t>
            </a:r>
            <a:r>
              <a:rPr lang="vi-VN" sz="2600" b="1" baseline="-25000" dirty="0">
                <a:solidFill>
                  <a:srgbClr val="0070C0"/>
                </a:solidFill>
              </a:rPr>
              <a:t>2</a:t>
            </a:r>
            <a:r>
              <a:rPr lang="vi-VN" sz="2600" b="1" dirty="0">
                <a:solidFill>
                  <a:srgbClr val="0070C0"/>
                </a:solidFill>
              </a:rPr>
              <a:t> gây ra có tác dụng làm thanh quay cùng chiều kim đồng hồ.</a:t>
            </a:r>
            <a:endParaRPr lang="en-US" sz="2600" b="1" dirty="0">
              <a:solidFill>
                <a:srgbClr val="0070C0"/>
              </a:solidFill>
            </a:endParaRPr>
          </a:p>
        </p:txBody>
      </p:sp>
      <mc:AlternateContent xmlns:mc="http://schemas.openxmlformats.org/markup-compatibility/2006">
        <mc:Choice xmlns:a14="http://schemas.microsoft.com/office/drawing/2010/main" Requires="a14">
          <p:sp>
            <p:nvSpPr>
              <p:cNvPr id="6" name="TextBox 5" descr="n128 Fb Le Da"/>
              <p:cNvSpPr txBox="1"/>
              <p:nvPr/>
            </p:nvSpPr>
            <p:spPr>
              <a:xfrm>
                <a:off x="206446" y="3151510"/>
                <a:ext cx="5094514" cy="892552"/>
              </a:xfrm>
              <a:prstGeom prst="rect">
                <a:avLst/>
              </a:prstGeom>
              <a:noFill/>
            </p:spPr>
            <p:txBody>
              <a:bodyPr wrap="square" rtlCol="0">
                <a:spAutoFit/>
              </a:bodyPr>
              <a:lstStyle/>
              <a:p>
                <a:pPr algn="just"/>
                <a:r>
                  <a:rPr lang="vi-VN" sz="2600" b="1" dirty="0">
                    <a:solidFill>
                      <a:srgbClr val="0070C0"/>
                    </a:solidFill>
                  </a:rPr>
                  <a:t>Để hệ ở trạng thái cân bằng:</a:t>
                </a:r>
                <a:endParaRPr lang="en-US" sz="2600" b="1" dirty="0">
                  <a:solidFill>
                    <a:srgbClr val="0070C0"/>
                  </a:solidFill>
                </a:endParaRPr>
              </a:p>
              <a:p>
                <a:pPr algn="ctr"/>
                <a:r>
                  <a:rPr lang="en-US" sz="2600" b="1" dirty="0">
                    <a:solidFill>
                      <a:srgbClr val="0070C0"/>
                    </a:solidFill>
                  </a:rPr>
                  <a:t>M</a:t>
                </a:r>
                <a:r>
                  <a:rPr lang="en-US" sz="2600" b="1" baseline="-25000" dirty="0">
                    <a:solidFill>
                      <a:srgbClr val="0070C0"/>
                    </a:solidFill>
                  </a:rPr>
                  <a:t>1</a:t>
                </a:r>
                <a:r>
                  <a:rPr lang="en-US" sz="2600" b="1" dirty="0">
                    <a:solidFill>
                      <a:srgbClr val="0070C0"/>
                    </a:solidFill>
                  </a:rPr>
                  <a:t> = M</a:t>
                </a:r>
                <a:r>
                  <a:rPr lang="en-US" sz="2600" b="1" baseline="-25000" dirty="0">
                    <a:solidFill>
                      <a:srgbClr val="0070C0"/>
                    </a:solidFill>
                  </a:rPr>
                  <a:t>2</a:t>
                </a:r>
                <a:r>
                  <a:rPr lang="en-US" sz="2600" b="1" dirty="0">
                    <a:solidFill>
                      <a:srgbClr val="0070C0"/>
                    </a:solidFill>
                  </a:rPr>
                  <a:t> </a:t>
                </a:r>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P</a:t>
                </a:r>
                <a:r>
                  <a:rPr lang="en-US" sz="2600" b="1" baseline="-25000" dirty="0">
                    <a:solidFill>
                      <a:srgbClr val="0070C0"/>
                    </a:solidFill>
                  </a:rPr>
                  <a:t>1</a:t>
                </a:r>
                <a:r>
                  <a:rPr lang="en-US" sz="2600" b="1" dirty="0">
                    <a:solidFill>
                      <a:srgbClr val="0070C0"/>
                    </a:solidFill>
                  </a:rPr>
                  <a:t>.d</a:t>
                </a:r>
                <a:r>
                  <a:rPr lang="en-US" sz="2600" b="1" baseline="-25000" dirty="0">
                    <a:solidFill>
                      <a:srgbClr val="0070C0"/>
                    </a:solidFill>
                  </a:rPr>
                  <a:t>1</a:t>
                </a:r>
                <a:r>
                  <a:rPr lang="en-US" sz="2600" b="1" dirty="0">
                    <a:solidFill>
                      <a:srgbClr val="0070C0"/>
                    </a:solidFill>
                  </a:rPr>
                  <a:t> = P</a:t>
                </a:r>
                <a:r>
                  <a:rPr lang="en-US" sz="2600" b="1" baseline="-25000" dirty="0">
                    <a:solidFill>
                      <a:srgbClr val="0070C0"/>
                    </a:solidFill>
                  </a:rPr>
                  <a:t>2</a:t>
                </a:r>
                <a:r>
                  <a:rPr lang="en-US" sz="2600" b="1" dirty="0">
                    <a:solidFill>
                      <a:srgbClr val="0070C0"/>
                    </a:solidFill>
                  </a:rPr>
                  <a:t>.d</a:t>
                </a:r>
                <a:r>
                  <a:rPr lang="en-US" sz="2600" b="1" baseline="-25000" dirty="0">
                    <a:solidFill>
                      <a:srgbClr val="0070C0"/>
                    </a:solidFill>
                  </a:rPr>
                  <a:t>2</a:t>
                </a:r>
                <a:endParaRPr lang="en-US" sz="2600" b="1" dirty="0">
                  <a:solidFill>
                    <a:srgbClr val="0070C0"/>
                  </a:solidFill>
                </a:endParaRPr>
              </a:p>
            </p:txBody>
          </p:sp>
        </mc:Choice>
        <mc:Fallback>
          <p:sp>
            <p:nvSpPr>
              <p:cNvPr id="6" name="TextBox 5" descr="n128 Fb Le Da"/>
              <p:cNvSpPr txBox="1">
                <a:spLocks noRot="1" noChangeAspect="1" noMove="1" noResize="1" noEditPoints="1" noAdjustHandles="1" noChangeArrowheads="1" noChangeShapeType="1" noTextEdit="1"/>
              </p:cNvSpPr>
              <p:nvPr/>
            </p:nvSpPr>
            <p:spPr>
              <a:xfrm>
                <a:off x="206446" y="3151510"/>
                <a:ext cx="5094514" cy="892552"/>
              </a:xfrm>
              <a:prstGeom prst="rect">
                <a:avLst/>
              </a:prstGeom>
              <a:blipFill>
                <a:blip r:embed="rId3"/>
                <a:stretch>
                  <a:fillRect l="-2153" t="-6164" b="-164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descr="n128 Fb Le Da"/>
              <p:cNvSpPr txBox="1"/>
              <p:nvPr/>
            </p:nvSpPr>
            <p:spPr>
              <a:xfrm>
                <a:off x="2158192" y="4134881"/>
                <a:ext cx="3939602" cy="492443"/>
              </a:xfrm>
              <a:prstGeom prst="rect">
                <a:avLst/>
              </a:prstGeom>
              <a:noFill/>
            </p:spPr>
            <p:txBody>
              <a:bodyPr wrap="square" rtlCol="0">
                <a:spAutoFit/>
              </a:bodyPr>
              <a:lstStyle/>
              <a:p>
                <a:pPr algn="just"/>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5.9,8. 0,2 = 2.9,8.d</a:t>
                </a:r>
                <a:r>
                  <a:rPr lang="en-US" sz="2600" b="1" baseline="-25000" dirty="0">
                    <a:solidFill>
                      <a:srgbClr val="0070C0"/>
                    </a:solidFill>
                  </a:rPr>
                  <a:t>2</a:t>
                </a:r>
                <a:endParaRPr lang="en-US" sz="2600" b="1" dirty="0">
                  <a:solidFill>
                    <a:srgbClr val="0070C0"/>
                  </a:solidFill>
                </a:endParaRPr>
              </a:p>
            </p:txBody>
          </p:sp>
        </mc:Choice>
        <mc:Fallback>
          <p:sp>
            <p:nvSpPr>
              <p:cNvPr id="8" name="TextBox 7" descr="n128 Fb Le Da"/>
              <p:cNvSpPr txBox="1">
                <a:spLocks noRot="1" noChangeAspect="1" noMove="1" noResize="1" noEditPoints="1" noAdjustHandles="1" noChangeArrowheads="1" noChangeShapeType="1" noTextEdit="1"/>
              </p:cNvSpPr>
              <p:nvPr/>
            </p:nvSpPr>
            <p:spPr>
              <a:xfrm>
                <a:off x="2158192" y="4134881"/>
                <a:ext cx="3939602" cy="492443"/>
              </a:xfrm>
              <a:prstGeom prst="rect">
                <a:avLst/>
              </a:prstGeom>
              <a:blipFill>
                <a:blip r:embed="rId4"/>
                <a:stretch>
                  <a:fillRect t="-11111" b="-308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n128 Fb Le Da"/>
              <p:cNvSpPr txBox="1"/>
              <p:nvPr/>
            </p:nvSpPr>
            <p:spPr>
              <a:xfrm>
                <a:off x="6114827" y="4134880"/>
                <a:ext cx="3555657" cy="492443"/>
              </a:xfrm>
              <a:prstGeom prst="rect">
                <a:avLst/>
              </a:prstGeom>
              <a:noFill/>
            </p:spPr>
            <p:txBody>
              <a:bodyPr wrap="square" rtlCol="0">
                <a:spAutoFit/>
              </a:bodyPr>
              <a:lstStyle/>
              <a:p>
                <a:pPr algn="just"/>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d</a:t>
                </a:r>
                <a:r>
                  <a:rPr lang="en-US" sz="2600" b="1" baseline="-25000" dirty="0">
                    <a:solidFill>
                      <a:srgbClr val="0070C0"/>
                    </a:solidFill>
                  </a:rPr>
                  <a:t>2</a:t>
                </a:r>
                <a:r>
                  <a:rPr lang="en-US" sz="2600" b="1" dirty="0">
                    <a:solidFill>
                      <a:srgbClr val="0070C0"/>
                    </a:solidFill>
                  </a:rPr>
                  <a:t> = 0,5 m = 50 cm</a:t>
                </a:r>
              </a:p>
            </p:txBody>
          </p:sp>
        </mc:Choice>
        <mc:Fallback>
          <p:sp>
            <p:nvSpPr>
              <p:cNvPr id="9" name="TextBox 8" descr="n128 Fb Le Da"/>
              <p:cNvSpPr txBox="1">
                <a:spLocks noRot="1" noChangeAspect="1" noMove="1" noResize="1" noEditPoints="1" noAdjustHandles="1" noChangeArrowheads="1" noChangeShapeType="1" noTextEdit="1"/>
              </p:cNvSpPr>
              <p:nvPr/>
            </p:nvSpPr>
            <p:spPr>
              <a:xfrm>
                <a:off x="6114827" y="4134880"/>
                <a:ext cx="3555657" cy="492443"/>
              </a:xfrm>
              <a:prstGeom prst="rect">
                <a:avLst/>
              </a:prstGeom>
              <a:blipFill>
                <a:blip r:embed="rId5"/>
                <a:stretch>
                  <a:fillRect t="-11111" b="-30864"/>
                </a:stretch>
              </a:blipFill>
            </p:spPr>
            <p:txBody>
              <a:bodyPr/>
              <a:lstStyle/>
              <a:p>
                <a:r>
                  <a:rPr lang="en-US">
                    <a:noFill/>
                  </a:rPr>
                  <a:t> </a:t>
                </a:r>
              </a:p>
            </p:txBody>
          </p:sp>
        </mc:Fallback>
      </mc:AlternateContent>
      <p:sp>
        <p:nvSpPr>
          <p:cNvPr id="10" name="TextBox 9" descr="n128 Fb Le Da"/>
          <p:cNvSpPr txBox="1"/>
          <p:nvPr/>
        </p:nvSpPr>
        <p:spPr>
          <a:xfrm>
            <a:off x="206446" y="4718142"/>
            <a:ext cx="11782697" cy="1292662"/>
          </a:xfrm>
          <a:prstGeom prst="rect">
            <a:avLst/>
          </a:prstGeom>
          <a:noFill/>
        </p:spPr>
        <p:txBody>
          <a:bodyPr wrap="square" rtlCol="0">
            <a:spAutoFit/>
          </a:bodyPr>
          <a:lstStyle/>
          <a:p>
            <a:pPr algn="just"/>
            <a:r>
              <a:rPr lang="en-US" sz="2600" b="1" dirty="0" err="1">
                <a:solidFill>
                  <a:srgbClr val="0070C0"/>
                </a:solidFill>
              </a:rPr>
              <a:t>Khi</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nâng</a:t>
            </a:r>
            <a:r>
              <a:rPr lang="en-US" sz="2600" b="1" dirty="0">
                <a:solidFill>
                  <a:srgbClr val="0070C0"/>
                </a:solidFill>
              </a:rPr>
              <a:t> </a:t>
            </a:r>
            <a:r>
              <a:rPr lang="en-US" sz="2600" b="1" dirty="0" err="1">
                <a:solidFill>
                  <a:srgbClr val="0070C0"/>
                </a:solidFill>
              </a:rPr>
              <a:t>này</a:t>
            </a:r>
            <a:r>
              <a:rPr lang="en-US" sz="2600" b="1" dirty="0">
                <a:solidFill>
                  <a:srgbClr val="0070C0"/>
                </a:solidFill>
              </a:rPr>
              <a:t> </a:t>
            </a:r>
            <a:r>
              <a:rPr lang="en-US" sz="2600" b="1" dirty="0" err="1">
                <a:solidFill>
                  <a:srgbClr val="0070C0"/>
                </a:solidFill>
              </a:rPr>
              <a:t>có</a:t>
            </a:r>
            <a:r>
              <a:rPr lang="en-US" sz="2600" b="1" dirty="0">
                <a:solidFill>
                  <a:srgbClr val="0070C0"/>
                </a:solidFill>
              </a:rPr>
              <a:t> </a:t>
            </a:r>
            <a:r>
              <a:rPr lang="en-US" sz="2600" b="1" dirty="0" err="1">
                <a:solidFill>
                  <a:srgbClr val="0070C0"/>
                </a:solidFill>
              </a:rPr>
              <a:t>độ</a:t>
            </a:r>
            <a:r>
              <a:rPr lang="en-US" sz="2600" b="1" dirty="0">
                <a:solidFill>
                  <a:srgbClr val="0070C0"/>
                </a:solidFill>
              </a:rPr>
              <a:t> </a:t>
            </a:r>
            <a:r>
              <a:rPr lang="en-US" sz="2600" b="1" dirty="0" err="1">
                <a:solidFill>
                  <a:srgbClr val="0070C0"/>
                </a:solidFill>
              </a:rPr>
              <a:t>lớn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ép</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thanh</a:t>
            </a:r>
            <a:r>
              <a:rPr lang="en-US" sz="2600" b="1" dirty="0">
                <a:solidFill>
                  <a:srgbClr val="0070C0"/>
                </a:solidFill>
              </a:rPr>
              <a:t> </a:t>
            </a:r>
            <a:r>
              <a:rPr lang="en-US" sz="2600" b="1" dirty="0" err="1">
                <a:solidFill>
                  <a:srgbClr val="0070C0"/>
                </a:solidFill>
              </a:rPr>
              <a:t>xuống</a:t>
            </a:r>
            <a:r>
              <a:rPr lang="en-US" sz="2600" b="1" dirty="0">
                <a:solidFill>
                  <a:srgbClr val="0070C0"/>
                </a:solidFill>
              </a:rPr>
              <a:t> </a:t>
            </a:r>
            <a:r>
              <a:rPr lang="en-US" sz="2600" b="1" dirty="0" err="1">
                <a:solidFill>
                  <a:srgbClr val="0070C0"/>
                </a:solidFill>
              </a:rPr>
              <a:t>nêm</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ép</a:t>
            </a:r>
            <a:r>
              <a:rPr lang="en-US" sz="2600" b="1" dirty="0">
                <a:solidFill>
                  <a:srgbClr val="0070C0"/>
                </a:solidFill>
              </a:rPr>
              <a:t> </a:t>
            </a:r>
            <a:r>
              <a:rPr lang="en-US" sz="2600" b="1" dirty="0" err="1">
                <a:solidFill>
                  <a:srgbClr val="0070C0"/>
                </a:solidFill>
              </a:rPr>
              <a:t>này</a:t>
            </a:r>
            <a:r>
              <a:rPr lang="en-US" sz="2600" b="1" dirty="0">
                <a:solidFill>
                  <a:srgbClr val="0070C0"/>
                </a:solidFill>
              </a:rPr>
              <a:t> </a:t>
            </a:r>
            <a:r>
              <a:rPr lang="en-US" sz="2600" b="1" dirty="0" err="1">
                <a:solidFill>
                  <a:srgbClr val="0070C0"/>
                </a:solidFill>
              </a:rPr>
              <a:t>là</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tổng</a:t>
            </a:r>
            <a:r>
              <a:rPr lang="en-US" sz="2600" b="1" dirty="0">
                <a:solidFill>
                  <a:srgbClr val="0070C0"/>
                </a:solidFill>
              </a:rPr>
              <a:t> </a:t>
            </a:r>
            <a:r>
              <a:rPr lang="en-US" sz="2600" b="1" dirty="0" err="1">
                <a:solidFill>
                  <a:srgbClr val="0070C0"/>
                </a:solidFill>
              </a:rPr>
              <a:t>hợp</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trọng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vật</a:t>
            </a:r>
            <a:r>
              <a:rPr lang="en-US" sz="2600" b="1" dirty="0">
                <a:solidFill>
                  <a:srgbClr val="0070C0"/>
                </a:solidFill>
              </a:rPr>
              <a:t> m</a:t>
            </a:r>
            <a:r>
              <a:rPr lang="en-US" sz="2600" b="1" baseline="-25000" dirty="0">
                <a:solidFill>
                  <a:srgbClr val="0070C0"/>
                </a:solidFill>
              </a:rPr>
              <a:t>1</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trọng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vật</a:t>
            </a:r>
            <a:r>
              <a:rPr lang="en-US" sz="2600" b="1" dirty="0">
                <a:solidFill>
                  <a:srgbClr val="0070C0"/>
                </a:solidFill>
              </a:rPr>
              <a:t> m</a:t>
            </a:r>
            <a:r>
              <a:rPr lang="en-US" sz="2600" b="1" baseline="-25000" dirty="0">
                <a:solidFill>
                  <a:srgbClr val="0070C0"/>
                </a:solidFill>
              </a:rPr>
              <a:t>2</a:t>
            </a:r>
            <a:r>
              <a:rPr lang="en-US" sz="2600" b="1" dirty="0">
                <a:solidFill>
                  <a:srgbClr val="0070C0"/>
                </a:solidFill>
              </a:rPr>
              <a:t>.</a:t>
            </a:r>
          </a:p>
        </p:txBody>
      </p:sp>
      <p:sp>
        <p:nvSpPr>
          <p:cNvPr id="11" name="TextBox 10" descr="n128 Fb Le Da"/>
          <p:cNvSpPr txBox="1"/>
          <p:nvPr/>
        </p:nvSpPr>
        <p:spPr>
          <a:xfrm>
            <a:off x="2753702" y="5982142"/>
            <a:ext cx="6831875" cy="492443"/>
          </a:xfrm>
          <a:prstGeom prst="rect">
            <a:avLst/>
          </a:prstGeom>
          <a:noFill/>
        </p:spPr>
        <p:txBody>
          <a:bodyPr wrap="square" rtlCol="0">
            <a:spAutoFit/>
          </a:bodyPr>
          <a:lstStyle/>
          <a:p>
            <a:pPr algn="just"/>
            <a:r>
              <a:rPr lang="en-US" sz="2600" b="1" dirty="0">
                <a:solidFill>
                  <a:srgbClr val="0070C0"/>
                </a:solidFill>
              </a:rPr>
              <a:t>F = </a:t>
            </a:r>
            <a:r>
              <a:rPr lang="en-US" sz="2600" b="1" dirty="0" err="1">
                <a:solidFill>
                  <a:srgbClr val="0070C0"/>
                </a:solidFill>
              </a:rPr>
              <a:t>F</a:t>
            </a:r>
            <a:r>
              <a:rPr lang="en-US" sz="2600" b="1" baseline="-25000" dirty="0" err="1">
                <a:solidFill>
                  <a:srgbClr val="0070C0"/>
                </a:solidFill>
              </a:rPr>
              <a:t>ép</a:t>
            </a:r>
            <a:r>
              <a:rPr lang="en-US" sz="2600" b="1" dirty="0">
                <a:solidFill>
                  <a:srgbClr val="0070C0"/>
                </a:solidFill>
              </a:rPr>
              <a:t> = P</a:t>
            </a:r>
            <a:r>
              <a:rPr lang="en-US" sz="2600" b="1" baseline="-25000" dirty="0">
                <a:solidFill>
                  <a:srgbClr val="0070C0"/>
                </a:solidFill>
              </a:rPr>
              <a:t>1</a:t>
            </a:r>
            <a:r>
              <a:rPr lang="en-US" sz="2600" b="1" dirty="0">
                <a:solidFill>
                  <a:srgbClr val="0070C0"/>
                </a:solidFill>
              </a:rPr>
              <a:t> + P</a:t>
            </a:r>
            <a:r>
              <a:rPr lang="en-US" sz="2600" b="1" baseline="-25000" dirty="0">
                <a:solidFill>
                  <a:srgbClr val="0070C0"/>
                </a:solidFill>
              </a:rPr>
              <a:t>2</a:t>
            </a:r>
            <a:r>
              <a:rPr lang="en-US" sz="2600" b="1" dirty="0">
                <a:solidFill>
                  <a:srgbClr val="0070C0"/>
                </a:solidFill>
              </a:rPr>
              <a:t> = 5.9,8 + 2.9,8 =  68,6 N</a:t>
            </a:r>
          </a:p>
        </p:txBody>
      </p:sp>
    </p:spTree>
    <p:extLst>
      <p:ext uri="{BB962C8B-B14F-4D97-AF65-F5344CB8AC3E}">
        <p14:creationId xmlns:p14="http://schemas.microsoft.com/office/powerpoint/2010/main" val="21141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n128 Fb Le Da"/>
          <p:cNvSpPr/>
          <p:nvPr/>
        </p:nvSpPr>
        <p:spPr>
          <a:xfrm>
            <a:off x="1066655" y="4637314"/>
            <a:ext cx="10563786" cy="1854925"/>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vi-VN" sz="3200" b="1" dirty="0">
                <a:solidFill>
                  <a:srgbClr val="0070C0"/>
                </a:solidFill>
                <a:ea typeface="Times New Roman" panose="02020603050405020304" pitchFamily="18" charset="0"/>
              </a:rPr>
              <a:t>Dựa vào điều kiện cân bằng, hãy nêu và phân tích các yếu tố an toàn trong tình huống được đưa ra trong</a:t>
            </a:r>
            <a:r>
              <a:rPr lang="en-US" sz="3200" b="1" dirty="0">
                <a:solidFill>
                  <a:srgbClr val="0070C0"/>
                </a:solidFill>
                <a:ea typeface="Times New Roman" panose="02020603050405020304" pitchFamily="18" charset="0"/>
              </a:rPr>
              <a:t> </a:t>
            </a:r>
            <a:r>
              <a:rPr lang="en-US" sz="3200" b="1" dirty="0" err="1">
                <a:solidFill>
                  <a:srgbClr val="0070C0"/>
                </a:solidFill>
                <a:ea typeface="Times New Roman" panose="02020603050405020304" pitchFamily="18" charset="0"/>
              </a:rPr>
              <a:t>Hình</a:t>
            </a:r>
            <a:r>
              <a:rPr lang="en-US" sz="3200" b="1" dirty="0">
                <a:solidFill>
                  <a:srgbClr val="0070C0"/>
                </a:solidFill>
                <a:ea typeface="Times New Roman" panose="02020603050405020304" pitchFamily="18" charset="0"/>
              </a:rPr>
              <a:t> 14.14.</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endParaRPr>
          </a:p>
        </p:txBody>
      </p:sp>
      <p:grpSp>
        <p:nvGrpSpPr>
          <p:cNvPr id="10"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128 Fb Le Da"/>
          <p:cNvSpPr txBox="1"/>
          <p:nvPr/>
        </p:nvSpPr>
        <p:spPr>
          <a:xfrm>
            <a:off x="3945481" y="3816737"/>
            <a:ext cx="7117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Arial"/>
                <a:ea typeface="+mn-ea"/>
                <a:cs typeface="+mn-cs"/>
              </a:rPr>
              <a:t>Hình</a:t>
            </a:r>
            <a:r>
              <a:rPr kumimoji="0" lang="en-US" sz="2400" b="0" i="0" u="none" strike="noStrike" kern="1200" cap="none" spc="0" normalizeH="0" baseline="0" noProof="0" dirty="0">
                <a:ln>
                  <a:noFill/>
                </a:ln>
                <a:solidFill>
                  <a:srgbClr val="7030A0"/>
                </a:solidFill>
                <a:effectLst/>
                <a:uLnTx/>
                <a:uFillTx/>
                <a:latin typeface="Arial"/>
                <a:ea typeface="+mn-ea"/>
                <a:cs typeface="+mn-cs"/>
              </a:rPr>
              <a:t> 14.14. </a:t>
            </a:r>
            <a:r>
              <a:rPr kumimoji="0" lang="en-US" sz="2400" b="0" i="0" u="none" strike="noStrike" kern="1200" cap="none" spc="0" normalizeH="0" baseline="0" noProof="0" dirty="0" err="1">
                <a:ln>
                  <a:noFill/>
                </a:ln>
                <a:solidFill>
                  <a:srgbClr val="7030A0"/>
                </a:solidFill>
                <a:effectLst/>
                <a:uLnTx/>
                <a:uFillTx/>
                <a:latin typeface="Arial"/>
                <a:ea typeface="+mn-ea"/>
                <a:cs typeface="+mn-cs"/>
              </a:rPr>
              <a:t>Diễn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viên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xiếc</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giữ</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thăng</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bằng</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trên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dây</a:t>
            </a:r>
            <a:endParaRPr kumimoji="0" lang="en-US" sz="2400" b="0" i="0" u="none" strike="noStrike" kern="1200" cap="none" spc="0" normalizeH="0" baseline="0" noProof="0" dirty="0">
              <a:ln>
                <a:noFill/>
              </a:ln>
              <a:solidFill>
                <a:srgbClr val="7030A0"/>
              </a:solidFill>
              <a:effectLst/>
              <a:uLnTx/>
              <a:uFillTx/>
              <a:latin typeface="Arial"/>
              <a:ea typeface="+mn-ea"/>
              <a:cs typeface="+mn-cs"/>
            </a:endParaRPr>
          </a:p>
        </p:txBody>
      </p:sp>
      <p:pic>
        <p:nvPicPr>
          <p:cNvPr id="14" name="Picture 13" descr="n128 Fb Le Da"/>
          <p:cNvPicPr/>
          <p:nvPr/>
        </p:nvPicPr>
        <p:blipFill>
          <a:blip r:embed="rId4"/>
          <a:stretch>
            <a:fillRect/>
          </a:stretch>
        </p:blipFill>
        <p:spPr>
          <a:xfrm>
            <a:off x="4219303" y="107458"/>
            <a:ext cx="6570117" cy="3599157"/>
          </a:xfrm>
          <a:prstGeom prst="rect">
            <a:avLst/>
          </a:prstGeom>
        </p:spPr>
      </p:pic>
    </p:spTree>
    <p:extLst>
      <p:ext uri="{BB962C8B-B14F-4D97-AF65-F5344CB8AC3E}">
        <p14:creationId xmlns:p14="http://schemas.microsoft.com/office/powerpoint/2010/main" val="1240519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28 Fb Le Da"/>
          <p:cNvSpPr txBox="1"/>
          <p:nvPr/>
        </p:nvSpPr>
        <p:spPr>
          <a:xfrm>
            <a:off x="587827" y="4102297"/>
            <a:ext cx="11077303" cy="1292662"/>
          </a:xfrm>
          <a:prstGeom prst="rect">
            <a:avLst/>
          </a:prstGeom>
          <a:noFill/>
        </p:spPr>
        <p:txBody>
          <a:bodyPr wrap="square" rtlCol="0">
            <a:spAutoFit/>
          </a:bodyPr>
          <a:lstStyle/>
          <a:p>
            <a:pPr marL="457200" indent="-457200" algn="just">
              <a:buFont typeface="Arial" panose="020B0604020202020204" pitchFamily="34" charset="0"/>
              <a:buChar char="•"/>
            </a:pPr>
            <a:r>
              <a:rPr lang="vi-VN" sz="2600" b="1" dirty="0">
                <a:solidFill>
                  <a:srgbClr val="0070C0"/>
                </a:solidFill>
              </a:rPr>
              <a:t>Gậy giúp diễn viên xiếc </a:t>
            </a:r>
            <a:r>
              <a:rPr lang="en-US" sz="2600" b="1" dirty="0" err="1">
                <a:solidFill>
                  <a:srgbClr val="0070C0"/>
                </a:solidFill>
              </a:rPr>
              <a:t>dễ</a:t>
            </a:r>
            <a:r>
              <a:rPr lang="vi-VN" sz="2600" b="1" dirty="0">
                <a:solidFill>
                  <a:srgbClr val="0070C0"/>
                </a:solidFill>
              </a:rPr>
              <a:t> điều chỉnh trọng lực của 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vi-VN" sz="2600" b="1" dirty="0">
                <a:solidFill>
                  <a:srgbClr val="0070C0"/>
                </a:solidFill>
              </a:rPr>
              <a:t> luôn đi qua dây</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với</a:t>
            </a:r>
            <a:r>
              <a:rPr lang="en-US" sz="2600" b="1" dirty="0">
                <a:solidFill>
                  <a:srgbClr val="0070C0"/>
                </a:solidFill>
              </a:rPr>
              <a:t> </a:t>
            </a:r>
            <a:r>
              <a:rPr lang="en-US" sz="2600" b="1" dirty="0" err="1">
                <a:solidFill>
                  <a:srgbClr val="0070C0"/>
                </a:solidFill>
              </a:rPr>
              <a:t>phản</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dây</a:t>
            </a:r>
            <a:r>
              <a:rPr lang="en-US" sz="2600" b="1" dirty="0">
                <a:solidFill>
                  <a:srgbClr val="0070C0"/>
                </a:solidFill>
              </a:rPr>
              <a: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tức</a:t>
            </a:r>
            <a:r>
              <a:rPr lang="en-US" sz="2600" b="1" dirty="0">
                <a:solidFill>
                  <a:srgbClr val="0070C0"/>
                </a:solidFill>
              </a:rPr>
              <a:t> </a:t>
            </a:r>
            <a:r>
              <a:rPr lang="en-US" sz="2600" b="1" dirty="0" err="1">
                <a:solidFill>
                  <a:srgbClr val="0070C0"/>
                </a:solidFill>
              </a:rPr>
              <a:t>là</a:t>
            </a:r>
            <a:r>
              <a:rPr lang="en-US" sz="2600" b="1" dirty="0">
                <a:solidFill>
                  <a:srgbClr val="0070C0"/>
                </a:solidFill>
              </a:rPr>
              <a:t> </a:t>
            </a:r>
            <a:r>
              <a:rPr lang="en-US" sz="2600" b="1" dirty="0" err="1">
                <a:solidFill>
                  <a:srgbClr val="0070C0"/>
                </a:solidFill>
              </a:rPr>
              <a:t>hợp</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vật</a:t>
            </a:r>
            <a:r>
              <a:rPr lang="en-US" sz="2600" b="1" dirty="0">
                <a:solidFill>
                  <a:srgbClr val="0070C0"/>
                </a:solidFill>
              </a:rPr>
              <a:t> </a:t>
            </a:r>
            <a:r>
              <a:rPr lang="en-US" sz="2600" b="1" dirty="0" err="1">
                <a:solidFill>
                  <a:srgbClr val="0070C0"/>
                </a:solidFill>
              </a:rPr>
              <a:t>bằng</a:t>
            </a:r>
            <a:r>
              <a:rPr lang="en-US" sz="2600" b="1" dirty="0">
                <a:solidFill>
                  <a:srgbClr val="0070C0"/>
                </a:solidFill>
              </a:rPr>
              <a:t> 0.</a:t>
            </a:r>
          </a:p>
        </p:txBody>
      </p:sp>
      <p:sp>
        <p:nvSpPr>
          <p:cNvPr id="5" name="TextBox 4" descr="n128 Fb Le Da"/>
          <p:cNvSpPr txBox="1"/>
          <p:nvPr/>
        </p:nvSpPr>
        <p:spPr>
          <a:xfrm>
            <a:off x="587827" y="5499462"/>
            <a:ext cx="11077303" cy="892552"/>
          </a:xfrm>
          <a:prstGeom prst="rect">
            <a:avLst/>
          </a:prstGeom>
          <a:noFill/>
        </p:spPr>
        <p:txBody>
          <a:bodyPr wrap="square" rtlCol="0">
            <a:spAutoFit/>
          </a:bodyPr>
          <a:lstStyle/>
          <a:p>
            <a:pPr marL="457200" indent="-457200" algn="just">
              <a:buFont typeface="Arial" panose="020B0604020202020204" pitchFamily="34" charset="0"/>
              <a:buChar char="•"/>
            </a:pPr>
            <a:r>
              <a:rPr lang="vi-VN" sz="2600" b="1" dirty="0">
                <a:solidFill>
                  <a:srgbClr val="0070C0"/>
                </a:solidFill>
              </a:rPr>
              <a:t>Gậy giúp diễn </a:t>
            </a:r>
            <a:r>
              <a:rPr lang="vi-VN" sz="2600" dirty="0">
                <a:solidFill>
                  <a:srgbClr val="0070C0"/>
                </a:solidFill>
              </a:rPr>
              <a:t>viên</a:t>
            </a:r>
            <a:r>
              <a:rPr lang="vi-VN" sz="2600" b="1" dirty="0">
                <a:solidFill>
                  <a:srgbClr val="0070C0"/>
                </a:solidFill>
              </a:rPr>
              <a:t> xiếc </a:t>
            </a:r>
            <a:r>
              <a:rPr lang="en-US" sz="2600" b="1" dirty="0" err="1">
                <a:solidFill>
                  <a:srgbClr val="0070C0"/>
                </a:solidFill>
              </a:rPr>
              <a:t>dễ</a:t>
            </a:r>
            <a:r>
              <a:rPr lang="vi-VN" sz="2600" b="1" dirty="0">
                <a:solidFill>
                  <a:srgbClr val="0070C0"/>
                </a:solidFill>
              </a:rPr>
              <a:t> điều chỉnh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tổng</a:t>
            </a:r>
            <a:r>
              <a:rPr lang="en-US" sz="2600" b="1" dirty="0">
                <a:solidFill>
                  <a:srgbClr val="0070C0"/>
                </a:solidFill>
              </a:rPr>
              <a:t> moment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bằng</a:t>
            </a:r>
            <a:r>
              <a:rPr lang="en-US" sz="2600" b="1" dirty="0">
                <a:solidFill>
                  <a:srgbClr val="0070C0"/>
                </a:solidFill>
              </a:rPr>
              <a:t> 0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không</a:t>
            </a:r>
            <a:r>
              <a:rPr lang="en-US" sz="2600" b="1" dirty="0">
                <a:solidFill>
                  <a:srgbClr val="0070C0"/>
                </a:solidFill>
              </a:rPr>
              <a:t> </a:t>
            </a:r>
            <a:r>
              <a:rPr lang="en-US" sz="2600" b="1" dirty="0" err="1">
                <a:solidFill>
                  <a:srgbClr val="0070C0"/>
                </a:solidFill>
              </a:rPr>
              <a:t>làm</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en-US" sz="2600" b="1" dirty="0">
                <a:solidFill>
                  <a:srgbClr val="0070C0"/>
                </a:solidFill>
              </a:rPr>
              <a:t> </a:t>
            </a:r>
            <a:r>
              <a:rPr lang="en-US" sz="2600" b="1" dirty="0" err="1">
                <a:solidFill>
                  <a:srgbClr val="0070C0"/>
                </a:solidFill>
              </a:rPr>
              <a:t>bị</a:t>
            </a:r>
            <a:r>
              <a:rPr lang="en-US" sz="2600" b="1" dirty="0">
                <a:solidFill>
                  <a:srgbClr val="0070C0"/>
                </a:solidFill>
              </a:rPr>
              <a:t> quay.</a:t>
            </a:r>
          </a:p>
        </p:txBody>
      </p:sp>
      <p:sp>
        <p:nvSpPr>
          <p:cNvPr id="6" name="TextBox 5" descr="n128 Fb Le Da"/>
          <p:cNvSpPr txBox="1"/>
          <p:nvPr/>
        </p:nvSpPr>
        <p:spPr>
          <a:xfrm>
            <a:off x="587827" y="3105242"/>
            <a:ext cx="11077303" cy="892552"/>
          </a:xfrm>
          <a:prstGeom prst="rect">
            <a:avLst/>
          </a:prstGeom>
          <a:noFill/>
        </p:spPr>
        <p:txBody>
          <a:bodyPr wrap="square" rtlCol="0">
            <a:spAutoFit/>
          </a:bodyPr>
          <a:lstStyle/>
          <a:p>
            <a:pPr algn="just"/>
            <a:r>
              <a:rPr lang="vi-VN" sz="2600" b="1" dirty="0">
                <a:solidFill>
                  <a:srgbClr val="0070C0"/>
                </a:solidFill>
              </a:rPr>
              <a:t>Gậy giúp diễn viên xiếc </a:t>
            </a:r>
            <a:r>
              <a:rPr lang="en-US" sz="2600" b="1" dirty="0" err="1">
                <a:solidFill>
                  <a:srgbClr val="0070C0"/>
                </a:solidFill>
              </a:rPr>
              <a:t>dễ</a:t>
            </a:r>
            <a:r>
              <a:rPr lang="vi-VN" sz="2600" b="1" dirty="0">
                <a:solidFill>
                  <a:srgbClr val="0070C0"/>
                </a:solidFill>
              </a:rPr>
              <a:t> điều chỉnh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en-US" sz="2600" b="1" dirty="0">
                <a:solidFill>
                  <a:srgbClr val="0070C0"/>
                </a:solidFill>
              </a:rPr>
              <a:t> </a:t>
            </a:r>
            <a:r>
              <a:rPr lang="en-US" sz="2600" b="1" dirty="0" err="1">
                <a:solidFill>
                  <a:srgbClr val="0070C0"/>
                </a:solidFill>
              </a:rPr>
              <a:t>đạt</a:t>
            </a:r>
            <a:r>
              <a:rPr lang="en-US" sz="2600" b="1" dirty="0">
                <a:solidFill>
                  <a:srgbClr val="0070C0"/>
                </a:solidFill>
              </a:rPr>
              <a:t> </a:t>
            </a:r>
            <a:r>
              <a:rPr lang="en-US" sz="2600" b="1" dirty="0" err="1">
                <a:solidFill>
                  <a:srgbClr val="0070C0"/>
                </a:solidFill>
              </a:rPr>
              <a:t>trạng</a:t>
            </a:r>
            <a:r>
              <a:rPr lang="en-US" sz="2600" b="1" dirty="0">
                <a:solidFill>
                  <a:srgbClr val="0070C0"/>
                </a:solidFill>
              </a:rPr>
              <a:t> </a:t>
            </a:r>
            <a:r>
              <a:rPr lang="en-US" sz="2600" b="1" dirty="0" err="1">
                <a:solidFill>
                  <a:srgbClr val="0070C0"/>
                </a:solidFill>
              </a:rPr>
              <a:t>thái</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cách</a:t>
            </a:r>
            <a:r>
              <a:rPr lang="en-US" sz="2600" b="1" dirty="0">
                <a:solidFill>
                  <a:srgbClr val="0070C0"/>
                </a:solidFill>
              </a:rPr>
              <a:t>:</a:t>
            </a:r>
          </a:p>
        </p:txBody>
      </p:sp>
      <p:pic>
        <p:nvPicPr>
          <p:cNvPr id="7" name="Picture 6" descr="n128 Fb Le Da"/>
          <p:cNvPicPr/>
          <p:nvPr/>
        </p:nvPicPr>
        <p:blipFill>
          <a:blip r:embed="rId2"/>
          <a:stretch>
            <a:fillRect/>
          </a:stretch>
        </p:blipFill>
        <p:spPr>
          <a:xfrm>
            <a:off x="2899955" y="76215"/>
            <a:ext cx="6217920" cy="3029027"/>
          </a:xfrm>
          <a:prstGeom prst="rect">
            <a:avLst/>
          </a:prstGeom>
        </p:spPr>
      </p:pic>
    </p:spTree>
    <p:extLst>
      <p:ext uri="{BB962C8B-B14F-4D97-AF65-F5344CB8AC3E}">
        <p14:creationId xmlns:p14="http://schemas.microsoft.com/office/powerpoint/2010/main" val="33376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128 Fb Le D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128 Fb Le Da"/>
          <p:cNvSpPr txBox="1"/>
          <p:nvPr/>
        </p:nvSpPr>
        <p:spPr>
          <a:xfrm>
            <a:off x="406400" y="755211"/>
            <a:ext cx="5384800"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FISHING GAME</a:t>
            </a:r>
            <a:endParaRPr kumimoji="0" lang="vi-VN" sz="5333"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descr="n128 Fb Le Da">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128 Fb Le Da">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128 Fb Le Da">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128 Fb Le Da">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Calibri"/>
                <a:ea typeface="+mn-ea"/>
                <a:cs typeface="+mn-cs"/>
              </a:rPr>
              <a:t>GO</a:t>
            </a:r>
          </a:p>
        </p:txBody>
      </p:sp>
      <p:pic>
        <p:nvPicPr>
          <p:cNvPr id="3" name="introcauca" descr="n128 Fb Le Da">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extLst>
    <p:ext uri="{E180D4A7-C9FB-4DFB-919C-405C955672EB}">
      <p14:showEvtLst xmlns:p14="http://schemas.microsoft.com/office/powerpoint/2010/main">
        <p14:playEvt time="6" objId="3"/>
        <p14:stopEvt time="6617"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tác dụng làm quay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81000"/>
            <a:ext cx="5181600" cy="12414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Chọn đáp án đúng</a:t>
            </a:r>
            <a:endParaRPr kumimoji="0" lang="en-US" sz="2667"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Mô men của một lực đối với một trục quay là đại lượng đặc trưng cho</a:t>
            </a: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tác dụng làm quay của lực</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3003137" y="2924115"/>
            <a:ext cx="3454400" cy="1566653"/>
            <a:chOff x="-2312095" y="2265304"/>
            <a:chExt cx="2590800" cy="1174990"/>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tác dụng kéo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293600" y="3568877"/>
            <a:ext cx="3541485" cy="1510959"/>
            <a:chOff x="-2834609" y="2265304"/>
            <a:chExt cx="2656114"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834609" y="2265304"/>
              <a:ext cx="26561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tác dụng uốn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2206515" y="5169241"/>
            <a:ext cx="3439885" cy="1470320"/>
            <a:chOff x="-2758409" y="2265304"/>
            <a:chExt cx="2579914" cy="1102740"/>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265304"/>
              <a:ext cx="25799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tác dụng nén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898" objId="39"/>
        <p14:triggerEvt type="onClick" time="8096" objId="44"/>
        <p14:triggerEvt type="onClick" time="10112" objId="47"/>
        <p14:triggerEvt type="onClick" time="11712" objId="27"/>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flipH="1">
            <a:off x="12192000" y="5143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Momen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435265"/>
            <a:ext cx="5181600" cy="16312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“Muốn cho một vật có trục quay cố định ở trạng thái cân bằng, thì tổng ............ có xu hướng làm vật quay theo chiều kim đồng hồ phải bằng tổng các .......... có xu hướng làm vật quay ngược chiều kim đồng hồ</a:t>
            </a: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Momen lực</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32388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Hợp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Phản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a:off x="-2844800" y="52578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Trọng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982" objId="27"/>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11 Nm</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81000"/>
            <a:ext cx="5181600" cy="17340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Mô men lực của một lực đối với trục quay là bao nhiêu nếu độ lớn của lực là 5,5 N và cánh tay đòn là 2 mét</a:t>
            </a: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11 Nm</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11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10 Nm</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10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6727" objId="27"/>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50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81000"/>
            <a:ext cx="518160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Để có mômen của một vật có trục quay cố định 10 Nm thì cần lực bằng bao nhiêu? biết khoảng cách từ giá của lực đến tâm quay là 20cm</a:t>
            </a: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50 N</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31372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20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0,5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a:off x="-2844800"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200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10340" objId="27"/>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3310565" y="4691035"/>
            <a:ext cx="3310565" cy="1976124"/>
            <a:chOff x="-2661419" y="1916430"/>
            <a:chExt cx="2482924" cy="1482093"/>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661419" y="1916430"/>
              <a:ext cx="2482924" cy="731521"/>
            </a:xfrm>
            <a:prstGeom prst="wedgeRoundRectCallout">
              <a:avLst>
                <a:gd name="adj1" fmla="val -3113"/>
                <a:gd name="adj2" fmla="val 10561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Mômen của ngẫu lực bằng  tích độ lớn của mỗi lực với cánh tay đòn của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675971"/>
            <a:ext cx="518160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Phát biểu nào sau đây </a:t>
            </a:r>
            <a:r>
              <a:rPr kumimoji="0" lang="vi-VN"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không đúng </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56" y="30039"/>
            <a:ext cx="2833033" cy="1424107"/>
            <a:chOff x="-2303266" y="1973512"/>
            <a:chExt cx="2124775" cy="1068081"/>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6" y="1973512"/>
              <a:ext cx="2124775" cy="794255"/>
            </a:xfrm>
            <a:prstGeom prst="wedgeRoundRectCallout">
              <a:avLst>
                <a:gd name="adj1" fmla="val 5377"/>
                <a:gd name="adj2" fmla="val 6630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Hệ hai lực song song,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chiều cùng tác dụng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vật gọi là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928696" y="2740979"/>
            <a:ext cx="2928696" cy="1907224"/>
            <a:chOff x="-2375017" y="1968106"/>
            <a:chExt cx="2196522" cy="1430417"/>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75017" y="1968106"/>
              <a:ext cx="2196522" cy="679845"/>
            </a:xfrm>
            <a:prstGeom prst="wedgeRoundRectCallout">
              <a:avLst>
                <a:gd name="adj1" fmla="val -9234"/>
                <a:gd name="adj2" fmla="val 11683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Hệ hai lực song song,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chiều cùng tác dụng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vật gọi là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1646071" y="3020406"/>
            <a:ext cx="3928223" cy="2135795"/>
            <a:chOff x="-2770692" y="1796677"/>
            <a:chExt cx="2946167" cy="1601846"/>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770692" y="1796677"/>
              <a:ext cx="2946167" cy="851273"/>
            </a:xfrm>
            <a:prstGeom prst="wedgeRoundRectCallout">
              <a:avLst>
                <a:gd name="adj1" fmla="val -5736"/>
                <a:gd name="adj2" fmla="val 941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Mômen của ngẫu lực không phụ thuộc vị trí của trục quay vuông góc với mặt phẳng chứa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1646069" y="4694268"/>
            <a:ext cx="3928224" cy="1884332"/>
            <a:chOff x="-2770696" y="1985274"/>
            <a:chExt cx="2946168" cy="141324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70696" y="1985274"/>
              <a:ext cx="2946168" cy="681729"/>
            </a:xfrm>
            <a:prstGeom prst="wedgeRoundRectCallout">
              <a:avLst>
                <a:gd name="adj1" fmla="val -1982"/>
                <a:gd name="adj2" fmla="val 9397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vào vật chỉ làm cho vật quay  chứ không  tịnh tiến.</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7982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331" objId="39"/>
        <p14:triggerEvt type="onClick" time="11596" objId="44"/>
        <p14:triggerEvt type="onClick" time="13297" objId="2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28 Fb Le Da">
            <a:extLst>
              <a:ext uri="{FF2B5EF4-FFF2-40B4-BE49-F238E27FC236}">
                <a16:creationId xmlns:a16="http://schemas.microsoft.com/office/drawing/2014/main" id="{048C7A33-481B-EF5D-A5F9-5B74AF5DB9A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1417"/>
          <a:stretch/>
        </p:blipFill>
        <p:spPr>
          <a:xfrm>
            <a:off x="20" y="10"/>
            <a:ext cx="12191980" cy="6857990"/>
          </a:xfrm>
          <a:prstGeom prst="rect">
            <a:avLst/>
          </a:prstGeom>
        </p:spPr>
      </p:pic>
      <p:sp>
        <p:nvSpPr>
          <p:cNvPr id="5" name="Text Box 3" descr="n128 Fb Le Da">
            <a:extLst>
              <a:ext uri="{FF2B5EF4-FFF2-40B4-BE49-F238E27FC236}">
                <a16:creationId xmlns:a16="http://schemas.microsoft.com/office/drawing/2014/main" id="{92930F3C-691E-DBCF-BFFF-6744158AC60E}"/>
              </a:ext>
            </a:extLst>
          </p:cNvPr>
          <p:cNvSpPr txBox="1">
            <a:spLocks noChangeArrowheads="1"/>
          </p:cNvSpPr>
          <p:nvPr/>
        </p:nvSpPr>
        <p:spPr bwMode="auto">
          <a:xfrm>
            <a:off x="1429612" y="2479540"/>
            <a:ext cx="6952388" cy="1795079"/>
          </a:xfrm>
          <a:prstGeom prst="rect">
            <a:avLst/>
          </a:prstGeom>
        </p:spPr>
        <p:txBody>
          <a:bodyPr vert="horz" lIns="91440" tIns="45720" rIns="91440" bIns="45720" rtlCol="0" anchor="b">
            <a:normAutofit fontScale="92500"/>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20000"/>
              </a:lnSpc>
              <a:spcBef>
                <a:spcPct val="0"/>
              </a:spcBef>
              <a:spcAft>
                <a:spcPts val="600"/>
              </a:spcAft>
              <a:buClrTx/>
              <a:buSzPct val="85000"/>
              <a:buFontTx/>
              <a:buNone/>
              <a:tabLst/>
              <a:defRPr/>
            </a:pPr>
            <a:r>
              <a:rPr kumimoji="0" lang="en-US" altLang="en-US" sz="2800" b="1" i="0" u="none" strike="noStrike" kern="1200" cap="all" spc="600" normalizeH="0" baseline="0" noProof="0" dirty="0">
                <a:ln>
                  <a:noFill/>
                </a:ln>
                <a:solidFill>
                  <a:srgbClr val="FFFFFF"/>
                </a:solidFill>
                <a:effectLst/>
                <a:uLnTx/>
                <a:uFillTx/>
                <a:latin typeface="A3.OpenSansBold-San"/>
                <a:ea typeface="+mn-ea"/>
                <a:cs typeface="+mn-cs"/>
              </a:rPr>
              <a:t>“</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tôi</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điểm</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tựa</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tôi</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sẽ</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nhấc</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bổng</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quả</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đất</a:t>
            </a:r>
            <a:r>
              <a:rPr kumimoji="0" lang="en-US" altLang="en-US" sz="2800" b="1" i="0" u="none" strike="noStrike" kern="1200" cap="all" spc="600" normalizeH="0" baseline="0" noProof="0" dirty="0">
                <a:ln>
                  <a:noFill/>
                </a:ln>
                <a:solidFill>
                  <a:srgbClr val="FFFFFF"/>
                </a:solidFill>
                <a:effectLst/>
                <a:uLnTx/>
                <a:uFillTx/>
                <a:latin typeface="A3.OpenSansBold-San"/>
                <a:ea typeface="+mn-ea"/>
                <a:cs typeface="+mn-cs"/>
              </a:rPr>
              <a:t>”</a:t>
            </a:r>
          </a:p>
          <a:p>
            <a:pPr marL="0" marR="0" lvl="0" indent="0" algn="r" defTabSz="914400" rtl="0" eaLnBrk="1" fontAlgn="auto" latinLnBrk="0" hangingPunct="1">
              <a:lnSpc>
                <a:spcPct val="120000"/>
              </a:lnSpc>
              <a:spcBef>
                <a:spcPct val="0"/>
              </a:spcBef>
              <a:spcAft>
                <a:spcPts val="600"/>
              </a:spcAft>
              <a:buClrTx/>
              <a:buSzPct val="85000"/>
              <a:buFontTx/>
              <a:buNone/>
              <a:tabLst/>
              <a:defRPr/>
            </a:pPr>
            <a:r>
              <a:rPr kumimoji="0" lang="en-US" altLang="en-US" sz="2800" b="1" i="1" u="none" strike="noStrike" kern="1200" cap="all" spc="600" normalizeH="0" baseline="0" noProof="0" dirty="0">
                <a:ln>
                  <a:noFill/>
                </a:ln>
                <a:solidFill>
                  <a:srgbClr val="FFFFFF"/>
                </a:solidFill>
                <a:effectLst/>
                <a:uLnTx/>
                <a:uFillTx/>
                <a:latin typeface="A3.OpenSansBold-San"/>
                <a:ea typeface="+mn-ea"/>
                <a:cs typeface="+mn-cs"/>
              </a:rPr>
              <a:t>Archimedes</a:t>
            </a:r>
          </a:p>
        </p:txBody>
      </p:sp>
    </p:spTree>
    <p:extLst>
      <p:ext uri="{BB962C8B-B14F-4D97-AF65-F5344CB8AC3E}">
        <p14:creationId xmlns:p14="http://schemas.microsoft.com/office/powerpoint/2010/main" val="3978049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3529432" y="2789506"/>
            <a:ext cx="5230715" cy="1986541"/>
            <a:chOff x="-2825569" y="2092129"/>
            <a:chExt cx="3923036" cy="148990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825569" y="2092129"/>
              <a:ext cx="3923036" cy="5462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Lực có giá nằm trong mặt phẳng vuông góc trục quay và không cắt trục quay </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9526" y="2850514"/>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37027"/>
            <a:ext cx="5181600" cy="181569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Lực có tác dụng làm cho vật rắn quay quanh một trục khi:</a:t>
            </a:r>
            <a:endParaRPr kumimoji="0" lang="vi-VN" sz="373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5738443" y="76201"/>
            <a:ext cx="4612640" cy="1371836"/>
            <a:chOff x="-2843096" y="2177000"/>
            <a:chExt cx="3459480" cy="1028877"/>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843096" y="2177000"/>
              <a:ext cx="3459480" cy="504828"/>
            </a:xfrm>
            <a:prstGeom prst="wedgeRoundRectCallout">
              <a:avLst>
                <a:gd name="adj1" fmla="val -11572"/>
                <a:gd name="adj2" fmla="val 10569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Lực có giá nằm trong mặt phẳng vuông góc trục quay và không cắt trục quay .</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9808" y="2748677"/>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3251200" y="5156201"/>
            <a:ext cx="4572000" cy="1510959"/>
            <a:chOff x="-2616895" y="2265304"/>
            <a:chExt cx="34290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616895" y="2265304"/>
              <a:ext cx="34290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Lực có giá song song với trục quay</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1988800" y="3645242"/>
            <a:ext cx="3454400" cy="1510959"/>
            <a:chOff x="-2616895" y="2265304"/>
            <a:chExt cx="25908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6168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Lực có giá cắt trục quay</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0769600" y="5019208"/>
            <a:ext cx="5283200" cy="1635592"/>
            <a:chOff x="-3074095" y="2171829"/>
            <a:chExt cx="3962400" cy="1226694"/>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3074095" y="2171829"/>
              <a:ext cx="3962400" cy="48374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Lực có giá nằm trong mặt phẳng vuông góc trục quay và cắt trục quay </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59949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146" objId="27"/>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flipH="1">
            <a:off x="12204741" y="2730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B</a:t>
              </a: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quay</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81000"/>
            <a:ext cx="5181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Calibri"/>
                <a:ea typeface="+mn-ea"/>
                <a:cs typeface="+mn-cs"/>
              </a:rPr>
              <a:t>Một vật không có trục quay cố định khi chịu tác dụng của ngẫu lực thì sẽ</a:t>
            </a: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038584" y="419097"/>
            <a:ext cx="2429879" cy="1035052"/>
            <a:chOff x="-1823920" y="2265304"/>
            <a:chExt cx="1822409"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823920" y="2265304"/>
              <a:ext cx="1822409" cy="231777"/>
            </a:xfrm>
            <a:prstGeom prst="wedgeRoundRectCallout">
              <a:avLst>
                <a:gd name="adj1" fmla="val -12669"/>
                <a:gd name="adj2" fmla="val 12442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B</a:t>
              </a:r>
              <a:r>
                <a:rPr kumimoji="0" lang="pt-BR"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quay</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tịnh tiến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51562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cân bằng</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a:off x="-2844800" y="529353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vừa quay, vừa tịnh tiến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066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125" objId="27"/>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A</a:t>
              </a: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một ngẫu lực </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381000"/>
            <a:ext cx="51816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Khi dùng Tua-vít để vặn đinh vít, người ta đã tác dụng vào các đinh vít</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A</a:t>
              </a:r>
              <a:r>
                <a:rPr kumimoji="0" lang="en-US"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en-US"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một ngẫu lực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cặp lực cân bằng</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cặp lực trực đối</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hai ngẫu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7336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7589" objId="27"/>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Kết hợp cả A và B</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406400" y="587479"/>
            <a:ext cx="5181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Điều kiện cân bằng tổng quát của một vật rắn là:</a:t>
            </a: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en-US"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Kết hợp cả A và B</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3347772" y="2924117"/>
            <a:ext cx="4138132" cy="1566652"/>
            <a:chOff x="-2570571" y="2265305"/>
            <a:chExt cx="3103599" cy="117498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570571" y="2265305"/>
              <a:ext cx="3103599" cy="4336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Tổng các lực tác dụng lên vật bằng 0.</a:t>
              </a: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293598" y="3403599"/>
            <a:ext cx="3900129" cy="1676236"/>
            <a:chOff x="-3103590" y="2141346"/>
            <a:chExt cx="2925097" cy="1257177"/>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3103590" y="2141346"/>
              <a:ext cx="2925097"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Điều kiện A hay B còn tùy thuộc vào đặc tính của vật cân bằng.</a:t>
              </a: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1746270" y="4988727"/>
            <a:ext cx="3900130" cy="1650833"/>
            <a:chOff x="-2758409" y="2129919"/>
            <a:chExt cx="2925098" cy="1238125"/>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129919"/>
              <a:ext cx="2925098"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Tổng các moment lực tác dụng lên vật đối với một điểm bất kì bằng 0</a:t>
              </a: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37148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4599" objId="27"/>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128 Fb Le Da">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128 Fb Le Da">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128 Fb Le Da">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128 Fb Le Da">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128 Fb Le D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128 Fb Le D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128 Fb Le D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128 Fb Le Da">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128 Fb Le D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128 Fb Le Da"/>
          <p:cNvSpPr txBox="1"/>
          <p:nvPr/>
        </p:nvSpPr>
        <p:spPr>
          <a:xfrm>
            <a:off x="2807986" y="381000"/>
            <a:ext cx="2780014"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Viết quy tắc moment trong trường hợp thước đang đứng yên như hình vẽ.</a:t>
            </a:r>
            <a:endParaRPr kumimoji="0" lang="vi-VN"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n128 Fb Le Da">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20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20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128 Fb Le Da">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128 Fb Le Da">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128 Fb Le Da">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descr="n128 Fb Le Da">
            <a:extLst>
              <a:ext uri="{FF2B5EF4-FFF2-40B4-BE49-F238E27FC236}">
                <a16:creationId xmlns:a16="http://schemas.microsoft.com/office/drawing/2014/main" id="{86BBBCC5-E4B8-5771-2133-A73F515EE110}"/>
              </a:ext>
            </a:extLst>
          </p:cNvPr>
          <p:cNvPicPr>
            <a:picLocks noChangeAspect="1"/>
          </p:cNvPicPr>
          <p:nvPr/>
        </p:nvPicPr>
        <p:blipFill rotWithShape="1">
          <a:blip r:embed="rId13">
            <a:extLst>
              <a:ext uri="{28A0092B-C50C-407E-A947-70E740481C1C}">
                <a14:useLocalDpi xmlns:a14="http://schemas.microsoft.com/office/drawing/2010/main" val="0"/>
              </a:ext>
            </a:extLst>
          </a:blip>
          <a:srcRect t="5696"/>
          <a:stretch/>
        </p:blipFill>
        <p:spPr bwMode="auto">
          <a:xfrm>
            <a:off x="368299" y="402529"/>
            <a:ext cx="2439687" cy="18359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4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3733" objId="27"/>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128 Fb Le Da">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0" y="0"/>
            <a:ext cx="12477270" cy="67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1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28 Fb Le Da">
            <a:extLst>
              <a:ext uri="{FF2B5EF4-FFF2-40B4-BE49-F238E27FC236}">
                <a16:creationId xmlns:a16="http://schemas.microsoft.com/office/drawing/2014/main" id="{98FB89AE-D44B-EB7D-D74D-C0E53A00CCB6}"/>
              </a:ext>
            </a:extLst>
          </p:cNvPr>
          <p:cNvPicPr>
            <a:picLocks noChangeAspect="1"/>
          </p:cNvPicPr>
          <p:nvPr/>
        </p:nvPicPr>
        <p:blipFill rotWithShape="1">
          <a:blip r:embed="rId2"/>
          <a:srcRect b="34363"/>
          <a:stretch/>
        </p:blipFill>
        <p:spPr bwMode="auto">
          <a:xfrm>
            <a:off x="308639" y="359028"/>
            <a:ext cx="6371339" cy="1935388"/>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n128 Fb Le Da">
            <a:extLst>
              <a:ext uri="{FF2B5EF4-FFF2-40B4-BE49-F238E27FC236}">
                <a16:creationId xmlns:a16="http://schemas.microsoft.com/office/drawing/2014/main" id="{E1AE97BE-1DB6-93D6-10DB-4D90FC76D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235" y="835863"/>
            <a:ext cx="4777224" cy="4777224"/>
          </a:xfrm>
          <a:prstGeom prst="ellipse">
            <a:avLst/>
          </a:prstGeom>
          <a:ln>
            <a:noFill/>
          </a:ln>
          <a:effectLst>
            <a:outerShdw blurRad="50800" dist="38100" algn="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1030" name="Picture 6" descr="n128 Fb Le Da">
            <a:extLst>
              <a:ext uri="{FF2B5EF4-FFF2-40B4-BE49-F238E27FC236}">
                <a16:creationId xmlns:a16="http://schemas.microsoft.com/office/drawing/2014/main" id="{EDFEA2DD-02D4-68FA-63F1-DCD15B7F74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
          <a:stretch/>
        </p:blipFill>
        <p:spPr bwMode="auto">
          <a:xfrm>
            <a:off x="463541" y="2715151"/>
            <a:ext cx="6167261" cy="3898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08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descr="n128 Fb Le Da"/>
          <p:cNvSpPr/>
          <p:nvPr/>
        </p:nvSpPr>
        <p:spPr>
          <a:xfrm>
            <a:off x="381529" y="3683726"/>
            <a:ext cx="11537604" cy="3174274"/>
          </a:xfrm>
          <a:prstGeom prst="roundRect">
            <a:avLst>
              <a:gd name="adj" fmla="val 80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rPr>
              <a:t>Trong trò chơi bập bênh ở Hình 14.1, người ở đầu bên trái “nâng bổng” một bạn nhỏ ở đầu bên phải. Nhưng cũng có kh</a:t>
            </a:r>
            <a:r>
              <a:rPr lang="en-US" sz="3200" b="1" dirty="0" err="1">
                <a:solidFill>
                  <a:srgbClr val="0070C0"/>
                </a:solidFill>
              </a:rPr>
              <a:t>i</a:t>
            </a:r>
            <a:r>
              <a:rPr lang="vi-VN" sz="3200" b="1" dirty="0">
                <a:solidFill>
                  <a:srgbClr val="0070C0"/>
                </a:solidFill>
              </a:rPr>
              <a:t> bạn nhỏ ở đầu bên phải lại có thể “nâng bổng” được người lớn ở đầu bên trái. Dựa vào nguyên tắc nào mà bạn nhỏ có thể làm được như vậy ?</a:t>
            </a:r>
          </a:p>
        </p:txBody>
      </p:sp>
      <p:pic>
        <p:nvPicPr>
          <p:cNvPr id="2" name="Picture 1" descr="n128 Fb Le Da"/>
          <p:cNvPicPr>
            <a:picLocks noChangeAspect="1"/>
          </p:cNvPicPr>
          <p:nvPr/>
        </p:nvPicPr>
        <p:blipFill>
          <a:blip r:embed="rId2"/>
          <a:stretch>
            <a:fillRect/>
          </a:stretch>
        </p:blipFill>
        <p:spPr>
          <a:xfrm>
            <a:off x="1153614" y="177845"/>
            <a:ext cx="9048750" cy="2505075"/>
          </a:xfrm>
          <a:prstGeom prst="rect">
            <a:avLst/>
          </a:prstGeom>
        </p:spPr>
      </p:pic>
      <p:sp>
        <p:nvSpPr>
          <p:cNvPr id="3" name="TextBox 2" descr="n128 Fb Le Da"/>
          <p:cNvSpPr txBox="1"/>
          <p:nvPr/>
        </p:nvSpPr>
        <p:spPr>
          <a:xfrm>
            <a:off x="3644537" y="2921713"/>
            <a:ext cx="4937760" cy="523220"/>
          </a:xfrm>
          <a:prstGeom prst="rect">
            <a:avLst/>
          </a:prstGeom>
          <a:noFill/>
        </p:spPr>
        <p:txBody>
          <a:bodyPr wrap="square" rtlCol="0">
            <a:spAutoFit/>
          </a:bodyPr>
          <a:lstStyle/>
          <a:p>
            <a:r>
              <a:rPr lang="en-US" sz="2800" dirty="0" err="1">
                <a:solidFill>
                  <a:srgbClr val="7030A0"/>
                </a:solidFill>
              </a:rPr>
              <a:t>Hình</a:t>
            </a:r>
            <a:r>
              <a:rPr lang="en-US" sz="2800" dirty="0">
                <a:solidFill>
                  <a:srgbClr val="7030A0"/>
                </a:solidFill>
              </a:rPr>
              <a:t> 14.1. </a:t>
            </a:r>
            <a:r>
              <a:rPr lang="en-US" sz="2800" dirty="0" err="1">
                <a:solidFill>
                  <a:srgbClr val="7030A0"/>
                </a:solidFill>
              </a:rPr>
              <a:t>Trò</a:t>
            </a:r>
            <a:r>
              <a:rPr lang="en-US" sz="2800" dirty="0">
                <a:solidFill>
                  <a:srgbClr val="7030A0"/>
                </a:solidFill>
              </a:rPr>
              <a:t> </a:t>
            </a:r>
            <a:r>
              <a:rPr lang="en-US" sz="2800" dirty="0" err="1">
                <a:solidFill>
                  <a:srgbClr val="7030A0"/>
                </a:solidFill>
              </a:rPr>
              <a:t>chơi</a:t>
            </a:r>
            <a:r>
              <a:rPr lang="en-US" sz="2800" dirty="0">
                <a:solidFill>
                  <a:srgbClr val="7030A0"/>
                </a:solidFill>
              </a:rPr>
              <a:t> </a:t>
            </a:r>
            <a:r>
              <a:rPr lang="en-US" sz="2800" dirty="0" err="1">
                <a:solidFill>
                  <a:srgbClr val="7030A0"/>
                </a:solidFill>
              </a:rPr>
              <a:t>bập</a:t>
            </a:r>
            <a:r>
              <a:rPr lang="en-US" sz="2800" dirty="0">
                <a:solidFill>
                  <a:srgbClr val="7030A0"/>
                </a:solidFill>
              </a:rPr>
              <a:t> </a:t>
            </a:r>
            <a:r>
              <a:rPr lang="en-US" sz="2800" dirty="0" err="1">
                <a:solidFill>
                  <a:srgbClr val="7030A0"/>
                </a:solidFill>
              </a:rPr>
              <a:t>bênh</a:t>
            </a:r>
            <a:endParaRPr lang="en-US" sz="2800" dirty="0">
              <a:solidFill>
                <a:srgbClr val="7030A0"/>
              </a:solidFill>
            </a:endParaRPr>
          </a:p>
        </p:txBody>
      </p:sp>
    </p:spTree>
    <p:extLst>
      <p:ext uri="{BB962C8B-B14F-4D97-AF65-F5344CB8AC3E}">
        <p14:creationId xmlns:p14="http://schemas.microsoft.com/office/powerpoint/2010/main" val="205781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128 Fb Le Da">
            <a:extLst>
              <a:ext uri="{FF2B5EF4-FFF2-40B4-BE49-F238E27FC236}">
                <a16:creationId xmlns:a16="http://schemas.microsoft.com/office/drawing/2014/main" id="{EE778A29-C24B-4CFA-9C90-D37534384482}"/>
              </a:ext>
            </a:extLst>
          </p:cNvPr>
          <p:cNvSpPr txBox="1"/>
          <p:nvPr/>
        </p:nvSpPr>
        <p:spPr>
          <a:xfrm>
            <a:off x="281936" y="179264"/>
            <a:ext cx="113908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3 AmpleSoft Bold" panose="02000000000000000000" pitchFamily="2" charset="-93"/>
              </a:rPr>
              <a:t>BÀI</a:t>
            </a:r>
            <a:r>
              <a:rPr kumimoji="0" lang="en-US" sz="5400" b="1" i="0" u="none" strike="noStrike" kern="1200" cap="none" spc="0" normalizeH="0" noProof="0" dirty="0">
                <a:ln>
                  <a:noFill/>
                </a:ln>
                <a:solidFill>
                  <a:srgbClr val="C00000"/>
                </a:solidFill>
                <a:effectLst/>
                <a:uLnTx/>
                <a:uFillTx/>
                <a:latin typeface="#9Slide03 AmpleSoft Bold" panose="02000000000000000000" pitchFamily="2" charset="-93"/>
              </a:rPr>
              <a:t> 14</a:t>
            </a:r>
            <a:r>
              <a:rPr kumimoji="0" lang="en-US" sz="5400" b="1" i="0" u="none" strike="noStrike" kern="1200" cap="none" spc="0" normalizeH="0" baseline="0" noProof="0" dirty="0">
                <a:ln>
                  <a:noFill/>
                </a:ln>
                <a:solidFill>
                  <a:srgbClr val="C00000"/>
                </a:solidFill>
                <a:effectLst/>
                <a:uLnTx/>
                <a:uFillTx/>
                <a:latin typeface="#9Slide03 AmpleSoft Bold" panose="02000000000000000000" pitchFamily="2" charset="-93"/>
              </a:rPr>
              <a:t>: MOMEN</a:t>
            </a:r>
            <a:r>
              <a:rPr kumimoji="0" lang="en-US" sz="5400" b="1" i="0" u="none" strike="noStrike" kern="1200" cap="none" spc="0" normalizeH="0" noProof="0" dirty="0">
                <a:ln>
                  <a:noFill/>
                </a:ln>
                <a:solidFill>
                  <a:srgbClr val="C00000"/>
                </a:solidFill>
                <a:effectLst/>
                <a:uLnTx/>
                <a:uFillTx/>
                <a:latin typeface="#9Slide03 AmpleSoft Bold" panose="02000000000000000000" pitchFamily="2" charset="-93"/>
              </a:rPr>
              <a:t> LỰC. ĐIỀU KIỆN CÂN BẰNG </a:t>
            </a:r>
            <a:r>
              <a:rPr kumimoji="0" lang="en-US" sz="5400" b="1" i="0" u="none" strike="noStrike" kern="1200" cap="none" spc="0" normalizeH="0" noProof="0">
                <a:ln>
                  <a:noFill/>
                </a:ln>
                <a:solidFill>
                  <a:srgbClr val="C00000"/>
                </a:solidFill>
                <a:effectLst/>
                <a:uLnTx/>
                <a:uFillTx/>
                <a:latin typeface="#9Slide03 AmpleSoft Bold" panose="02000000000000000000" pitchFamily="2" charset="-93"/>
              </a:rPr>
              <a:t>CỦA VẬT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a:solidFill>
                  <a:srgbClr val="00B050"/>
                </a:solidFill>
                <a:latin typeface="#9Slide03 AmpleSoft Bold" panose="02000000000000000000" pitchFamily="2" charset="-93"/>
              </a:rPr>
              <a:t>Vật l</a:t>
            </a:r>
            <a:r>
              <a:rPr lang="en-US" sz="3600" b="1">
                <a:solidFill>
                  <a:srgbClr val="00B050"/>
                </a:solidFill>
                <a:latin typeface="#9Slide03 AmpleSoft Bold" panose="02000000000000000000" pitchFamily="2" charset="-93"/>
              </a:rPr>
              <a:t>ý 10 CTST</a:t>
            </a:r>
            <a:endParaRPr kumimoji="0" lang="vi-VN" sz="3600" b="1" i="0" u="none" strike="noStrike" kern="1200" cap="none" spc="0" normalizeH="0" baseline="0" noProof="0" dirty="0">
              <a:ln>
                <a:noFill/>
              </a:ln>
              <a:solidFill>
                <a:srgbClr val="00B050"/>
              </a:solidFill>
              <a:effectLst/>
              <a:uLnTx/>
              <a:uFillTx/>
              <a:latin typeface="#9Slide03 AmpleSoft Bold" panose="02000000000000000000" pitchFamily="2" charset="-93"/>
            </a:endParaRPr>
          </a:p>
        </p:txBody>
      </p:sp>
      <p:pic>
        <p:nvPicPr>
          <p:cNvPr id="1026" name="Picture 2" descr="n128 Fb Le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049" y="2487588"/>
            <a:ext cx="476250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n128 Fb Le Da">
            <a:extLst>
              <a:ext uri="{FF2B5EF4-FFF2-40B4-BE49-F238E27FC236}">
                <a16:creationId xmlns:a16="http://schemas.microsoft.com/office/drawing/2014/main" id="{1E72F060-CD78-40D1-948E-839C63DFB9BC}"/>
              </a:ext>
            </a:extLst>
          </p:cNvPr>
          <p:cNvSpPr/>
          <p:nvPr/>
        </p:nvSpPr>
        <p:spPr>
          <a:xfrm>
            <a:off x="413780" y="3838316"/>
            <a:ext cx="11541753" cy="2257684"/>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algn="just">
              <a:lnSpc>
                <a:spcPct val="115000"/>
              </a:lnSpc>
            </a:pPr>
            <a:r>
              <a:rPr lang="en-US" sz="3200" b="1" dirty="0" err="1">
                <a:solidFill>
                  <a:srgbClr val="0070C0"/>
                </a:solidFill>
                <a:effectLst/>
                <a:ea typeface="Times New Roman" panose="02020603050405020304" pitchFamily="18" charset="0"/>
                <a:cs typeface="#9Slide03 Arima Madurai Black" panose="00000A00000000000000" pitchFamily="2" charset="-93"/>
              </a:rPr>
              <a:t>Lực</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tác</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dụng</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vào</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cánh</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cửa</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tác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dụng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vào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cờ</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lê</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làm</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các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vật</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đó</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chuyển</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động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như</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thế</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nào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có</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làm</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vật</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chuyển</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động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theo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hướng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của</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không</a:t>
            </a:r>
            <a:r>
              <a:rPr lang="en-US" sz="3200" b="1" dirty="0">
                <a:solidFill>
                  <a:srgbClr val="0070C0"/>
                </a:solidFil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ea typeface="Times New Roman" panose="02020603050405020304" pitchFamily="18" charset="0"/>
              <a:cs typeface="#9Slide03 Arima Madurai Black" panose="00000A00000000000000" pitchFamily="2" charset="-93"/>
            </a:endParaRPr>
          </a:p>
        </p:txBody>
      </p:sp>
      <p:grpSp>
        <p:nvGrpSpPr>
          <p:cNvPr id="5" name="Google Shape;261;p35" descr="n128 Fb Le Da">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9" name="TextBox 8" descr="n128 Fb Le Da">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r>
              <a:rPr lang="en-US" sz="2800" dirty="0" err="1">
                <a:solidFill>
                  <a:srgbClr val="FFFFFF"/>
                </a:solidFill>
                <a:latin typeface="#9Slide03 AmpleSoft Bold" panose="02000000000000000000" pitchFamily="2" charset="-93"/>
              </a:rPr>
              <a:t>Thảo</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luận</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nhóm</a:t>
            </a:r>
            <a:endParaRPr lang="vi-VN" sz="2800" dirty="0">
              <a:solidFill>
                <a:srgbClr val="FFFFFF"/>
              </a:solidFill>
              <a:latin typeface="#9Slide03 AmpleSoft Bold" panose="02000000000000000000" pitchFamily="2" charset="-93"/>
            </a:endParaRPr>
          </a:p>
        </p:txBody>
      </p:sp>
      <p:pic>
        <p:nvPicPr>
          <p:cNvPr id="2" name="Picture 1" descr="n128 Fb Le Da"/>
          <p:cNvPicPr>
            <a:picLocks noChangeAspect="1"/>
          </p:cNvPicPr>
          <p:nvPr/>
        </p:nvPicPr>
        <p:blipFill>
          <a:blip r:embed="rId2"/>
          <a:stretch>
            <a:fillRect/>
          </a:stretch>
        </p:blipFill>
        <p:spPr>
          <a:xfrm>
            <a:off x="5989852" y="120316"/>
            <a:ext cx="5459506" cy="3077842"/>
          </a:xfrm>
          <a:prstGeom prst="rect">
            <a:avLst/>
          </a:prstGeom>
        </p:spPr>
      </p:pic>
      <p:pic>
        <p:nvPicPr>
          <p:cNvPr id="3" name="Picture 2" descr="n128 Fb Le Da"/>
          <p:cNvPicPr>
            <a:picLocks noChangeAspect="1"/>
          </p:cNvPicPr>
          <p:nvPr/>
        </p:nvPicPr>
        <p:blipFill>
          <a:blip r:embed="rId3"/>
          <a:stretch>
            <a:fillRect/>
          </a:stretch>
        </p:blipFill>
        <p:spPr>
          <a:xfrm>
            <a:off x="3201816" y="120316"/>
            <a:ext cx="2284584" cy="3313902"/>
          </a:xfrm>
          <a:prstGeom prst="rect">
            <a:avLst/>
          </a:prstGeom>
        </p:spPr>
      </p:pic>
      <p:pic>
        <p:nvPicPr>
          <p:cNvPr id="14" name="Picture 2" descr="n128 Fb Le Da">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178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5717</TotalTime>
  <Words>3708</Words>
  <PresentationFormat>Widescreen</PresentationFormat>
  <Paragraphs>328</Paragraphs>
  <Slides>55</Slides>
  <Notes>2</Notes>
  <HiddenSlides>0</HiddenSlides>
  <MMClips>7</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55</vt:i4>
      </vt:variant>
    </vt:vector>
  </HeadingPairs>
  <TitlesOfParts>
    <vt:vector size="80" baseType="lpstr">
      <vt:lpstr>#9Slide03 AmpleSoft Bold</vt:lpstr>
      <vt:lpstr>#9Slide03 Arima Madurai Black</vt:lpstr>
      <vt:lpstr>A3.OpenSansBold-San</vt:lpstr>
      <vt:lpstr>A3.OpenSans-San</vt:lpstr>
      <vt:lpstr>Amatic SC</vt:lpstr>
      <vt:lpstr>American Captain</vt:lpstr>
      <vt:lpstr>Arial</vt:lpstr>
      <vt:lpstr>Calibri</vt:lpstr>
      <vt:lpstr>Calibri Light</vt:lpstr>
      <vt:lpstr>Cambria Math</vt:lpstr>
      <vt:lpstr>Happy Monkey</vt:lpstr>
      <vt:lpstr>Livvic</vt:lpstr>
      <vt:lpstr>Mallanna</vt:lpstr>
      <vt:lpstr>Roboto Condensed Light</vt:lpstr>
      <vt:lpstr>Tahoma</vt:lpstr>
      <vt:lpstr>Times New Roman</vt:lpstr>
      <vt:lpstr>UVF Bebas Neue</vt:lpstr>
      <vt:lpstr>Wingdings</vt:lpstr>
      <vt:lpstr>1_Office Theme</vt:lpstr>
      <vt:lpstr>3_Estival Flowers by Slidesgo</vt:lpstr>
      <vt:lpstr>1_Estival Flowers by Slidesgo</vt:lpstr>
      <vt:lpstr>6_Office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2022-09-10T09:27:25Z</dcterms:created>
  <dcterms:modified xsi:type="dcterms:W3CDTF">2022-12-13T09:50:01Z</dcterms:modified>
</cp:coreProperties>
</file>