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8"/>
  </p:notesMasterIdLst>
  <p:sldIdLst>
    <p:sldId id="301" r:id="rId3"/>
    <p:sldId id="315" r:id="rId4"/>
    <p:sldId id="321" r:id="rId5"/>
    <p:sldId id="322" r:id="rId6"/>
    <p:sldId id="323" r:id="rId7"/>
    <p:sldId id="325" r:id="rId8"/>
    <p:sldId id="326" r:id="rId9"/>
    <p:sldId id="328" r:id="rId10"/>
    <p:sldId id="327" r:id="rId11"/>
    <p:sldId id="329" r:id="rId12"/>
    <p:sldId id="330" r:id="rId13"/>
    <p:sldId id="331" r:id="rId14"/>
    <p:sldId id="316" r:id="rId15"/>
    <p:sldId id="317" r:id="rId16"/>
    <p:sldId id="320" r:id="rId17"/>
    <p:sldId id="394" r:id="rId18"/>
    <p:sldId id="335" r:id="rId19"/>
    <p:sldId id="336" r:id="rId20"/>
    <p:sldId id="337" r:id="rId21"/>
    <p:sldId id="338" r:id="rId22"/>
    <p:sldId id="395" r:id="rId23"/>
    <p:sldId id="643" r:id="rId24"/>
    <p:sldId id="396" r:id="rId25"/>
    <p:sldId id="333" r:id="rId26"/>
    <p:sldId id="644" r:id="rId27"/>
    <p:sldId id="339" r:id="rId28"/>
    <p:sldId id="411" r:id="rId29"/>
    <p:sldId id="412" r:id="rId30"/>
    <p:sldId id="413" r:id="rId31"/>
    <p:sldId id="634" r:id="rId32"/>
    <p:sldId id="635" r:id="rId33"/>
    <p:sldId id="636" r:id="rId34"/>
    <p:sldId id="637" r:id="rId35"/>
    <p:sldId id="638" r:id="rId36"/>
    <p:sldId id="639" r:id="rId37"/>
    <p:sldId id="629" r:id="rId38"/>
    <p:sldId id="640" r:id="rId39"/>
    <p:sldId id="641" r:id="rId40"/>
    <p:sldId id="642" r:id="rId41"/>
    <p:sldId id="645" r:id="rId42"/>
    <p:sldId id="646" r:id="rId43"/>
    <p:sldId id="647" r:id="rId44"/>
    <p:sldId id="648" r:id="rId45"/>
    <p:sldId id="649" r:id="rId46"/>
    <p:sldId id="650" r:id="rId47"/>
  </p:sldIdLst>
  <p:sldSz cx="24384000" cy="13716000"/>
  <p:notesSz cx="6858000" cy="9144000"/>
  <p:custDataLst>
    <p:tags r:id="rId49"/>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41" d="100"/>
          <a:sy n="41" d="100"/>
        </p:scale>
        <p:origin x="182"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403498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55626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241722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211324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692401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155456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3691510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2979279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110014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1408924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350328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97266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4970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8/22/2022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8/22/2022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8/22/2022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8/22/2022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410.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60.png"/><Relationship Id="rId4" Type="http://schemas.openxmlformats.org/officeDocument/2006/relationships/image" Target="../media/image44.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54.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83.png"/><Relationship Id="rId7" Type="http://schemas.openxmlformats.org/officeDocument/2006/relationships/image" Target="../media/image86.png"/><Relationship Id="rId2" Type="http://schemas.openxmlformats.org/officeDocument/2006/relationships/image" Target="../media/image82.png"/><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73.png"/></Relationships>
</file>

<file path=ppt/slides/_rels/slide3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710.png"/><Relationship Id="rId7" Type="http://schemas.openxmlformats.org/officeDocument/2006/relationships/image" Target="../media/image800.png"/><Relationship Id="rId2" Type="http://schemas.openxmlformats.org/officeDocument/2006/relationships/image" Target="../media/image81.png"/><Relationship Id="rId1" Type="http://schemas.openxmlformats.org/officeDocument/2006/relationships/slideLayout" Target="../slideLayouts/slideLayout11.xml"/><Relationship Id="rId6" Type="http://schemas.openxmlformats.org/officeDocument/2006/relationships/image" Target="../media/image81.png"/><Relationship Id="rId5" Type="http://schemas.openxmlformats.org/officeDocument/2006/relationships/image" Target="../media/image78.png"/><Relationship Id="rId4" Type="http://schemas.openxmlformats.org/officeDocument/2006/relationships/image" Target="../media/image730.png"/><Relationship Id="rId9" Type="http://schemas.openxmlformats.org/officeDocument/2006/relationships/image" Target="../media/image810.png"/></Relationships>
</file>

<file path=ppt/slides/_rels/slide33.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image" Target="../media/image89.png"/><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87.png"/></Relationships>
</file>

<file path=ppt/slides/_rels/slide34.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image" Target="../media/image95.png"/><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88.png"/></Relationships>
</file>

<file path=ppt/slides/_rels/slide3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102.png"/><Relationship Id="rId7" Type="http://schemas.openxmlformats.org/officeDocument/2006/relationships/image" Target="../media/image105.png"/><Relationship Id="rId2" Type="http://schemas.openxmlformats.org/officeDocument/2006/relationships/image" Target="../media/image101.png"/><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104.png"/><Relationship Id="rId10" Type="http://schemas.openxmlformats.org/officeDocument/2006/relationships/image" Target="../media/image82.emf"/><Relationship Id="rId4" Type="http://schemas.openxmlformats.org/officeDocument/2006/relationships/image" Target="../media/image103.png"/><Relationship Id="rId9" Type="http://schemas.openxmlformats.org/officeDocument/2006/relationships/image" Target="../media/image94.png"/></Relationships>
</file>

<file path=ppt/slides/_rels/slide3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109.png"/><Relationship Id="rId7" Type="http://schemas.openxmlformats.org/officeDocument/2006/relationships/image" Target="../media/image112.png"/><Relationship Id="rId2" Type="http://schemas.openxmlformats.org/officeDocument/2006/relationships/image" Target="../media/image108.png"/><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111.png"/><Relationship Id="rId10" Type="http://schemas.openxmlformats.org/officeDocument/2006/relationships/image" Target="../media/image83.emf"/><Relationship Id="rId4" Type="http://schemas.openxmlformats.org/officeDocument/2006/relationships/image" Target="../media/image110.png"/><Relationship Id="rId9" Type="http://schemas.openxmlformats.org/officeDocument/2006/relationships/image" Target="../media/image100.png"/></Relationships>
</file>

<file path=ppt/slides/_rels/slide3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6.png"/><Relationship Id="rId7" Type="http://schemas.openxmlformats.org/officeDocument/2006/relationships/image" Target="../media/image68.png"/><Relationship Id="rId2" Type="http://schemas.openxmlformats.org/officeDocument/2006/relationships/image" Target="../media/image115.png"/><Relationship Id="rId1" Type="http://schemas.openxmlformats.org/officeDocument/2006/relationships/slideLayout" Target="../slideLayouts/slideLayout11.x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106.png"/><Relationship Id="rId4" Type="http://schemas.openxmlformats.org/officeDocument/2006/relationships/image" Target="../media/image110.png"/><Relationship Id="rId9" Type="http://schemas.openxmlformats.org/officeDocument/2006/relationships/image" Target="../media/image69.jpeg"/></Relationships>
</file>

<file path=ppt/slides/_rels/slide38.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2.png"/><Relationship Id="rId7" Type="http://schemas.openxmlformats.org/officeDocument/2006/relationships/image" Target="../media/image68.png"/><Relationship Id="rId2" Type="http://schemas.openxmlformats.org/officeDocument/2006/relationships/image" Target="../media/image121.png"/><Relationship Id="rId1" Type="http://schemas.openxmlformats.org/officeDocument/2006/relationships/slideLayout" Target="../slideLayouts/slideLayout11.xml"/><Relationship Id="rId6" Type="http://schemas.openxmlformats.org/officeDocument/2006/relationships/image" Target="../media/image124.png"/><Relationship Id="rId11" Type="http://schemas.openxmlformats.org/officeDocument/2006/relationships/image" Target="../media/image113.png"/><Relationship Id="rId5" Type="http://schemas.openxmlformats.org/officeDocument/2006/relationships/image" Target="../media/image123.png"/><Relationship Id="rId10" Type="http://schemas.openxmlformats.org/officeDocument/2006/relationships/image" Target="../media/image107.png"/><Relationship Id="rId4" Type="http://schemas.openxmlformats.org/officeDocument/2006/relationships/image" Target="../media/image110.png"/><Relationship Id="rId9" Type="http://schemas.openxmlformats.org/officeDocument/2006/relationships/image" Target="../media/image69.jpeg"/></Relationships>
</file>

<file path=ppt/slides/_rels/slide39.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9.png"/><Relationship Id="rId7" Type="http://schemas.openxmlformats.org/officeDocument/2006/relationships/image" Target="../media/image68.png"/><Relationship Id="rId2" Type="http://schemas.openxmlformats.org/officeDocument/2006/relationships/image" Target="../media/image128.png"/><Relationship Id="rId1" Type="http://schemas.openxmlformats.org/officeDocument/2006/relationships/slideLayout" Target="../slideLayouts/slideLayout11.xml"/><Relationship Id="rId6" Type="http://schemas.openxmlformats.org/officeDocument/2006/relationships/image" Target="../media/image131.png"/><Relationship Id="rId11" Type="http://schemas.openxmlformats.org/officeDocument/2006/relationships/image" Target="../media/image114.emf"/><Relationship Id="rId5" Type="http://schemas.openxmlformats.org/officeDocument/2006/relationships/image" Target="../media/image130.png"/><Relationship Id="rId10" Type="http://schemas.openxmlformats.org/officeDocument/2006/relationships/image" Target="../media/image114.png"/><Relationship Id="rId4" Type="http://schemas.openxmlformats.org/officeDocument/2006/relationships/image" Target="../media/image110.png"/><Relationship Id="rId9" Type="http://schemas.openxmlformats.org/officeDocument/2006/relationships/image" Target="../media/image6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68.png"/><Relationship Id="rId1" Type="http://schemas.openxmlformats.org/officeDocument/2006/relationships/slideLayout" Target="../slideLayouts/slideLayout11.xml"/><Relationship Id="rId5" Type="http://schemas.openxmlformats.org/officeDocument/2006/relationships/image" Target="../media/image126.png"/><Relationship Id="rId4" Type="http://schemas.openxmlformats.org/officeDocument/2006/relationships/image" Target="../media/image1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68.png"/><Relationship Id="rId1" Type="http://schemas.openxmlformats.org/officeDocument/2006/relationships/slideLayout" Target="../slideLayouts/slideLayout11.xml"/><Relationship Id="rId5" Type="http://schemas.openxmlformats.org/officeDocument/2006/relationships/image" Target="../media/image133.png"/><Relationship Id="rId4" Type="http://schemas.openxmlformats.org/officeDocument/2006/relationships/image" Target="../media/image115.jpeg"/></Relationships>
</file>

<file path=ppt/slides/_rels/slide4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68.png"/><Relationship Id="rId1" Type="http://schemas.openxmlformats.org/officeDocument/2006/relationships/slideLayout" Target="../slideLayouts/slideLayout11.xml"/><Relationship Id="rId6" Type="http://schemas.openxmlformats.org/officeDocument/2006/relationships/image" Target="../media/image128.emf"/><Relationship Id="rId5" Type="http://schemas.openxmlformats.org/officeDocument/2006/relationships/image" Target="../media/image135.png"/><Relationship Id="rId4" Type="http://schemas.openxmlformats.org/officeDocument/2006/relationships/image" Target="../media/image1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68.png"/><Relationship Id="rId1" Type="http://schemas.openxmlformats.org/officeDocument/2006/relationships/slideLayout" Target="../slideLayouts/slideLayout11.xml"/><Relationship Id="rId6" Type="http://schemas.openxmlformats.org/officeDocument/2006/relationships/image" Target="../media/image136.png"/><Relationship Id="rId5" Type="http://schemas.openxmlformats.org/officeDocument/2006/relationships/image" Target="../media/image138.png"/><Relationship Id="rId4" Type="http://schemas.openxmlformats.org/officeDocument/2006/relationships/image" Target="../media/image115.jpeg"/></Relationships>
</file>

<file path=ppt/slides/_rels/slide4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68.png"/><Relationship Id="rId1" Type="http://schemas.openxmlformats.org/officeDocument/2006/relationships/slideLayout" Target="../slideLayouts/slideLayout11.xml"/><Relationship Id="rId6" Type="http://schemas.openxmlformats.org/officeDocument/2006/relationships/image" Target="../media/image139.png"/><Relationship Id="rId5" Type="http://schemas.openxmlformats.org/officeDocument/2006/relationships/image" Target="../media/image141.png"/><Relationship Id="rId4" Type="http://schemas.openxmlformats.org/officeDocument/2006/relationships/image" Target="../media/image115.jpeg"/></Relationships>
</file>

<file path=ppt/slides/_rels/slide4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68.png"/><Relationship Id="rId1" Type="http://schemas.openxmlformats.org/officeDocument/2006/relationships/slideLayout" Target="../slideLayouts/slideLayout11.xml"/><Relationship Id="rId6" Type="http://schemas.openxmlformats.org/officeDocument/2006/relationships/image" Target="../media/image142.png"/><Relationship Id="rId5" Type="http://schemas.openxmlformats.org/officeDocument/2006/relationships/image" Target="../media/image144.png"/><Relationship Id="rId4" Type="http://schemas.openxmlformats.org/officeDocument/2006/relationships/image" Target="../media/image115.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81493" y="1809817"/>
            <a:ext cx="22817235" cy="9946698"/>
            <a:chOff x="1438692" y="1793813"/>
            <a:chExt cx="22817235" cy="10641062"/>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38692" y="1793813"/>
              <a:ext cx="22817235" cy="10641062"/>
              <a:chOff x="1438692" y="1793813"/>
              <a:chExt cx="22817235"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2" y="6012523"/>
                <a:ext cx="8562719" cy="888033"/>
                <a:chOff x="7450558" y="7834555"/>
                <a:chExt cx="8563712" cy="888135"/>
              </a:xfrm>
            </p:grpSpPr>
            <p:sp>
              <p:nvSpPr>
                <p:cNvPr id="57" name="Rectangle 56"/>
                <p:cNvSpPr/>
                <p:nvPr/>
              </p:nvSpPr>
              <p:spPr>
                <a:xfrm>
                  <a:off x="9073745" y="7850045"/>
                  <a:ext cx="6940525" cy="872645"/>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TỔNG CỦA HAI VECTƠ</a:t>
                  </a:r>
                </a:p>
              </p:txBody>
            </p:sp>
            <p:grpSp>
              <p:nvGrpSpPr>
                <p:cNvPr id="58" name="Group 26"/>
                <p:cNvGrpSpPr/>
                <p:nvPr/>
              </p:nvGrpSpPr>
              <p:grpSpPr>
                <a:xfrm>
                  <a:off x="7450558" y="7834555"/>
                  <a:ext cx="1383018" cy="796752"/>
                  <a:chOff x="7450631" y="8291755"/>
                  <a:chExt cx="1371600" cy="79675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31520"/>
                    <a:chOff x="7450631" y="8356987"/>
                    <a:chExt cx="1371600" cy="73152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0249" y="836062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5" y="7460331"/>
                <a:ext cx="8065148" cy="962610"/>
                <a:chOff x="7459672" y="7170625"/>
                <a:chExt cx="8066074" cy="962719"/>
              </a:xfrm>
            </p:grpSpPr>
            <p:sp>
              <p:nvSpPr>
                <p:cNvPr id="75" name="Rectangle 74"/>
                <p:cNvSpPr/>
                <p:nvPr/>
              </p:nvSpPr>
              <p:spPr>
                <a:xfrm>
                  <a:off x="9111075" y="7260701"/>
                  <a:ext cx="6414671" cy="87264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HIỆU CỦA HAI VECTƠ</a:t>
                  </a:r>
                </a:p>
              </p:txBody>
            </p:sp>
            <p:grpSp>
              <p:nvGrpSpPr>
                <p:cNvPr id="76" name="Group 32"/>
                <p:cNvGrpSpPr/>
                <p:nvPr/>
              </p:nvGrpSpPr>
              <p:grpSpPr>
                <a:xfrm>
                  <a:off x="7459672" y="7170625"/>
                  <a:ext cx="1411234" cy="848755"/>
                  <a:chOff x="7459669" y="6189930"/>
                  <a:chExt cx="1399583" cy="848755"/>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31520"/>
                    <a:chOff x="7487652" y="6307165"/>
                    <a:chExt cx="1371600" cy="731520"/>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77269" y="6310797"/>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7" name="Group 67"/>
              <p:cNvGrpSpPr/>
              <p:nvPr/>
            </p:nvGrpSpPr>
            <p:grpSpPr>
              <a:xfrm>
                <a:off x="1447797" y="8899391"/>
                <a:ext cx="4121464" cy="948792"/>
                <a:chOff x="7459670" y="7441560"/>
                <a:chExt cx="5328716" cy="948901"/>
              </a:xfrm>
            </p:grpSpPr>
            <p:sp>
              <p:nvSpPr>
                <p:cNvPr id="48" name="Rectangle 47"/>
                <p:cNvSpPr/>
                <p:nvPr/>
              </p:nvSpPr>
              <p:spPr>
                <a:xfrm>
                  <a:off x="9529919" y="7517816"/>
                  <a:ext cx="3258467" cy="872645"/>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7441560"/>
                  <a:ext cx="1800333" cy="864774"/>
                  <a:chOff x="7459669" y="6460865"/>
                  <a:chExt cx="1785470" cy="864774"/>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88557"/>
                    <a:chOff x="7469193" y="6537082"/>
                    <a:chExt cx="1775946" cy="788557"/>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6577389"/>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HÌNH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74930" y="3900043"/>
              <a:ext cx="1316269" cy="1323399"/>
              <a:chOff x="4935906"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35906"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TỔNG VÀ HIỆU CỦA HAI VECTƠ</a:t>
            </a:r>
          </a:p>
        </p:txBody>
      </p:sp>
    </p:spTree>
    <p:extLst>
      <p:ext uri="{BB962C8B-B14F-4D97-AF65-F5344CB8AC3E}">
        <p14:creationId xmlns:p14="http://schemas.microsoft.com/office/powerpoint/2010/main" val="221842548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2. HIỆU CỦA HAI VÉC TƠ</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2743201"/>
            <a:ext cx="23137091" cy="10744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spcAft>
                <a:spcPts val="2400"/>
              </a:spcAft>
              <a:buNone/>
            </a:pPr>
            <a:r>
              <a:rPr lang="en-US" b="1" dirty="0">
                <a:latin typeface="Tahoma" pitchFamily="34" charset="0"/>
                <a:ea typeface="Tahoma" pitchFamily="34" charset="0"/>
                <a:cs typeface="Tahoma" pitchFamily="34" charset="0"/>
              </a:rPr>
              <a:t>            </a:t>
            </a: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marL="0" indent="0">
              <a:lnSpc>
                <a:spcPct val="100000"/>
              </a:lnSpc>
              <a:spcBef>
                <a:spcPts val="2400"/>
              </a:spcBef>
              <a:spcAft>
                <a:spcPts val="2400"/>
              </a:spcAft>
              <a:buNone/>
            </a:pPr>
            <a:r>
              <a:rPr lang="en-US" b="1" dirty="0">
                <a:latin typeface="Tahoma" pitchFamily="34" charset="0"/>
                <a:ea typeface="Tahoma" pitchFamily="34" charset="0"/>
                <a:cs typeface="Tahoma" pitchFamily="34" charset="0"/>
              </a:rPr>
              <a:t>            </a:t>
            </a:r>
            <a:r>
              <a:rPr lang="en-US" sz="4400" b="1" dirty="0">
                <a:latin typeface="Tahoma" pitchFamily="34" charset="0"/>
                <a:ea typeface="Tahoma" pitchFamily="34" charset="0"/>
                <a:cs typeface="Tahoma" pitchFamily="34" charset="0"/>
              </a:rPr>
              <a:t>HĐ4: </a:t>
            </a:r>
            <a:r>
              <a:rPr lang="vi-VN" sz="4400" b="1" dirty="0">
                <a:latin typeface="Tahoma" pitchFamily="34" charset="0"/>
                <a:ea typeface="Tahoma" pitchFamily="34" charset="0"/>
                <a:cs typeface="Tahoma" pitchFamily="34" charset="0"/>
              </a:rPr>
              <a:t>Thế nào là hai lực cân bằng? Nếu dùng hai véc tơ để biểu diễn hai lực cân bằng thì hai véc tơ này có mối liên hệ gì với nhau?</a:t>
            </a:r>
            <a:endParaRPr lang="en-US" sz="4400" b="1" dirty="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26" y="6681742"/>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a:stretch>
            <a:fillRect/>
          </a:stretch>
        </p:blipFill>
        <p:spPr>
          <a:xfrm>
            <a:off x="6354458" y="3003332"/>
            <a:ext cx="12132284" cy="3886200"/>
          </a:xfrm>
          <a:prstGeom prst="rect">
            <a:avLst/>
          </a:prstGeom>
        </p:spPr>
      </p:pic>
      <p:sp>
        <p:nvSpPr>
          <p:cNvPr id="8" name="Content Placeholder 2">
            <a:extLst>
              <a:ext uri="{FF2B5EF4-FFF2-40B4-BE49-F238E27FC236}">
                <a16:creationId xmlns:a16="http://schemas.microsoft.com/office/drawing/2014/main" id="{08B49A2E-2A9D-46FD-AE9C-29462A33F0E6}"/>
              </a:ext>
            </a:extLst>
          </p:cNvPr>
          <p:cNvSpPr txBox="1">
            <a:spLocks/>
          </p:cNvSpPr>
          <p:nvPr/>
        </p:nvSpPr>
        <p:spPr>
          <a:xfrm>
            <a:off x="1143000" y="8915400"/>
            <a:ext cx="22819152" cy="4267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Hai lực cân bằng là hai lực cùng đặt lên một vật, có cường độ bằng nhau, phương nằm trên cùng một đường thẳng, ngược chiều nhau.</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Nếu dùng hai véc tơ để biểu diễn hai lực cân bằng thì hai véc tơ đó có cùng điểm đầu, ngược hướng và có cùng độ lớn.</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7991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left)">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wipe(left)">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3" end="3"/>
                                            </p:txEl>
                                          </p:spTgt>
                                        </p:tgtEl>
                                        <p:attrNameLst>
                                          <p:attrName>style.visibility</p:attrName>
                                        </p:attrNameLst>
                                      </p:cBhvr>
                                      <p:to>
                                        <p:strVal val="visible"/>
                                      </p:to>
                                    </p:set>
                                    <p:animEffect transition="in" filter="wipe(left)">
                                      <p:cBhvr>
                                        <p:cTn id="30" dur="500"/>
                                        <p:tgtEl>
                                          <p:spTgt spid="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8">
                                            <p:txEl>
                                              <p:pRg st="1" end="1"/>
                                            </p:txEl>
                                          </p:spTgt>
                                        </p:tgtEl>
                                        <p:attrNameLst>
                                          <p:attrName>style.visibility</p:attrName>
                                        </p:attrNameLst>
                                      </p:cBhvr>
                                      <p:to>
                                        <p:strVal val="visible"/>
                                      </p:to>
                                    </p:set>
                                    <p:animEffect transition="in" filter="wipe(left)">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8">
                                            <p:txEl>
                                              <p:pRg st="2" end="2"/>
                                            </p:txEl>
                                          </p:spTgt>
                                        </p:tgtEl>
                                        <p:attrNameLst>
                                          <p:attrName>style.visibility</p:attrName>
                                        </p:attrNameLst>
                                      </p:cBhvr>
                                      <p:to>
                                        <p:strVal val="visible"/>
                                      </p:to>
                                    </p:set>
                                    <p:animEffect transition="in" filter="wipe(left)">
                                      <p:cBhvr>
                                        <p:cTn id="5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2. HIỆU CỦA HAI VÉC TƠ</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3200400"/>
                <a:ext cx="23137091" cy="68580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r>
                  <a:rPr lang="vi-VN" sz="4400" b="1" dirty="0">
                    <a:latin typeface="Tahoma" panose="020B0604030504040204" pitchFamily="34" charset="0"/>
                    <a:ea typeface="Tahoma" panose="020B0604030504040204" pitchFamily="34" charset="0"/>
                    <a:cs typeface="Tahoma" panose="020B0604030504040204" pitchFamily="34" charset="0"/>
                  </a:rPr>
                  <a:t>Véc tơ có cùng độ dài và ngược hướng với véc tơ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oMath>
                </a14:m>
                <a:r>
                  <a:rPr lang="vi-VN" sz="4400" b="1" dirty="0">
                    <a:latin typeface="Tahoma" panose="020B0604030504040204" pitchFamily="34" charset="0"/>
                    <a:ea typeface="Tahoma" panose="020B0604030504040204" pitchFamily="34" charset="0"/>
                    <a:cs typeface="Tahoma" panose="020B0604030504040204" pitchFamily="34" charset="0"/>
                  </a:rPr>
                  <a:t> được gọi là véc tơ đối của véc tơ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Véc tơ đối của véc tơ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oMath>
                </a14:m>
                <a:r>
                  <a:rPr lang="vi-VN" sz="4400" b="1" dirty="0">
                    <a:latin typeface="Tahoma" panose="020B0604030504040204" pitchFamily="34" charset="0"/>
                    <a:ea typeface="Tahoma" panose="020B0604030504040204" pitchFamily="34" charset="0"/>
                    <a:cs typeface="Tahoma" panose="020B0604030504040204" pitchFamily="34" charset="0"/>
                  </a:rPr>
                  <a:t> được kí hiệu là </a:t>
                </a:r>
                <a14:m>
                  <m:oMath xmlns:m="http://schemas.openxmlformats.org/officeDocument/2006/math">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dirty="0">
                  <a:latin typeface="Tahoma" panose="020B0604030504040204" pitchFamily="34" charset="0"/>
                  <a:ea typeface="Tahoma" panose="020B0604030504040204" pitchFamily="34" charset="0"/>
                  <a:cs typeface="Tahoma" panose="020B0604030504040204" pitchFamily="34" charset="0"/>
                </a:endParaRPr>
              </a:p>
              <a:p>
                <a:pPr lvl="0"/>
                <a:r>
                  <a:rPr lang="vi-VN" sz="4400" b="1" dirty="0">
                    <a:latin typeface="Tahoma" panose="020B0604030504040204" pitchFamily="34" charset="0"/>
                    <a:ea typeface="Tahoma" panose="020B0604030504040204" pitchFamily="34" charset="0"/>
                    <a:cs typeface="Tahoma" panose="020B0604030504040204" pitchFamily="34" charset="0"/>
                  </a:rPr>
                  <a:t>Véc tơ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𝟎</m:t>
                        </m:r>
                      </m:e>
                    </m:acc>
                  </m:oMath>
                </a14:m>
                <a:r>
                  <a:rPr lang="vi-VN" sz="4400" b="1" dirty="0">
                    <a:latin typeface="Tahoma" panose="020B0604030504040204" pitchFamily="34" charset="0"/>
                    <a:ea typeface="Tahoma" panose="020B0604030504040204" pitchFamily="34" charset="0"/>
                    <a:cs typeface="Tahoma" panose="020B0604030504040204" pitchFamily="34" charset="0"/>
                  </a:rPr>
                  <a:t> được coi là véc tơ đối của chính nó.</a:t>
                </a:r>
                <a:endParaRPr lang="en-US" sz="4400"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3200400"/>
                <a:ext cx="23137091" cy="6858000"/>
              </a:xfrm>
              <a:prstGeom prst="rect">
                <a:avLst/>
              </a:prstGeom>
              <a:blipFill>
                <a:blip r:embed="rId3"/>
                <a:stretch>
                  <a:fillRect l="-922" r="-1580"/>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2"/>
              <p:cNvSpPr>
                <a:spLocks noChangeArrowheads="1"/>
              </p:cNvSpPr>
              <p:nvPr/>
            </p:nvSpPr>
            <p:spPr bwMode="auto">
              <a:xfrm>
                <a:off x="1371600" y="8826664"/>
                <a:ext cx="18220052" cy="8560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vi-VN" sz="4400" b="1" i="0" u="none" strike="noStrike" cap="none" normalizeH="0" baseline="0" dirty="0">
                    <a:ln>
                      <a:noFill/>
                    </a:ln>
                    <a:solidFill>
                      <a:srgbClr val="FF0000"/>
                    </a:solidFill>
                    <a:effectLst/>
                    <a:latin typeface="Tahoma" pitchFamily="34" charset="0"/>
                    <a:ea typeface="Tahoma" pitchFamily="34" charset="0"/>
                    <a:cs typeface="Tahoma" pitchFamily="34" charset="0"/>
                  </a:rPr>
                  <a:t>Chú ý. </a:t>
                </a:r>
                <a:r>
                  <a:rPr kumimoji="0" lang="vi-VN" sz="4400" b="1" i="0" u="none" strike="noStrike" cap="none" normalizeH="0" baseline="0" dirty="0">
                    <a:ln>
                      <a:noFill/>
                    </a:ln>
                    <a:solidFill>
                      <a:srgbClr val="000000"/>
                    </a:solidFill>
                    <a:effectLst/>
                    <a:latin typeface="Tahoma" pitchFamily="34" charset="0"/>
                    <a:ea typeface="Tahoma" pitchFamily="34" charset="0"/>
                    <a:cs typeface="Tahoma" pitchFamily="34" charset="0"/>
                  </a:rPr>
                  <a:t>Hai véc tơ đối nhau khi và chỉ khi tổng của chúng bằng</a:t>
                </a:r>
                <a:r>
                  <a:rPr kumimoji="0" lang="en-US" sz="4400" b="1" i="0" u="none" strike="noStrike" cap="none" normalizeH="0" baseline="0" dirty="0">
                    <a:ln>
                      <a:noFill/>
                    </a:ln>
                    <a:solidFill>
                      <a:srgbClr val="000000"/>
                    </a:solidFill>
                    <a:effectLst/>
                    <a:latin typeface="Tahoma" pitchFamily="34" charset="0"/>
                    <a:ea typeface="Tahoma" pitchFamily="34" charset="0"/>
                    <a:cs typeface="Tahoma" pitchFamily="34" charset="0"/>
                  </a:rPr>
                  <a:t>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𝟎</m:t>
                        </m:r>
                      </m:e>
                    </m:acc>
                  </m:oMath>
                </a14:m>
                <a:r>
                  <a:rPr kumimoji="0" lang="vi-VN" sz="4400" b="1" i="0" u="none" strike="noStrike" cap="none" normalizeH="0" baseline="0" dirty="0">
                    <a:ln>
                      <a:noFill/>
                    </a:ln>
                    <a:solidFill>
                      <a:srgbClr val="000000"/>
                    </a:solidFill>
                    <a:effectLst/>
                    <a:latin typeface="Tahoma" pitchFamily="34" charset="0"/>
                    <a:ea typeface="Tahoma" pitchFamily="34" charset="0"/>
                    <a:cs typeface="Tahoma" pitchFamily="34" charset="0"/>
                  </a:rPr>
                  <a:t> </a:t>
                </a:r>
                <a:endParaRPr kumimoji="0" lang="vi-VN" sz="4400" b="1" i="0" u="none" strike="noStrike" cap="none" normalizeH="0" baseline="0" dirty="0">
                  <a:ln>
                    <a:noFill/>
                  </a:ln>
                  <a:solidFill>
                    <a:schemeClr val="tx1"/>
                  </a:solidFill>
                  <a:effectLst/>
                  <a:latin typeface="Tahoma" pitchFamily="34" charset="0"/>
                  <a:ea typeface="Tahoma" pitchFamily="34" charset="0"/>
                  <a:cs typeface="Tahoma" pitchFamily="34"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a:off x="1371600" y="8826664"/>
                <a:ext cx="18220052" cy="856068"/>
              </a:xfrm>
              <a:prstGeom prst="rect">
                <a:avLst/>
              </a:prstGeom>
              <a:blipFill>
                <a:blip r:embed="rId4"/>
                <a:stretch>
                  <a:fillRect l="-1338" t="-5000" b="-335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 name="Object 2"/>
          <p:cNvGraphicFramePr>
            <a:graphicFrameLocks noChangeAspect="1"/>
          </p:cNvGraphicFramePr>
          <p:nvPr/>
        </p:nvGraphicFramePr>
        <p:xfrm>
          <a:off x="0" y="457200"/>
          <a:ext cx="123825" cy="219075"/>
        </p:xfrm>
        <a:graphic>
          <a:graphicData uri="http://schemas.openxmlformats.org/presentationml/2006/ole">
            <mc:AlternateContent xmlns:mc="http://schemas.openxmlformats.org/markup-compatibility/2006">
              <mc:Choice xmlns:v="urn:schemas-microsoft-com:vml" Requires="v">
                <p:oleObj name="Equation" r:id="rId5" imgW="126780" imgH="215526" progId="Equation.DSMT4">
                  <p:embed/>
                </p:oleObj>
              </mc:Choice>
              <mc:Fallback>
                <p:oleObj name="Equation" r:id="rId5" imgW="126780" imgH="215526"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
                        <a:ext cx="1238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Rounded Corners 3">
            <a:extLst>
              <a:ext uri="{FF2B5EF4-FFF2-40B4-BE49-F238E27FC236}">
                <a16:creationId xmlns:a16="http://schemas.microsoft.com/office/drawing/2014/main" id="{3F442D0A-8A4F-0BD1-3CB7-C4C8F971AA2D}"/>
              </a:ext>
            </a:extLst>
          </p:cNvPr>
          <p:cNvSpPr/>
          <p:nvPr/>
        </p:nvSpPr>
        <p:spPr>
          <a:xfrm>
            <a:off x="838198" y="4864527"/>
            <a:ext cx="23137091" cy="3276600"/>
          </a:xfrm>
          <a:prstGeom prst="roundRect">
            <a:avLst/>
          </a:prstGeom>
          <a:solidFill>
            <a:schemeClr val="accent2">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E9BCE3E-86E7-2B2E-3B05-799B440E8136}"/>
                  </a:ext>
                </a:extLst>
              </p:cNvPr>
              <p:cNvSpPr txBox="1"/>
              <p:nvPr/>
            </p:nvSpPr>
            <p:spPr>
              <a:xfrm>
                <a:off x="838198" y="5469916"/>
                <a:ext cx="23371007" cy="2065822"/>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Véc tơ có cùng độ dài và ngược hướng với véc tơ </a:t>
                </a:r>
                <a14:m>
                  <m:oMath xmlns:m="http://schemas.openxmlformats.org/officeDocument/2006/math">
                    <m:acc>
                      <m:accPr>
                        <m:chr m:val="⃗"/>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vi-VN" sz="4100" b="1" i="1" u="none" strike="noStrike" kern="1200" cap="none" spc="0" normalizeH="0" baseline="0" noProof="0">
                            <a:ln>
                              <a:noFill/>
                            </a:ln>
                            <a:solidFill>
                              <a:prstClr val="black"/>
                            </a:solidFill>
                            <a:effectLst/>
                            <a:uLnTx/>
                            <a:uFillTx/>
                            <a:latin typeface="Cambria Math" panose="02040503050406030204" pitchFamily="18" charset="0"/>
                          </a:rPr>
                          <m:t>𝒂</m:t>
                        </m:r>
                      </m:e>
                    </m:acc>
                  </m:oMath>
                </a14:m>
                <a:r>
                  <a:rPr kumimoji="0" lang="vi-VN"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được gọi là véc tơ đối của véc tơ </a:t>
                </a:r>
                <a14:m>
                  <m:oMath xmlns:m="http://schemas.openxmlformats.org/officeDocument/2006/math">
                    <m:acc>
                      <m:accPr>
                        <m:chr m:val="⃗"/>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vi-VN" sz="4100" b="1" i="1" u="none" strike="noStrike" kern="1200" cap="none" spc="0" normalizeH="0" baseline="0" noProof="0">
                            <a:ln>
                              <a:noFill/>
                            </a:ln>
                            <a:solidFill>
                              <a:prstClr val="black"/>
                            </a:solidFill>
                            <a:effectLst/>
                            <a:uLnTx/>
                            <a:uFillTx/>
                            <a:latin typeface="Cambria Math" panose="02040503050406030204" pitchFamily="18" charset="0"/>
                          </a:rPr>
                          <m:t>𝒂</m:t>
                        </m:r>
                      </m:e>
                    </m:acc>
                  </m:oMath>
                </a14:m>
                <a:r>
                  <a:rPr kumimoji="0" lang="vi-VN"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Véc tơ đối của véc tơ </a:t>
                </a:r>
                <a14:m>
                  <m:oMath xmlns:m="http://schemas.openxmlformats.org/officeDocument/2006/math">
                    <m:acc>
                      <m:accPr>
                        <m:chr m:val="⃗"/>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vi-VN" sz="4100" b="1" i="1" u="none" strike="noStrike" kern="1200" cap="none" spc="0" normalizeH="0" baseline="0" noProof="0">
                            <a:ln>
                              <a:noFill/>
                            </a:ln>
                            <a:solidFill>
                              <a:prstClr val="black"/>
                            </a:solidFill>
                            <a:effectLst/>
                            <a:uLnTx/>
                            <a:uFillTx/>
                            <a:latin typeface="Cambria Math" panose="02040503050406030204" pitchFamily="18" charset="0"/>
                          </a:rPr>
                          <m:t>𝒂</m:t>
                        </m:r>
                      </m:e>
                    </m:acc>
                  </m:oMath>
                </a14:m>
                <a:r>
                  <a:rPr kumimoji="0" lang="vi-VN"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được kí hiệu là </a:t>
                </a:r>
                <a14:m>
                  <m:oMath xmlns:m="http://schemas.openxmlformats.org/officeDocument/2006/math">
                    <m:r>
                      <a:rPr kumimoji="0" lang="vi-VN" sz="4100" b="1" i="1" u="none" strike="noStrike" kern="1200" cap="none" spc="0" normalizeH="0" baseline="0" noProof="0">
                        <a:ln>
                          <a:noFill/>
                        </a:ln>
                        <a:solidFill>
                          <a:prstClr val="black"/>
                        </a:solidFill>
                        <a:effectLst/>
                        <a:uLnTx/>
                        <a:uFillTx/>
                        <a:latin typeface="Cambria Math" panose="02040503050406030204" pitchFamily="18" charset="0"/>
                      </a:rPr>
                      <m:t>−</m:t>
                    </m:r>
                    <m:acc>
                      <m:accPr>
                        <m:chr m:val="⃗"/>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vi-VN" sz="4100" b="1" i="1" u="none" strike="noStrike" kern="1200" cap="none" spc="0" normalizeH="0" baseline="0" noProof="0">
                            <a:ln>
                              <a:noFill/>
                            </a:ln>
                            <a:solidFill>
                              <a:prstClr val="black"/>
                            </a:solidFill>
                            <a:effectLst/>
                            <a:uLnTx/>
                            <a:uFillTx/>
                            <a:latin typeface="Cambria Math" panose="02040503050406030204" pitchFamily="18" charset="0"/>
                          </a:rPr>
                          <m:t>𝒂</m:t>
                        </m:r>
                      </m:e>
                    </m:acc>
                  </m:oMath>
                </a14:m>
                <a:r>
                  <a:rPr kumimoji="0" lang="vi-VN"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Véc tơ </a:t>
                </a:r>
                <a14:m>
                  <m:oMath xmlns:m="http://schemas.openxmlformats.org/officeDocument/2006/math">
                    <m:acc>
                      <m:accPr>
                        <m:chr m:val="⃗"/>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vi-VN" sz="4100" b="1" i="1" u="none" strike="noStrike" kern="1200" cap="none" spc="0" normalizeH="0" baseline="0" noProof="0">
                            <a:ln>
                              <a:noFill/>
                            </a:ln>
                            <a:solidFill>
                              <a:prstClr val="black"/>
                            </a:solidFill>
                            <a:effectLst/>
                            <a:uLnTx/>
                            <a:uFillTx/>
                            <a:latin typeface="Cambria Math" panose="02040503050406030204" pitchFamily="18" charset="0"/>
                          </a:rPr>
                          <m:t>𝟎</m:t>
                        </m:r>
                      </m:e>
                    </m:acc>
                  </m:oMath>
                </a14:m>
                <a:r>
                  <a:rPr kumimoji="0" lang="vi-VN"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được coi là véc tơ đối của chính nó.</a:t>
                </a:r>
                <a:endParaRPr kumimoji="0" lang="en-US" sz="41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mc:Choice>
        <mc:Fallback xmlns="">
          <p:sp>
            <p:nvSpPr>
              <p:cNvPr id="6" name="TextBox 5">
                <a:extLst>
                  <a:ext uri="{FF2B5EF4-FFF2-40B4-BE49-F238E27FC236}">
                    <a16:creationId xmlns:a16="http://schemas.microsoft.com/office/drawing/2014/main" id="{9E9BCE3E-86E7-2B2E-3B05-799B440E8136}"/>
                  </a:ext>
                </a:extLst>
              </p:cNvPr>
              <p:cNvSpPr txBox="1">
                <a:spLocks noRot="1" noChangeAspect="1" noMove="1" noResize="1" noEditPoints="1" noAdjustHandles="1" noChangeArrowheads="1" noChangeShapeType="1" noTextEdit="1"/>
              </p:cNvSpPr>
              <p:nvPr/>
            </p:nvSpPr>
            <p:spPr>
              <a:xfrm>
                <a:off x="838198" y="5469916"/>
                <a:ext cx="23371007" cy="2065822"/>
              </a:xfrm>
              <a:prstGeom prst="rect">
                <a:avLst/>
              </a:prstGeom>
              <a:blipFill>
                <a:blip r:embed="rId7"/>
                <a:stretch>
                  <a:fillRect l="-939" t="-5310" b="-11799"/>
                </a:stretch>
              </a:blipFill>
            </p:spPr>
            <p:txBody>
              <a:bodyPr/>
              <a:lstStyle/>
              <a:p>
                <a:r>
                  <a:rPr lang="en-US">
                    <a:noFill/>
                  </a:rPr>
                  <a:t> </a:t>
                </a:r>
              </a:p>
            </p:txBody>
          </p:sp>
        </mc:Fallback>
      </mc:AlternateContent>
    </p:spTree>
    <p:extLst>
      <p:ext uri="{BB962C8B-B14F-4D97-AF65-F5344CB8AC3E}">
        <p14:creationId xmlns:p14="http://schemas.microsoft.com/office/powerpoint/2010/main" val="4029681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left)">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left)">
                                      <p:cBhvr>
                                        <p:cTn id="22" dur="500"/>
                                        <p:tgtEl>
                                          <p:spTgt spid="99">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 grpId="0"/>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609600" y="1676400"/>
                <a:ext cx="23164800" cy="1854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400" b="1" dirty="0" err="1">
                    <a:latin typeface="Tahoma" panose="020B0604030504040204" pitchFamily="34" charset="0"/>
                    <a:ea typeface="Tahoma" panose="020B0604030504040204" pitchFamily="34" charset="0"/>
                    <a:cs typeface="Tahoma" panose="020B0604030504040204" pitchFamily="34" charset="0"/>
                  </a:rPr>
                  <a:t>Vectơ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smtClean="0">
                            <a:solidFill>
                              <a:srgbClr val="FF0000"/>
                            </a:solidFill>
                            <a:latin typeface="Cambria Math" panose="02040503050406030204" pitchFamily="18" charset="0"/>
                          </a:rPr>
                        </m:ctrlPr>
                      </m:accPr>
                      <m:e>
                        <m:r>
                          <a:rPr lang="en-US" sz="4400" b="1" i="1">
                            <a:solidFill>
                              <a:srgbClr val="FF0000"/>
                            </a:solidFill>
                            <a:latin typeface="Cambria Math" panose="02040503050406030204" pitchFamily="18" charset="0"/>
                          </a:rPr>
                          <m:t>𝒂</m:t>
                        </m:r>
                      </m:e>
                    </m:acc>
                    <m:r>
                      <a:rPr lang="en-US" sz="4400" b="1" i="1">
                        <a:solidFill>
                          <a:srgbClr val="FF0000"/>
                        </a:solidFill>
                        <a:latin typeface="Cambria Math" panose="02040503050406030204" pitchFamily="18" charset="0"/>
                      </a:rPr>
                      <m:t>+</m:t>
                    </m:r>
                    <m:d>
                      <m:dPr>
                        <m:ctrlPr>
                          <a:rPr lang="en-US" sz="4400" b="1" i="1">
                            <a:solidFill>
                              <a:srgbClr val="FF0000"/>
                            </a:solidFill>
                            <a:latin typeface="Cambria Math" panose="02040503050406030204" pitchFamily="18" charset="0"/>
                          </a:rPr>
                        </m:ctrlPr>
                      </m:dPr>
                      <m:e>
                        <m:r>
                          <a:rPr lang="en-US" sz="4400" b="1" i="1">
                            <a:solidFill>
                              <a:srgbClr val="FF0000"/>
                            </a:solidFill>
                            <a:latin typeface="Cambria Math" panose="02040503050406030204" pitchFamily="18" charset="0"/>
                          </a:rPr>
                          <m:t>−</m:t>
                        </m:r>
                        <m:acc>
                          <m:accPr>
                            <m:chr m:val="⃗"/>
                            <m:ctrlPr>
                              <a:rPr lang="en-US" sz="4400" b="1" i="1">
                                <a:solidFill>
                                  <a:srgbClr val="FF0000"/>
                                </a:solidFill>
                                <a:latin typeface="Cambria Math" panose="02040503050406030204" pitchFamily="18" charset="0"/>
                              </a:rPr>
                            </m:ctrlPr>
                          </m:accPr>
                          <m:e>
                            <m:r>
                              <a:rPr lang="en-US" sz="4400" b="1" i="1">
                                <a:solidFill>
                                  <a:srgbClr val="FF0000"/>
                                </a:solidFill>
                                <a:latin typeface="Cambria Math" panose="02040503050406030204" pitchFamily="18" charset="0"/>
                              </a:rPr>
                              <m:t>𝒃</m:t>
                            </m:r>
                          </m:e>
                        </m:acc>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𝒃</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kí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rgbClr val="FF0000"/>
                            </a:solidFill>
                            <a:latin typeface="Cambria Math" panose="02040503050406030204" pitchFamily="18" charset="0"/>
                          </a:rPr>
                        </m:ctrlPr>
                      </m:accPr>
                      <m:e>
                        <m:r>
                          <a:rPr lang="en-US" sz="4400" b="1" i="1">
                            <a:solidFill>
                              <a:srgbClr val="FF0000"/>
                            </a:solidFill>
                            <a:latin typeface="Cambria Math" panose="02040503050406030204" pitchFamily="18" charset="0"/>
                          </a:rPr>
                          <m:t>𝒂</m:t>
                        </m:r>
                      </m:e>
                    </m:acc>
                    <m:r>
                      <a:rPr lang="en-US" sz="4400" b="1" i="1">
                        <a:solidFill>
                          <a:srgbClr val="FF0000"/>
                        </a:solidFill>
                        <a:latin typeface="Cambria Math" panose="02040503050406030204" pitchFamily="18" charset="0"/>
                      </a:rPr>
                      <m:t>−</m:t>
                    </m:r>
                    <m:acc>
                      <m:accPr>
                        <m:chr m:val="⃗"/>
                        <m:ctrlPr>
                          <a:rPr lang="en-US" sz="4400" b="1" i="1">
                            <a:solidFill>
                              <a:srgbClr val="FF0000"/>
                            </a:solidFill>
                            <a:latin typeface="Cambria Math" panose="02040503050406030204" pitchFamily="18" charset="0"/>
                          </a:rPr>
                        </m:ctrlPr>
                      </m:accPr>
                      <m:e>
                        <m:r>
                          <a:rPr lang="en-US" sz="4400" b="1" i="1">
                            <a:solidFill>
                              <a:srgbClr val="FF0000"/>
                            </a:solidFill>
                            <a:latin typeface="Cambria Math" panose="02040503050406030204" pitchFamily="18" charset="0"/>
                          </a:rPr>
                          <m:t>𝒃</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Phép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phép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tơ</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609600" y="1676400"/>
                <a:ext cx="23164800" cy="1854200"/>
              </a:xfrm>
              <a:prstGeom prst="rect">
                <a:avLst/>
              </a:prstGeom>
              <a:blipFill>
                <a:blip r:embed="rId3"/>
                <a:stretch>
                  <a:fillRect l="-1026" t="-1307" r="-631" b="-980"/>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08709" y="7467600"/>
                <a:ext cx="11783291" cy="603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2: </a:t>
                </a: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ABCD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O </a:t>
                </a:r>
                <a:r>
                  <a:rPr lang="en-US" sz="4400" b="1" dirty="0" err="1">
                    <a:latin typeface="Tahoma" panose="020B0604030504040204" pitchFamily="34" charset="0"/>
                    <a:ea typeface="Tahoma" panose="020B0604030504040204" pitchFamily="34" charset="0"/>
                    <a:cs typeface="Tahoma" panose="020B0604030504040204" pitchFamily="34" charset="0"/>
                  </a:rPr>
                  <a:t>bất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𝑶𝑫</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08709" y="7467600"/>
                <a:ext cx="11783291" cy="6035676"/>
              </a:xfrm>
              <a:prstGeom prst="rect">
                <a:avLst/>
              </a:prstGeom>
              <a:blipFill>
                <a:blip r:embed="rId4"/>
                <a:stretch>
                  <a:fillRect l="-2016"/>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7467600"/>
                <a:ext cx="11630891" cy="60544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Áp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hiệu</a:t>
                </a:r>
                <a:r>
                  <a:rPr lang="en-US" sz="4400"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𝑶𝑩</m:t>
                        </m:r>
                      </m:e>
                    </m:acc>
                    <m:r>
                      <a:rPr lang="en-US" sz="4400" b="1" i="1" smtClean="0">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𝑶𝑨</m:t>
                        </m:r>
                      </m:e>
                    </m:acc>
                    <m:r>
                      <a:rPr lang="en-US" sz="4400" b="1" i="1" smtClean="0">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𝑨𝑩</m:t>
                        </m:r>
                      </m:e>
                    </m:acc>
                    <m:r>
                      <a:rPr lang="en-US" sz="4400" b="1" i="1" smtClean="0">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𝑶𝑪</m:t>
                        </m:r>
                      </m:e>
                    </m:acc>
                    <m:r>
                      <a:rPr lang="en-US" sz="4400" b="1" i="1" smtClean="0">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𝑶𝑫</m:t>
                        </m:r>
                      </m:e>
                    </m:acc>
                    <m:r>
                      <a:rPr lang="en-US" sz="4400" b="1" i="1" smtClean="0">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𝑫𝑪</m:t>
                        </m:r>
                      </m:e>
                    </m:acc>
                    <m:r>
                      <a:rPr lang="en-US" sz="4400" b="1" i="1" smtClean="0">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𝑨𝑩</m:t>
                        </m:r>
                      </m:e>
                    </m:acc>
                    <m:r>
                      <a:rPr lang="en-US" sz="4400" b="1" i="1" smtClean="0">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𝑫𝑪</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𝑶𝑩</m:t>
                        </m:r>
                      </m:e>
                    </m:acc>
                    <m:r>
                      <a:rPr lang="en-US" sz="4400" b="1" i="1" smtClean="0">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𝑶𝑨</m:t>
                        </m:r>
                      </m:e>
                    </m:acc>
                    <m:r>
                      <a:rPr lang="en-US" sz="4400" b="1" i="1" smtClean="0">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𝑶𝑪</m:t>
                        </m:r>
                      </m:e>
                    </m:acc>
                    <m:r>
                      <a:rPr lang="en-US" sz="4400" b="1" i="1" smtClean="0">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𝑶𝑫</m:t>
                        </m:r>
                      </m:e>
                    </m:acc>
                    <m:r>
                      <a:rPr lang="en-US" sz="4400" b="1" i="1" smtClean="0">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lvl="4"/>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7467600"/>
                <a:ext cx="11630891" cy="6054436"/>
              </a:xfrm>
              <a:prstGeom prst="rect">
                <a:avLst/>
              </a:prstGeom>
              <a:blipFill>
                <a:blip r:embed="rId5"/>
                <a:stretch>
                  <a:fillRect l="-2042" t="-301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9CDABDE-98D0-4CF6-9D0D-2B2FE4527E24}"/>
                  </a:ext>
                </a:extLst>
              </p:cNvPr>
              <p:cNvSpPr txBox="1"/>
              <p:nvPr/>
            </p:nvSpPr>
            <p:spPr>
              <a:xfrm>
                <a:off x="609600" y="3733800"/>
                <a:ext cx="23164800" cy="1834926"/>
              </a:xfrm>
              <a:prstGeom prst="rect">
                <a:avLst/>
              </a:prstGeom>
              <a:noFill/>
            </p:spPr>
            <p:txBody>
              <a:bodyPr wrap="square">
                <a:spAutoFit/>
              </a:bodyPr>
              <a:lstStyle/>
              <a:p>
                <a:pPr>
                  <a:lnSpc>
                    <a:spcPct val="107000"/>
                  </a:lnSpc>
                  <a:spcAft>
                    <a:spcPts val="600"/>
                  </a:spcAft>
                </a:pPr>
                <a:r>
                  <a:rPr lang="en-US" sz="4400" b="1" u="sng"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Chú</a:t>
                </a:r>
                <a:r>
                  <a:rPr lang="en-US" sz="4400" b="1"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 ý.</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Nếu</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𝒄</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thì</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𝒄</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𝒄</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𝒄</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6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O, M, N </a:t>
                </a:r>
                <a:r>
                  <a:rPr lang="en-US" sz="4400" b="1" dirty="0" err="1">
                    <a:effectLst/>
                    <a:latin typeface="Tahoma" panose="020B0604030504040204" pitchFamily="34" charset="0"/>
                    <a:ea typeface="Tahoma" panose="020B0604030504040204" pitchFamily="34" charset="0"/>
                    <a:cs typeface="Tahoma" panose="020B0604030504040204" pitchFamily="34" charset="0"/>
                  </a:rPr>
                  <a:t>tùy</a:t>
                </a:r>
                <a:r>
                  <a:rPr lang="en-US" sz="4400" b="1" dirty="0">
                    <a:effectLst/>
                    <a:latin typeface="Tahoma" panose="020B0604030504040204" pitchFamily="34" charset="0"/>
                    <a:ea typeface="Tahoma" panose="020B0604030504040204" pitchFamily="34" charset="0"/>
                    <a:cs typeface="Tahoma" panose="020B0604030504040204" pitchFamily="34" charset="0"/>
                  </a:rPr>
                  <a:t> ý, 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𝑴𝑵</m:t>
                        </m:r>
                      </m:e>
                    </m:acc>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𝑴𝑶</m:t>
                        </m:r>
                      </m:e>
                    </m:acc>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TextBox 7">
                <a:extLst>
                  <a:ext uri="{FF2B5EF4-FFF2-40B4-BE49-F238E27FC236}">
                    <a16:creationId xmlns:a16="http://schemas.microsoft.com/office/drawing/2014/main" id="{B9CDABDE-98D0-4CF6-9D0D-2B2FE4527E24}"/>
                  </a:ext>
                </a:extLst>
              </p:cNvPr>
              <p:cNvSpPr txBox="1">
                <a:spLocks noRot="1" noChangeAspect="1" noMove="1" noResize="1" noEditPoints="1" noAdjustHandles="1" noChangeArrowheads="1" noChangeShapeType="1" noTextEdit="1"/>
              </p:cNvSpPr>
              <p:nvPr/>
            </p:nvSpPr>
            <p:spPr>
              <a:xfrm>
                <a:off x="609600" y="3733800"/>
                <a:ext cx="23164800" cy="1834926"/>
              </a:xfrm>
              <a:prstGeom prst="rect">
                <a:avLst/>
              </a:prstGeom>
              <a:blipFill>
                <a:blip r:embed="rId6"/>
                <a:stretch>
                  <a:fillRect l="-1053" t="-1329" b="-1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EDE476-FC6A-4599-B763-ABC8182E51ED}"/>
                  </a:ext>
                </a:extLst>
              </p:cNvPr>
              <p:cNvSpPr txBox="1"/>
              <p:nvPr/>
            </p:nvSpPr>
            <p:spPr>
              <a:xfrm>
                <a:off x="609600" y="5828359"/>
                <a:ext cx="21336000" cy="856068"/>
              </a:xfrm>
              <a:prstGeom prst="rect">
                <a:avLst/>
              </a:prstGeom>
              <a:noFill/>
            </p:spPr>
            <p:txBody>
              <a:bodyPr wrap="square">
                <a:spAutoFit/>
              </a:bodyPr>
              <a:lstStyle/>
              <a:p>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Quy</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tắc</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hiệu</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O, M, N, 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smtClean="0">
                            <a:solidFill>
                              <a:srgbClr val="FF0000"/>
                            </a:solidFill>
                            <a:effectLst/>
                            <a:latin typeface="Cambria Math" panose="02040503050406030204" pitchFamily="18" charset="0"/>
                          </a:rPr>
                        </m:ctrlPr>
                      </m:acc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𝑴𝑵</m:t>
                        </m:r>
                      </m:e>
                    </m:acc>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solidFill>
                              <a:srgbClr val="FF0000"/>
                            </a:solidFill>
                            <a:effectLst/>
                            <a:latin typeface="Cambria Math" panose="02040503050406030204" pitchFamily="18" charset="0"/>
                          </a:rPr>
                        </m:ctrlPr>
                      </m:acc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4400" b="1" i="1">
                        <a:solidFill>
                          <a:srgbClr val="FF0000"/>
                        </a:solidFill>
                        <a:effectLst/>
                        <a:latin typeface="Cambria Math" panose="02040503050406030204" pitchFamily="18" charset="0"/>
                        <a:ea typeface="Calibri" panose="020F0502020204030204" pitchFamily="34" charset="0"/>
                      </a:rPr>
                      <m:t>−</m:t>
                    </m:r>
                    <m:acc>
                      <m:accPr>
                        <m:chr m:val="⃗"/>
                        <m:ctrlPr>
                          <a:rPr lang="en-US" sz="4400" b="1" i="1">
                            <a:solidFill>
                              <a:srgbClr val="FF0000"/>
                            </a:solidFill>
                            <a:effectLst/>
                            <a:latin typeface="Cambria Math" panose="02040503050406030204" pitchFamily="18" charset="0"/>
                          </a:rPr>
                        </m:ctrlPr>
                      </m:acc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0CEDE476-FC6A-4599-B763-ABC8182E51ED}"/>
                  </a:ext>
                </a:extLst>
              </p:cNvPr>
              <p:cNvSpPr txBox="1">
                <a:spLocks noRot="1" noChangeAspect="1" noMove="1" noResize="1" noEditPoints="1" noAdjustHandles="1" noChangeArrowheads="1" noChangeShapeType="1" noTextEdit="1"/>
              </p:cNvSpPr>
              <p:nvPr/>
            </p:nvSpPr>
            <p:spPr>
              <a:xfrm>
                <a:off x="609600" y="5828359"/>
                <a:ext cx="21336000" cy="856068"/>
              </a:xfrm>
              <a:prstGeom prst="rect">
                <a:avLst/>
              </a:prstGeom>
              <a:blipFill>
                <a:blip r:embed="rId7"/>
                <a:stretch>
                  <a:fillRect l="-1143" t="-4965" b="-31915"/>
                </a:stretch>
              </a:blipFill>
            </p:spPr>
            <p:txBody>
              <a:bodyPr/>
              <a:lstStyle/>
              <a:p>
                <a:r>
                  <a:rPr lang="en-US">
                    <a:noFill/>
                  </a:rPr>
                  <a:t> </a:t>
                </a:r>
              </a:p>
            </p:txBody>
          </p:sp>
        </mc:Fallback>
      </mc:AlternateContent>
    </p:spTree>
    <p:extLst>
      <p:ext uri="{BB962C8B-B14F-4D97-AF65-F5344CB8AC3E}">
        <p14:creationId xmlns:p14="http://schemas.microsoft.com/office/powerpoint/2010/main" val="2884252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Effect transition="in" filter="wipe(up)">
                                      <p:cBhvr>
                                        <p:cTn id="32" dur="500"/>
                                        <p:tgtEl>
                                          <p:spTgt spid="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1" end="1"/>
                                            </p:txEl>
                                          </p:spTgt>
                                        </p:tgtEl>
                                        <p:attrNameLst>
                                          <p:attrName>style.visibility</p:attrName>
                                        </p:attrNameLst>
                                      </p:cBhvr>
                                      <p:to>
                                        <p:strVal val="visible"/>
                                      </p:to>
                                    </p:set>
                                    <p:animEffect transition="in" filter="wipe(up)">
                                      <p:cBhvr>
                                        <p:cTn id="37" dur="500"/>
                                        <p:tgtEl>
                                          <p:spTgt spid="9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up)">
                                      <p:cBhvr>
                                        <p:cTn id="6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Ví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3:</a:t>
                </a:r>
              </a:p>
              <a:p>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𝑰</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m:t>
                    </m:r>
                    <m:r>
                      <a:rPr lang="en-US" sz="4400" b="1" i="1" smtClean="0">
                        <a:latin typeface="Cambria Math" panose="02040503050406030204" pitchFamily="18" charset="0"/>
                      </a:rPr>
                      <m:t> </m:t>
                    </m:r>
                  </m:oMath>
                </a14:m>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m:t>
                    </m:r>
                    <m:r>
                      <a:rPr lang="en-US" sz="4400" b="1" i="1" smtClean="0">
                        <a:latin typeface="Cambria Math" panose="02040503050406030204" pitchFamily="18" charset="0"/>
                      </a:rPr>
                      <m:t> </m:t>
                    </m:r>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ABC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189" t="-160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a) (H4.15) Khi I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AB,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𝑰𝑨</m:t>
                        </m:r>
                        <m:r>
                          <a:rPr lang="en-US" sz="4400" b="1" i="1">
                            <a:latin typeface="Cambria Math" panose="02040503050406030204" pitchFamily="18" charset="0"/>
                          </a:rPr>
                          <m:t> </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𝑰𝑩</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hướng</a:t>
                </a:r>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𝑰𝑨</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𝑰𝑩</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dirty="0"/>
              </a:p>
              <a:p>
                <a:endParaRPr lang="en-US" b="1"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003" t="-1601" r="-1900"/>
                </a:stretch>
              </a:blipFill>
              <a:ln>
                <a:solidFill>
                  <a:srgbClr val="00B0F0"/>
                </a:solidFill>
              </a:ln>
            </p:spPr>
            <p:txBody>
              <a:bodyPr/>
              <a:lstStyle/>
              <a:p>
                <a:r>
                  <a:rPr lang="en-US">
                    <a:noFill/>
                  </a:rPr>
                  <a:t> </a:t>
                </a:r>
              </a:p>
            </p:txBody>
          </p:sp>
        </mc:Fallback>
      </mc:AlternateContent>
      <p:pic>
        <p:nvPicPr>
          <p:cNvPr id="10" name="Picture 9">
            <a:extLst>
              <a:ext uri="{FF2B5EF4-FFF2-40B4-BE49-F238E27FC236}">
                <a16:creationId xmlns:a16="http://schemas.microsoft.com/office/drawing/2014/main" id="{F1B34F2D-8FB4-400D-9004-2B0DC6BFA4F1}"/>
              </a:ext>
            </a:extLst>
          </p:cNvPr>
          <p:cNvPicPr/>
          <p:nvPr/>
        </p:nvPicPr>
        <p:blipFill>
          <a:blip r:embed="rId5"/>
          <a:stretch>
            <a:fillRect/>
          </a:stretch>
        </p:blipFill>
        <p:spPr>
          <a:xfrm>
            <a:off x="13487400" y="5029200"/>
            <a:ext cx="8991600" cy="2133600"/>
          </a:xfrm>
          <a:prstGeom prst="rect">
            <a:avLst/>
          </a:prstGeom>
        </p:spPr>
      </p:pic>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Ví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3:</a:t>
                </a:r>
              </a:p>
              <a:p>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𝑰</m:t>
                    </m:r>
                    <m:r>
                      <a:rPr lang="en-US" sz="4400" b="1" i="1" smtClean="0">
                        <a:latin typeface="Cambria Math" panose="02040503050406030204" pitchFamily="18" charset="0"/>
                      </a:rPr>
                      <m:t> </m:t>
                    </m:r>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m:t>
                    </m:r>
                  </m:oMath>
                </a14:m>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ABC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189" t="-160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b) (H4.16)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G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ABC </a:t>
                </a:r>
                <a:r>
                  <a:rPr lang="en-US" sz="4400" b="1" dirty="0" err="1">
                    <a:latin typeface="Tahoma" panose="020B0604030504040204" pitchFamily="34" charset="0"/>
                    <a:ea typeface="Tahoma" panose="020B0604030504040204" pitchFamily="34" charset="0"/>
                    <a:cs typeface="Tahoma" panose="020B0604030504040204" pitchFamily="34" charset="0"/>
                  </a:rPr>
                  <a:t>thuộc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tuyến</a:t>
                </a:r>
                <a:r>
                  <a:rPr lang="en-US" sz="4400" b="1" dirty="0">
                    <a:latin typeface="Tahoma" panose="020B0604030504040204" pitchFamily="34" charset="0"/>
                    <a:ea typeface="Tahoma" panose="020B0604030504040204" pitchFamily="34" charset="0"/>
                    <a:cs typeface="Tahoma" panose="020B0604030504040204" pitchFamily="34" charset="0"/>
                  </a:rPr>
                  <a:t> AI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𝑮𝑨</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𝑮𝑰</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D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G qua I. </a:t>
                </a:r>
              </a:p>
              <a:p>
                <a:r>
                  <a:rPr lang="en-US" sz="4400" b="1" dirty="0">
                    <a:latin typeface="Tahoma" panose="020B0604030504040204" pitchFamily="34" charset="0"/>
                    <a:ea typeface="Tahoma" panose="020B0604030504040204" pitchFamily="34" charset="0"/>
                    <a:cs typeface="Tahoma" panose="020B0604030504040204" pitchFamily="34" charset="0"/>
                  </a:rPr>
                  <a:t>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𝑮𝑩𝑫𝑪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𝑮𝑨</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𝑮𝑰</m:t>
                    </m:r>
                    <m:r>
                      <a:rPr lang="en-US" sz="4400" b="1" i="1">
                        <a:latin typeface="Cambria Math" panose="02040503050406030204" pitchFamily="18" charset="0"/>
                      </a:rPr>
                      <m:t>=</m:t>
                    </m:r>
                    <m:r>
                      <a:rPr lang="en-US" sz="4400" b="1" i="1">
                        <a:latin typeface="Cambria Math" panose="02040503050406030204" pitchFamily="18" charset="0"/>
                      </a:rPr>
                      <m:t>𝑮𝑫</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Hai </a:t>
                </a:r>
                <a:r>
                  <a:rPr lang="en-US" sz="4400" b="1" dirty="0" err="1">
                    <a:latin typeface="Tahoma" panose="020B0604030504040204" pitchFamily="34" charset="0"/>
                    <a:ea typeface="Tahoma" panose="020B0604030504040204" pitchFamily="34" charset="0"/>
                    <a:cs typeface="Tahoma" panose="020B0604030504040204" pitchFamily="34" charset="0"/>
                  </a:rPr>
                  <a:t>vec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𝑮𝑨</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𝑮𝑫</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14:m>
                  <m:oMath xmlns:m="http://schemas.openxmlformats.org/officeDocument/2006/math">
                    <m:r>
                      <a:rPr lang="en-US" sz="4400" b="1" i="1">
                        <a:latin typeface="Cambria Math" panose="02040503050406030204" pitchFamily="18" charset="0"/>
                      </a:rPr>
                      <m:t>𝑮𝑩𝑫𝑪</m:t>
                    </m:r>
                  </m:oMath>
                </a14:m>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endParaRPr lang="en-US" sz="4400" b="1" i="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𝑮𝑫</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dirty="0"/>
              </a:p>
              <a:p>
                <a:pPr marL="0" indent="0">
                  <a:buNone/>
                </a:pPr>
                <a:endParaRPr lang="en-US" b="1"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003" t="-1601" r="-2979"/>
                </a:stretch>
              </a:blipFill>
              <a:ln>
                <a:solidFill>
                  <a:srgbClr val="00B0F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60CC2AD0-681A-469F-BB2D-27F04971CDCF}"/>
              </a:ext>
            </a:extLst>
          </p:cNvPr>
          <p:cNvPicPr/>
          <p:nvPr/>
        </p:nvPicPr>
        <p:blipFill rotWithShape="1">
          <a:blip r:embed="rId5"/>
          <a:srcRect l="3389" t="2583" r="4803" b="-1"/>
          <a:stretch/>
        </p:blipFill>
        <p:spPr bwMode="auto">
          <a:xfrm>
            <a:off x="2819400" y="6629401"/>
            <a:ext cx="7848600" cy="67635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6304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up)">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858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Luyện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tập</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2.</a:t>
                </a: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m:t>
                    </m:r>
                  </m:oMath>
                </a14:m>
                <a:r>
                  <a:rPr lang="en-US"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i="1">
                        <a:latin typeface="Cambria Math" panose="02040503050406030204" pitchFamily="18" charset="0"/>
                      </a:rPr>
                      <m:t>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O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𝑴𝑵</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dirty="0"/>
              </a:p>
              <a:p>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85800" y="1981200"/>
                <a:ext cx="11125201" cy="11411749"/>
              </a:xfrm>
              <a:prstGeom prst="rect">
                <a:avLst/>
              </a:prstGeom>
              <a:blipFill>
                <a:blip r:embed="rId3"/>
                <a:stretch>
                  <a:fillRect l="-2189" t="-1601" r="-876"/>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𝑶𝑫</m:t>
                        </m:r>
                      </m:e>
                    </m:acc>
                  </m:oMath>
                </a14:m>
                <a:endParaRPr lang="en-US" sz="4400" b="1" i="1" dirty="0">
                  <a:latin typeface="Tahoma" panose="020B0604030504040204" pitchFamily="34" charset="0"/>
                  <a:ea typeface="Tahoma" panose="020B0604030504040204" pitchFamily="34" charset="0"/>
                  <a:cs typeface="Tahoma" panose="020B060403050404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𝑶𝑵</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𝑵𝑪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𝑶𝑵</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𝑵𝑫</m:t>
                          </m:r>
                        </m:e>
                      </m:acc>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𝑶𝑵</m:t>
                            </m:r>
                          </m:e>
                        </m:acc>
                      </m:e>
                    </m:d>
                    <m:r>
                      <a:rPr lang="en-US" sz="4400" b="1" i="1">
                        <a:latin typeface="Cambria Math" panose="02040503050406030204" pitchFamily="18" charset="0"/>
                      </a:rPr>
                      <m:t>+</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𝑴𝑩</m:t>
                            </m:r>
                          </m:e>
                        </m:acc>
                      </m:e>
                    </m:d>
                  </m:oMath>
                </a14:m>
                <a:endParaRPr lang="en-US" sz="4400" b="1" i="1"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r>
                      <a:rPr lang="en-US" sz="4400" b="1" i="1">
                        <a:latin typeface="Cambria Math" panose="02040503050406030204" pitchFamily="18" charset="0"/>
                      </a:rPr>
                      <m:t>+</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𝑶𝑵</m:t>
                            </m:r>
                          </m:e>
                        </m:acc>
                      </m:e>
                    </m:d>
                    <m:r>
                      <a:rPr lang="en-US" sz="4400" b="1" i="1">
                        <a:latin typeface="Cambria Math" panose="02040503050406030204" pitchFamily="18" charset="0"/>
                      </a:rPr>
                      <m:t>+</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𝑵𝑪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𝑵𝑫</m:t>
                            </m:r>
                          </m:e>
                        </m:acc>
                      </m:e>
                    </m:d>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003" t="-160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40583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1"/>
                <a:ext cx="23317200" cy="3810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FF0000"/>
                    </a:solidFill>
                  </a:rPr>
                  <a:t>4.6. </a:t>
                </a:r>
                <a:r>
                  <a:rPr lang="en-US" b="1" dirty="0"/>
                  <a:t>Cho </a:t>
                </a:r>
                <a:r>
                  <a:rPr lang="en-US" b="1" dirty="0" err="1"/>
                  <a:t>bốn</a:t>
                </a:r>
                <a:r>
                  <a:rPr lang="en-US" b="1" dirty="0"/>
                  <a:t> </a:t>
                </a:r>
                <a:r>
                  <a:rPr lang="en-US" b="1" dirty="0" err="1"/>
                  <a:t>điểm</a:t>
                </a:r>
                <a:r>
                  <a:rPr lang="en-US" b="1" dirty="0"/>
                  <a:t> </a:t>
                </a:r>
                <a:r>
                  <a:rPr lang="en-US" b="1" dirty="0" err="1"/>
                  <a:t>bất</a:t>
                </a:r>
                <a:r>
                  <a:rPr lang="en-US" b="1" dirty="0"/>
                  <a:t> </a:t>
                </a:r>
                <a:r>
                  <a:rPr lang="en-US" b="1" dirty="0" err="1"/>
                  <a:t>kỳ</a:t>
                </a:r>
                <a:r>
                  <a:rPr lang="en-US" b="1" dirty="0"/>
                  <a:t> </a:t>
                </a:r>
                <a14:m>
                  <m:oMath xmlns:m="http://schemas.openxmlformats.org/officeDocument/2006/math">
                    <m:r>
                      <a:rPr lang="en-US" b="1" i="1">
                        <a:latin typeface="Cambria Math" panose="02040503050406030204" pitchFamily="18" charset="0"/>
                      </a:rPr>
                      <m:t>𝑨</m:t>
                    </m:r>
                  </m:oMath>
                </a14:m>
                <a:r>
                  <a:rPr lang="en-US" b="1" dirty="0"/>
                  <a:t>, </a:t>
                </a:r>
                <a14:m>
                  <m:oMath xmlns:m="http://schemas.openxmlformats.org/officeDocument/2006/math">
                    <m:r>
                      <a:rPr lang="en-US" b="1" i="1">
                        <a:latin typeface="Cambria Math" panose="02040503050406030204" pitchFamily="18" charset="0"/>
                      </a:rPr>
                      <m:t>𝑩</m:t>
                    </m:r>
                  </m:oMath>
                </a14:m>
                <a:r>
                  <a:rPr lang="en-US" b="1" dirty="0"/>
                  <a:t>, </a:t>
                </a:r>
                <a14:m>
                  <m:oMath xmlns:m="http://schemas.openxmlformats.org/officeDocument/2006/math">
                    <m:r>
                      <a:rPr lang="en-US" b="1" i="1">
                        <a:latin typeface="Cambria Math" panose="02040503050406030204" pitchFamily="18" charset="0"/>
                      </a:rPr>
                      <m:t>𝑪</m:t>
                    </m:r>
                  </m:oMath>
                </a14:m>
                <a:r>
                  <a:rPr lang="en-US" b="1" dirty="0"/>
                  <a:t>,</a:t>
                </a:r>
                <a14:m>
                  <m:oMath xmlns:m="http://schemas.openxmlformats.org/officeDocument/2006/math">
                    <m:r>
                      <a:rPr lang="en-US" b="1" i="1">
                        <a:latin typeface="Cambria Math" panose="02040503050406030204" pitchFamily="18" charset="0"/>
                      </a:rPr>
                      <m:t>𝑫</m:t>
                    </m:r>
                  </m:oMath>
                </a14:m>
                <a:r>
                  <a:rPr lang="en-US" b="1" dirty="0"/>
                  <a:t>. </a:t>
                </a:r>
                <a:r>
                  <a:rPr lang="en-US" b="1" dirty="0" err="1"/>
                  <a:t>Hãy</a:t>
                </a:r>
                <a:r>
                  <a:rPr lang="en-US" b="1" dirty="0"/>
                  <a:t> </a:t>
                </a:r>
                <a:r>
                  <a:rPr lang="en-US" b="1" dirty="0" err="1"/>
                  <a:t>chứng</a:t>
                </a:r>
                <a:r>
                  <a:rPr lang="en-US" b="1" dirty="0"/>
                  <a:t> </a:t>
                </a:r>
                <a:r>
                  <a:rPr lang="en-US" b="1" dirty="0" err="1"/>
                  <a:t>minh</a:t>
                </a:r>
                <a:r>
                  <a:rPr lang="en-US" b="1" dirty="0"/>
                  <a:t> </a:t>
                </a:r>
                <a:r>
                  <a:rPr lang="en-US" b="1" dirty="0" err="1"/>
                  <a:t>rằng</a:t>
                </a:r>
                <a:r>
                  <a:rPr lang="en-US" b="1" dirty="0"/>
                  <a:t> </a:t>
                </a:r>
              </a:p>
              <a:p>
                <a:pPr marL="0" indent="0">
                  <a:buNone/>
                </a:pPr>
                <a:r>
                  <a:rPr lang="en-US" b="1" dirty="0"/>
                  <a:t>a)</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dirty="0"/>
                  <a:t>.	</a:t>
                </a:r>
              </a:p>
              <a:p>
                <a:pPr marL="0" indent="0">
                  <a:buNone/>
                </a:pPr>
                <a:r>
                  <a:rPr lang="en-US" b="1" dirty="0"/>
                  <a:t>b)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oMath>
                </a14:m>
                <a:endParaRPr lang="en-US" b="1" dirty="0"/>
              </a:p>
              <a:p>
                <a:pPr marL="0" indent="0">
                  <a:buNone/>
                </a:pPr>
                <a:endParaRPr lang="en-US" sz="4600" b="1" dirty="0"/>
              </a:p>
              <a:p>
                <a:pPr marL="0" indent="0" algn="ctr">
                  <a:buNone/>
                </a:pPr>
                <a:r>
                  <a:rPr lang="en-US" sz="4400" b="1" dirty="0">
                    <a:solidFill>
                      <a:srgbClr val="FF0000"/>
                    </a:solidFill>
                  </a:rPr>
                  <a:t>Lời </a:t>
                </a:r>
                <a:r>
                  <a:rPr lang="en-US" sz="4400" b="1" dirty="0" err="1">
                    <a:solidFill>
                      <a:srgbClr val="FF0000"/>
                    </a:solidFill>
                  </a:rPr>
                  <a:t>giải</a:t>
                </a:r>
                <a:endParaRPr lang="en-US" sz="4400" b="1" dirty="0">
                  <a:solidFill>
                    <a:srgbClr val="FF0000"/>
                  </a:solidFill>
                </a:endParaRPr>
              </a:p>
              <a:p>
                <a:pPr marL="0" indent="0">
                  <a:buNone/>
                </a:pPr>
                <a:r>
                  <a:rPr lang="en-US" sz="4400" b="1" dirty="0"/>
                  <a:t>a) Ta </a:t>
                </a:r>
                <a:r>
                  <a:rPr lang="en-US" sz="4400" b="1" dirty="0" err="1"/>
                  <a:t>có</a:t>
                </a:r>
                <a:r>
                  <a:rPr lang="en-US" sz="4400" b="1" dirty="0"/>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𝑫𝑨</m:t>
                        </m:r>
                      </m:e>
                    </m:acc>
                    <m:r>
                      <a:rPr lang="en-US" sz="4400" b="1" i="1">
                        <a:latin typeface="Cambria Math" panose="02040503050406030204" pitchFamily="18" charset="0"/>
                      </a:rPr>
                      <m:t>=</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𝑩𝑪</m:t>
                            </m:r>
                          </m:e>
                        </m:acc>
                      </m:e>
                    </m:d>
                    <m:r>
                      <a:rPr lang="en-US" sz="4400" b="1" i="1">
                        <a:latin typeface="Cambria Math" panose="02040503050406030204" pitchFamily="18" charset="0"/>
                      </a:rPr>
                      <m:t>+</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𝑫𝑨</m:t>
                            </m:r>
                          </m:e>
                        </m:acc>
                      </m:e>
                    </m:d>
                  </m:oMath>
                </a14:m>
                <a:endParaRPr lang="en-US" sz="4400" b="1" i="1" dirty="0"/>
              </a:p>
              <a:p>
                <a:pPr marL="0" indent="0">
                  <a:buNone/>
                </a:pPr>
                <a:r>
                  <a:rPr lang="en-US" sz="4400" b="1" dirty="0"/>
                  <a:t>                </a:t>
                </a:r>
                <a14:m>
                  <m:oMath xmlns:m="http://schemas.openxmlformats.org/officeDocument/2006/math">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oMath>
                </a14:m>
                <a:r>
                  <a:rPr lang="en-US" sz="4400" b="1" dirty="0"/>
                  <a:t>.</a:t>
                </a:r>
              </a:p>
              <a:p>
                <a:pPr marL="0" indent="0">
                  <a:buNone/>
                </a:pPr>
                <a:r>
                  <a:rPr lang="en-US" sz="4400" b="1" dirty="0"/>
                  <a:t>b) Ta </a:t>
                </a:r>
                <a:r>
                  <a:rPr lang="en-US" sz="4400" b="1" dirty="0" err="1"/>
                  <a:t>có</a:t>
                </a:r>
                <a:r>
                  <a:rPr lang="en-US" sz="4400" b="1" dirty="0"/>
                  <a:t> </a:t>
                </a:r>
                <a14:m>
                  <m:oMath xmlns:m="http://schemas.openxmlformats.org/officeDocument/2006/math">
                    <m:d>
                      <m:dPr>
                        <m:begChr m:val="{"/>
                        <m:endChr m:val=""/>
                        <m:ctrlPr>
                          <a:rPr lang="en-US" sz="4400" b="1" i="1">
                            <a:latin typeface="Cambria Math" panose="02040503050406030204" pitchFamily="18" charset="0"/>
                          </a:rPr>
                        </m:ctrlPr>
                      </m:dPr>
                      <m:e>
                        <m:m>
                          <m:mPr>
                            <m:mcs>
                              <m:mc>
                                <m:mcPr>
                                  <m:count m:val="1"/>
                                  <m:mcJc m:val="center"/>
                                </m:mcPr>
                              </m:mc>
                            </m:mcs>
                            <m:ctrlPr>
                              <a:rPr lang="en-US" sz="4400" b="1" i="1">
                                <a:latin typeface="Cambria Math" panose="02040503050406030204" pitchFamily="18" charset="0"/>
                              </a:rPr>
                            </m:ctrlPr>
                          </m:mPr>
                          <m:m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𝑫𝑪</m:t>
                                  </m:r>
                                </m:e>
                              </m:acc>
                            </m:e>
                          </m:mr>
                          <m:m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𝑫𝑪</m:t>
                                  </m:r>
                                </m:e>
                              </m:acc>
                            </m:e>
                          </m:mr>
                        </m:m>
                      </m:e>
                    </m:d>
                  </m:oMath>
                </a14:m>
                <a:r>
                  <a:rPr lang="en-US" sz="4400" b="1" dirty="0"/>
                  <a:t> </a:t>
                </a:r>
              </a:p>
              <a:p>
                <a:pPr marL="0" indent="0">
                  <a:buNone/>
                </a:pPr>
                <a:r>
                  <a:rPr lang="en-US" sz="4400" b="1" dirty="0" err="1"/>
                  <a:t>nên</a:t>
                </a:r>
                <a:r>
                  <a:rPr lang="en-US" sz="4400" b="1" dirty="0"/>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oMath>
                </a14:m>
                <a:r>
                  <a:rPr lang="en-US" sz="4400" b="1" dirty="0"/>
                  <a:t>.</a:t>
                </a:r>
              </a:p>
              <a:p>
                <a:endParaRPr lang="en-US" sz="4600"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1"/>
                <a:ext cx="23317200" cy="3810000"/>
              </a:xfrm>
              <a:prstGeom prst="rect">
                <a:avLst/>
              </a:prstGeom>
              <a:blipFill>
                <a:blip r:embed="rId3"/>
                <a:stretch>
                  <a:fillRect l="-1176" t="-5263" b="-147528"/>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432949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wipe(up)">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5" end="5"/>
                                            </p:txEl>
                                          </p:spTgt>
                                        </p:tgtEl>
                                        <p:attrNameLst>
                                          <p:attrName>style.visibility</p:attrName>
                                        </p:attrNameLst>
                                      </p:cBhvr>
                                      <p:to>
                                        <p:strVal val="visible"/>
                                      </p:to>
                                    </p:set>
                                    <p:animEffect transition="in" filter="wipe(up)">
                                      <p:cBhvr>
                                        <p:cTn id="32" dur="500"/>
                                        <p:tgtEl>
                                          <p:spTgt spid="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6" end="6"/>
                                            </p:txEl>
                                          </p:spTgt>
                                        </p:tgtEl>
                                        <p:attrNameLst>
                                          <p:attrName>style.visibility</p:attrName>
                                        </p:attrNameLst>
                                      </p:cBhvr>
                                      <p:to>
                                        <p:strVal val="visible"/>
                                      </p:to>
                                    </p:set>
                                    <p:animEffect transition="in" filter="wipe(up)">
                                      <p:cBhvr>
                                        <p:cTn id="37" dur="500"/>
                                        <p:tgtEl>
                                          <p:spTgt spid="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7" end="7"/>
                                            </p:txEl>
                                          </p:spTgt>
                                        </p:tgtEl>
                                        <p:attrNameLst>
                                          <p:attrName>style.visibility</p:attrName>
                                        </p:attrNameLst>
                                      </p:cBhvr>
                                      <p:to>
                                        <p:strVal val="visible"/>
                                      </p:to>
                                    </p:set>
                                    <p:animEffect transition="in" filter="wipe(up)">
                                      <p:cBhvr>
                                        <p:cTn id="42" dur="500"/>
                                        <p:tgtEl>
                                          <p:spTgt spid="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8" end="8"/>
                                            </p:txEl>
                                          </p:spTgt>
                                        </p:tgtEl>
                                        <p:attrNameLst>
                                          <p:attrName>style.visibility</p:attrName>
                                        </p:attrNameLst>
                                      </p:cBhvr>
                                      <p:to>
                                        <p:strVal val="visible"/>
                                      </p:to>
                                    </p:set>
                                    <p:animEffect transition="in" filter="wipe(up)">
                                      <p:cBhvr>
                                        <p:cTn id="47" dur="500"/>
                                        <p:tgtEl>
                                          <p:spTgt spid="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1"/>
                <a:ext cx="23012399" cy="25907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dirty="0" err="1">
                    <a:solidFill>
                      <a:srgbClr val="FF0000"/>
                    </a:solidFill>
                  </a:rPr>
                  <a:t>Bài</a:t>
                </a:r>
                <a:r>
                  <a:rPr lang="en-US" sz="4600" b="1" dirty="0">
                    <a:solidFill>
                      <a:srgbClr val="FF0000"/>
                    </a:solidFill>
                  </a:rPr>
                  <a:t> </a:t>
                </a:r>
                <a:r>
                  <a:rPr lang="en-US" sz="4600" b="1" dirty="0" err="1">
                    <a:solidFill>
                      <a:srgbClr val="FF0000"/>
                    </a:solidFill>
                  </a:rPr>
                  <a:t>tập</a:t>
                </a:r>
                <a:r>
                  <a:rPr lang="en-US" sz="4600" b="1" dirty="0">
                    <a:solidFill>
                      <a:srgbClr val="FF0000"/>
                    </a:solidFill>
                  </a:rPr>
                  <a:t>:</a:t>
                </a:r>
              </a:p>
              <a:p>
                <a:pPr marL="0" indent="0">
                  <a:buNone/>
                </a:pPr>
                <a:r>
                  <a:rPr lang="en-US" b="1" dirty="0">
                    <a:solidFill>
                      <a:srgbClr val="FF0000"/>
                    </a:solidFill>
                  </a:rPr>
                  <a:t>4.7.  </a:t>
                </a:r>
                <a:r>
                  <a:rPr lang="en-US" b="1" dirty="0"/>
                  <a:t>Cho </a:t>
                </a:r>
                <a:r>
                  <a:rPr lang="en-US" b="1" dirty="0" err="1"/>
                  <a:t>hình</a:t>
                </a:r>
                <a:r>
                  <a:rPr lang="en-US" b="1" dirty="0"/>
                  <a:t> </a:t>
                </a:r>
                <a:r>
                  <a:rPr lang="en-US" b="1" dirty="0" err="1"/>
                  <a:t>bình</a:t>
                </a:r>
                <a:r>
                  <a:rPr lang="en-US" b="1" dirty="0"/>
                  <a:t> </a:t>
                </a:r>
                <a:r>
                  <a:rPr lang="en-US" b="1" dirty="0" err="1"/>
                  <a:t>hành</a:t>
                </a:r>
                <a:r>
                  <a:rPr lang="en-US" b="1" dirty="0"/>
                  <a:t> </a:t>
                </a:r>
                <a14:m>
                  <m:oMath xmlns:m="http://schemas.openxmlformats.org/officeDocument/2006/math">
                    <m:r>
                      <a:rPr lang="en-US" b="1" i="1">
                        <a:latin typeface="Cambria Math" panose="02040503050406030204" pitchFamily="18" charset="0"/>
                      </a:rPr>
                      <m:t>𝑨𝑩𝑪𝑫</m:t>
                    </m:r>
                  </m:oMath>
                </a14:m>
                <a:r>
                  <a:rPr lang="en-US" b="1" dirty="0"/>
                  <a:t>. </a:t>
                </a:r>
                <a:r>
                  <a:rPr lang="en-US" b="1" dirty="0" err="1"/>
                  <a:t>Hãy</a:t>
                </a:r>
                <a:r>
                  <a:rPr lang="en-US" b="1" dirty="0"/>
                  <a:t> </a:t>
                </a:r>
                <a:r>
                  <a:rPr lang="en-US" b="1" dirty="0" err="1"/>
                  <a:t>tìm</a:t>
                </a:r>
                <a:r>
                  <a:rPr lang="en-US" b="1" dirty="0"/>
                  <a:t> </a:t>
                </a:r>
                <a:r>
                  <a:rPr lang="en-US" b="1" dirty="0" err="1"/>
                  <a:t>điểm</a:t>
                </a:r>
                <a:r>
                  <a:rPr lang="en-US" b="1" dirty="0"/>
                  <a:t> </a:t>
                </a:r>
                <a14:m>
                  <m:oMath xmlns:m="http://schemas.openxmlformats.org/officeDocument/2006/math">
                    <m:r>
                      <a:rPr lang="en-US" b="1" i="1">
                        <a:latin typeface="Cambria Math" panose="02040503050406030204" pitchFamily="18" charset="0"/>
                      </a:rPr>
                      <m:t>𝑴</m:t>
                    </m:r>
                  </m:oMath>
                </a14:m>
                <a:r>
                  <a:rPr lang="en-US" b="1" dirty="0"/>
                  <a:t> </a:t>
                </a:r>
                <a:r>
                  <a:rPr lang="en-US" b="1" dirty="0" err="1"/>
                  <a:t>để</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𝑩𝑴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oMath>
                </a14:m>
                <a:r>
                  <a:rPr lang="en-US" b="1" dirty="0"/>
                  <a:t>. </a:t>
                </a:r>
                <a:r>
                  <a:rPr lang="en-US" b="1" dirty="0" err="1"/>
                  <a:t>Tìm</a:t>
                </a:r>
                <a:r>
                  <a:rPr lang="en-US" b="1" dirty="0"/>
                  <a:t> </a:t>
                </a:r>
                <a:r>
                  <a:rPr lang="en-US" b="1" dirty="0" err="1"/>
                  <a:t>mối</a:t>
                </a:r>
                <a:r>
                  <a:rPr lang="en-US" b="1" dirty="0"/>
                  <a:t> </a:t>
                </a:r>
                <a:r>
                  <a:rPr lang="en-US" b="1" dirty="0" err="1"/>
                  <a:t>quan</a:t>
                </a:r>
                <a:r>
                  <a:rPr lang="en-US" b="1" dirty="0"/>
                  <a:t> </a:t>
                </a:r>
                <a:r>
                  <a:rPr lang="en-US" b="1" dirty="0" err="1"/>
                  <a:t>hệ</a:t>
                </a:r>
                <a:r>
                  <a:rPr lang="en-US" b="1" dirty="0"/>
                  <a:t> </a:t>
                </a:r>
                <a:r>
                  <a:rPr lang="en-US" b="1" dirty="0" err="1"/>
                  <a:t>giữa</a:t>
                </a:r>
                <a:r>
                  <a:rPr lang="en-US" b="1" dirty="0"/>
                  <a:t> </a:t>
                </a:r>
                <a:r>
                  <a:rPr lang="en-US" b="1" dirty="0" err="1"/>
                  <a:t>hai</a:t>
                </a:r>
                <a:r>
                  <a:rPr lang="en-US" b="1" dirty="0"/>
                  <a:t> </a:t>
                </a:r>
                <a:r>
                  <a:rPr lang="en-US" b="1" dirty="0" err="1"/>
                  <a:t>vec</a:t>
                </a:r>
                <a:r>
                  <a:rPr lang="en-US" b="1" dirty="0"/>
                  <a:t> </a:t>
                </a:r>
                <a:r>
                  <a:rPr lang="en-US" b="1" dirty="0" err="1"/>
                  <a:t>tơ</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oMath>
                </a14:m>
                <a:r>
                  <a:rPr lang="en-US" b="1" dirty="0" err="1"/>
                  <a:t>và</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𝑪𝑴</m:t>
                        </m:r>
                      </m:e>
                    </m:acc>
                  </m:oMath>
                </a14:m>
                <a:r>
                  <a:rPr lang="en-US" b="1" dirty="0"/>
                  <a:t>.</a:t>
                </a:r>
              </a:p>
              <a:p>
                <a:pPr marL="0" indent="0" algn="ctr">
                  <a:buNone/>
                </a:pPr>
                <a:r>
                  <a:rPr lang="en-US" b="1" dirty="0" err="1">
                    <a:solidFill>
                      <a:srgbClr val="FF0000"/>
                    </a:solidFill>
                  </a:rPr>
                  <a:t>Lời</a:t>
                </a:r>
                <a:r>
                  <a:rPr lang="en-US" b="1" dirty="0">
                    <a:solidFill>
                      <a:srgbClr val="FF0000"/>
                    </a:solidFill>
                  </a:rPr>
                  <a:t> </a:t>
                </a:r>
                <a:r>
                  <a:rPr lang="en-US" b="1" dirty="0" err="1">
                    <a:solidFill>
                      <a:srgbClr val="FF0000"/>
                    </a:solidFill>
                  </a:rPr>
                  <a:t>giải</a:t>
                </a:r>
                <a:endParaRPr lang="en-US" b="1" dirty="0">
                  <a:solidFill>
                    <a:srgbClr val="FF0000"/>
                  </a:solidFill>
                </a:endParaRPr>
              </a:p>
              <a:p>
                <a:pPr marL="0" indent="0">
                  <a:buNone/>
                </a:pPr>
                <a:endParaRPr lang="en-US" b="1" dirty="0"/>
              </a:p>
              <a:p>
                <a:pPr marL="0" indent="0">
                  <a:buNone/>
                </a:pPr>
                <a:endParaRPr lang="en-US" b="1" dirty="0"/>
              </a:p>
              <a:p>
                <a:pPr marL="0" indent="0">
                  <a:buNone/>
                </a:pPr>
                <a:endParaRPr lang="en-US" b="1" dirty="0"/>
              </a:p>
              <a:p>
                <a:pPr marL="0" indent="0">
                  <a:buNone/>
                </a:pPr>
                <a:endParaRPr lang="en-US" sz="4400" b="1" dirty="0"/>
              </a:p>
              <a:p>
                <a:pPr marL="0" indent="0">
                  <a:buNone/>
                </a:pPr>
                <a:r>
                  <a:rPr lang="en-US" sz="4400" b="1" dirty="0"/>
                  <a:t>Ta </a:t>
                </a:r>
                <a:r>
                  <a:rPr lang="en-US" sz="4400" b="1" dirty="0" err="1"/>
                  <a:t>có</a:t>
                </a:r>
                <a:r>
                  <a:rPr lang="en-US" sz="4400" b="1" dirty="0"/>
                  <a:t> </a:t>
                </a:r>
                <a:r>
                  <a:rPr lang="en-US" sz="4400" b="1" dirty="0" err="1"/>
                  <a:t>theo</a:t>
                </a:r>
                <a:r>
                  <a:rPr lang="en-US" sz="4400" b="1" dirty="0"/>
                  <a:t> </a:t>
                </a:r>
                <a:r>
                  <a:rPr lang="en-US" sz="4400" b="1" dirty="0" err="1"/>
                  <a:t>quy</a:t>
                </a:r>
                <a:r>
                  <a:rPr lang="en-US" sz="4400" b="1" dirty="0"/>
                  <a:t> </a:t>
                </a:r>
                <a:r>
                  <a:rPr lang="en-US" sz="4400" b="1" dirty="0" err="1"/>
                  <a:t>tắc</a:t>
                </a:r>
                <a:r>
                  <a:rPr lang="en-US" sz="4400" b="1" dirty="0"/>
                  <a:t> </a:t>
                </a:r>
                <a:r>
                  <a:rPr lang="en-US" sz="4400" b="1" dirty="0" err="1"/>
                  <a:t>hình</a:t>
                </a:r>
                <a:r>
                  <a:rPr lang="en-US" sz="4400" b="1" dirty="0"/>
                  <a:t> </a:t>
                </a:r>
                <a:r>
                  <a:rPr lang="en-US" sz="4400" b="1" dirty="0" err="1"/>
                  <a:t>bình</a:t>
                </a:r>
                <a:r>
                  <a:rPr lang="en-US" sz="4400" b="1" dirty="0"/>
                  <a:t> </a:t>
                </a:r>
                <a:r>
                  <a:rPr lang="en-US" sz="4400" b="1" dirty="0" err="1"/>
                  <a:t>hành</a:t>
                </a:r>
                <a:endParaRPr lang="en-US" sz="4400" b="1" dirty="0"/>
              </a:p>
              <a:p>
                <a:pPr marL="0" indent="0">
                  <a:buNone/>
                </a:pP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oMath>
                </a14:m>
                <a:r>
                  <a:rPr lang="en-US" sz="4400" b="1" dirty="0"/>
                  <a:t> </a:t>
                </a:r>
                <a:r>
                  <a:rPr lang="en-US" sz="4400" b="1" dirty="0" err="1"/>
                  <a:t>nên</a:t>
                </a:r>
                <a:r>
                  <a:rPr lang="en-US" sz="4400" b="1" dirty="0"/>
                  <a:t> </a:t>
                </a:r>
                <a14:m>
                  <m:oMath xmlns:m="http://schemas.openxmlformats.org/officeDocument/2006/math">
                    <m:r>
                      <a:rPr lang="en-US" sz="4400" b="1" i="1">
                        <a:latin typeface="Cambria Math" panose="02040503050406030204" pitchFamily="18" charset="0"/>
                      </a:rPr>
                      <m:t>𝑴</m:t>
                    </m:r>
                  </m:oMath>
                </a14:m>
                <a:r>
                  <a:rPr lang="en-US" sz="4400" b="1" dirty="0"/>
                  <a:t> </a:t>
                </a:r>
                <a:r>
                  <a:rPr lang="en-US" sz="4400" b="1" dirty="0" err="1"/>
                  <a:t>là</a:t>
                </a:r>
                <a:r>
                  <a:rPr lang="en-US" sz="4400" b="1" dirty="0"/>
                  <a:t> </a:t>
                </a:r>
                <a:r>
                  <a:rPr lang="en-US" sz="4400" b="1" dirty="0" err="1"/>
                  <a:t>đỉnh</a:t>
                </a:r>
                <a:r>
                  <a:rPr lang="en-US" sz="4400" b="1" dirty="0"/>
                  <a:t> </a:t>
                </a:r>
                <a:r>
                  <a:rPr lang="en-US" sz="4400" b="1" dirty="0" err="1"/>
                  <a:t>thứ</a:t>
                </a:r>
                <a:r>
                  <a:rPr lang="en-US" sz="4400" b="1" dirty="0"/>
                  <a:t> </a:t>
                </a:r>
                <a:r>
                  <a:rPr lang="en-US" sz="4400" b="1" dirty="0" err="1"/>
                  <a:t>tư</a:t>
                </a:r>
                <a:r>
                  <a:rPr lang="en-US" sz="4400" b="1" dirty="0"/>
                  <a:t> </a:t>
                </a:r>
                <a:r>
                  <a:rPr lang="en-US" sz="4400" b="1" dirty="0" err="1"/>
                  <a:t>của</a:t>
                </a:r>
                <a:r>
                  <a:rPr lang="en-US" sz="4400" b="1" dirty="0"/>
                  <a:t> </a:t>
                </a:r>
                <a:r>
                  <a:rPr lang="en-US" sz="4400" b="1" dirty="0" err="1"/>
                  <a:t>hình</a:t>
                </a:r>
                <a:r>
                  <a:rPr lang="en-US" sz="4400" b="1" dirty="0"/>
                  <a:t> </a:t>
                </a:r>
                <a:r>
                  <a:rPr lang="en-US" sz="4400" b="1" dirty="0" err="1"/>
                  <a:t>bình</a:t>
                </a:r>
                <a:r>
                  <a:rPr lang="en-US" sz="4400" b="1" dirty="0"/>
                  <a:t> </a:t>
                </a:r>
                <a:r>
                  <a:rPr lang="en-US" sz="4400" b="1" dirty="0" err="1"/>
                  <a:t>hành</a:t>
                </a:r>
                <a:r>
                  <a:rPr lang="en-US" sz="4400" b="1" dirty="0"/>
                  <a:t> </a:t>
                </a:r>
                <a14:m>
                  <m:oMath xmlns:m="http://schemas.openxmlformats.org/officeDocument/2006/math">
                    <m:r>
                      <a:rPr lang="en-US" sz="4400" b="1" i="1">
                        <a:latin typeface="Cambria Math" panose="02040503050406030204" pitchFamily="18" charset="0"/>
                      </a:rPr>
                      <m:t>𝑩𝑨𝑪𝑴</m:t>
                    </m:r>
                  </m:oMath>
                </a14:m>
                <a:r>
                  <a:rPr lang="en-US" sz="4400" b="1" dirty="0"/>
                  <a:t> ( </a:t>
                </a:r>
                <a:r>
                  <a:rPr lang="en-US" sz="4400" b="1" dirty="0" err="1"/>
                  <a:t>như</a:t>
                </a:r>
                <a:r>
                  <a:rPr lang="en-US" sz="4400" b="1" dirty="0"/>
                  <a:t> </a:t>
                </a:r>
                <a:r>
                  <a:rPr lang="en-US" sz="4400" b="1" dirty="0" err="1"/>
                  <a:t>hình</a:t>
                </a:r>
                <a:r>
                  <a:rPr lang="en-US" sz="4400" b="1" dirty="0"/>
                  <a:t> </a:t>
                </a:r>
                <a:r>
                  <a:rPr lang="en-US" sz="4400" b="1" dirty="0" err="1"/>
                  <a:t>vẽ</a:t>
                </a:r>
                <a:r>
                  <a:rPr lang="en-US" sz="4400" b="1" dirty="0"/>
                  <a:t>). </a:t>
                </a:r>
              </a:p>
              <a:p>
                <a:endParaRPr lang="en-US" sz="4600"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1"/>
                <a:ext cx="23012399" cy="2590799"/>
              </a:xfrm>
              <a:prstGeom prst="rect">
                <a:avLst/>
              </a:prstGeom>
              <a:blipFill>
                <a:blip r:embed="rId3"/>
                <a:stretch>
                  <a:fillRect l="-1192" t="-7494" b="-248009"/>
                </a:stretch>
              </a:blipFill>
              <a:ln>
                <a:solidFill>
                  <a:srgbClr val="00B0F0"/>
                </a:solid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4B15FEC2-7980-4280-8B7B-65E15848F078}"/>
              </a:ext>
            </a:extLst>
          </p:cNvPr>
          <p:cNvPicPr/>
          <p:nvPr/>
        </p:nvPicPr>
        <p:blipFill>
          <a:blip r:embed="rId4"/>
          <a:stretch>
            <a:fillRect/>
          </a:stretch>
        </p:blipFill>
        <p:spPr>
          <a:xfrm>
            <a:off x="7048499" y="5410200"/>
            <a:ext cx="10591800" cy="3505200"/>
          </a:xfrm>
          <a:prstGeom prst="rect">
            <a:avLst/>
          </a:prstGeom>
        </p:spPr>
      </p:pic>
    </p:spTree>
    <p:extLst>
      <p:ext uri="{BB962C8B-B14F-4D97-AF65-F5344CB8AC3E}">
        <p14:creationId xmlns:p14="http://schemas.microsoft.com/office/powerpoint/2010/main" val="2369799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down)">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down)">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9">
                                            <p:txEl>
                                              <p:pRg st="7" end="7"/>
                                            </p:txEl>
                                          </p:spTgt>
                                        </p:tgtEl>
                                        <p:attrNameLst>
                                          <p:attrName>style.visibility</p:attrName>
                                        </p:attrNameLst>
                                      </p:cBhvr>
                                      <p:to>
                                        <p:strVal val="visible"/>
                                      </p:to>
                                    </p:set>
                                    <p:animEffect transition="in" filter="wipe(down)">
                                      <p:cBhvr>
                                        <p:cTn id="27" dur="500"/>
                                        <p:tgtEl>
                                          <p:spTgt spid="9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9">
                                            <p:txEl>
                                              <p:pRg st="8" end="8"/>
                                            </p:txEl>
                                          </p:spTgt>
                                        </p:tgtEl>
                                        <p:attrNameLst>
                                          <p:attrName>style.visibility</p:attrName>
                                        </p:attrNameLst>
                                      </p:cBhvr>
                                      <p:to>
                                        <p:strVal val="visible"/>
                                      </p:to>
                                    </p:set>
                                    <p:animEffect transition="in" filter="wipe(down)">
                                      <p:cBhvr>
                                        <p:cTn id="32" dur="500"/>
                                        <p:tgtEl>
                                          <p:spTgt spid="9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00100" y="1682498"/>
                <a:ext cx="22783799" cy="48767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dirty="0" err="1">
                    <a:solidFill>
                      <a:srgbClr val="FF0000"/>
                    </a:solidFill>
                  </a:rPr>
                  <a:t>Bài</a:t>
                </a:r>
                <a:r>
                  <a:rPr lang="en-US" sz="4600" b="1" dirty="0">
                    <a:solidFill>
                      <a:srgbClr val="FF0000"/>
                    </a:solidFill>
                  </a:rPr>
                  <a:t> </a:t>
                </a:r>
                <a:r>
                  <a:rPr lang="en-US" sz="4600" b="1" dirty="0" err="1">
                    <a:solidFill>
                      <a:srgbClr val="FF0000"/>
                    </a:solidFill>
                  </a:rPr>
                  <a:t>tập</a:t>
                </a:r>
                <a:r>
                  <a:rPr lang="en-US" sz="4600" b="1" dirty="0">
                    <a:solidFill>
                      <a:srgbClr val="FF0000"/>
                    </a:solidFill>
                  </a:rPr>
                  <a:t>:</a:t>
                </a:r>
              </a:p>
              <a:p>
                <a:pPr marL="0" inden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4.8.  </a:t>
                </a:r>
                <a:r>
                  <a:rPr lang="en-US" sz="4400" b="1" dirty="0">
                    <a:latin typeface="Tahoma" panose="020B0604030504040204" pitchFamily="34" charset="0"/>
                    <a:ea typeface="Tahoma" panose="020B0604030504040204" pitchFamily="34" charset="0"/>
                    <a:cs typeface="Tahoma" panose="020B0604030504040204" pitchFamily="34" charset="0"/>
                  </a:rPr>
                  <a:t>Cho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sz="4600"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00100" y="1682498"/>
                <a:ext cx="22783799" cy="4876799"/>
              </a:xfrm>
              <a:prstGeom prst="rect">
                <a:avLst/>
              </a:prstGeom>
              <a:blipFill>
                <a:blip r:embed="rId3"/>
                <a:stretch>
                  <a:fillRect l="-1123" t="-3990"/>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0E65945A-65D7-41C3-91A9-07FCDDB6D5A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3194303"/>
            <a:ext cx="6781800" cy="3962400"/>
          </a:xfrm>
          <a:prstGeom prst="rect">
            <a:avLst/>
          </a:prstGeom>
          <a:noFill/>
          <a:ln>
            <a:noFill/>
          </a:ln>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707C48-41B9-DC64-A92D-C3BA2304ED15}"/>
                  </a:ext>
                </a:extLst>
              </p:cNvPr>
              <p:cNvSpPr txBox="1"/>
              <p:nvPr/>
            </p:nvSpPr>
            <p:spPr>
              <a:xfrm>
                <a:off x="1752600" y="7156703"/>
                <a:ext cx="22783798" cy="5964005"/>
              </a:xfrm>
              <a:prstGeom prst="rect">
                <a:avLst/>
              </a:prstGeom>
              <a:noFill/>
            </p:spPr>
            <p:txBody>
              <a:bodyPr wrap="square">
                <a:spAutoFit/>
              </a:bodyPr>
              <a:lstStyle/>
              <a:p>
                <a:pPr marL="0" indent="0" algn="ctr">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vectơ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m:t>
                        </m:r>
                      </m:e>
                    </m:acc>
                    <m:r>
                      <a:rPr lang="en-US" sz="4400" b="1" i="0" smtClean="0">
                        <a:latin typeface="Cambria Math" panose="02040503050406030204" pitchFamily="18" charset="0"/>
                      </a:rPr>
                      <m:t> </m:t>
                    </m:r>
                  </m:oMath>
                </a14:m>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m:t>
                            </m:r>
                          </m:e>
                        </m:acc>
                      </m:e>
                    </m:d>
                    <m:r>
                      <a:rPr lang="en-US" sz="4400" b="1" i="1">
                        <a:latin typeface="Cambria Math" panose="02040503050406030204" pitchFamily="18" charset="0"/>
                      </a:rPr>
                      <m:t>=</m:t>
                    </m:r>
                    <m:r>
                      <a:rPr lang="en-US" sz="4400" b="1" i="1">
                        <a:latin typeface="Cambria Math" panose="02040503050406030204" pitchFamily="18" charset="0"/>
                      </a:rPr>
                      <m:t>𝑪𝑩</m:t>
                    </m:r>
                    <m:r>
                      <a:rPr lang="en-US" sz="4400" b="1" i="1">
                        <a:latin typeface="Cambria Math" panose="02040503050406030204" pitchFamily="18" charset="0"/>
                      </a:rPr>
                      <m:t>=</m:t>
                    </m:r>
                    <m:r>
                      <a:rPr lang="en-US" sz="4400" b="1" i="1">
                        <a:latin typeface="Cambria Math" panose="02040503050406030204" pitchFamily="18" charset="0"/>
                      </a:rPr>
                      <m:t>𝒂</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vectơ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400" b="1" i="1">
                        <a:latin typeface="Cambria Math" panose="02040503050406030204" pitchFamily="18" charset="0"/>
                      </a:rPr>
                      <m:t>𝑯</m:t>
                    </m:r>
                  </m:oMath>
                </a14:m>
                <a:r>
                  <a:rPr lang="vi-VN" sz="4400" b="1" dirty="0">
                    <a:latin typeface="Tahoma" panose="020B0604030504040204" pitchFamily="34" charset="0"/>
                    <a:ea typeface="Tahoma" panose="020B0604030504040204" pitchFamily="34" charset="0"/>
                    <a:cs typeface="Tahoma" panose="020B0604030504040204" pitchFamily="34" charset="0"/>
                  </a:rPr>
                  <a:t> là trung điểm của </a:t>
                </a:r>
                <a14:m>
                  <m:oMath xmlns:m="http://schemas.openxmlformats.org/officeDocument/2006/math">
                    <m:r>
                      <a:rPr lang="en-US" sz="4400" b="1" i="1">
                        <a:latin typeface="Cambria Math" panose="02040503050406030204" pitchFamily="18" charset="0"/>
                      </a:rPr>
                      <m:t>𝑩𝑪</m:t>
                    </m:r>
                    <m:r>
                      <a:rPr lang="en-US" sz="4400" b="1" i="1">
                        <a:latin typeface="Cambria Math" panose="02040503050406030204" pitchFamily="18" charset="0"/>
                      </a:rPr>
                      <m:t>⇒</m:t>
                    </m:r>
                    <m:r>
                      <a:rPr lang="en-US" sz="4400" b="1" i="1">
                        <a:latin typeface="Cambria Math" panose="02040503050406030204" pitchFamily="18" charset="0"/>
                      </a:rPr>
                      <m:t>𝑨𝑯</m:t>
                    </m:r>
                    <m:r>
                      <a:rPr lang="en-US" sz="4400" b="1" i="1">
                        <a:latin typeface="Cambria Math" panose="02040503050406030204" pitchFamily="18" charset="0"/>
                      </a:rPr>
                      <m:t>⊥</m:t>
                    </m:r>
                    <m:r>
                      <a:rPr lang="en-US" sz="4400" b="1" i="1">
                        <a:latin typeface="Cambria Math" panose="02040503050406030204" pitchFamily="18" charset="0"/>
                      </a:rPr>
                      <m:t>𝑩𝑪</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en-US" sz="4400" b="1" i="1">
                        <a:latin typeface="Cambria Math" panose="02040503050406030204" pitchFamily="18" charset="0"/>
                      </a:rPr>
                      <m:t>𝑨𝑯</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𝑩𝑪</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num>
                      <m:den>
                        <m:r>
                          <a:rPr lang="en-US" sz="4400" b="1" i="1">
                            <a:latin typeface="Cambria Math" panose="02040503050406030204" pitchFamily="18" charset="0"/>
                          </a:rPr>
                          <m:t>𝟐</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𝒂</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num>
                      <m:den>
                        <m:r>
                          <a:rPr lang="en-US" sz="4400" b="1" i="1">
                            <a:latin typeface="Cambria Math" panose="02040503050406030204" pitchFamily="18" charset="0"/>
                          </a:rPr>
                          <m:t>𝟐</m:t>
                        </m:r>
                      </m:den>
                    </m:f>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Dựng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𝑨𝑩𝑫𝑪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thoi</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Ta</a:t>
                </a:r>
                <a:r>
                  <a:rPr lang="vi-VN" sz="4400" b="1" dirty="0">
                    <a:latin typeface="Tahoma" panose="020B0604030504040204" pitchFamily="34" charset="0"/>
                    <a:ea typeface="Tahoma" panose="020B0604030504040204" pitchFamily="34" charset="0"/>
                    <a:cs typeface="Tahoma" panose="020B0604030504040204" pitchFamily="34" charset="0"/>
                  </a:rPr>
                  <a:t> lại có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e>
                    </m:d>
                    <m:r>
                      <a:rPr lang="en-US" sz="4400" b="1" i="1">
                        <a:latin typeface="Cambria Math" panose="02040503050406030204" pitchFamily="18" charset="0"/>
                      </a:rPr>
                      <m:t>=</m:t>
                    </m:r>
                    <m:r>
                      <a:rPr lang="en-US" sz="4400" b="1" i="1">
                        <a:latin typeface="Cambria Math" panose="02040503050406030204" pitchFamily="18" charset="0"/>
                      </a:rPr>
                      <m:t>𝑨𝑫</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𝑨𝑯</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𝒂</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num>
                      <m:den>
                        <m:r>
                          <a:rPr lang="en-US" sz="4400" b="1" i="1">
                            <a:latin typeface="Cambria Math" panose="02040503050406030204" pitchFamily="18" charset="0"/>
                          </a:rPr>
                          <m:t>𝟐</m:t>
                        </m:r>
                      </m:den>
                    </m:f>
                    <m:r>
                      <a:rPr lang="en-US" sz="4400" b="1" i="1">
                        <a:latin typeface="Cambria Math" panose="02040503050406030204" pitchFamily="18" charset="0"/>
                      </a:rPr>
                      <m:t>=</m:t>
                    </m:r>
                    <m:r>
                      <a:rPr lang="en-US" sz="4400" b="1" i="1">
                        <a:latin typeface="Cambria Math" panose="02040503050406030204" pitchFamily="18" charset="0"/>
                      </a:rPr>
                      <m:t>𝒂</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BD707C48-41B9-DC64-A92D-C3BA2304ED15}"/>
                  </a:ext>
                </a:extLst>
              </p:cNvPr>
              <p:cNvSpPr txBox="1">
                <a:spLocks noRot="1" noChangeAspect="1" noMove="1" noResize="1" noEditPoints="1" noAdjustHandles="1" noChangeArrowheads="1" noChangeShapeType="1" noTextEdit="1"/>
              </p:cNvSpPr>
              <p:nvPr/>
            </p:nvSpPr>
            <p:spPr>
              <a:xfrm>
                <a:off x="1752600" y="7156703"/>
                <a:ext cx="22783798" cy="5964005"/>
              </a:xfrm>
              <a:prstGeom prst="rect">
                <a:avLst/>
              </a:prstGeom>
              <a:blipFill>
                <a:blip r:embed="rId5"/>
                <a:stretch>
                  <a:fillRect l="-1097" t="-2045" b="-1227"/>
                </a:stretch>
              </a:blipFill>
            </p:spPr>
            <p:txBody>
              <a:bodyPr/>
              <a:lstStyle/>
              <a:p>
                <a:r>
                  <a:rPr lang="en-US">
                    <a:noFill/>
                  </a:rPr>
                  <a:t> </a:t>
                </a:r>
              </a:p>
            </p:txBody>
          </p:sp>
        </mc:Fallback>
      </mc:AlternateContent>
    </p:spTree>
    <p:extLst>
      <p:ext uri="{BB962C8B-B14F-4D97-AF65-F5344CB8AC3E}">
        <p14:creationId xmlns:p14="http://schemas.microsoft.com/office/powerpoint/2010/main" val="1430882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barn(inVertical)">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barn(inVertical)">
                                      <p:cBhvr>
                                        <p:cTn id="48" dur="500"/>
                                        <p:tgtEl>
                                          <p:spTgt spid="3">
                                            <p:txEl>
                                              <p:pRg st="5" end="5"/>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arn(inVertical)">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09599" y="2514600"/>
            <a:ext cx="23365691" cy="9372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Một con tàu chuyển động từ bờ bên này sang bờ bên kia của một dòng sông với vận tốc riêng không đổi. Giả sử vận tốc dòng nước là không đổi và đáng kể, các yếu tố bên ngoài khác không ảnh hưởng đến vận tốc thực tế của tàu. Nếu không quan tâm đến điểm đến thì cần giữ lái cho tàu tạo với bờ sông một góc bao nhiêu để tàu sang bờ bên kia được nhanh nhất</a:t>
            </a:r>
            <a:r>
              <a:rPr lang="en-US" sz="4400" b="1" dirty="0">
                <a:latin typeface="Tahoma" panose="020B0604030504040204" pitchFamily="34" charset="0"/>
                <a:ea typeface="Tahoma" panose="020B0604030504040204" pitchFamily="34" charset="0"/>
                <a:cs typeface="Tahoma" panose="020B0604030504040204" pitchFamily="34" charset="0"/>
              </a:rPr>
              <a:t>?</a:t>
            </a:r>
          </a:p>
        </p:txBody>
      </p:sp>
      <p:pic>
        <p:nvPicPr>
          <p:cNvPr id="102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142830"/>
            <a:ext cx="8305800" cy="53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tập</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4.9.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4.19 </a:t>
                </a: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diễn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𝟐</m:t>
                            </m:r>
                          </m:sub>
                        </m:sSub>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e>
                    </m:d>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𝑵</m:t>
                    </m:r>
                    <m:r>
                      <a:rPr lang="en-US" sz="4400" b="1" i="1">
                        <a:latin typeface="Cambria Math" panose="02040503050406030204" pitchFamily="18" charset="0"/>
                      </a:rPr>
                      <m:t>, </m:t>
                    </m:r>
                  </m:oMath>
                </a14:m>
                <a:endParaRPr lang="en-US" sz="4400" b="1" i="1"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𝟐</m:t>
                                </m:r>
                              </m:sub>
                            </m:sSub>
                          </m:e>
                        </m:acc>
                      </m:e>
                    </m:d>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𝟐</m:t>
                            </m:r>
                          </m:sub>
                        </m:sSub>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189" t="-160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𝟐</m:t>
                            </m:r>
                          </m:sub>
                        </m:sSub>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𝟐</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Xét</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14:m>
                  <m:oMath xmlns:m="http://schemas.openxmlformats.org/officeDocument/2006/math">
                    <m:r>
                      <a:rPr lang="en-US" sz="4400" b="1" i="1">
                        <a:latin typeface="Cambria Math" panose="02040503050406030204" pitchFamily="18" charset="0"/>
                      </a:rPr>
                      <m:t>𝑨𝑩𝑫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400" b="1" i="1">
                        <a:latin typeface="Cambria Math" panose="02040503050406030204" pitchFamily="18" charset="0"/>
                      </a:rPr>
                      <m:t>𝑨𝑫</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𝑩</m:t>
                        </m:r>
                        <m:sSup>
                          <m:sSupPr>
                            <m:ctrlPr>
                              <a:rPr lang="en-US" sz="4400" b="1" i="1">
                                <a:latin typeface="Cambria Math" panose="02040503050406030204" pitchFamily="18" charset="0"/>
                              </a:rPr>
                            </m:ctrlPr>
                          </m:sSupPr>
                          <m:e>
                            <m:r>
                              <a:rPr lang="en-US" sz="4400" b="1" i="1">
                                <a:latin typeface="Cambria Math" panose="02040503050406030204" pitchFamily="18" charset="0"/>
                              </a:rPr>
                              <m:t>𝑨</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𝑩</m:t>
                        </m:r>
                        <m:sSup>
                          <m:sSupPr>
                            <m:ctrlPr>
                              <a:rPr lang="en-US" sz="4400" b="1" i="1">
                                <a:latin typeface="Cambria Math" panose="02040503050406030204" pitchFamily="18" charset="0"/>
                              </a:rPr>
                            </m:ctrlPr>
                          </m:sSupPr>
                          <m:e>
                            <m:r>
                              <a:rPr lang="en-US" sz="4400" b="1" i="1">
                                <a:latin typeface="Cambria Math" panose="02040503050406030204" pitchFamily="18" charset="0"/>
                              </a:rPr>
                              <m:t>𝑫</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𝑩𝑨</m:t>
                        </m:r>
                        <m:r>
                          <a:rPr lang="en-US" sz="4400" b="1" i="1">
                            <a:latin typeface="Cambria Math" panose="02040503050406030204" pitchFamily="18" charset="0"/>
                          </a:rPr>
                          <m:t>.</m:t>
                        </m:r>
                        <m:r>
                          <a:rPr lang="en-US" sz="4400" b="1" i="1">
                            <a:latin typeface="Cambria Math" panose="02040503050406030204" pitchFamily="18" charset="0"/>
                          </a:rPr>
                          <m:t>𝑩𝑫</m:t>
                        </m:r>
                        <m:r>
                          <a:rPr lang="en-US" sz="4400" b="1" i="1">
                            <a:latin typeface="Cambria Math" panose="02040503050406030204" pitchFamily="18" charset="0"/>
                          </a:rPr>
                          <m:t>.</m:t>
                        </m:r>
                        <m:r>
                          <m:rPr>
                            <m:nor/>
                          </m:rPr>
                          <a:rPr lang="en-US" sz="4400" b="1">
                            <a:latin typeface="Tahoma" panose="020B0604030504040204" pitchFamily="34" charset="0"/>
                            <a:ea typeface="Tahoma" panose="020B0604030504040204" pitchFamily="34" charset="0"/>
                            <a:cs typeface="Tahoma" panose="020B0604030504040204" pitchFamily="34" charset="0"/>
                          </a:rPr>
                          <m:t>cos</m:t>
                        </m:r>
                        <m:r>
                          <m:rPr>
                            <m:nor/>
                          </m:rPr>
                          <a:rPr lang="en-US" sz="4400" b="1">
                            <a:latin typeface="Tahoma" panose="020B0604030504040204" pitchFamily="34" charset="0"/>
                            <a:ea typeface="Tahoma" panose="020B0604030504040204" pitchFamily="34" charset="0"/>
                            <a:cs typeface="Tahoma" panose="020B0604030504040204" pitchFamily="34" charset="0"/>
                          </a:rPr>
                          <m:t>6</m:t>
                        </m:r>
                        <m:sSup>
                          <m:sSupPr>
                            <m:ctrlPr>
                              <a:rPr lang="en-US" sz="4400" b="1" i="1">
                                <a:latin typeface="Cambria Math" panose="02040503050406030204" pitchFamily="18" charset="0"/>
                              </a:rPr>
                            </m:ctrlPr>
                          </m:sSupPr>
                          <m:e>
                            <m:r>
                              <m:rPr>
                                <m:nor/>
                              </m:rPr>
                              <a:rPr lang="en-US" sz="4400" b="1">
                                <a:latin typeface="Tahoma" panose="020B0604030504040204" pitchFamily="34" charset="0"/>
                                <a:ea typeface="Tahoma" panose="020B0604030504040204" pitchFamily="34" charset="0"/>
                                <a:cs typeface="Tahoma" panose="020B0604030504040204" pitchFamily="34" charset="0"/>
                              </a:rPr>
                              <m:t>0</m:t>
                            </m:r>
                          </m:e>
                          <m:sup>
                            <m:r>
                              <a:rPr lang="en-US" sz="4400" b="1" i="1">
                                <a:latin typeface="Cambria Math" panose="02040503050406030204" pitchFamily="18" charset="0"/>
                              </a:rPr>
                              <m:t>𝟎</m:t>
                            </m:r>
                          </m:sup>
                        </m:sSup>
                      </m:e>
                    </m:rad>
                  </m:oMath>
                </a14:m>
                <a:br>
                  <a:rPr lang="en-US" sz="4400" b="1" dirty="0">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e>
                    </m:rad>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𝟕</m:t>
                        </m:r>
                      </m:e>
                    </m:rad>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d>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𝟕</m:t>
                        </m:r>
                      </m:e>
                    </m:rad>
                    <m:r>
                      <a:rPr lang="en-US" sz="4400" b="1" i="1">
                        <a:latin typeface="Cambria Math" panose="02040503050406030204" pitchFamily="18" charset="0"/>
                      </a:rPr>
                      <m:t>𝑵</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003" t="-1601"/>
                </a:stretch>
              </a:blipFill>
              <a:ln>
                <a:solidFill>
                  <a:srgbClr val="00B0F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478085BD-176F-4BED-B93B-EA8664A975BD}"/>
              </a:ext>
            </a:extLst>
          </p:cNvPr>
          <p:cNvPicPr/>
          <p:nvPr/>
        </p:nvPicPr>
        <p:blipFill>
          <a:blip r:embed="rId5"/>
          <a:stretch>
            <a:fillRect/>
          </a:stretch>
        </p:blipFill>
        <p:spPr>
          <a:xfrm>
            <a:off x="3124200" y="6819900"/>
            <a:ext cx="6553200" cy="5715000"/>
          </a:xfrm>
          <a:prstGeom prst="rect">
            <a:avLst/>
          </a:prstGeom>
        </p:spPr>
      </p:pic>
      <p:pic>
        <p:nvPicPr>
          <p:cNvPr id="9" name="Picture 8">
            <a:extLst>
              <a:ext uri="{FF2B5EF4-FFF2-40B4-BE49-F238E27FC236}">
                <a16:creationId xmlns:a16="http://schemas.microsoft.com/office/drawing/2014/main" id="{B309EBA7-DE63-45A7-9CA4-03945F819653}"/>
              </a:ext>
            </a:extLst>
          </p:cNvPr>
          <p:cNvPicPr/>
          <p:nvPr/>
        </p:nvPicPr>
        <p:blipFill>
          <a:blip r:embed="rId6"/>
          <a:stretch>
            <a:fillRect/>
          </a:stretch>
        </p:blipFill>
        <p:spPr>
          <a:xfrm>
            <a:off x="17306923" y="8439150"/>
            <a:ext cx="6706468" cy="4953799"/>
          </a:xfrm>
          <a:prstGeom prst="rect">
            <a:avLst/>
          </a:prstGeom>
        </p:spPr>
      </p:pic>
    </p:spTree>
    <p:extLst>
      <p:ext uri="{BB962C8B-B14F-4D97-AF65-F5344CB8AC3E}">
        <p14:creationId xmlns:p14="http://schemas.microsoft.com/office/powerpoint/2010/main" val="1540235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up)">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up)">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wipe(up)">
                                      <p:cBhvr>
                                        <p:cTn id="55" dur="500"/>
                                        <p:tgtEl>
                                          <p:spTgt spid="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wipe(up)">
                                      <p:cBhvr>
                                        <p:cTn id="60" dur="500"/>
                                        <p:tgtEl>
                                          <p:spTgt spid="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animEffect transition="in" filter="wipe(up)">
                                      <p:cBhvr>
                                        <p:cTn id="65" dur="500"/>
                                        <p:tgtEl>
                                          <p:spTgt spid="7">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
                                            <p:txEl>
                                              <p:pRg st="5" end="5"/>
                                            </p:txEl>
                                          </p:spTgt>
                                        </p:tgtEl>
                                        <p:attrNameLst>
                                          <p:attrName>style.visibility</p:attrName>
                                        </p:attrNameLst>
                                      </p:cBhvr>
                                      <p:to>
                                        <p:strVal val="visible"/>
                                      </p:to>
                                    </p:set>
                                    <p:animEffect transition="in" filter="wipe(up)">
                                      <p:cBhvr>
                                        <p:cTn id="7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1676400"/>
            <a:ext cx="24155400" cy="11716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100" b="1" dirty="0" err="1">
                <a:latin typeface="Tahoma" panose="020B0604030504040204" pitchFamily="34" charset="0"/>
                <a:ea typeface="Tahoma" panose="020B0604030504040204" pitchFamily="34" charset="0"/>
                <a:cs typeface="Tahoma" panose="020B0604030504040204" pitchFamily="34" charset="0"/>
              </a:rPr>
              <a:t>Hãy</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giải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bài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toán</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trong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tình</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huống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mở</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đầu</a:t>
            </a:r>
            <a:r>
              <a:rPr lang="en-US" sz="4100" b="1" dirty="0">
                <a:latin typeface="Tahoma" panose="020B0604030504040204" pitchFamily="34" charset="0"/>
                <a:ea typeface="Tahoma" panose="020B0604030504040204" pitchFamily="34" charset="0"/>
                <a:cs typeface="Tahoma" panose="020B0604030504040204" pitchFamily="34" charset="0"/>
              </a:rPr>
              <a:t>: </a:t>
            </a:r>
            <a:r>
              <a:rPr lang="vi-VN" sz="4100" b="1" dirty="0">
                <a:latin typeface="Tahoma" panose="020B0604030504040204" pitchFamily="34" charset="0"/>
                <a:ea typeface="Tahoma" panose="020B0604030504040204" pitchFamily="34" charset="0"/>
                <a:cs typeface="Tahoma" panose="020B0604030504040204" pitchFamily="34" charset="0"/>
              </a:rPr>
              <a:t>Một con tàu chuyển động từ bờ bên này sang bờ bên kia của một dòng sông với vận tốc riêng không đổi. Giả sử vận tốc dòng nước là không đổi và đáng kể, các yếu tố bên ngoài khác không ảnh hưởng đến vận tốc thực tế của tàu. Nếu không quan tâm đến điểm đến thì cần giữ lái cho tàu tạo với bờ sông một góc bao nhiêu để tàu sang bờ bên kia được nhanh nhất</a:t>
            </a:r>
            <a:r>
              <a:rPr lang="en-US" sz="4100" b="1" dirty="0">
                <a:latin typeface="Tahoma" panose="020B0604030504040204" pitchFamily="34" charset="0"/>
                <a:ea typeface="Tahoma" panose="020B0604030504040204" pitchFamily="34" charset="0"/>
                <a:cs typeface="Tahoma" panose="020B0604030504040204" pitchFamily="34" charset="0"/>
              </a:rPr>
              <a:t>.</a:t>
            </a:r>
          </a:p>
          <a:p>
            <a:endParaRPr lang="en-US" sz="4500" b="1" dirty="0"/>
          </a:p>
        </p:txBody>
      </p:sp>
      <p:pic>
        <p:nvPicPr>
          <p:cNvPr id="5" name="Picture 4">
            <a:extLst>
              <a:ext uri="{FF2B5EF4-FFF2-40B4-BE49-F238E27FC236}">
                <a16:creationId xmlns:a16="http://schemas.microsoft.com/office/drawing/2014/main" id="{1A4307E6-816A-43BA-E7E7-CC33419ADA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90381" y="4038601"/>
            <a:ext cx="8965019" cy="5029200"/>
          </a:xfrm>
          <a:prstGeom prst="rect">
            <a:avLst/>
          </a:prstGeom>
          <a:noFill/>
          <a:ln>
            <a:noFill/>
          </a:ln>
        </p:spPr>
      </p:pic>
      <p:sp>
        <p:nvSpPr>
          <p:cNvPr id="3" name="TextBox 2">
            <a:extLst>
              <a:ext uri="{FF2B5EF4-FFF2-40B4-BE49-F238E27FC236}">
                <a16:creationId xmlns:a16="http://schemas.microsoft.com/office/drawing/2014/main" id="{B8599C83-2EA4-0303-E1B3-94E5D1780245}"/>
              </a:ext>
            </a:extLst>
          </p:cNvPr>
          <p:cNvSpPr txBox="1"/>
          <p:nvPr/>
        </p:nvSpPr>
        <p:spPr>
          <a:xfrm>
            <a:off x="2743200" y="919364"/>
            <a:ext cx="3739116" cy="769441"/>
          </a:xfrm>
          <a:prstGeom prst="rect">
            <a:avLst/>
          </a:prstGeom>
          <a:solidFill>
            <a:schemeClr val="bg1"/>
          </a:solid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dụng</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428EA49-0694-58C3-2E29-CEF5C8F93EFB}"/>
                  </a:ext>
                </a:extLst>
              </p:cNvPr>
              <p:cNvSpPr txBox="1"/>
              <p:nvPr/>
            </p:nvSpPr>
            <p:spPr>
              <a:xfrm>
                <a:off x="457200" y="4676238"/>
                <a:ext cx="15087600" cy="7363362"/>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 </a:t>
                </a:r>
                <a:r>
                  <a:rPr kumimoji="0" lang="en-US" sz="40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4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thị</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hai</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bờ</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sông</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hai</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đường</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thẳng</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song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song</a:t>
                </a:r>
                <a14:m>
                  <m:oMath xmlns:m="http://schemas.openxmlformats.org/officeDocument/2006/math">
                    <m:sSub>
                      <m:sSub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𝒅</m:t>
                        </m:r>
                      </m:e>
                      <m:sub>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𝟏</m:t>
                        </m:r>
                      </m:sub>
                    </m:sSub>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𝒅</m:t>
                        </m:r>
                      </m:e>
                      <m:sub>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𝟐</m:t>
                        </m:r>
                      </m:sub>
                    </m:sSub>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(H4.17)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sử</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tàu</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xuất</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phát</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m:t>
                    </m:r>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sSub>
                      <m:sSub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𝒅</m:t>
                        </m:r>
                      </m:e>
                      <m:sub>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𝟏</m:t>
                        </m:r>
                      </m:sub>
                    </m:sSub>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bánh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lái</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luôn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giữ</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tàu</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tạo</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bờ</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𝜶</m:t>
                    </m:r>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sSub>
                          <m:sSub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𝒗</m:t>
                            </m:r>
                          </m:e>
                          <m:sub>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𝒓</m:t>
                            </m:r>
                          </m:sub>
                        </m:sSub>
                      </m:e>
                    </m:acc>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sSub>
                          <m:sSub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𝒗</m:t>
                            </m:r>
                          </m:e>
                          <m:sub>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𝒏</m:t>
                            </m:r>
                          </m:sub>
                        </m:sSub>
                      </m:e>
                    </m:acc>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lần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lượt</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vec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tơ</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tốc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riêng</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tàu</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tốc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dòng</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nước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𝑴</m:t>
                    </m:r>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𝑵</m:t>
                    </m:r>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 </m:t>
                    </m:r>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sao</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sSub>
                          <m:sSub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𝒗</m:t>
                            </m:r>
                          </m:e>
                          <m:sub>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𝒓</m:t>
                            </m:r>
                          </m:sub>
                        </m:sSub>
                      </m:e>
                    </m:acc>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𝑨𝑴</m:t>
                        </m:r>
                      </m:e>
                    </m:acc>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sSub>
                          <m:sSub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𝒗</m:t>
                            </m:r>
                          </m:e>
                          <m:sub>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𝒏</m:t>
                            </m:r>
                          </m:sub>
                        </m:sSub>
                      </m:e>
                    </m:acc>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𝑴𝑵</m:t>
                        </m:r>
                      </m:e>
                    </m:acc>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Khi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tàu</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chuyển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chuyển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vec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tơ</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tốc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tế</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𝒗</m:t>
                        </m:r>
                      </m:e>
                    </m:acc>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sSub>
                          <m:sSub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𝒗</m:t>
                            </m:r>
                          </m:e>
                          <m:sub>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𝒓</m:t>
                            </m:r>
                          </m:sub>
                        </m:sSub>
                      </m:e>
                    </m:acc>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sSub>
                          <m:sSub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𝒗</m:t>
                            </m:r>
                          </m:e>
                          <m:sub>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𝒏</m:t>
                            </m:r>
                          </m:sub>
                        </m:sSub>
                      </m:e>
                    </m:acc>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𝑨𝑴</m:t>
                        </m:r>
                      </m:e>
                    </m:acc>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𝑴𝑵</m:t>
                        </m:r>
                      </m:e>
                    </m:acc>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𝑨𝑵</m:t>
                        </m:r>
                      </m:e>
                    </m:acc>
                  </m:oMath>
                </a14:m>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𝑩</m:t>
                    </m:r>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𝑪</m:t>
                    </m:r>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tương</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ứng</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giao</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𝑨𝑵</m:t>
                    </m:r>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𝑨𝑴</m:t>
                    </m:r>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𝒅</m:t>
                        </m:r>
                      </m:e>
                      <m:sub>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𝟐</m:t>
                        </m:r>
                      </m:sub>
                    </m:sSub>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Tàu</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chuyền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thẳng</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m:t>
                    </m:r>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đến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𝑩</m:t>
                    </m:r>
                  </m:oMath>
                </a14:m>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tốc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tế</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𝑨𝑵</m:t>
                        </m:r>
                      </m:e>
                    </m:acc>
                  </m:oMath>
                </a14:m>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do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thời</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gian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thiết</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kế</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tàu</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sang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bờ</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𝒅</m:t>
                        </m:r>
                      </m:e>
                      <m:sub>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𝟐</m:t>
                        </m:r>
                      </m:sub>
                    </m:sSub>
                  </m:oMath>
                </a14:m>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𝑨𝑩</m:t>
                        </m:r>
                      </m:num>
                      <m:den>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𝑨𝑵</m:t>
                        </m:r>
                      </m:den>
                    </m:f>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𝑨𝑪</m:t>
                        </m:r>
                      </m:num>
                      <m:den>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𝑨𝑴</m:t>
                        </m:r>
                      </m:den>
                    </m:f>
                    <m: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t>.</m:t>
                    </m:r>
                  </m:oMath>
                </a14:m>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a:extLst>
                  <a:ext uri="{FF2B5EF4-FFF2-40B4-BE49-F238E27FC236}">
                    <a16:creationId xmlns:a16="http://schemas.microsoft.com/office/drawing/2014/main" id="{0428EA49-0694-58C3-2E29-CEF5C8F93EFB}"/>
                  </a:ext>
                </a:extLst>
              </p:cNvPr>
              <p:cNvSpPr txBox="1">
                <a:spLocks noRot="1" noChangeAspect="1" noMove="1" noResize="1" noEditPoints="1" noAdjustHandles="1" noChangeArrowheads="1" noChangeShapeType="1" noTextEdit="1"/>
              </p:cNvSpPr>
              <p:nvPr/>
            </p:nvSpPr>
            <p:spPr>
              <a:xfrm>
                <a:off x="457200" y="4676238"/>
                <a:ext cx="15087600" cy="7363362"/>
              </a:xfrm>
              <a:prstGeom prst="rect">
                <a:avLst/>
              </a:prstGeom>
              <a:blipFill>
                <a:blip r:embed="rId4"/>
                <a:stretch>
                  <a:fillRect l="-1414" t="-1490" b="-49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1CE8CF5-C686-4E3F-8F82-016097F1B1B0}"/>
              </a:ext>
            </a:extLst>
          </p:cNvPr>
          <p:cNvPicPr>
            <a:picLocks noChangeAspect="1"/>
          </p:cNvPicPr>
          <p:nvPr/>
        </p:nvPicPr>
        <p:blipFill>
          <a:blip r:embed="rId5"/>
          <a:stretch>
            <a:fillRect/>
          </a:stretch>
        </p:blipFill>
        <p:spPr>
          <a:xfrm>
            <a:off x="15544073" y="8113567"/>
            <a:ext cx="8611327" cy="5291787"/>
          </a:xfrm>
          <a:prstGeom prst="rect">
            <a:avLst/>
          </a:prstGeom>
        </p:spPr>
      </p:pic>
    </p:spTree>
    <p:extLst>
      <p:ext uri="{BB962C8B-B14F-4D97-AF65-F5344CB8AC3E}">
        <p14:creationId xmlns:p14="http://schemas.microsoft.com/office/powerpoint/2010/main" val="87979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left)">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left)">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1676400"/>
            <a:ext cx="24155400" cy="11716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100" b="1" dirty="0" err="1">
                <a:latin typeface="Tahoma" panose="020B0604030504040204" pitchFamily="34" charset="0"/>
                <a:ea typeface="Tahoma" panose="020B0604030504040204" pitchFamily="34" charset="0"/>
                <a:cs typeface="Tahoma" panose="020B0604030504040204" pitchFamily="34" charset="0"/>
              </a:rPr>
              <a:t>Hãy</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giải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bài</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toán</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trong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tình</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huống</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mở</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đầu</a:t>
            </a:r>
            <a:r>
              <a:rPr lang="en-US" sz="4100" b="1" dirty="0">
                <a:latin typeface="Tahoma" panose="020B0604030504040204" pitchFamily="34" charset="0"/>
                <a:ea typeface="Tahoma" panose="020B0604030504040204" pitchFamily="34" charset="0"/>
                <a:cs typeface="Tahoma" panose="020B0604030504040204" pitchFamily="34" charset="0"/>
              </a:rPr>
              <a:t>: </a:t>
            </a:r>
            <a:r>
              <a:rPr lang="vi-VN" sz="4100" b="1" dirty="0">
                <a:latin typeface="Tahoma" panose="020B0604030504040204" pitchFamily="34" charset="0"/>
                <a:ea typeface="Tahoma" panose="020B0604030504040204" pitchFamily="34" charset="0"/>
                <a:cs typeface="Tahoma" panose="020B0604030504040204" pitchFamily="34" charset="0"/>
              </a:rPr>
              <a:t>Một con tàu chuyển động từ bờ bên này sang bờ bên kia của một dòng sông với vận tốc riêng không đổi. Giả sử vận tốc dòng nước là không đổi và đáng kể, các yếu tố bên ngoài khác không ảnh hưởng đến vận tốc thực tế của tàu. Nếu không quan tâm đến điểm đến thì cần giữ lái cho tàu tạo với bờ sông một góc bao nhiêu để tàu sang bờ bên kia được nhanh nhất</a:t>
            </a:r>
            <a:r>
              <a:rPr lang="en-US" sz="4100" b="1" dirty="0">
                <a:latin typeface="Tahoma" panose="020B0604030504040204" pitchFamily="34" charset="0"/>
                <a:ea typeface="Tahoma" panose="020B0604030504040204" pitchFamily="34" charset="0"/>
                <a:cs typeface="Tahoma" panose="020B0604030504040204" pitchFamily="34" charset="0"/>
              </a:rPr>
              <a:t>.</a:t>
            </a:r>
          </a:p>
          <a:p>
            <a:endParaRPr lang="en-US" sz="4500" b="1" dirty="0"/>
          </a:p>
        </p:txBody>
      </p:sp>
      <p:pic>
        <p:nvPicPr>
          <p:cNvPr id="5" name="Picture 4">
            <a:extLst>
              <a:ext uri="{FF2B5EF4-FFF2-40B4-BE49-F238E27FC236}">
                <a16:creationId xmlns:a16="http://schemas.microsoft.com/office/drawing/2014/main" id="{1A4307E6-816A-43BA-E7E7-CC33419ADA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90381" y="4038601"/>
            <a:ext cx="8965019" cy="5029200"/>
          </a:xfrm>
          <a:prstGeom prst="rect">
            <a:avLst/>
          </a:prstGeom>
          <a:noFill/>
          <a:ln>
            <a:noFill/>
          </a:ln>
        </p:spPr>
      </p:pic>
      <p:sp>
        <p:nvSpPr>
          <p:cNvPr id="3" name="TextBox 2">
            <a:extLst>
              <a:ext uri="{FF2B5EF4-FFF2-40B4-BE49-F238E27FC236}">
                <a16:creationId xmlns:a16="http://schemas.microsoft.com/office/drawing/2014/main" id="{B8599C83-2EA4-0303-E1B3-94E5D1780245}"/>
              </a:ext>
            </a:extLst>
          </p:cNvPr>
          <p:cNvSpPr txBox="1"/>
          <p:nvPr/>
        </p:nvSpPr>
        <p:spPr>
          <a:xfrm>
            <a:off x="2743200" y="919364"/>
            <a:ext cx="3739116" cy="769441"/>
          </a:xfrm>
          <a:prstGeom prst="rect">
            <a:avLst/>
          </a:prstGeom>
          <a:solidFill>
            <a:schemeClr val="bg1"/>
          </a:solid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dụng</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sp>
        <p:nvSpPr>
          <p:cNvPr id="6" name="TextBox 5">
            <a:extLst>
              <a:ext uri="{FF2B5EF4-FFF2-40B4-BE49-F238E27FC236}">
                <a16:creationId xmlns:a16="http://schemas.microsoft.com/office/drawing/2014/main" id="{0428EA49-0694-58C3-2E29-CEF5C8F93EFB}"/>
              </a:ext>
            </a:extLst>
          </p:cNvPr>
          <p:cNvSpPr txBox="1"/>
          <p:nvPr/>
        </p:nvSpPr>
        <p:spPr>
          <a:xfrm>
            <a:off x="457200" y="4676238"/>
            <a:ext cx="3962400" cy="707886"/>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 </a:t>
            </a:r>
            <a:r>
              <a:rPr kumimoji="0" lang="en-US" sz="40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4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F1CE8CF5-C686-4E3F-8F82-016097F1B1B0}"/>
              </a:ext>
            </a:extLst>
          </p:cNvPr>
          <p:cNvPicPr>
            <a:picLocks noChangeAspect="1"/>
          </p:cNvPicPr>
          <p:nvPr/>
        </p:nvPicPr>
        <p:blipFill>
          <a:blip r:embed="rId4"/>
          <a:stretch>
            <a:fillRect/>
          </a:stretch>
        </p:blipFill>
        <p:spPr>
          <a:xfrm>
            <a:off x="15544073" y="8113567"/>
            <a:ext cx="8611327" cy="5291787"/>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93AF909-BF85-EBAD-6DA9-B9F71A3F4DEB}"/>
                  </a:ext>
                </a:extLst>
              </p:cNvPr>
              <p:cNvSpPr txBox="1"/>
              <p:nvPr/>
            </p:nvSpPr>
            <p:spPr>
              <a:xfrm>
                <a:off x="457200" y="5292216"/>
                <a:ext cx="14097000" cy="4452694"/>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khác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𝑨𝑴</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sSub>
                              <m:sSub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𝒗</m:t>
                                </m:r>
                              </m:e>
                              <m:sub>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𝒓</m:t>
                                </m:r>
                              </m:sub>
                            </m:sSub>
                          </m:e>
                        </m:acc>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không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đổi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nên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𝑨𝑪</m:t>
                        </m:r>
                      </m:num>
                      <m:den>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𝑨𝑴</m:t>
                        </m:r>
                      </m:den>
                    </m:f>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nhỏ</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nhất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𝑨𝑪</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nhỏ</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nhất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𝑨𝑪</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𝒅</m:t>
                          </m:r>
                        </m:e>
                        <m:sub>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b>
                      </m:sSub>
                    </m:oMath>
                  </m:oMathPara>
                </a14:m>
                <a:endParaRPr kumimoji="0" lang="en-US"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𝑨𝑴</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𝒅</m:t>
                          </m:r>
                        </m:e>
                        <m:sub>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b>
                      </m:sSub>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tàu</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sang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bờ</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bên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kia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nhanh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nhất</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giữ</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bánh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tàu</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luôn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vuông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bờ</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TextBox 3">
                <a:extLst>
                  <a:ext uri="{FF2B5EF4-FFF2-40B4-BE49-F238E27FC236}">
                    <a16:creationId xmlns:a16="http://schemas.microsoft.com/office/drawing/2014/main" id="{993AF909-BF85-EBAD-6DA9-B9F71A3F4DEB}"/>
                  </a:ext>
                </a:extLst>
              </p:cNvPr>
              <p:cNvSpPr txBox="1">
                <a:spLocks noRot="1" noChangeAspect="1" noMove="1" noResize="1" noEditPoints="1" noAdjustHandles="1" noChangeArrowheads="1" noChangeShapeType="1" noTextEdit="1"/>
              </p:cNvSpPr>
              <p:nvPr/>
            </p:nvSpPr>
            <p:spPr>
              <a:xfrm>
                <a:off x="457200" y="5292216"/>
                <a:ext cx="14097000" cy="4452694"/>
              </a:xfrm>
              <a:prstGeom prst="rect">
                <a:avLst/>
              </a:prstGeom>
              <a:blipFill>
                <a:blip r:embed="rId5"/>
                <a:stretch>
                  <a:fillRect l="-1729" b="-5609"/>
                </a:stretch>
              </a:blipFill>
            </p:spPr>
            <p:txBody>
              <a:bodyPr/>
              <a:lstStyle/>
              <a:p>
                <a:r>
                  <a:rPr lang="en-US">
                    <a:noFill/>
                  </a:rPr>
                  <a:t> </a:t>
                </a:r>
              </a:p>
            </p:txBody>
          </p:sp>
        </mc:Fallback>
      </mc:AlternateContent>
    </p:spTree>
    <p:extLst>
      <p:ext uri="{BB962C8B-B14F-4D97-AF65-F5344CB8AC3E}">
        <p14:creationId xmlns:p14="http://schemas.microsoft.com/office/powerpoint/2010/main" val="718633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676400"/>
                <a:ext cx="23850600" cy="11716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2:</a:t>
                </a:r>
              </a:p>
              <a:p>
                <a:pPr marL="0" indent="0">
                  <a:buNone/>
                </a:pP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khẩu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𝟐𝟐𝟏𝟒𝟖</m:t>
                    </m:r>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xỉ</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𝟐𝟐𝟔𝟎</m:t>
                    </m:r>
                    <m:r>
                      <a:rPr lang="en-US" sz="4400" b="1" i="1">
                        <a:latin typeface="Cambria Math" panose="02040503050406030204" pitchFamily="18" charset="0"/>
                      </a:rPr>
                      <m:t>𝒌𝒈</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con </a:t>
                </a:r>
                <a:r>
                  <a:rPr lang="en-US" sz="4400" b="1" dirty="0" err="1">
                    <a:latin typeface="Tahoma" panose="020B0604030504040204" pitchFamily="34" charset="0"/>
                    <a:ea typeface="Tahoma" panose="020B0604030504040204" pitchFamily="34" charset="0"/>
                    <a:cs typeface="Tahoma" panose="020B0604030504040204" pitchFamily="34" charset="0"/>
                  </a:rPr>
                  <a:t>dốc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nghiêng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𝟎</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so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ngang</a:t>
                </a:r>
                <a:r>
                  <a:rPr lang="en-US" sz="4400" b="1" dirty="0">
                    <a:latin typeface="Tahoma" panose="020B0604030504040204" pitchFamily="34" charset="0"/>
                    <a:ea typeface="Tahoma" panose="020B0604030504040204" pitchFamily="34" charset="0"/>
                    <a:cs typeface="Tahoma" panose="020B0604030504040204" pitchFamily="34" charset="0"/>
                  </a:rPr>
                  <a:t> (H.4.18).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𝟏𝟎𝟎</m:t>
                    </m:r>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thiểu</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pháo</a:t>
                </a:r>
                <a:r>
                  <a:rPr lang="en-US" sz="44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ý: </a:t>
                </a: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coi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khẩu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chịu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𝑷</m:t>
                        </m:r>
                      </m:e>
                    </m:acc>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𝑷</m:t>
                            </m:r>
                          </m:e>
                        </m:acc>
                      </m:e>
                    </m:d>
                    <m:r>
                      <a:rPr lang="en-US" sz="4400" b="1" i="1">
                        <a:latin typeface="Cambria Math" panose="02040503050406030204" pitchFamily="18" charset="0"/>
                      </a:rPr>
                      <m:t>=</m:t>
                    </m:r>
                    <m:r>
                      <a:rPr lang="en-US" sz="4400" b="1" i="1">
                        <a:latin typeface="Cambria Math" panose="02040503050406030204" pitchFamily="18" charset="0"/>
                      </a:rPr>
                      <m:t>𝟐𝟐𝟏𝟒𝟖</m:t>
                    </m:r>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xuống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dưới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𝒘</m:t>
                        </m:r>
                      </m:e>
                    </m:acc>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𝒘</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𝑷</m:t>
                            </m:r>
                          </m:e>
                        </m:acc>
                      </m:e>
                    </m:d>
                    <m:r>
                      <m:rPr>
                        <m:nor/>
                      </m:rPr>
                      <a:rPr lang="en-US" sz="4400" b="1">
                        <a:latin typeface="Tahoma" panose="020B0604030504040204" pitchFamily="34" charset="0"/>
                        <a:ea typeface="Tahoma" panose="020B0604030504040204" pitchFamily="34" charset="0"/>
                        <a:cs typeface="Tahoma" panose="020B0604030504040204" pitchFamily="34" charset="0"/>
                      </a:rPr>
                      <m:t>cos</m:t>
                    </m:r>
                    <m:r>
                      <m:rPr>
                        <m:nor/>
                      </m:rPr>
                      <a:rPr lang="en-US" sz="4400" b="1">
                        <a:latin typeface="Tahoma" panose="020B0604030504040204" pitchFamily="34" charset="0"/>
                        <a:ea typeface="Tahoma" panose="020B0604030504040204" pitchFamily="34" charset="0"/>
                        <a:cs typeface="Tahoma" panose="020B0604030504040204" pitchFamily="34" charset="0"/>
                      </a:rPr>
                      <m:t>3</m:t>
                    </m:r>
                    <m:sSup>
                      <m:sSupPr>
                        <m:ctrlPr>
                          <a:rPr lang="en-US" sz="4400" b="1" i="1">
                            <a:latin typeface="Cambria Math" panose="02040503050406030204" pitchFamily="18" charset="0"/>
                          </a:rPr>
                        </m:ctrlPr>
                      </m:sSupPr>
                      <m:e>
                        <m:r>
                          <m:rPr>
                            <m:nor/>
                          </m:rPr>
                          <a:rPr lang="en-US" sz="4400" b="1">
                            <a:latin typeface="Tahoma" panose="020B0604030504040204" pitchFamily="34" charset="0"/>
                            <a:ea typeface="Tahoma" panose="020B0604030504040204" pitchFamily="34" charset="0"/>
                            <a:cs typeface="Tahoma" panose="020B0604030504040204" pitchFamily="34" charset="0"/>
                          </a:rPr>
                          <m:t>0</m:t>
                        </m:r>
                      </m:e>
                      <m:sup>
                        <m:r>
                          <a:rPr lang="en-US" sz="4400" b="1" i="1">
                            <a:latin typeface="Cambria Math" panose="02040503050406030204" pitchFamily="18" charset="0"/>
                          </a:rPr>
                          <m:t>𝟎</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đỉnh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dốc</a:t>
                </a:r>
                <a:r>
                  <a:rPr lang="en-US" sz="44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4500" b="1" dirty="0">
                  <a:latin typeface="Tahoma" panose="020B0604030504040204" pitchFamily="34" charset="0"/>
                  <a:ea typeface="Tahoma" panose="020B0604030504040204" pitchFamily="34" charset="0"/>
                  <a:cs typeface="Tahoma" panose="020B0604030504040204" pitchFamily="34" charset="0"/>
                </a:endParaRPr>
              </a:p>
              <a:p>
                <a:endParaRPr lang="en-US" sz="4500"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1676400"/>
                <a:ext cx="23850600" cy="11716549"/>
              </a:xfrm>
              <a:prstGeom prst="rect">
                <a:avLst/>
              </a:prstGeom>
              <a:blipFill>
                <a:blip r:embed="rId3"/>
                <a:stretch>
                  <a:fillRect l="-996" t="-1559" r="-920" b="-572"/>
                </a:stretch>
              </a:blipFill>
              <a:ln>
                <a:solidFill>
                  <a:srgbClr val="00B0F0"/>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41A5B476-41E6-CD06-D9E7-55EA747C6263}"/>
              </a:ext>
            </a:extLst>
          </p:cNvPr>
          <p:cNvPicPr/>
          <p:nvPr/>
        </p:nvPicPr>
        <p:blipFill>
          <a:blip r:embed="rId4"/>
          <a:stretch>
            <a:fillRect/>
          </a:stretch>
        </p:blipFill>
        <p:spPr>
          <a:xfrm>
            <a:off x="8001000" y="4648200"/>
            <a:ext cx="7086600" cy="5715000"/>
          </a:xfrm>
          <a:prstGeom prst="rect">
            <a:avLst/>
          </a:prstGeom>
        </p:spPr>
      </p:pic>
    </p:spTree>
    <p:extLst>
      <p:ext uri="{BB962C8B-B14F-4D97-AF65-F5344CB8AC3E}">
        <p14:creationId xmlns:p14="http://schemas.microsoft.com/office/powerpoint/2010/main" val="1012778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8" end="8"/>
                                            </p:txEl>
                                          </p:spTgt>
                                        </p:tgtEl>
                                        <p:attrNameLst>
                                          <p:attrName>style.visibility</p:attrName>
                                        </p:attrNameLst>
                                      </p:cBhvr>
                                      <p:to>
                                        <p:strVal val="visible"/>
                                      </p:to>
                                    </p:set>
                                    <p:animEffect transition="in" filter="wipe(up)">
                                      <p:cBhvr>
                                        <p:cTn id="22" dur="500"/>
                                        <p:tgtEl>
                                          <p:spTgt spid="99">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676400"/>
                <a:ext cx="23774400" cy="11716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2:</a:t>
                </a:r>
              </a:p>
              <a:p>
                <a:pPr marL="0" indent="0">
                  <a:buNone/>
                </a:pP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khẩu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𝟐𝟐𝟏𝟒𝟖</m:t>
                    </m:r>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xỉ</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𝟐𝟐𝟔𝟎</m:t>
                    </m:r>
                    <m:r>
                      <a:rPr lang="en-US" sz="4400" b="1" i="1">
                        <a:latin typeface="Cambria Math" panose="02040503050406030204" pitchFamily="18" charset="0"/>
                      </a:rPr>
                      <m:t>𝒌𝒈</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con </a:t>
                </a:r>
                <a:r>
                  <a:rPr lang="en-US" sz="4400" b="1" dirty="0" err="1">
                    <a:latin typeface="Tahoma" panose="020B0604030504040204" pitchFamily="34" charset="0"/>
                    <a:ea typeface="Tahoma" panose="020B0604030504040204" pitchFamily="34" charset="0"/>
                    <a:cs typeface="Tahoma" panose="020B0604030504040204" pitchFamily="34" charset="0"/>
                  </a:rPr>
                  <a:t>dốc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nghiêng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𝟎</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so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ngang</a:t>
                </a:r>
                <a:r>
                  <a:rPr lang="en-US" sz="4400" b="1" dirty="0">
                    <a:latin typeface="Tahoma" panose="020B0604030504040204" pitchFamily="34" charset="0"/>
                    <a:ea typeface="Tahoma" panose="020B0604030504040204" pitchFamily="34" charset="0"/>
                    <a:cs typeface="Tahoma" panose="020B0604030504040204" pitchFamily="34" charset="0"/>
                  </a:rPr>
                  <a:t> (H.4.18).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𝟏𝟎𝟎</m:t>
                    </m:r>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thiểu</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pháo</a:t>
                </a:r>
                <a:r>
                  <a:rPr lang="en-US" sz="4400"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Ta </a:t>
                </a:r>
                <a:r>
                  <a:rPr lang="en-US" b="1" dirty="0" err="1">
                    <a:latin typeface="Tahoma" panose="020B0604030504040204" pitchFamily="34" charset="0"/>
                    <a:ea typeface="Tahoma" panose="020B0604030504040204" pitchFamily="34" charset="0"/>
                    <a:cs typeface="Tahoma" panose="020B0604030504040204" pitchFamily="34" charset="0"/>
                  </a:rPr>
                  <a:t>có</a:t>
                </a:r>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Trọng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lực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𝑷</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𝑷</m:t>
                            </m:r>
                          </m:e>
                        </m:acc>
                      </m:e>
                    </m:d>
                    <m:r>
                      <a:rPr lang="en-US" b="1" i="1">
                        <a:latin typeface="Cambria Math" panose="02040503050406030204" pitchFamily="18" charset="0"/>
                      </a:rPr>
                      <m:t>=</m:t>
                    </m:r>
                    <m:r>
                      <a:rPr lang="en-US" b="1" i="1">
                        <a:latin typeface="Cambria Math" panose="02040503050406030204" pitchFamily="18" charset="0"/>
                      </a:rPr>
                      <m:t>𝟐𝟐𝟏𝟒𝟖</m:t>
                    </m:r>
                    <m:r>
                      <a:rPr lang="en-US" b="1" i="1">
                        <a:latin typeface="Cambria Math" panose="02040503050406030204" pitchFamily="18" charset="0"/>
                      </a:rPr>
                      <m:t>𝑵</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vuông</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góc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nằm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ngang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xuống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dưới</a:t>
                </a:r>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Phản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lực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𝒘</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𝒘</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𝑷</m:t>
                            </m:r>
                          </m:e>
                        </m:acc>
                      </m:e>
                    </m:d>
                    <m:r>
                      <m:rPr>
                        <m:nor/>
                      </m:rPr>
                      <a:rPr lang="en-US" b="1">
                        <a:latin typeface="Tahoma" panose="020B0604030504040204" pitchFamily="34" charset="0"/>
                        <a:ea typeface="Tahoma" panose="020B0604030504040204" pitchFamily="34" charset="0"/>
                        <a:cs typeface="Tahoma" panose="020B0604030504040204" pitchFamily="34" charset="0"/>
                      </a:rPr>
                      <m:t>cos</m:t>
                    </m:r>
                    <m:r>
                      <m:rPr>
                        <m:nor/>
                      </m:rPr>
                      <a:rPr lang="en-US" b="1">
                        <a:latin typeface="Tahoma" panose="020B0604030504040204" pitchFamily="34" charset="0"/>
                        <a:ea typeface="Tahoma" panose="020B0604030504040204" pitchFamily="34" charset="0"/>
                        <a:cs typeface="Tahoma" panose="020B0604030504040204" pitchFamily="34" charset="0"/>
                      </a:rPr>
                      <m:t>3</m:t>
                    </m:r>
                    <m:sSup>
                      <m:sSupPr>
                        <m:ctrlPr>
                          <a:rPr lang="en-US" b="1" i="1">
                            <a:latin typeface="Cambria Math" panose="02040503050406030204" pitchFamily="18" charset="0"/>
                          </a:rPr>
                        </m:ctrlPr>
                      </m:sSupPr>
                      <m:e>
                        <m:r>
                          <m:rPr>
                            <m:nor/>
                          </m:rPr>
                          <a:rPr lang="en-US" b="1">
                            <a:latin typeface="Tahoma" panose="020B0604030504040204" pitchFamily="34" charset="0"/>
                            <a:ea typeface="Tahoma" panose="020B0604030504040204" pitchFamily="34" charset="0"/>
                            <a:cs typeface="Tahoma" panose="020B0604030504040204" pitchFamily="34" charset="0"/>
                          </a:rPr>
                          <m:t>0</m:t>
                        </m:r>
                      </m:e>
                      <m:sup>
                        <m:r>
                          <a:rPr lang="en-US" b="1" i="1">
                            <a:latin typeface="Cambria Math" panose="02040503050406030204" pitchFamily="18" charset="0"/>
                          </a:rPr>
                          <m:t>𝟎</m:t>
                        </m:r>
                      </m:sup>
                    </m:sSup>
                    <m:r>
                      <a:rPr lang="en-US" b="1" i="1">
                        <a:latin typeface="Cambria Math" panose="02040503050406030204" pitchFamily="18" charset="0"/>
                      </a:rPr>
                      <m:t>=</m:t>
                    </m:r>
                    <m:r>
                      <a:rPr lang="en-US" b="1" i="1">
                        <a:latin typeface="Cambria Math" panose="02040503050406030204" pitchFamily="18" charset="0"/>
                      </a:rPr>
                      <m:t>𝟐𝟐𝟏𝟖𝟒</m:t>
                    </m:r>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num>
                      <m:den>
                        <m:r>
                          <a:rPr lang="en-US" b="1" i="1">
                            <a:latin typeface="Cambria Math" panose="02040503050406030204" pitchFamily="18" charset="0"/>
                          </a:rPr>
                          <m:t>𝟐</m:t>
                        </m:r>
                      </m:den>
                    </m:f>
                    <m:r>
                      <a:rPr lang="en-US" b="1" i="1">
                        <a:latin typeface="Cambria Math" panose="02040503050406030204" pitchFamily="18" charset="0"/>
                      </a:rPr>
                      <m:t>𝑵</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vuông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góc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trên</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4500" b="1" dirty="0">
                  <a:latin typeface="Tahoma" panose="020B0604030504040204" pitchFamily="34" charset="0"/>
                  <a:ea typeface="Tahoma" panose="020B0604030504040204" pitchFamily="34" charset="0"/>
                  <a:cs typeface="Tahoma" panose="020B0604030504040204" pitchFamily="34" charset="0"/>
                </a:endParaRPr>
              </a:p>
              <a:p>
                <a:endParaRPr lang="en-US" sz="4500"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1676400"/>
                <a:ext cx="23774400" cy="11716549"/>
              </a:xfrm>
              <a:prstGeom prst="rect">
                <a:avLst/>
              </a:prstGeom>
              <a:blipFill>
                <a:blip r:embed="rId3"/>
                <a:stretch>
                  <a:fillRect l="-1128" t="-1559"/>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6491072D-9472-47B8-8B3E-55EC1E2FF564}"/>
              </a:ext>
            </a:extLst>
          </p:cNvPr>
          <p:cNvPicPr/>
          <p:nvPr/>
        </p:nvPicPr>
        <p:blipFill>
          <a:blip r:embed="rId4"/>
          <a:stretch>
            <a:fillRect/>
          </a:stretch>
        </p:blipFill>
        <p:spPr>
          <a:xfrm>
            <a:off x="18135600" y="5562600"/>
            <a:ext cx="5943600" cy="5181600"/>
          </a:xfrm>
          <a:prstGeom prst="rect">
            <a:avLst/>
          </a:prstGeom>
        </p:spPr>
      </p:pic>
    </p:spTree>
    <p:extLst>
      <p:ext uri="{BB962C8B-B14F-4D97-AF65-F5344CB8AC3E}">
        <p14:creationId xmlns:p14="http://schemas.microsoft.com/office/powerpoint/2010/main" val="199017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9">
                                            <p:txEl>
                                              <p:pRg st="2" end="2"/>
                                            </p:txEl>
                                          </p:spTgt>
                                        </p:tgtEl>
                                        <p:attrNameLst>
                                          <p:attrName>style.visibility</p:attrName>
                                        </p:attrNameLst>
                                      </p:cBhvr>
                                      <p:to>
                                        <p:strVal val="visible"/>
                                      </p:to>
                                    </p:set>
                                    <p:animEffect transition="in" filter="wipe(up)">
                                      <p:cBhvr>
                                        <p:cTn id="7" dur="500"/>
                                        <p:tgtEl>
                                          <p:spTgt spid="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3" end="3"/>
                                            </p:txEl>
                                          </p:spTgt>
                                        </p:tgtEl>
                                        <p:attrNameLst>
                                          <p:attrName>style.visibility</p:attrName>
                                        </p:attrNameLst>
                                      </p:cBhvr>
                                      <p:to>
                                        <p:strVal val="visible"/>
                                      </p:to>
                                    </p:set>
                                    <p:animEffect transition="in" filter="wipe(up)">
                                      <p:cBhvr>
                                        <p:cTn id="17" dur="500"/>
                                        <p:tgtEl>
                                          <p:spTgt spid="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4" end="4"/>
                                            </p:txEl>
                                          </p:spTgt>
                                        </p:tgtEl>
                                        <p:attrNameLst>
                                          <p:attrName>style.visibility</p:attrName>
                                        </p:attrNameLst>
                                      </p:cBhvr>
                                      <p:to>
                                        <p:strVal val="visible"/>
                                      </p:to>
                                    </p:set>
                                    <p:animEffect transition="in" filter="wipe(up)">
                                      <p:cBhvr>
                                        <p:cTn id="22" dur="500"/>
                                        <p:tgtEl>
                                          <p:spTgt spid="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5" end="5"/>
                                            </p:txEl>
                                          </p:spTgt>
                                        </p:tgtEl>
                                        <p:attrNameLst>
                                          <p:attrName>style.visibility</p:attrName>
                                        </p:attrNameLst>
                                      </p:cBhvr>
                                      <p:to>
                                        <p:strVal val="visible"/>
                                      </p:to>
                                    </p:set>
                                    <p:animEffect transition="in" filter="wipe(up)">
                                      <p:cBhvr>
                                        <p:cTn id="27" dur="500"/>
                                        <p:tgtEl>
                                          <p:spTgt spid="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6" end="6"/>
                                            </p:txEl>
                                          </p:spTgt>
                                        </p:tgtEl>
                                        <p:attrNameLst>
                                          <p:attrName>style.visibility</p:attrName>
                                        </p:attrNameLst>
                                      </p:cBhvr>
                                      <p:to>
                                        <p:strVal val="visible"/>
                                      </p:to>
                                    </p:set>
                                    <p:animEffect transition="in" filter="wipe(up)">
                                      <p:cBhvr>
                                        <p:cTn id="32" dur="500"/>
                                        <p:tgtEl>
                                          <p:spTgt spid="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7" end="7"/>
                                            </p:txEl>
                                          </p:spTgt>
                                        </p:tgtEl>
                                        <p:attrNameLst>
                                          <p:attrName>style.visibility</p:attrName>
                                        </p:attrNameLst>
                                      </p:cBhvr>
                                      <p:to>
                                        <p:strVal val="visible"/>
                                      </p:to>
                                    </p:set>
                                    <p:animEffect transition="in" filter="wipe(up)">
                                      <p:cBhvr>
                                        <p:cTn id="37" dur="5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676400"/>
                <a:ext cx="23774400" cy="11716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2:</a:t>
                </a:r>
              </a:p>
              <a:p>
                <a:pPr marL="0" indent="0">
                  <a:buNone/>
                </a:pP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khẩu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𝟐𝟐𝟏𝟒𝟖</m:t>
                    </m:r>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xỉ</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𝟐𝟐𝟔𝟎</m:t>
                    </m:r>
                    <m:r>
                      <a:rPr lang="en-US" sz="4400" b="1" i="1">
                        <a:latin typeface="Cambria Math" panose="02040503050406030204" pitchFamily="18" charset="0"/>
                      </a:rPr>
                      <m:t>𝒌𝒈</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con </a:t>
                </a:r>
                <a:r>
                  <a:rPr lang="en-US" sz="4400" b="1" dirty="0" err="1">
                    <a:latin typeface="Tahoma" panose="020B0604030504040204" pitchFamily="34" charset="0"/>
                    <a:ea typeface="Tahoma" panose="020B0604030504040204" pitchFamily="34" charset="0"/>
                    <a:cs typeface="Tahoma" panose="020B0604030504040204" pitchFamily="34" charset="0"/>
                  </a:rPr>
                  <a:t>dốc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nghiêng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𝟎</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so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ngang</a:t>
                </a:r>
                <a:r>
                  <a:rPr lang="en-US" sz="4400" b="1" dirty="0">
                    <a:latin typeface="Tahoma" panose="020B0604030504040204" pitchFamily="34" charset="0"/>
                    <a:ea typeface="Tahoma" panose="020B0604030504040204" pitchFamily="34" charset="0"/>
                    <a:cs typeface="Tahoma" panose="020B0604030504040204" pitchFamily="34" charset="0"/>
                  </a:rPr>
                  <a:t> (H.4.18).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𝟏𝟎𝟎</m:t>
                    </m:r>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thiểu</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pháo</a:t>
                </a:r>
                <a:r>
                  <a:rPr lang="en-US" sz="4400"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4500" b="1" dirty="0">
                  <a:latin typeface="Tahoma" panose="020B0604030504040204" pitchFamily="34" charset="0"/>
                  <a:ea typeface="Tahoma" panose="020B0604030504040204" pitchFamily="34" charset="0"/>
                  <a:cs typeface="Tahoma" panose="020B0604030504040204" pitchFamily="34" charset="0"/>
                </a:endParaRPr>
              </a:p>
              <a:p>
                <a:endParaRPr lang="en-US" sz="4500"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1676400"/>
                <a:ext cx="23774400" cy="11716549"/>
              </a:xfrm>
              <a:prstGeom prst="rect">
                <a:avLst/>
              </a:prstGeom>
              <a:blipFill>
                <a:blip r:embed="rId3"/>
                <a:stretch>
                  <a:fillRect l="-1128" t="-1559"/>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6491072D-9472-47B8-8B3E-55EC1E2FF564}"/>
              </a:ext>
            </a:extLst>
          </p:cNvPr>
          <p:cNvPicPr/>
          <p:nvPr/>
        </p:nvPicPr>
        <p:blipFill>
          <a:blip r:embed="rId4"/>
          <a:stretch>
            <a:fillRect/>
          </a:stretch>
        </p:blipFill>
        <p:spPr>
          <a:xfrm>
            <a:off x="18135600" y="5562600"/>
            <a:ext cx="5943600" cy="51816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9EE84D8-7334-E0C6-0108-D48F5E94EE46}"/>
                  </a:ext>
                </a:extLst>
              </p:cNvPr>
              <p:cNvSpPr txBox="1"/>
              <p:nvPr/>
            </p:nvSpPr>
            <p:spPr>
              <a:xfrm>
                <a:off x="685800" y="5181600"/>
                <a:ext cx="16154400" cy="8090869"/>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sSub>
                          <m:sSub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e>
                          <m:sub>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sub>
                        </m:sSub>
                      </m:e>
                    </m:acc>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acc>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𝒘</m:t>
                        </m:r>
                      </m:e>
                    </m:acc>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sSub>
                              <m:sSub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e>
                              <m:sub>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sub>
                            </m:sSub>
                          </m:e>
                        </m:acc>
                      </m:e>
                    </m:d>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𝑶𝑪</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ad>
                      <m:radPr>
                        <m:degHide m:val="on"/>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𝑪</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e>
                    </m:rad>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ad>
                      <m:radPr>
                        <m:degHide m:val="on"/>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acc>
                              </m:e>
                            </m:d>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𝒘</m:t>
                                    </m:r>
                                  </m:e>
                                </m:acc>
                              </m:e>
                            </m:d>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e>
                    </m:rad>
                  </m:oMath>
                </a14:m>
                <a:endParaRPr kumimoji="0" lang="en-US" sz="4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𝟏𝟏𝟕𝟒</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𝑵</m:t>
                      </m:r>
                    </m:oMath>
                  </m:oMathPara>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kéo</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khẩu</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pháo</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lên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dốc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e>
                        </m:acc>
                      </m:e>
                    </m:d>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sSub>
                              <m:sSub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e>
                              <m:sub>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sub>
                            </m:sSub>
                          </m:e>
                        </m:acc>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nghĩa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người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kéo</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pháo</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phải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lớn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hơn</a:t>
                </a:r>
                <a14:m>
                  <m:oMath xmlns:m="http://schemas.openxmlformats.org/officeDocument/2006/math">
                    <m:f>
                      <m:f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d>
                          <m:dPr>
                            <m:begChr m:val="|"/>
                            <m:end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sSub>
                                  <m:sSub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e>
                                  <m:sub>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sub>
                                </m:sSub>
                              </m:e>
                            </m:acc>
                          </m:e>
                        </m:d>
                      </m:num>
                      <m:den>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den>
                    </m:f>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𝟏𝟏𝟕𝟒</m:t>
                        </m:r>
                      </m:num>
                      <m:den>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den>
                    </m:f>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𝟏𝟏</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𝟕𝟒</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tối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thiểu</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12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người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kéo</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pháo</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TextBox 2">
                <a:extLst>
                  <a:ext uri="{FF2B5EF4-FFF2-40B4-BE49-F238E27FC236}">
                    <a16:creationId xmlns:a16="http://schemas.microsoft.com/office/drawing/2014/main" id="{F9EE84D8-7334-E0C6-0108-D48F5E94EE46}"/>
                  </a:ext>
                </a:extLst>
              </p:cNvPr>
              <p:cNvSpPr txBox="1">
                <a:spLocks noRot="1" noChangeAspect="1" noMove="1" noResize="1" noEditPoints="1" noAdjustHandles="1" noChangeArrowheads="1" noChangeShapeType="1" noTextEdit="1"/>
              </p:cNvSpPr>
              <p:nvPr/>
            </p:nvSpPr>
            <p:spPr>
              <a:xfrm>
                <a:off x="685800" y="5181600"/>
                <a:ext cx="16154400" cy="8090869"/>
              </a:xfrm>
              <a:prstGeom prst="rect">
                <a:avLst/>
              </a:prstGeom>
              <a:blipFill>
                <a:blip r:embed="rId5"/>
                <a:stretch>
                  <a:fillRect l="-1547" b="-2713"/>
                </a:stretch>
              </a:blipFill>
            </p:spPr>
            <p:txBody>
              <a:bodyPr/>
              <a:lstStyle/>
              <a:p>
                <a:r>
                  <a:rPr lang="en-US">
                    <a:noFill/>
                  </a:rPr>
                  <a:t> </a:t>
                </a:r>
              </a:p>
            </p:txBody>
          </p:sp>
        </mc:Fallback>
      </mc:AlternateContent>
    </p:spTree>
    <p:extLst>
      <p:ext uri="{BB962C8B-B14F-4D97-AF65-F5344CB8AC3E}">
        <p14:creationId xmlns:p14="http://schemas.microsoft.com/office/powerpoint/2010/main" val="291989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9">
                                            <p:txEl>
                                              <p:pRg st="2" end="2"/>
                                            </p:txEl>
                                          </p:spTgt>
                                        </p:tgtEl>
                                        <p:attrNameLst>
                                          <p:attrName>style.visibility</p:attrName>
                                        </p:attrNameLst>
                                      </p:cBhvr>
                                      <p:to>
                                        <p:strVal val="visible"/>
                                      </p:to>
                                    </p:set>
                                    <p:animEffect transition="in" filter="wipe(up)">
                                      <p:cBhvr>
                                        <p:cTn id="7" dur="500"/>
                                        <p:tgtEl>
                                          <p:spTgt spid="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3:</a:t>
            </a:r>
          </a:p>
          <a:p>
            <a:pPr marL="0" inden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4.10.  </a:t>
            </a:r>
            <a:r>
              <a:rPr lang="en-US" sz="4400" b="1" dirty="0">
                <a:latin typeface="Tahoma" panose="020B0604030504040204" pitchFamily="34" charset="0"/>
                <a:ea typeface="Tahoma" panose="020B0604030504040204" pitchFamily="34" charset="0"/>
                <a:cs typeface="Tahoma" panose="020B0604030504040204" pitchFamily="34" charset="0"/>
              </a:rPr>
              <a:t>Hai con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xuất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lúc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bờ</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sang </a:t>
            </a:r>
            <a:r>
              <a:rPr lang="en-US" sz="4400" b="1" dirty="0" err="1">
                <a:latin typeface="Tahoma" panose="020B0604030504040204" pitchFamily="34" charset="0"/>
                <a:ea typeface="Tahoma" panose="020B0604030504040204" pitchFamily="34" charset="0"/>
                <a:cs typeface="Tahoma" panose="020B0604030504040204" pitchFamily="34" charset="0"/>
              </a:rPr>
              <a:t>bờ</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kia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dòng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riêng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đổi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Hai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bờ</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nhưng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xuống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thượng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nguồn</a:t>
            </a:r>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dòng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nước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yếu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ngoài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ảnh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hưởng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sang </a:t>
            </a:r>
            <a:r>
              <a:rPr lang="en-US" sz="4400" b="1" dirty="0" err="1">
                <a:latin typeface="Tahoma" panose="020B0604030504040204" pitchFamily="34" charset="0"/>
                <a:ea typeface="Tahoma" panose="020B0604030504040204" pitchFamily="34" charset="0"/>
                <a:cs typeface="Tahoma" panose="020B0604030504040204" pitchFamily="34" charset="0"/>
              </a:rPr>
              <a:t>bờ</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kia </a:t>
            </a:r>
            <a:r>
              <a:rPr lang="en-US" sz="4400" b="1" dirty="0" err="1">
                <a:latin typeface="Tahoma" panose="020B0604030504040204" pitchFamily="34" charset="0"/>
                <a:ea typeface="Tahoma" panose="020B0604030504040204" pitchFamily="34" charset="0"/>
                <a:cs typeface="Tahoma" panose="020B0604030504040204" pitchFamily="34" charset="0"/>
              </a:rPr>
              <a:t>trước</a:t>
            </a:r>
            <a:r>
              <a:rPr lang="en-US" sz="44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4600" b="1" dirty="0">
              <a:solidFill>
                <a:srgbClr val="FF0000"/>
              </a:solidFill>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xuống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𝒓</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𝒏</m:t>
                            </m:r>
                          </m:sub>
                        </m:sSub>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thượng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nguồn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𝟐</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𝒓</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𝒏</m:t>
                            </m:r>
                          </m:sub>
                        </m:sSub>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thấy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𝟏</m:t>
                            </m:r>
                          </m:sub>
                        </m:sSub>
                      </m:e>
                    </m:acc>
                    <m:r>
                      <a:rPr lang="en-US" sz="4400" b="1" i="1">
                        <a:latin typeface="Cambria Math" panose="02040503050406030204" pitchFamily="18" charset="0"/>
                      </a:rPr>
                      <m:t>&gt;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𝟐</m:t>
                            </m:r>
                          </m:sub>
                        </m:sSub>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sang </a:t>
                </a:r>
                <a:r>
                  <a:rPr lang="en-US" sz="4400" b="1" dirty="0" err="1">
                    <a:latin typeface="Tahoma" panose="020B0604030504040204" pitchFamily="34" charset="0"/>
                    <a:ea typeface="Tahoma" panose="020B0604030504040204" pitchFamily="34" charset="0"/>
                    <a:cs typeface="Tahoma" panose="020B0604030504040204" pitchFamily="34" charset="0"/>
                  </a:rPr>
                  <a:t>bờ</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kia </a:t>
                </a:r>
                <a:r>
                  <a:rPr lang="en-US" sz="4400" b="1" dirty="0" err="1">
                    <a:latin typeface="Tahoma" panose="020B0604030504040204" pitchFamily="34" charset="0"/>
                    <a:ea typeface="Tahoma" panose="020B0604030504040204" pitchFamily="34" charset="0"/>
                    <a:cs typeface="Tahoma" panose="020B0604030504040204" pitchFamily="34" charset="0"/>
                  </a:rPr>
                  <a:t>trước</a:t>
                </a:r>
                <a:r>
                  <a:rPr lang="en-US" sz="4400" b="1"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b="1" dirty="0">
                  <a:solidFill>
                    <a:srgbClr val="FF0000"/>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3"/>
                <a:stretch>
                  <a:fillRect l="-2003" r="-1181"/>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83B9B361-569C-4D17-997C-0BE656D9BD76}"/>
              </a:ext>
            </a:extLst>
          </p:cNvPr>
          <p:cNvPicPr/>
          <p:nvPr/>
        </p:nvPicPr>
        <p:blipFill>
          <a:blip r:embed="rId4"/>
          <a:stretch>
            <a:fillRect/>
          </a:stretch>
        </p:blipFill>
        <p:spPr>
          <a:xfrm>
            <a:off x="13563600" y="1828800"/>
            <a:ext cx="9829800" cy="5678088"/>
          </a:xfrm>
          <a:prstGeom prst="rect">
            <a:avLst/>
          </a:prstGeom>
        </p:spPr>
      </p:pic>
    </p:spTree>
    <p:extLst>
      <p:ext uri="{BB962C8B-B14F-4D97-AF65-F5344CB8AC3E}">
        <p14:creationId xmlns:p14="http://schemas.microsoft.com/office/powerpoint/2010/main" val="1358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up)">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up)">
                                      <p:cBhvr>
                                        <p:cTn id="35" dur="500"/>
                                        <p:tgtEl>
                                          <p:spTgt spid="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wipe(up)">
                                      <p:cBhvr>
                                        <p:cTn id="40" dur="500"/>
                                        <p:tgtEl>
                                          <p:spTgt spid="7">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wipe(up)">
                                      <p:cBhvr>
                                        <p:cTn id="4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B6B8C9-6EF6-42D3-3AE2-983930EF1134}"/>
                  </a:ext>
                </a:extLst>
              </p:cNvPr>
              <p:cNvSpPr txBox="1"/>
              <p:nvPr/>
            </p:nvSpPr>
            <p:spPr>
              <a:xfrm>
                <a:off x="202209" y="1733276"/>
                <a:ext cx="23953641" cy="2318199"/>
              </a:xfrm>
              <a:prstGeom prst="rect">
                <a:avLst/>
              </a:prstGeom>
              <a:solidFill>
                <a:schemeClr val="accent6">
                  <a:lumMod val="40000"/>
                  <a:lumOff val="60000"/>
                </a:schemeClr>
              </a:solidFill>
            </p:spPr>
            <p:txBody>
              <a:bodyPr wrap="square">
                <a:spAutoFit/>
              </a:bodyPr>
              <a:lstStyle/>
              <a:p>
                <a:pPr algn="just">
                  <a:lnSpc>
                    <a:spcPct val="107000"/>
                  </a:lnSpc>
                  <a:spcAft>
                    <a:spcPts val="800"/>
                  </a:spcAft>
                </a:pP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Vận</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4.</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vi-VN" sz="4000" b="1" dirty="0">
                    <a:latin typeface="Tahoma" panose="020B0604030504040204" pitchFamily="34" charset="0"/>
                    <a:ea typeface="Tahoma" panose="020B0604030504040204" pitchFamily="34" charset="0"/>
                    <a:cs typeface="Tahoma" panose="020B0604030504040204" pitchFamily="34" charset="0"/>
                  </a:rPr>
                  <a:t>Cho hai lực </a:t>
                </a:r>
                <a14:m>
                  <m:oMath xmlns:m="http://schemas.openxmlformats.org/officeDocument/2006/math">
                    <m:acc>
                      <m:accPr>
                        <m:chr m:val="⃗"/>
                        <m:ctrlPr>
                          <a:rPr lang="en-US" sz="4000" b="1" i="1">
                            <a:latin typeface="Cambria Math" panose="02040503050406030204" pitchFamily="18" charset="0"/>
                          </a:rPr>
                        </m:ctrlPr>
                      </m:accPr>
                      <m:e>
                        <m:sSub>
                          <m:sSubPr>
                            <m:ctrlPr>
                              <a:rPr lang="en-US" sz="4000" b="1" i="1">
                                <a:latin typeface="Cambria Math" panose="02040503050406030204" pitchFamily="18" charset="0"/>
                              </a:rPr>
                            </m:ctrlPr>
                          </m:sSubPr>
                          <m:e>
                            <m:r>
                              <a:rPr lang="en-US" sz="4000" b="1" i="1">
                                <a:latin typeface="Cambria Math" panose="02040503050406030204" pitchFamily="18" charset="0"/>
                              </a:rPr>
                              <m:t>𝑭</m:t>
                            </m:r>
                          </m:e>
                          <m:sub>
                            <m:r>
                              <a:rPr lang="en-US" sz="4000" b="1" i="1">
                                <a:latin typeface="Cambria Math" panose="02040503050406030204" pitchFamily="18" charset="0"/>
                              </a:rPr>
                              <m:t>𝟏</m:t>
                            </m:r>
                          </m:sub>
                        </m:sSub>
                      </m:e>
                    </m:acc>
                    <m:r>
                      <a:rPr lang="en-US" sz="4000" b="1" i="1">
                        <a:latin typeface="Cambria Math" panose="02040503050406030204" pitchFamily="18" charset="0"/>
                      </a:rPr>
                      <m:t>=</m:t>
                    </m:r>
                    <m:acc>
                      <m:accPr>
                        <m:chr m:val="⃗"/>
                        <m:ctrlPr>
                          <a:rPr lang="en-US" sz="4000" b="1" i="1">
                            <a:latin typeface="Cambria Math" panose="02040503050406030204" pitchFamily="18" charset="0"/>
                          </a:rPr>
                        </m:ctrlPr>
                      </m:accPr>
                      <m:e>
                        <m:r>
                          <a:rPr lang="en-US" sz="4000" b="1" i="1">
                            <a:latin typeface="Cambria Math" panose="02040503050406030204" pitchFamily="18" charset="0"/>
                          </a:rPr>
                          <m:t>𝑴𝑨</m:t>
                        </m:r>
                      </m:e>
                    </m:acc>
                  </m:oMath>
                </a14:m>
                <a:r>
                  <a:rPr lang="vi-VN"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latin typeface="Cambria Math" panose="02040503050406030204" pitchFamily="18" charset="0"/>
                          </a:rPr>
                        </m:ctrlPr>
                      </m:accPr>
                      <m:e>
                        <m:sSub>
                          <m:sSubPr>
                            <m:ctrlPr>
                              <a:rPr lang="en-US" sz="4000" b="1" i="1">
                                <a:latin typeface="Cambria Math" panose="02040503050406030204" pitchFamily="18" charset="0"/>
                              </a:rPr>
                            </m:ctrlPr>
                          </m:sSubPr>
                          <m:e>
                            <m:r>
                              <a:rPr lang="en-US" sz="4000" b="1" i="1">
                                <a:latin typeface="Cambria Math" panose="02040503050406030204" pitchFamily="18" charset="0"/>
                              </a:rPr>
                              <m:t>𝑭</m:t>
                            </m:r>
                          </m:e>
                          <m:sub>
                            <m:r>
                              <a:rPr lang="en-US" sz="4000" b="1" i="1">
                                <a:latin typeface="Cambria Math" panose="02040503050406030204" pitchFamily="18" charset="0"/>
                              </a:rPr>
                              <m:t>𝟐</m:t>
                            </m:r>
                          </m:sub>
                        </m:sSub>
                      </m:e>
                    </m:acc>
                    <m:r>
                      <a:rPr lang="en-US" sz="4000" b="1" i="1">
                        <a:latin typeface="Cambria Math" panose="02040503050406030204" pitchFamily="18" charset="0"/>
                      </a:rPr>
                      <m:t>=</m:t>
                    </m:r>
                    <m:acc>
                      <m:accPr>
                        <m:chr m:val="⃗"/>
                        <m:ctrlPr>
                          <a:rPr lang="en-US" sz="4000" b="1" i="1">
                            <a:latin typeface="Cambria Math" panose="02040503050406030204" pitchFamily="18" charset="0"/>
                          </a:rPr>
                        </m:ctrlPr>
                      </m:accPr>
                      <m:e>
                        <m:r>
                          <a:rPr lang="en-US" sz="4000" b="1" i="1">
                            <a:latin typeface="Cambria Math" panose="02040503050406030204" pitchFamily="18" charset="0"/>
                          </a:rPr>
                          <m:t>𝑴𝑩</m:t>
                        </m:r>
                      </m:e>
                    </m:acc>
                  </m:oMath>
                </a14:m>
                <a:r>
                  <a:rPr lang="vi-VN" sz="4000" b="1" dirty="0">
                    <a:latin typeface="Tahoma" panose="020B0604030504040204" pitchFamily="34" charset="0"/>
                    <a:ea typeface="Tahoma" panose="020B0604030504040204" pitchFamily="34" charset="0"/>
                    <a:cs typeface="Tahoma" panose="020B0604030504040204" pitchFamily="34" charset="0"/>
                  </a:rPr>
                  <a:t> cùng tác động vào một vật tại điểm M. Cường độ hai lực </a:t>
                </a:r>
                <a14:m>
                  <m:oMath xmlns:m="http://schemas.openxmlformats.org/officeDocument/2006/math">
                    <m:acc>
                      <m:accPr>
                        <m:chr m:val="⃗"/>
                        <m:ctrlPr>
                          <a:rPr lang="en-US" sz="4000" b="1" i="1">
                            <a:latin typeface="Cambria Math" panose="02040503050406030204" pitchFamily="18" charset="0"/>
                          </a:rPr>
                        </m:ctrlPr>
                      </m:accPr>
                      <m:e>
                        <m:sSub>
                          <m:sSubPr>
                            <m:ctrlPr>
                              <a:rPr lang="en-US" sz="4000" b="1" i="1">
                                <a:latin typeface="Cambria Math" panose="02040503050406030204" pitchFamily="18" charset="0"/>
                              </a:rPr>
                            </m:ctrlPr>
                          </m:sSubPr>
                          <m:e>
                            <m:r>
                              <a:rPr lang="en-US" sz="4000" b="1" i="1">
                                <a:latin typeface="Cambria Math" panose="02040503050406030204" pitchFamily="18" charset="0"/>
                              </a:rPr>
                              <m:t>𝑭</m:t>
                            </m:r>
                          </m:e>
                          <m:sub>
                            <m:r>
                              <a:rPr lang="en-US" sz="4000" b="1" i="1">
                                <a:latin typeface="Cambria Math" panose="02040503050406030204" pitchFamily="18" charset="0"/>
                              </a:rPr>
                              <m:t>𝟏</m:t>
                            </m:r>
                          </m:sub>
                        </m:sSub>
                      </m:e>
                    </m:acc>
                  </m:oMath>
                </a14:m>
                <a:r>
                  <a:rPr lang="vi-VN" sz="40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latin typeface="Cambria Math" panose="02040503050406030204" pitchFamily="18" charset="0"/>
                          </a:rPr>
                        </m:ctrlPr>
                      </m:accPr>
                      <m:e>
                        <m:sSub>
                          <m:sSubPr>
                            <m:ctrlPr>
                              <a:rPr lang="en-US" sz="4000" b="1" i="1">
                                <a:latin typeface="Cambria Math" panose="02040503050406030204" pitchFamily="18" charset="0"/>
                              </a:rPr>
                            </m:ctrlPr>
                          </m:sSubPr>
                          <m:e>
                            <m:r>
                              <a:rPr lang="en-US" sz="4000" b="1" i="1">
                                <a:latin typeface="Cambria Math" panose="02040503050406030204" pitchFamily="18" charset="0"/>
                              </a:rPr>
                              <m:t>𝑭</m:t>
                            </m:r>
                          </m:e>
                          <m:sub>
                            <m:r>
                              <a:rPr lang="en-US" sz="4000" b="1" i="1">
                                <a:latin typeface="Cambria Math" panose="02040503050406030204" pitchFamily="18" charset="0"/>
                              </a:rPr>
                              <m:t>𝟐</m:t>
                            </m:r>
                          </m:sub>
                        </m:sSub>
                      </m:e>
                    </m:acc>
                  </m:oMath>
                </a14:m>
                <a:r>
                  <a:rPr lang="vi-VN" sz="4000" b="1" dirty="0">
                    <a:latin typeface="Tahoma" panose="020B0604030504040204" pitchFamily="34" charset="0"/>
                    <a:ea typeface="Tahoma" panose="020B0604030504040204" pitchFamily="34" charset="0"/>
                    <a:cs typeface="Tahoma" panose="020B0604030504040204" pitchFamily="34" charset="0"/>
                  </a:rPr>
                  <a:t> lần lượt là 300N và 400N, </a:t>
                </a:r>
                <a14:m>
                  <m:oMath xmlns:m="http://schemas.openxmlformats.org/officeDocument/2006/math">
                    <m:acc>
                      <m:accPr>
                        <m:chr m:val="̂"/>
                        <m:ctrlPr>
                          <a:rPr lang="en-US" sz="4000" b="1" i="1">
                            <a:latin typeface="Cambria Math" panose="02040503050406030204" pitchFamily="18" charset="0"/>
                          </a:rPr>
                        </m:ctrlPr>
                      </m:accPr>
                      <m:e>
                        <m:r>
                          <a:rPr lang="en-US" sz="4000" b="1" i="1">
                            <a:latin typeface="Cambria Math" panose="02040503050406030204" pitchFamily="18" charset="0"/>
                          </a:rPr>
                          <m:t>𝑨𝑴𝑩</m:t>
                        </m:r>
                      </m:e>
                    </m:acc>
                    <m:r>
                      <a:rPr lang="en-US" sz="4000" b="1" i="1">
                        <a:latin typeface="Cambria Math" panose="02040503050406030204" pitchFamily="18" charset="0"/>
                      </a:rPr>
                      <m:t>=</m:t>
                    </m:r>
                    <m:r>
                      <a:rPr lang="en-US" sz="4000" b="1" i="1">
                        <a:latin typeface="Cambria Math" panose="02040503050406030204" pitchFamily="18" charset="0"/>
                      </a:rPr>
                      <m:t>𝟗</m:t>
                    </m:r>
                    <m:sSup>
                      <m:sSupPr>
                        <m:ctrlPr>
                          <a:rPr lang="en-US" sz="4000" b="1" i="1">
                            <a:latin typeface="Cambria Math" panose="02040503050406030204" pitchFamily="18" charset="0"/>
                          </a:rPr>
                        </m:ctrlPr>
                      </m:sSupPr>
                      <m:e>
                        <m:r>
                          <a:rPr lang="en-US" sz="4000" b="1" i="1">
                            <a:latin typeface="Cambria Math" panose="02040503050406030204" pitchFamily="18" charset="0"/>
                          </a:rPr>
                          <m:t>𝟎</m:t>
                        </m:r>
                      </m:e>
                      <m:sup>
                        <m:r>
                          <a:rPr lang="en-US" sz="4000" b="1" i="1">
                            <a:latin typeface="Cambria Math" panose="02040503050406030204" pitchFamily="18" charset="0"/>
                          </a:rPr>
                          <m:t>𝟎</m:t>
                        </m:r>
                      </m:sup>
                    </m:sSup>
                  </m:oMath>
                </a14:m>
                <a:r>
                  <a:rPr lang="vi-VN" sz="4000" b="1" dirty="0">
                    <a:latin typeface="Tahoma" panose="020B0604030504040204" pitchFamily="34" charset="0"/>
                    <a:ea typeface="Tahoma" panose="020B0604030504040204" pitchFamily="34" charset="0"/>
                    <a:cs typeface="Tahoma" panose="020B0604030504040204" pitchFamily="34" charset="0"/>
                  </a:rPr>
                  <a:t>. Tìm cường độ của lực tác động lên vật.</a:t>
                </a:r>
                <a:endParaRPr lang="en-US" sz="4000" b="1"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95B6B8C9-6EF6-42D3-3AE2-983930EF1134}"/>
                  </a:ext>
                </a:extLst>
              </p:cNvPr>
              <p:cNvSpPr txBox="1">
                <a:spLocks noRot="1" noChangeAspect="1" noMove="1" noResize="1" noEditPoints="1" noAdjustHandles="1" noChangeArrowheads="1" noChangeShapeType="1" noTextEdit="1"/>
              </p:cNvSpPr>
              <p:nvPr/>
            </p:nvSpPr>
            <p:spPr>
              <a:xfrm>
                <a:off x="202209" y="1733276"/>
                <a:ext cx="23953641" cy="2318199"/>
              </a:xfrm>
              <a:prstGeom prst="rect">
                <a:avLst/>
              </a:prstGeom>
              <a:blipFill>
                <a:blip r:embed="rId2"/>
                <a:stretch>
                  <a:fillRect l="-1018" t="-5512" r="-891"/>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C3BE703-8B81-CC91-E174-5B2A45482A3F}"/>
              </a:ext>
            </a:extLst>
          </p:cNvPr>
          <p:cNvSpPr txBox="1"/>
          <p:nvPr/>
        </p:nvSpPr>
        <p:spPr>
          <a:xfrm>
            <a:off x="250977" y="4417715"/>
            <a:ext cx="23953641" cy="7869398"/>
          </a:xfrm>
          <a:prstGeom prst="rect">
            <a:avLst/>
          </a:prstGeom>
          <a:solidFill>
            <a:schemeClr val="accent4">
              <a:lumMod val="20000"/>
              <a:lumOff val="80000"/>
            </a:schemeClr>
          </a:solidFill>
        </p:spPr>
        <p:txBody>
          <a:bodyPr wrap="square">
            <a:spAutoFit/>
          </a:bodyPr>
          <a:lstStyle/>
          <a:p>
            <a:pPr algn="just">
              <a:lnSpc>
                <a:spcPct val="107000"/>
              </a:lnSpc>
              <a:spcAft>
                <a:spcPts val="800"/>
              </a:spcAft>
            </a:pPr>
            <a:r>
              <a:rPr lang="fr-FR" sz="4200" b="1"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Lời </a:t>
            </a:r>
            <a:r>
              <a:rPr lang="fr-FR" sz="4200" b="1" u="sng"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r>
              <a:rPr lang="fr-FR" sz="4200" b="1"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A35890-8153-9703-416E-42F06837A97C}"/>
                  </a:ext>
                </a:extLst>
              </p:cNvPr>
              <p:cNvSpPr txBox="1"/>
              <p:nvPr/>
            </p:nvSpPr>
            <p:spPr>
              <a:xfrm>
                <a:off x="2635117" y="4462853"/>
                <a:ext cx="13138283" cy="8443530"/>
              </a:xfrm>
              <a:prstGeom prst="rect">
                <a:avLst/>
              </a:prstGeom>
              <a:noFill/>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𝟐</m:t>
                        </m:r>
                      </m:sub>
                    </m:sSub>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𝑴𝑪</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C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AMBC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𝟐</m:t>
                            </m:r>
                          </m:sub>
                        </m:sSub>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𝑴𝑪</m:t>
                            </m:r>
                          </m:e>
                        </m:acc>
                      </m:e>
                    </m:d>
                    <m:r>
                      <a:rPr lang="en-US" sz="4400" b="1" i="1">
                        <a:latin typeface="Cambria Math" panose="02040503050406030204" pitchFamily="18" charset="0"/>
                      </a:rPr>
                      <m:t>=</m:t>
                    </m:r>
                    <m:r>
                      <a:rPr lang="en-US" sz="4400" b="1" i="1">
                        <a:latin typeface="Cambria Math" panose="02040503050406030204" pitchFamily="18" charset="0"/>
                      </a:rPr>
                      <m:t>𝑴𝑪</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𝑴𝑨</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𝑴𝑨</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𝟏</m:t>
                            </m:r>
                          </m:sub>
                        </m:sSub>
                      </m:e>
                    </m:d>
                    <m:r>
                      <a:rPr lang="en-US" sz="4400" b="1" i="1">
                        <a:latin typeface="Cambria Math" panose="02040503050406030204" pitchFamily="18" charset="0"/>
                      </a:rPr>
                      <m:t>=</m:t>
                    </m:r>
                    <m:r>
                      <a:rPr lang="en-US" sz="4400" b="1" i="1">
                        <a:latin typeface="Cambria Math" panose="02040503050406030204" pitchFamily="18" charset="0"/>
                      </a:rPr>
                      <m:t>𝟒𝟎𝟎</m:t>
                    </m:r>
                    <m:r>
                      <a:rPr lang="en-US" sz="4400" b="1" i="1">
                        <a:latin typeface="Cambria Math" panose="02040503050406030204" pitchFamily="18" charset="0"/>
                      </a:rPr>
                      <m:t>𝑵</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𝑴𝑩</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𝑴𝑩</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𝟐</m:t>
                            </m:r>
                          </m:sub>
                        </m:sSub>
                      </m:e>
                    </m:d>
                    <m:r>
                      <a:rPr lang="en-US" sz="4400" b="1" i="1">
                        <a:latin typeface="Cambria Math" panose="02040503050406030204" pitchFamily="18" charset="0"/>
                      </a:rPr>
                      <m:t>=</m:t>
                    </m:r>
                    <m:r>
                      <a:rPr lang="en-US" sz="4400" b="1" i="1">
                        <a:latin typeface="Cambria Math" panose="02040503050406030204" pitchFamily="18" charset="0"/>
                      </a:rPr>
                      <m:t>𝟑𝟎𝟎</m:t>
                    </m:r>
                    <m:r>
                      <a:rPr lang="en-US" sz="4400" b="1" i="1">
                        <a:latin typeface="Cambria Math" panose="02040503050406030204" pitchFamily="18" charset="0"/>
                      </a:rPr>
                      <m:t>𝑵</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𝑨𝑴𝑩</m:t>
                        </m:r>
                      </m:e>
                    </m:acc>
                    <m:r>
                      <a:rPr lang="en-US" sz="4400" b="1" i="1">
                        <a:latin typeface="Cambria Math" panose="02040503050406030204" pitchFamily="18" charset="0"/>
                      </a:rPr>
                      <m:t>=</m:t>
                    </m:r>
                    <m:r>
                      <a:rPr lang="en-US" sz="4400" b="1" i="1">
                        <a:latin typeface="Cambria Math" panose="02040503050406030204" pitchFamily="18" charset="0"/>
                      </a:rPr>
                      <m:t>𝟗</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𝟎</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AMCB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nhật</a:t>
                </a:r>
                <a:r>
                  <a:rPr lang="en-US" sz="4400" b="1" dirty="0">
                    <a:latin typeface="Tahoma" panose="020B0604030504040204" pitchFamily="34" charset="0"/>
                    <a:ea typeface="Tahoma" panose="020B0604030504040204" pitchFamily="34" charset="0"/>
                    <a:cs typeface="Tahoma" panose="020B0604030504040204" pitchFamily="34" charset="0"/>
                  </a:rPr>
                  <a:t>. 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a:t>
                </a:r>
              </a:p>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𝑴𝑪</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𝑴</m:t>
                          </m:r>
                          <m:sSup>
                            <m:sSupPr>
                              <m:ctrlPr>
                                <a:rPr lang="en-US" sz="4400" b="1" i="1">
                                  <a:latin typeface="Cambria Math" panose="02040503050406030204" pitchFamily="18" charset="0"/>
                                </a:rPr>
                              </m:ctrlPr>
                            </m:sSupPr>
                            <m:e>
                              <m:r>
                                <a:rPr lang="en-US" sz="4400" b="1" i="1">
                                  <a:latin typeface="Cambria Math" panose="02040503050406030204" pitchFamily="18" charset="0"/>
                                </a:rPr>
                                <m:t>𝑨</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𝑴</m:t>
                          </m:r>
                          <m:sSup>
                            <m:sSupPr>
                              <m:ctrlPr>
                                <a:rPr lang="en-US" sz="4400" b="1" i="1">
                                  <a:latin typeface="Cambria Math" panose="02040503050406030204" pitchFamily="18" charset="0"/>
                                </a:rPr>
                              </m:ctrlPr>
                            </m:sSupPr>
                            <m:e>
                              <m:r>
                                <a:rPr lang="en-US" sz="4400" b="1" i="1">
                                  <a:latin typeface="Cambria Math" panose="02040503050406030204" pitchFamily="18" charset="0"/>
                                </a:rPr>
                                <m:t>𝑩</m:t>
                              </m:r>
                            </m:e>
                            <m:sup>
                              <m:r>
                                <a:rPr lang="en-US" sz="4400" b="1" i="1">
                                  <a:latin typeface="Cambria Math" panose="02040503050406030204" pitchFamily="18" charset="0"/>
                                </a:rPr>
                                <m:t>𝟐</m:t>
                              </m:r>
                            </m:sup>
                          </m:sSup>
                        </m:e>
                      </m:rad>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𝟒𝟎</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𝟑𝟎</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𝟐</m:t>
                              </m:r>
                            </m:sup>
                          </m:sSup>
                        </m:e>
                      </m:rad>
                      <m:r>
                        <a:rPr lang="en-US" sz="4400" b="1" i="1">
                          <a:latin typeface="Cambria Math" panose="02040503050406030204" pitchFamily="18" charset="0"/>
                        </a:rPr>
                        <m:t>=</m:t>
                      </m:r>
                      <m:r>
                        <a:rPr lang="en-US" sz="4400" b="1" i="1">
                          <a:latin typeface="Cambria Math" panose="02040503050406030204" pitchFamily="18" charset="0"/>
                        </a:rPr>
                        <m:t>𝟓𝟎𝟎</m:t>
                      </m:r>
                      <m:r>
                        <a:rPr lang="en-US" sz="4400" b="1" i="1">
                          <a:latin typeface="Cambria Math" panose="02040503050406030204" pitchFamily="18" charset="0"/>
                        </a:rPr>
                        <m:t>(</m:t>
                      </m:r>
                      <m:r>
                        <a:rPr lang="en-US" sz="4400" b="1" i="1">
                          <a:latin typeface="Cambria Math" panose="02040503050406030204" pitchFamily="18" charset="0"/>
                        </a:rPr>
                        <m:t>𝑵</m:t>
                      </m:r>
                      <m:r>
                        <a:rPr lang="en-US" sz="4400" b="1" i="1">
                          <a:latin typeface="Cambria Math" panose="02040503050406030204" pitchFamily="18"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TextBox 6">
                <a:extLst>
                  <a:ext uri="{FF2B5EF4-FFF2-40B4-BE49-F238E27FC236}">
                    <a16:creationId xmlns:a16="http://schemas.microsoft.com/office/drawing/2014/main" id="{04A35890-8153-9703-416E-42F06837A97C}"/>
                  </a:ext>
                </a:extLst>
              </p:cNvPr>
              <p:cNvSpPr txBox="1">
                <a:spLocks noRot="1" noChangeAspect="1" noMove="1" noResize="1" noEditPoints="1" noAdjustHandles="1" noChangeArrowheads="1" noChangeShapeType="1" noTextEdit="1"/>
              </p:cNvSpPr>
              <p:nvPr/>
            </p:nvSpPr>
            <p:spPr>
              <a:xfrm>
                <a:off x="2635117" y="4462853"/>
                <a:ext cx="13138283" cy="8443530"/>
              </a:xfrm>
              <a:prstGeom prst="rect">
                <a:avLst/>
              </a:prstGeom>
              <a:blipFill>
                <a:blip r:embed="rId3"/>
                <a:stretch>
                  <a:fillRect l="-1855" t="-578" r="-125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0A3F2884-2D1C-7572-5412-60D6303543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73400" y="4800600"/>
            <a:ext cx="8332720" cy="7010400"/>
          </a:xfrm>
          <a:prstGeom prst="rect">
            <a:avLst/>
          </a:prstGeom>
          <a:noFill/>
        </p:spPr>
      </p:pic>
    </p:spTree>
    <p:extLst>
      <p:ext uri="{BB962C8B-B14F-4D97-AF65-F5344CB8AC3E}">
        <p14:creationId xmlns:p14="http://schemas.microsoft.com/office/powerpoint/2010/main" val="2213239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left)">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left)">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B6B8C9-6EF6-42D3-3AE2-983930EF1134}"/>
                  </a:ext>
                </a:extLst>
              </p:cNvPr>
              <p:cNvSpPr txBox="1"/>
              <p:nvPr/>
            </p:nvSpPr>
            <p:spPr>
              <a:xfrm>
                <a:off x="202209" y="1733276"/>
                <a:ext cx="23953641" cy="3018968"/>
              </a:xfrm>
              <a:prstGeom prst="rect">
                <a:avLst/>
              </a:prstGeom>
              <a:solidFill>
                <a:schemeClr val="accent6">
                  <a:lumMod val="40000"/>
                  <a:lumOff val="60000"/>
                </a:schemeClr>
              </a:solidFill>
            </p:spPr>
            <p:txBody>
              <a:bodyPr wrap="square">
                <a:spAutoFit/>
              </a:bodyPr>
              <a:lstStyle/>
              <a:p>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Vận</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5.</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𝑴𝑨</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𝟐</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𝑴𝑩</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𝟑</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𝑴𝑪</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ô </a:t>
                </a:r>
                <a:r>
                  <a:rPr lang="en-US" sz="4400" b="1" dirty="0" err="1">
                    <a:latin typeface="Tahoma" panose="020B0604030504040204" pitchFamily="34" charset="0"/>
                    <a:ea typeface="Tahoma" panose="020B0604030504040204" pitchFamily="34" charset="0"/>
                    <a:cs typeface="Tahoma" panose="020B0604030504040204" pitchFamily="34" charset="0"/>
                  </a:rPr>
                  <a:t>tô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M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ô </a:t>
                </a:r>
                <a:r>
                  <a:rPr lang="en-US" sz="4400" b="1" dirty="0" err="1">
                    <a:latin typeface="Tahoma" panose="020B0604030504040204" pitchFamily="34" charset="0"/>
                    <a:ea typeface="Tahoma" panose="020B0604030504040204" pitchFamily="34" charset="0"/>
                    <a:cs typeface="Tahoma" panose="020B0604030504040204" pitchFamily="34" charset="0"/>
                  </a:rPr>
                  <a:t>tô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yên</a:t>
                </a:r>
                <a:r>
                  <a:rPr lang="en-US" sz="4400" b="1" dirty="0">
                    <a:latin typeface="Tahoma" panose="020B0604030504040204" pitchFamily="34" charset="0"/>
                    <a:ea typeface="Tahoma" panose="020B0604030504040204" pitchFamily="34" charset="0"/>
                    <a:cs typeface="Tahoma" panose="020B0604030504040204" pitchFamily="34" charset="0"/>
                  </a:rPr>
                  <a:t>. Cho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𝟐</m:t>
                            </m:r>
                          </m:sub>
                        </m:sSub>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25N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𝑨𝑴𝑩</m:t>
                        </m:r>
                      </m:e>
                    </m:acc>
                    <m:r>
                      <a:rPr lang="en-US" sz="4400" b="1" i="1">
                        <a:latin typeface="Cambria Math" panose="02040503050406030204" pitchFamily="18" charset="0"/>
                      </a:rPr>
                      <m:t>=</m:t>
                    </m:r>
                    <m:r>
                      <a:rPr lang="en-US" sz="4400" b="1" i="1">
                        <a:latin typeface="Cambria Math" panose="02040503050406030204" pitchFamily="18" charset="0"/>
                      </a:rPr>
                      <m:t>𝟔</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𝟎</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𝟑</m:t>
                            </m:r>
                          </m:sub>
                        </m:sSub>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95B6B8C9-6EF6-42D3-3AE2-983930EF1134}"/>
                  </a:ext>
                </a:extLst>
              </p:cNvPr>
              <p:cNvSpPr txBox="1">
                <a:spLocks noRot="1" noChangeAspect="1" noMove="1" noResize="1" noEditPoints="1" noAdjustHandles="1" noChangeArrowheads="1" noChangeShapeType="1" noTextEdit="1"/>
              </p:cNvSpPr>
              <p:nvPr/>
            </p:nvSpPr>
            <p:spPr>
              <a:xfrm>
                <a:off x="202209" y="1733276"/>
                <a:ext cx="23953641" cy="3018968"/>
              </a:xfrm>
              <a:prstGeom prst="rect">
                <a:avLst/>
              </a:prstGeom>
              <a:blipFill>
                <a:blip r:embed="rId2"/>
                <a:stretch>
                  <a:fillRect l="-1018" t="-1411"/>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C3BE703-8B81-CC91-E174-5B2A45482A3F}"/>
              </a:ext>
            </a:extLst>
          </p:cNvPr>
          <p:cNvSpPr txBox="1"/>
          <p:nvPr/>
        </p:nvSpPr>
        <p:spPr>
          <a:xfrm>
            <a:off x="237295" y="4992893"/>
            <a:ext cx="23953641" cy="7869398"/>
          </a:xfrm>
          <a:prstGeom prst="rect">
            <a:avLst/>
          </a:prstGeom>
          <a:solidFill>
            <a:schemeClr val="accent4">
              <a:lumMod val="20000"/>
              <a:lumOff val="80000"/>
            </a:schemeClr>
          </a:solidFill>
        </p:spPr>
        <p:txBody>
          <a:bodyPr wrap="square">
            <a:spAutoFit/>
          </a:bodyPr>
          <a:lstStyle/>
          <a:p>
            <a:pPr algn="just">
              <a:lnSpc>
                <a:spcPct val="107000"/>
              </a:lnSpc>
              <a:spcAft>
                <a:spcPts val="800"/>
              </a:spcAft>
            </a:pPr>
            <a:r>
              <a:rPr lang="fr-FR" sz="4200" b="1"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Lời </a:t>
            </a:r>
            <a:r>
              <a:rPr lang="fr-FR" sz="4200" b="1" u="sng"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r>
              <a:rPr lang="fr-FR" sz="4200" b="1"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A35890-8153-9703-416E-42F06837A97C}"/>
                  </a:ext>
                </a:extLst>
              </p:cNvPr>
              <p:cNvSpPr txBox="1"/>
              <p:nvPr/>
            </p:nvSpPr>
            <p:spPr>
              <a:xfrm>
                <a:off x="261679" y="5791200"/>
                <a:ext cx="17351378" cy="7143174"/>
              </a:xfrm>
              <a:prstGeom prst="rect">
                <a:avLst/>
              </a:prstGeom>
              <a:noFill/>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𝟐</m:t>
                        </m:r>
                      </m:sub>
                    </m:sSub>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𝑴𝑫</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D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AMBD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𝑴𝑨</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𝑴𝑨</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𝟏</m:t>
                            </m:r>
                          </m:sub>
                        </m:sSub>
                      </m:e>
                    </m:d>
                    <m:r>
                      <a:rPr lang="en-US" sz="4400" b="1" i="1">
                        <a:latin typeface="Cambria Math" panose="02040503050406030204" pitchFamily="18" charset="0"/>
                      </a:rPr>
                      <m:t>=</m:t>
                    </m:r>
                    <m:r>
                      <a:rPr lang="en-US" sz="4400" b="1" i="1">
                        <a:latin typeface="Cambria Math" panose="02040503050406030204" pitchFamily="18" charset="0"/>
                      </a:rPr>
                      <m:t>𝟐𝟓</m:t>
                    </m:r>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𝑴𝑩</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𝑴𝑩</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𝟐</m:t>
                            </m:r>
                          </m:sub>
                        </m:sSub>
                      </m:e>
                    </m:d>
                    <m:r>
                      <a:rPr lang="en-US" sz="4400" b="1" i="1">
                        <a:latin typeface="Cambria Math" panose="02040503050406030204" pitchFamily="18" charset="0"/>
                      </a:rPr>
                      <m:t>=</m:t>
                    </m:r>
                    <m:r>
                      <a:rPr lang="en-US" sz="4400" b="1" i="1">
                        <a:latin typeface="Cambria Math" panose="02040503050406030204" pitchFamily="18" charset="0"/>
                      </a:rPr>
                      <m:t>𝟐𝟓</m:t>
                    </m:r>
                    <m:r>
                      <a:rPr lang="en-US" sz="4400" b="1" i="1">
                        <a:latin typeface="Cambria Math" panose="02040503050406030204" pitchFamily="18" charset="0"/>
                      </a:rPr>
                      <m:t>𝑵</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𝑨𝑴𝑩</m:t>
                        </m:r>
                      </m:e>
                    </m:acc>
                    <m:r>
                      <a:rPr lang="en-US" sz="4400" b="1" i="1">
                        <a:latin typeface="Cambria Math" panose="02040503050406030204" pitchFamily="18" charset="0"/>
                      </a:rPr>
                      <m:t>=</m:t>
                    </m:r>
                    <m:r>
                      <a:rPr lang="en-US" sz="4400" b="1" i="1">
                        <a:latin typeface="Cambria Math" panose="02040503050406030204" pitchFamily="18" charset="0"/>
                      </a:rPr>
                      <m:t>𝟔</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𝟎</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r>
                      <a:rPr lang="en-US" sz="4400" b="1" i="1">
                        <a:latin typeface="Cambria Math" panose="02040503050406030204" pitchFamily="18" charset="0"/>
                      </a:rPr>
                      <m:t>𝑴𝑨𝑩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𝑴𝑫</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𝟐𝟓</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num>
                      <m:den>
                        <m:r>
                          <a:rPr lang="en-US" sz="4400" b="1" i="1">
                            <a:latin typeface="Cambria Math" panose="02040503050406030204" pitchFamily="18" charset="0"/>
                          </a:rPr>
                          <m:t>𝟐</m:t>
                        </m:r>
                      </m:den>
                    </m:f>
                    <m:r>
                      <a:rPr lang="en-US" sz="4400" b="1" i="1">
                        <a:latin typeface="Cambria Math" panose="02040503050406030204" pitchFamily="18" charset="0"/>
                      </a:rPr>
                      <m:t>=</m:t>
                    </m:r>
                    <m:r>
                      <a:rPr lang="en-US" sz="4400" b="1" i="1">
                        <a:latin typeface="Cambria Math" panose="02040503050406030204" pitchFamily="18" charset="0"/>
                      </a:rPr>
                      <m:t>𝟐𝟓</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r>
                      <a:rPr lang="en-US" sz="4400" b="1" i="1">
                        <a:latin typeface="Cambria Math" panose="02040503050406030204" pitchFamily="18" charset="0"/>
                      </a:rPr>
                      <m:t>(</m:t>
                    </m:r>
                    <m:r>
                      <a:rPr lang="en-US" sz="4400" b="1" i="1">
                        <a:latin typeface="Cambria Math" panose="02040503050406030204" pitchFamily="18" charset="0"/>
                      </a:rPr>
                      <m:t>𝑵</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Do ô </a:t>
                </a:r>
                <a:r>
                  <a:rPr lang="en-US" sz="4400" b="1" dirty="0" err="1">
                    <a:latin typeface="Tahoma" panose="020B0604030504040204" pitchFamily="34" charset="0"/>
                    <a:ea typeface="Tahoma" panose="020B0604030504040204" pitchFamily="34" charset="0"/>
                    <a:cs typeface="Tahoma" panose="020B0604030504040204" pitchFamily="34" charset="0"/>
                  </a:rPr>
                  <a:t>tô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yên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ô </a:t>
                </a:r>
                <a:r>
                  <a:rPr lang="en-US" sz="4400" b="1" dirty="0" err="1">
                    <a:latin typeface="Tahoma" panose="020B0604030504040204" pitchFamily="34" charset="0"/>
                    <a:ea typeface="Tahoma" panose="020B0604030504040204" pitchFamily="34" charset="0"/>
                    <a:cs typeface="Tahoma" panose="020B0604030504040204" pitchFamily="34" charset="0"/>
                  </a:rPr>
                  <a:t>tô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0 hay </a:t>
                </a:r>
                <a14:m>
                  <m:oMath xmlns:m="http://schemas.openxmlformats.org/officeDocument/2006/math">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𝟑</m:t>
                        </m:r>
                      </m:sub>
                    </m:sSub>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p>
              <a:p>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𝟑</m:t>
                          </m:r>
                        </m:sub>
                      </m:sSub>
                      <m:r>
                        <a:rPr lang="en-US" sz="4400" b="1" i="1">
                          <a:latin typeface="Cambria Math" panose="02040503050406030204" pitchFamily="18" charset="0"/>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𝟐</m:t>
                              </m:r>
                            </m:sub>
                          </m:sSub>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𝟑</m:t>
                              </m:r>
                            </m:sub>
                          </m:sSub>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sub>
                                  <m:r>
                                    <a:rPr lang="en-US" sz="4400" b="1" i="1">
                                      <a:latin typeface="Cambria Math" panose="02040503050406030204" pitchFamily="18" charset="0"/>
                                    </a:rPr>
                                    <m:t>𝟐</m:t>
                                  </m:r>
                                </m:sub>
                              </m:sSub>
                            </m:e>
                          </m:d>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𝑫𝑴</m:t>
                              </m:r>
                            </m:e>
                          </m:acc>
                        </m:e>
                      </m:d>
                      <m:r>
                        <a:rPr lang="en-US" sz="4400" b="1" i="1" smtClean="0">
                          <a:latin typeface="Cambria Math" panose="02040503050406030204" pitchFamily="18" charset="0"/>
                        </a:rPr>
                        <m:t>=</m:t>
                      </m:r>
                      <m:r>
                        <a:rPr lang="en-US" sz="4400" b="1" i="1">
                          <a:latin typeface="Cambria Math" panose="02040503050406030204" pitchFamily="18" charset="0"/>
                        </a:rPr>
                        <m:t>𝑴𝑫</m:t>
                      </m:r>
                      <m:r>
                        <a:rPr lang="en-US" sz="4400" b="1" i="1">
                          <a:latin typeface="Cambria Math" panose="02040503050406030204" pitchFamily="18" charset="0"/>
                        </a:rPr>
                        <m:t>=</m:t>
                      </m:r>
                      <m:r>
                        <a:rPr lang="en-US" sz="4400" b="1" i="1">
                          <a:latin typeface="Cambria Math" panose="02040503050406030204" pitchFamily="18" charset="0"/>
                        </a:rPr>
                        <m:t>𝟐𝟓</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𝟑</m:t>
                            </m:r>
                          </m:sub>
                        </m:sSub>
                      </m:e>
                    </m:acc>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𝟐𝟓</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TextBox 6">
                <a:extLst>
                  <a:ext uri="{FF2B5EF4-FFF2-40B4-BE49-F238E27FC236}">
                    <a16:creationId xmlns:a16="http://schemas.microsoft.com/office/drawing/2014/main" id="{04A35890-8153-9703-416E-42F06837A97C}"/>
                  </a:ext>
                </a:extLst>
              </p:cNvPr>
              <p:cNvSpPr txBox="1">
                <a:spLocks noRot="1" noChangeAspect="1" noMove="1" noResize="1" noEditPoints="1" noAdjustHandles="1" noChangeArrowheads="1" noChangeShapeType="1" noTextEdit="1"/>
              </p:cNvSpPr>
              <p:nvPr/>
            </p:nvSpPr>
            <p:spPr>
              <a:xfrm>
                <a:off x="261679" y="5791200"/>
                <a:ext cx="17351378" cy="7143174"/>
              </a:xfrm>
              <a:prstGeom prst="rect">
                <a:avLst/>
              </a:prstGeom>
              <a:blipFill>
                <a:blip r:embed="rId3"/>
                <a:stretch>
                  <a:fillRect l="-1441" t="-683" b="-298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D7791A5-425F-9569-FB6B-3ACAC720C5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13057" y="6248400"/>
            <a:ext cx="6693447" cy="5815584"/>
          </a:xfrm>
          <a:prstGeom prst="rect">
            <a:avLst/>
          </a:prstGeom>
          <a:noFill/>
          <a:ln>
            <a:noFill/>
          </a:ln>
        </p:spPr>
      </p:pic>
    </p:spTree>
    <p:extLst>
      <p:ext uri="{BB962C8B-B14F-4D97-AF65-F5344CB8AC3E}">
        <p14:creationId xmlns:p14="http://schemas.microsoft.com/office/powerpoint/2010/main" val="98638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left)">
                                      <p:cBhvr>
                                        <p:cTn id="4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B6B8C9-6EF6-42D3-3AE2-983930EF1134}"/>
              </a:ext>
            </a:extLst>
          </p:cNvPr>
          <p:cNvSpPr txBox="1"/>
          <p:nvPr/>
        </p:nvSpPr>
        <p:spPr>
          <a:xfrm>
            <a:off x="202209" y="1733276"/>
            <a:ext cx="23953641" cy="2123658"/>
          </a:xfrm>
          <a:prstGeom prst="rect">
            <a:avLst/>
          </a:prstGeom>
          <a:solidFill>
            <a:schemeClr val="accent6">
              <a:lumMod val="40000"/>
              <a:lumOff val="60000"/>
            </a:schemeClr>
          </a:solidFill>
        </p:spPr>
        <p:txBody>
          <a:bodyPr wrap="square">
            <a:spAutoFit/>
          </a:bodyPr>
          <a:lstStyle/>
          <a:p>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Vận</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6.</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Khi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bờ</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sang </a:t>
            </a:r>
            <a:r>
              <a:rPr lang="en-US" sz="4400" b="1" dirty="0" err="1">
                <a:latin typeface="Tahoma" panose="020B0604030504040204" pitchFamily="34" charset="0"/>
                <a:ea typeface="Tahoma" panose="020B0604030504040204" pitchFamily="34" charset="0"/>
                <a:cs typeface="Tahoma" panose="020B0604030504040204" pitchFamily="34" charset="0"/>
              </a:rPr>
              <a:t>bờ</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Do </a:t>
            </a:r>
            <a:r>
              <a:rPr lang="en-US" sz="4400" b="1" dirty="0" err="1">
                <a:latin typeface="Tahoma" panose="020B0604030504040204" pitchFamily="34" charset="0"/>
                <a:ea typeface="Tahoma" panose="020B0604030504040204" pitchFamily="34" charset="0"/>
                <a:cs typeface="Tahoma" panose="020B0604030504040204" pitchFamily="34" charset="0"/>
              </a:rPr>
              <a:t>nước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sang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bờ</a:t>
            </a:r>
            <a:r>
              <a:rPr lang="en-US" sz="4400" b="1" dirty="0">
                <a:latin typeface="Tahoma" panose="020B0604030504040204" pitchFamily="34" charset="0"/>
                <a:ea typeface="Tahoma" panose="020B0604030504040204" pitchFamily="34" charset="0"/>
                <a:cs typeface="Tahoma" panose="020B0604030504040204" pitchFamily="34" charset="0"/>
              </a:rPr>
              <a:t> kia, </a:t>
            </a:r>
            <a:r>
              <a:rPr lang="en-US" sz="4400" b="1" dirty="0" err="1">
                <a:latin typeface="Tahoma" panose="020B0604030504040204" pitchFamily="34" charset="0"/>
                <a:ea typeface="Tahoma" panose="020B0604030504040204" pitchFamily="34" charset="0"/>
                <a:cs typeface="Tahoma" panose="020B0604030504040204" pitchFamily="34" charset="0"/>
              </a:rPr>
              <a:t>thuyền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trôi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phía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dòng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thuyền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id="{5C3BE703-8B81-CC91-E174-5B2A45482A3F}"/>
              </a:ext>
            </a:extLst>
          </p:cNvPr>
          <p:cNvSpPr txBox="1"/>
          <p:nvPr/>
        </p:nvSpPr>
        <p:spPr>
          <a:xfrm>
            <a:off x="237295" y="4992893"/>
            <a:ext cx="23953641" cy="7869398"/>
          </a:xfrm>
          <a:prstGeom prst="rect">
            <a:avLst/>
          </a:prstGeom>
          <a:solidFill>
            <a:schemeClr val="accent4">
              <a:lumMod val="20000"/>
              <a:lumOff val="80000"/>
            </a:schemeClr>
          </a:solidFill>
        </p:spPr>
        <p:txBody>
          <a:bodyPr wrap="square">
            <a:spAutoFit/>
          </a:bodyPr>
          <a:lstStyle/>
          <a:p>
            <a:pPr algn="just">
              <a:lnSpc>
                <a:spcPct val="107000"/>
              </a:lnSpc>
              <a:spcAft>
                <a:spcPts val="800"/>
              </a:spcAft>
            </a:pPr>
            <a:r>
              <a:rPr lang="fr-FR" sz="4200" b="1"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Lời </a:t>
            </a:r>
            <a:r>
              <a:rPr lang="fr-FR" sz="4200" b="1" u="sng"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r>
              <a:rPr lang="fr-FR" sz="4200" b="1"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fr-FR" sz="42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A35890-8153-9703-416E-42F06837A97C}"/>
                  </a:ext>
                </a:extLst>
              </p:cNvPr>
              <p:cNvSpPr txBox="1"/>
              <p:nvPr/>
            </p:nvSpPr>
            <p:spPr>
              <a:xfrm>
                <a:off x="1828800" y="10349436"/>
                <a:ext cx="17351378" cy="2506199"/>
              </a:xfrm>
              <a:prstGeom prst="rect">
                <a:avLst/>
              </a:prstGeom>
              <a:noFill/>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gian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thuyền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nước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C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nl-NL"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latin typeface="Cambria Math" panose="02040503050406030204" pitchFamily="18" charset="0"/>
                          </a:rPr>
                        </m:ctrlPr>
                      </m:fPr>
                      <m:num>
                        <m:r>
                          <a:rPr lang="nl-NL" sz="4400" b="1" i="1">
                            <a:latin typeface="Cambria Math" panose="02040503050406030204" pitchFamily="18" charset="0"/>
                          </a:rPr>
                          <m:t>𝑨𝑩</m:t>
                        </m:r>
                      </m:num>
                      <m:den>
                        <m:r>
                          <a:rPr lang="nl-NL" sz="4400" b="1" i="1">
                            <a:latin typeface="Cambria Math" panose="02040503050406030204" pitchFamily="18" charset="0"/>
                          </a:rPr>
                          <m:t>𝑩𝑪</m:t>
                        </m:r>
                      </m:den>
                    </m:f>
                    <m:r>
                      <a:rPr lang="nl-NL" sz="4400" b="1" i="1">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nl-NL" sz="4400" b="1" i="1">
                                <a:latin typeface="Cambria Math" panose="02040503050406030204" pitchFamily="18" charset="0"/>
                              </a:rPr>
                              <m:t>𝑽</m:t>
                            </m:r>
                          </m:e>
                          <m:sub>
                            <m:r>
                              <a:rPr lang="nl-NL" sz="4400" b="1" i="1">
                                <a:latin typeface="Cambria Math" panose="02040503050406030204" pitchFamily="18" charset="0"/>
                              </a:rPr>
                              <m:t>𝒕𝒏</m:t>
                            </m:r>
                          </m:sub>
                        </m:sSub>
                      </m:num>
                      <m:den>
                        <m:sSub>
                          <m:sSubPr>
                            <m:ctrlPr>
                              <a:rPr lang="en-US" sz="4400" b="1" i="1">
                                <a:latin typeface="Cambria Math" panose="02040503050406030204" pitchFamily="18" charset="0"/>
                              </a:rPr>
                            </m:ctrlPr>
                          </m:sSubPr>
                          <m:e>
                            <m:r>
                              <a:rPr lang="nl-NL" sz="4400" b="1" i="1">
                                <a:latin typeface="Cambria Math" panose="02040503050406030204" pitchFamily="18" charset="0"/>
                              </a:rPr>
                              <m:t>𝑽</m:t>
                            </m:r>
                          </m:e>
                          <m:sub>
                            <m:r>
                              <a:rPr lang="nl-NL" sz="4400" b="1" i="1">
                                <a:latin typeface="Cambria Math" panose="02040503050406030204" pitchFamily="18" charset="0"/>
                              </a:rPr>
                              <m:t>𝒏𝒃</m:t>
                            </m:r>
                          </m:sub>
                        </m:sSub>
                      </m:den>
                    </m:f>
                    <m:r>
                      <a:rPr lang="nl-NL" sz="4400" b="1" i="1">
                        <a:latin typeface="Cambria Math" panose="02040503050406030204" pitchFamily="18" charset="0"/>
                      </a:rPr>
                      <m:t>⇒</m:t>
                    </m:r>
                    <m:r>
                      <a:rPr lang="nl-NL" sz="4400" b="1" i="1">
                        <a:latin typeface="Cambria Math" panose="02040503050406030204" pitchFamily="18" charset="0"/>
                      </a:rPr>
                      <m:t>𝑩𝑪</m:t>
                    </m:r>
                    <m:r>
                      <a:rPr lang="nl-NL" sz="4400" b="1" i="1">
                        <a:latin typeface="Cambria Math" panose="02040503050406030204" pitchFamily="18" charset="0"/>
                      </a:rPr>
                      <m:t>=</m:t>
                    </m:r>
                    <m:f>
                      <m:fPr>
                        <m:ctrlPr>
                          <a:rPr lang="en-US" sz="4400" b="1" i="1">
                            <a:latin typeface="Cambria Math" panose="02040503050406030204" pitchFamily="18" charset="0"/>
                          </a:rPr>
                        </m:ctrlPr>
                      </m:fPr>
                      <m:num>
                        <m:r>
                          <a:rPr lang="nl-NL" sz="4400" b="1" i="1">
                            <a:latin typeface="Cambria Math" panose="02040503050406030204" pitchFamily="18" charset="0"/>
                          </a:rPr>
                          <m:t>𝑨𝑩</m:t>
                        </m:r>
                      </m:num>
                      <m:den>
                        <m:r>
                          <a:rPr lang="nl-NL" sz="4400" b="1" i="1">
                            <a:latin typeface="Cambria Math" panose="02040503050406030204" pitchFamily="18" charset="0"/>
                          </a:rPr>
                          <m:t>𝟑</m:t>
                        </m:r>
                      </m:den>
                    </m:f>
                    <m:r>
                      <a:rPr lang="nl-NL" sz="4400" b="1" i="1">
                        <a:latin typeface="Cambria Math" panose="02040503050406030204" pitchFamily="18" charset="0"/>
                      </a:rPr>
                      <m:t>=</m:t>
                    </m:r>
                    <m:r>
                      <a:rPr lang="nl-NL" sz="4400" b="1" i="1">
                        <a:latin typeface="Cambria Math" panose="02040503050406030204" pitchFamily="18" charset="0"/>
                      </a:rPr>
                      <m:t>𝟐𝟎</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a:extLst>
                  <a:ext uri="{FF2B5EF4-FFF2-40B4-BE49-F238E27FC236}">
                    <a16:creationId xmlns:a16="http://schemas.microsoft.com/office/drawing/2014/main" id="{04A35890-8153-9703-416E-42F06837A97C}"/>
                  </a:ext>
                </a:extLst>
              </p:cNvPr>
              <p:cNvSpPr txBox="1">
                <a:spLocks noRot="1" noChangeAspect="1" noMove="1" noResize="1" noEditPoints="1" noAdjustHandles="1" noChangeArrowheads="1" noChangeShapeType="1" noTextEdit="1"/>
              </p:cNvSpPr>
              <p:nvPr/>
            </p:nvSpPr>
            <p:spPr>
              <a:xfrm>
                <a:off x="1828800" y="10349436"/>
                <a:ext cx="17351378" cy="2506199"/>
              </a:xfrm>
              <a:prstGeom prst="rect">
                <a:avLst/>
              </a:prstGeom>
              <a:blipFill>
                <a:blip r:embed="rId2"/>
                <a:stretch>
                  <a:fillRect l="-1405" t="-510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2DE5F0D5-FD47-6B8D-7393-AA618FF6D130}"/>
              </a:ext>
            </a:extLst>
          </p:cNvPr>
          <p:cNvPicPr>
            <a:picLocks noChangeAspect="1"/>
          </p:cNvPicPr>
          <p:nvPr/>
        </p:nvPicPr>
        <p:blipFill>
          <a:blip r:embed="rId3"/>
          <a:stretch>
            <a:fillRect/>
          </a:stretch>
        </p:blipFill>
        <p:spPr>
          <a:xfrm>
            <a:off x="4953000" y="5181599"/>
            <a:ext cx="8686800" cy="5041631"/>
          </a:xfrm>
          <a:prstGeom prst="rect">
            <a:avLst/>
          </a:prstGeom>
        </p:spPr>
      </p:pic>
    </p:spTree>
    <p:extLst>
      <p:ext uri="{BB962C8B-B14F-4D97-AF65-F5344CB8AC3E}">
        <p14:creationId xmlns:p14="http://schemas.microsoft.com/office/powerpoint/2010/main" val="37054726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863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1. TỔNG CỦA HAI VÉC TƠ</a:t>
            </a:r>
            <a:endPar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13317" y="2895601"/>
                <a:ext cx="23137091" cy="1021069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itchFamily="34" charset="0"/>
                    <a:ea typeface="Tahoma" pitchFamily="34" charset="0"/>
                    <a:cs typeface="Tahoma" pitchFamily="34" charset="0"/>
                  </a:rPr>
                  <a:t>            </a:t>
                </a:r>
                <a:r>
                  <a:rPr lang="en-US" sz="4400" b="1" dirty="0">
                    <a:latin typeface="Tahoma" pitchFamily="34" charset="0"/>
                    <a:ea typeface="Tahoma" pitchFamily="34" charset="0"/>
                    <a:cs typeface="Tahoma" pitchFamily="34" charset="0"/>
                  </a:rPr>
                  <a:t>HĐ1: </a:t>
                </a:r>
                <a:r>
                  <a:rPr lang="vi-VN" sz="4400" b="1" dirty="0">
                    <a:latin typeface="Tahoma" pitchFamily="34" charset="0"/>
                    <a:ea typeface="Tahoma" pitchFamily="34" charset="0"/>
                    <a:cs typeface="Tahoma" pitchFamily="34" charset="0"/>
                  </a:rPr>
                  <a:t>Với </a:t>
                </a:r>
                <a:r>
                  <a:rPr lang="fr-FR" sz="4400" b="1" dirty="0" err="1">
                    <a:latin typeface="Tahoma" pitchFamily="34" charset="0"/>
                    <a:ea typeface="Tahoma" pitchFamily="34" charset="0"/>
                    <a:cs typeface="Tahoma" pitchFamily="34" charset="0"/>
                  </a:rPr>
                  <a:t>hai</a:t>
                </a:r>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vectơ</a:t>
                </a:r>
                <a:r>
                  <a:rPr lang="fr-FR" sz="4400" b="1" dirty="0">
                    <a:latin typeface="Tahoma" pitchFamily="34" charset="0"/>
                    <a:ea typeface="Tahoma" pitchFamily="34" charset="0"/>
                    <a:cs typeface="Tahoma"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m:t>
                        </m:r>
                      </m:e>
                    </m:acc>
                  </m:oMath>
                </a14:m>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và</a:t>
                </a:r>
                <a:r>
                  <a:rPr lang="fr-FR" sz="4400" b="1" dirty="0">
                    <a:latin typeface="Tahoma" pitchFamily="34" charset="0"/>
                    <a:ea typeface="Tahoma" pitchFamily="34" charset="0"/>
                    <a:cs typeface="Tahoma"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𝒃</m:t>
                        </m:r>
                      </m:e>
                    </m:acc>
                  </m:oMath>
                </a14:m>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cho</a:t>
                </a:r>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trước</a:t>
                </a:r>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Lấy</a:t>
                </a:r>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một</a:t>
                </a:r>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điểm</a:t>
                </a:r>
                <a:r>
                  <a:rPr lang="fr-FR"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panose="02040503050406030204" pitchFamily="18" charset="0"/>
                      </a:rPr>
                      <m:t>𝑨</m:t>
                    </m:r>
                  </m:oMath>
                </a14:m>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tùy</a:t>
                </a:r>
                <a:r>
                  <a:rPr lang="fr-FR" sz="4400" b="1" dirty="0">
                    <a:latin typeface="Tahoma" pitchFamily="34" charset="0"/>
                    <a:ea typeface="Tahoma" pitchFamily="34" charset="0"/>
                    <a:cs typeface="Tahoma" pitchFamily="34" charset="0"/>
                  </a:rPr>
                  <a:t> ý,</a:t>
                </a:r>
              </a:p>
              <a:p>
                <a:pPr marL="0" indent="0">
                  <a:buNone/>
                </a:pPr>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vẽ</a:t>
                </a:r>
                <a:r>
                  <a:rPr lang="fr-FR" sz="4400" b="1" dirty="0">
                    <a:latin typeface="Tahoma" pitchFamily="34" charset="0"/>
                    <a:ea typeface="Tahoma" pitchFamily="34" charset="0"/>
                    <a:cs typeface="Tahoma"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𝒂</m:t>
                        </m:r>
                      </m:e>
                    </m:acc>
                    <m:r>
                      <a:rPr lang="fr-FR" sz="4400" b="1" i="1">
                        <a:latin typeface="Cambria Math" panose="02040503050406030204" pitchFamily="18" charset="0"/>
                      </a:rPr>
                      <m:t>, </m:t>
                    </m:r>
                    <m:r>
                      <a:rPr lang="en-US" sz="4400" b="1" i="1" smtClean="0">
                        <a:latin typeface="Cambria Math"/>
                      </a:rPr>
                      <m:t> </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𝑩𝑪</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𝒃</m:t>
                        </m:r>
                      </m:e>
                    </m:acc>
                  </m:oMath>
                </a14:m>
                <a:r>
                  <a:rPr lang="fr-FR" sz="4400" b="1" dirty="0">
                    <a:latin typeface="Tahoma" pitchFamily="34" charset="0"/>
                    <a:ea typeface="Tahoma" pitchFamily="34" charset="0"/>
                    <a:cs typeface="Tahoma" pitchFamily="34" charset="0"/>
                  </a:rPr>
                  <a:t>.</a:t>
                </a:r>
                <a:r>
                  <a:rPr lang="vi-VN" sz="4400" b="1" dirty="0">
                    <a:latin typeface="Tahoma" pitchFamily="34" charset="0"/>
                    <a:ea typeface="Tahoma" pitchFamily="34" charset="0"/>
                    <a:cs typeface="Tahoma" pitchFamily="34" charset="0"/>
                  </a:rPr>
                  <a:t> Lấy điểm </a:t>
                </a:r>
                <a14:m>
                  <m:oMath xmlns:m="http://schemas.openxmlformats.org/officeDocument/2006/math">
                    <m:sSup>
                      <m:sSupPr>
                        <m:ctrlPr>
                          <a:rPr lang="en-US" sz="4400" b="1" i="1">
                            <a:latin typeface="Cambria Math" panose="02040503050406030204" pitchFamily="18" charset="0"/>
                          </a:rPr>
                        </m:ctrlPr>
                      </m:sSupPr>
                      <m:e>
                        <m:r>
                          <a:rPr lang="vi-VN" sz="4400" b="1" i="1">
                            <a:latin typeface="Cambria Math" panose="02040503050406030204" pitchFamily="18" charset="0"/>
                          </a:rPr>
                          <m:t>𝑨</m:t>
                        </m:r>
                      </m:e>
                      <m:sup>
                        <m:r>
                          <a:rPr lang="vi-VN" sz="4400" b="1" i="1">
                            <a:latin typeface="Cambria Math" panose="02040503050406030204" pitchFamily="18" charset="0"/>
                          </a:rPr>
                          <m:t>′</m:t>
                        </m:r>
                      </m:sup>
                    </m:sSup>
                  </m:oMath>
                </a14:m>
                <a:r>
                  <a:rPr lang="vi-VN" sz="4400" b="1" dirty="0">
                    <a:latin typeface="Tahoma" pitchFamily="34" charset="0"/>
                    <a:ea typeface="Tahoma" pitchFamily="34" charset="0"/>
                    <a:cs typeface="Tahoma" pitchFamily="34" charset="0"/>
                  </a:rPr>
                  <a:t> khác </a:t>
                </a:r>
                <a14:m>
                  <m:oMath xmlns:m="http://schemas.openxmlformats.org/officeDocument/2006/math">
                    <m:r>
                      <a:rPr lang="vi-VN" sz="4400" b="1" i="1">
                        <a:latin typeface="Cambria Math" panose="02040503050406030204" pitchFamily="18" charset="0"/>
                      </a:rPr>
                      <m:t>𝑨</m:t>
                    </m:r>
                  </m:oMath>
                </a14:m>
                <a:r>
                  <a:rPr lang="vi-VN" sz="4400" b="1" dirty="0">
                    <a:latin typeface="Tahoma" pitchFamily="34" charset="0"/>
                    <a:ea typeface="Tahoma" pitchFamily="34" charset="0"/>
                    <a:cs typeface="Tahoma" pitchFamily="34" charset="0"/>
                  </a:rPr>
                  <a:t>  và cũng vẽ các véc tơ </a:t>
                </a:r>
                <a14:m>
                  <m:oMath xmlns:m="http://schemas.openxmlformats.org/officeDocument/2006/math">
                    <m:acc>
                      <m:accPr>
                        <m:chr m:val="⃗"/>
                        <m:ctrlPr>
                          <a:rPr lang="en-US" sz="4400" b="1" i="1">
                            <a:latin typeface="Cambria Math" panose="02040503050406030204" pitchFamily="18" charset="0"/>
                          </a:rPr>
                        </m:ctrlPr>
                      </m:accPr>
                      <m:e>
                        <m:sSup>
                          <m:sSupPr>
                            <m:ctrlPr>
                              <a:rPr lang="en-US" sz="4400" b="1" i="1">
                                <a:latin typeface="Cambria Math" panose="02040503050406030204" pitchFamily="18" charset="0"/>
                              </a:rPr>
                            </m:ctrlPr>
                          </m:sSupPr>
                          <m:e>
                            <m:r>
                              <a:rPr lang="vi-VN" sz="4400" b="1" i="1">
                                <a:latin typeface="Cambria Math" panose="02040503050406030204" pitchFamily="18" charset="0"/>
                              </a:rPr>
                              <m:t>𝑨</m:t>
                            </m:r>
                          </m:e>
                          <m:sup>
                            <m:r>
                              <a:rPr lang="vi-VN" sz="4400" b="1" i="1">
                                <a:latin typeface="Cambria Math" panose="02040503050406030204" pitchFamily="18" charset="0"/>
                              </a:rPr>
                              <m:t>′</m:t>
                            </m:r>
                          </m:sup>
                        </m:sSup>
                        <m:sSup>
                          <m:sSupPr>
                            <m:ctrlPr>
                              <a:rPr lang="en-US" sz="4400" b="1" i="1">
                                <a:latin typeface="Cambria Math" panose="02040503050406030204" pitchFamily="18" charset="0"/>
                              </a:rPr>
                            </m:ctrlPr>
                          </m:sSupPr>
                          <m:e>
                            <m:r>
                              <a:rPr lang="vi-VN" sz="4400" b="1" i="1">
                                <a:latin typeface="Cambria Math" panose="02040503050406030204" pitchFamily="18" charset="0"/>
                              </a:rPr>
                              <m:t>𝑩</m:t>
                            </m:r>
                          </m:e>
                          <m:sup>
                            <m:r>
                              <a:rPr lang="vi-VN" sz="4400" b="1" i="1">
                                <a:latin typeface="Cambria Math" panose="02040503050406030204" pitchFamily="18" charset="0"/>
                              </a:rPr>
                              <m:t>′</m:t>
                            </m:r>
                          </m:sup>
                        </m:sSup>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r>
                      <a:rPr lang="en-US" sz="4400" b="1" i="1" smtClean="0">
                        <a:latin typeface="Cambria Math"/>
                      </a:rPr>
                      <m:t>,</m:t>
                    </m:r>
                  </m:oMath>
                </a14:m>
                <a:endParaRPr lang="en-US" sz="4400" b="1" i="1" dirty="0">
                  <a:latin typeface="Cambria Math"/>
                </a:endParaRPr>
              </a:p>
              <a:p>
                <a:pPr marL="0" indent="0">
                  <a:buNone/>
                </a:pPr>
                <a14:m>
                  <m:oMath xmlns:m="http://schemas.openxmlformats.org/officeDocument/2006/math">
                    <m:acc>
                      <m:accPr>
                        <m:chr m:val="⃗"/>
                        <m:ctrlPr>
                          <a:rPr lang="en-US" sz="4400" b="1" i="1">
                            <a:latin typeface="Cambria Math" panose="02040503050406030204" pitchFamily="18" charset="0"/>
                          </a:rPr>
                        </m:ctrlPr>
                      </m:accPr>
                      <m:e>
                        <m:sSup>
                          <m:sSupPr>
                            <m:ctrlPr>
                              <a:rPr lang="en-US" sz="4400" b="1" i="1">
                                <a:latin typeface="Cambria Math" panose="02040503050406030204" pitchFamily="18" charset="0"/>
                              </a:rPr>
                            </m:ctrlPr>
                          </m:sSupPr>
                          <m:e>
                            <m:r>
                              <a:rPr lang="vi-VN" sz="4400" b="1" i="1">
                                <a:latin typeface="Cambria Math"/>
                              </a:rPr>
                              <m:t>𝑩</m:t>
                            </m:r>
                          </m:e>
                          <m:sup>
                            <m:r>
                              <a:rPr lang="vi-VN" sz="4400" b="1" i="1">
                                <a:latin typeface="Cambria Math"/>
                              </a:rPr>
                              <m:t>′</m:t>
                            </m:r>
                          </m:sup>
                        </m:sSup>
                        <m:r>
                          <a:rPr lang="en-US" sz="4400" b="1" i="1" smtClean="0">
                            <a:latin typeface="Cambria Math"/>
                          </a:rPr>
                          <m:t>𝑪</m:t>
                        </m:r>
                        <m:r>
                          <a:rPr lang="en-US" sz="4400" b="1" i="1" smtClean="0">
                            <a:latin typeface="Cambria Math"/>
                          </a:rPr>
                          <m:t>′</m:t>
                        </m:r>
                      </m:e>
                    </m:acc>
                    <m:r>
                      <a:rPr lang="vi-VN" sz="4400" b="1" i="1">
                        <a:latin typeface="Cambria Math"/>
                      </a:rPr>
                      <m:t>=</m:t>
                    </m:r>
                    <m:acc>
                      <m:accPr>
                        <m:chr m:val="⃗"/>
                        <m:ctrlPr>
                          <a:rPr lang="en-US" sz="4400" b="1" i="1">
                            <a:latin typeface="Cambria Math" panose="02040503050406030204" pitchFamily="18" charset="0"/>
                          </a:rPr>
                        </m:ctrlPr>
                      </m:accPr>
                      <m:e>
                        <m:r>
                          <a:rPr lang="en-US" sz="4400" b="1" i="1" smtClean="0">
                            <a:latin typeface="Cambria Math"/>
                          </a:rPr>
                          <m:t>𝒃</m:t>
                        </m:r>
                      </m:e>
                    </m:acc>
                  </m:oMath>
                </a14:m>
                <a:r>
                  <a:rPr lang="vi-VN" sz="4400" b="1" dirty="0">
                    <a:latin typeface="Tahoma" pitchFamily="34" charset="0"/>
                    <a:ea typeface="Tahoma" pitchFamily="34" charset="0"/>
                    <a:cs typeface="Tahoma" pitchFamily="34" charset="0"/>
                  </a:rPr>
                  <a:t>. Hỏi hai véc tơ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𝑨𝑪</m:t>
                        </m:r>
                      </m:e>
                    </m:acc>
                  </m:oMath>
                </a14:m>
                <a:r>
                  <a:rPr lang="vi-VN" sz="4400" b="1" dirty="0">
                    <a:latin typeface="Tahoma" pitchFamily="34" charset="0"/>
                    <a:ea typeface="Tahoma" pitchFamily="34" charset="0"/>
                    <a:cs typeface="Tahoma" pitchFamily="34" charset="0"/>
                  </a:rPr>
                  <a:t> và </a:t>
                </a:r>
                <a14:m>
                  <m:oMath xmlns:m="http://schemas.openxmlformats.org/officeDocument/2006/math">
                    <m:acc>
                      <m:accPr>
                        <m:chr m:val="⃗"/>
                        <m:ctrlPr>
                          <a:rPr lang="en-US" sz="4400" b="1" i="1">
                            <a:latin typeface="Cambria Math" panose="02040503050406030204" pitchFamily="18" charset="0"/>
                          </a:rPr>
                        </m:ctrlPr>
                      </m:accPr>
                      <m:e>
                        <m:sSup>
                          <m:sSupPr>
                            <m:ctrlPr>
                              <a:rPr lang="en-US" sz="4400" b="1" i="1">
                                <a:latin typeface="Cambria Math" panose="02040503050406030204" pitchFamily="18" charset="0"/>
                              </a:rPr>
                            </m:ctrlPr>
                          </m:sSupPr>
                          <m:e>
                            <m:r>
                              <a:rPr lang="vi-VN" sz="4400" b="1" i="1">
                                <a:latin typeface="Cambria Math" panose="02040503050406030204" pitchFamily="18" charset="0"/>
                              </a:rPr>
                              <m:t>𝑨</m:t>
                            </m:r>
                          </m:e>
                          <m:sup>
                            <m:r>
                              <a:rPr lang="vi-VN" sz="4400" b="1" i="1">
                                <a:latin typeface="Cambria Math" panose="02040503050406030204" pitchFamily="18" charset="0"/>
                              </a:rPr>
                              <m:t>′</m:t>
                            </m:r>
                          </m:sup>
                        </m:sSup>
                        <m:sSup>
                          <m:sSupPr>
                            <m:ctrlPr>
                              <a:rPr lang="en-US" sz="4400" b="1" i="1">
                                <a:latin typeface="Cambria Math" panose="02040503050406030204" pitchFamily="18" charset="0"/>
                              </a:rPr>
                            </m:ctrlPr>
                          </m:sSupPr>
                          <m:e>
                            <m:r>
                              <a:rPr lang="vi-VN" sz="4400" b="1" i="1">
                                <a:latin typeface="Cambria Math" panose="02040503050406030204" pitchFamily="18" charset="0"/>
                              </a:rPr>
                              <m:t>𝑪</m:t>
                            </m:r>
                          </m:e>
                          <m:sup>
                            <m:r>
                              <a:rPr lang="vi-VN" sz="4400" b="1" i="1">
                                <a:latin typeface="Cambria Math" panose="02040503050406030204" pitchFamily="18" charset="0"/>
                              </a:rPr>
                              <m:t>′</m:t>
                            </m:r>
                          </m:sup>
                        </m:sSup>
                      </m:e>
                    </m:acc>
                  </m:oMath>
                </a14:m>
                <a:r>
                  <a:rPr lang="vi-VN" sz="4400" b="1" dirty="0">
                    <a:latin typeface="Tahoma" pitchFamily="34" charset="0"/>
                    <a:ea typeface="Tahoma" pitchFamily="34" charset="0"/>
                    <a:cs typeface="Tahoma" pitchFamily="34" charset="0"/>
                  </a:rPr>
                  <a:t> có mối quan hệ gì?</a:t>
                </a:r>
                <a:endParaRPr lang="en-US" sz="4400" b="1" dirty="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13317" y="2895601"/>
                <a:ext cx="23137091" cy="10210696"/>
              </a:xfrm>
              <a:prstGeom prst="rect">
                <a:avLst/>
              </a:prstGeom>
              <a:blipFill>
                <a:blip r:embed="rId3"/>
                <a:stretch>
                  <a:fillRect l="-316" t="-1014"/>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95601"/>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a:stretch>
            <a:fillRect/>
          </a:stretch>
        </p:blipFill>
        <p:spPr>
          <a:xfrm>
            <a:off x="885631" y="6234508"/>
            <a:ext cx="10925369" cy="6948091"/>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11905864" y="7366105"/>
                <a:ext cx="12116858" cy="3149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sz="4400" b="1" dirty="0">
                    <a:solidFill>
                      <a:srgbClr val="FF0000"/>
                    </a:solidFill>
                    <a:latin typeface="Tahoma" pitchFamily="34" charset="0"/>
                    <a:ea typeface="Tahoma" pitchFamily="34" charset="0"/>
                    <a:cs typeface="Tahoma" pitchFamily="34" charset="0"/>
                  </a:rPr>
                  <a:t>Lời giải</a:t>
                </a:r>
                <a:endParaRPr lang="en-US" sz="4400" b="1" dirty="0">
                  <a:solidFill>
                    <a:srgbClr val="FF0000"/>
                  </a:solidFill>
                  <a:latin typeface="Tahoma" pitchFamily="34" charset="0"/>
                  <a:ea typeface="Tahoma" pitchFamily="34" charset="0"/>
                  <a:cs typeface="Tahoma" pitchFamily="34" charset="0"/>
                </a:endParaRPr>
              </a:p>
              <a:p>
                <a:pPr marL="0" indent="0" algn="ctr">
                  <a:buNone/>
                </a:pPr>
                <a:r>
                  <a:rPr lang="vi-VN" sz="4400" b="1" dirty="0">
                    <a:latin typeface="Tahoma" pitchFamily="34" charset="0"/>
                    <a:ea typeface="Tahoma" pitchFamily="34" charset="0"/>
                    <a:cs typeface="Tahoma" pitchFamily="34" charset="0"/>
                  </a:rPr>
                  <a:t>Ta thấy hai véc tơ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oMath>
                </a14:m>
                <a:r>
                  <a:rPr lang="vi-VN" sz="4400" b="1" dirty="0">
                    <a:latin typeface="Tahoma" pitchFamily="34" charset="0"/>
                    <a:ea typeface="Tahoma" pitchFamily="34" charset="0"/>
                    <a:cs typeface="Tahoma" pitchFamily="34" charset="0"/>
                  </a:rPr>
                  <a:t> và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e>
                    </m:acc>
                  </m:oMath>
                </a14:m>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 bằng nhau.</a:t>
                </a:r>
                <a:endParaRPr lang="en-US" sz="4400" b="1" dirty="0">
                  <a:latin typeface="Tahoma" pitchFamily="34" charset="0"/>
                  <a:ea typeface="Tahoma" pitchFamily="34" charset="0"/>
                  <a:cs typeface="Tahoma" pitchFamily="34" charset="0"/>
                </a:endParaRPr>
              </a:p>
              <a:p>
                <a:pPr marL="0" indent="0" algn="ctr">
                  <a:buNone/>
                </a:pPr>
                <a:endParaRPr lang="en-US" b="1" dirty="0">
                  <a:latin typeface="Tahoma" pitchFamily="34" charset="0"/>
                  <a:ea typeface="Tahoma" pitchFamily="34" charset="0"/>
                  <a:cs typeface="Tahoma"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05864" y="7366105"/>
                <a:ext cx="12116858" cy="3149600"/>
              </a:xfrm>
              <a:prstGeom prst="rect">
                <a:avLst/>
              </a:prstGeom>
              <a:blipFill>
                <a:blip r:embed="rId6"/>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278935"/>
            <a:ext cx="19579564" cy="2875326"/>
            <a:chOff x="188657" y="2243915"/>
            <a:chExt cx="9789782" cy="14376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70036"/>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𝑰𝑫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70036"/>
                  <a:ext cx="432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𝑫𝑪</m:t>
                            </m:r>
                          </m:e>
                        </m:acc>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43200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b="-5213"/>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4400" b="1" i="1" smtClean="0">
                          <a:latin typeface="Cambria Math" panose="02040503050406030204" pitchFamily="18" charset="0"/>
                        </a:rPr>
                        <m:t>                </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b="-5213"/>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2367849" y="7059611"/>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659103" y="3372628"/>
                <a:ext cx="22552338" cy="2231380"/>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hình bình hành </a:t>
                </a:r>
                <a14:m>
                  <m:oMath xmlns:m="http://schemas.openxmlformats.org/officeDocument/2006/math">
                    <m:r>
                      <a:rPr lang="en-US" sz="4400" b="1" i="1">
                        <a:latin typeface="Cambria Math" panose="02040503050406030204" pitchFamily="18" charset="0"/>
                      </a:rPr>
                      <m:t>𝑨𝑩𝑪𝑫</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𝑰</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là giao điểm của </a:t>
                </a:r>
                <a14:m>
                  <m:oMath xmlns:m="http://schemas.openxmlformats.org/officeDocument/2006/math">
                    <m:r>
                      <a:rPr lang="en-US" sz="4400" b="1" i="1">
                        <a:latin typeface="Cambria Math" panose="02040503050406030204" pitchFamily="18" charset="0"/>
                      </a:rPr>
                      <m:t>𝑨𝑪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𝑩𝑫</m:t>
                    </m:r>
                  </m:oMath>
                </a14:m>
                <a:r>
                  <a:rPr lang="vi-VN" sz="4400" b="1" dirty="0">
                    <a:latin typeface="Tahoma" panose="020B0604030504040204" pitchFamily="34" charset="0"/>
                    <a:ea typeface="Tahoma" panose="020B0604030504040204" pitchFamily="34" charset="0"/>
                    <a:cs typeface="Tahoma" panose="020B0604030504040204" pitchFamily="34" charset="0"/>
                  </a:rPr>
                  <a:t>.</a:t>
                </a:r>
                <a:r>
                  <a:rPr lang="vi-VN" sz="4400" b="1" i="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Trong các khẳng định sau, khẳng định nào sai?</a:t>
                </a:r>
                <a:endParaRPr lang="en-US" sz="4400" b="1" dirty="0">
                  <a:latin typeface="Tahoma" panose="020B0604030504040204" pitchFamily="34" charset="0"/>
                  <a:ea typeface="Tahoma" panose="020B0604030504040204" pitchFamily="34" charset="0"/>
                  <a:cs typeface="Tahoma" panose="020B0604030504040204" pitchFamily="34" charset="0"/>
                </a:endParaRPr>
              </a:p>
              <a:p>
                <a:pPr lvl="0"/>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659103" y="3372628"/>
                <a:ext cx="22552338" cy="2231380"/>
              </a:xfrm>
              <a:prstGeom prst="rect">
                <a:avLst/>
              </a:prstGeom>
              <a:blipFill>
                <a:blip r:embed="rId7"/>
                <a:stretch>
                  <a:fillRect l="-1081" t="-3279" r="-1514"/>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890937" y="10345332"/>
                <a:ext cx="23191497" cy="856068"/>
              </a:xfrm>
              <a:prstGeom prst="rect">
                <a:avLst/>
              </a:prstGeom>
              <a:noFill/>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 C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oMath>
                </a14:m>
                <a:endParaRPr lang="en-US" sz="4400" b="1" dirty="0">
                  <a:latin typeface="Tahoma" pitchFamily="34" charset="0"/>
                  <a:ea typeface="Tahoma" pitchFamily="34" charset="0"/>
                  <a:cs typeface="Tahoma" pitchFamily="34" charset="0"/>
                  <a:sym typeface="Symbol"/>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890937" y="10345332"/>
                <a:ext cx="23191497" cy="856068"/>
              </a:xfrm>
              <a:prstGeom prst="rect">
                <a:avLst/>
              </a:prstGeom>
              <a:blipFill>
                <a:blip r:embed="rId9"/>
                <a:stretch>
                  <a:fillRect l="-1051" t="-4965" b="-31915"/>
                </a:stretch>
              </a:blipFill>
            </p:spPr>
            <p:txBody>
              <a:bodyPr/>
              <a:lstStyle/>
              <a:p>
                <a:r>
                  <a:rPr lang="en-US">
                    <a:noFill/>
                  </a:rPr>
                  <a:t> </a:t>
                </a:r>
              </a:p>
            </p:txBody>
          </p:sp>
        </mc:Fallback>
      </mc:AlternateContent>
    </p:spTree>
    <p:extLst>
      <p:ext uri="{BB962C8B-B14F-4D97-AF65-F5344CB8AC3E}">
        <p14:creationId xmlns:p14="http://schemas.microsoft.com/office/powerpoint/2010/main" val="16439217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278935"/>
            <a:ext cx="19579564" cy="2875326"/>
            <a:chOff x="188657" y="2243915"/>
            <a:chExt cx="9789782" cy="14376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89076"/>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a:p>
                  <a:pPr algn="ctr"/>
                  <a14:m>
                    <m:oMathPara xmlns:m="http://schemas.openxmlformats.org/officeDocument/2006/math">
                      <m:oMathParaPr>
                        <m:jc m:val="centerGroup"/>
                      </m:oMathParaPr>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𝑴𝑵</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𝑵𝑷</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𝑷𝑸</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𝑸𝑴</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𝟎</m:t>
                            </m:r>
                          </m:e>
                        </m:acc>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lvl="0" algn="ct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89076"/>
                  <a:ext cx="432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𝑴𝑵</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𝑵𝑷</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𝑷𝑸</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𝑸𝑴</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𝑵𝑷</m:t>
                            </m:r>
                          </m:e>
                        </m:acc>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43200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𝑴𝑵</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𝑵𝑷</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𝑷𝑸</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𝑸𝑴</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𝑷𝑸</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b="-5213"/>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14:m>
                    <m:oMath xmlns:m="http://schemas.openxmlformats.org/officeDocument/2006/math">
                      <m:acc>
                        <m:accPr>
                          <m:chr m:val="⃗"/>
                          <m:ctrlPr>
                            <a:rPr lang="en-US" sz="4400" b="1" i="1" smtClean="0">
                              <a:latin typeface="Cambria Math" panose="02040503050406030204" pitchFamily="18" charset="0"/>
                            </a:rPr>
                          </m:ctrlPr>
                        </m:accPr>
                        <m:e>
                          <m:r>
                            <a:rPr lang="en-GB" sz="4400" b="1" i="1">
                              <a:latin typeface="Cambria Math" panose="02040503050406030204" pitchFamily="18" charset="0"/>
                            </a:rPr>
                            <m:t>𝑴𝑵</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𝑵𝑷</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𝑷𝑸</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𝑸𝑴</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𝑴𝑷</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b="-3791"/>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643204" y="5433471"/>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2</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228600" y="3941995"/>
                <a:ext cx="23513165" cy="1569660"/>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GB" sz="4400" b="1" dirty="0">
                    <a:latin typeface="Tahoma" panose="020B0604030504040204" pitchFamily="34" charset="0"/>
                    <a:ea typeface="Tahoma" panose="020B0604030504040204" pitchFamily="34" charset="0"/>
                    <a:cs typeface="Tahoma" panose="020B0604030504040204" pitchFamily="34" charset="0"/>
                  </a:rPr>
                  <a:t>Cho 4 </a:t>
                </a:r>
                <a:r>
                  <a:rPr lang="en-GB" sz="4400" b="1" dirty="0" err="1">
                    <a:latin typeface="Tahoma" panose="020B0604030504040204" pitchFamily="34" charset="0"/>
                    <a:ea typeface="Tahoma" panose="020B0604030504040204" pitchFamily="34" charset="0"/>
                    <a:cs typeface="Tahoma" panose="020B0604030504040204" pitchFamily="34" charset="0"/>
                  </a:rPr>
                  <a:t>điểm</a:t>
                </a:r>
                <a:r>
                  <a:rPr lang="en-GB"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GB" sz="4400" b="1" i="1">
                        <a:latin typeface="Cambria Math" panose="02040503050406030204" pitchFamily="18" charset="0"/>
                      </a:rPr>
                      <m:t>𝑴</m:t>
                    </m:r>
                    <m:r>
                      <a:rPr lang="en-GB" sz="4400" b="1" i="1">
                        <a:latin typeface="Cambria Math" panose="02040503050406030204" pitchFamily="18" charset="0"/>
                      </a:rPr>
                      <m:t>,</m:t>
                    </m:r>
                    <m:r>
                      <a:rPr lang="en-GB" sz="4400" b="1" i="1">
                        <a:latin typeface="Cambria Math" panose="02040503050406030204" pitchFamily="18" charset="0"/>
                      </a:rPr>
                      <m:t>𝑵</m:t>
                    </m:r>
                    <m:r>
                      <a:rPr lang="en-GB" sz="4400" b="1" i="1">
                        <a:latin typeface="Cambria Math" panose="02040503050406030204" pitchFamily="18" charset="0"/>
                      </a:rPr>
                      <m:t>,</m:t>
                    </m:r>
                    <m:r>
                      <a:rPr lang="en-GB" sz="4400" b="1" i="1">
                        <a:latin typeface="Cambria Math" panose="02040503050406030204" pitchFamily="18" charset="0"/>
                      </a:rPr>
                      <m:t>𝑷</m:t>
                    </m:r>
                    <m:r>
                      <a:rPr lang="en-GB" sz="4400" b="1" i="1">
                        <a:latin typeface="Cambria Math" panose="02040503050406030204" pitchFamily="18" charset="0"/>
                      </a:rPr>
                      <m:t>,</m:t>
                    </m:r>
                    <m:r>
                      <a:rPr lang="en-GB" sz="4400" b="1" i="1">
                        <a:latin typeface="Cambria Math" panose="02040503050406030204" pitchFamily="18" charset="0"/>
                      </a:rPr>
                      <m:t>𝑸</m:t>
                    </m:r>
                  </m:oMath>
                </a14:m>
                <a:r>
                  <a:rPr lang="en-GB"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Trong các khẳng định sau, khẳng định nào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lvl="0"/>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28600" y="3941995"/>
                <a:ext cx="23513165" cy="1569660"/>
              </a:xfrm>
              <a:prstGeom prst="rect">
                <a:avLst/>
              </a:prstGeom>
              <a:blipFill>
                <a:blip r:embed="rId7"/>
                <a:stretch>
                  <a:fillRect t="-5058" r="-363"/>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890937" y="10049223"/>
                <a:ext cx="23191497" cy="1533177"/>
              </a:xfrm>
              <a:prstGeom prst="rect">
                <a:avLst/>
              </a:prstGeom>
              <a:noFill/>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𝑴𝑵</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𝑵𝑷</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𝑷𝑸</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𝑸𝑴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𝑴𝑷</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𝑷𝑸</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𝑸𝑴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𝑴𝑸</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𝑸𝑴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itchFamily="34" charset="0"/>
                  <a:ea typeface="Tahoma" pitchFamily="34" charset="0"/>
                  <a:cs typeface="Tahoma" pitchFamily="34" charset="0"/>
                  <a:sym typeface="Symbol"/>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890937" y="10049223"/>
                <a:ext cx="23191497" cy="1533177"/>
              </a:xfrm>
              <a:prstGeom prst="rect">
                <a:avLst/>
              </a:prstGeom>
              <a:blipFill>
                <a:blip r:embed="rId9"/>
                <a:stretch>
                  <a:fillRect l="-1051" t="-2778"/>
                </a:stretch>
              </a:blipFill>
            </p:spPr>
            <p:txBody>
              <a:bodyPr/>
              <a:lstStyle/>
              <a:p>
                <a:r>
                  <a:rPr lang="en-US">
                    <a:noFill/>
                  </a:rPr>
                  <a:t> </a:t>
                </a:r>
              </a:p>
            </p:txBody>
          </p:sp>
        </mc:Fallback>
      </mc:AlternateContent>
    </p:spTree>
    <p:extLst>
      <p:ext uri="{BB962C8B-B14F-4D97-AF65-F5344CB8AC3E}">
        <p14:creationId xmlns:p14="http://schemas.microsoft.com/office/powerpoint/2010/main" val="88165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278935"/>
            <a:ext cx="19579564" cy="2875326"/>
            <a:chOff x="188657" y="2243915"/>
            <a:chExt cx="9789782" cy="14376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81058"/>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𝑫𝑨</m:t>
                            </m:r>
                          </m:e>
                        </m:acc>
                        <m:r>
                          <m:rPr>
                            <m:nor/>
                          </m:rPr>
                          <a:rPr lang="en-US" sz="4400">
                            <a:latin typeface="Tahoma" panose="020B0604030504040204" pitchFamily="34" charset="0"/>
                            <a:ea typeface="Tahoma" panose="020B0604030504040204" pitchFamily="34" charset="0"/>
                            <a:cs typeface="Tahoma" panose="020B0604030504040204" pitchFamily="34" charset="0"/>
                          </a:rPr>
                          <m:t>.</m:t>
                        </m:r>
                      </m:oMath>
                    </m:oMathPara>
                  </a14:m>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81058"/>
                  <a:ext cx="432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m:t>
                            </m:r>
                          </m:e>
                        </m:acc>
                        <m:r>
                          <m:rPr>
                            <m:nor/>
                          </m:rPr>
                          <a:rPr lang="en-US" sz="4400">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43200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𝑫𝑨</m:t>
                          </m:r>
                        </m:e>
                      </m:acc>
                    </m:oMath>
                  </a14:m>
                  <a:r>
                    <a:rPr lang="en-US" sz="4400"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b="-5213"/>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endParaRPr lang="en-US" b="1" i="1" dirty="0"/>
                </a:p>
                <a:p>
                  <a14:m>
                    <m:oMath xmlns:m="http://schemas.openxmlformats.org/officeDocument/2006/math">
                      <m:r>
                        <a:rPr lang="en-US" sz="4400" b="1" i="1" smtClean="0">
                          <a:latin typeface="Cambria Math" panose="02040503050406030204" pitchFamily="18" charset="0"/>
                        </a:rPr>
                        <m:t>             </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m:t>
                          </m:r>
                        </m:e>
                      </m:acc>
                    </m:oMath>
                  </a14:m>
                  <a:r>
                    <a:rPr lang="en-US" sz="4400"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b="-4265"/>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2507516" y="539719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828800" y="3997592"/>
                <a:ext cx="23513165" cy="830997"/>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bốn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, </m:t>
                    </m:r>
                    <m:r>
                      <a:rPr lang="en-US" sz="4400" b="1" i="1">
                        <a:latin typeface="Cambria Math" panose="02040503050406030204" pitchFamily="18" charset="0"/>
                      </a:rPr>
                      <m:t>𝑩</m:t>
                    </m:r>
                    <m:r>
                      <a:rPr lang="en-US" sz="4400" b="1" i="1">
                        <a:latin typeface="Cambria Math" panose="02040503050406030204" pitchFamily="18" charset="0"/>
                      </a:rPr>
                      <m:t>, </m:t>
                    </m:r>
                    <m:r>
                      <a:rPr lang="en-US" sz="4400" b="1" i="1">
                        <a:latin typeface="Cambria Math" panose="02040503050406030204" pitchFamily="18" charset="0"/>
                      </a:rPr>
                      <m:t>𝑪</m:t>
                    </m:r>
                    <m:r>
                      <a:rPr lang="en-US" sz="4400" b="1" i="1">
                        <a:latin typeface="Cambria Math" panose="02040503050406030204" pitchFamily="18" charset="0"/>
                      </a:rPr>
                      <m:t>, </m:t>
                    </m:r>
                    <m:r>
                      <a:rPr lang="en-US" sz="4400" b="1" i="1">
                        <a:latin typeface="Cambria Math" panose="02040503050406030204" pitchFamily="18" charset="0"/>
                      </a:rPr>
                      <m:t>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Trong các khẳng định sau, khẳng định nào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828800" y="3997592"/>
                <a:ext cx="23513165" cy="830997"/>
              </a:xfrm>
              <a:prstGeom prst="rect">
                <a:avLst/>
              </a:prstGeom>
              <a:blipFill>
                <a:blip r:embed="rId7"/>
                <a:stretch>
                  <a:fillRect l="-285" t="-9559" b="-33088"/>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890937" y="10125423"/>
                <a:ext cx="23191497" cy="1533177"/>
              </a:xfrm>
              <a:prstGeom prst="rect">
                <a:avLst/>
              </a:prstGeom>
              <a:noFill/>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m:t>
                        </m:r>
                      </m:e>
                    </m:acc>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itchFamily="34" charset="0"/>
                  <a:ea typeface="Tahoma" pitchFamily="34" charset="0"/>
                  <a:cs typeface="Tahoma" pitchFamily="34" charset="0"/>
                  <a:sym typeface="Symbol"/>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890937" y="10125423"/>
                <a:ext cx="23191497" cy="1533177"/>
              </a:xfrm>
              <a:prstGeom prst="rect">
                <a:avLst/>
              </a:prstGeom>
              <a:blipFill>
                <a:blip r:embed="rId9"/>
                <a:stretch>
                  <a:fillRect l="-1051" t="-3175"/>
                </a:stretch>
              </a:blipFill>
            </p:spPr>
            <p:txBody>
              <a:bodyPr/>
              <a:lstStyle/>
              <a:p>
                <a:r>
                  <a:rPr lang="en-US">
                    <a:noFill/>
                  </a:rPr>
                  <a:t> </a:t>
                </a:r>
              </a:p>
            </p:txBody>
          </p:sp>
        </mc:Fallback>
      </mc:AlternateContent>
    </p:spTree>
    <p:extLst>
      <p:ext uri="{BB962C8B-B14F-4D97-AF65-F5344CB8AC3E}">
        <p14:creationId xmlns:p14="http://schemas.microsoft.com/office/powerpoint/2010/main" val="428527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336163"/>
            <a:ext cx="19579564" cy="2818098"/>
            <a:chOff x="188657" y="2272529"/>
            <a:chExt cx="9789782" cy="1409049"/>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81058"/>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a:p>
                  <a:pPr algn="ctr"/>
                  <a14:m>
                    <m:oMathPara xmlns:m="http://schemas.openxmlformats.org/officeDocument/2006/math">
                      <m:oMathParaPr>
                        <m:jc m:val="centerGroup"/>
                      </m:oMathParaPr>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𝒖</m:t>
                            </m:r>
                          </m:e>
                        </m:acc>
                        <m:r>
                          <a:rPr lang="en-US" sz="4400" b="1" i="1">
                            <a:latin typeface="Cambria Math" panose="02040503050406030204" pitchFamily="18" charset="0"/>
                          </a:rPr>
                          <m:t>=</m:t>
                        </m:r>
                        <m:r>
                          <a:rPr lang="en-US" sz="4400" b="1" i="1">
                            <a:latin typeface="Cambria Math" panose="02040503050406030204" pitchFamily="18" charset="0"/>
                          </a:rPr>
                          <m:t>𝟐</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𝑫𝑪</m:t>
                            </m:r>
                          </m:e>
                        </m:acc>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81058"/>
                  <a:ext cx="432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7946" y="2272529"/>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𝒖</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7946" y="2272529"/>
                  <a:ext cx="43200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𝒖</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b="-5213"/>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endParaRPr lang="en-US" b="1" i="1" dirty="0"/>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𝒖</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𝑩𝑪</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b="-4265"/>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2402218" y="7022244"/>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4</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828800" y="3997592"/>
                <a:ext cx="23513165" cy="856068"/>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𝒖</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điểm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bất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kì</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m:t>
                    </m:r>
                  </m:oMath>
                </a14:m>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𝑪</m:t>
                    </m:r>
                  </m:oMath>
                </a14:m>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𝑫</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828800" y="3997592"/>
                <a:ext cx="23513165" cy="856068"/>
              </a:xfrm>
              <a:prstGeom prst="rect">
                <a:avLst/>
              </a:prstGeom>
              <a:blipFill>
                <a:blip r:embed="rId7"/>
                <a:stretch>
                  <a:fillRect l="-285" t="-5714" b="-3285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890937" y="10201623"/>
                <a:ext cx="23191497" cy="1533177"/>
              </a:xfrm>
              <a:prstGeom prst="rect">
                <a:avLst/>
              </a:prstGeom>
              <a:noFill/>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𝒖</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itchFamily="34" charset="0"/>
                  <a:ea typeface="Tahoma" pitchFamily="34" charset="0"/>
                  <a:cs typeface="Tahoma" pitchFamily="34" charset="0"/>
                  <a:sym typeface="Symbol"/>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890937" y="10201623"/>
                <a:ext cx="23191497" cy="1533177"/>
              </a:xfrm>
              <a:prstGeom prst="rect">
                <a:avLst/>
              </a:prstGeom>
              <a:blipFill>
                <a:blip r:embed="rId9"/>
                <a:stretch>
                  <a:fillRect l="-1051" t="-2778"/>
                </a:stretch>
              </a:blipFill>
            </p:spPr>
            <p:txBody>
              <a:bodyPr/>
              <a:lstStyle/>
              <a:p>
                <a:r>
                  <a:rPr lang="en-US">
                    <a:noFill/>
                  </a:rPr>
                  <a:t> </a:t>
                </a:r>
              </a:p>
            </p:txBody>
          </p:sp>
        </mc:Fallback>
      </mc:AlternateContent>
    </p:spTree>
    <p:extLst>
      <p:ext uri="{BB962C8B-B14F-4D97-AF65-F5344CB8AC3E}">
        <p14:creationId xmlns:p14="http://schemas.microsoft.com/office/powerpoint/2010/main" val="778949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336163"/>
            <a:ext cx="19579564" cy="2818098"/>
            <a:chOff x="188657" y="2272529"/>
            <a:chExt cx="9789782" cy="1409049"/>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81058"/>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m:t>
                            </m:r>
                          </m:e>
                        </m:acc>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81058"/>
                  <a:ext cx="432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7946" y="2272529"/>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𝑩𝑪</m:t>
                            </m:r>
                          </m:e>
                        </m:acc>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7946" y="2272529"/>
                  <a:ext cx="43200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b="-5213"/>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endParaRPr lang="en-US" b="1" i="1" dirty="0"/>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b="-4265"/>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667588" y="547256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828800" y="3997592"/>
                <a:ext cx="23513165" cy="856068"/>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Cho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r>
                      <a:rPr lang="en-US" sz="4400" b="1" i="1">
                        <a:latin typeface="Cambria Math" panose="02040503050406030204" pitchFamily="18" charset="0"/>
                      </a:rPr>
                      <m:t>.</m:t>
                    </m:r>
                  </m:oMath>
                </a14:m>
                <a:r>
                  <a:rPr lang="vi-VN" sz="4400" b="1" dirty="0">
                    <a:latin typeface="Tahoma" panose="020B0604030504040204" pitchFamily="34" charset="0"/>
                    <a:ea typeface="Tahoma" panose="020B0604030504040204" pitchFamily="34" charset="0"/>
                    <a:cs typeface="Tahoma" panose="020B0604030504040204" pitchFamily="34" charset="0"/>
                  </a:rPr>
                  <a:t> Trong các khẳng định sau, khẳng định nào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828800" y="3997592"/>
                <a:ext cx="23513165" cy="856068"/>
              </a:xfrm>
              <a:prstGeom prst="rect">
                <a:avLst/>
              </a:prstGeom>
              <a:blipFill>
                <a:blip r:embed="rId7"/>
                <a:stretch>
                  <a:fillRect l="-285" t="-9286" b="-29286"/>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948797" y="10192932"/>
                <a:ext cx="23191497" cy="856068"/>
              </a:xfrm>
              <a:prstGeom prst="rect">
                <a:avLst/>
              </a:prstGeom>
              <a:noFill/>
            </p:spPr>
            <p:txBody>
              <a:bodyPr wrap="square">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𝑪𝑨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𝑪𝑨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smtClean="0">
                            <a:latin typeface="Cambria Math" panose="02040503050406030204" pitchFamily="18" charset="0"/>
                          </a:rPr>
                          <m:t>𝑪𝑩</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itchFamily="34" charset="0"/>
                  <a:ea typeface="Tahoma" pitchFamily="34" charset="0"/>
                  <a:cs typeface="Tahoma" pitchFamily="34" charset="0"/>
                  <a:sym typeface="Symbol"/>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948797" y="10192932"/>
                <a:ext cx="23191497" cy="856068"/>
              </a:xfrm>
              <a:prstGeom prst="rect">
                <a:avLst/>
              </a:prstGeom>
              <a:blipFill>
                <a:blip r:embed="rId9"/>
                <a:stretch>
                  <a:fillRect t="-4965" b="-31915"/>
                </a:stretch>
              </a:blipFill>
            </p:spPr>
            <p:txBody>
              <a:bodyPr/>
              <a:lstStyle/>
              <a:p>
                <a:r>
                  <a:rPr lang="en-US">
                    <a:noFill/>
                  </a:rPr>
                  <a:t> </a:t>
                </a:r>
              </a:p>
            </p:txBody>
          </p:sp>
        </mc:Fallback>
      </mc:AlternateContent>
    </p:spTree>
    <p:extLst>
      <p:ext uri="{BB962C8B-B14F-4D97-AF65-F5344CB8AC3E}">
        <p14:creationId xmlns:p14="http://schemas.microsoft.com/office/powerpoint/2010/main" val="4068933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208097"/>
            <a:ext cx="19579564" cy="2946164"/>
            <a:chOff x="188657" y="2208496"/>
            <a:chExt cx="9789782" cy="1473082"/>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08496"/>
                  <a:ext cx="4320000" cy="72504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a:p>
                  <a:pPr algn="ctr"/>
                  <a14:m>
                    <m:oMathPara xmlns:m="http://schemas.openxmlformats.org/officeDocument/2006/math">
                      <m:oMathParaPr>
                        <m:jc m:val="centerGroup"/>
                      </m:oMathParaPr>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𝑨𝑩</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𝑨𝑫</m:t>
                                </m:r>
                              </m:e>
                            </m:acc>
                          </m:e>
                        </m:d>
                        <m:r>
                          <a:rPr lang="en-GB" sz="4400" b="1" i="1">
                            <a:latin typeface="Cambria Math" panose="02040503050406030204" pitchFamily="18" charset="0"/>
                          </a:rPr>
                          <m:t>=</m:t>
                        </m:r>
                        <m:r>
                          <a:rPr lang="en-GB" sz="4400" b="1" i="1">
                            <a:latin typeface="Cambria Math" panose="02040503050406030204" pitchFamily="18" charset="0"/>
                          </a:rPr>
                          <m:t>𝒂</m:t>
                        </m:r>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08496"/>
                  <a:ext cx="4320000" cy="725043"/>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24504" y="2208496"/>
                  <a:ext cx="4320000" cy="72504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𝑨𝑩</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𝑨𝑫</m:t>
                                </m:r>
                              </m:e>
                            </m:acc>
                          </m:e>
                        </m:d>
                        <m:r>
                          <a:rPr lang="en-GB" sz="4400" b="1" i="1">
                            <a:latin typeface="Cambria Math" panose="02040503050406030204" pitchFamily="18" charset="0"/>
                          </a:rPr>
                          <m:t>=</m:t>
                        </m:r>
                        <m:f>
                          <m:fPr>
                            <m:ctrlPr>
                              <a:rPr lang="en-US" sz="4400" b="1" i="1">
                                <a:latin typeface="Cambria Math" panose="02040503050406030204" pitchFamily="18" charset="0"/>
                              </a:rPr>
                            </m:ctrlPr>
                          </m:fPr>
                          <m:num>
                            <m:r>
                              <a:rPr lang="en-GB" sz="4400" b="1" i="1">
                                <a:latin typeface="Cambria Math" panose="02040503050406030204" pitchFamily="18" charset="0"/>
                              </a:rPr>
                              <m:t>𝒂</m:t>
                            </m:r>
                            <m:rad>
                              <m:radPr>
                                <m:degHide m:val="on"/>
                                <m:ctrlPr>
                                  <a:rPr lang="en-US" sz="4400" b="1" i="1">
                                    <a:latin typeface="Cambria Math" panose="02040503050406030204" pitchFamily="18" charset="0"/>
                                  </a:rPr>
                                </m:ctrlPr>
                              </m:radPr>
                              <m:deg/>
                              <m:e>
                                <m:r>
                                  <a:rPr lang="en-GB" sz="4400" b="1" i="1">
                                    <a:latin typeface="Cambria Math" panose="02040503050406030204" pitchFamily="18" charset="0"/>
                                  </a:rPr>
                                  <m:t>𝟐</m:t>
                                </m:r>
                              </m:e>
                            </m:rad>
                          </m:num>
                          <m:den>
                            <m:r>
                              <a:rPr lang="en-GB" sz="4400" b="1" i="1">
                                <a:latin typeface="Cambria Math" panose="02040503050406030204" pitchFamily="18" charset="0"/>
                              </a:rPr>
                              <m:t>𝟐</m:t>
                            </m:r>
                          </m:den>
                        </m:f>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24504" y="2208496"/>
                  <a:ext cx="4320000" cy="725043"/>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𝑨𝑩</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𝑨𝑫</m:t>
                              </m:r>
                            </m:e>
                          </m:acc>
                        </m:e>
                      </m:d>
                      <m:r>
                        <a:rPr lang="en-GB" sz="4400" b="1" i="1">
                          <a:latin typeface="Cambria Math" panose="02040503050406030204" pitchFamily="18" charset="0"/>
                        </a:rPr>
                        <m:t>=</m:t>
                      </m:r>
                      <m:r>
                        <a:rPr lang="en-GB" sz="4400" b="1" i="1">
                          <a:latin typeface="Cambria Math" panose="02040503050406030204" pitchFamily="18" charset="0"/>
                        </a:rPr>
                        <m:t>𝟐</m:t>
                      </m:r>
                      <m:r>
                        <a:rPr lang="en-GB" sz="4400" b="1" i="1">
                          <a:latin typeface="Cambria Math" panose="02040503050406030204" pitchFamily="18" charset="0"/>
                        </a:rPr>
                        <m:t>𝒂</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b="-2844"/>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endParaRPr lang="en-US" b="1" i="1" dirty="0"/>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𝑨𝑩</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𝑨𝑫</m:t>
                              </m:r>
                            </m:e>
                          </m:acc>
                        </m:e>
                      </m:d>
                      <m:r>
                        <a:rPr lang="en-GB" sz="4400" b="1" i="1">
                          <a:latin typeface="Cambria Math" panose="02040503050406030204" pitchFamily="18" charset="0"/>
                        </a:rPr>
                        <m:t>=</m:t>
                      </m:r>
                      <m:r>
                        <a:rPr lang="en-GB" sz="4400" b="1" i="1">
                          <a:latin typeface="Cambria Math" panose="02040503050406030204" pitchFamily="18" charset="0"/>
                        </a:rPr>
                        <m:t>𝒂</m:t>
                      </m:r>
                      <m:rad>
                        <m:radPr>
                          <m:degHide m:val="on"/>
                          <m:ctrlPr>
                            <a:rPr lang="en-US" sz="4400" b="1" i="1">
                              <a:latin typeface="Cambria Math" panose="02040503050406030204" pitchFamily="18" charset="0"/>
                            </a:rPr>
                          </m:ctrlPr>
                        </m:radPr>
                        <m:deg/>
                        <m:e>
                          <m:r>
                            <a:rPr lang="en-GB" sz="4400" b="1" i="1">
                              <a:latin typeface="Cambria Math" panose="02040503050406030204" pitchFamily="18" charset="0"/>
                            </a:rPr>
                            <m:t>𝟐</m:t>
                          </m:r>
                        </m:e>
                      </m:rad>
                    </m:oMath>
                  </a14:m>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b="-23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643204" y="703798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6</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828800" y="3997592"/>
                <a:ext cx="23513165" cy="856068"/>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Cho </a:t>
                </a:r>
                <a:r>
                  <a:rPr lang="fr-FR" sz="4400" b="1" dirty="0" err="1">
                    <a:latin typeface="Tahoma" panose="020B0604030504040204" pitchFamily="34" charset="0"/>
                    <a:ea typeface="Tahoma" panose="020B0604030504040204" pitchFamily="34" charset="0"/>
                    <a:cs typeface="Tahoma" panose="020B0604030504040204" pitchFamily="34" charset="0"/>
                  </a:rPr>
                  <a:t>hình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vuông</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GB" sz="4400" b="1" i="1">
                        <a:latin typeface="Cambria Math" panose="02040503050406030204" pitchFamily="18" charset="0"/>
                      </a:rPr>
                      <m:t>𝑨𝑩𝑪𝑫</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cạnh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bằng</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GB" sz="4400" b="1" i="1">
                        <a:latin typeface="Cambria Math" panose="02040503050406030204" pitchFamily="18" charset="0"/>
                      </a:rPr>
                      <m:t>𝒂</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en-GB" sz="4400" b="1" dirty="0" err="1">
                    <a:latin typeface="Tahoma" panose="020B0604030504040204" pitchFamily="34" charset="0"/>
                    <a:ea typeface="Tahoma" panose="020B0604030504040204" pitchFamily="34" charset="0"/>
                    <a:cs typeface="Tahoma" panose="020B0604030504040204" pitchFamily="34" charset="0"/>
                  </a:rPr>
                  <a:t>Tính</a:t>
                </a:r>
                <a:r>
                  <a:rPr lang="en-GB" sz="4400" b="1" dirty="0">
                    <a:latin typeface="Tahoma" panose="020B0604030504040204" pitchFamily="34" charset="0"/>
                    <a:ea typeface="Tahoma" panose="020B0604030504040204" pitchFamily="34" charset="0"/>
                    <a:cs typeface="Tahoma" panose="020B0604030504040204" pitchFamily="34" charset="0"/>
                  </a:rPr>
                  <a:t>  </a:t>
                </a:r>
                <a:r>
                  <a:rPr lang="en-GB" sz="4400" b="1" dirty="0" err="1">
                    <a:latin typeface="Tahoma" panose="020B0604030504040204" pitchFamily="34" charset="0"/>
                    <a:ea typeface="Tahoma" panose="020B0604030504040204" pitchFamily="34" charset="0"/>
                    <a:cs typeface="Tahoma" panose="020B0604030504040204" pitchFamily="34" charset="0"/>
                  </a:rPr>
                  <a:t>độ</a:t>
                </a:r>
                <a:r>
                  <a:rPr lang="en-GB" sz="4400" b="1" dirty="0">
                    <a:latin typeface="Tahoma" panose="020B0604030504040204" pitchFamily="34" charset="0"/>
                    <a:ea typeface="Tahoma" panose="020B0604030504040204" pitchFamily="34" charset="0"/>
                    <a:cs typeface="Tahoma" panose="020B0604030504040204" pitchFamily="34" charset="0"/>
                  </a:rPr>
                  <a:t> </a:t>
                </a:r>
                <a:r>
                  <a:rPr lang="en-GB" sz="4400" b="1" dirty="0" err="1">
                    <a:latin typeface="Tahoma" panose="020B0604030504040204" pitchFamily="34" charset="0"/>
                    <a:ea typeface="Tahoma" panose="020B0604030504040204" pitchFamily="34" charset="0"/>
                    <a:cs typeface="Tahoma" panose="020B0604030504040204" pitchFamily="34" charset="0"/>
                  </a:rPr>
                  <a:t>dài</a:t>
                </a:r>
                <a:r>
                  <a:rPr lang="en-GB" sz="4400" b="1" dirty="0">
                    <a:latin typeface="Tahoma" panose="020B0604030504040204" pitchFamily="34" charset="0"/>
                    <a:ea typeface="Tahoma" panose="020B0604030504040204" pitchFamily="34" charset="0"/>
                    <a:cs typeface="Tahoma" panose="020B0604030504040204" pitchFamily="34" charset="0"/>
                  </a:rPr>
                  <a:t> </a:t>
                </a:r>
                <a:r>
                  <a:rPr lang="en-GB" sz="4400" b="1" dirty="0" err="1">
                    <a:latin typeface="Tahoma" panose="020B0604030504040204" pitchFamily="34" charset="0"/>
                    <a:ea typeface="Tahoma" panose="020B0604030504040204" pitchFamily="34" charset="0"/>
                    <a:cs typeface="Tahoma" panose="020B0604030504040204" pitchFamily="34" charset="0"/>
                  </a:rPr>
                  <a:t>vectơ</a:t>
                </a:r>
                <a:r>
                  <a:rPr lang="en-GB"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𝑨𝑩</m:t>
                        </m:r>
                      </m:e>
                    </m:acc>
                    <m:r>
                      <a:rPr lang="en-GB" sz="4400" b="1" i="1">
                        <a:latin typeface="Cambria Math" panose="02040503050406030204" pitchFamily="18" charset="0"/>
                      </a:rPr>
                      <m:t>+</m:t>
                    </m:r>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𝑨𝑫</m:t>
                        </m:r>
                      </m:e>
                    </m:acc>
                  </m:oMath>
                </a14:m>
                <a:r>
                  <a:rPr lang="en-GB" sz="4400" b="1" dirty="0">
                    <a:latin typeface="Tahoma" panose="020B0604030504040204" pitchFamily="34" charset="0"/>
                    <a:ea typeface="Tahoma" panose="020B0604030504040204" pitchFamily="34" charset="0"/>
                    <a:cs typeface="Tahoma" panose="020B0604030504040204" pitchFamily="34" charset="0"/>
                  </a:rPr>
                  <a:t> </a:t>
                </a:r>
                <a:r>
                  <a:rPr lang="en-GB" sz="4400" b="1" dirty="0" err="1">
                    <a:latin typeface="Tahoma" panose="020B0604030504040204" pitchFamily="34" charset="0"/>
                    <a:ea typeface="Tahoma" panose="020B0604030504040204" pitchFamily="34" charset="0"/>
                    <a:cs typeface="Tahoma" panose="020B0604030504040204" pitchFamily="34" charset="0"/>
                  </a:rPr>
                  <a:t>theo</a:t>
                </a:r>
                <a:r>
                  <a:rPr lang="en-GB"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GB" sz="4400" b="1" i="1">
                        <a:latin typeface="Cambria Math" panose="02040503050406030204" pitchFamily="18" charset="0"/>
                      </a:rPr>
                      <m:t>𝒂</m:t>
                    </m:r>
                  </m:oMath>
                </a14:m>
                <a:r>
                  <a:rPr lang="en-GB"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828800" y="3997592"/>
                <a:ext cx="23513165" cy="856068"/>
              </a:xfrm>
              <a:prstGeom prst="rect">
                <a:avLst/>
              </a:prstGeom>
              <a:blipFill>
                <a:blip r:embed="rId7"/>
                <a:stretch>
                  <a:fillRect l="-285" t="-6429" b="-32143"/>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1296416" y="9538232"/>
                <a:ext cx="23191497" cy="2245999"/>
              </a:xfrm>
              <a:prstGeom prst="rect">
                <a:avLst/>
              </a:prstGeom>
              <a:noFill/>
            </p:spPr>
            <p:txBody>
              <a:bodyPr wrap="square">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a:latin typeface="Tahoma" panose="020B0604030504040204" pitchFamily="34" charset="0"/>
                    <a:ea typeface="Tahoma" panose="020B0604030504040204" pitchFamily="34" charset="0"/>
                    <a:cs typeface="Tahoma" panose="020B0604030504040204" pitchFamily="34" charset="0"/>
                  </a:rPr>
                  <a:t>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Suy</a:t>
                </a:r>
                <a:r>
                  <a:rPr lang="fr-FR" sz="4400" b="1" dirty="0">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e>
                    </m:d>
                    <m:r>
                      <a:rPr lang="en-US" sz="4400" b="1" i="1">
                        <a:latin typeface="Cambria Math" panose="02040503050406030204" pitchFamily="18" charset="0"/>
                      </a:rPr>
                      <m:t>=</m:t>
                    </m:r>
                    <m:r>
                      <a:rPr lang="en-US" sz="4400" b="1" i="1">
                        <a:latin typeface="Cambria Math" panose="02040503050406030204" pitchFamily="18" charset="0"/>
                      </a:rPr>
                      <m:t>𝑨𝑪</m:t>
                    </m:r>
                    <m:r>
                      <a:rPr lang="en-US" sz="4400" b="1" i="1">
                        <a:latin typeface="Cambria Math" panose="02040503050406030204" pitchFamily="18" charset="0"/>
                      </a:rPr>
                      <m:t>=</m:t>
                    </m:r>
                    <m:r>
                      <a:rPr lang="en-US" sz="4400" b="1" i="1">
                        <a:latin typeface="Cambria Math" panose="02040503050406030204" pitchFamily="18" charset="0"/>
                      </a:rPr>
                      <m:t>𝒂</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𝟐</m:t>
                        </m:r>
                      </m:e>
                    </m:rad>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sym typeface="Symbol"/>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1296416" y="9538232"/>
                <a:ext cx="23191497" cy="2245999"/>
              </a:xfrm>
              <a:prstGeom prst="rect">
                <a:avLst/>
              </a:prstGeom>
              <a:blipFill>
                <a:blip r:embed="rId9"/>
                <a:stretch>
                  <a:fillRect l="-1078"/>
                </a:stretch>
              </a:blipFill>
            </p:spPr>
            <p:txBody>
              <a:bodyPr/>
              <a:lstStyle/>
              <a:p>
                <a:r>
                  <a:rPr lang="en-US">
                    <a:noFill/>
                  </a:rPr>
                  <a:t> </a:t>
                </a:r>
              </a:p>
            </p:txBody>
          </p:sp>
        </mc:Fallback>
      </mc:AlternateContent>
      <p:pic>
        <p:nvPicPr>
          <p:cNvPr id="37" name="Picture 36">
            <a:extLst>
              <a:ext uri="{FF2B5EF4-FFF2-40B4-BE49-F238E27FC236}">
                <a16:creationId xmlns:a16="http://schemas.microsoft.com/office/drawing/2014/main" id="{32D2B848-A474-72C1-6771-A447A0BFC9E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83200" y="8430690"/>
            <a:ext cx="4981051" cy="5047025"/>
          </a:xfrm>
          <a:prstGeom prst="rect">
            <a:avLst/>
          </a:prstGeom>
          <a:noFill/>
          <a:ln>
            <a:noFill/>
          </a:ln>
        </p:spPr>
      </p:pic>
    </p:spTree>
    <p:extLst>
      <p:ext uri="{BB962C8B-B14F-4D97-AF65-F5344CB8AC3E}">
        <p14:creationId xmlns:p14="http://schemas.microsoft.com/office/powerpoint/2010/main" val="1594042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𝑷𝑩</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en-US" dirty="0"/>
                    <a:t>	</a:t>
                  </a:r>
                  <a:endPar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3318"/>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𝑨𝑴</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4739"/>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𝑨𝑷</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en-US" dirty="0"/>
                    <a:t>	</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3791"/>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𝑴𝑵</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fr-FR" sz="4400" b="1" dirty="0">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4739"/>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747853" y="548853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7</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2250231"/>
              </a:xfrm>
              <a:prstGeom prst="rect">
                <a:avLst/>
              </a:prstGeom>
              <a:noFill/>
            </p:spPr>
            <p:txBody>
              <a:bodyPr wrap="square">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Cho </a:t>
                </a:r>
                <a:r>
                  <a:rPr lang="fr-FR" sz="4400" b="1" dirty="0" err="1">
                    <a:latin typeface="Tahoma" panose="020B0604030504040204" pitchFamily="34" charset="0"/>
                    <a:ea typeface="Tahoma" panose="020B0604030504040204" pitchFamily="34" charset="0"/>
                    <a:cs typeface="Tahoma" panose="020B0604030504040204" pitchFamily="34" charset="0"/>
                  </a:rPr>
                  <a:t>tam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giác</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i="1" dirty="0">
                    <a:latin typeface="Tahoma" panose="020B0604030504040204" pitchFamily="34" charset="0"/>
                    <a:ea typeface="Tahoma" panose="020B0604030504040204" pitchFamily="34" charset="0"/>
                    <a:cs typeface="Tahoma" panose="020B0604030504040204" pitchFamily="34" charset="0"/>
                  </a:rPr>
                  <a:t> </a:t>
                </a:r>
                <a:r>
                  <a:rPr lang="fr-FR" sz="4400" b="1" i="1" dirty="0">
                    <a:latin typeface="Tahoma" panose="020B0604030504040204" pitchFamily="34" charset="0"/>
                    <a:ea typeface="Tahoma" panose="020B0604030504040204" pitchFamily="34" charset="0"/>
                    <a:cs typeface="Tahoma" panose="020B0604030504040204" pitchFamily="34" charset="0"/>
                  </a:rPr>
                  <a: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Gọi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m:t>
                    </m:r>
                    <m:r>
                      <a:rPr lang="en-US" sz="4400" b="1" i="1">
                        <a:latin typeface="Cambria Math" panose="02040503050406030204" pitchFamily="18" charset="0"/>
                      </a:rPr>
                      <m:t>,</m:t>
                    </m:r>
                    <m:r>
                      <a:rPr lang="en-US" sz="4400" b="1" i="1">
                        <a:latin typeface="Cambria Math" panose="02040503050406030204" pitchFamily="18" charset="0"/>
                      </a:rPr>
                      <m:t>𝑵</m:t>
                    </m:r>
                    <m:r>
                      <a:rPr lang="en-US" sz="4400" b="1" i="1">
                        <a:latin typeface="Cambria Math" panose="02040503050406030204" pitchFamily="18" charset="0"/>
                      </a:rPr>
                      <m:t>,​</m:t>
                    </m:r>
                    <m:r>
                      <a:rPr lang="en-US" sz="4400" b="1" i="1">
                        <a:latin typeface="Cambria Math" panose="02040503050406030204" pitchFamily="18" charset="0"/>
                      </a:rPr>
                      <m:t>𝑷</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lượt</a:t>
                </a:r>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trung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điểm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của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cạnh</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𝑨𝑪</m:t>
                    </m:r>
                    <m:r>
                      <a:rPr lang="en-US" sz="4400" b="1" i="1">
                        <a:latin typeface="Cambria Math" panose="02040503050406030204" pitchFamily="18" charset="0"/>
                      </a:rPr>
                      <m:t>,</m:t>
                    </m:r>
                    <m:r>
                      <a:rPr lang="en-US" sz="4400" b="1" i="1">
                        <a:latin typeface="Cambria Math" panose="02040503050406030204" pitchFamily="18" charset="0"/>
                      </a:rPr>
                      <m:t>𝑩𝑪</m:t>
                    </m:r>
                  </m:oMath>
                </a14:m>
                <a:r>
                  <a:rPr lang="fr-FR" sz="4400" b="1" i="1" dirty="0">
                    <a:latin typeface="Tahoma" panose="020B0604030504040204" pitchFamily="34" charset="0"/>
                    <a:ea typeface="Tahoma" panose="020B0604030504040204" pitchFamily="34" charset="0"/>
                    <a:cs typeface="Tahoma" panose="020B0604030504040204" pitchFamily="34" charset="0"/>
                  </a:rPr>
                  <a:t>.</a:t>
                </a:r>
                <a:r>
                  <a:rPr lang="fr-FR" sz="4400" b="1" dirty="0">
                    <a:latin typeface="Tahoma" panose="020B0604030504040204" pitchFamily="34" charset="0"/>
                    <a:ea typeface="Tahoma" panose="020B0604030504040204" pitchFamily="34" charset="0"/>
                    <a:cs typeface="Tahoma" panose="020B0604030504040204" pitchFamily="34" charset="0"/>
                  </a:rPr>
                  <a:t> Khi </a:t>
                </a:r>
                <a:r>
                  <a:rPr lang="fr-FR" sz="4400" b="1" dirty="0" err="1">
                    <a:latin typeface="Tahoma" panose="020B0604030504040204" pitchFamily="34" charset="0"/>
                    <a:ea typeface="Tahoma" panose="020B0604030504040204" pitchFamily="34" charset="0"/>
                    <a:cs typeface="Tahoma" panose="020B0604030504040204" pitchFamily="34" charset="0"/>
                  </a:rPr>
                  <a:t>đó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𝑴𝑷</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𝑵𝑷</m:t>
                        </m:r>
                      </m:e>
                    </m:acc>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bằng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véctơ</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nào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trong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vectơ</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sau</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20060" y="3484349"/>
                <a:ext cx="23304511" cy="2250231"/>
              </a:xfrm>
              <a:prstGeom prst="rect">
                <a:avLst/>
              </a:prstGeom>
              <a:blipFill>
                <a:blip r:embed="rId7"/>
                <a:stretch>
                  <a:fillRect t="-5962" r="-366"/>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231072"/>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1469791" y="9067115"/>
                <a:ext cx="18891412" cy="2269339"/>
              </a:xfrm>
              <a:prstGeom prst="rect">
                <a:avLst/>
              </a:prstGeom>
              <a:noFill/>
            </p:spPr>
            <p:txBody>
              <a:bodyPr wrap="square">
                <a:spAutoFit/>
              </a:bodyPr>
              <a:lstStyle/>
              <a:p>
                <a:pPr marL="0" marR="0" lvl="0" indent="0" defTabSz="2177278" rtl="0" eaLnBrk="1" fontAlgn="auto" latinLnBrk="0" hangingPunct="1">
                  <a:lnSpc>
                    <a:spcPct val="100000"/>
                  </a:lnSpc>
                  <a:spcBef>
                    <a:spcPts val="0"/>
                  </a:spcBef>
                  <a:spcAft>
                    <a:spcPts val="0"/>
                  </a:spcAft>
                  <a:buClrTx/>
                  <a:buSzTx/>
                  <a:buFontTx/>
                  <a:buNone/>
                  <a:tabLst/>
                  <a:defRPr/>
                </a:pP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endParaRPr lang="en-US" sz="4400"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𝑴𝑷</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𝑵𝑷</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𝑨𝑵</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𝑵𝑷</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𝑨𝑷</m:t>
                          </m:r>
                        </m:e>
                      </m:acc>
                      <m:r>
                        <a:rPr lang="en-US" sz="4400" b="1" i="1">
                          <a:latin typeface="Cambria Math" panose="02040503050406030204" pitchFamily="18"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1469791" y="9067115"/>
                <a:ext cx="18891412" cy="2269339"/>
              </a:xfrm>
              <a:prstGeom prst="rect">
                <a:avLst/>
              </a:prstGeom>
              <a:blipFill>
                <a:blip r:embed="rId9"/>
                <a:stretch>
                  <a:fillRect l="-1291" t="-5362"/>
                </a:stretch>
              </a:blipFill>
            </p:spPr>
            <p:txBody>
              <a:bodyPr/>
              <a:lstStyle/>
              <a:p>
                <a:r>
                  <a:rPr lang="en-US">
                    <a:noFill/>
                  </a:rPr>
                  <a:t> </a:t>
                </a:r>
              </a:p>
            </p:txBody>
          </p:sp>
        </mc:Fallback>
      </mc:AlternateContent>
      <p:pic>
        <p:nvPicPr>
          <p:cNvPr id="36" name="Picture 35">
            <a:extLst>
              <a:ext uri="{FF2B5EF4-FFF2-40B4-BE49-F238E27FC236}">
                <a16:creationId xmlns:a16="http://schemas.microsoft.com/office/drawing/2014/main" id="{CB4AD3D5-94C9-839A-A611-6C3876ED768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49600" y="7750881"/>
            <a:ext cx="8104241" cy="5230410"/>
          </a:xfrm>
          <a:prstGeom prst="rect">
            <a:avLst/>
          </a:prstGeom>
          <a:noFill/>
          <a:ln>
            <a:noFill/>
          </a:ln>
        </p:spPr>
      </p:pic>
    </p:spTree>
    <p:extLst>
      <p:ext uri="{BB962C8B-B14F-4D97-AF65-F5344CB8AC3E}">
        <p14:creationId xmlns:p14="http://schemas.microsoft.com/office/powerpoint/2010/main" val="1149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down)">
                                      <p:cBhvr>
                                        <p:cTn id="7" dur="500"/>
                                        <p:tgtEl>
                                          <p:spTgt spid="2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b="0" i="1" smtClean="0">
                          <a:latin typeface="Cambria Math" panose="02040503050406030204" pitchFamily="18" charset="0"/>
                        </a:rPr>
                        <m:t>        </m:t>
                      </m:r>
                      <m:acc>
                        <m:accPr>
                          <m:chr m:val="̂"/>
                          <m:ctrlPr>
                            <a:rPr lang="en-US" i="1">
                              <a:latin typeface="Cambria Math" panose="02040503050406030204" pitchFamily="18" charset="0"/>
                            </a:rPr>
                          </m:ctrlPr>
                        </m:accPr>
                        <m:e>
                          <m:r>
                            <a:rPr lang="en-GB" i="1">
                              <a:latin typeface="Cambria Math" panose="02040503050406030204" pitchFamily="18" charset="0"/>
                            </a:rPr>
                            <m:t>𝐴𝑂𝐵</m:t>
                          </m:r>
                        </m:e>
                      </m:acc>
                      <m:r>
                        <a:rPr lang="en-GB" i="1">
                          <a:latin typeface="Cambria Math" panose="02040503050406030204" pitchFamily="18" charset="0"/>
                        </a:rPr>
                        <m:t>=6</m:t>
                      </m:r>
                      <m:sSup>
                        <m:sSupPr>
                          <m:ctrlPr>
                            <a:rPr lang="en-US" i="1">
                              <a:latin typeface="Cambria Math" panose="02040503050406030204" pitchFamily="18" charset="0"/>
                            </a:rPr>
                          </m:ctrlPr>
                        </m:sSupPr>
                        <m:e>
                          <m:r>
                            <a:rPr lang="en-GB" i="1">
                              <a:latin typeface="Cambria Math" panose="02040503050406030204" pitchFamily="18" charset="0"/>
                            </a:rPr>
                            <m:t>0</m:t>
                          </m:r>
                        </m:e>
                        <m:sup>
                          <m:r>
                            <a:rPr lang="en-GB" i="1">
                              <a:latin typeface="Cambria Math" panose="02040503050406030204" pitchFamily="18" charset="0"/>
                            </a:rPr>
                            <m:t>0</m:t>
                          </m:r>
                        </m:sup>
                      </m:sSup>
                    </m:oMath>
                  </a14:m>
                  <a:r>
                    <a:rPr lang="en-US" dirty="0"/>
                    <a:t>.	</a:t>
                  </a:r>
                  <a:endPar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23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acc>
                        <m:accPr>
                          <m:chr m:val="̂"/>
                          <m:ctrlPr>
                            <a:rPr lang="en-US" sz="4400" i="1">
                              <a:latin typeface="Cambria Math" panose="02040503050406030204" pitchFamily="18" charset="0"/>
                            </a:rPr>
                          </m:ctrlPr>
                        </m:accPr>
                        <m:e>
                          <m:r>
                            <a:rPr lang="en-GB" sz="4400" i="1">
                              <a:latin typeface="Cambria Math" panose="02040503050406030204" pitchFamily="18" charset="0"/>
                            </a:rPr>
                            <m:t>𝐴𝑂𝐵</m:t>
                          </m:r>
                        </m:e>
                      </m:acc>
                      <m:r>
                        <a:rPr lang="en-GB" sz="4400" i="1">
                          <a:latin typeface="Cambria Math" panose="02040503050406030204" pitchFamily="18" charset="0"/>
                        </a:rPr>
                        <m:t>=12</m:t>
                      </m:r>
                      <m:sSup>
                        <m:sSupPr>
                          <m:ctrlPr>
                            <a:rPr lang="en-US" sz="4400" i="1">
                              <a:latin typeface="Cambria Math" panose="02040503050406030204" pitchFamily="18" charset="0"/>
                            </a:rPr>
                          </m:ctrlPr>
                        </m:sSupPr>
                        <m:e>
                          <m:r>
                            <a:rPr lang="en-GB" sz="4400" i="1">
                              <a:latin typeface="Cambria Math" panose="02040503050406030204" pitchFamily="18" charset="0"/>
                            </a:rPr>
                            <m:t>0</m:t>
                          </m:r>
                        </m:e>
                        <m:sup>
                          <m:r>
                            <a:rPr lang="en-GB" sz="4400" i="1">
                              <a:latin typeface="Cambria Math" panose="02040503050406030204" pitchFamily="18" charset="0"/>
                            </a:rPr>
                            <m:t>0</m:t>
                          </m:r>
                        </m:sup>
                      </m:sSup>
                    </m:oMath>
                  </a14:m>
                  <a:r>
                    <a:rPr lang="en-US" sz="4400" dirty="0">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2370"/>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𝑨𝑷</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en-US" dirty="0"/>
                    <a:t>	</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3791"/>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149996" y="228979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acc>
                        <m:accPr>
                          <m:chr m:val="̂"/>
                          <m:ctrlPr>
                            <a:rPr lang="en-US" i="1">
                              <a:latin typeface="Cambria Math" panose="02040503050406030204" pitchFamily="18" charset="0"/>
                            </a:rPr>
                          </m:ctrlPr>
                        </m:accPr>
                        <m:e>
                          <m:r>
                            <a:rPr lang="en-GB" i="1">
                              <a:latin typeface="Cambria Math" panose="02040503050406030204" pitchFamily="18" charset="0"/>
                            </a:rPr>
                            <m:t>𝐴𝑂𝐵</m:t>
                          </m:r>
                        </m:e>
                      </m:acc>
                      <m:r>
                        <a:rPr lang="en-GB" i="1">
                          <a:latin typeface="Cambria Math" panose="02040503050406030204" pitchFamily="18" charset="0"/>
                        </a:rPr>
                        <m:t>=15</m:t>
                      </m:r>
                      <m:sSup>
                        <m:sSupPr>
                          <m:ctrlPr>
                            <a:rPr lang="en-US" i="1">
                              <a:latin typeface="Cambria Math" panose="02040503050406030204" pitchFamily="18" charset="0"/>
                            </a:rPr>
                          </m:ctrlPr>
                        </m:sSupPr>
                        <m:e>
                          <m:r>
                            <a:rPr lang="en-GB" i="1">
                              <a:latin typeface="Cambria Math" panose="02040503050406030204" pitchFamily="18" charset="0"/>
                            </a:rPr>
                            <m:t>0</m:t>
                          </m:r>
                        </m:e>
                        <m:sup>
                          <m:r>
                            <a:rPr lang="en-GB" i="1">
                              <a:latin typeface="Cambria Math" panose="02040503050406030204" pitchFamily="18" charset="0"/>
                            </a:rPr>
                            <m:t>0</m:t>
                          </m:r>
                        </m:sup>
                      </m:sSup>
                    </m:oMath>
                  </a14:m>
                  <a:r>
                    <a:rPr lang="en-US" dirty="0"/>
                    <a:t>. </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23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F34E11E7-7041-B24D-0978-D7075FFAD111}"/>
                    </a:ext>
                  </a:extLst>
                </p:cNvPr>
                <p:cNvSpPr/>
                <p:nvPr/>
              </p:nvSpPr>
              <p:spPr>
                <a:xfrm>
                  <a:off x="66694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b="0" i="1" smtClean="0">
                          <a:latin typeface="Cambria Math" panose="02040503050406030204" pitchFamily="18" charset="0"/>
                        </a:rPr>
                        <m:t>       </m:t>
                      </m:r>
                      <m:acc>
                        <m:accPr>
                          <m:chr m:val="̂"/>
                          <m:ctrlPr>
                            <a:rPr lang="en-US" i="1">
                              <a:latin typeface="Cambria Math" panose="02040503050406030204" pitchFamily="18" charset="0"/>
                            </a:rPr>
                          </m:ctrlPr>
                        </m:accPr>
                        <m:e>
                          <m:r>
                            <a:rPr lang="en-GB" i="1">
                              <a:latin typeface="Cambria Math" panose="02040503050406030204" pitchFamily="18" charset="0"/>
                            </a:rPr>
                            <m:t>𝐴𝑂𝐵</m:t>
                          </m:r>
                        </m:e>
                      </m:acc>
                      <m:r>
                        <a:rPr lang="en-GB" i="1">
                          <a:latin typeface="Cambria Math" panose="02040503050406030204" pitchFamily="18" charset="0"/>
                        </a:rPr>
                        <m:t>=9</m:t>
                      </m:r>
                      <m:sSup>
                        <m:sSupPr>
                          <m:ctrlPr>
                            <a:rPr lang="en-US" i="1">
                              <a:latin typeface="Cambria Math" panose="02040503050406030204" pitchFamily="18" charset="0"/>
                            </a:rPr>
                          </m:ctrlPr>
                        </m:sSupPr>
                        <m:e>
                          <m:r>
                            <a:rPr lang="en-GB" i="1">
                              <a:latin typeface="Cambria Math" panose="02040503050406030204" pitchFamily="18" charset="0"/>
                            </a:rPr>
                            <m:t>0</m:t>
                          </m:r>
                        </m:e>
                        <m:sup>
                          <m:r>
                            <a:rPr lang="en-GB" i="1">
                              <a:latin typeface="Cambria Math" panose="02040503050406030204" pitchFamily="18" charset="0"/>
                            </a:rPr>
                            <m:t>0</m:t>
                          </m:r>
                        </m:sup>
                      </m:sSup>
                    </m:oMath>
                  </a14:m>
                  <a:r>
                    <a:rPr lang="en-US" dirty="0"/>
                    <a:t>.	</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F34E11E7-7041-B24D-0978-D7075FFAD111}"/>
                    </a:ext>
                  </a:extLst>
                </p:cNvPr>
                <p:cNvSpPr>
                  <a:spLocks noRot="1" noChangeAspect="1" noMove="1" noResize="1" noEditPoints="1" noAdjustHandles="1" noChangeArrowheads="1" noChangeShapeType="1" noTextEdit="1"/>
                </p:cNvSpPr>
                <p:nvPr/>
              </p:nvSpPr>
              <p:spPr>
                <a:xfrm>
                  <a:off x="6669451" y="2243792"/>
                  <a:ext cx="2468235" cy="617268"/>
                </a:xfrm>
                <a:prstGeom prst="rect">
                  <a:avLst/>
                </a:prstGeom>
                <a:blipFill>
                  <a:blip r:embed="rId6"/>
                  <a:stretch>
                    <a:fillRect b="-2370"/>
                  </a:stretch>
                </a:blipFill>
                <a:ln w="19050">
                  <a:solidFill>
                    <a:schemeClr val="bg1"/>
                  </a:solidFill>
                </a:ln>
              </p:spPr>
              <p:txBody>
                <a:bodyPr/>
                <a:lstStyle/>
                <a:p>
                  <a:r>
                    <a:rPr lang="en-US">
                      <a:noFill/>
                    </a:rPr>
                    <a:t> </a:t>
                  </a:r>
                </a:p>
              </p:txBody>
            </p:sp>
          </mc:Fallback>
        </mc:AlternateContent>
      </p:grpSp>
      <p:sp>
        <p:nvSpPr>
          <p:cNvPr id="11" name="Oval 10">
            <a:extLst>
              <a:ext uri="{FF2B5EF4-FFF2-40B4-BE49-F238E27FC236}">
                <a16:creationId xmlns:a16="http://schemas.microsoft.com/office/drawing/2014/main" id="{E5D913EC-0752-FE03-22AC-1A64D3990366}"/>
              </a:ext>
            </a:extLst>
          </p:cNvPr>
          <p:cNvSpPr/>
          <p:nvPr/>
        </p:nvSpPr>
        <p:spPr>
          <a:xfrm>
            <a:off x="713996" y="548853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8</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89580" y="3650915"/>
                <a:ext cx="23304511" cy="1555875"/>
              </a:xfrm>
              <a:prstGeom prst="rect">
                <a:avLst/>
              </a:prstGeom>
              <a:noFill/>
            </p:spPr>
            <p:txBody>
              <a:bodyPr wrap="square">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	Cho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thuộc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thỏa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𝑨𝑶𝑩</m:t>
                        </m:r>
                      </m:e>
                    </m:acc>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89580" y="3650915"/>
                <a:ext cx="23304511" cy="1555875"/>
              </a:xfrm>
              <a:prstGeom prst="rect">
                <a:avLst/>
              </a:prstGeom>
              <a:blipFill>
                <a:blip r:embed="rId8"/>
                <a:stretch>
                  <a:fillRect t="-3137" b="-17255"/>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231072"/>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1377426" y="9067953"/>
                <a:ext cx="22612643" cy="2971647"/>
              </a:xfrm>
              <a:prstGeom prst="rect">
                <a:avLst/>
              </a:prstGeom>
              <a:noFill/>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Mà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tiếp</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𝑨𝑶𝑩</m:t>
                        </m:r>
                      </m:e>
                    </m:acc>
                    <m:r>
                      <a:rPr lang="en-GB" sz="4400" b="1" i="1">
                        <a:latin typeface="Cambria Math" panose="02040503050406030204" pitchFamily="18" charset="0"/>
                      </a:rPr>
                      <m:t>=</m:t>
                    </m:r>
                    <m:r>
                      <a:rPr lang="en-GB" sz="4400" b="1" i="1">
                        <a:latin typeface="Cambria Math" panose="02040503050406030204" pitchFamily="18" charset="0"/>
                      </a:rPr>
                      <m:t>𝟏𝟐</m:t>
                    </m:r>
                    <m:sSup>
                      <m:sSupPr>
                        <m:ctrlPr>
                          <a:rPr lang="en-US" sz="4400" b="1" i="1">
                            <a:latin typeface="Cambria Math" panose="02040503050406030204" pitchFamily="18" charset="0"/>
                          </a:rPr>
                        </m:ctrlPr>
                      </m:sSupPr>
                      <m:e>
                        <m:r>
                          <a:rPr lang="en-GB" sz="4400" b="1" i="1">
                            <a:latin typeface="Cambria Math" panose="02040503050406030204" pitchFamily="18" charset="0"/>
                          </a:rPr>
                          <m:t>𝟎</m:t>
                        </m:r>
                      </m:e>
                      <m:sup>
                        <m:r>
                          <a:rPr lang="en-GB" sz="4400" b="1" i="1">
                            <a:latin typeface="Cambria Math" panose="02040503050406030204" pitchFamily="18" charset="0"/>
                          </a:rPr>
                          <m:t>𝟎</m:t>
                        </m:r>
                      </m:sup>
                    </m:sSup>
                    <m:r>
                      <a:rPr lang="en-GB"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1377426" y="9067953"/>
                <a:ext cx="22612643" cy="2971647"/>
              </a:xfrm>
              <a:prstGeom prst="rect">
                <a:avLst/>
              </a:prstGeom>
              <a:blipFill>
                <a:blip r:embed="rId10"/>
                <a:stretch>
                  <a:fillRect l="-1105" t="-1643"/>
                </a:stretch>
              </a:blipFill>
            </p:spPr>
            <p:txBody>
              <a:bodyPr/>
              <a:lstStyle/>
              <a:p>
                <a:r>
                  <a:rPr lang="en-US">
                    <a:noFill/>
                  </a:rPr>
                  <a:t> </a:t>
                </a:r>
              </a:p>
            </p:txBody>
          </p:sp>
        </mc:Fallback>
      </mc:AlternateContent>
    </p:spTree>
    <p:extLst>
      <p:ext uri="{BB962C8B-B14F-4D97-AF65-F5344CB8AC3E}">
        <p14:creationId xmlns:p14="http://schemas.microsoft.com/office/powerpoint/2010/main" val="4288444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down)">
                                      <p:cBhvr>
                                        <p:cTn id="7" dur="500"/>
                                        <p:tgtEl>
                                          <p:spTgt spid="2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f>
                        <m:fPr>
                          <m:ctrlPr>
                            <a:rPr lang="en-US" b="1" i="1">
                              <a:latin typeface="Cambria Math" panose="02040503050406030204" pitchFamily="18" charset="0"/>
                            </a:rPr>
                          </m:ctrlPr>
                        </m:fPr>
                        <m:num>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𝟑</m:t>
                              </m:r>
                            </m:e>
                          </m:rad>
                        </m:num>
                        <m:den>
                          <m:r>
                            <a:rPr lang="vi-VN" b="1" i="1">
                              <a:latin typeface="Cambria Math" panose="02040503050406030204" pitchFamily="18" charset="0"/>
                            </a:rPr>
                            <m:t>𝟐</m:t>
                          </m:r>
                        </m:den>
                      </m:f>
                    </m:oMath>
                  </a14:m>
                  <a:r>
                    <a:rPr lang="en-US" dirty="0"/>
                    <a:t>.</a:t>
                  </a:r>
                  <a:endPar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6635"/>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f>
                        <m:fPr>
                          <m:ctrlPr>
                            <a:rPr lang="en-US" b="1" i="1">
                              <a:latin typeface="Cambria Math" panose="02040503050406030204" pitchFamily="18" charset="0"/>
                            </a:rPr>
                          </m:ctrlPr>
                        </m:fPr>
                        <m:num>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𝟓</m:t>
                              </m:r>
                            </m:e>
                          </m:rad>
                        </m:num>
                        <m:den>
                          <m:r>
                            <a:rPr lang="vi-VN" b="1" i="1">
                              <a:latin typeface="Cambria Math" panose="02040503050406030204" pitchFamily="18" charset="0"/>
                            </a:rPr>
                            <m:t>𝟐</m:t>
                          </m:r>
                        </m:den>
                      </m:f>
                    </m:oMath>
                  </a14:m>
                  <a:r>
                    <a:rPr lang="en-US" dirty="0"/>
                    <a:t>.</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𝑨𝑷</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en-US" dirty="0"/>
                    <a:t>	</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3791"/>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149996" y="228979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𝟓</m:t>
                          </m:r>
                        </m:e>
                      </m:rad>
                    </m:oMath>
                  </a14:m>
                  <a:r>
                    <a:rPr lang="en-US" dirty="0"/>
                    <a:t>. </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4265"/>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F34E11E7-7041-B24D-0978-D7075FFAD111}"/>
                    </a:ext>
                  </a:extLst>
                </p:cNvPr>
                <p:cNvSpPr/>
                <p:nvPr/>
              </p:nvSpPr>
              <p:spPr>
                <a:xfrm>
                  <a:off x="66694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𝟑</m:t>
                              </m:r>
                            </m:e>
                          </m:rad>
                        </m:num>
                        <m:den>
                          <m:r>
                            <a:rPr lang="vi-VN" b="1" i="1">
                              <a:latin typeface="Cambria Math" panose="02040503050406030204" pitchFamily="18" charset="0"/>
                            </a:rPr>
                            <m:t>𝟑</m:t>
                          </m:r>
                        </m:den>
                      </m:f>
                    </m:oMath>
                  </a14:m>
                  <a:r>
                    <a:rPr lang="en-US" dirty="0"/>
                    <a:t>.	</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F34E11E7-7041-B24D-0978-D7075FFAD111}"/>
                    </a:ext>
                  </a:extLst>
                </p:cNvPr>
                <p:cNvSpPr>
                  <a:spLocks noRot="1" noChangeAspect="1" noMove="1" noResize="1" noEditPoints="1" noAdjustHandles="1" noChangeArrowheads="1" noChangeShapeType="1" noTextEdit="1"/>
                </p:cNvSpPr>
                <p:nvPr/>
              </p:nvSpPr>
              <p:spPr>
                <a:xfrm>
                  <a:off x="6669451" y="2243792"/>
                  <a:ext cx="2468235" cy="617268"/>
                </a:xfrm>
                <a:prstGeom prst="rect">
                  <a:avLst/>
                </a:prstGeom>
                <a:blipFill>
                  <a:blip r:embed="rId6"/>
                  <a:stretch>
                    <a:fillRect b="-6161"/>
                  </a:stretch>
                </a:blipFill>
                <a:ln w="19050">
                  <a:solidFill>
                    <a:schemeClr val="bg1"/>
                  </a:solidFill>
                </a:ln>
              </p:spPr>
              <p:txBody>
                <a:bodyPr/>
                <a:lstStyle/>
                <a:p>
                  <a:r>
                    <a:rPr lang="en-US">
                      <a:noFill/>
                    </a:rPr>
                    <a:t> </a:t>
                  </a:r>
                </a:p>
              </p:txBody>
            </p:sp>
          </mc:Fallback>
        </mc:AlternateContent>
      </p:grpSp>
      <p:sp>
        <p:nvSpPr>
          <p:cNvPr id="11" name="Oval 10">
            <a:extLst>
              <a:ext uri="{FF2B5EF4-FFF2-40B4-BE49-F238E27FC236}">
                <a16:creationId xmlns:a16="http://schemas.microsoft.com/office/drawing/2014/main" id="{E5D913EC-0752-FE03-22AC-1A64D3990366}"/>
              </a:ext>
            </a:extLst>
          </p:cNvPr>
          <p:cNvSpPr/>
          <p:nvPr/>
        </p:nvSpPr>
        <p:spPr>
          <a:xfrm>
            <a:off x="18778911" y="543577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9</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457200" y="3777055"/>
                <a:ext cx="23304511" cy="1587422"/>
              </a:xfrm>
              <a:prstGeom prst="rect">
                <a:avLst/>
              </a:prstGeom>
              <a:noFill/>
            </p:spPr>
            <p:txBody>
              <a:bodyPr wrap="square">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hình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có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vi-VN" sz="4400" b="1" dirty="0">
                    <a:latin typeface="Tahoma" panose="020B0604030504040204" pitchFamily="34" charset="0"/>
                    <a:ea typeface="Tahoma" panose="020B0604030504040204" pitchFamily="34" charset="0"/>
                    <a:cs typeface="Tahoma" panose="020B0604030504040204" pitchFamily="34" charset="0"/>
                  </a:rPr>
                  <a:t> bằng </a:t>
                </a:r>
                <a14:m>
                  <m:oMath xmlns:m="http://schemas.openxmlformats.org/officeDocument/2006/math">
                    <m:r>
                      <a:rPr lang="vi-VN" sz="4400" b="1" i="1">
                        <a:latin typeface="Cambria Math" panose="02040503050406030204" pitchFamily="18" charset="0"/>
                      </a:rPr>
                      <m:t>𝒂</m:t>
                    </m:r>
                  </m:oMath>
                </a14:m>
                <a:r>
                  <a:rPr lang="vi-VN" sz="4400" b="1" dirty="0">
                    <a:latin typeface="Tahoma" panose="020B0604030504040204" pitchFamily="34" charset="0"/>
                    <a:ea typeface="Tahoma" panose="020B0604030504040204" pitchFamily="34" charset="0"/>
                    <a:cs typeface="Tahoma" panose="020B0604030504040204" pitchFamily="34" charset="0"/>
                  </a:rPr>
                  <a:t>. Khi đó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𝑨𝑪</m:t>
                            </m:r>
                          </m:e>
                        </m:acc>
                      </m:e>
                    </m:d>
                  </m:oMath>
                </a14:m>
                <a:r>
                  <a:rPr lang="vi-VN" sz="4400" b="1" dirty="0">
                    <a:latin typeface="Tahoma" panose="020B0604030504040204" pitchFamily="34" charset="0"/>
                    <a:ea typeface="Tahoma" panose="020B0604030504040204" pitchFamily="34" charset="0"/>
                    <a:cs typeface="Tahoma" panose="020B0604030504040204" pitchFamily="34" charset="0"/>
                  </a:rPr>
                  <a:t> bằng</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457200" y="3777055"/>
                <a:ext cx="23304511" cy="1587422"/>
              </a:xfrm>
              <a:prstGeom prst="rect">
                <a:avLst/>
              </a:prstGeom>
              <a:blipFill>
                <a:blip r:embed="rId8"/>
                <a:stretch>
                  <a:fillRect t="-307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231072"/>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1377426" y="9021501"/>
                <a:ext cx="22612643" cy="3703899"/>
              </a:xfrm>
              <a:prstGeom prst="rect">
                <a:avLst/>
              </a:prstGeom>
              <a:noFill/>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Dựng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𝑨𝑩𝑬𝑪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𝑭</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𝑨𝑪</m:t>
                            </m:r>
                          </m:e>
                        </m:acc>
                      </m:e>
                    </m:d>
                    <m:r>
                      <a:rPr lang="vi-VN"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𝑨𝑬</m:t>
                            </m:r>
                          </m:e>
                        </m:acc>
                      </m:e>
                    </m:d>
                    <m:r>
                      <a:rPr lang="vi-VN" sz="4400" b="1" i="1">
                        <a:latin typeface="Cambria Math" panose="02040503050406030204" pitchFamily="18" charset="0"/>
                      </a:rPr>
                      <m:t>=</m:t>
                    </m:r>
                    <m:r>
                      <a:rPr lang="vi-VN" sz="4400" b="1" i="1">
                        <a:latin typeface="Cambria Math" panose="02040503050406030204" pitchFamily="18" charset="0"/>
                      </a:rPr>
                      <m:t>𝑨𝑬</m:t>
                    </m:r>
                    <m:r>
                      <a:rPr lang="vi-VN" sz="4400" b="1" i="1">
                        <a:latin typeface="Cambria Math" panose="02040503050406030204" pitchFamily="18" charset="0"/>
                      </a:rPr>
                      <m:t>=</m:t>
                    </m:r>
                    <m:r>
                      <a:rPr lang="vi-VN" sz="4400" b="1" i="1">
                        <a:latin typeface="Cambria Math" panose="02040503050406030204" pitchFamily="18" charset="0"/>
                      </a:rPr>
                      <m:t>𝟐</m:t>
                    </m:r>
                    <m:r>
                      <a:rPr lang="vi-VN" sz="4400" b="1" i="1">
                        <a:latin typeface="Cambria Math" panose="02040503050406030204" pitchFamily="18" charset="0"/>
                      </a:rPr>
                      <m:t>𝑨𝑭</m:t>
                    </m:r>
                  </m:oMath>
                </a14:m>
                <a:endParaRPr lang="en-US" sz="4400" b="1" i="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vi-VN" sz="4400" b="1" i="1">
                        <a:latin typeface="Cambria Math" panose="02040503050406030204" pitchFamily="18" charset="0"/>
                      </a:rPr>
                      <m:t>=</m:t>
                    </m:r>
                    <m:r>
                      <a:rPr lang="vi-VN" sz="4400" b="1" i="1">
                        <a:latin typeface="Cambria Math" panose="02040503050406030204" pitchFamily="18" charset="0"/>
                      </a:rPr>
                      <m:t>𝟐</m:t>
                    </m:r>
                    <m:rad>
                      <m:radPr>
                        <m:degHide m:val="on"/>
                        <m:ctrlPr>
                          <a:rPr lang="en-US" sz="4400" b="1" i="1">
                            <a:latin typeface="Cambria Math" panose="02040503050406030204" pitchFamily="18" charset="0"/>
                          </a:rPr>
                        </m:ctrlPr>
                      </m:radPr>
                      <m:deg/>
                      <m:e>
                        <m:r>
                          <a:rPr lang="vi-VN" sz="4400" b="1" i="1">
                            <a:latin typeface="Cambria Math" panose="02040503050406030204" pitchFamily="18" charset="0"/>
                          </a:rPr>
                          <m:t>𝑨</m:t>
                        </m:r>
                        <m:sSup>
                          <m:sSupPr>
                            <m:ctrlPr>
                              <a:rPr lang="en-US" sz="4400" b="1" i="1">
                                <a:latin typeface="Cambria Math" panose="02040503050406030204" pitchFamily="18" charset="0"/>
                              </a:rPr>
                            </m:ctrlPr>
                          </m:sSupPr>
                          <m:e>
                            <m:r>
                              <a:rPr lang="vi-VN" sz="4400" b="1" i="1">
                                <a:latin typeface="Cambria Math" panose="02040503050406030204" pitchFamily="18" charset="0"/>
                              </a:rPr>
                              <m:t>𝑩</m:t>
                            </m:r>
                          </m:e>
                          <m:sup>
                            <m:r>
                              <a:rPr lang="vi-VN" sz="4400" b="1" i="1">
                                <a:latin typeface="Cambria Math" panose="02040503050406030204" pitchFamily="18" charset="0"/>
                              </a:rPr>
                              <m:t>𝟐</m:t>
                            </m:r>
                          </m:sup>
                        </m:sSup>
                        <m:r>
                          <a:rPr lang="vi-VN" sz="4400" b="1" i="1">
                            <a:latin typeface="Cambria Math" panose="02040503050406030204" pitchFamily="18" charset="0"/>
                          </a:rPr>
                          <m:t>+</m:t>
                        </m:r>
                        <m:r>
                          <a:rPr lang="vi-VN" sz="4400" b="1" i="1">
                            <a:latin typeface="Cambria Math" panose="02040503050406030204" pitchFamily="18" charset="0"/>
                          </a:rPr>
                          <m:t>𝑩</m:t>
                        </m:r>
                        <m:sSup>
                          <m:sSupPr>
                            <m:ctrlPr>
                              <a:rPr lang="en-US" sz="4400" b="1" i="1">
                                <a:latin typeface="Cambria Math" panose="02040503050406030204" pitchFamily="18" charset="0"/>
                              </a:rPr>
                            </m:ctrlPr>
                          </m:sSupPr>
                          <m:e>
                            <m:r>
                              <a:rPr lang="vi-VN" sz="4400" b="1" i="1">
                                <a:latin typeface="Cambria Math" panose="02040503050406030204" pitchFamily="18" charset="0"/>
                              </a:rPr>
                              <m:t>𝑭</m:t>
                            </m:r>
                          </m:e>
                          <m:sup>
                            <m:r>
                              <a:rPr lang="vi-VN" sz="4400" b="1" i="1">
                                <a:latin typeface="Cambria Math" panose="02040503050406030204" pitchFamily="18" charset="0"/>
                              </a:rPr>
                              <m:t>𝟐</m:t>
                            </m:r>
                          </m:sup>
                        </m:sSup>
                      </m:e>
                    </m:rad>
                    <m:r>
                      <a:rPr lang="vi-VN" sz="4400" b="1" i="1">
                        <a:latin typeface="Cambria Math" panose="02040503050406030204" pitchFamily="18" charset="0"/>
                      </a:rPr>
                      <m:t>=</m:t>
                    </m:r>
                    <m:r>
                      <a:rPr lang="vi-VN" sz="4400" b="1" i="1">
                        <a:latin typeface="Cambria Math" panose="02040503050406030204" pitchFamily="18" charset="0"/>
                      </a:rPr>
                      <m:t>𝟐</m:t>
                    </m:r>
                    <m:rad>
                      <m:radPr>
                        <m:degHide m:val="on"/>
                        <m:ctrlPr>
                          <a:rPr lang="en-US" sz="4400" b="1" i="1">
                            <a:latin typeface="Cambria Math" panose="02040503050406030204" pitchFamily="18" charset="0"/>
                          </a:rPr>
                        </m:ctrlPr>
                      </m:radPr>
                      <m:deg/>
                      <m:e>
                        <m:sSup>
                          <m:sSupPr>
                            <m:ctrlPr>
                              <a:rPr lang="en-US" sz="4400" b="1" i="1">
                                <a:latin typeface="Cambria Math" panose="02040503050406030204" pitchFamily="18" charset="0"/>
                              </a:rPr>
                            </m:ctrlPr>
                          </m:sSupPr>
                          <m:e>
                            <m:r>
                              <a:rPr lang="vi-VN" sz="4400" b="1" i="1">
                                <a:latin typeface="Cambria Math" panose="02040503050406030204" pitchFamily="18" charset="0"/>
                              </a:rPr>
                              <m:t>𝒂</m:t>
                            </m:r>
                          </m:e>
                          <m:sup>
                            <m:r>
                              <a:rPr lang="vi-VN" sz="4400" b="1" i="1">
                                <a:latin typeface="Cambria Math" panose="02040503050406030204" pitchFamily="18" charset="0"/>
                              </a:rPr>
                              <m:t>𝟐</m:t>
                            </m:r>
                          </m:sup>
                        </m:sSup>
                        <m:r>
                          <a:rPr lang="vi-VN" sz="4400" b="1" i="1">
                            <a:latin typeface="Cambria Math" panose="02040503050406030204" pitchFamily="18" charset="0"/>
                          </a:rPr>
                          <m:t>+</m:t>
                        </m:r>
                        <m:f>
                          <m:fPr>
                            <m:ctrlPr>
                              <a:rPr lang="en-US" sz="4400" b="1" i="1">
                                <a:latin typeface="Cambria Math" panose="02040503050406030204" pitchFamily="18" charset="0"/>
                              </a:rPr>
                            </m:ctrlPr>
                          </m:fPr>
                          <m:num>
                            <m:sSup>
                              <m:sSupPr>
                                <m:ctrlPr>
                                  <a:rPr lang="en-US" sz="4400" b="1" i="1">
                                    <a:latin typeface="Cambria Math" panose="02040503050406030204" pitchFamily="18" charset="0"/>
                                  </a:rPr>
                                </m:ctrlPr>
                              </m:sSupPr>
                              <m:e>
                                <m:r>
                                  <a:rPr lang="vi-VN" sz="4400" b="1" i="1">
                                    <a:latin typeface="Cambria Math" panose="02040503050406030204" pitchFamily="18" charset="0"/>
                                  </a:rPr>
                                  <m:t>𝒂</m:t>
                                </m:r>
                              </m:e>
                              <m:sup>
                                <m:r>
                                  <a:rPr lang="vi-VN" sz="4400" b="1" i="1">
                                    <a:latin typeface="Cambria Math" panose="02040503050406030204" pitchFamily="18" charset="0"/>
                                  </a:rPr>
                                  <m:t>𝟐</m:t>
                                </m:r>
                              </m:sup>
                            </m:sSup>
                          </m:num>
                          <m:den>
                            <m:r>
                              <a:rPr lang="vi-VN" sz="4400" b="1" i="1">
                                <a:latin typeface="Cambria Math" panose="02040503050406030204" pitchFamily="18" charset="0"/>
                              </a:rPr>
                              <m:t>𝟒</m:t>
                            </m:r>
                          </m:den>
                        </m:f>
                      </m:e>
                    </m:rad>
                    <m:r>
                      <a:rPr lang="vi-VN" sz="4400" b="1" i="1">
                        <a:latin typeface="Cambria Math" panose="02040503050406030204" pitchFamily="18" charset="0"/>
                      </a:rPr>
                      <m:t>=</m:t>
                    </m:r>
                    <m:r>
                      <a:rPr lang="vi-VN" sz="4400" b="1" i="1">
                        <a:latin typeface="Cambria Math" panose="02040503050406030204" pitchFamily="18" charset="0"/>
                      </a:rPr>
                      <m:t>𝒂</m:t>
                    </m:r>
                    <m:rad>
                      <m:radPr>
                        <m:degHide m:val="on"/>
                        <m:ctrlPr>
                          <a:rPr lang="en-US" sz="4400" b="1" i="1">
                            <a:latin typeface="Cambria Math" panose="02040503050406030204" pitchFamily="18" charset="0"/>
                          </a:rPr>
                        </m:ctrlPr>
                      </m:radPr>
                      <m:deg/>
                      <m:e>
                        <m:r>
                          <a:rPr lang="vi-VN" sz="4400" b="1" i="1">
                            <a:latin typeface="Cambria Math" panose="02040503050406030204" pitchFamily="18" charset="0"/>
                          </a:rPr>
                          <m:t>𝟓</m:t>
                        </m:r>
                      </m:e>
                    </m:rad>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1377426" y="9021501"/>
                <a:ext cx="22612643" cy="3703899"/>
              </a:xfrm>
              <a:prstGeom prst="rect">
                <a:avLst/>
              </a:prstGeom>
              <a:blipFill>
                <a:blip r:embed="rId10"/>
                <a:stretch>
                  <a:fillRect l="-1105" t="-3618"/>
                </a:stretch>
              </a:blipFill>
            </p:spPr>
            <p:txBody>
              <a:bodyPr/>
              <a:lstStyle/>
              <a:p>
                <a:r>
                  <a:rPr lang="en-US">
                    <a:noFill/>
                  </a:rPr>
                  <a:t> </a:t>
                </a:r>
              </a:p>
            </p:txBody>
          </p:sp>
        </mc:Fallback>
      </mc:AlternateContent>
      <p:pic>
        <p:nvPicPr>
          <p:cNvPr id="37" name="Picture 36">
            <a:extLst>
              <a:ext uri="{FF2B5EF4-FFF2-40B4-BE49-F238E27FC236}">
                <a16:creationId xmlns:a16="http://schemas.microsoft.com/office/drawing/2014/main" id="{C2EC9F59-780A-A606-7306-216769C1FB0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83000" y="7791129"/>
            <a:ext cx="7699434" cy="5156193"/>
          </a:xfrm>
          <a:prstGeom prst="rect">
            <a:avLst/>
          </a:prstGeom>
          <a:noFill/>
          <a:ln>
            <a:noFill/>
          </a:ln>
        </p:spPr>
      </p:pic>
    </p:spTree>
    <p:extLst>
      <p:ext uri="{BB962C8B-B14F-4D97-AF65-F5344CB8AC3E}">
        <p14:creationId xmlns:p14="http://schemas.microsoft.com/office/powerpoint/2010/main" val="622090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down)">
                                      <p:cBhvr>
                                        <p:cTn id="7" dur="500"/>
                                        <p:tgtEl>
                                          <p:spTgt spid="2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vi-VN" b="1" i="1">
                          <a:latin typeface="Cambria Math" panose="02040503050406030204" pitchFamily="18" charset="0"/>
                        </a:rPr>
                        <m:t>𝟐𝟎</m:t>
                      </m:r>
                      <m:r>
                        <a:rPr lang="vi-VN" b="1" i="1">
                          <a:latin typeface="Cambria Math" panose="02040503050406030204" pitchFamily="18" charset="0"/>
                        </a:rPr>
                        <m:t>𝒄𝒎</m:t>
                      </m:r>
                      <m:r>
                        <m:rPr>
                          <m:nor/>
                        </m:rPr>
                        <a:rPr lang="en-US"/>
                        <m:t>.</m:t>
                      </m:r>
                    </m:oMath>
                  </a14:m>
                  <a:r>
                    <a:rPr lang="en-US" dirty="0"/>
                    <a:t>.</a:t>
                  </a:r>
                  <a:endPar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896"/>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vi-VN" b="1" i="1">
                          <a:latin typeface="Cambria Math" panose="02040503050406030204" pitchFamily="18" charset="0"/>
                        </a:rPr>
                        <m:t>𝟐𝟓</m:t>
                      </m:r>
                      <m:r>
                        <a:rPr lang="vi-VN" b="1" i="1">
                          <a:latin typeface="Cambria Math" panose="02040503050406030204" pitchFamily="18" charset="0"/>
                        </a:rPr>
                        <m:t>𝒄𝒎</m:t>
                      </m:r>
                    </m:oMath>
                  </a14:m>
                  <a:r>
                    <a:rPr lang="en-US" dirty="0"/>
                    <a:t>.</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1896"/>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acc>
                        <m:accPr>
                          <m:chr m:val="⃗"/>
                          <m:ctrlPr>
                            <a:rPr lang="en-US" sz="4400" b="1" i="1">
                              <a:latin typeface="Cambria Math" panose="02040503050406030204" pitchFamily="18" charset="0"/>
                            </a:rPr>
                          </m:ctrlPr>
                        </m:accPr>
                        <m:e>
                          <m:r>
                            <a:rPr lang="en-GB" sz="4400" b="1" i="1">
                              <a:latin typeface="Cambria Math" panose="02040503050406030204" pitchFamily="18" charset="0"/>
                            </a:rPr>
                            <m:t>𝑨𝑷</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en-US" dirty="0"/>
                    <a:t>	</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3791"/>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149996" y="228979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vi-VN" b="1" i="1">
                          <a:latin typeface="Cambria Math" panose="02040503050406030204" pitchFamily="18" charset="0"/>
                        </a:rPr>
                        <m:t>𝟑𝟎</m:t>
                      </m:r>
                      <m:r>
                        <a:rPr lang="vi-VN" b="1" i="1">
                          <a:latin typeface="Cambria Math" panose="02040503050406030204" pitchFamily="18" charset="0"/>
                        </a:rPr>
                        <m:t>𝒄𝒎</m:t>
                      </m:r>
                    </m:oMath>
                  </a14:m>
                  <a:r>
                    <a:rPr lang="en-US" dirty="0"/>
                    <a:t>.</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896"/>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F34E11E7-7041-B24D-0978-D7075FFAD111}"/>
                    </a:ext>
                  </a:extLst>
                </p:cNvPr>
                <p:cNvSpPr/>
                <p:nvPr/>
              </p:nvSpPr>
              <p:spPr>
                <a:xfrm>
                  <a:off x="66694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vi-VN" b="1" i="1">
                          <a:latin typeface="Cambria Math" panose="02040503050406030204" pitchFamily="18" charset="0"/>
                        </a:rPr>
                        <m:t>𝟏𝟓</m:t>
                      </m:r>
                      <m:r>
                        <a:rPr lang="vi-VN" b="1" i="1">
                          <a:latin typeface="Cambria Math" panose="02040503050406030204" pitchFamily="18" charset="0"/>
                        </a:rPr>
                        <m:t>𝒄𝒎</m:t>
                      </m:r>
                    </m:oMath>
                  </a14:m>
                  <a:r>
                    <a:rPr lang="en-US" dirty="0"/>
                    <a:t>.	</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F34E11E7-7041-B24D-0978-D7075FFAD111}"/>
                    </a:ext>
                  </a:extLst>
                </p:cNvPr>
                <p:cNvSpPr>
                  <a:spLocks noRot="1" noChangeAspect="1" noMove="1" noResize="1" noEditPoints="1" noAdjustHandles="1" noChangeArrowheads="1" noChangeShapeType="1" noTextEdit="1"/>
                </p:cNvSpPr>
                <p:nvPr/>
              </p:nvSpPr>
              <p:spPr>
                <a:xfrm>
                  <a:off x="6669451" y="2243792"/>
                  <a:ext cx="2468235" cy="617268"/>
                </a:xfrm>
                <a:prstGeom prst="rect">
                  <a:avLst/>
                </a:prstGeom>
                <a:blipFill>
                  <a:blip r:embed="rId6"/>
                  <a:stretch>
                    <a:fillRect b="-1896"/>
                  </a:stretch>
                </a:blipFill>
                <a:ln w="19050">
                  <a:solidFill>
                    <a:schemeClr val="bg1"/>
                  </a:solidFill>
                </a:ln>
              </p:spPr>
              <p:txBody>
                <a:bodyPr/>
                <a:lstStyle/>
                <a:p>
                  <a:r>
                    <a:rPr lang="en-US">
                      <a:noFill/>
                    </a:rPr>
                    <a:t> </a:t>
                  </a:r>
                </a:p>
              </p:txBody>
            </p:sp>
          </mc:Fallback>
        </mc:AlternateContent>
      </p:grpSp>
      <p:sp>
        <p:nvSpPr>
          <p:cNvPr id="11" name="Oval 10">
            <a:extLst>
              <a:ext uri="{FF2B5EF4-FFF2-40B4-BE49-F238E27FC236}">
                <a16:creationId xmlns:a16="http://schemas.microsoft.com/office/drawing/2014/main" id="{E5D913EC-0752-FE03-22AC-1A64D3990366}"/>
              </a:ext>
            </a:extLst>
          </p:cNvPr>
          <p:cNvSpPr/>
          <p:nvPr/>
        </p:nvSpPr>
        <p:spPr>
          <a:xfrm>
            <a:off x="18734225" y="543259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10</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121940"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690173" y="3723149"/>
                <a:ext cx="23304511" cy="2245999"/>
              </a:xfrm>
              <a:prstGeom prst="rect">
                <a:avLst/>
              </a:prstGeom>
              <a:noFill/>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thang </a:t>
                </a:r>
                <a14:m>
                  <m:oMath xmlns:m="http://schemas.openxmlformats.org/officeDocument/2006/math">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𝑪𝑫</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chéo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𝑪𝑫</m:t>
                    </m:r>
                    <m:r>
                      <a:rPr lang="en-US" sz="4400" b="1" i="1">
                        <a:latin typeface="Cambria Math" panose="02040503050406030204" pitchFamily="18" charset="0"/>
                      </a:rPr>
                      <m:t>=</m:t>
                    </m:r>
                    <m:r>
                      <a:rPr lang="en-US" sz="4400" b="1" i="1">
                        <a:latin typeface="Cambria Math" panose="02040503050406030204" pitchFamily="18" charset="0"/>
                      </a:rPr>
                      <m:t>𝟑𝟎</m:t>
                    </m:r>
                    <m:r>
                      <a:rPr lang="en-US" sz="4400" b="1" i="1">
                        <a:latin typeface="Cambria Math" panose="02040503050406030204" pitchFamily="18" charset="0"/>
                      </a:rPr>
                      <m:t>𝒄𝒎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e>
                    </m:d>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690173" y="3723149"/>
                <a:ext cx="23304511" cy="2245999"/>
              </a:xfrm>
              <a:prstGeom prst="rect">
                <a:avLst/>
              </a:prstGeom>
              <a:blipFill>
                <a:blip r:embed="rId8"/>
                <a:stretch>
                  <a:fillRect l="-1046" t="-5978"/>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231072"/>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1377426" y="8688846"/>
                <a:ext cx="22612643" cy="3680303"/>
              </a:xfrm>
              <a:prstGeom prst="rect">
                <a:avLst/>
              </a:prstGeom>
              <a:noFill/>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Dựng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𝑨𝑩𝑬𝑪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𝑩𝑬𝑭𝑫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𝑨𝑪</m:t>
                    </m:r>
                    <m:r>
                      <a:rPr lang="en-US" sz="4400" b="1" i="1">
                        <a:latin typeface="Cambria Math" panose="02040503050406030204" pitchFamily="18" charset="0"/>
                      </a:rPr>
                      <m:t>⊥</m:t>
                    </m:r>
                    <m:r>
                      <a:rPr lang="en-US" sz="4400" b="1" i="1">
                        <a:latin typeface="Cambria Math" panose="02040503050406030204" pitchFamily="18" charset="0"/>
                      </a:rPr>
                      <m:t>𝑩𝑫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𝑩𝑫</m:t>
                    </m:r>
                    <m:r>
                      <a:rPr lang="en-US" sz="4400" b="1" i="1">
                        <a:latin typeface="Cambria Math" panose="02040503050406030204" pitchFamily="18" charset="0"/>
                      </a:rPr>
                      <m:t>⊥</m:t>
                    </m:r>
                    <m:r>
                      <a:rPr lang="en-US" sz="4400" b="1" i="1">
                        <a:latin typeface="Cambria Math" panose="02040503050406030204" pitchFamily="18" charset="0"/>
                      </a:rPr>
                      <m:t>𝑩𝑬</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𝑩𝑬𝑭𝑫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nhật</a:t>
                </a:r>
                <a:r>
                  <a:rPr lang="en-US" sz="4400" b="1" dirty="0">
                    <a:latin typeface="Tahoma" panose="020B0604030504040204" pitchFamily="34" charset="0"/>
                    <a:ea typeface="Tahoma" panose="020B0604030504040204" pitchFamily="34" charset="0"/>
                    <a:cs typeface="Tahoma" panose="020B0604030504040204" pitchFamily="34" charset="0"/>
                  </a:rPr>
                  <a:t>. Khi đó</a:t>
                </a:r>
              </a:p>
              <a:p>
                <a:pPr/>
                <a14:m>
                  <m:oMathPara xmlns:m="http://schemas.openxmlformats.org/officeDocument/2006/math">
                    <m:oMathParaPr>
                      <m:jc m:val="centerGroup"/>
                    </m:oMathParaPr>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𝑩𝑬</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𝑩𝑭</m:t>
                              </m:r>
                            </m:e>
                          </m:acc>
                        </m:e>
                      </m:d>
                      <m:r>
                        <a:rPr lang="en-US" sz="4400" b="1" i="1">
                          <a:latin typeface="Cambria Math" panose="02040503050406030204" pitchFamily="18" charset="0"/>
                        </a:rPr>
                        <m:t>=</m:t>
                      </m:r>
                      <m:r>
                        <a:rPr lang="en-US" sz="4400" b="1" i="1">
                          <a:latin typeface="Cambria Math" panose="02040503050406030204" pitchFamily="18" charset="0"/>
                        </a:rPr>
                        <m:t>𝑩𝑭</m:t>
                      </m:r>
                      <m:r>
                        <a:rPr lang="en-US" sz="4400" b="1" i="1">
                          <a:latin typeface="Cambria Math" panose="02040503050406030204" pitchFamily="18" charset="0"/>
                        </a:rPr>
                        <m:t>=</m:t>
                      </m:r>
                      <m:r>
                        <a:rPr lang="en-US" sz="4400" b="1" i="1">
                          <a:latin typeface="Cambria Math" panose="02040503050406030204" pitchFamily="18" charset="0"/>
                        </a:rPr>
                        <m:t>𝑫𝑬</m:t>
                      </m:r>
                      <m:r>
                        <a:rPr lang="en-US" sz="4400" b="1" i="1">
                          <a:latin typeface="Cambria Math" panose="02040503050406030204" pitchFamily="18" charset="0"/>
                        </a:rPr>
                        <m:t>=</m:t>
                      </m:r>
                      <m:r>
                        <a:rPr lang="en-US" sz="4400" b="1" i="1">
                          <a:latin typeface="Cambria Math" panose="02040503050406030204" pitchFamily="18" charset="0"/>
                        </a:rPr>
                        <m:t>𝟑𝟎</m:t>
                      </m:r>
                      <m:r>
                        <a:rPr lang="en-US" sz="4400" b="1" i="1">
                          <a:latin typeface="Cambria Math" panose="02040503050406030204" pitchFamily="18" charset="0"/>
                        </a:rPr>
                        <m:t>𝒄𝒎</m:t>
                      </m:r>
                      <m:r>
                        <a:rPr lang="en-US" sz="4400" b="1" i="1">
                          <a:latin typeface="Cambria Math" panose="02040503050406030204" pitchFamily="18"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1377426" y="8688846"/>
                <a:ext cx="22612643" cy="3680303"/>
              </a:xfrm>
              <a:prstGeom prst="rect">
                <a:avLst/>
              </a:prstGeom>
              <a:blipFill>
                <a:blip r:embed="rId10"/>
                <a:stretch>
                  <a:fillRect l="-1105" t="-3477"/>
                </a:stretch>
              </a:blipFill>
            </p:spPr>
            <p:txBody>
              <a:bodyPr/>
              <a:lstStyle/>
              <a:p>
                <a:r>
                  <a:rPr lang="en-US">
                    <a:noFill/>
                  </a:rPr>
                  <a:t> </a:t>
                </a:r>
              </a:p>
            </p:txBody>
          </p:sp>
        </mc:Fallback>
      </mc:AlternateContent>
      <p:pic>
        <p:nvPicPr>
          <p:cNvPr id="39" name="Picture 38">
            <a:extLst>
              <a:ext uri="{FF2B5EF4-FFF2-40B4-BE49-F238E27FC236}">
                <a16:creationId xmlns:a16="http://schemas.microsoft.com/office/drawing/2014/main" id="{652BC664-1A66-4FA9-AD55-B3FAC9C66A7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186579" y="7314936"/>
            <a:ext cx="5942038" cy="6167322"/>
          </a:xfrm>
          <a:prstGeom prst="rect">
            <a:avLst/>
          </a:prstGeom>
          <a:noFill/>
          <a:ln>
            <a:noFill/>
          </a:ln>
        </p:spPr>
      </p:pic>
    </p:spTree>
    <p:extLst>
      <p:ext uri="{BB962C8B-B14F-4D97-AF65-F5344CB8AC3E}">
        <p14:creationId xmlns:p14="http://schemas.microsoft.com/office/powerpoint/2010/main" val="11154730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down)">
                                      <p:cBhvr>
                                        <p:cTn id="7" dur="500"/>
                                        <p:tgtEl>
                                          <p:spTgt spid="2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1848" y="3276600"/>
                <a:ext cx="11353800" cy="9982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Aft>
                    <a:spcPts val="2400"/>
                  </a:spcAft>
                </a:pPr>
                <a:r>
                  <a:rPr lang="fr-FR" sz="4500" b="1" dirty="0">
                    <a:latin typeface="Tahoma" pitchFamily="34" charset="0"/>
                    <a:ea typeface="Tahoma" pitchFamily="34" charset="0"/>
                    <a:cs typeface="Tahoma" pitchFamily="34" charset="0"/>
                  </a:rPr>
                  <a:t>Cho </a:t>
                </a:r>
                <a:r>
                  <a:rPr lang="fr-FR" sz="4500" b="1" dirty="0" err="1">
                    <a:latin typeface="Tahoma" pitchFamily="34" charset="0"/>
                    <a:ea typeface="Tahoma" pitchFamily="34" charset="0"/>
                    <a:cs typeface="Tahoma" pitchFamily="34" charset="0"/>
                  </a:rPr>
                  <a:t>hai</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𝒂</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và</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𝒃</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Lấy</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một</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điểm</a:t>
                </a:r>
                <a:r>
                  <a:rPr lang="fr-FR" sz="4500" b="1" dirty="0">
                    <a:latin typeface="Tahoma" pitchFamily="34" charset="0"/>
                    <a:ea typeface="Tahoma" pitchFamily="34" charset="0"/>
                    <a:cs typeface="Tahoma" pitchFamily="34" charset="0"/>
                  </a:rPr>
                  <a:t> </a:t>
                </a:r>
                <a14:m>
                  <m:oMath xmlns:m="http://schemas.openxmlformats.org/officeDocument/2006/math">
                    <m:r>
                      <a:rPr lang="en-US" sz="4500" b="1" i="1">
                        <a:latin typeface="Cambria Math"/>
                      </a:rPr>
                      <m:t>𝑨</m:t>
                    </m:r>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tùy</a:t>
                </a:r>
                <a:r>
                  <a:rPr lang="fr-FR" sz="4500" b="1" dirty="0">
                    <a:latin typeface="Tahoma" pitchFamily="34" charset="0"/>
                    <a:ea typeface="Tahoma" pitchFamily="34" charset="0"/>
                    <a:cs typeface="Tahoma" pitchFamily="34" charset="0"/>
                  </a:rPr>
                  <a:t> ý, </a:t>
                </a:r>
                <a:r>
                  <a:rPr lang="fr-FR" sz="4500" b="1" dirty="0" err="1">
                    <a:latin typeface="Tahoma" pitchFamily="34" charset="0"/>
                    <a:ea typeface="Tahoma" pitchFamily="34" charset="0"/>
                    <a:cs typeface="Tahoma" pitchFamily="34" charset="0"/>
                  </a:rPr>
                  <a:t>vẽ</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𝑨𝑩</m:t>
                        </m:r>
                      </m:e>
                    </m:acc>
                    <m:r>
                      <a:rPr lang="fr-FR" sz="4500" b="1" i="1">
                        <a:latin typeface="Cambria Math"/>
                      </a:rPr>
                      <m:t>=</m:t>
                    </m:r>
                    <m:acc>
                      <m:accPr>
                        <m:chr m:val="⃗"/>
                        <m:ctrlPr>
                          <a:rPr lang="en-US" sz="4500" b="1" i="1">
                            <a:latin typeface="Cambria Math" panose="02040503050406030204" pitchFamily="18" charset="0"/>
                          </a:rPr>
                        </m:ctrlPr>
                      </m:accPr>
                      <m:e>
                        <m:r>
                          <a:rPr lang="en-US" sz="4500" b="1" i="1">
                            <a:latin typeface="Cambria Math"/>
                          </a:rPr>
                          <m:t>𝒂</m:t>
                        </m:r>
                      </m:e>
                    </m:acc>
                    <m:r>
                      <a:rPr lang="fr-FR" sz="4500" b="1" i="1">
                        <a:latin typeface="Cambria Math"/>
                      </a:rPr>
                      <m:t>, </m:t>
                    </m:r>
                    <m:acc>
                      <m:accPr>
                        <m:chr m:val="⃗"/>
                        <m:ctrlPr>
                          <a:rPr lang="en-US" sz="4500" b="1" i="1">
                            <a:latin typeface="Cambria Math" panose="02040503050406030204" pitchFamily="18" charset="0"/>
                          </a:rPr>
                        </m:ctrlPr>
                      </m:accPr>
                      <m:e>
                        <m:r>
                          <a:rPr lang="en-US" sz="4500" b="1" i="1">
                            <a:latin typeface="Cambria Math"/>
                          </a:rPr>
                          <m:t>𝑩𝑪</m:t>
                        </m:r>
                      </m:e>
                    </m:acc>
                    <m:r>
                      <a:rPr lang="fr-FR" sz="4500" b="1" i="1">
                        <a:latin typeface="Cambria Math"/>
                      </a:rPr>
                      <m:t>=</m:t>
                    </m:r>
                    <m:acc>
                      <m:accPr>
                        <m:chr m:val="⃗"/>
                        <m:ctrlPr>
                          <a:rPr lang="en-US" sz="4500" b="1" i="1">
                            <a:latin typeface="Cambria Math" panose="02040503050406030204" pitchFamily="18" charset="0"/>
                          </a:rPr>
                        </m:ctrlPr>
                      </m:accPr>
                      <m:e>
                        <m:r>
                          <a:rPr lang="en-US" sz="4500" b="1" i="1">
                            <a:latin typeface="Cambria Math"/>
                          </a:rPr>
                          <m:t>𝒃</m:t>
                        </m:r>
                      </m:e>
                    </m:acc>
                  </m:oMath>
                </a14:m>
                <a:r>
                  <a:rPr lang="en-US" sz="4500" b="1" dirty="0">
                    <a:latin typeface="Tahoma" pitchFamily="34" charset="0"/>
                    <a:ea typeface="Tahoma" pitchFamily="34" charset="0"/>
                    <a:cs typeface="Tahoma" pitchFamily="34" charset="0"/>
                  </a:rPr>
                  <a:t> </a:t>
                </a:r>
                <a:r>
                  <a:rPr lang="vi-VN" sz="4500" b="1" dirty="0">
                    <a:latin typeface="Tahoma" pitchFamily="34" charset="0"/>
                    <a:ea typeface="Tahoma" pitchFamily="34" charset="0"/>
                    <a:cs typeface="Tahoma" pitchFamily="34" charset="0"/>
                  </a:rPr>
                  <a:t>(H4.13).</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𝑨𝑪</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được</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gọi</a:t>
                </a:r>
                <a:r>
                  <a:rPr lang="fr-FR" sz="4500" b="1" dirty="0">
                    <a:latin typeface="Tahoma" pitchFamily="34" charset="0"/>
                    <a:ea typeface="Tahoma" pitchFamily="34" charset="0"/>
                    <a:cs typeface="Tahoma" pitchFamily="34" charset="0"/>
                  </a:rPr>
                  <a:t> là </a:t>
                </a:r>
                <a:r>
                  <a:rPr lang="fr-FR" sz="4500" b="1" dirty="0" err="1">
                    <a:latin typeface="Tahoma" pitchFamily="34" charset="0"/>
                    <a:ea typeface="Tahoma" pitchFamily="34" charset="0"/>
                    <a:cs typeface="Tahoma" pitchFamily="34" charset="0"/>
                  </a:rPr>
                  <a:t>tổng</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của</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hai</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𝒂</m:t>
                        </m:r>
                      </m:e>
                    </m:acc>
                  </m:oMath>
                </a14:m>
                <a:r>
                  <a:rPr lang="en-US"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và</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𝒃</m:t>
                        </m:r>
                      </m:e>
                    </m:acc>
                  </m:oMath>
                </a14:m>
                <a:r>
                  <a:rPr lang="vi-VN" sz="4500" b="1" dirty="0">
                    <a:latin typeface="Tahoma" pitchFamily="34" charset="0"/>
                    <a:ea typeface="Tahoma" pitchFamily="34" charset="0"/>
                    <a:cs typeface="Tahoma" pitchFamily="34" charset="0"/>
                  </a:rPr>
                  <a:t> và được kí hiệu là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a:rPr>
                          <m:t>𝒂</m:t>
                        </m:r>
                      </m:e>
                    </m:acc>
                    <m:r>
                      <a:rPr lang="vi-VN" sz="4500" b="1" i="1">
                        <a:latin typeface="Cambria Math"/>
                      </a:rPr>
                      <m:t>+</m:t>
                    </m:r>
                    <m:acc>
                      <m:accPr>
                        <m:chr m:val="⃗"/>
                        <m:ctrlPr>
                          <a:rPr lang="en-US" sz="4500" b="1" i="1">
                            <a:latin typeface="Cambria Math" panose="02040503050406030204" pitchFamily="18" charset="0"/>
                          </a:rPr>
                        </m:ctrlPr>
                      </m:accPr>
                      <m:e>
                        <m:r>
                          <a:rPr lang="vi-VN" sz="4500" b="1" i="1">
                            <a:latin typeface="Cambria Math"/>
                          </a:rPr>
                          <m:t>𝒃</m:t>
                        </m:r>
                      </m:e>
                    </m:acc>
                  </m:oMath>
                </a14:m>
                <a:endParaRPr lang="en-US" sz="4500" b="1" dirty="0">
                  <a:latin typeface="Tahoma" pitchFamily="34" charset="0"/>
                  <a:ea typeface="Tahoma" pitchFamily="34" charset="0"/>
                  <a:cs typeface="Tahoma" pitchFamily="34" charset="0"/>
                </a:endParaRPr>
              </a:p>
              <a:p>
                <a:pPr>
                  <a:lnSpc>
                    <a:spcPct val="100000"/>
                  </a:lnSpc>
                  <a:spcAft>
                    <a:spcPts val="2400"/>
                  </a:spcAft>
                </a:pPr>
                <a:r>
                  <a:rPr lang="vi-VN" sz="4500" b="1" dirty="0">
                    <a:latin typeface="Tahoma" pitchFamily="34" charset="0"/>
                    <a:ea typeface="Tahoma" pitchFamily="34" charset="0"/>
                    <a:cs typeface="Tahoma" pitchFamily="34" charset="0"/>
                  </a:rPr>
                  <a:t>Phép lấy tổng của hai véc tơ được gọi là phép cộng véc tơ.</a:t>
                </a:r>
                <a:endParaRPr lang="en-US" sz="4500"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1848" y="3276600"/>
                <a:ext cx="11353800" cy="9982200"/>
              </a:xfrm>
              <a:prstGeom prst="rect">
                <a:avLst/>
              </a:prstGeom>
              <a:blipFill>
                <a:blip r:embed="rId3"/>
                <a:stretch>
                  <a:fillRect l="-1984" r="-3592"/>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420600" y="3318668"/>
            <a:ext cx="11630891" cy="994013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6" name="Picture 5"/>
          <p:cNvPicPr/>
          <p:nvPr/>
        </p:nvPicPr>
        <p:blipFill>
          <a:blip r:embed="rId4"/>
          <a:stretch>
            <a:fillRect/>
          </a:stretch>
        </p:blipFill>
        <p:spPr>
          <a:xfrm>
            <a:off x="12649200" y="4724400"/>
            <a:ext cx="11353800" cy="6781800"/>
          </a:xfrm>
          <a:prstGeom prst="rect">
            <a:avLst/>
          </a:prstGeom>
        </p:spPr>
      </p:pic>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nodePh="1">
                                  <p:stCondLst>
                                    <p:cond delay="0"/>
                                  </p:stCondLst>
                                  <p:endCondLst>
                                    <p:cond evt="begin" delay="0">
                                      <p:tn val="25"/>
                                    </p:cond>
                                  </p:end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iterate type="wd">
                                    <p:tmPct val="10000"/>
                                  </p:iterate>
                                  <p:childTnLst>
                                    <p:set>
                                      <p:cBhvr>
                                        <p:cTn id="35" dur="1" fill="hold">
                                          <p:stCondLst>
                                            <p:cond delay="0"/>
                                          </p:stCondLst>
                                        </p:cTn>
                                        <p:tgtEl>
                                          <p:spTgt spid="99">
                                            <p:txEl>
                                              <p:pRg st="1" end="1"/>
                                            </p:txEl>
                                          </p:spTgt>
                                        </p:tgtEl>
                                        <p:attrNameLst>
                                          <p:attrName>style.visibility</p:attrName>
                                        </p:attrNameLst>
                                      </p:cBhvr>
                                      <p:to>
                                        <p:strVal val="visible"/>
                                      </p:to>
                                    </p:set>
                                    <p:animEffect transition="in" filter="wipe(left)">
                                      <p:cBhvr>
                                        <p:cTn id="36" dur="500"/>
                                        <p:tgtEl>
                                          <p:spTgt spid="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5153263E-82BF-1FDC-816C-B6267F35F8AF}"/>
              </a:ext>
            </a:extLst>
          </p:cNvPr>
          <p:cNvGrpSpPr/>
          <p:nvPr/>
        </p:nvGrpSpPr>
        <p:grpSpPr>
          <a:xfrm>
            <a:off x="6991957" y="99060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6D5F368B-E50E-AE96-B3E1-1F5B8675A1B3}"/>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F70AAC19-415D-162D-4ED2-307588992C7A}"/>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C435F466-71B9-9D47-3F3F-BE25CB52BDE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872B12A-C47B-4F30-1A1F-F71859EE73BB}"/>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B2F77119-EA97-920C-66F7-F51C5CB111D6}"/>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CE76A01B-3D16-A882-88FA-A6E7DE2D34C8}"/>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3BB3C956-DF7F-0DDF-DCE3-16FD85F495EB}"/>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A2F2C4B7-DA63-611B-F381-096DEBAD26E4}"/>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ED32D081-0815-3094-D5F1-16A22A497745}"/>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FAAF6E68-888B-619C-1D19-E638C2C07BCC}"/>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B6584A53-3D8F-EC4A-FD6B-2B1E2783AAF1}"/>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27CC5DDE-22B3-3BE1-AFBC-D362F7A0A503}"/>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E9D4963-1691-9438-3004-43F8569B23A6}"/>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64EDE5EA-6C48-CBC3-181A-145E0C4EE80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5C215D09-5BB0-6D8D-E581-727E61E33636}"/>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TỰ LUẬN</a:t>
                </a:r>
              </a:p>
            </p:txBody>
          </p:sp>
        </p:grpSp>
      </p:grpSp>
      <p:sp>
        <p:nvSpPr>
          <p:cNvPr id="18" name="Rounded Rectangle 41">
            <a:extLst>
              <a:ext uri="{FF2B5EF4-FFF2-40B4-BE49-F238E27FC236}">
                <a16:creationId xmlns:a16="http://schemas.microsoft.com/office/drawing/2014/main" id="{6E24B672-6C1E-5499-8DC2-A2D765C667B3}"/>
              </a:ext>
            </a:extLst>
          </p:cNvPr>
          <p:cNvSpPr/>
          <p:nvPr/>
        </p:nvSpPr>
        <p:spPr>
          <a:xfrm>
            <a:off x="310459" y="2017551"/>
            <a:ext cx="23718607" cy="16105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grpSp>
        <p:nvGrpSpPr>
          <p:cNvPr id="19" name="Group 18">
            <a:extLst>
              <a:ext uri="{FF2B5EF4-FFF2-40B4-BE49-F238E27FC236}">
                <a16:creationId xmlns:a16="http://schemas.microsoft.com/office/drawing/2014/main" id="{5D95C5B8-3981-7A93-DA50-C9C23B7883AF}"/>
              </a:ext>
            </a:extLst>
          </p:cNvPr>
          <p:cNvGrpSpPr/>
          <p:nvPr/>
        </p:nvGrpSpPr>
        <p:grpSpPr>
          <a:xfrm>
            <a:off x="1" y="1562940"/>
            <a:ext cx="3236812" cy="847011"/>
            <a:chOff x="923003" y="3917552"/>
            <a:chExt cx="4003839" cy="1064365"/>
          </a:xfrm>
        </p:grpSpPr>
        <p:grpSp>
          <p:nvGrpSpPr>
            <p:cNvPr id="20" name="Group 19">
              <a:extLst>
                <a:ext uri="{FF2B5EF4-FFF2-40B4-BE49-F238E27FC236}">
                  <a16:creationId xmlns:a16="http://schemas.microsoft.com/office/drawing/2014/main" id="{2AA65174-7DA1-B666-91F7-7155E1230C99}"/>
                </a:ext>
              </a:extLst>
            </p:cNvPr>
            <p:cNvGrpSpPr/>
            <p:nvPr/>
          </p:nvGrpSpPr>
          <p:grpSpPr>
            <a:xfrm>
              <a:off x="1362045" y="3976350"/>
              <a:ext cx="3564797" cy="1005567"/>
              <a:chOff x="2028795" y="4338300"/>
              <a:chExt cx="3564797" cy="1005567"/>
            </a:xfrm>
          </p:grpSpPr>
          <p:sp>
            <p:nvSpPr>
              <p:cNvPr id="22" name="Freeform 20">
                <a:extLst>
                  <a:ext uri="{FF2B5EF4-FFF2-40B4-BE49-F238E27FC236}">
                    <a16:creationId xmlns:a16="http://schemas.microsoft.com/office/drawing/2014/main" id="{D374523B-86D3-74C8-5420-FB148B356E07}"/>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 name="TextBox 22">
                <a:extLst>
                  <a:ext uri="{FF2B5EF4-FFF2-40B4-BE49-F238E27FC236}">
                    <a16:creationId xmlns:a16="http://schemas.microsoft.com/office/drawing/2014/main" id="{7B3622E1-F044-605C-22EE-23016332E650}"/>
                  </a:ext>
                </a:extLst>
              </p:cNvPr>
              <p:cNvSpPr txBox="1"/>
              <p:nvPr/>
            </p:nvSpPr>
            <p:spPr>
              <a:xfrm>
                <a:off x="2532513" y="4338300"/>
                <a:ext cx="3061079" cy="1005567"/>
              </a:xfrm>
              <a:prstGeom prst="rect">
                <a:avLst/>
              </a:prstGeom>
              <a:noFill/>
            </p:spPr>
            <p:txBody>
              <a:bodyPr wrap="square" rtlCol="0">
                <a:spAutoFit/>
              </a:bodyPr>
              <a:lstStyle/>
              <a:p>
                <a:pPr algn="ctr"/>
                <a:r>
                  <a:rPr lang="en-US" sz="4600" b="1" dirty="0" err="1">
                    <a:latin typeface="Tahoma" pitchFamily="34" charset="0"/>
                    <a:ea typeface="Tahoma" pitchFamily="34" charset="0"/>
                    <a:cs typeface="Tahoma" pitchFamily="34" charset="0"/>
                  </a:rPr>
                  <a:t>Bài</a:t>
                </a:r>
                <a:r>
                  <a:rPr lang="en-US" sz="4600" b="1" dirty="0">
                    <a:latin typeface="Tahoma" pitchFamily="34" charset="0"/>
                    <a:ea typeface="Tahoma" pitchFamily="34" charset="0"/>
                    <a:cs typeface="Tahoma" pitchFamily="34" charset="0"/>
                  </a:rPr>
                  <a:t> 1</a:t>
                </a:r>
              </a:p>
            </p:txBody>
          </p:sp>
        </p:grpSp>
        <p:pic>
          <p:nvPicPr>
            <p:cNvPr id="21" name="Picture 20">
              <a:extLst>
                <a:ext uri="{FF2B5EF4-FFF2-40B4-BE49-F238E27FC236}">
                  <a16:creationId xmlns:a16="http://schemas.microsoft.com/office/drawing/2014/main" id="{CC8DC649-4A91-14C2-F2BB-54CEB2F58B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64C289D-FC64-B0E8-69FE-51170CBBFF17}"/>
                  </a:ext>
                </a:extLst>
              </p:cNvPr>
              <p:cNvSpPr txBox="1"/>
              <p:nvPr/>
            </p:nvSpPr>
            <p:spPr>
              <a:xfrm>
                <a:off x="352738" y="2525988"/>
                <a:ext cx="23676328" cy="2165849"/>
              </a:xfrm>
              <a:prstGeom prst="rect">
                <a:avLst/>
              </a:prstGeom>
              <a:noFill/>
            </p:spPr>
            <p:txBody>
              <a:bodyPr wrap="square" rtlCol="0">
                <a:spAutoFit/>
              </a:bodyPr>
              <a:lstStyle/>
              <a:p>
                <a:r>
                  <a:rPr lang="nl-NL" sz="4200" b="1" dirty="0">
                    <a:latin typeface="Tahoma" panose="020B0604030504040204" pitchFamily="34" charset="0"/>
                    <a:ea typeface="Tahoma" panose="020B0604030504040204" pitchFamily="34" charset="0"/>
                    <a:cs typeface="Tahoma" panose="020B0604030504040204" pitchFamily="34" charset="0"/>
                  </a:rPr>
                  <a:t>Cho tam giác </a:t>
                </a:r>
                <a14:m>
                  <m:oMath xmlns:m="http://schemas.openxmlformats.org/officeDocument/2006/math">
                    <m:r>
                      <a:rPr lang="en-US" sz="4200" b="1" i="1">
                        <a:latin typeface="Cambria Math" panose="02040503050406030204" pitchFamily="18" charset="0"/>
                      </a:rPr>
                      <m:t>𝑨𝑩𝑪</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trọng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tâm</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𝑮</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biết</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200" b="1" i="1">
                            <a:latin typeface="Cambria Math" panose="02040503050406030204" pitchFamily="18" charset="0"/>
                          </a:rPr>
                        </m:ctrlPr>
                      </m:dPr>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𝑨𝑮</m:t>
                            </m:r>
                          </m:e>
                        </m:acc>
                        <m:r>
                          <a:rPr lang="en-US" sz="4200" b="1" i="1">
                            <a:latin typeface="Cambria Math" panose="02040503050406030204" pitchFamily="18" charset="0"/>
                          </a:rPr>
                          <m:t>+</m:t>
                        </m:r>
                        <m:acc>
                          <m:accPr>
                            <m:chr m:val="⃗"/>
                            <m:ctrlPr>
                              <a:rPr lang="en-US" sz="4200" b="1" i="1">
                                <a:latin typeface="Cambria Math" panose="02040503050406030204" pitchFamily="18" charset="0"/>
                              </a:rPr>
                            </m:ctrlPr>
                          </m:accPr>
                          <m:e>
                            <m:r>
                              <a:rPr lang="en-US" sz="4200" b="1" i="1">
                                <a:latin typeface="Cambria Math" panose="02040503050406030204" pitchFamily="18" charset="0"/>
                              </a:rPr>
                              <m:t>𝑪𝑮</m:t>
                            </m:r>
                          </m:e>
                        </m:acc>
                      </m:e>
                    </m:d>
                    <m:r>
                      <a:rPr lang="en-US" sz="4200" b="1" i="1">
                        <a:latin typeface="Cambria Math" panose="02040503050406030204" pitchFamily="18" charset="0"/>
                      </a:rPr>
                      <m:t>=</m:t>
                    </m:r>
                    <m:d>
                      <m:dPr>
                        <m:begChr m:val="|"/>
                        <m:endChr m:val="|"/>
                        <m:ctrlPr>
                          <a:rPr lang="en-US" sz="4200" b="1" i="1">
                            <a:latin typeface="Cambria Math" panose="02040503050406030204" pitchFamily="18" charset="0"/>
                          </a:rPr>
                        </m:ctrlPr>
                      </m:dPr>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𝑮𝑩</m:t>
                            </m:r>
                          </m:e>
                        </m:acc>
                        <m:r>
                          <a:rPr lang="en-US" sz="4200" b="1" i="1">
                            <a:latin typeface="Cambria Math" panose="02040503050406030204" pitchFamily="18" charset="0"/>
                          </a:rPr>
                          <m:t>−</m:t>
                        </m:r>
                        <m:acc>
                          <m:accPr>
                            <m:chr m:val="⃗"/>
                            <m:ctrlPr>
                              <a:rPr lang="en-US" sz="4200" b="1" i="1">
                                <a:latin typeface="Cambria Math" panose="02040503050406030204" pitchFamily="18" charset="0"/>
                              </a:rPr>
                            </m:ctrlPr>
                          </m:accPr>
                          <m:e>
                            <m:r>
                              <a:rPr lang="en-US" sz="4200" b="1" i="1">
                                <a:latin typeface="Cambria Math" panose="02040503050406030204" pitchFamily="18" charset="0"/>
                              </a:rPr>
                              <m:t>𝑪𝑩</m:t>
                            </m:r>
                          </m:e>
                        </m:acc>
                      </m:e>
                    </m:d>
                  </m:oMath>
                </a14:m>
                <a:r>
                  <a:rPr lang="nl-NL" sz="4200" b="1" dirty="0">
                    <a:latin typeface="Tahoma" panose="020B0604030504040204" pitchFamily="34" charset="0"/>
                    <a:ea typeface="Tahoma" panose="020B0604030504040204" pitchFamily="34" charset="0"/>
                    <a:cs typeface="Tahoma" panose="020B0604030504040204" pitchFamily="34" charset="0"/>
                  </a:rPr>
                  <a:t>. Chứng minh </a:t>
                </a:r>
                <a14:m>
                  <m:oMath xmlns:m="http://schemas.openxmlformats.org/officeDocument/2006/math">
                    <m:r>
                      <a:rPr lang="en-US" sz="4200" b="1" i="1">
                        <a:latin typeface="Cambria Math" panose="02040503050406030204" pitchFamily="18" charset="0"/>
                      </a:rPr>
                      <m:t>𝜟</m:t>
                    </m:r>
                    <m:r>
                      <a:rPr lang="en-US" sz="4200" b="1" i="1">
                        <a:latin typeface="Cambria Math" panose="02040503050406030204" pitchFamily="18" charset="0"/>
                      </a:rPr>
                      <m:t>𝑨𝑩𝑪</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cân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tại</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m:t>
                    </m:r>
                  </m:oMath>
                </a14:m>
                <a:r>
                  <a:rPr lang="nl-NL" sz="4200" b="1" dirty="0">
                    <a:latin typeface="Tahoma" panose="020B0604030504040204" pitchFamily="34" charset="0"/>
                    <a:ea typeface="Tahoma" panose="020B0604030504040204" pitchFamily="34" charset="0"/>
                    <a:cs typeface="Tahoma" panose="020B0604030504040204" pitchFamily="34" charset="0"/>
                  </a:rPr>
                  <a:t>. </a:t>
                </a:r>
                <a:endParaRPr lang="en-US" sz="4200" b="1" dirty="0">
                  <a:latin typeface="Tahoma" panose="020B0604030504040204" pitchFamily="34" charset="0"/>
                  <a:ea typeface="Tahoma" panose="020B0604030504040204" pitchFamily="34" charset="0"/>
                  <a:cs typeface="Tahoma" panose="020B0604030504040204" pitchFamily="34" charset="0"/>
                </a:endParaRPr>
              </a:p>
              <a:p>
                <a:pPr>
                  <a:spcAft>
                    <a:spcPts val="600"/>
                  </a:spcAft>
                </a:pP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264C289D-FC64-B0E8-69FE-51170CBBFF17}"/>
                  </a:ext>
                </a:extLst>
              </p:cNvPr>
              <p:cNvSpPr txBox="1">
                <a:spLocks noRot="1" noChangeAspect="1" noMove="1" noResize="1" noEditPoints="1" noAdjustHandles="1" noChangeArrowheads="1" noChangeShapeType="1" noTextEdit="1"/>
              </p:cNvSpPr>
              <p:nvPr/>
            </p:nvSpPr>
            <p:spPr>
              <a:xfrm>
                <a:off x="352738" y="2525988"/>
                <a:ext cx="23676328" cy="2165849"/>
              </a:xfrm>
              <a:prstGeom prst="rect">
                <a:avLst/>
              </a:prstGeom>
              <a:blipFill>
                <a:blip r:embed="rId3"/>
                <a:stretch>
                  <a:fillRect l="-1004" t="-2247"/>
                </a:stretch>
              </a:blipFill>
            </p:spPr>
            <p:txBody>
              <a:bodyPr/>
              <a:lstStyle/>
              <a:p>
                <a:r>
                  <a:rPr lang="en-US">
                    <a:noFill/>
                  </a:rPr>
                  <a:t> </a:t>
                </a:r>
              </a:p>
            </p:txBody>
          </p:sp>
        </mc:Fallback>
      </mc:AlternateContent>
      <p:sp>
        <p:nvSpPr>
          <p:cNvPr id="26" name="Rounded Rectangle 52">
            <a:extLst>
              <a:ext uri="{FF2B5EF4-FFF2-40B4-BE49-F238E27FC236}">
                <a16:creationId xmlns:a16="http://schemas.microsoft.com/office/drawing/2014/main" id="{58E26F0B-0906-8DD6-83A9-D442DA43BB2C}"/>
              </a:ext>
            </a:extLst>
          </p:cNvPr>
          <p:cNvSpPr/>
          <p:nvPr/>
        </p:nvSpPr>
        <p:spPr>
          <a:xfrm>
            <a:off x="190649" y="4072130"/>
            <a:ext cx="23848520" cy="9186670"/>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27" name="Group 5">
            <a:extLst>
              <a:ext uri="{FF2B5EF4-FFF2-40B4-BE49-F238E27FC236}">
                <a16:creationId xmlns:a16="http://schemas.microsoft.com/office/drawing/2014/main" id="{C377F996-A95F-177F-D15E-6F97FAE56632}"/>
              </a:ext>
            </a:extLst>
          </p:cNvPr>
          <p:cNvGrpSpPr/>
          <p:nvPr/>
        </p:nvGrpSpPr>
        <p:grpSpPr>
          <a:xfrm>
            <a:off x="-12577" y="3724830"/>
            <a:ext cx="3600000" cy="936000"/>
            <a:chOff x="444985" y="4706268"/>
            <a:chExt cx="3957472" cy="1037412"/>
          </a:xfrm>
          <a:solidFill>
            <a:srgbClr val="C9E2B8"/>
          </a:solidFill>
        </p:grpSpPr>
        <p:sp>
          <p:nvSpPr>
            <p:cNvPr id="28" name="Freeform 20">
              <a:extLst>
                <a:ext uri="{FF2B5EF4-FFF2-40B4-BE49-F238E27FC236}">
                  <a16:creationId xmlns:a16="http://schemas.microsoft.com/office/drawing/2014/main" id="{3B2B7822-7785-DBE2-0D52-4A14B30FAEA1}"/>
                </a:ext>
              </a:extLst>
            </p:cNvPr>
            <p:cNvSpPr>
              <a:spLocks/>
            </p:cNvSpPr>
            <p:nvPr/>
          </p:nvSpPr>
          <p:spPr bwMode="auto">
            <a:xfrm rot="16200000" flipV="1">
              <a:off x="2450119" y="3741843"/>
              <a:ext cx="90827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Box 7">
              <a:extLst>
                <a:ext uri="{FF2B5EF4-FFF2-40B4-BE49-F238E27FC236}">
                  <a16:creationId xmlns:a16="http://schemas.microsoft.com/office/drawing/2014/main" id="{25C7E860-70B1-6A51-F73A-E0C47BD2AA27}"/>
                </a:ext>
              </a:extLst>
            </p:cNvPr>
            <p:cNvSpPr txBox="1"/>
            <p:nvPr/>
          </p:nvSpPr>
          <p:spPr>
            <a:xfrm>
              <a:off x="1425342" y="4753497"/>
              <a:ext cx="2872840" cy="886920"/>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0" name="Picture 8">
              <a:extLst>
                <a:ext uri="{FF2B5EF4-FFF2-40B4-BE49-F238E27FC236}">
                  <a16:creationId xmlns:a16="http://schemas.microsoft.com/office/drawing/2014/main" id="{944E2305-294B-B817-07BF-BF7C10F40F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44985" y="4706268"/>
              <a:ext cx="1058947" cy="1037412"/>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31" name="Rectangle 30">
            <a:extLst>
              <a:ext uri="{FF2B5EF4-FFF2-40B4-BE49-F238E27FC236}">
                <a16:creationId xmlns:a16="http://schemas.microsoft.com/office/drawing/2014/main" id="{6EB7751E-2561-07EB-C516-E3BCD2E8A2D4}"/>
              </a:ext>
            </a:extLst>
          </p:cNvPr>
          <p:cNvSpPr/>
          <p:nvPr/>
        </p:nvSpPr>
        <p:spPr>
          <a:xfrm>
            <a:off x="6048955" y="5044778"/>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C116477-B5CC-5440-D6C7-23CE1B008864}"/>
                  </a:ext>
                </a:extLst>
              </p:cNvPr>
              <p:cNvSpPr/>
              <p:nvPr/>
            </p:nvSpPr>
            <p:spPr>
              <a:xfrm>
                <a:off x="306731" y="4046006"/>
                <a:ext cx="23848520" cy="7549631"/>
              </a:xfrm>
              <a:prstGeom prst="rect">
                <a:avLst/>
              </a:prstGeom>
            </p:spPr>
            <p:txBody>
              <a:bodyPr wrap="square">
                <a:spAutoFit/>
              </a:bodyPr>
              <a:lstStyle/>
              <a:p>
                <a:pPr>
                  <a:lnSpc>
                    <a:spcPct val="150000"/>
                  </a:lnSpc>
                </a:pPr>
                <a:r>
                  <a:rPr lang="nl-NL" b="1" dirty="0">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𝑨𝑮</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𝑪𝑮</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b="1" dirty="0"/>
                  <a:t>                </a:t>
                </a:r>
                <a14:m>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limLow>
                          <m:limLowPr>
                            <m:ctrlPr>
                              <a:rPr lang="en-US" b="1" i="1">
                                <a:latin typeface="Cambria Math" panose="02040503050406030204" pitchFamily="18" charset="0"/>
                              </a:rPr>
                            </m:ctrlPr>
                          </m:limLowPr>
                          <m:e>
                            <m:groupChr>
                              <m:groupChrPr>
                                <m:chr m:val="⏟"/>
                                <m:ctrlPr>
                                  <a:rPr lang="en-US" b="1" i="1">
                                    <a:latin typeface="Cambria Math" panose="02040503050406030204" pitchFamily="18" charset="0"/>
                                  </a:rPr>
                                </m:ctrlPr>
                              </m:groupChrPr>
                              <m:e>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e>
                            </m:groupChr>
                          </m:e>
                          <m:lim>
                            <m:acc>
                              <m:accPr>
                                <m:chr m:val="⃗"/>
                                <m:ctrlPr>
                                  <a:rPr lang="en-US" b="1" i="1">
                                    <a:latin typeface="Cambria Math" panose="02040503050406030204" pitchFamily="18" charset="0"/>
                                  </a:rPr>
                                </m:ctrlPr>
                              </m:accPr>
                              <m:e>
                                <m:r>
                                  <a:rPr lang="en-US" b="1" i="1">
                                    <a:latin typeface="Cambria Math" panose="02040503050406030204" pitchFamily="18" charset="0"/>
                                  </a:rPr>
                                  <m:t>𝟎</m:t>
                                </m:r>
                              </m:e>
                            </m:acc>
                          </m:lim>
                        </m:limLow>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e>
                    </m:d>
                  </m:oMath>
                </a14:m>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vì</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𝑮</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trọng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tâm</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𝑨𝑩𝑪</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b="1" dirty="0"/>
                  <a:t>                </a:t>
                </a:r>
                <a14:m>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𝑴</m:t>
                    </m:r>
                    <m:r>
                      <a:rPr lang="en-US" b="1" i="1">
                        <a:latin typeface="Cambria Math" panose="02040503050406030204" pitchFamily="18" charset="0"/>
                      </a:rPr>
                      <m:t>,</m:t>
                    </m:r>
                    <m:r>
                      <a:rPr lang="en-US" b="1" i="1">
                        <a:latin typeface="Cambria Math" panose="02040503050406030204" pitchFamily="18" charset="0"/>
                      </a:rPr>
                      <m:t>𝑵</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lượt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𝑨𝑪</m:t>
                    </m:r>
                    <m:r>
                      <a:rPr lang="en-US" b="1" i="1">
                        <a:latin typeface="Cambria Math" panose="02040503050406030204" pitchFamily="18" charset="0"/>
                      </a:rPr>
                      <m:t>,</m:t>
                    </m:r>
                    <m:r>
                      <a:rPr lang="en-US" b="1" i="1">
                        <a:latin typeface="Cambria Math" panose="02040503050406030204" pitchFamily="18" charset="0"/>
                      </a:rPr>
                      <m:t>𝑨𝑩</m:t>
                    </m:r>
                  </m:oMath>
                </a14:m>
                <a:r>
                  <a:rPr lang="nl-NL"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𝑩𝑴</m:t>
                    </m:r>
                    <m:r>
                      <a:rPr lang="en-US" b="1" i="1">
                        <a:latin typeface="Cambria Math" panose="02040503050406030204" pitchFamily="18" charset="0"/>
                      </a:rPr>
                      <m:t>=</m:t>
                    </m:r>
                    <m:r>
                      <a:rPr lang="en-US" b="1" i="1">
                        <a:latin typeface="Cambria Math" panose="02040503050406030204" pitchFamily="18" charset="0"/>
                      </a:rPr>
                      <m:t>𝑪𝑵</m:t>
                    </m:r>
                    <m:r>
                      <a:rPr lang="en-US" b="1" i="1">
                        <a:latin typeface="Cambria Math" panose="02040503050406030204" pitchFamily="18" charset="0"/>
                      </a:rPr>
                      <m:t>⇒</m:t>
                    </m:r>
                    <m:r>
                      <a:rPr lang="en-US" b="1" i="1">
                        <a:latin typeface="Cambria Math" panose="02040503050406030204" pitchFamily="18" charset="0"/>
                      </a:rPr>
                      <m:t>𝜟</m:t>
                    </m:r>
                    <m:r>
                      <a:rPr lang="en-US" b="1" i="1">
                        <a:latin typeface="Cambria Math" panose="02040503050406030204" pitchFamily="18" charset="0"/>
                      </a:rPr>
                      <m:t>𝑨𝑩𝑪</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𝑨</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2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đỉnh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𝑨𝑩𝑪</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tuyến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𝑩𝑴</m:t>
                    </m:r>
                    <m:r>
                      <a:rPr lang="en-US" b="1" i="1">
                        <a:latin typeface="Cambria Math" panose="02040503050406030204" pitchFamily="18" charset="0"/>
                      </a:rPr>
                      <m:t>=</m:t>
                    </m:r>
                    <m:r>
                      <a:rPr lang="en-US" b="1" i="1">
                        <a:latin typeface="Cambria Math" panose="02040503050406030204" pitchFamily="18" charset="0"/>
                      </a:rPr>
                      <m:t>𝑪𝑵</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𝑨</m:t>
                    </m:r>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Rectangle 31">
                <a:extLst>
                  <a:ext uri="{FF2B5EF4-FFF2-40B4-BE49-F238E27FC236}">
                    <a16:creationId xmlns:a16="http://schemas.microsoft.com/office/drawing/2014/main" id="{BC116477-B5CC-5440-D6C7-23CE1B008864}"/>
                  </a:ext>
                </a:extLst>
              </p:cNvPr>
              <p:cNvSpPr>
                <a:spLocks noRot="1" noChangeAspect="1" noMove="1" noResize="1" noEditPoints="1" noAdjustHandles="1" noChangeArrowheads="1" noChangeShapeType="1" noTextEdit="1"/>
              </p:cNvSpPr>
              <p:nvPr/>
            </p:nvSpPr>
            <p:spPr>
              <a:xfrm>
                <a:off x="306731" y="4046006"/>
                <a:ext cx="23848520" cy="7549631"/>
              </a:xfrm>
              <a:prstGeom prst="rect">
                <a:avLst/>
              </a:prstGeom>
              <a:blipFill>
                <a:blip r:embed="rId5"/>
                <a:stretch>
                  <a:fillRect l="-997" r="-741" b="-2827"/>
                </a:stretch>
              </a:blipFill>
            </p:spPr>
            <p:txBody>
              <a:bodyPr/>
              <a:lstStyle/>
              <a:p>
                <a:r>
                  <a:rPr lang="en-US">
                    <a:noFill/>
                  </a:rPr>
                  <a:t> </a:t>
                </a:r>
              </a:p>
            </p:txBody>
          </p:sp>
        </mc:Fallback>
      </mc:AlternateContent>
    </p:spTree>
    <p:extLst>
      <p:ext uri="{BB962C8B-B14F-4D97-AF65-F5344CB8AC3E}">
        <p14:creationId xmlns:p14="http://schemas.microsoft.com/office/powerpoint/2010/main" val="10772768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5153263E-82BF-1FDC-816C-B6267F35F8AF}"/>
              </a:ext>
            </a:extLst>
          </p:cNvPr>
          <p:cNvGrpSpPr/>
          <p:nvPr/>
        </p:nvGrpSpPr>
        <p:grpSpPr>
          <a:xfrm>
            <a:off x="6991957" y="99060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6D5F368B-E50E-AE96-B3E1-1F5B8675A1B3}"/>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F70AAC19-415D-162D-4ED2-307588992C7A}"/>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C435F466-71B9-9D47-3F3F-BE25CB52BDE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872B12A-C47B-4F30-1A1F-F71859EE73BB}"/>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B2F77119-EA97-920C-66F7-F51C5CB111D6}"/>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CE76A01B-3D16-A882-88FA-A6E7DE2D34C8}"/>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3BB3C956-DF7F-0DDF-DCE3-16FD85F495EB}"/>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A2F2C4B7-DA63-611B-F381-096DEBAD26E4}"/>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ED32D081-0815-3094-D5F1-16A22A497745}"/>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FAAF6E68-888B-619C-1D19-E638C2C07BCC}"/>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B6584A53-3D8F-EC4A-FD6B-2B1E2783AAF1}"/>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27CC5DDE-22B3-3BE1-AFBC-D362F7A0A503}"/>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E9D4963-1691-9438-3004-43F8569B23A6}"/>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64EDE5EA-6C48-CBC3-181A-145E0C4EE80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5C215D09-5BB0-6D8D-E581-727E61E33636}"/>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TỰ LUẬN</a:t>
                </a:r>
              </a:p>
            </p:txBody>
          </p:sp>
        </p:grpSp>
      </p:grpSp>
      <p:sp>
        <p:nvSpPr>
          <p:cNvPr id="18" name="Rounded Rectangle 41">
            <a:extLst>
              <a:ext uri="{FF2B5EF4-FFF2-40B4-BE49-F238E27FC236}">
                <a16:creationId xmlns:a16="http://schemas.microsoft.com/office/drawing/2014/main" id="{6E24B672-6C1E-5499-8DC2-A2D765C667B3}"/>
              </a:ext>
            </a:extLst>
          </p:cNvPr>
          <p:cNvSpPr/>
          <p:nvPr/>
        </p:nvSpPr>
        <p:spPr>
          <a:xfrm>
            <a:off x="310459" y="2017550"/>
            <a:ext cx="23718607" cy="2083302"/>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grpSp>
        <p:nvGrpSpPr>
          <p:cNvPr id="19" name="Group 18">
            <a:extLst>
              <a:ext uri="{FF2B5EF4-FFF2-40B4-BE49-F238E27FC236}">
                <a16:creationId xmlns:a16="http://schemas.microsoft.com/office/drawing/2014/main" id="{5D95C5B8-3981-7A93-DA50-C9C23B7883AF}"/>
              </a:ext>
            </a:extLst>
          </p:cNvPr>
          <p:cNvGrpSpPr/>
          <p:nvPr/>
        </p:nvGrpSpPr>
        <p:grpSpPr>
          <a:xfrm>
            <a:off x="1" y="1562940"/>
            <a:ext cx="3236812" cy="847011"/>
            <a:chOff x="923003" y="3917552"/>
            <a:chExt cx="4003839" cy="1064365"/>
          </a:xfrm>
        </p:grpSpPr>
        <p:grpSp>
          <p:nvGrpSpPr>
            <p:cNvPr id="20" name="Group 19">
              <a:extLst>
                <a:ext uri="{FF2B5EF4-FFF2-40B4-BE49-F238E27FC236}">
                  <a16:creationId xmlns:a16="http://schemas.microsoft.com/office/drawing/2014/main" id="{2AA65174-7DA1-B666-91F7-7155E1230C99}"/>
                </a:ext>
              </a:extLst>
            </p:cNvPr>
            <p:cNvGrpSpPr/>
            <p:nvPr/>
          </p:nvGrpSpPr>
          <p:grpSpPr>
            <a:xfrm>
              <a:off x="1362045" y="3976350"/>
              <a:ext cx="3564797" cy="1005567"/>
              <a:chOff x="2028795" y="4338300"/>
              <a:chExt cx="3564797" cy="1005567"/>
            </a:xfrm>
          </p:grpSpPr>
          <p:sp>
            <p:nvSpPr>
              <p:cNvPr id="22" name="Freeform 20">
                <a:extLst>
                  <a:ext uri="{FF2B5EF4-FFF2-40B4-BE49-F238E27FC236}">
                    <a16:creationId xmlns:a16="http://schemas.microsoft.com/office/drawing/2014/main" id="{D374523B-86D3-74C8-5420-FB148B356E07}"/>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 name="TextBox 22">
                <a:extLst>
                  <a:ext uri="{FF2B5EF4-FFF2-40B4-BE49-F238E27FC236}">
                    <a16:creationId xmlns:a16="http://schemas.microsoft.com/office/drawing/2014/main" id="{7B3622E1-F044-605C-22EE-23016332E650}"/>
                  </a:ext>
                </a:extLst>
              </p:cNvPr>
              <p:cNvSpPr txBox="1"/>
              <p:nvPr/>
            </p:nvSpPr>
            <p:spPr>
              <a:xfrm>
                <a:off x="2532513" y="4338300"/>
                <a:ext cx="3061079" cy="1005567"/>
              </a:xfrm>
              <a:prstGeom prst="rect">
                <a:avLst/>
              </a:prstGeom>
              <a:noFill/>
            </p:spPr>
            <p:txBody>
              <a:bodyPr wrap="square" rtlCol="0">
                <a:spAutoFit/>
              </a:bodyPr>
              <a:lstStyle/>
              <a:p>
                <a:pPr algn="ctr"/>
                <a:r>
                  <a:rPr lang="en-US" sz="4600" b="1" dirty="0" err="1">
                    <a:latin typeface="Tahoma" pitchFamily="34" charset="0"/>
                    <a:ea typeface="Tahoma" pitchFamily="34" charset="0"/>
                    <a:cs typeface="Tahoma" pitchFamily="34" charset="0"/>
                  </a:rPr>
                  <a:t>Bài</a:t>
                </a:r>
                <a:r>
                  <a:rPr lang="en-US" sz="4600" b="1" dirty="0">
                    <a:latin typeface="Tahoma" pitchFamily="34" charset="0"/>
                    <a:ea typeface="Tahoma" pitchFamily="34" charset="0"/>
                    <a:cs typeface="Tahoma" pitchFamily="34" charset="0"/>
                  </a:rPr>
                  <a:t> 2</a:t>
                </a:r>
              </a:p>
            </p:txBody>
          </p:sp>
        </p:grpSp>
        <p:pic>
          <p:nvPicPr>
            <p:cNvPr id="21" name="Picture 20">
              <a:extLst>
                <a:ext uri="{FF2B5EF4-FFF2-40B4-BE49-F238E27FC236}">
                  <a16:creationId xmlns:a16="http://schemas.microsoft.com/office/drawing/2014/main" id="{CC8DC649-4A91-14C2-F2BB-54CEB2F58B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264C289D-FC64-B0E8-69FE-51170CBBFF17}"/>
                  </a:ext>
                </a:extLst>
              </p:cNvPr>
              <p:cNvSpPr txBox="1"/>
              <p:nvPr/>
            </p:nvSpPr>
            <p:spPr>
              <a:xfrm>
                <a:off x="3500456" y="2176599"/>
                <a:ext cx="19359544" cy="2233753"/>
              </a:xfrm>
              <a:prstGeom prst="rect">
                <a:avLst/>
              </a:prstGeom>
              <a:noFill/>
            </p:spPr>
            <p:txBody>
              <a:bodyPr wrap="square" rtlCol="0">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Cho tam giác </a:t>
                </a:r>
                <a14:m>
                  <m:oMath xmlns:m="http://schemas.openxmlformats.org/officeDocument/2006/math">
                    <m:r>
                      <a:rPr lang="fr-FR" sz="4400" b="1" i="1">
                        <a:latin typeface="Cambria Math" panose="02040503050406030204" pitchFamily="18" charset="0"/>
                      </a:rPr>
                      <m:t>𝑨𝑩𝑪</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m:t>
                    </m:r>
                  </m:oMath>
                </a14:m>
                <a:r>
                  <a:rPr lang="en-US" sz="4400" b="1" dirty="0">
                    <a:latin typeface="Tahoma" panose="020B0604030504040204" pitchFamily="34" charset="0"/>
                    <a:ea typeface="Tahoma" panose="020B0604030504040204" pitchFamily="34" charset="0"/>
                    <a:cs typeface="Tahoma" panose="020B0604030504040204" pitchFamily="34" charset="0"/>
                  </a:rPr>
                  <a:t>. Đ</a:t>
                </a:r>
                <a:r>
                  <a:rPr lang="nl-NL" sz="4400" b="1" dirty="0">
                    <a:latin typeface="Tahoma" panose="020B0604030504040204" pitchFamily="34" charset="0"/>
                    <a:ea typeface="Tahoma" panose="020B0604030504040204" pitchFamily="34" charset="0"/>
                    <a:cs typeface="Tahoma" panose="020B0604030504040204" pitchFamily="34" charset="0"/>
                  </a:rPr>
                  <a:t>iểm </a:t>
                </a:r>
                <a14:m>
                  <m:oMath xmlns:m="http://schemas.openxmlformats.org/officeDocument/2006/math">
                    <m:r>
                      <a:rPr lang="en-GB" sz="4400" b="1" i="1">
                        <a:latin typeface="Cambria Math" panose="02040503050406030204" pitchFamily="18" charset="0"/>
                      </a:rPr>
                      <m:t>𝑵</m:t>
                    </m:r>
                  </m:oMath>
                </a14:m>
                <a:r>
                  <a:rPr lang="nl-NL" sz="4400" b="1" dirty="0">
                    <a:latin typeface="Tahoma" panose="020B0604030504040204" pitchFamily="34" charset="0"/>
                    <a:ea typeface="Tahoma" panose="020B0604030504040204" pitchFamily="34" charset="0"/>
                    <a:cs typeface="Tahoma" panose="020B0604030504040204" pitchFamily="34" charset="0"/>
                  </a:rPr>
                  <a:t> thỏa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fr-FR" sz="4400" b="1" i="1">
                                <a:latin typeface="Cambria Math" panose="02040503050406030204" pitchFamily="18" charset="0"/>
                              </a:rPr>
                              <m:t>𝑨𝑪</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𝑵𝑩</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𝑪𝑵</m:t>
                            </m:r>
                          </m:e>
                        </m:acc>
                      </m:e>
                    </m:d>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fr-FR" sz="4400" b="1" i="1">
                                <a:latin typeface="Cambria Math" panose="02040503050406030204" pitchFamily="18" charset="0"/>
                              </a:rPr>
                              <m:t>𝑮𝑨</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𝑮𝑵</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𝑮𝑪</m:t>
                            </m:r>
                          </m:e>
                        </m:acc>
                      </m:e>
                    </m:d>
                  </m:oMath>
                </a14:m>
                <a:r>
                  <a:rPr lang="nl-NL"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spcAft>
                    <a:spcPts val="600"/>
                  </a:spcAft>
                </a:pP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4" name="TextBox 23">
                <a:extLst>
                  <a:ext uri="{FF2B5EF4-FFF2-40B4-BE49-F238E27FC236}">
                    <a16:creationId xmlns:a16="http://schemas.microsoft.com/office/drawing/2014/main" id="{264C289D-FC64-B0E8-69FE-51170CBBFF17}"/>
                  </a:ext>
                </a:extLst>
              </p:cNvPr>
              <p:cNvSpPr txBox="1">
                <a:spLocks noRot="1" noChangeAspect="1" noMove="1" noResize="1" noEditPoints="1" noAdjustHandles="1" noChangeArrowheads="1" noChangeShapeType="1" noTextEdit="1"/>
              </p:cNvSpPr>
              <p:nvPr/>
            </p:nvSpPr>
            <p:spPr>
              <a:xfrm>
                <a:off x="3500456" y="2176599"/>
                <a:ext cx="19359544" cy="2233753"/>
              </a:xfrm>
              <a:prstGeom prst="rect">
                <a:avLst/>
              </a:prstGeom>
              <a:blipFill>
                <a:blip r:embed="rId3"/>
                <a:stretch>
                  <a:fillRect l="-1259" t="-5738"/>
                </a:stretch>
              </a:blipFill>
            </p:spPr>
            <p:txBody>
              <a:bodyPr/>
              <a:lstStyle/>
              <a:p>
                <a:r>
                  <a:rPr lang="en-US">
                    <a:noFill/>
                  </a:rPr>
                  <a:t> </a:t>
                </a:r>
              </a:p>
            </p:txBody>
          </p:sp>
        </mc:Fallback>
      </mc:AlternateContent>
      <p:sp>
        <p:nvSpPr>
          <p:cNvPr id="26" name="Rounded Rectangle 52">
            <a:extLst>
              <a:ext uri="{FF2B5EF4-FFF2-40B4-BE49-F238E27FC236}">
                <a16:creationId xmlns:a16="http://schemas.microsoft.com/office/drawing/2014/main" id="{58E26F0B-0906-8DD6-83A9-D442DA43BB2C}"/>
              </a:ext>
            </a:extLst>
          </p:cNvPr>
          <p:cNvSpPr/>
          <p:nvPr/>
        </p:nvSpPr>
        <p:spPr>
          <a:xfrm>
            <a:off x="267740" y="4673630"/>
            <a:ext cx="23848520" cy="8585170"/>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27" name="Group 5">
            <a:extLst>
              <a:ext uri="{FF2B5EF4-FFF2-40B4-BE49-F238E27FC236}">
                <a16:creationId xmlns:a16="http://schemas.microsoft.com/office/drawing/2014/main" id="{C377F996-A95F-177F-D15E-6F97FAE56632}"/>
              </a:ext>
            </a:extLst>
          </p:cNvPr>
          <p:cNvGrpSpPr/>
          <p:nvPr/>
        </p:nvGrpSpPr>
        <p:grpSpPr>
          <a:xfrm>
            <a:off x="26414" y="4257600"/>
            <a:ext cx="3600000" cy="936000"/>
            <a:chOff x="444985" y="4706268"/>
            <a:chExt cx="3957472" cy="1037412"/>
          </a:xfrm>
          <a:solidFill>
            <a:srgbClr val="C9E2B8"/>
          </a:solidFill>
        </p:grpSpPr>
        <p:sp>
          <p:nvSpPr>
            <p:cNvPr id="28" name="Freeform 20">
              <a:extLst>
                <a:ext uri="{FF2B5EF4-FFF2-40B4-BE49-F238E27FC236}">
                  <a16:creationId xmlns:a16="http://schemas.microsoft.com/office/drawing/2014/main" id="{3B2B7822-7785-DBE2-0D52-4A14B30FAEA1}"/>
                </a:ext>
              </a:extLst>
            </p:cNvPr>
            <p:cNvSpPr>
              <a:spLocks/>
            </p:cNvSpPr>
            <p:nvPr/>
          </p:nvSpPr>
          <p:spPr bwMode="auto">
            <a:xfrm rot="16200000" flipV="1">
              <a:off x="2450119" y="3741843"/>
              <a:ext cx="90827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Box 7">
              <a:extLst>
                <a:ext uri="{FF2B5EF4-FFF2-40B4-BE49-F238E27FC236}">
                  <a16:creationId xmlns:a16="http://schemas.microsoft.com/office/drawing/2014/main" id="{25C7E860-70B1-6A51-F73A-E0C47BD2AA27}"/>
                </a:ext>
              </a:extLst>
            </p:cNvPr>
            <p:cNvSpPr txBox="1"/>
            <p:nvPr/>
          </p:nvSpPr>
          <p:spPr>
            <a:xfrm>
              <a:off x="1425342" y="4753497"/>
              <a:ext cx="2872840" cy="886920"/>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0" name="Picture 8">
              <a:extLst>
                <a:ext uri="{FF2B5EF4-FFF2-40B4-BE49-F238E27FC236}">
                  <a16:creationId xmlns:a16="http://schemas.microsoft.com/office/drawing/2014/main" id="{944E2305-294B-B817-07BF-BF7C10F40F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44985" y="4706268"/>
              <a:ext cx="1058947" cy="1037412"/>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31" name="Rectangle 30">
            <a:extLst>
              <a:ext uri="{FF2B5EF4-FFF2-40B4-BE49-F238E27FC236}">
                <a16:creationId xmlns:a16="http://schemas.microsoft.com/office/drawing/2014/main" id="{6EB7751E-2561-07EB-C516-E3BCD2E8A2D4}"/>
              </a:ext>
            </a:extLst>
          </p:cNvPr>
          <p:cNvSpPr/>
          <p:nvPr/>
        </p:nvSpPr>
        <p:spPr>
          <a:xfrm>
            <a:off x="6087946" y="5577548"/>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C116477-B5CC-5440-D6C7-23CE1B008864}"/>
                  </a:ext>
                </a:extLst>
              </p:cNvPr>
              <p:cNvSpPr/>
              <p:nvPr/>
            </p:nvSpPr>
            <p:spPr>
              <a:xfrm>
                <a:off x="801144" y="6229884"/>
                <a:ext cx="23848520" cy="3169137"/>
              </a:xfrm>
              <a:prstGeom prst="rect">
                <a:avLst/>
              </a:prstGeom>
            </p:spPr>
            <p:txBody>
              <a:bodyPr wrap="square">
                <a:spAutoFit/>
              </a:bodyPr>
              <a:lstStyle/>
              <a:p>
                <a:r>
                  <a:rPr lang="nl-NL" b="1" dirty="0">
                    <a:latin typeface="Tahoma" panose="020B0604030504040204" pitchFamily="34" charset="0"/>
                    <a:ea typeface="Tahoma" panose="020B0604030504040204" pitchFamily="34" charset="0"/>
                    <a:cs typeface="Tahoma" panose="020B0604030504040204" pitchFamily="34" charset="0"/>
                  </a:rPr>
                  <a:t>	</a:t>
                </a:r>
                <a:r>
                  <a:rPr lang="nl-NL"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fr-FR" sz="4400" b="1" i="1">
                                <a:latin typeface="Cambria Math" panose="02040503050406030204" pitchFamily="18" charset="0"/>
                              </a:rPr>
                              <m:t>𝑨𝑪</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𝑵𝑩</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𝑪𝑵</m:t>
                            </m:r>
                          </m:e>
                        </m:acc>
                      </m:e>
                    </m:d>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fr-FR" sz="4400" b="1" i="1">
                                <a:latin typeface="Cambria Math" panose="02040503050406030204" pitchFamily="18" charset="0"/>
                              </a:rPr>
                              <m:t>𝑮𝑨</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𝑮𝑵</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𝑮𝑪</m:t>
                            </m:r>
                          </m:e>
                        </m:acc>
                      </m:e>
                    </m:d>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fr-FR" sz="4400" b="1" i="1">
                                <a:latin typeface="Cambria Math" panose="02040503050406030204" pitchFamily="18" charset="0"/>
                              </a:rPr>
                              <m:t>𝑨𝑪</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𝑪𝑩</m:t>
                            </m:r>
                          </m:e>
                        </m:acc>
                      </m:e>
                    </m:d>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fr-FR" sz="4400" b="1" i="1">
                                <a:latin typeface="Cambria Math" panose="02040503050406030204" pitchFamily="18" charset="0"/>
                              </a:rPr>
                              <m:t>𝑮𝑨</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𝑮𝑩</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𝑮𝑪</m:t>
                            </m:r>
                          </m:e>
                        </m:acc>
                        <m:r>
                          <a:rPr lang="fr-FR" sz="4400" b="1" i="1">
                            <a:latin typeface="Cambria Math" panose="02040503050406030204" pitchFamily="18" charset="0"/>
                          </a:rPr>
                          <m:t>+</m:t>
                        </m:r>
                        <m:acc>
                          <m:accPr>
                            <m:chr m:val="⃗"/>
                            <m:ctrlPr>
                              <a:rPr lang="en-US" sz="4400" b="1" i="1">
                                <a:latin typeface="Cambria Math" panose="02040503050406030204" pitchFamily="18" charset="0"/>
                              </a:rPr>
                            </m:ctrlPr>
                          </m:accPr>
                          <m:e>
                            <m:r>
                              <a:rPr lang="fr-FR" sz="4400" b="1" i="1">
                                <a:latin typeface="Cambria Math" panose="02040503050406030204" pitchFamily="18" charset="0"/>
                              </a:rPr>
                              <m:t>𝑩𝑵</m:t>
                            </m:r>
                          </m:e>
                        </m:acc>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𝑩𝑵</m:t>
                            </m:r>
                          </m:e>
                        </m:acc>
                      </m:e>
                    </m:d>
                    <m:r>
                      <a:rPr lang="en-US" sz="4400" b="1" i="1">
                        <a:latin typeface="Cambria Math" panose="02040503050406030204" pitchFamily="18" charset="0"/>
                      </a:rPr>
                      <m:t>⇔</m:t>
                    </m:r>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𝑩𝑵</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kính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Rectangle 31">
                <a:extLst>
                  <a:ext uri="{FF2B5EF4-FFF2-40B4-BE49-F238E27FC236}">
                    <a16:creationId xmlns:a16="http://schemas.microsoft.com/office/drawing/2014/main" id="{BC116477-B5CC-5440-D6C7-23CE1B008864}"/>
                  </a:ext>
                </a:extLst>
              </p:cNvPr>
              <p:cNvSpPr>
                <a:spLocks noRot="1" noChangeAspect="1" noMove="1" noResize="1" noEditPoints="1" noAdjustHandles="1" noChangeArrowheads="1" noChangeShapeType="1" noTextEdit="1"/>
              </p:cNvSpPr>
              <p:nvPr/>
            </p:nvSpPr>
            <p:spPr>
              <a:xfrm>
                <a:off x="801144" y="6229884"/>
                <a:ext cx="23848520" cy="3169137"/>
              </a:xfrm>
              <a:prstGeom prst="rect">
                <a:avLst/>
              </a:prstGeom>
              <a:blipFill>
                <a:blip r:embed="rId5"/>
                <a:stretch>
                  <a:fillRect l="-1022" t="-1538" b="-7885"/>
                </a:stretch>
              </a:blipFill>
            </p:spPr>
            <p:txBody>
              <a:bodyPr/>
              <a:lstStyle/>
              <a:p>
                <a:r>
                  <a:rPr lang="en-US">
                    <a:noFill/>
                  </a:rPr>
                  <a:t> </a:t>
                </a:r>
              </a:p>
            </p:txBody>
          </p:sp>
        </mc:Fallback>
      </mc:AlternateContent>
    </p:spTree>
    <p:extLst>
      <p:ext uri="{BB962C8B-B14F-4D97-AF65-F5344CB8AC3E}">
        <p14:creationId xmlns:p14="http://schemas.microsoft.com/office/powerpoint/2010/main" val="3505526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5153263E-82BF-1FDC-816C-B6267F35F8AF}"/>
              </a:ext>
            </a:extLst>
          </p:cNvPr>
          <p:cNvGrpSpPr/>
          <p:nvPr/>
        </p:nvGrpSpPr>
        <p:grpSpPr>
          <a:xfrm>
            <a:off x="6991957" y="99060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6D5F368B-E50E-AE96-B3E1-1F5B8675A1B3}"/>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F70AAC19-415D-162D-4ED2-307588992C7A}"/>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C435F466-71B9-9D47-3F3F-BE25CB52BDE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872B12A-C47B-4F30-1A1F-F71859EE73BB}"/>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B2F77119-EA97-920C-66F7-F51C5CB111D6}"/>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CE76A01B-3D16-A882-88FA-A6E7DE2D34C8}"/>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3BB3C956-DF7F-0DDF-DCE3-16FD85F495EB}"/>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A2F2C4B7-DA63-611B-F381-096DEBAD26E4}"/>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ED32D081-0815-3094-D5F1-16A22A497745}"/>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FAAF6E68-888B-619C-1D19-E638C2C07BCC}"/>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B6584A53-3D8F-EC4A-FD6B-2B1E2783AAF1}"/>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27CC5DDE-22B3-3BE1-AFBC-D362F7A0A503}"/>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E9D4963-1691-9438-3004-43F8569B23A6}"/>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64EDE5EA-6C48-CBC3-181A-145E0C4EE80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5C215D09-5BB0-6D8D-E581-727E61E33636}"/>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TỰ LUẬN</a:t>
                </a:r>
              </a:p>
            </p:txBody>
          </p:sp>
        </p:grpSp>
      </p:grpSp>
      <p:sp>
        <p:nvSpPr>
          <p:cNvPr id="18" name="Rounded Rectangle 41">
            <a:extLst>
              <a:ext uri="{FF2B5EF4-FFF2-40B4-BE49-F238E27FC236}">
                <a16:creationId xmlns:a16="http://schemas.microsoft.com/office/drawing/2014/main" id="{6E24B672-6C1E-5499-8DC2-A2D765C667B3}"/>
              </a:ext>
            </a:extLst>
          </p:cNvPr>
          <p:cNvSpPr/>
          <p:nvPr/>
        </p:nvSpPr>
        <p:spPr>
          <a:xfrm>
            <a:off x="310459" y="2017551"/>
            <a:ext cx="23718607" cy="217950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grpSp>
        <p:nvGrpSpPr>
          <p:cNvPr id="19" name="Group 18">
            <a:extLst>
              <a:ext uri="{FF2B5EF4-FFF2-40B4-BE49-F238E27FC236}">
                <a16:creationId xmlns:a16="http://schemas.microsoft.com/office/drawing/2014/main" id="{5D95C5B8-3981-7A93-DA50-C9C23B7883AF}"/>
              </a:ext>
            </a:extLst>
          </p:cNvPr>
          <p:cNvGrpSpPr/>
          <p:nvPr/>
        </p:nvGrpSpPr>
        <p:grpSpPr>
          <a:xfrm>
            <a:off x="1" y="1562940"/>
            <a:ext cx="3236812" cy="847011"/>
            <a:chOff x="923003" y="3917552"/>
            <a:chExt cx="4003839" cy="1064365"/>
          </a:xfrm>
        </p:grpSpPr>
        <p:grpSp>
          <p:nvGrpSpPr>
            <p:cNvPr id="20" name="Group 19">
              <a:extLst>
                <a:ext uri="{FF2B5EF4-FFF2-40B4-BE49-F238E27FC236}">
                  <a16:creationId xmlns:a16="http://schemas.microsoft.com/office/drawing/2014/main" id="{2AA65174-7DA1-B666-91F7-7155E1230C99}"/>
                </a:ext>
              </a:extLst>
            </p:cNvPr>
            <p:cNvGrpSpPr/>
            <p:nvPr/>
          </p:nvGrpSpPr>
          <p:grpSpPr>
            <a:xfrm>
              <a:off x="1362045" y="3976350"/>
              <a:ext cx="3564797" cy="1005567"/>
              <a:chOff x="2028795" y="4338300"/>
              <a:chExt cx="3564797" cy="1005567"/>
            </a:xfrm>
          </p:grpSpPr>
          <p:sp>
            <p:nvSpPr>
              <p:cNvPr id="22" name="Freeform 20">
                <a:extLst>
                  <a:ext uri="{FF2B5EF4-FFF2-40B4-BE49-F238E27FC236}">
                    <a16:creationId xmlns:a16="http://schemas.microsoft.com/office/drawing/2014/main" id="{D374523B-86D3-74C8-5420-FB148B356E07}"/>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 name="TextBox 22">
                <a:extLst>
                  <a:ext uri="{FF2B5EF4-FFF2-40B4-BE49-F238E27FC236}">
                    <a16:creationId xmlns:a16="http://schemas.microsoft.com/office/drawing/2014/main" id="{7B3622E1-F044-605C-22EE-23016332E650}"/>
                  </a:ext>
                </a:extLst>
              </p:cNvPr>
              <p:cNvSpPr txBox="1"/>
              <p:nvPr/>
            </p:nvSpPr>
            <p:spPr>
              <a:xfrm>
                <a:off x="2532513" y="4338300"/>
                <a:ext cx="3061079" cy="1005567"/>
              </a:xfrm>
              <a:prstGeom prst="rect">
                <a:avLst/>
              </a:prstGeom>
              <a:noFill/>
            </p:spPr>
            <p:txBody>
              <a:bodyPr wrap="square" rtlCol="0">
                <a:spAutoFit/>
              </a:bodyPr>
              <a:lstStyle/>
              <a:p>
                <a:pPr algn="ctr"/>
                <a:r>
                  <a:rPr lang="en-US" sz="4600" b="1" dirty="0" err="1">
                    <a:latin typeface="Tahoma" pitchFamily="34" charset="0"/>
                    <a:ea typeface="Tahoma" pitchFamily="34" charset="0"/>
                    <a:cs typeface="Tahoma" pitchFamily="34" charset="0"/>
                  </a:rPr>
                  <a:t>Bài</a:t>
                </a:r>
                <a:r>
                  <a:rPr lang="en-US" sz="4600" b="1" dirty="0">
                    <a:latin typeface="Tahoma" pitchFamily="34" charset="0"/>
                    <a:ea typeface="Tahoma" pitchFamily="34" charset="0"/>
                    <a:cs typeface="Tahoma" pitchFamily="34" charset="0"/>
                  </a:rPr>
                  <a:t> 3</a:t>
                </a:r>
              </a:p>
            </p:txBody>
          </p:sp>
        </p:grpSp>
        <p:pic>
          <p:nvPicPr>
            <p:cNvPr id="21" name="Picture 20">
              <a:extLst>
                <a:ext uri="{FF2B5EF4-FFF2-40B4-BE49-F238E27FC236}">
                  <a16:creationId xmlns:a16="http://schemas.microsoft.com/office/drawing/2014/main" id="{CC8DC649-4A91-14C2-F2BB-54CEB2F58B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64C289D-FC64-B0E8-69FE-51170CBBFF17}"/>
                  </a:ext>
                </a:extLst>
              </p:cNvPr>
              <p:cNvSpPr txBox="1"/>
              <p:nvPr/>
            </p:nvSpPr>
            <p:spPr>
              <a:xfrm>
                <a:off x="648052" y="2302732"/>
                <a:ext cx="23381014" cy="2179507"/>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smtClean="0">
                            <a:latin typeface="Cambria Math" panose="02040503050406030204" pitchFamily="18" charset="0"/>
                          </a:rPr>
                        </m:ctrlPr>
                      </m:accPr>
                      <m:e>
                        <m:r>
                          <a:rPr lang="en-US" sz="4400" b="1" i="1">
                            <a:latin typeface="Cambria Math" panose="02040503050406030204" pitchFamily="18" charset="0"/>
                          </a:rPr>
                          <m:t>𝑮𝑨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m:t>
                        </m:r>
                        <m:r>
                          <a:rPr lang="en-US" sz="4400" b="1" i="1">
                            <a:latin typeface="Cambria Math" panose="02040503050406030204" pitchFamily="18" charset="0"/>
                          </a:rPr>
                          <m:t>𝑩𝑪</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spcAft>
                    <a:spcPts val="600"/>
                  </a:spcAft>
                </a:pP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264C289D-FC64-B0E8-69FE-51170CBBFF17}"/>
                  </a:ext>
                </a:extLst>
              </p:cNvPr>
              <p:cNvSpPr txBox="1">
                <a:spLocks noRot="1" noChangeAspect="1" noMove="1" noResize="1" noEditPoints="1" noAdjustHandles="1" noChangeArrowheads="1" noChangeShapeType="1" noTextEdit="1"/>
              </p:cNvSpPr>
              <p:nvPr/>
            </p:nvSpPr>
            <p:spPr>
              <a:xfrm>
                <a:off x="648052" y="2302732"/>
                <a:ext cx="23381014" cy="2179507"/>
              </a:xfrm>
              <a:prstGeom prst="rect">
                <a:avLst/>
              </a:prstGeom>
              <a:blipFill>
                <a:blip r:embed="rId3"/>
                <a:stretch>
                  <a:fillRect l="-1043" t="-6162"/>
                </a:stretch>
              </a:blipFill>
            </p:spPr>
            <p:txBody>
              <a:bodyPr/>
              <a:lstStyle/>
              <a:p>
                <a:r>
                  <a:rPr lang="en-US">
                    <a:noFill/>
                  </a:rPr>
                  <a:t> </a:t>
                </a:r>
              </a:p>
            </p:txBody>
          </p:sp>
        </mc:Fallback>
      </mc:AlternateContent>
      <p:sp>
        <p:nvSpPr>
          <p:cNvPr id="26" name="Rounded Rectangle 52">
            <a:extLst>
              <a:ext uri="{FF2B5EF4-FFF2-40B4-BE49-F238E27FC236}">
                <a16:creationId xmlns:a16="http://schemas.microsoft.com/office/drawing/2014/main" id="{58E26F0B-0906-8DD6-83A9-D442DA43BB2C}"/>
              </a:ext>
            </a:extLst>
          </p:cNvPr>
          <p:cNvSpPr/>
          <p:nvPr/>
        </p:nvSpPr>
        <p:spPr>
          <a:xfrm>
            <a:off x="182652" y="5158850"/>
            <a:ext cx="23848520" cy="8180061"/>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27" name="Group 5">
            <a:extLst>
              <a:ext uri="{FF2B5EF4-FFF2-40B4-BE49-F238E27FC236}">
                <a16:creationId xmlns:a16="http://schemas.microsoft.com/office/drawing/2014/main" id="{C377F996-A95F-177F-D15E-6F97FAE56632}"/>
              </a:ext>
            </a:extLst>
          </p:cNvPr>
          <p:cNvGrpSpPr/>
          <p:nvPr/>
        </p:nvGrpSpPr>
        <p:grpSpPr>
          <a:xfrm>
            <a:off x="74567" y="4508529"/>
            <a:ext cx="3600000" cy="936000"/>
            <a:chOff x="444985" y="4706268"/>
            <a:chExt cx="3957472" cy="1037412"/>
          </a:xfrm>
          <a:solidFill>
            <a:srgbClr val="C9E2B8"/>
          </a:solidFill>
        </p:grpSpPr>
        <p:sp>
          <p:nvSpPr>
            <p:cNvPr id="28" name="Freeform 20">
              <a:extLst>
                <a:ext uri="{FF2B5EF4-FFF2-40B4-BE49-F238E27FC236}">
                  <a16:creationId xmlns:a16="http://schemas.microsoft.com/office/drawing/2014/main" id="{3B2B7822-7785-DBE2-0D52-4A14B30FAEA1}"/>
                </a:ext>
              </a:extLst>
            </p:cNvPr>
            <p:cNvSpPr>
              <a:spLocks/>
            </p:cNvSpPr>
            <p:nvPr/>
          </p:nvSpPr>
          <p:spPr bwMode="auto">
            <a:xfrm rot="16200000" flipV="1">
              <a:off x="2450119" y="3741843"/>
              <a:ext cx="90827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Box 7">
              <a:extLst>
                <a:ext uri="{FF2B5EF4-FFF2-40B4-BE49-F238E27FC236}">
                  <a16:creationId xmlns:a16="http://schemas.microsoft.com/office/drawing/2014/main" id="{25C7E860-70B1-6A51-F73A-E0C47BD2AA27}"/>
                </a:ext>
              </a:extLst>
            </p:cNvPr>
            <p:cNvSpPr txBox="1"/>
            <p:nvPr/>
          </p:nvSpPr>
          <p:spPr>
            <a:xfrm>
              <a:off x="1425342" y="4753497"/>
              <a:ext cx="2872840" cy="886920"/>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0" name="Picture 8">
              <a:extLst>
                <a:ext uri="{FF2B5EF4-FFF2-40B4-BE49-F238E27FC236}">
                  <a16:creationId xmlns:a16="http://schemas.microsoft.com/office/drawing/2014/main" id="{944E2305-294B-B817-07BF-BF7C10F40F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44985" y="4706268"/>
              <a:ext cx="1058947" cy="1037412"/>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31" name="Rectangle 30">
            <a:extLst>
              <a:ext uri="{FF2B5EF4-FFF2-40B4-BE49-F238E27FC236}">
                <a16:creationId xmlns:a16="http://schemas.microsoft.com/office/drawing/2014/main" id="{6EB7751E-2561-07EB-C516-E3BCD2E8A2D4}"/>
              </a:ext>
            </a:extLst>
          </p:cNvPr>
          <p:cNvSpPr/>
          <p:nvPr/>
        </p:nvSpPr>
        <p:spPr>
          <a:xfrm>
            <a:off x="6048955" y="5044778"/>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C116477-B5CC-5440-D6C7-23CE1B008864}"/>
                  </a:ext>
                </a:extLst>
              </p:cNvPr>
              <p:cNvSpPr/>
              <p:nvPr/>
            </p:nvSpPr>
            <p:spPr>
              <a:xfrm>
                <a:off x="1447800" y="9623888"/>
                <a:ext cx="23848520" cy="3147272"/>
              </a:xfrm>
              <a:prstGeom prst="rect">
                <a:avLst/>
              </a:prstGeom>
            </p:spPr>
            <p:txBody>
              <a:bodyPr wrap="square">
                <a:spAutoFit/>
              </a:bodyPr>
              <a:lstStyle/>
              <a:p>
                <a:r>
                  <a:rPr lang="nl-NL"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m:t>
                        </m:r>
                        <m:r>
                          <a:rPr lang="en-US" sz="4400" b="1" i="1">
                            <a:latin typeface="Cambria Math" panose="02040503050406030204" pitchFamily="18" charset="0"/>
                          </a:rPr>
                          <m:t>𝑩𝑪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𝑮𝑫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m:t>
                        </m:r>
                        <m:r>
                          <a:rPr lang="en-US" sz="4400" b="1" i="1">
                            <a:latin typeface="Cambria Math" panose="02040503050406030204" pitchFamily="18" charset="0"/>
                          </a:rPr>
                          <m:t>𝑩𝑪</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đpcm</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Rectangle 31">
                <a:extLst>
                  <a:ext uri="{FF2B5EF4-FFF2-40B4-BE49-F238E27FC236}">
                    <a16:creationId xmlns:a16="http://schemas.microsoft.com/office/drawing/2014/main" id="{BC116477-B5CC-5440-D6C7-23CE1B008864}"/>
                  </a:ext>
                </a:extLst>
              </p:cNvPr>
              <p:cNvSpPr>
                <a:spLocks noRot="1" noChangeAspect="1" noMove="1" noResize="1" noEditPoints="1" noAdjustHandles="1" noChangeArrowheads="1" noChangeShapeType="1" noTextEdit="1"/>
              </p:cNvSpPr>
              <p:nvPr/>
            </p:nvSpPr>
            <p:spPr>
              <a:xfrm>
                <a:off x="1447800" y="9623888"/>
                <a:ext cx="23848520" cy="3147272"/>
              </a:xfrm>
              <a:prstGeom prst="rect">
                <a:avLst/>
              </a:prstGeom>
              <a:blipFill>
                <a:blip r:embed="rId5"/>
                <a:stretch>
                  <a:fillRect l="-1048" t="-1550" b="-8140"/>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86FA5FCD-719B-91FD-1A42-E6530578E91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2999" y="5019632"/>
            <a:ext cx="9440965" cy="4767530"/>
          </a:xfrm>
          <a:prstGeom prst="rect">
            <a:avLst/>
          </a:prstGeom>
          <a:noFill/>
          <a:ln>
            <a:noFill/>
          </a:ln>
        </p:spPr>
      </p:pic>
    </p:spTree>
    <p:extLst>
      <p:ext uri="{BB962C8B-B14F-4D97-AF65-F5344CB8AC3E}">
        <p14:creationId xmlns:p14="http://schemas.microsoft.com/office/powerpoint/2010/main" val="6336687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5153263E-82BF-1FDC-816C-B6267F35F8AF}"/>
              </a:ext>
            </a:extLst>
          </p:cNvPr>
          <p:cNvGrpSpPr/>
          <p:nvPr/>
        </p:nvGrpSpPr>
        <p:grpSpPr>
          <a:xfrm>
            <a:off x="6991957" y="99060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6D5F368B-E50E-AE96-B3E1-1F5B8675A1B3}"/>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F70AAC19-415D-162D-4ED2-307588992C7A}"/>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C435F466-71B9-9D47-3F3F-BE25CB52BDE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872B12A-C47B-4F30-1A1F-F71859EE73BB}"/>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B2F77119-EA97-920C-66F7-F51C5CB111D6}"/>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CE76A01B-3D16-A882-88FA-A6E7DE2D34C8}"/>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3BB3C956-DF7F-0DDF-DCE3-16FD85F495EB}"/>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A2F2C4B7-DA63-611B-F381-096DEBAD26E4}"/>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ED32D081-0815-3094-D5F1-16A22A497745}"/>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FAAF6E68-888B-619C-1D19-E638C2C07BCC}"/>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B6584A53-3D8F-EC4A-FD6B-2B1E2783AAF1}"/>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27CC5DDE-22B3-3BE1-AFBC-D362F7A0A503}"/>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E9D4963-1691-9438-3004-43F8569B23A6}"/>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64EDE5EA-6C48-CBC3-181A-145E0C4EE80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5C215D09-5BB0-6D8D-E581-727E61E33636}"/>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TỰ LUẬN</a:t>
                </a:r>
              </a:p>
            </p:txBody>
          </p:sp>
        </p:grpSp>
      </p:grpSp>
      <p:sp>
        <p:nvSpPr>
          <p:cNvPr id="18" name="Rounded Rectangle 41">
            <a:extLst>
              <a:ext uri="{FF2B5EF4-FFF2-40B4-BE49-F238E27FC236}">
                <a16:creationId xmlns:a16="http://schemas.microsoft.com/office/drawing/2014/main" id="{6E24B672-6C1E-5499-8DC2-A2D765C667B3}"/>
              </a:ext>
            </a:extLst>
          </p:cNvPr>
          <p:cNvSpPr/>
          <p:nvPr/>
        </p:nvSpPr>
        <p:spPr>
          <a:xfrm>
            <a:off x="310459" y="2017551"/>
            <a:ext cx="24073541" cy="285219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grpSp>
        <p:nvGrpSpPr>
          <p:cNvPr id="19" name="Group 18">
            <a:extLst>
              <a:ext uri="{FF2B5EF4-FFF2-40B4-BE49-F238E27FC236}">
                <a16:creationId xmlns:a16="http://schemas.microsoft.com/office/drawing/2014/main" id="{5D95C5B8-3981-7A93-DA50-C9C23B7883AF}"/>
              </a:ext>
            </a:extLst>
          </p:cNvPr>
          <p:cNvGrpSpPr/>
          <p:nvPr/>
        </p:nvGrpSpPr>
        <p:grpSpPr>
          <a:xfrm>
            <a:off x="1" y="1562940"/>
            <a:ext cx="3236812" cy="847011"/>
            <a:chOff x="923003" y="3917552"/>
            <a:chExt cx="4003839" cy="1064365"/>
          </a:xfrm>
        </p:grpSpPr>
        <p:grpSp>
          <p:nvGrpSpPr>
            <p:cNvPr id="20" name="Group 19">
              <a:extLst>
                <a:ext uri="{FF2B5EF4-FFF2-40B4-BE49-F238E27FC236}">
                  <a16:creationId xmlns:a16="http://schemas.microsoft.com/office/drawing/2014/main" id="{2AA65174-7DA1-B666-91F7-7155E1230C99}"/>
                </a:ext>
              </a:extLst>
            </p:cNvPr>
            <p:cNvGrpSpPr/>
            <p:nvPr/>
          </p:nvGrpSpPr>
          <p:grpSpPr>
            <a:xfrm>
              <a:off x="1362045" y="3976350"/>
              <a:ext cx="3564797" cy="1005567"/>
              <a:chOff x="2028795" y="4338300"/>
              <a:chExt cx="3564797" cy="1005567"/>
            </a:xfrm>
          </p:grpSpPr>
          <p:sp>
            <p:nvSpPr>
              <p:cNvPr id="22" name="Freeform 20">
                <a:extLst>
                  <a:ext uri="{FF2B5EF4-FFF2-40B4-BE49-F238E27FC236}">
                    <a16:creationId xmlns:a16="http://schemas.microsoft.com/office/drawing/2014/main" id="{D374523B-86D3-74C8-5420-FB148B356E07}"/>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 name="TextBox 22">
                <a:extLst>
                  <a:ext uri="{FF2B5EF4-FFF2-40B4-BE49-F238E27FC236}">
                    <a16:creationId xmlns:a16="http://schemas.microsoft.com/office/drawing/2014/main" id="{7B3622E1-F044-605C-22EE-23016332E650}"/>
                  </a:ext>
                </a:extLst>
              </p:cNvPr>
              <p:cNvSpPr txBox="1"/>
              <p:nvPr/>
            </p:nvSpPr>
            <p:spPr>
              <a:xfrm>
                <a:off x="2532513" y="4338300"/>
                <a:ext cx="3061079" cy="1005567"/>
              </a:xfrm>
              <a:prstGeom prst="rect">
                <a:avLst/>
              </a:prstGeom>
              <a:noFill/>
            </p:spPr>
            <p:txBody>
              <a:bodyPr wrap="square" rtlCol="0">
                <a:spAutoFit/>
              </a:bodyPr>
              <a:lstStyle/>
              <a:p>
                <a:pPr algn="ctr"/>
                <a:r>
                  <a:rPr lang="en-US" sz="4600" b="1" dirty="0" err="1">
                    <a:latin typeface="Tahoma" pitchFamily="34" charset="0"/>
                    <a:ea typeface="Tahoma" pitchFamily="34" charset="0"/>
                    <a:cs typeface="Tahoma" pitchFamily="34" charset="0"/>
                  </a:rPr>
                  <a:t>Bài</a:t>
                </a:r>
                <a:r>
                  <a:rPr lang="en-US" sz="4600" b="1" dirty="0">
                    <a:latin typeface="Tahoma" pitchFamily="34" charset="0"/>
                    <a:ea typeface="Tahoma" pitchFamily="34" charset="0"/>
                    <a:cs typeface="Tahoma" pitchFamily="34" charset="0"/>
                  </a:rPr>
                  <a:t> 4</a:t>
                </a:r>
              </a:p>
            </p:txBody>
          </p:sp>
        </p:grpSp>
        <p:pic>
          <p:nvPicPr>
            <p:cNvPr id="21" name="Picture 20">
              <a:extLst>
                <a:ext uri="{FF2B5EF4-FFF2-40B4-BE49-F238E27FC236}">
                  <a16:creationId xmlns:a16="http://schemas.microsoft.com/office/drawing/2014/main" id="{CC8DC649-4A91-14C2-F2BB-54CEB2F58B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64C289D-FC64-B0E8-69FE-51170CBBFF17}"/>
                  </a:ext>
                </a:extLst>
              </p:cNvPr>
              <p:cNvSpPr txBox="1"/>
              <p:nvPr/>
            </p:nvSpPr>
            <p:spPr>
              <a:xfrm>
                <a:off x="352738" y="2454584"/>
                <a:ext cx="24259862" cy="285219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chéo</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𝑨𝑪</m:t>
                    </m:r>
                  </m:oMath>
                </a14:m>
                <a:r>
                  <a:rPr lang="en-US" sz="4400"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song </a:t>
                </a:r>
                <a:r>
                  <a:rPr lang="en-US" sz="4400" b="1" dirty="0" err="1">
                    <a:latin typeface="Tahoma" panose="020B0604030504040204" pitchFamily="34" charset="0"/>
                    <a:ea typeface="Tahoma" panose="020B0604030504040204" pitchFamily="34" charset="0"/>
                    <a:cs typeface="Tahoma" panose="020B0604030504040204" pitchFamily="34" charset="0"/>
                  </a:rPr>
                  <a:t>song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AB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DC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M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N, </a:t>
                </a:r>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𝑬</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𝑭</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𝑴𝑬</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𝑭𝑵</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spcAft>
                    <a:spcPts val="600"/>
                  </a:spcAft>
                </a:pP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264C289D-FC64-B0E8-69FE-51170CBBFF17}"/>
                  </a:ext>
                </a:extLst>
              </p:cNvPr>
              <p:cNvSpPr txBox="1">
                <a:spLocks noRot="1" noChangeAspect="1" noMove="1" noResize="1" noEditPoints="1" noAdjustHandles="1" noChangeArrowheads="1" noChangeShapeType="1" noTextEdit="1"/>
              </p:cNvSpPr>
              <p:nvPr/>
            </p:nvSpPr>
            <p:spPr>
              <a:xfrm>
                <a:off x="352738" y="2454584"/>
                <a:ext cx="24259862" cy="2852191"/>
              </a:xfrm>
              <a:prstGeom prst="rect">
                <a:avLst/>
              </a:prstGeom>
              <a:blipFill>
                <a:blip r:embed="rId3"/>
                <a:stretch>
                  <a:fillRect l="-1030" t="-4701" r="-1281"/>
                </a:stretch>
              </a:blipFill>
            </p:spPr>
            <p:txBody>
              <a:bodyPr/>
              <a:lstStyle/>
              <a:p>
                <a:r>
                  <a:rPr lang="en-US">
                    <a:noFill/>
                  </a:rPr>
                  <a:t> </a:t>
                </a:r>
              </a:p>
            </p:txBody>
          </p:sp>
        </mc:Fallback>
      </mc:AlternateContent>
      <p:sp>
        <p:nvSpPr>
          <p:cNvPr id="26" name="Rounded Rectangle 52">
            <a:extLst>
              <a:ext uri="{FF2B5EF4-FFF2-40B4-BE49-F238E27FC236}">
                <a16:creationId xmlns:a16="http://schemas.microsoft.com/office/drawing/2014/main" id="{58E26F0B-0906-8DD6-83A9-D442DA43BB2C}"/>
              </a:ext>
            </a:extLst>
          </p:cNvPr>
          <p:cNvSpPr/>
          <p:nvPr/>
        </p:nvSpPr>
        <p:spPr>
          <a:xfrm>
            <a:off x="220695" y="5682676"/>
            <a:ext cx="23848520" cy="7793319"/>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27" name="Group 5">
            <a:extLst>
              <a:ext uri="{FF2B5EF4-FFF2-40B4-BE49-F238E27FC236}">
                <a16:creationId xmlns:a16="http://schemas.microsoft.com/office/drawing/2014/main" id="{C377F996-A95F-177F-D15E-6F97FAE56632}"/>
              </a:ext>
            </a:extLst>
          </p:cNvPr>
          <p:cNvGrpSpPr/>
          <p:nvPr/>
        </p:nvGrpSpPr>
        <p:grpSpPr>
          <a:xfrm>
            <a:off x="114553" y="5181600"/>
            <a:ext cx="3600000" cy="936000"/>
            <a:chOff x="444985" y="4706268"/>
            <a:chExt cx="3957472" cy="1037412"/>
          </a:xfrm>
          <a:solidFill>
            <a:srgbClr val="C9E2B8"/>
          </a:solidFill>
        </p:grpSpPr>
        <p:sp>
          <p:nvSpPr>
            <p:cNvPr id="28" name="Freeform 20">
              <a:extLst>
                <a:ext uri="{FF2B5EF4-FFF2-40B4-BE49-F238E27FC236}">
                  <a16:creationId xmlns:a16="http://schemas.microsoft.com/office/drawing/2014/main" id="{3B2B7822-7785-DBE2-0D52-4A14B30FAEA1}"/>
                </a:ext>
              </a:extLst>
            </p:cNvPr>
            <p:cNvSpPr>
              <a:spLocks/>
            </p:cNvSpPr>
            <p:nvPr/>
          </p:nvSpPr>
          <p:spPr bwMode="auto">
            <a:xfrm rot="16200000" flipV="1">
              <a:off x="2450119" y="3741843"/>
              <a:ext cx="90827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Box 7">
              <a:extLst>
                <a:ext uri="{FF2B5EF4-FFF2-40B4-BE49-F238E27FC236}">
                  <a16:creationId xmlns:a16="http://schemas.microsoft.com/office/drawing/2014/main" id="{25C7E860-70B1-6A51-F73A-E0C47BD2AA27}"/>
                </a:ext>
              </a:extLst>
            </p:cNvPr>
            <p:cNvSpPr txBox="1"/>
            <p:nvPr/>
          </p:nvSpPr>
          <p:spPr>
            <a:xfrm>
              <a:off x="1480951" y="4777249"/>
              <a:ext cx="2872840" cy="886920"/>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0" name="Picture 8">
              <a:extLst>
                <a:ext uri="{FF2B5EF4-FFF2-40B4-BE49-F238E27FC236}">
                  <a16:creationId xmlns:a16="http://schemas.microsoft.com/office/drawing/2014/main" id="{944E2305-294B-B817-07BF-BF7C10F40F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44985" y="4706268"/>
              <a:ext cx="1058947" cy="1037412"/>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31" name="Rectangle 30">
            <a:extLst>
              <a:ext uri="{FF2B5EF4-FFF2-40B4-BE49-F238E27FC236}">
                <a16:creationId xmlns:a16="http://schemas.microsoft.com/office/drawing/2014/main" id="{6EB7751E-2561-07EB-C516-E3BCD2E8A2D4}"/>
              </a:ext>
            </a:extLst>
          </p:cNvPr>
          <p:cNvSpPr/>
          <p:nvPr/>
        </p:nvSpPr>
        <p:spPr>
          <a:xfrm>
            <a:off x="6048955" y="5044778"/>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C116477-B5CC-5440-D6C7-23CE1B008864}"/>
                  </a:ext>
                </a:extLst>
              </p:cNvPr>
              <p:cNvSpPr/>
              <p:nvPr/>
            </p:nvSpPr>
            <p:spPr>
              <a:xfrm>
                <a:off x="1077847" y="10161585"/>
                <a:ext cx="23848520" cy="3142848"/>
              </a:xfrm>
              <a:prstGeom prst="rect">
                <a:avLst/>
              </a:prstGeom>
            </p:spPr>
            <p:txBody>
              <a:bodyPr wrap="square">
                <a:spAutoFit/>
              </a:bodyPr>
              <a:lstStyle/>
              <a:p>
                <a:r>
                  <a:rPr lang="nl-NL"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𝑨𝑴𝑶𝑬</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𝑴𝑬</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𝑴𝑶</m:t>
                        </m:r>
                      </m:e>
                    </m:acc>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𝑶𝑵𝑪𝑭</m:t>
                    </m:r>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𝑭𝑵</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𝑭𝑶</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𝑭𝑪</m:t>
                        </m:r>
                      </m:e>
                    </m:acc>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𝑴𝑬</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𝑭𝑵</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𝑭𝑶</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𝑴𝑶</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𝑭𝑪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𝑴𝑬</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𝑭𝑵</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Rectangle 31">
                <a:extLst>
                  <a:ext uri="{FF2B5EF4-FFF2-40B4-BE49-F238E27FC236}">
                    <a16:creationId xmlns:a16="http://schemas.microsoft.com/office/drawing/2014/main" id="{BC116477-B5CC-5440-D6C7-23CE1B008864}"/>
                  </a:ext>
                </a:extLst>
              </p:cNvPr>
              <p:cNvSpPr>
                <a:spLocks noRot="1" noChangeAspect="1" noMove="1" noResize="1" noEditPoints="1" noAdjustHandles="1" noChangeArrowheads="1" noChangeShapeType="1" noTextEdit="1"/>
              </p:cNvSpPr>
              <p:nvPr/>
            </p:nvSpPr>
            <p:spPr>
              <a:xfrm>
                <a:off x="1077847" y="10161585"/>
                <a:ext cx="23848520" cy="3142848"/>
              </a:xfrm>
              <a:prstGeom prst="rect">
                <a:avLst/>
              </a:prstGeom>
              <a:blipFill>
                <a:blip r:embed="rId5"/>
                <a:stretch>
                  <a:fillRect l="-1048" t="-1553" b="-8155"/>
                </a:stretch>
              </a:blipFill>
            </p:spPr>
            <p:txBody>
              <a:bodyPr/>
              <a:lstStyle/>
              <a:p>
                <a:r>
                  <a:rPr lang="en-US">
                    <a:noFill/>
                  </a:rPr>
                  <a:t> </a:t>
                </a:r>
              </a:p>
            </p:txBody>
          </p:sp>
        </mc:Fallback>
      </mc:AlternateContent>
      <p:pic>
        <p:nvPicPr>
          <p:cNvPr id="34" name="Picture 33">
            <a:extLst>
              <a:ext uri="{FF2B5EF4-FFF2-40B4-BE49-F238E27FC236}">
                <a16:creationId xmlns:a16="http://schemas.microsoft.com/office/drawing/2014/main" id="{E07B7D30-EA8A-4E83-FB49-1EBA3FC05D5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34222" y="5463152"/>
            <a:ext cx="9535692" cy="4848657"/>
          </a:xfrm>
          <a:prstGeom prst="rect">
            <a:avLst/>
          </a:prstGeom>
          <a:noFill/>
          <a:ln>
            <a:noFill/>
          </a:ln>
        </p:spPr>
      </p:pic>
    </p:spTree>
    <p:extLst>
      <p:ext uri="{BB962C8B-B14F-4D97-AF65-F5344CB8AC3E}">
        <p14:creationId xmlns:p14="http://schemas.microsoft.com/office/powerpoint/2010/main" val="1422631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5153263E-82BF-1FDC-816C-B6267F35F8AF}"/>
              </a:ext>
            </a:extLst>
          </p:cNvPr>
          <p:cNvGrpSpPr/>
          <p:nvPr/>
        </p:nvGrpSpPr>
        <p:grpSpPr>
          <a:xfrm>
            <a:off x="6991957" y="99060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6D5F368B-E50E-AE96-B3E1-1F5B8675A1B3}"/>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F70AAC19-415D-162D-4ED2-307588992C7A}"/>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C435F466-71B9-9D47-3F3F-BE25CB52BDE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872B12A-C47B-4F30-1A1F-F71859EE73BB}"/>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B2F77119-EA97-920C-66F7-F51C5CB111D6}"/>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CE76A01B-3D16-A882-88FA-A6E7DE2D34C8}"/>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3BB3C956-DF7F-0DDF-DCE3-16FD85F495EB}"/>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A2F2C4B7-DA63-611B-F381-096DEBAD26E4}"/>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ED32D081-0815-3094-D5F1-16A22A497745}"/>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FAAF6E68-888B-619C-1D19-E638C2C07BCC}"/>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B6584A53-3D8F-EC4A-FD6B-2B1E2783AAF1}"/>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27CC5DDE-22B3-3BE1-AFBC-D362F7A0A503}"/>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E9D4963-1691-9438-3004-43F8569B23A6}"/>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64EDE5EA-6C48-CBC3-181A-145E0C4EE80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5C215D09-5BB0-6D8D-E581-727E61E33636}"/>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TỰ LUẬN</a:t>
                </a:r>
              </a:p>
            </p:txBody>
          </p:sp>
        </p:grpSp>
      </p:grpSp>
      <p:sp>
        <p:nvSpPr>
          <p:cNvPr id="18" name="Rounded Rectangle 41">
            <a:extLst>
              <a:ext uri="{FF2B5EF4-FFF2-40B4-BE49-F238E27FC236}">
                <a16:creationId xmlns:a16="http://schemas.microsoft.com/office/drawing/2014/main" id="{6E24B672-6C1E-5499-8DC2-A2D765C667B3}"/>
              </a:ext>
            </a:extLst>
          </p:cNvPr>
          <p:cNvSpPr/>
          <p:nvPr/>
        </p:nvSpPr>
        <p:spPr>
          <a:xfrm>
            <a:off x="310459" y="2017551"/>
            <a:ext cx="23718607" cy="217950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grpSp>
        <p:nvGrpSpPr>
          <p:cNvPr id="19" name="Group 18">
            <a:extLst>
              <a:ext uri="{FF2B5EF4-FFF2-40B4-BE49-F238E27FC236}">
                <a16:creationId xmlns:a16="http://schemas.microsoft.com/office/drawing/2014/main" id="{5D95C5B8-3981-7A93-DA50-C9C23B7883AF}"/>
              </a:ext>
            </a:extLst>
          </p:cNvPr>
          <p:cNvGrpSpPr/>
          <p:nvPr/>
        </p:nvGrpSpPr>
        <p:grpSpPr>
          <a:xfrm>
            <a:off x="1" y="1562940"/>
            <a:ext cx="3236812" cy="847011"/>
            <a:chOff x="923003" y="3917552"/>
            <a:chExt cx="4003839" cy="1064365"/>
          </a:xfrm>
        </p:grpSpPr>
        <p:grpSp>
          <p:nvGrpSpPr>
            <p:cNvPr id="20" name="Group 19">
              <a:extLst>
                <a:ext uri="{FF2B5EF4-FFF2-40B4-BE49-F238E27FC236}">
                  <a16:creationId xmlns:a16="http://schemas.microsoft.com/office/drawing/2014/main" id="{2AA65174-7DA1-B666-91F7-7155E1230C99}"/>
                </a:ext>
              </a:extLst>
            </p:cNvPr>
            <p:cNvGrpSpPr/>
            <p:nvPr/>
          </p:nvGrpSpPr>
          <p:grpSpPr>
            <a:xfrm>
              <a:off x="1362045" y="3976350"/>
              <a:ext cx="3564797" cy="1005567"/>
              <a:chOff x="2028795" y="4338300"/>
              <a:chExt cx="3564797" cy="1005567"/>
            </a:xfrm>
          </p:grpSpPr>
          <p:sp>
            <p:nvSpPr>
              <p:cNvPr id="22" name="Freeform 20">
                <a:extLst>
                  <a:ext uri="{FF2B5EF4-FFF2-40B4-BE49-F238E27FC236}">
                    <a16:creationId xmlns:a16="http://schemas.microsoft.com/office/drawing/2014/main" id="{D374523B-86D3-74C8-5420-FB148B356E07}"/>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 name="TextBox 22">
                <a:extLst>
                  <a:ext uri="{FF2B5EF4-FFF2-40B4-BE49-F238E27FC236}">
                    <a16:creationId xmlns:a16="http://schemas.microsoft.com/office/drawing/2014/main" id="{7B3622E1-F044-605C-22EE-23016332E650}"/>
                  </a:ext>
                </a:extLst>
              </p:cNvPr>
              <p:cNvSpPr txBox="1"/>
              <p:nvPr/>
            </p:nvSpPr>
            <p:spPr>
              <a:xfrm>
                <a:off x="2532513" y="4338300"/>
                <a:ext cx="3061079" cy="1005567"/>
              </a:xfrm>
              <a:prstGeom prst="rect">
                <a:avLst/>
              </a:prstGeom>
              <a:noFill/>
            </p:spPr>
            <p:txBody>
              <a:bodyPr wrap="square" rtlCol="0">
                <a:spAutoFit/>
              </a:bodyPr>
              <a:lstStyle/>
              <a:p>
                <a:pPr algn="ctr"/>
                <a:r>
                  <a:rPr lang="en-US" sz="4600" b="1" dirty="0" err="1">
                    <a:latin typeface="Tahoma" pitchFamily="34" charset="0"/>
                    <a:ea typeface="Tahoma" pitchFamily="34" charset="0"/>
                    <a:cs typeface="Tahoma" pitchFamily="34" charset="0"/>
                  </a:rPr>
                  <a:t>Bài</a:t>
                </a:r>
                <a:r>
                  <a:rPr lang="en-US" sz="4600" b="1" dirty="0">
                    <a:latin typeface="Tahoma" pitchFamily="34" charset="0"/>
                    <a:ea typeface="Tahoma" pitchFamily="34" charset="0"/>
                    <a:cs typeface="Tahoma" pitchFamily="34" charset="0"/>
                  </a:rPr>
                  <a:t> 5</a:t>
                </a:r>
              </a:p>
            </p:txBody>
          </p:sp>
        </p:grpSp>
        <p:pic>
          <p:nvPicPr>
            <p:cNvPr id="21" name="Picture 20">
              <a:extLst>
                <a:ext uri="{FF2B5EF4-FFF2-40B4-BE49-F238E27FC236}">
                  <a16:creationId xmlns:a16="http://schemas.microsoft.com/office/drawing/2014/main" id="{CC8DC649-4A91-14C2-F2BB-54CEB2F58B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64C289D-FC64-B0E8-69FE-51170CBBFF17}"/>
                  </a:ext>
                </a:extLst>
              </p:cNvPr>
              <p:cNvSpPr txBox="1"/>
              <p:nvPr/>
            </p:nvSpPr>
            <p:spPr>
              <a:xfrm>
                <a:off x="674239" y="2520386"/>
                <a:ext cx="23381014" cy="2179507"/>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Cho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𝑯</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𝑶𝑯</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spcAft>
                    <a:spcPts val="600"/>
                  </a:spcAft>
                </a:pP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264C289D-FC64-B0E8-69FE-51170CBBFF17}"/>
                  </a:ext>
                </a:extLst>
              </p:cNvPr>
              <p:cNvSpPr txBox="1">
                <a:spLocks noRot="1" noChangeAspect="1" noMove="1" noResize="1" noEditPoints="1" noAdjustHandles="1" noChangeArrowheads="1" noChangeShapeType="1" noTextEdit="1"/>
              </p:cNvSpPr>
              <p:nvPr/>
            </p:nvSpPr>
            <p:spPr>
              <a:xfrm>
                <a:off x="674239" y="2520386"/>
                <a:ext cx="23381014" cy="2179507"/>
              </a:xfrm>
              <a:prstGeom prst="rect">
                <a:avLst/>
              </a:prstGeom>
              <a:blipFill>
                <a:blip r:embed="rId3"/>
                <a:stretch>
                  <a:fillRect l="-1069" t="-5866"/>
                </a:stretch>
              </a:blipFill>
            </p:spPr>
            <p:txBody>
              <a:bodyPr/>
              <a:lstStyle/>
              <a:p>
                <a:r>
                  <a:rPr lang="en-US">
                    <a:noFill/>
                  </a:rPr>
                  <a:t> </a:t>
                </a:r>
              </a:p>
            </p:txBody>
          </p:sp>
        </mc:Fallback>
      </mc:AlternateContent>
      <p:sp>
        <p:nvSpPr>
          <p:cNvPr id="26" name="Rounded Rectangle 52">
            <a:extLst>
              <a:ext uri="{FF2B5EF4-FFF2-40B4-BE49-F238E27FC236}">
                <a16:creationId xmlns:a16="http://schemas.microsoft.com/office/drawing/2014/main" id="{58E26F0B-0906-8DD6-83A9-D442DA43BB2C}"/>
              </a:ext>
            </a:extLst>
          </p:cNvPr>
          <p:cNvSpPr/>
          <p:nvPr/>
        </p:nvSpPr>
        <p:spPr>
          <a:xfrm>
            <a:off x="159210" y="4326503"/>
            <a:ext cx="23848520" cy="9075105"/>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27" name="Group 5">
            <a:extLst>
              <a:ext uri="{FF2B5EF4-FFF2-40B4-BE49-F238E27FC236}">
                <a16:creationId xmlns:a16="http://schemas.microsoft.com/office/drawing/2014/main" id="{C377F996-A95F-177F-D15E-6F97FAE56632}"/>
              </a:ext>
            </a:extLst>
          </p:cNvPr>
          <p:cNvGrpSpPr/>
          <p:nvPr/>
        </p:nvGrpSpPr>
        <p:grpSpPr>
          <a:xfrm>
            <a:off x="111687" y="4037124"/>
            <a:ext cx="3600000" cy="936000"/>
            <a:chOff x="444985" y="4706268"/>
            <a:chExt cx="3957472" cy="1037412"/>
          </a:xfrm>
          <a:solidFill>
            <a:srgbClr val="C9E2B8"/>
          </a:solidFill>
        </p:grpSpPr>
        <p:sp>
          <p:nvSpPr>
            <p:cNvPr id="28" name="Freeform 20">
              <a:extLst>
                <a:ext uri="{FF2B5EF4-FFF2-40B4-BE49-F238E27FC236}">
                  <a16:creationId xmlns:a16="http://schemas.microsoft.com/office/drawing/2014/main" id="{3B2B7822-7785-DBE2-0D52-4A14B30FAEA1}"/>
                </a:ext>
              </a:extLst>
            </p:cNvPr>
            <p:cNvSpPr>
              <a:spLocks/>
            </p:cNvSpPr>
            <p:nvPr/>
          </p:nvSpPr>
          <p:spPr bwMode="auto">
            <a:xfrm rot="16200000" flipV="1">
              <a:off x="2450119" y="3741843"/>
              <a:ext cx="90827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Box 7">
              <a:extLst>
                <a:ext uri="{FF2B5EF4-FFF2-40B4-BE49-F238E27FC236}">
                  <a16:creationId xmlns:a16="http://schemas.microsoft.com/office/drawing/2014/main" id="{25C7E860-70B1-6A51-F73A-E0C47BD2AA27}"/>
                </a:ext>
              </a:extLst>
            </p:cNvPr>
            <p:cNvSpPr txBox="1"/>
            <p:nvPr/>
          </p:nvSpPr>
          <p:spPr>
            <a:xfrm>
              <a:off x="1425342" y="4753497"/>
              <a:ext cx="2872840" cy="886920"/>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0" name="Picture 8">
              <a:extLst>
                <a:ext uri="{FF2B5EF4-FFF2-40B4-BE49-F238E27FC236}">
                  <a16:creationId xmlns:a16="http://schemas.microsoft.com/office/drawing/2014/main" id="{944E2305-294B-B817-07BF-BF7C10F40F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44985" y="4706268"/>
              <a:ext cx="1058947" cy="1037412"/>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31" name="Rectangle 30">
            <a:extLst>
              <a:ext uri="{FF2B5EF4-FFF2-40B4-BE49-F238E27FC236}">
                <a16:creationId xmlns:a16="http://schemas.microsoft.com/office/drawing/2014/main" id="{6EB7751E-2561-07EB-C516-E3BCD2E8A2D4}"/>
              </a:ext>
            </a:extLst>
          </p:cNvPr>
          <p:cNvSpPr/>
          <p:nvPr/>
        </p:nvSpPr>
        <p:spPr>
          <a:xfrm>
            <a:off x="6048955" y="5044778"/>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C116477-B5CC-5440-D6C7-23CE1B008864}"/>
                  </a:ext>
                </a:extLst>
              </p:cNvPr>
              <p:cNvSpPr/>
              <p:nvPr/>
            </p:nvSpPr>
            <p:spPr>
              <a:xfrm>
                <a:off x="295219" y="5106355"/>
                <a:ext cx="23848520" cy="7435562"/>
              </a:xfrm>
              <a:prstGeom prst="rect">
                <a:avLst/>
              </a:prstGeom>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𝑰</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𝑩𝑪</m:t>
                    </m:r>
                  </m:oMath>
                </a14:m>
                <a:r>
                  <a:rPr lang="en-US"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i="1">
                        <a:latin typeface="Cambria Math" panose="02040503050406030204" pitchFamily="18" charset="0"/>
                      </a:rPr>
                      <m:t>𝑲</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latin typeface="Cambria Math" panose="02040503050406030204" pitchFamily="18" charset="0"/>
                      </a:rPr>
                      <m:t>𝑰</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Kẻ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kính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𝑨𝑫</m:t>
                    </m:r>
                  </m:oMath>
                </a14:m>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𝑯𝑪</m:t>
                            </m:r>
                            <m:r>
                              <a:rPr lang="en-US" sz="4400" b="1" i="1">
                                <a:latin typeface="Cambria Math" panose="02040503050406030204" pitchFamily="18" charset="0"/>
                              </a:rPr>
                              <m:t>⊥</m:t>
                            </m:r>
                            <m:r>
                              <a:rPr lang="en-US" sz="4400" b="1" i="1">
                                <a:latin typeface="Cambria Math" panose="02040503050406030204" pitchFamily="18" charset="0"/>
                              </a:rPr>
                              <m:t>𝑨𝑩</m:t>
                            </m:r>
                          </m:e>
                          <m:e>
                            <m:r>
                              <a:rPr lang="en-US" sz="4400" b="1" i="1">
                                <a:latin typeface="Cambria Math" panose="02040503050406030204" pitchFamily="18" charset="0"/>
                              </a:rPr>
                              <m:t>&amp;</m:t>
                            </m:r>
                            <m:r>
                              <a:rPr lang="en-US" sz="4400" b="1" i="1">
                                <a:latin typeface="Cambria Math" panose="02040503050406030204" pitchFamily="18" charset="0"/>
                              </a:rPr>
                              <m:t>𝑩𝑫</m:t>
                            </m:r>
                            <m:r>
                              <a:rPr lang="en-US" sz="4400" b="1" i="1">
                                <a:latin typeface="Cambria Math" panose="02040503050406030204" pitchFamily="18" charset="0"/>
                              </a:rPr>
                              <m:t>⊥</m:t>
                            </m:r>
                            <m:r>
                              <a:rPr lang="en-US" sz="4400" b="1" i="1">
                                <a:latin typeface="Cambria Math" panose="02040503050406030204" pitchFamily="18" charset="0"/>
                              </a:rPr>
                              <m:t>𝑨𝑩</m:t>
                            </m:r>
                          </m:e>
                        </m:eqArr>
                      </m:e>
                    </m:d>
                    <m:r>
                      <a:rPr lang="en-US" sz="4400" b="1" i="1">
                        <a:latin typeface="Cambria Math" panose="02040503050406030204" pitchFamily="18" charset="0"/>
                      </a:rPr>
                      <m:t>⇒</m:t>
                    </m:r>
                    <m:r>
                      <a:rPr lang="en-US" sz="4400" b="1" i="1">
                        <a:latin typeface="Cambria Math" panose="02040503050406030204" pitchFamily="18" charset="0"/>
                      </a:rPr>
                      <m:t>𝑯𝑪</m:t>
                    </m:r>
                    <m:r>
                      <a:rPr lang="en-US" sz="4400" b="1" i="1">
                        <a:latin typeface="Cambria Math" panose="02040503050406030204" pitchFamily="18" charset="0"/>
                      </a:rPr>
                      <m:t>∥</m:t>
                    </m:r>
                    <m:r>
                      <a:rPr lang="en-US" sz="4400" b="1" i="1">
                        <a:latin typeface="Cambria Math" panose="02040503050406030204" pitchFamily="18" charset="0"/>
                      </a:rPr>
                      <m:t>𝑩𝑫</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𝑫𝑪</m:t>
                            </m:r>
                            <m:r>
                              <a:rPr lang="en-US" sz="4400" b="1" i="1">
                                <a:latin typeface="Cambria Math" panose="02040503050406030204" pitchFamily="18" charset="0"/>
                              </a:rPr>
                              <m:t>⊥</m:t>
                            </m:r>
                            <m:r>
                              <a:rPr lang="en-US" sz="4400" b="1" i="1">
                                <a:latin typeface="Cambria Math" panose="02040503050406030204" pitchFamily="18" charset="0"/>
                              </a:rPr>
                              <m:t>𝑨𝑪</m:t>
                            </m:r>
                          </m:e>
                          <m:e>
                            <m:r>
                              <a:rPr lang="en-US" sz="4400" b="1" i="1">
                                <a:latin typeface="Cambria Math" panose="02040503050406030204" pitchFamily="18" charset="0"/>
                              </a:rPr>
                              <m:t>&amp;</m:t>
                            </m:r>
                            <m:r>
                              <a:rPr lang="en-US" sz="4400" b="1" i="1">
                                <a:latin typeface="Cambria Math" panose="02040503050406030204" pitchFamily="18" charset="0"/>
                              </a:rPr>
                              <m:t>𝑩𝑯</m:t>
                            </m:r>
                            <m:r>
                              <a:rPr lang="en-US" sz="4400" b="1" i="1">
                                <a:latin typeface="Cambria Math" panose="02040503050406030204" pitchFamily="18" charset="0"/>
                              </a:rPr>
                              <m:t>⊥</m:t>
                            </m:r>
                            <m:r>
                              <a:rPr lang="en-US" sz="4400" b="1" i="1">
                                <a:latin typeface="Cambria Math" panose="02040503050406030204" pitchFamily="18" charset="0"/>
                              </a:rPr>
                              <m:t>𝑨𝑪</m:t>
                            </m:r>
                          </m:e>
                        </m:eqArr>
                      </m:e>
                    </m:d>
                    <m:r>
                      <a:rPr lang="en-US" sz="4400" b="1" i="1">
                        <a:latin typeface="Cambria Math" panose="02040503050406030204" pitchFamily="18" charset="0"/>
                      </a:rPr>
                      <m:t>⇒</m:t>
                    </m:r>
                    <m:r>
                      <a:rPr lang="en-US" sz="4400" b="1" i="1">
                        <a:latin typeface="Cambria Math" panose="02040503050406030204" pitchFamily="18" charset="0"/>
                      </a:rPr>
                      <m:t>𝑫𝑪</m:t>
                    </m:r>
                    <m:r>
                      <a:rPr lang="en-US" sz="4400" b="1" i="1">
                        <a:latin typeface="Cambria Math" panose="02040503050406030204" pitchFamily="18" charset="0"/>
                      </a:rPr>
                      <m:t>∥</m:t>
                    </m:r>
                    <m:r>
                      <a:rPr lang="en-US" sz="4400" b="1" i="1">
                        <a:latin typeface="Cambria Math" panose="02040503050406030204" pitchFamily="18" charset="0"/>
                      </a:rPr>
                      <m:t>𝑩𝑯</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𝑩𝑯𝑪𝑫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𝑰</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𝑯𝑫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𝑨𝑯</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𝑶𝑰</m:t>
                    </m:r>
                    <m:r>
                      <a:rPr lang="en-US" sz="4400" b="1" i="1">
                        <a:latin typeface="Cambria Math" panose="02040503050406030204" pitchFamily="18" charset="0"/>
                      </a:rPr>
                      <m:t>=</m:t>
                    </m:r>
                    <m:r>
                      <a:rPr lang="en-US" sz="4400" b="1" i="1">
                        <a:latin typeface="Cambria Math" panose="02040503050406030204" pitchFamily="18" charset="0"/>
                      </a:rPr>
                      <m:t>𝑶𝑲</m:t>
                    </m:r>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𝑨𝑯</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𝑶𝑲</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Theo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𝑶𝑲</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𝑨𝑯</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𝑶𝑯</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𝑶𝑯</m:t>
                        </m:r>
                      </m:e>
                    </m:acc>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Điều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Rectangle 31">
                <a:extLst>
                  <a:ext uri="{FF2B5EF4-FFF2-40B4-BE49-F238E27FC236}">
                    <a16:creationId xmlns:a16="http://schemas.microsoft.com/office/drawing/2014/main" id="{BC116477-B5CC-5440-D6C7-23CE1B008864}"/>
                  </a:ext>
                </a:extLst>
              </p:cNvPr>
              <p:cNvSpPr>
                <a:spLocks noRot="1" noChangeAspect="1" noMove="1" noResize="1" noEditPoints="1" noAdjustHandles="1" noChangeArrowheads="1" noChangeShapeType="1" noTextEdit="1"/>
              </p:cNvSpPr>
              <p:nvPr/>
            </p:nvSpPr>
            <p:spPr>
              <a:xfrm>
                <a:off x="295219" y="5106355"/>
                <a:ext cx="23848520" cy="7435562"/>
              </a:xfrm>
              <a:prstGeom prst="rect">
                <a:avLst/>
              </a:prstGeom>
              <a:blipFill>
                <a:blip r:embed="rId5"/>
                <a:stretch>
                  <a:fillRect l="-1022" t="-1805" b="-2953"/>
                </a:stretch>
              </a:blipFill>
            </p:spPr>
            <p:txBody>
              <a:bodyPr/>
              <a:lstStyle/>
              <a:p>
                <a:r>
                  <a:rPr lang="en-US">
                    <a:noFill/>
                  </a:rPr>
                  <a:t> </a:t>
                </a:r>
              </a:p>
            </p:txBody>
          </p:sp>
        </mc:Fallback>
      </mc:AlternateContent>
      <p:pic>
        <p:nvPicPr>
          <p:cNvPr id="35" name="Picture 34">
            <a:extLst>
              <a:ext uri="{FF2B5EF4-FFF2-40B4-BE49-F238E27FC236}">
                <a16:creationId xmlns:a16="http://schemas.microsoft.com/office/drawing/2014/main" id="{C05B8CB8-360F-9F80-89DD-E731F004A1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080992" y="4368851"/>
            <a:ext cx="6815454" cy="6440051"/>
          </a:xfrm>
          <a:prstGeom prst="rect">
            <a:avLst/>
          </a:prstGeom>
          <a:noFill/>
          <a:ln>
            <a:noFill/>
          </a:ln>
        </p:spPr>
      </p:pic>
    </p:spTree>
    <p:extLst>
      <p:ext uri="{BB962C8B-B14F-4D97-AF65-F5344CB8AC3E}">
        <p14:creationId xmlns:p14="http://schemas.microsoft.com/office/powerpoint/2010/main" val="34266011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5153263E-82BF-1FDC-816C-B6267F35F8AF}"/>
              </a:ext>
            </a:extLst>
          </p:cNvPr>
          <p:cNvGrpSpPr/>
          <p:nvPr/>
        </p:nvGrpSpPr>
        <p:grpSpPr>
          <a:xfrm>
            <a:off x="6991957" y="990600"/>
            <a:ext cx="10400085" cy="968318"/>
            <a:chOff x="739068" y="1515168"/>
            <a:chExt cx="9473319" cy="968444"/>
          </a:xfrm>
          <a:solidFill>
            <a:srgbClr val="FFC000"/>
          </a:solidFill>
        </p:grpSpPr>
        <p:sp>
          <p:nvSpPr>
            <p:cNvPr id="3" name="Freeform 71">
              <a:extLst>
                <a:ext uri="{FF2B5EF4-FFF2-40B4-BE49-F238E27FC236}">
                  <a16:creationId xmlns:a16="http://schemas.microsoft.com/office/drawing/2014/main" id="{6D5F368B-E50E-AE96-B3E1-1F5B8675A1B3}"/>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4" name="Group 30">
              <a:extLst>
                <a:ext uri="{FF2B5EF4-FFF2-40B4-BE49-F238E27FC236}">
                  <a16:creationId xmlns:a16="http://schemas.microsoft.com/office/drawing/2014/main" id="{F70AAC19-415D-162D-4ED2-307588992C7A}"/>
                </a:ext>
              </a:extLst>
            </p:cNvPr>
            <p:cNvGrpSpPr/>
            <p:nvPr/>
          </p:nvGrpSpPr>
          <p:grpSpPr>
            <a:xfrm>
              <a:off x="739068" y="1515168"/>
              <a:ext cx="8177919" cy="960327"/>
              <a:chOff x="739068" y="1515168"/>
              <a:chExt cx="8177919" cy="960327"/>
            </a:xfrm>
            <a:grpFill/>
          </p:grpSpPr>
          <p:sp>
            <p:nvSpPr>
              <p:cNvPr id="5" name="Freeform 71">
                <a:extLst>
                  <a:ext uri="{FF2B5EF4-FFF2-40B4-BE49-F238E27FC236}">
                    <a16:creationId xmlns:a16="http://schemas.microsoft.com/office/drawing/2014/main" id="{C435F466-71B9-9D47-3F3F-BE25CB52BDE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 name="Oval 72">
                <a:extLst>
                  <a:ext uri="{FF2B5EF4-FFF2-40B4-BE49-F238E27FC236}">
                    <a16:creationId xmlns:a16="http://schemas.microsoft.com/office/drawing/2014/main" id="{7872B12A-C47B-4F30-1A1F-F71859EE73BB}"/>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Freeform 73">
                <a:extLst>
                  <a:ext uri="{FF2B5EF4-FFF2-40B4-BE49-F238E27FC236}">
                    <a16:creationId xmlns:a16="http://schemas.microsoft.com/office/drawing/2014/main" id="{B2F77119-EA97-920C-66F7-F51C5CB111D6}"/>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4">
                <a:extLst>
                  <a:ext uri="{FF2B5EF4-FFF2-40B4-BE49-F238E27FC236}">
                    <a16:creationId xmlns:a16="http://schemas.microsoft.com/office/drawing/2014/main" id="{CE76A01B-3D16-A882-88FA-A6E7DE2D34C8}"/>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5">
                <a:extLst>
                  <a:ext uri="{FF2B5EF4-FFF2-40B4-BE49-F238E27FC236}">
                    <a16:creationId xmlns:a16="http://schemas.microsoft.com/office/drawing/2014/main" id="{3BB3C956-DF7F-0DDF-DCE3-16FD85F495EB}"/>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6">
                <a:extLst>
                  <a:ext uri="{FF2B5EF4-FFF2-40B4-BE49-F238E27FC236}">
                    <a16:creationId xmlns:a16="http://schemas.microsoft.com/office/drawing/2014/main" id="{A2F2C4B7-DA63-611B-F381-096DEBAD26E4}"/>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7">
                <a:extLst>
                  <a:ext uri="{FF2B5EF4-FFF2-40B4-BE49-F238E27FC236}">
                    <a16:creationId xmlns:a16="http://schemas.microsoft.com/office/drawing/2014/main" id="{ED32D081-0815-3094-D5F1-16A22A497745}"/>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8">
                <a:extLst>
                  <a:ext uri="{FF2B5EF4-FFF2-40B4-BE49-F238E27FC236}">
                    <a16:creationId xmlns:a16="http://schemas.microsoft.com/office/drawing/2014/main" id="{FAAF6E68-888B-619C-1D19-E638C2C07BCC}"/>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9">
                <a:extLst>
                  <a:ext uri="{FF2B5EF4-FFF2-40B4-BE49-F238E27FC236}">
                    <a16:creationId xmlns:a16="http://schemas.microsoft.com/office/drawing/2014/main" id="{B6584A53-3D8F-EC4A-FD6B-2B1E2783AAF1}"/>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80">
                <a:extLst>
                  <a:ext uri="{FF2B5EF4-FFF2-40B4-BE49-F238E27FC236}">
                    <a16:creationId xmlns:a16="http://schemas.microsoft.com/office/drawing/2014/main" id="{27CC5DDE-22B3-3BE1-AFBC-D362F7A0A503}"/>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1">
                <a:extLst>
                  <a:ext uri="{FF2B5EF4-FFF2-40B4-BE49-F238E27FC236}">
                    <a16:creationId xmlns:a16="http://schemas.microsoft.com/office/drawing/2014/main" id="{8E9D4963-1691-9438-3004-43F8569B23A6}"/>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2">
                <a:extLst>
                  <a:ext uri="{FF2B5EF4-FFF2-40B4-BE49-F238E27FC236}">
                    <a16:creationId xmlns:a16="http://schemas.microsoft.com/office/drawing/2014/main" id="{64EDE5EA-6C48-CBC3-181A-145E0C4EE80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TextBox 43">
                <a:extLst>
                  <a:ext uri="{FF2B5EF4-FFF2-40B4-BE49-F238E27FC236}">
                    <a16:creationId xmlns:a16="http://schemas.microsoft.com/office/drawing/2014/main" id="{5C215D09-5BB0-6D8D-E581-727E61E33636}"/>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   BÀI TẬP TỰ LUẬN</a:t>
                </a:r>
              </a:p>
            </p:txBody>
          </p:sp>
        </p:grpSp>
      </p:grpSp>
      <p:sp>
        <p:nvSpPr>
          <p:cNvPr id="18" name="Rounded Rectangle 41">
            <a:extLst>
              <a:ext uri="{FF2B5EF4-FFF2-40B4-BE49-F238E27FC236}">
                <a16:creationId xmlns:a16="http://schemas.microsoft.com/office/drawing/2014/main" id="{6E24B672-6C1E-5499-8DC2-A2D765C667B3}"/>
              </a:ext>
            </a:extLst>
          </p:cNvPr>
          <p:cNvSpPr/>
          <p:nvPr/>
        </p:nvSpPr>
        <p:spPr>
          <a:xfrm>
            <a:off x="310459" y="2017551"/>
            <a:ext cx="23718607" cy="257582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grpSp>
        <p:nvGrpSpPr>
          <p:cNvPr id="19" name="Group 18">
            <a:extLst>
              <a:ext uri="{FF2B5EF4-FFF2-40B4-BE49-F238E27FC236}">
                <a16:creationId xmlns:a16="http://schemas.microsoft.com/office/drawing/2014/main" id="{5D95C5B8-3981-7A93-DA50-C9C23B7883AF}"/>
              </a:ext>
            </a:extLst>
          </p:cNvPr>
          <p:cNvGrpSpPr/>
          <p:nvPr/>
        </p:nvGrpSpPr>
        <p:grpSpPr>
          <a:xfrm>
            <a:off x="1" y="1562940"/>
            <a:ext cx="3236812" cy="847011"/>
            <a:chOff x="923003" y="3917552"/>
            <a:chExt cx="4003839" cy="1064365"/>
          </a:xfrm>
        </p:grpSpPr>
        <p:grpSp>
          <p:nvGrpSpPr>
            <p:cNvPr id="20" name="Group 19">
              <a:extLst>
                <a:ext uri="{FF2B5EF4-FFF2-40B4-BE49-F238E27FC236}">
                  <a16:creationId xmlns:a16="http://schemas.microsoft.com/office/drawing/2014/main" id="{2AA65174-7DA1-B666-91F7-7155E1230C99}"/>
                </a:ext>
              </a:extLst>
            </p:cNvPr>
            <p:cNvGrpSpPr/>
            <p:nvPr/>
          </p:nvGrpSpPr>
          <p:grpSpPr>
            <a:xfrm>
              <a:off x="1362045" y="3976350"/>
              <a:ext cx="3564797" cy="1005567"/>
              <a:chOff x="2028795" y="4338300"/>
              <a:chExt cx="3564797" cy="1005567"/>
            </a:xfrm>
          </p:grpSpPr>
          <p:sp>
            <p:nvSpPr>
              <p:cNvPr id="22" name="Freeform 20">
                <a:extLst>
                  <a:ext uri="{FF2B5EF4-FFF2-40B4-BE49-F238E27FC236}">
                    <a16:creationId xmlns:a16="http://schemas.microsoft.com/office/drawing/2014/main" id="{D374523B-86D3-74C8-5420-FB148B356E07}"/>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 name="TextBox 22">
                <a:extLst>
                  <a:ext uri="{FF2B5EF4-FFF2-40B4-BE49-F238E27FC236}">
                    <a16:creationId xmlns:a16="http://schemas.microsoft.com/office/drawing/2014/main" id="{7B3622E1-F044-605C-22EE-23016332E650}"/>
                  </a:ext>
                </a:extLst>
              </p:cNvPr>
              <p:cNvSpPr txBox="1"/>
              <p:nvPr/>
            </p:nvSpPr>
            <p:spPr>
              <a:xfrm>
                <a:off x="2532513" y="4338300"/>
                <a:ext cx="3061079" cy="1005567"/>
              </a:xfrm>
              <a:prstGeom prst="rect">
                <a:avLst/>
              </a:prstGeom>
              <a:noFill/>
            </p:spPr>
            <p:txBody>
              <a:bodyPr wrap="square" rtlCol="0">
                <a:spAutoFit/>
              </a:bodyPr>
              <a:lstStyle/>
              <a:p>
                <a:pPr algn="ctr"/>
                <a:r>
                  <a:rPr lang="en-US" sz="4600" b="1" dirty="0" err="1">
                    <a:latin typeface="Tahoma" pitchFamily="34" charset="0"/>
                    <a:ea typeface="Tahoma" pitchFamily="34" charset="0"/>
                    <a:cs typeface="Tahoma" pitchFamily="34" charset="0"/>
                  </a:rPr>
                  <a:t>Bài</a:t>
                </a:r>
                <a:r>
                  <a:rPr lang="en-US" sz="4600" b="1" dirty="0">
                    <a:latin typeface="Tahoma" pitchFamily="34" charset="0"/>
                    <a:ea typeface="Tahoma" pitchFamily="34" charset="0"/>
                    <a:cs typeface="Tahoma" pitchFamily="34" charset="0"/>
                  </a:rPr>
                  <a:t> 6</a:t>
                </a:r>
              </a:p>
            </p:txBody>
          </p:sp>
        </p:grpSp>
        <p:pic>
          <p:nvPicPr>
            <p:cNvPr id="21" name="Picture 20">
              <a:extLst>
                <a:ext uri="{FF2B5EF4-FFF2-40B4-BE49-F238E27FC236}">
                  <a16:creationId xmlns:a16="http://schemas.microsoft.com/office/drawing/2014/main" id="{CC8DC649-4A91-14C2-F2BB-54CEB2F58B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64C289D-FC64-B0E8-69FE-51170CBBFF17}"/>
                  </a:ext>
                </a:extLst>
              </p:cNvPr>
              <p:cNvSpPr txBox="1"/>
              <p:nvPr/>
            </p:nvSpPr>
            <p:spPr>
              <a:xfrm>
                <a:off x="642566" y="2317878"/>
                <a:ext cx="23848519" cy="2943242"/>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Cho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nội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𝑶</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m:t>
                    </m:r>
                    <m:r>
                      <a:rPr lang="en-US" sz="4400" b="1" i="1">
                        <a:latin typeface="Cambria Math" panose="02040503050406030204" pitchFamily="18" charset="0"/>
                      </a:rPr>
                      <m:t>,</m:t>
                    </m:r>
                    <m:r>
                      <a:rPr lang="en-US" sz="4400" b="1" i="1">
                        <a:latin typeface="Cambria Math" panose="02040503050406030204" pitchFamily="18" charset="0"/>
                      </a:rPr>
                      <m:t>𝑵</m:t>
                    </m:r>
                    <m:r>
                      <a:rPr lang="en-US" sz="4400" b="1" i="1">
                        <a:latin typeface="Cambria Math" panose="02040503050406030204" pitchFamily="18" charset="0"/>
                      </a:rPr>
                      <m:t>,</m:t>
                    </m:r>
                    <m:r>
                      <a:rPr lang="en-US" sz="4400" b="1" i="1">
                        <a:latin typeface="Cambria Math" panose="02040503050406030204" pitchFamily="18" charset="0"/>
                      </a:rPr>
                      <m:t>𝑷</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m:t>
                        </m:r>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𝑶𝑵</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m:t>
                        </m:r>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𝑶𝑷</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m:t>
                        </m:r>
                        <m:r>
                          <a:rPr lang="en-US" sz="4400" b="1" i="1">
                            <a:latin typeface="Cambria Math" panose="02040503050406030204" pitchFamily="18" charset="0"/>
                          </a:rPr>
                          <m:t>𝑶𝑪</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𝑶𝑵</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𝑶𝑷</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spcAft>
                    <a:spcPts val="600"/>
                  </a:spcAft>
                </a:pP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264C289D-FC64-B0E8-69FE-51170CBBFF17}"/>
                  </a:ext>
                </a:extLst>
              </p:cNvPr>
              <p:cNvSpPr txBox="1">
                <a:spLocks noRot="1" noChangeAspect="1" noMove="1" noResize="1" noEditPoints="1" noAdjustHandles="1" noChangeArrowheads="1" noChangeShapeType="1" noTextEdit="1"/>
              </p:cNvSpPr>
              <p:nvPr/>
            </p:nvSpPr>
            <p:spPr>
              <a:xfrm>
                <a:off x="642566" y="2317878"/>
                <a:ext cx="23848519" cy="2943242"/>
              </a:xfrm>
              <a:prstGeom prst="rect">
                <a:avLst/>
              </a:prstGeom>
              <a:blipFill>
                <a:blip r:embed="rId3"/>
                <a:stretch>
                  <a:fillRect l="-1022" t="-4348"/>
                </a:stretch>
              </a:blipFill>
            </p:spPr>
            <p:txBody>
              <a:bodyPr/>
              <a:lstStyle/>
              <a:p>
                <a:r>
                  <a:rPr lang="en-US">
                    <a:noFill/>
                  </a:rPr>
                  <a:t> </a:t>
                </a:r>
              </a:p>
            </p:txBody>
          </p:sp>
        </mc:Fallback>
      </mc:AlternateContent>
      <p:sp>
        <p:nvSpPr>
          <p:cNvPr id="26" name="Rounded Rectangle 52">
            <a:extLst>
              <a:ext uri="{FF2B5EF4-FFF2-40B4-BE49-F238E27FC236}">
                <a16:creationId xmlns:a16="http://schemas.microsoft.com/office/drawing/2014/main" id="{58E26F0B-0906-8DD6-83A9-D442DA43BB2C}"/>
              </a:ext>
            </a:extLst>
          </p:cNvPr>
          <p:cNvSpPr/>
          <p:nvPr/>
        </p:nvSpPr>
        <p:spPr>
          <a:xfrm>
            <a:off x="180546" y="5044778"/>
            <a:ext cx="23848520" cy="8548956"/>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27" name="Group 5">
            <a:extLst>
              <a:ext uri="{FF2B5EF4-FFF2-40B4-BE49-F238E27FC236}">
                <a16:creationId xmlns:a16="http://schemas.microsoft.com/office/drawing/2014/main" id="{C377F996-A95F-177F-D15E-6F97FAE56632}"/>
              </a:ext>
            </a:extLst>
          </p:cNvPr>
          <p:cNvGrpSpPr/>
          <p:nvPr/>
        </p:nvGrpSpPr>
        <p:grpSpPr>
          <a:xfrm>
            <a:off x="179207" y="4521521"/>
            <a:ext cx="3600000" cy="936000"/>
            <a:chOff x="444985" y="4706268"/>
            <a:chExt cx="3957472" cy="1037412"/>
          </a:xfrm>
          <a:solidFill>
            <a:srgbClr val="C9E2B8"/>
          </a:solidFill>
        </p:grpSpPr>
        <p:sp>
          <p:nvSpPr>
            <p:cNvPr id="28" name="Freeform 20">
              <a:extLst>
                <a:ext uri="{FF2B5EF4-FFF2-40B4-BE49-F238E27FC236}">
                  <a16:creationId xmlns:a16="http://schemas.microsoft.com/office/drawing/2014/main" id="{3B2B7822-7785-DBE2-0D52-4A14B30FAEA1}"/>
                </a:ext>
              </a:extLst>
            </p:cNvPr>
            <p:cNvSpPr>
              <a:spLocks/>
            </p:cNvSpPr>
            <p:nvPr/>
          </p:nvSpPr>
          <p:spPr bwMode="auto">
            <a:xfrm rot="16200000" flipV="1">
              <a:off x="2450119" y="3741843"/>
              <a:ext cx="90827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Box 7">
              <a:extLst>
                <a:ext uri="{FF2B5EF4-FFF2-40B4-BE49-F238E27FC236}">
                  <a16:creationId xmlns:a16="http://schemas.microsoft.com/office/drawing/2014/main" id="{25C7E860-70B1-6A51-F73A-E0C47BD2AA27}"/>
                </a:ext>
              </a:extLst>
            </p:cNvPr>
            <p:cNvSpPr txBox="1"/>
            <p:nvPr/>
          </p:nvSpPr>
          <p:spPr>
            <a:xfrm>
              <a:off x="1425342" y="4753497"/>
              <a:ext cx="2872840" cy="886920"/>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0" name="Picture 8">
              <a:extLst>
                <a:ext uri="{FF2B5EF4-FFF2-40B4-BE49-F238E27FC236}">
                  <a16:creationId xmlns:a16="http://schemas.microsoft.com/office/drawing/2014/main" id="{944E2305-294B-B817-07BF-BF7C10F40F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44985" y="4706268"/>
              <a:ext cx="1058947" cy="1037412"/>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31" name="Rectangle 30">
            <a:extLst>
              <a:ext uri="{FF2B5EF4-FFF2-40B4-BE49-F238E27FC236}">
                <a16:creationId xmlns:a16="http://schemas.microsoft.com/office/drawing/2014/main" id="{6EB7751E-2561-07EB-C516-E3BCD2E8A2D4}"/>
              </a:ext>
            </a:extLst>
          </p:cNvPr>
          <p:cNvSpPr/>
          <p:nvPr/>
        </p:nvSpPr>
        <p:spPr>
          <a:xfrm>
            <a:off x="6048955" y="5044778"/>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C116477-B5CC-5440-D6C7-23CE1B008864}"/>
                  </a:ext>
                </a:extLst>
              </p:cNvPr>
              <p:cNvSpPr/>
              <p:nvPr/>
            </p:nvSpPr>
            <p:spPr>
              <a:xfrm>
                <a:off x="179207" y="7721397"/>
                <a:ext cx="24104391" cy="636687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m:t>
                        </m:r>
                        <m:r>
                          <a:rPr lang="en-US" sz="4400" b="1" i="1">
                            <a:latin typeface="Cambria Math" panose="02040503050406030204" pitchFamily="18" charset="0"/>
                          </a:rPr>
                          <m:t>𝑶𝑩</m:t>
                        </m:r>
                      </m:e>
                    </m:acc>
                    <m:r>
                      <a:rPr lang="en-US" sz="4400" b="1" i="1">
                        <a:latin typeface="Cambria Math" panose="02040503050406030204" pitchFamily="18" charset="0"/>
                      </a:rPr>
                      <m:t>,</m:t>
                    </m:r>
                    <m:r>
                      <a:rPr lang="en-US" sz="4400" b="1" i="1">
                        <a:latin typeface="Cambria Math" panose="02040503050406030204" pitchFamily="18" charset="0"/>
                      </a:rPr>
                      <m:t>𝑶𝑨</m:t>
                    </m:r>
                    <m:r>
                      <a:rPr lang="en-US" sz="4400" b="1" i="1">
                        <a:latin typeface="Cambria Math" panose="02040503050406030204" pitchFamily="18" charset="0"/>
                      </a:rPr>
                      <m:t>=</m:t>
                    </m:r>
                    <m:r>
                      <a:rPr lang="en-US" sz="4400" b="1" i="1">
                        <a:latin typeface="Cambria Math" panose="02040503050406030204" pitchFamily="18" charset="0"/>
                      </a:rPr>
                      <m:t>𝑶𝑩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𝑶𝑨𝑴𝑩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thoi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𝑨𝑶𝑩</m:t>
                        </m:r>
                      </m:e>
                    </m:acc>
                    <m:r>
                      <a:rPr lang="en-US" sz="4400" b="1" i="1">
                        <a:latin typeface="Cambria Math" panose="02040503050406030204" pitchFamily="18" charset="0"/>
                      </a:rPr>
                      <m:t>=</m:t>
                    </m:r>
                    <m:r>
                      <a:rPr lang="en-US" sz="4400" b="1" i="1">
                        <a:latin typeface="Cambria Math" panose="02040503050406030204" pitchFamily="18" charset="0"/>
                      </a:rPr>
                      <m:t>𝟏𝟐</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𝟎</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𝑨𝑶𝑴</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𝑶𝑴</m:t>
                    </m:r>
                    <m:r>
                      <a:rPr lang="en-US" sz="4400" b="1" i="1">
                        <a:latin typeface="Cambria Math" panose="02040503050406030204" pitchFamily="18" charset="0"/>
                      </a:rPr>
                      <m:t>=</m:t>
                    </m:r>
                    <m:r>
                      <a:rPr lang="en-US" sz="4400" b="1" i="1">
                        <a:latin typeface="Cambria Math" panose="02040503050406030204" pitchFamily="18" charset="0"/>
                      </a:rPr>
                      <m:t>𝑶𝑨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𝑶</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𝑵</m:t>
                    </m:r>
                    <m:r>
                      <a:rPr lang="en-US" sz="4400" b="1" i="1">
                        <a:latin typeface="Cambria Math" panose="02040503050406030204" pitchFamily="18" charset="0"/>
                      </a:rPr>
                      <m:t>,​</m:t>
                    </m:r>
                    <m:r>
                      <a:rPr lang="en-US" sz="4400" b="1" i="1">
                        <a:latin typeface="Cambria Math" panose="02040503050406030204" pitchFamily="18" charset="0"/>
                      </a:rPr>
                      <m:t>𝑷</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𝑶</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Do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𝑪𝑶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𝑶𝑪</m:t>
                    </m:r>
                    <m:r>
                      <a:rPr lang="en-US" sz="4400" b="1" i="1">
                        <a:latin typeface="Cambria Math" panose="02040503050406030204" pitchFamily="18" charset="0"/>
                      </a:rPr>
                      <m:t>=</m:t>
                    </m:r>
                    <m:r>
                      <a:rPr lang="en-US" sz="4400" b="1" i="1">
                        <a:latin typeface="Cambria Math" panose="02040503050406030204" pitchFamily="18" charset="0"/>
                      </a:rPr>
                      <m:t>𝑶𝑴</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𝑪</m:t>
                    </m:r>
                  </m:oMath>
                </a14:m>
                <a:r>
                  <a:rPr lang="en-US" sz="4400"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𝑵</m:t>
                    </m:r>
                    <m:r>
                      <a:rPr lang="en-US" sz="4400" b="1" i="1">
                        <a:latin typeface="Cambria Math" panose="02040503050406030204" pitchFamily="18" charset="0"/>
                      </a:rPr>
                      <m:t>,</m:t>
                    </m:r>
                    <m:r>
                      <a:rPr lang="en-US" sz="4400" b="1" i="1">
                        <a:latin typeface="Cambria Math" panose="02040503050406030204" pitchFamily="18" charset="0"/>
                      </a:rPr>
                      <m:t>𝑷</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𝑶𝑵</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𝑶𝑷</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𝟎</m:t>
                        </m:r>
                      </m:e>
                    </m:acc>
                  </m:oMath>
                </a14:m>
                <a:r>
                  <a:rPr lang="en-US" sz="4400" b="1" dirty="0">
                    <a:latin typeface="Tahoma" panose="020B0604030504040204" pitchFamily="34" charset="0"/>
                    <a:ea typeface="Tahoma" panose="020B0604030504040204" pitchFamily="34" charset="0"/>
                    <a:cs typeface="Tahoma" panose="020B0604030504040204" pitchFamily="34" charset="0"/>
                  </a:rPr>
                  <a:t> ( Do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minh</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dirty="0"/>
                  <a:t> </a:t>
                </a:r>
              </a:p>
            </p:txBody>
          </p:sp>
        </mc:Choice>
        <mc:Fallback xmlns="">
          <p:sp>
            <p:nvSpPr>
              <p:cNvPr id="32" name="Rectangle 31">
                <a:extLst>
                  <a:ext uri="{FF2B5EF4-FFF2-40B4-BE49-F238E27FC236}">
                    <a16:creationId xmlns:a16="http://schemas.microsoft.com/office/drawing/2014/main" id="{BC116477-B5CC-5440-D6C7-23CE1B008864}"/>
                  </a:ext>
                </a:extLst>
              </p:cNvPr>
              <p:cNvSpPr>
                <a:spLocks noRot="1" noChangeAspect="1" noMove="1" noResize="1" noEditPoints="1" noAdjustHandles="1" noChangeArrowheads="1" noChangeShapeType="1" noTextEdit="1"/>
              </p:cNvSpPr>
              <p:nvPr/>
            </p:nvSpPr>
            <p:spPr>
              <a:xfrm>
                <a:off x="179207" y="7721397"/>
                <a:ext cx="24104391" cy="6366871"/>
              </a:xfrm>
              <a:prstGeom prst="rect">
                <a:avLst/>
              </a:prstGeom>
              <a:blipFill>
                <a:blip r:embed="rId5"/>
                <a:stretch>
                  <a:fillRect l="-1011" t="-766" r="-582"/>
                </a:stretch>
              </a:blipFill>
            </p:spPr>
            <p:txBody>
              <a:bodyPr/>
              <a:lstStyle/>
              <a:p>
                <a:r>
                  <a:rPr lang="en-US">
                    <a:noFill/>
                  </a:rPr>
                  <a:t> </a:t>
                </a:r>
              </a:p>
            </p:txBody>
          </p:sp>
        </mc:Fallback>
      </mc:AlternateContent>
      <p:pic>
        <p:nvPicPr>
          <p:cNvPr id="34" name="Picture 33">
            <a:extLst>
              <a:ext uri="{FF2B5EF4-FFF2-40B4-BE49-F238E27FC236}">
                <a16:creationId xmlns:a16="http://schemas.microsoft.com/office/drawing/2014/main" id="{0691BA9D-B6EC-40CC-FC2E-D84DE73D34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21961" y="3863010"/>
            <a:ext cx="5575039" cy="4027883"/>
          </a:xfrm>
          <a:prstGeom prst="rect">
            <a:avLst/>
          </a:prstGeom>
          <a:noFill/>
          <a:ln>
            <a:noFill/>
          </a:ln>
        </p:spPr>
      </p:pic>
    </p:spTree>
    <p:extLst>
      <p:ext uri="{BB962C8B-B14F-4D97-AF65-F5344CB8AC3E}">
        <p14:creationId xmlns:p14="http://schemas.microsoft.com/office/powerpoint/2010/main" val="42828022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201FD8A-95C8-C39E-C8CC-65676D74523F}"/>
              </a:ext>
            </a:extLst>
          </p:cNvPr>
          <p:cNvSpPr/>
          <p:nvPr/>
        </p:nvSpPr>
        <p:spPr>
          <a:xfrm>
            <a:off x="309040" y="9373501"/>
            <a:ext cx="23678223" cy="2438400"/>
          </a:xfrm>
          <a:prstGeom prst="roundRect">
            <a:avLst/>
          </a:prstGeom>
          <a:solidFill>
            <a:schemeClr val="accent2">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itle 1">
            <a:extLst>
              <a:ext uri="{FF2B5EF4-FFF2-40B4-BE49-F238E27FC236}">
                <a16:creationId xmlns:a16="http://schemas.microsoft.com/office/drawing/2014/main" id="{D87ADF89-46F9-4713-9744-A644701231B8}"/>
              </a:ext>
            </a:extLst>
          </p:cNvPr>
          <p:cNvSpPr txBox="1">
            <a:spLocks/>
          </p:cNvSpPr>
          <p:nvPr/>
        </p:nvSpPr>
        <p:spPr>
          <a:xfrm>
            <a:off x="2681872" y="1143000"/>
            <a:ext cx="7772400" cy="863599"/>
          </a:xfrm>
          <a:prstGeom prst="rect">
            <a:avLst/>
          </a:prstGeom>
          <a:solidFill>
            <a:schemeClr val="bg1"/>
          </a:solidFill>
          <a:ln>
            <a:no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1. TỔNG CỦA HAI VÉC TƠ</a:t>
            </a:r>
            <a:endPar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52400" y="1828800"/>
                <a:ext cx="23926800" cy="600755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buNone/>
                </a:pPr>
                <a:r>
                  <a:rPr lang="en-US" b="1" dirty="0"/>
                  <a:t>              </a:t>
                </a:r>
                <a:r>
                  <a:rPr lang="en-US" sz="4400" b="1" dirty="0">
                    <a:latin typeface="Tahoma" panose="020B0604030504040204" pitchFamily="34" charset="0"/>
                    <a:ea typeface="Tahoma" panose="020B0604030504040204" pitchFamily="34" charset="0"/>
                    <a:cs typeface="Tahoma" panose="020B0604030504040204" pitchFamily="34" charset="0"/>
                  </a:rPr>
                  <a:t>HĐ2: </a:t>
                </a:r>
                <a:r>
                  <a:rPr lang="vi-VN" sz="4400" b="1" dirty="0">
                    <a:latin typeface="Tahoma" panose="020B0604030504040204" pitchFamily="34" charset="0"/>
                    <a:ea typeface="Tahoma" panose="020B0604030504040204" pitchFamily="34" charset="0"/>
                    <a:cs typeface="Tahoma" panose="020B0604030504040204" pitchFamily="34" charset="0"/>
                  </a:rPr>
                  <a:t>Cho hình bình hành </a:t>
                </a:r>
                <a14:m>
                  <m:oMath xmlns:m="http://schemas.openxmlformats.org/officeDocument/2006/math">
                    <m:r>
                      <a:rPr lang="vi-VN" sz="4400" b="1" i="1">
                        <a:latin typeface="Cambria Math" panose="02040503050406030204" pitchFamily="18" charset="0"/>
                      </a:rPr>
                      <m:t>𝑨𝑩𝑪𝑫</m:t>
                    </m:r>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2400"/>
                  </a:spcBef>
                  <a:buNone/>
                </a:pPr>
                <a:r>
                  <a:rPr lang="vi-VN" sz="4400" b="1" dirty="0">
                    <a:latin typeface="Tahoma" panose="020B0604030504040204" pitchFamily="34" charset="0"/>
                    <a:ea typeface="Tahoma" panose="020B0604030504040204" pitchFamily="34" charset="0"/>
                    <a:cs typeface="Tahoma" panose="020B0604030504040204" pitchFamily="34" charset="0"/>
                  </a:rPr>
                  <a:t>Tìm mối quan hệ giữa hai véc tơ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𝑨𝑫</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𝑨𝑪</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spcBef>
                    <a:spcPts val="3600"/>
                  </a:spcBef>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52400" y="1828800"/>
                <a:ext cx="23926800" cy="6007550"/>
              </a:xfrm>
              <a:prstGeom prst="rect">
                <a:avLst/>
              </a:prstGeom>
              <a:blipFill>
                <a:blip r:embed="rId3"/>
                <a:stretch>
                  <a:fillRect t="-1621"/>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2880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7696200" y="3543750"/>
                <a:ext cx="12230100" cy="4292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Do  là hình bình hành nên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𝑨𝑫</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𝑩𝑪</m:t>
                        </m:r>
                      </m:e>
                    </m:acc>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r>
                      <a:rPr lang="vi-VN" sz="4400" b="1">
                        <a:latin typeface="Cambria Math" panose="02040503050406030204" pitchFamily="18" charset="0"/>
                      </a:rPr>
                      <m:t> </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𝑨𝑫</m:t>
                        </m:r>
                      </m:e>
                    </m:acc>
                    <m:r>
                      <a:rPr lang="vi-VN" sz="4400" b="1">
                        <a:latin typeface="Cambria Math" panose="02040503050406030204" pitchFamily="18" charset="0"/>
                      </a:rPr>
                      <m:t>= </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a:latin typeface="Cambria Math" panose="02040503050406030204" pitchFamily="18" charset="0"/>
                      </a:rPr>
                      <m:t>+ </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𝑩𝑪</m:t>
                        </m:r>
                      </m:e>
                    </m:acc>
                    <m:r>
                      <a:rPr lang="vi-VN" sz="4400" b="1">
                        <a:latin typeface="Cambria Math" panose="02040503050406030204" pitchFamily="18" charset="0"/>
                      </a:rPr>
                      <m:t>= </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𝑨𝑪</m:t>
                        </m:r>
                      </m:e>
                    </m:acc>
                    <m:r>
                      <a:rPr lang="vi-VN" sz="4400" b="1">
                        <a:latin typeface="Cambria Math" panose="02040503050406030204" pitchFamily="18"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r>
                      <a:rPr lang="vi-VN" sz="4400" b="1">
                        <a:latin typeface="Cambria Math" panose="02040503050406030204" pitchFamily="18" charset="0"/>
                      </a:rPr>
                      <m:t> </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𝑨𝑫</m:t>
                        </m:r>
                      </m:e>
                    </m:acc>
                    <m:r>
                      <a:rPr lang="vi-VN" sz="4400" b="1">
                        <a:latin typeface="Cambria Math" panose="02040503050406030204" pitchFamily="18" charset="0"/>
                      </a:rPr>
                      <m:t>=  </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𝑨𝑪</m:t>
                        </m:r>
                      </m:e>
                    </m:acc>
                    <m:r>
                      <a:rPr lang="en-US" sz="4400" b="1" i="0" smtClean="0">
                        <a:latin typeface="Cambria Math"/>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96200" y="3543750"/>
                <a:ext cx="12230100" cy="4292600"/>
              </a:xfrm>
              <a:prstGeom prst="rect">
                <a:avLst/>
              </a:prstGeom>
              <a:blipFill>
                <a:blip r:embed="rId5"/>
                <a:stretch>
                  <a:fillRect/>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319673" y="3632006"/>
            <a:ext cx="6248399" cy="421678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435DC9-66B7-E375-BFB1-6E7528D42F8E}"/>
                  </a:ext>
                </a:extLst>
              </p:cNvPr>
              <p:cNvSpPr txBox="1"/>
              <p:nvPr/>
            </p:nvSpPr>
            <p:spPr>
              <a:xfrm>
                <a:off x="1371600" y="9705855"/>
                <a:ext cx="23764193" cy="1773691"/>
              </a:xfrm>
              <a:prstGeom prst="rect">
                <a:avLst/>
              </a:prstGeom>
              <a:noFill/>
              <a:ln w="57150">
                <a:noFill/>
              </a:ln>
            </p:spPr>
            <p:txBody>
              <a:bodyPr wrap="square">
                <a:spAutoFit/>
              </a:bodyPr>
              <a:lstStyle/>
              <a:p>
                <a:pPr marL="0" marR="0" lvl="0" indent="0" algn="l" defTabSz="2177278" rtl="0" eaLnBrk="1" fontAlgn="auto" latinLnBrk="0" hangingPunct="1">
                  <a:lnSpc>
                    <a:spcPct val="100000"/>
                  </a:lnSpc>
                  <a:spcBef>
                    <a:spcPts val="3000"/>
                  </a:spcBef>
                  <a:spcAft>
                    <a:spcPts val="120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Quy tắc ba điểm:</a:t>
                </a:r>
                <a:r>
                  <a:rPr kumimoji="0" lang="vi-VN" sz="44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 ba điểm bất kì </a:t>
                </a:r>
                <a14:m>
                  <m:oMath xmlns:m="http://schemas.openxmlformats.org/officeDocument/2006/math">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m:t>
                    </m:r>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m:t>
                    </m:r>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𝑪</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𝑨𝑩</m:t>
                        </m:r>
                      </m:e>
                    </m:acc>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𝑩𝑪</m:t>
                        </m:r>
                      </m:e>
                    </m:acc>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𝑨𝑪</m:t>
                        </m:r>
                      </m:e>
                    </m:acc>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120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Quy tắc hình bình hành: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𝑨𝑩𝑪𝑫</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một hình bình hành thì</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𝑨𝑩</m:t>
                        </m:r>
                      </m:e>
                    </m:acc>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𝑨𝑫</m:t>
                        </m:r>
                      </m:e>
                    </m:acc>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vi-VN"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𝑨𝑪</m:t>
                        </m:r>
                      </m:e>
                    </m:acc>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dirty="0"/>
              </a:p>
            </p:txBody>
          </p:sp>
        </mc:Choice>
        <mc:Fallback xmlns="">
          <p:sp>
            <p:nvSpPr>
              <p:cNvPr id="3" name="TextBox 2">
                <a:extLst>
                  <a:ext uri="{FF2B5EF4-FFF2-40B4-BE49-F238E27FC236}">
                    <a16:creationId xmlns:a16="http://schemas.microsoft.com/office/drawing/2014/main" id="{3A435DC9-66B7-E375-BFB1-6E7528D42F8E}"/>
                  </a:ext>
                </a:extLst>
              </p:cNvPr>
              <p:cNvSpPr txBox="1">
                <a:spLocks noRot="1" noChangeAspect="1" noMove="1" noResize="1" noEditPoints="1" noAdjustHandles="1" noChangeArrowheads="1" noChangeShapeType="1" noTextEdit="1"/>
              </p:cNvSpPr>
              <p:nvPr/>
            </p:nvSpPr>
            <p:spPr>
              <a:xfrm>
                <a:off x="1371600" y="9705855"/>
                <a:ext cx="23764193" cy="1773691"/>
              </a:xfrm>
              <a:prstGeom prst="rect">
                <a:avLst/>
              </a:prstGeom>
              <a:blipFill>
                <a:blip r:embed="rId7"/>
                <a:stretch>
                  <a:fillRect l="-1026" t="-2405" b="-14089"/>
                </a:stretch>
              </a:blipFill>
              <a:ln w="57150">
                <a:noFill/>
              </a:ln>
            </p:spPr>
            <p:txBody>
              <a:bodyPr/>
              <a:lstStyle/>
              <a:p>
                <a:r>
                  <a:rPr lang="en-US">
                    <a:noFill/>
                  </a:rPr>
                  <a:t> </a:t>
                </a:r>
              </a:p>
            </p:txBody>
          </p:sp>
        </mc:Fallback>
      </mc:AlternateContent>
    </p:spTree>
    <p:extLst>
      <p:ext uri="{BB962C8B-B14F-4D97-AF65-F5344CB8AC3E}">
        <p14:creationId xmlns:p14="http://schemas.microsoft.com/office/powerpoint/2010/main" val="4078993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left)">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left)">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wipe(left)">
                                      <p:cBhvr>
                                        <p:cTn id="21" dur="500"/>
                                        <p:tgtEl>
                                          <p:spTgt spid="9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wipe(left)">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wipe(left)">
                                      <p:cBhvr>
                                        <p:cTn id="40" dur="5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wipe(left)">
                                      <p:cBhvr>
                                        <p:cTn id="45" dur="500"/>
                                        <p:tgtEl>
                                          <p:spTgt spid="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3" end="3"/>
                                            </p:txEl>
                                          </p:spTgt>
                                        </p:tgtEl>
                                        <p:attrNameLst>
                                          <p:attrName>style.visibility</p:attrName>
                                        </p:attrNameLst>
                                      </p:cBhvr>
                                      <p:to>
                                        <p:strVal val="visible"/>
                                      </p:to>
                                    </p:set>
                                    <p:animEffect transition="in" filter="wipe(left)">
                                      <p:cBhvr>
                                        <p:cTn id="50" dur="500"/>
                                        <p:tgtEl>
                                          <p:spTgt spid="9">
                                            <p:txEl>
                                              <p:pRg st="3" end="3"/>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wipe(left)">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animEffect transition="in" filter="wipe(left)">
                                      <p:cBhvr>
                                        <p:cTn id="6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9"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7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1. TỔNG CỦA HAI VÉC TƠ</a:t>
            </a:r>
            <a:endPar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2819401"/>
                <a:ext cx="23137091" cy="9829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t>          </a:t>
                </a:r>
                <a:r>
                  <a:rPr lang="en-US" sz="4400" b="1" dirty="0">
                    <a:latin typeface="Tahoma" panose="020B0604030504040204" pitchFamily="34" charset="0"/>
                    <a:ea typeface="Tahoma" panose="020B0604030504040204" pitchFamily="34" charset="0"/>
                    <a:cs typeface="Tahoma" panose="020B0604030504040204" pitchFamily="34" charset="0"/>
                  </a:rPr>
                  <a:t>HĐ3: </a:t>
                </a:r>
                <a:r>
                  <a:rPr lang="vi-VN" sz="4400" b="1" dirty="0">
                    <a:latin typeface="Tahoma" panose="020B0604030504040204" pitchFamily="34" charset="0"/>
                    <a:ea typeface="Tahoma" panose="020B0604030504040204" pitchFamily="34" charset="0"/>
                    <a:cs typeface="Tahoma" panose="020B0604030504040204" pitchFamily="34" charset="0"/>
                  </a:rPr>
                  <a:t>a) Trong hình 4.14a, hãy chỉ ra véc tơ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𝒃</m:t>
                        </m:r>
                      </m:e>
                    </m:acc>
                  </m:oMath>
                </a14:m>
                <a:r>
                  <a:rPr lang="vi-VN" sz="4400" b="1" dirty="0">
                    <a:latin typeface="Tahoma" panose="020B0604030504040204" pitchFamily="34" charset="0"/>
                    <a:ea typeface="Tahoma" panose="020B0604030504040204" pitchFamily="34" charset="0"/>
                    <a:cs typeface="Tahoma" panose="020B0604030504040204" pitchFamily="34" charset="0"/>
                  </a:rPr>
                  <a:t> và véc tơ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𝒃</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b) Trong hình 4.14b, hãy chỉ ra véc tơ </a:t>
                </a:r>
                <a14:m>
                  <m:oMath xmlns:m="http://schemas.openxmlformats.org/officeDocument/2006/math">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𝒃</m:t>
                            </m:r>
                          </m:e>
                        </m:acc>
                      </m:e>
                    </m:d>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𝒄</m:t>
                        </m:r>
                      </m:e>
                    </m:acc>
                  </m:oMath>
                </a14:m>
                <a:r>
                  <a:rPr lang="vi-VN" sz="4400" b="1" dirty="0">
                    <a:latin typeface="Tahoma" panose="020B0604030504040204" pitchFamily="34" charset="0"/>
                    <a:ea typeface="Tahoma" panose="020B0604030504040204" pitchFamily="34" charset="0"/>
                    <a:cs typeface="Tahoma" panose="020B0604030504040204" pitchFamily="34" charset="0"/>
                  </a:rPr>
                  <a:t> và véc tơ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r>
                      <a:rPr lang="vi-VN" sz="4400" b="1" i="1">
                        <a:latin typeface="Cambria Math" panose="02040503050406030204" pitchFamily="18" charset="0"/>
                      </a:rPr>
                      <m:t>+</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𝒃</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𝒄</m:t>
                            </m:r>
                          </m:e>
                        </m:acc>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spcBef>
                    <a:spcPts val="3600"/>
                  </a:spcBef>
                  <a:buNone/>
                </a:pPr>
                <a:r>
                  <a:rPr lang="en-US" b="1" dirty="0">
                    <a:latin typeface="Tahoma" panose="020B0604030504040204" pitchFamily="34" charset="0"/>
                    <a:ea typeface="Tahoma" panose="020B0604030504040204" pitchFamily="34" charset="0"/>
                    <a:cs typeface="Tahoma" panose="020B0604030504040204" pitchFamily="34" charset="0"/>
                  </a:rPr>
                  <a:t>.</a:t>
                </a:r>
              </a:p>
              <a:p>
                <a:pPr>
                  <a:spcBef>
                    <a:spcPts val="3600"/>
                  </a:spcBef>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2819401"/>
                <a:ext cx="23137091" cy="9829800"/>
              </a:xfrm>
              <a:prstGeom prst="rect">
                <a:avLst/>
              </a:prstGeom>
              <a:blipFill>
                <a:blip r:embed="rId3"/>
                <a:stretch>
                  <a:fillRect l="-1185" t="-1363"/>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109" y="2880256"/>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10429876" y="5484613"/>
                <a:ext cx="13532276" cy="6935987"/>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Dựa vào hình 4.14a ta có</a:t>
                </a:r>
                <a:r>
                  <a:rPr lang="en-US" sz="4400"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𝒃</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𝑩𝑪</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𝑨𝑪</m:t>
                        </m:r>
                      </m:e>
                    </m:acc>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𝒃</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𝑨𝑫</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𝑫𝑪</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𝑨𝑪</m:t>
                        </m:r>
                      </m:e>
                    </m:acc>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Dựa vào hình 4.14b ta có:</a:t>
                </a:r>
                <a14:m>
                  <m:oMath xmlns:m="http://schemas.openxmlformats.org/officeDocument/2006/math">
                    <m:r>
                      <a:rPr lang="vi-VN" sz="4400" b="1" i="1">
                        <a:latin typeface="Cambria Math" panose="02040503050406030204" pitchFamily="18" charset="0"/>
                      </a:rPr>
                      <m:t> </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𝒃</m:t>
                            </m:r>
                          </m:e>
                        </m:acc>
                      </m:e>
                    </m:d>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𝒄</m:t>
                        </m:r>
                      </m:e>
                    </m:acc>
                    <m:r>
                      <a:rPr lang="vi-VN" sz="4400" b="1" i="1">
                        <a:latin typeface="Cambria Math" panose="02040503050406030204" pitchFamily="18" charset="0"/>
                      </a:rPr>
                      <m:t>= </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𝑩𝑪</m:t>
                            </m:r>
                          </m:e>
                        </m:acc>
                      </m:e>
                    </m:d>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𝑪𝑫</m:t>
                        </m:r>
                      </m:e>
                    </m:acc>
                    <m:r>
                      <a:rPr lang="vi-VN" sz="4400" b="1" i="1">
                        <a:latin typeface="Cambria Math" panose="02040503050406030204" pitchFamily="18" charset="0"/>
                      </a:rPr>
                      <m:t>= </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𝑨𝑪</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𝑪𝑫</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𝑨𝑫</m:t>
                        </m:r>
                      </m:e>
                    </m:acc>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𝒂</m:t>
                        </m:r>
                      </m:e>
                    </m:acc>
                    <m:r>
                      <a:rPr lang="vi-VN" sz="4400" b="1" i="1">
                        <a:latin typeface="Cambria Math" panose="02040503050406030204" pitchFamily="18" charset="0"/>
                      </a:rPr>
                      <m:t>+</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𝒃</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𝒄</m:t>
                            </m:r>
                          </m:e>
                        </m:acc>
                      </m:e>
                    </m:d>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𝑩𝑪</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𝑪𝑫</m:t>
                            </m:r>
                          </m:e>
                        </m:acc>
                      </m:e>
                    </m:d>
                    <m:r>
                      <a:rPr lang="vi-VN" sz="4400" b="1" i="1">
                        <a:latin typeface="Cambria Math" panose="02040503050406030204" pitchFamily="18" charset="0"/>
                      </a:rPr>
                      <m:t>= </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𝑩𝑫</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𝑨𝑫</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429876" y="5484613"/>
                <a:ext cx="13532276" cy="6935987"/>
              </a:xfrm>
              <a:prstGeom prst="rect">
                <a:avLst/>
              </a:prstGeom>
              <a:blipFill>
                <a:blip r:embed="rId5"/>
                <a:stretch>
                  <a:fillRect l="-1620"/>
                </a:stretch>
              </a:blipFill>
              <a:ln>
                <a:solidFill>
                  <a:srgbClr val="00B0F0"/>
                </a:solidFill>
              </a:ln>
            </p:spPr>
            <p:txBody>
              <a:bodyPr/>
              <a:lstStyle/>
              <a:p>
                <a:r>
                  <a:rPr lang="en-US">
                    <a:noFill/>
                  </a:rPr>
                  <a:t> </a:t>
                </a:r>
              </a:p>
            </p:txBody>
          </p:sp>
        </mc:Fallback>
      </mc:AlternateContent>
      <p:pic>
        <p:nvPicPr>
          <p:cNvPr id="8" name="Picture 7"/>
          <p:cNvPicPr/>
          <p:nvPr/>
        </p:nvPicPr>
        <p:blipFill>
          <a:blip r:embed="rId6"/>
          <a:stretch>
            <a:fillRect/>
          </a:stretch>
        </p:blipFill>
        <p:spPr>
          <a:xfrm>
            <a:off x="1143000" y="5455710"/>
            <a:ext cx="9286875" cy="6964890"/>
          </a:xfrm>
          <a:prstGeom prst="rect">
            <a:avLst/>
          </a:prstGeom>
        </p:spPr>
      </p:pic>
    </p:spTree>
    <p:extLst>
      <p:ext uri="{BB962C8B-B14F-4D97-AF65-F5344CB8AC3E}">
        <p14:creationId xmlns:p14="http://schemas.microsoft.com/office/powerpoint/2010/main" val="936359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iterate type="wd">
                                    <p:tmPct val="10000"/>
                                  </p:iterate>
                                  <p:childTnLst>
                                    <p:set>
                                      <p:cBhvr>
                                        <p:cTn id="10" dur="1" fill="hold">
                                          <p:stCondLst>
                                            <p:cond delay="0"/>
                                          </p:stCondLst>
                                        </p:cTn>
                                        <p:tgtEl>
                                          <p:spTgt spid="99"/>
                                        </p:tgtEl>
                                        <p:attrNameLst>
                                          <p:attrName>style.visibility</p:attrName>
                                        </p:attrNameLst>
                                      </p:cBhvr>
                                      <p:to>
                                        <p:strVal val="visible"/>
                                      </p:to>
                                    </p:set>
                                    <p:animEffect transition="in" filter="wipe(left)">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iterate type="wd">
                                    <p:tmPct val="10000"/>
                                  </p:iterate>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left)">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wipe(left)">
                                      <p:cBhvr>
                                        <p:cTn id="21" dur="500"/>
                                        <p:tgtEl>
                                          <p:spTgt spid="9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2" end="2"/>
                                            </p:txEl>
                                          </p:spTgt>
                                        </p:tgtEl>
                                        <p:attrNameLst>
                                          <p:attrName>style.visibility</p:attrName>
                                        </p:attrNameLst>
                                      </p:cBhvr>
                                      <p:to>
                                        <p:strVal val="visible"/>
                                      </p:to>
                                    </p:set>
                                    <p:animEffect transition="in" filter="wipe(left)">
                                      <p:cBhvr>
                                        <p:cTn id="26" dur="500"/>
                                        <p:tgtEl>
                                          <p:spTgt spid="9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left)">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9">
                                            <p:txEl>
                                              <p:pRg st="1" end="1"/>
                                            </p:txEl>
                                          </p:spTgt>
                                        </p:tgtEl>
                                        <p:attrNameLst>
                                          <p:attrName>style.visibility</p:attrName>
                                        </p:attrNameLst>
                                      </p:cBhvr>
                                      <p:to>
                                        <p:strVal val="visible"/>
                                      </p:to>
                                    </p:set>
                                    <p:animEffect transition="in" filter="wipe(left)">
                                      <p:cBhvr>
                                        <p:cTn id="45" dur="5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9">
                                            <p:txEl>
                                              <p:pRg st="2" end="2"/>
                                            </p:txEl>
                                          </p:spTgt>
                                        </p:tgtEl>
                                        <p:attrNameLst>
                                          <p:attrName>style.visibility</p:attrName>
                                        </p:attrNameLst>
                                      </p:cBhvr>
                                      <p:to>
                                        <p:strVal val="visible"/>
                                      </p:to>
                                    </p:set>
                                    <p:animEffect transition="in" filter="wipe(left)">
                                      <p:cBhvr>
                                        <p:cTn id="50" dur="500"/>
                                        <p:tgtEl>
                                          <p:spTgt spid="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9">
                                            <p:txEl>
                                              <p:pRg st="3" end="3"/>
                                            </p:txEl>
                                          </p:spTgt>
                                        </p:tgtEl>
                                        <p:attrNameLst>
                                          <p:attrName>style.visibility</p:attrName>
                                        </p:attrNameLst>
                                      </p:cBhvr>
                                      <p:to>
                                        <p:strVal val="visible"/>
                                      </p:to>
                                    </p:set>
                                    <p:animEffect transition="in" filter="wipe(left)">
                                      <p:cBhvr>
                                        <p:cTn id="55" dur="500"/>
                                        <p:tgtEl>
                                          <p:spTgt spid="9">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9">
                                            <p:txEl>
                                              <p:pRg st="4" end="4"/>
                                            </p:txEl>
                                          </p:spTgt>
                                        </p:tgtEl>
                                        <p:attrNameLst>
                                          <p:attrName>style.visibility</p:attrName>
                                        </p:attrNameLst>
                                      </p:cBhvr>
                                      <p:to>
                                        <p:strVal val="visible"/>
                                      </p:to>
                                    </p:set>
                                    <p:animEffect transition="in" filter="wipe(left)">
                                      <p:cBhvr>
                                        <p:cTn id="60" dur="500"/>
                                        <p:tgtEl>
                                          <p:spTgt spid="9">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9">
                                            <p:txEl>
                                              <p:pRg st="5" end="5"/>
                                            </p:txEl>
                                          </p:spTgt>
                                        </p:tgtEl>
                                        <p:attrNameLst>
                                          <p:attrName>style.visibility</p:attrName>
                                        </p:attrNameLst>
                                      </p:cBhvr>
                                      <p:to>
                                        <p:strVal val="visible"/>
                                      </p:to>
                                    </p:set>
                                    <p:animEffect transition="in" filter="wipe(left)">
                                      <p:cBhvr>
                                        <p:cTn id="6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912967" y="1940474"/>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1848" y="3276600"/>
                <a:ext cx="13844752" cy="5638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Với ba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anose="020B0604030504040204" pitchFamily="34" charset="0"/>
                    <a:ea typeface="Tahoma" panose="020B0604030504040204" pitchFamily="34" charset="0"/>
                    <a:cs typeface="Tahoma" panose="020B0604030504040204" pitchFamily="34" charset="0"/>
                  </a:rPr>
                  <a:t> tùy ý:</a:t>
                </a:r>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giao hoán: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kết hợp: </a:t>
                </a:r>
                <a14:m>
                  <m:oMath xmlns:m="http://schemas.openxmlformats.org/officeDocument/2006/math">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của véc tơ – không: </a:t>
                </a:r>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1848" y="3276600"/>
                <a:ext cx="13844752" cy="5638800"/>
              </a:xfrm>
              <a:prstGeom prst="rect">
                <a:avLst/>
              </a:prstGeom>
              <a:blipFill>
                <a:blip r:embed="rId3"/>
                <a:stretch>
                  <a:fillRect l="-1759"/>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706600" y="3276600"/>
            <a:ext cx="9344891" cy="5638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p:nvPr/>
        </p:nvPicPr>
        <p:blipFill>
          <a:blip r:embed="rId4"/>
          <a:stretch>
            <a:fillRect/>
          </a:stretch>
        </p:blipFill>
        <p:spPr>
          <a:xfrm>
            <a:off x="14730249" y="3292366"/>
            <a:ext cx="9321242" cy="5638800"/>
          </a:xfrm>
          <a:prstGeom prst="rect">
            <a:avLst/>
          </a:prstGeom>
        </p:spPr>
      </p:pic>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14822BB7-DB89-4357-87F0-6E511FC44A6A}"/>
                  </a:ext>
                </a:extLst>
              </p:cNvPr>
              <p:cNvSpPr txBox="1">
                <a:spLocks/>
              </p:cNvSpPr>
              <p:nvPr/>
            </p:nvSpPr>
            <p:spPr>
              <a:xfrm>
                <a:off x="838200" y="8915400"/>
                <a:ext cx="23213291" cy="3886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srgbClr val="FF0000"/>
                    </a:solidFill>
                    <a:latin typeface="Tahoma" pitchFamily="34" charset="0"/>
                    <a:ea typeface="Tahoma" pitchFamily="34" charset="0"/>
                    <a:cs typeface="Tahoma" pitchFamily="34" charset="0"/>
                  </a:rPr>
                  <a:t>Chú ý.</a:t>
                </a:r>
                <a:r>
                  <a:rPr lang="vi-VN" b="1" dirty="0">
                    <a:latin typeface="Tahoma" pitchFamily="34" charset="0"/>
                    <a:ea typeface="Tahoma" pitchFamily="34" charset="0"/>
                    <a:cs typeface="Tahoma" pitchFamily="34" charset="0"/>
                  </a:rPr>
                  <a:t> Do các véc tơ </a:t>
                </a:r>
                <a14:m>
                  <m:oMath xmlns:m="http://schemas.openxmlformats.org/officeDocument/2006/math">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e>
                    </m:d>
                  </m:oMath>
                </a14:m>
                <a:r>
                  <a:rPr lang="vi-VN" b="1" dirty="0">
                    <a:latin typeface="Tahoma" pitchFamily="34" charset="0"/>
                    <a:ea typeface="Tahoma" pitchFamily="34" charset="0"/>
                    <a:cs typeface="Tahoma" pitchFamily="34" charset="0"/>
                  </a:rPr>
                  <a:t> bằng nhau, nên ta còn viết chúng dưới dạng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và gọi là tổng của ba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Tương tự, ta cũng có thể viết tổng của một số véc tơ mà không cần dùng dấu ngoặc</a:t>
                </a:r>
                <a:endParaRPr lang="en-US" b="1" dirty="0">
                  <a:latin typeface="Tahoma" pitchFamily="34" charset="0"/>
                  <a:ea typeface="Tahoma" pitchFamily="34" charset="0"/>
                  <a:cs typeface="Tahoma" pitchFamily="34" charset="0"/>
                </a:endParaRPr>
              </a:p>
            </p:txBody>
          </p:sp>
        </mc:Choice>
        <mc:Fallback xmlns="">
          <p:sp>
            <p:nvSpPr>
              <p:cNvPr id="16"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8915400"/>
                <a:ext cx="23213291" cy="3886200"/>
              </a:xfrm>
              <a:prstGeom prst="rect">
                <a:avLst/>
              </a:prstGeom>
              <a:blipFill>
                <a:blip r:embed="rId5"/>
                <a:stretch>
                  <a:fillRect l="-1076" r="-656"/>
                </a:stretch>
              </a:blipFill>
              <a:ln>
                <a:solidFill>
                  <a:srgbClr val="00B0F0"/>
                </a:solidFill>
              </a:ln>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C10E288A-5748-A81C-0BC0-449548C94203}"/>
              </a:ext>
            </a:extLst>
          </p:cNvPr>
          <p:cNvSpPr/>
          <p:nvPr/>
        </p:nvSpPr>
        <p:spPr>
          <a:xfrm>
            <a:off x="914400" y="3524382"/>
            <a:ext cx="13815848" cy="5090074"/>
          </a:xfrm>
          <a:prstGeom prst="roundRect">
            <a:avLst/>
          </a:prstGeom>
          <a:solidFill>
            <a:schemeClr val="accent2">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62C04F-CA25-1C75-448B-13117290256A}"/>
                  </a:ext>
                </a:extLst>
              </p:cNvPr>
              <p:cNvSpPr txBox="1"/>
              <p:nvPr/>
            </p:nvSpPr>
            <p:spPr>
              <a:xfrm>
                <a:off x="1570380" y="4152451"/>
                <a:ext cx="12503888" cy="3833935"/>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Với ba véc tơ </a:t>
                </a:r>
                <a14:m>
                  <m:oMath xmlns:m="http://schemas.openxmlformats.org/officeDocument/2006/math">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𝒂</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𝒃</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𝒄</m:t>
                        </m:r>
                      </m:e>
                    </m:acc>
                  </m:oMath>
                </a14:m>
                <a:r>
                  <a:rPr kumimoji="0" lang="vi-VN"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tùy ý:</a:t>
                </a:r>
                <a:endParaRPr kumimoji="0" lang="en-US"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Tính chất giao hoán: </a:t>
                </a:r>
                <a14:m>
                  <m:oMath xmlns:m="http://schemas.openxmlformats.org/officeDocument/2006/math">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𝒂</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𝒃</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𝒃</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𝒂</m:t>
                        </m:r>
                      </m:e>
                    </m:acc>
                  </m:oMath>
                </a14:m>
                <a:endParaRPr kumimoji="0" lang="en-US"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Tính chất kết hợp: </a:t>
                </a:r>
                <a14:m>
                  <m:oMath xmlns:m="http://schemas.openxmlformats.org/officeDocument/2006/math">
                    <m:d>
                      <m:dPr>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dPr>
                      <m:e>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𝒂</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𝒃</m:t>
                            </m:r>
                          </m:e>
                        </m:acc>
                      </m:e>
                    </m:d>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𝒄</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𝒂</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d>
                      <m:dPr>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dPr>
                      <m:e>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𝒃</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𝒄</m:t>
                            </m:r>
                          </m:e>
                        </m:acc>
                      </m:e>
                    </m:d>
                  </m:oMath>
                </a14:m>
                <a:endParaRPr kumimoji="0" lang="en-US"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Tính chất của véc tơ – không: </a:t>
                </a:r>
                <a:endParaRPr kumimoji="0" lang="en-US"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𝒂</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𝟎</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𝟎</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𝒂</m:t>
                        </m:r>
                      </m:e>
                    </m:acc>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m:t>
                    </m:r>
                    <m:acc>
                      <m:accPr>
                        <m:chr m:val="⃗"/>
                        <m:ctrlPr>
                          <a:rPr kumimoji="0" lang="en-US"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accPr>
                      <m:e>
                        <m:r>
                          <a:rPr kumimoji="0" lang="vi-VN" sz="43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𝒂</m:t>
                        </m:r>
                      </m:e>
                    </m:acc>
                  </m:oMath>
                </a14:m>
                <a:endParaRPr kumimoji="0" lang="en-US" sz="43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TextBox 3">
                <a:extLst>
                  <a:ext uri="{FF2B5EF4-FFF2-40B4-BE49-F238E27FC236}">
                    <a16:creationId xmlns:a16="http://schemas.microsoft.com/office/drawing/2014/main" id="{DC62C04F-CA25-1C75-448B-13117290256A}"/>
                  </a:ext>
                </a:extLst>
              </p:cNvPr>
              <p:cNvSpPr txBox="1">
                <a:spLocks noRot="1" noChangeAspect="1" noMove="1" noResize="1" noEditPoints="1" noAdjustHandles="1" noChangeArrowheads="1" noChangeShapeType="1" noTextEdit="1"/>
              </p:cNvSpPr>
              <p:nvPr/>
            </p:nvSpPr>
            <p:spPr>
              <a:xfrm>
                <a:off x="1570380" y="4152451"/>
                <a:ext cx="12503888" cy="3833935"/>
              </a:xfrm>
              <a:prstGeom prst="rect">
                <a:avLst/>
              </a:prstGeom>
              <a:blipFill>
                <a:blip r:embed="rId6"/>
                <a:stretch>
                  <a:fillRect l="-1950" t="-795"/>
                </a:stretch>
              </a:blipFill>
            </p:spPr>
            <p:txBody>
              <a:bodyPr/>
              <a:lstStyle/>
              <a:p>
                <a:r>
                  <a:rPr lang="en-US">
                    <a:noFill/>
                  </a:rPr>
                  <a:t> </a:t>
                </a:r>
              </a:p>
            </p:txBody>
          </p:sp>
        </mc:Fallback>
      </mc:AlternateContent>
    </p:spTree>
    <p:extLst>
      <p:ext uri="{BB962C8B-B14F-4D97-AF65-F5344CB8AC3E}">
        <p14:creationId xmlns:p14="http://schemas.microsoft.com/office/powerpoint/2010/main" val="3873079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up)">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wipe(up)">
                                      <p:cBhvr>
                                        <p:cTn id="21" dur="500"/>
                                        <p:tgtEl>
                                          <p:spTgt spid="9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9">
                                            <p:txEl>
                                              <p:pRg st="2" end="2"/>
                                            </p:txEl>
                                          </p:spTgt>
                                        </p:tgtEl>
                                        <p:attrNameLst>
                                          <p:attrName>style.visibility</p:attrName>
                                        </p:attrNameLst>
                                      </p:cBhvr>
                                      <p:to>
                                        <p:strVal val="visible"/>
                                      </p:to>
                                    </p:set>
                                    <p:animEffect transition="in" filter="wipe(up)">
                                      <p:cBhvr>
                                        <p:cTn id="26" dur="500"/>
                                        <p:tgtEl>
                                          <p:spTgt spid="9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3" end="3"/>
                                            </p:txEl>
                                          </p:spTgt>
                                        </p:tgtEl>
                                        <p:attrNameLst>
                                          <p:attrName>style.visibility</p:attrName>
                                        </p:attrNameLst>
                                      </p:cBhvr>
                                      <p:to>
                                        <p:strVal val="visible"/>
                                      </p:to>
                                    </p:set>
                                    <p:animEffect transition="in" filter="wipe(up)">
                                      <p:cBhvr>
                                        <p:cTn id="31" dur="500"/>
                                        <p:tgtEl>
                                          <p:spTgt spid="9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9">
                                            <p:txEl>
                                              <p:pRg st="4" end="4"/>
                                            </p:txEl>
                                          </p:spTgt>
                                        </p:tgtEl>
                                        <p:attrNameLst>
                                          <p:attrName>style.visibility</p:attrName>
                                        </p:attrNameLst>
                                      </p:cBhvr>
                                      <p:to>
                                        <p:strVal val="visible"/>
                                      </p:to>
                                    </p:set>
                                    <p:animEffect transition="in" filter="wipe(up)">
                                      <p:cBhvr>
                                        <p:cTn id="36" dur="500"/>
                                        <p:tgtEl>
                                          <p:spTgt spid="9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par>
                                <p:cTn id="42" presetID="22" presetClass="entr" presetSubtype="1" fill="hold" nodeType="withEffect" nodePh="1">
                                  <p:stCondLst>
                                    <p:cond delay="0"/>
                                  </p:stCondLst>
                                  <p:endCondLst>
                                    <p:cond evt="begin" delay="0">
                                      <p:tn val="42"/>
                                    </p:cond>
                                  </p:end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wipe(up)">
                                      <p:cBhvr>
                                        <p:cTn id="44" dur="500"/>
                                        <p:tgtEl>
                                          <p:spTgt spid="7">
                                            <p:txEl>
                                              <p:pRg st="0" end="0"/>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up)">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wipe(up)">
                                      <p:cBhvr>
                                        <p:cTn id="6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16" grpId="0" animBg="1"/>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1. TỔNG CỦA HAI VÉC TƠ</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3276599"/>
                <a:ext cx="23137091" cy="8001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Ví </a:t>
                </a:r>
                <a:r>
                  <a:rPr lang="en-US" sz="4400" b="1" dirty="0" err="1">
                    <a:latin typeface="Tahoma" panose="020B0604030504040204" pitchFamily="34" charset="0"/>
                    <a:ea typeface="Tahoma" panose="020B0604030504040204" pitchFamily="34" charset="0"/>
                    <a:cs typeface="Tahoma" panose="020B0604030504040204" pitchFamily="34" charset="0"/>
                  </a:rPr>
                  <a:t>dụ</a:t>
                </a:r>
                <a:r>
                  <a:rPr lang="en-US" sz="4400" b="1" dirty="0">
                    <a:latin typeface="Tahoma" panose="020B0604030504040204" pitchFamily="34" charset="0"/>
                    <a:ea typeface="Tahoma" panose="020B0604030504040204" pitchFamily="34" charset="0"/>
                    <a:cs typeface="Tahoma" panose="020B0604030504040204" pitchFamily="34" charset="0"/>
                  </a:rPr>
                  <a:t> 1.</a:t>
                </a:r>
                <a:r>
                  <a:rPr lang="vi-VN" sz="4400" b="1" dirty="0">
                    <a:latin typeface="Tahoma" panose="020B0604030504040204" pitchFamily="34" charset="0"/>
                    <a:ea typeface="Tahoma" panose="020B0604030504040204" pitchFamily="34" charset="0"/>
                    <a:cs typeface="Tahoma" panose="020B0604030504040204" pitchFamily="34" charset="0"/>
                  </a:rPr>
                  <a:t>   Cho hình vuông </a:t>
                </a:r>
                <a14:m>
                  <m:oMath xmlns:m="http://schemas.openxmlformats.org/officeDocument/2006/math">
                    <m:r>
                      <a:rPr lang="vi-VN" sz="4400" b="1" i="1">
                        <a:latin typeface="Cambria Math" panose="02040503050406030204" pitchFamily="18" charset="0"/>
                      </a:rPr>
                      <m:t>𝑨𝑩𝑪𝑫</m:t>
                    </m:r>
                  </m:oMath>
                </a14:m>
                <a:r>
                  <a:rPr lang="vi-VN" sz="4400" b="1" dirty="0">
                    <a:latin typeface="Tahoma" panose="020B0604030504040204" pitchFamily="34" charset="0"/>
                    <a:ea typeface="Tahoma" panose="020B0604030504040204" pitchFamily="34" charset="0"/>
                    <a:cs typeface="Tahoma" panose="020B0604030504040204" pitchFamily="34" charset="0"/>
                  </a:rPr>
                  <a:t> với độ dài cạnh bằng </a:t>
                </a:r>
                <a14:m>
                  <m:oMath xmlns:m="http://schemas.openxmlformats.org/officeDocument/2006/math">
                    <m:r>
                      <a:rPr lang="vi-VN" sz="4400" b="1" i="1">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Tính độ dài của các véc tơ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𝑪𝑩</m:t>
                        </m:r>
                      </m:e>
                    </m:acc>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𝑫𝑪</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𝑩𝑫</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8001001"/>
              </a:xfrm>
              <a:prstGeom prst="rect">
                <a:avLst/>
              </a:prstGeom>
              <a:blipFill>
                <a:blip r:embed="rId3"/>
                <a:stretch>
                  <a:fillRect l="-1080" t="-1749"/>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7010400" y="5114964"/>
                <a:ext cx="16992600" cy="5852581"/>
              </a:xfrm>
              <a:prstGeom prst="rect">
                <a:avLst/>
              </a:prstGeom>
              <a:solidFill>
                <a:srgbClr val="D6F7FE"/>
              </a:solidFill>
              <a:ln>
                <a:noFill/>
              </a:ln>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vi-VN" sz="4400" b="1" dirty="0">
                    <a:solidFill>
                      <a:srgbClr val="FF0000"/>
                    </a:solidFill>
                    <a:latin typeface="Tahoma" pitchFamily="34" charset="0"/>
                    <a:ea typeface="Tahoma" pitchFamily="34" charset="0"/>
                    <a:cs typeface="Tahoma" pitchFamily="34" charset="0"/>
                  </a:rPr>
                  <a:t>Lời giải</a:t>
                </a:r>
                <a:endParaRPr lang="en-US" sz="4400" b="1" dirty="0">
                  <a:solidFill>
                    <a:srgbClr val="FF0000"/>
                  </a:solidFill>
                  <a:latin typeface="Tahoma" pitchFamily="34" charset="0"/>
                  <a:ea typeface="Tahoma" pitchFamily="34" charset="0"/>
                  <a:cs typeface="Tahoma" pitchFamily="34" charset="0"/>
                </a:endParaRPr>
              </a:p>
              <a:p>
                <a:pPr marL="0" indent="0">
                  <a:lnSpc>
                    <a:spcPct val="100000"/>
                  </a:lnSpc>
                  <a:buNone/>
                </a:pPr>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Do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𝑫𝑪</m:t>
                        </m:r>
                      </m:e>
                    </m:acc>
                  </m:oMath>
                </a14:m>
                <a:r>
                  <a:rPr lang="vi-VN" sz="4400" b="1" dirty="0">
                    <a:latin typeface="Tahoma" pitchFamily="34" charset="0"/>
                    <a:ea typeface="Tahoma" pitchFamily="34" charset="0"/>
                    <a:cs typeface="Tahoma" pitchFamily="34" charset="0"/>
                  </a:rPr>
                  <a:t> nên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𝑫𝑪</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𝑫𝑩</m:t>
                        </m:r>
                      </m:e>
                    </m:acc>
                  </m:oMath>
                </a14:m>
                <a:r>
                  <a:rPr lang="vi-VN" sz="4400" b="1" dirty="0">
                    <a:latin typeface="Tahoma" pitchFamily="34" charset="0"/>
                    <a:ea typeface="Tahoma" pitchFamily="34" charset="0"/>
                    <a:cs typeface="Tahoma" pitchFamily="34" charset="0"/>
                  </a:rPr>
                  <a:t>. </a:t>
                </a:r>
                <a:endParaRPr lang="en-US" sz="4400" b="1" dirty="0">
                  <a:latin typeface="Tahoma" pitchFamily="34" charset="0"/>
                  <a:ea typeface="Tahoma" pitchFamily="34" charset="0"/>
                  <a:cs typeface="Tahoma" pitchFamily="34" charset="0"/>
                </a:endParaRPr>
              </a:p>
              <a:p>
                <a:pPr marL="0" indent="0">
                  <a:lnSpc>
                    <a:spcPct val="100000"/>
                  </a:lnSpc>
                  <a:buNone/>
                </a:pPr>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Vậy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𝑪𝑩</m:t>
                            </m:r>
                          </m:e>
                        </m:acc>
                      </m:e>
                    </m:d>
                    <m:r>
                      <a:rPr lang="vi-VN"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𝑫𝑩</m:t>
                            </m:r>
                          </m:e>
                        </m:acc>
                      </m:e>
                    </m:d>
                    <m:r>
                      <a:rPr lang="vi-VN" sz="4400" b="1" i="1">
                        <a:latin typeface="Cambria Math" panose="02040503050406030204" pitchFamily="18" charset="0"/>
                      </a:rPr>
                      <m:t>=</m:t>
                    </m:r>
                    <m:r>
                      <a:rPr lang="vi-VN" sz="4400" b="1" i="1">
                        <a:latin typeface="Cambria Math" panose="02040503050406030204" pitchFamily="18" charset="0"/>
                      </a:rPr>
                      <m:t>𝑫𝑩</m:t>
                    </m:r>
                    <m:r>
                      <a:rPr lang="vi-VN"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vi-VN" sz="4400" b="1" i="1">
                            <a:latin typeface="Cambria Math" panose="02040503050406030204" pitchFamily="18" charset="0"/>
                          </a:rPr>
                          <m:t>𝟐</m:t>
                        </m:r>
                      </m:e>
                    </m:rad>
                    <m:r>
                      <a:rPr lang="en-US" sz="4400" b="1" i="0" smtClean="0">
                        <a:latin typeface="Cambria Math"/>
                      </a:rPr>
                      <m:t> </m:t>
                    </m:r>
                  </m:oMath>
                </a14:m>
                <a:endParaRPr lang="en-US" sz="4400" b="1" dirty="0">
                  <a:latin typeface="Tahoma" pitchFamily="34" charset="0"/>
                  <a:ea typeface="Tahoma" pitchFamily="34" charset="0"/>
                  <a:cs typeface="Tahoma" pitchFamily="34" charset="0"/>
                </a:endParaRPr>
              </a:p>
              <a:p>
                <a:pPr marL="0" indent="0">
                  <a:lnSpc>
                    <a:spcPct val="100000"/>
                  </a:lnSpc>
                  <a:buNone/>
                </a:pPr>
                <a:r>
                  <a:rPr lang="en-US" sz="4400" b="1" dirty="0">
                    <a:latin typeface="Tahoma" pitchFamily="34" charset="0"/>
                    <a:ea typeface="Tahoma" pitchFamily="34" charset="0"/>
                    <a:cs typeface="Tahoma" pitchFamily="34" charset="0"/>
                  </a:rPr>
                  <a:t>  T</a:t>
                </a:r>
                <a:r>
                  <a:rPr lang="vi-VN" sz="4400" b="1" dirty="0">
                    <a:latin typeface="Tahoma" pitchFamily="34" charset="0"/>
                    <a:ea typeface="Tahoma" pitchFamily="34" charset="0"/>
                    <a:cs typeface="Tahoma" pitchFamily="34" charset="0"/>
                  </a:rPr>
                  <a:t>a có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𝑫𝑪</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𝑩𝑫</m:t>
                        </m:r>
                      </m:e>
                    </m:acc>
                    <m:r>
                      <a:rPr lang="vi-VN" sz="4400" b="1" i="1">
                        <a:latin typeface="Cambria Math" panose="02040503050406030204" pitchFamily="18" charset="0"/>
                      </a:rPr>
                      <m:t>=</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𝑩𝑫</m:t>
                            </m:r>
                          </m:e>
                        </m:acc>
                      </m:e>
                    </m:d>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𝑫𝑪</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𝑨𝑫</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𝑫𝑪</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𝑨𝑪</m:t>
                        </m:r>
                      </m:e>
                    </m:acc>
                  </m:oMath>
                </a14:m>
                <a:endParaRPr lang="en-US" sz="4400" b="1" dirty="0">
                  <a:latin typeface="Tahoma" pitchFamily="34" charset="0"/>
                  <a:ea typeface="Tahoma" pitchFamily="34" charset="0"/>
                  <a:cs typeface="Tahoma" pitchFamily="34" charset="0"/>
                </a:endParaRPr>
              </a:p>
              <a:p>
                <a:pPr marL="0" indent="0">
                  <a:lnSpc>
                    <a:spcPct val="100000"/>
                  </a:lnSpc>
                  <a:buNone/>
                </a:pPr>
                <a:r>
                  <a:rPr lang="en-US" sz="4400" b="1" dirty="0">
                    <a:latin typeface="Tahoma" pitchFamily="34" charset="0"/>
                    <a:ea typeface="Tahoma" pitchFamily="34" charset="0"/>
                    <a:cs typeface="Tahoma" pitchFamily="34" charset="0"/>
                  </a:rPr>
                  <a:t>  Do </a:t>
                </a:r>
                <a:r>
                  <a:rPr lang="en-US" sz="4400" b="1" dirty="0" err="1">
                    <a:latin typeface="Tahoma" pitchFamily="34" charset="0"/>
                    <a:ea typeface="Tahoma" pitchFamily="34" charset="0"/>
                    <a:cs typeface="Tahoma" pitchFamily="34" charset="0"/>
                  </a:rPr>
                  <a:t>đó</a:t>
                </a:r>
                <a:r>
                  <a:rPr lang="en-US"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𝑫𝑪</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𝑩𝑫</m:t>
                            </m:r>
                          </m:e>
                        </m:acc>
                      </m:e>
                    </m:d>
                    <m:r>
                      <a:rPr lang="vi-VN"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𝑨𝑪</m:t>
                            </m:r>
                          </m:e>
                        </m:acc>
                      </m:e>
                    </m:d>
                    <m:r>
                      <a:rPr lang="vi-VN" sz="4400" b="1" i="1">
                        <a:latin typeface="Cambria Math" panose="02040503050406030204" pitchFamily="18" charset="0"/>
                      </a:rPr>
                      <m:t>=</m:t>
                    </m:r>
                    <m:r>
                      <a:rPr lang="vi-VN" sz="4400" b="1" i="1">
                        <a:latin typeface="Cambria Math" panose="02040503050406030204" pitchFamily="18" charset="0"/>
                      </a:rPr>
                      <m:t>𝑨𝑪</m:t>
                    </m:r>
                    <m:r>
                      <a:rPr lang="vi-VN"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vi-VN" sz="4400" b="1" i="1">
                            <a:latin typeface="Cambria Math" panose="02040503050406030204" pitchFamily="18" charset="0"/>
                          </a:rPr>
                          <m:t>𝟐</m:t>
                        </m:r>
                      </m:e>
                    </m:rad>
                  </m:oMath>
                </a14:m>
                <a:endParaRPr lang="en-US" sz="4400" b="1" dirty="0">
                  <a:latin typeface="Tahoma" pitchFamily="34" charset="0"/>
                  <a:ea typeface="Tahoma" pitchFamily="34" charset="0"/>
                  <a:cs typeface="Tahoma"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010400" y="5114964"/>
                <a:ext cx="16992600" cy="5852581"/>
              </a:xfrm>
              <a:prstGeom prst="rect">
                <a:avLst/>
              </a:prstGeom>
              <a:blipFill>
                <a:blip r:embed="rId5"/>
                <a:stretch>
                  <a:fillRect t="-2083"/>
                </a:stretch>
              </a:blipFill>
              <a:ln>
                <a:noFill/>
              </a:ln>
            </p:spPr>
            <p:txBody>
              <a:bodyPr/>
              <a:lstStyle/>
              <a:p>
                <a:r>
                  <a:rPr lang="en-US">
                    <a:noFill/>
                  </a:rPr>
                  <a:t> </a:t>
                </a:r>
              </a:p>
            </p:txBody>
          </p:sp>
        </mc:Fallback>
      </mc:AlternateContent>
      <p:pic>
        <p:nvPicPr>
          <p:cNvPr id="8" name="Picture 7"/>
          <p:cNvPicPr/>
          <p:nvPr/>
        </p:nvPicPr>
        <p:blipFill>
          <a:blip r:embed="rId6"/>
          <a:stretch>
            <a:fillRect/>
          </a:stretch>
        </p:blipFill>
        <p:spPr>
          <a:xfrm>
            <a:off x="942109" y="5120219"/>
            <a:ext cx="5611091" cy="4817351"/>
          </a:xfrm>
          <a:prstGeom prst="rect">
            <a:avLst/>
          </a:prstGeom>
        </p:spPr>
      </p:pic>
    </p:spTree>
    <p:extLst>
      <p:ext uri="{BB962C8B-B14F-4D97-AF65-F5344CB8AC3E}">
        <p14:creationId xmlns:p14="http://schemas.microsoft.com/office/powerpoint/2010/main" val="2902081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wipe(left)">
                                      <p:cBhvr>
                                        <p:cTn id="19" dur="500"/>
                                        <p:tgtEl>
                                          <p:spTgt spid="9">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9">
                                            <p:txEl>
                                              <p:pRg st="1" end="1"/>
                                            </p:txEl>
                                          </p:spTgt>
                                        </p:tgtEl>
                                        <p:attrNameLst>
                                          <p:attrName>style.visibility</p:attrName>
                                        </p:attrNameLst>
                                      </p:cBhvr>
                                      <p:to>
                                        <p:strVal val="visible"/>
                                      </p:to>
                                    </p:set>
                                    <p:animEffect transition="in" filter="wipe(left)">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9">
                                            <p:txEl>
                                              <p:pRg st="2" end="2"/>
                                            </p:txEl>
                                          </p:spTgt>
                                        </p:tgtEl>
                                        <p:attrNameLst>
                                          <p:attrName>style.visibility</p:attrName>
                                        </p:attrNameLst>
                                      </p:cBhvr>
                                      <p:to>
                                        <p:strVal val="visible"/>
                                      </p:to>
                                    </p:set>
                                    <p:animEffect transition="in" filter="wipe(left)">
                                      <p:cBhvr>
                                        <p:cTn id="34" dur="5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9">
                                            <p:txEl>
                                              <p:pRg st="3" end="3"/>
                                            </p:txEl>
                                          </p:spTgt>
                                        </p:tgtEl>
                                        <p:attrNameLst>
                                          <p:attrName>style.visibility</p:attrName>
                                        </p:attrNameLst>
                                      </p:cBhvr>
                                      <p:to>
                                        <p:strVal val="visible"/>
                                      </p:to>
                                    </p:set>
                                    <p:animEffect transition="in" filter="wipe(left)">
                                      <p:cBhvr>
                                        <p:cTn id="39" dur="500"/>
                                        <p:tgtEl>
                                          <p:spTgt spid="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9">
                                            <p:txEl>
                                              <p:pRg st="4" end="4"/>
                                            </p:txEl>
                                          </p:spTgt>
                                        </p:tgtEl>
                                        <p:attrNameLst>
                                          <p:attrName>style.visibility</p:attrName>
                                        </p:attrNameLst>
                                      </p:cBhvr>
                                      <p:to>
                                        <p:strVal val="visible"/>
                                      </p:to>
                                    </p:set>
                                    <p:animEffect transition="in" filter="wipe(left)">
                                      <p:cBhvr>
                                        <p:cTn id="4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74846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1. TỔNG CỦA HAI VÉC TƠ</a:t>
            </a:r>
            <a:endPar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2743201"/>
                <a:ext cx="23137091" cy="9906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2400"/>
                  </a:spcBef>
                  <a:spcAft>
                    <a:spcPts val="2400"/>
                  </a:spcAft>
                </a:pPr>
                <a:r>
                  <a:rPr lang="en-US"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Luyện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1. </a:t>
                </a:r>
                <a:r>
                  <a:rPr lang="vi-VN" sz="4400" b="1" dirty="0">
                    <a:latin typeface="Tahoma" panose="020B0604030504040204" pitchFamily="34" charset="0"/>
                    <a:ea typeface="Tahoma" panose="020B0604030504040204" pitchFamily="34" charset="0"/>
                    <a:cs typeface="Tahoma" panose="020B0604030504040204" pitchFamily="34" charset="0"/>
                  </a:rPr>
                  <a:t>Cho hình thoi </a:t>
                </a:r>
                <a14:m>
                  <m:oMath xmlns:m="http://schemas.openxmlformats.org/officeDocument/2006/math">
                    <m:r>
                      <a:rPr lang="vi-VN" sz="4400" b="1" i="1">
                        <a:latin typeface="Cambria Math" panose="02040503050406030204" pitchFamily="18" charset="0"/>
                      </a:rPr>
                      <m:t>𝑨𝑩𝑪𝑫</m:t>
                    </m:r>
                  </m:oMath>
                </a14:m>
                <a:r>
                  <a:rPr lang="vi-VN" sz="4400" b="1" dirty="0">
                    <a:latin typeface="Tahoma" panose="020B0604030504040204" pitchFamily="34" charset="0"/>
                    <a:ea typeface="Tahoma" panose="020B0604030504040204" pitchFamily="34" charset="0"/>
                    <a:cs typeface="Tahoma" panose="020B0604030504040204" pitchFamily="34" charset="0"/>
                  </a:rPr>
                  <a:t> với cạnh có độ dài bằng </a:t>
                </a:r>
                <a14:m>
                  <m:oMath xmlns:m="http://schemas.openxmlformats.org/officeDocument/2006/math">
                    <m:r>
                      <a:rPr lang="vi-VN" sz="4400" b="1" i="1">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𝑩𝑨𝑫</m:t>
                        </m:r>
                      </m:e>
                    </m:acc>
                    <m:r>
                      <a:rPr lang="vi-VN" sz="4400" b="1" i="1">
                        <a:latin typeface="Cambria Math" panose="02040503050406030204" pitchFamily="18" charset="0"/>
                      </a:rPr>
                      <m:t>=</m:t>
                    </m:r>
                    <m:r>
                      <a:rPr lang="vi-VN" sz="4400" b="1" i="1">
                        <a:latin typeface="Cambria Math" panose="02040503050406030204" pitchFamily="18" charset="0"/>
                      </a:rPr>
                      <m:t>𝟏𝟐𝟎</m:t>
                    </m:r>
                    <m:r>
                      <a:rPr lang="vi-VN" sz="4400" b="1" i="1">
                        <a:latin typeface="Cambria Math" panose="02040503050406030204" pitchFamily="18" charset="0"/>
                      </a:rPr>
                      <m:t>°</m:t>
                    </m:r>
                  </m:oMath>
                </a14:m>
                <a:r>
                  <a:rPr lang="vi-VN" sz="4400" b="1" dirty="0">
                    <a:latin typeface="Tahoma" panose="020B0604030504040204" pitchFamily="34" charset="0"/>
                    <a:ea typeface="Tahoma" panose="020B0604030504040204" pitchFamily="34" charset="0"/>
                    <a:cs typeface="Tahoma" panose="020B0604030504040204" pitchFamily="34" charset="0"/>
                  </a:rPr>
                  <a:t>. Tính độ dài của các véc tơ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𝑪𝑫</m:t>
                        </m:r>
                      </m:e>
                    </m:acc>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𝑪𝑫</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𝑩𝑨</m:t>
                        </m:r>
                      </m:e>
                    </m:acc>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spcBef>
                    <a:spcPts val="360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2743201"/>
                <a:ext cx="23137091" cy="9906000"/>
              </a:xfrm>
              <a:prstGeom prst="rect">
                <a:avLst/>
              </a:prstGeom>
              <a:blipFill>
                <a:blip r:embed="rId3"/>
                <a:stretch>
                  <a:fillRect l="-1080" t="-738" r="-1396"/>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109" y="2807996"/>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7924800" y="4648201"/>
                <a:ext cx="16037352" cy="77724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Áp dụng quy tắc hình bình hành ta có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𝑪𝑫</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𝑪𝑨</m:t>
                        </m:r>
                      </m:e>
                    </m:acc>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Do hình thoi </a:t>
                </a:r>
                <a14:m>
                  <m:oMath xmlns:m="http://schemas.openxmlformats.org/officeDocument/2006/math">
                    <m:r>
                      <a:rPr lang="vi-VN" sz="4400" b="1" i="1">
                        <a:latin typeface="Cambria Math" panose="02040503050406030204" pitchFamily="18" charset="0"/>
                      </a:rPr>
                      <m:t>𝑨𝑩𝑪𝑫</m:t>
                    </m:r>
                  </m:oMath>
                </a14:m>
                <a:r>
                  <a:rPr lang="vi-VN" sz="4400"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𝑩𝑨𝑫</m:t>
                        </m:r>
                      </m:e>
                    </m:acc>
                    <m:r>
                      <a:rPr lang="vi-VN" sz="4400" b="1" i="1">
                        <a:latin typeface="Cambria Math" panose="02040503050406030204" pitchFamily="18" charset="0"/>
                      </a:rPr>
                      <m:t>=</m:t>
                    </m:r>
                    <m:sSup>
                      <m:sSupPr>
                        <m:ctrlPr>
                          <a:rPr lang="en-US" sz="4400" b="1" i="1">
                            <a:latin typeface="Cambria Math" panose="02040503050406030204" pitchFamily="18" charset="0"/>
                          </a:rPr>
                        </m:ctrlPr>
                      </m:sSupPr>
                      <m:e>
                        <m:r>
                          <a:rPr lang="vi-VN" sz="4400" b="1" i="1">
                            <a:latin typeface="Cambria Math" panose="02040503050406030204" pitchFamily="18" charset="0"/>
                          </a:rPr>
                          <m:t>𝟏𝟐𝟎</m:t>
                        </m:r>
                      </m:e>
                      <m:sup>
                        <m:r>
                          <a:rPr lang="vi-VN" sz="4400" b="1" i="1">
                            <a:latin typeface="Cambria Math" panose="02040503050406030204" pitchFamily="18" charset="0"/>
                          </a:rPr>
                          <m:t>𝟎</m:t>
                        </m:r>
                      </m:sup>
                    </m:sSup>
                    <m:r>
                      <a:rPr lang="vi-VN" sz="4400" b="1" i="1">
                        <a:latin typeface="Cambria Math" panose="02040503050406030204" pitchFamily="18"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r>
                      <a:rPr lang="vi-VN" sz="4400" b="1" i="1" smtClean="0">
                        <a:latin typeface="Cambria Math"/>
                        <a:ea typeface="Cambria Math"/>
                      </a:rPr>
                      <m:t>∆</m:t>
                    </m:r>
                    <m:r>
                      <a:rPr lang="vi-VN" sz="4400" b="1" i="1">
                        <a:latin typeface="Cambria Math" panose="02040503050406030204" pitchFamily="18" charset="0"/>
                      </a:rPr>
                      <m:t>𝑨𝑩𝑪</m:t>
                    </m:r>
                  </m:oMath>
                </a14:m>
                <a:r>
                  <a:rPr lang="vi-VN" sz="4400" b="1" dirty="0">
                    <a:latin typeface="Tahoma" panose="020B0604030504040204" pitchFamily="34" charset="0"/>
                    <a:ea typeface="Tahoma" panose="020B0604030504040204" pitchFamily="34" charset="0"/>
                    <a:cs typeface="Tahoma" panose="020B0604030504040204" pitchFamily="34" charset="0"/>
                  </a:rPr>
                  <a:t> đều. </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𝑪𝑫</m:t>
                            </m:r>
                          </m:e>
                        </m:acc>
                      </m:e>
                    </m:d>
                    <m:r>
                      <a:rPr lang="vi-VN"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𝑪𝑨</m:t>
                            </m:r>
                          </m:e>
                        </m:acc>
                      </m:e>
                    </m:d>
                    <m:r>
                      <a:rPr lang="vi-VN" sz="4400" b="1" i="1">
                        <a:latin typeface="Cambria Math" panose="02040503050406030204" pitchFamily="18" charset="0"/>
                      </a:rPr>
                      <m:t>=</m:t>
                    </m:r>
                    <m:r>
                      <a:rPr lang="vi-VN" sz="4400" b="1" i="1">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𝑪𝑫</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𝑩𝑨</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𝑪𝑫</m:t>
                        </m:r>
                      </m:e>
                    </m:acc>
                    <m:r>
                      <a:rPr lang="vi-VN" sz="4400" b="1" i="1">
                        <a:latin typeface="Cambria Math" panose="02040503050406030204" pitchFamily="18" charset="0"/>
                      </a:rPr>
                      <m:t>+</m:t>
                    </m:r>
                    <m:d>
                      <m:dPr>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𝑩𝑨</m:t>
                            </m:r>
                          </m:e>
                        </m:acc>
                      </m:e>
                    </m:d>
                  </m:oMath>
                </a14:m>
                <a:endParaRPr lang="en-US" sz="4400" b="1" i="1"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𝑪𝑫</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𝑫𝑨</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𝑪𝑨</m:t>
                        </m:r>
                      </m:e>
                    </m:acc>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vi-VN" sz="4400" b="1" i="1">
                                <a:latin typeface="Cambria Math" panose="02040503050406030204" pitchFamily="18" charset="0"/>
                              </a:rPr>
                              <m:t>𝑫𝑩</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𝑪𝑫</m:t>
                            </m:r>
                          </m:e>
                        </m:acc>
                        <m:r>
                          <a:rPr lang="vi-VN" sz="4400" b="1" i="1">
                            <a:latin typeface="Cambria Math" panose="02040503050406030204" pitchFamily="18" charset="0"/>
                          </a:rPr>
                          <m:t>+</m:t>
                        </m:r>
                        <m:acc>
                          <m:accPr>
                            <m:chr m:val="⃗"/>
                            <m:ctrlPr>
                              <a:rPr lang="en-US" sz="4400" b="1" i="1">
                                <a:latin typeface="Cambria Math" panose="02040503050406030204" pitchFamily="18" charset="0"/>
                              </a:rPr>
                            </m:ctrlPr>
                          </m:accPr>
                          <m:e>
                            <m:r>
                              <a:rPr lang="vi-VN" sz="4400" b="1" i="1">
                                <a:latin typeface="Cambria Math" panose="02040503050406030204" pitchFamily="18" charset="0"/>
                              </a:rPr>
                              <m:t>𝑩𝑨</m:t>
                            </m:r>
                          </m:e>
                        </m:acc>
                      </m:e>
                    </m:d>
                    <m:r>
                      <a:rPr lang="vi-VN" sz="4400" b="1" i="1">
                        <a:latin typeface="Cambria Math" panose="02040503050406030204" pitchFamily="18" charset="0"/>
                      </a:rPr>
                      <m:t>=</m:t>
                    </m:r>
                    <m:r>
                      <a:rPr lang="vi-VN" sz="4400" b="1" i="1">
                        <a:latin typeface="Cambria Math" panose="02040503050406030204" pitchFamily="18" charset="0"/>
                      </a:rPr>
                      <m:t>𝑪𝑨</m:t>
                    </m:r>
                    <m:r>
                      <a:rPr lang="vi-VN" sz="4400" b="1" i="1">
                        <a:latin typeface="Cambria Math" panose="02040503050406030204" pitchFamily="18" charset="0"/>
                      </a:rPr>
                      <m:t>=</m:t>
                    </m:r>
                    <m:r>
                      <a:rPr lang="vi-VN" sz="4400" b="1" i="1">
                        <a:latin typeface="Cambria Math" panose="02040503050406030204" pitchFamily="18" charset="0"/>
                      </a:rPr>
                      <m:t>𝟏</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924800" y="4648201"/>
                <a:ext cx="16037352" cy="7772400"/>
              </a:xfrm>
              <a:prstGeom prst="rect">
                <a:avLst/>
              </a:prstGeom>
              <a:blipFill>
                <a:blip r:embed="rId5"/>
                <a:stretch>
                  <a:fillRect/>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1407645" y="5387391"/>
            <a:ext cx="6517155" cy="4137609"/>
          </a:xfrm>
          <a:prstGeom prst="rect">
            <a:avLst/>
          </a:prstGeom>
        </p:spPr>
      </p:pic>
      <p:pic>
        <p:nvPicPr>
          <p:cNvPr id="10" name="Picture 9"/>
          <p:cNvPicPr/>
          <p:nvPr/>
        </p:nvPicPr>
        <p:blipFill>
          <a:blip r:embed="rId7"/>
          <a:stretch>
            <a:fillRect/>
          </a:stretch>
        </p:blipFill>
        <p:spPr>
          <a:xfrm>
            <a:off x="1515376" y="5497751"/>
            <a:ext cx="6409424" cy="4675781"/>
          </a:xfrm>
          <a:prstGeom prst="rect">
            <a:avLst/>
          </a:prstGeom>
        </p:spPr>
      </p:pic>
    </p:spTree>
    <p:extLst>
      <p:ext uri="{BB962C8B-B14F-4D97-AF65-F5344CB8AC3E}">
        <p14:creationId xmlns:p14="http://schemas.microsoft.com/office/powerpoint/2010/main" val="4096173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iterate type="wd">
                                    <p:tmPct val="10000"/>
                                  </p:iterate>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up)">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iterate type="wd">
                                    <p:tmPct val="10000"/>
                                  </p:iterate>
                                  <p:childTnLst>
                                    <p:set>
                                      <p:cBhvr>
                                        <p:cTn id="28" dur="1" fill="hold">
                                          <p:stCondLst>
                                            <p:cond delay="0"/>
                                          </p:stCondLst>
                                        </p:cTn>
                                        <p:tgtEl>
                                          <p:spTgt spid="9">
                                            <p:txEl>
                                              <p:pRg st="1" end="1"/>
                                            </p:txEl>
                                          </p:spTgt>
                                        </p:tgtEl>
                                        <p:attrNameLst>
                                          <p:attrName>style.visibility</p:attrName>
                                        </p:attrNameLst>
                                      </p:cBhvr>
                                      <p:to>
                                        <p:strVal val="visible"/>
                                      </p:to>
                                    </p:set>
                                    <p:animEffect transition="in" filter="wipe(up)">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iterate type="wd">
                                    <p:tmPct val="10000"/>
                                  </p:iterate>
                                  <p:childTnLst>
                                    <p:set>
                                      <p:cBhvr>
                                        <p:cTn id="33" dur="1" fill="hold">
                                          <p:stCondLst>
                                            <p:cond delay="0"/>
                                          </p:stCondLst>
                                        </p:cTn>
                                        <p:tgtEl>
                                          <p:spTgt spid="9">
                                            <p:txEl>
                                              <p:pRg st="2" end="2"/>
                                            </p:txEl>
                                          </p:spTgt>
                                        </p:tgtEl>
                                        <p:attrNameLst>
                                          <p:attrName>style.visibility</p:attrName>
                                        </p:attrNameLst>
                                      </p:cBhvr>
                                      <p:to>
                                        <p:strVal val="visible"/>
                                      </p:to>
                                    </p:set>
                                    <p:animEffect transition="in" filter="wipe(up)">
                                      <p:cBhvr>
                                        <p:cTn id="34" dur="5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iterate type="wd">
                                    <p:tmPct val="10000"/>
                                  </p:iterate>
                                  <p:childTnLst>
                                    <p:set>
                                      <p:cBhvr>
                                        <p:cTn id="38" dur="1" fill="hold">
                                          <p:stCondLst>
                                            <p:cond delay="0"/>
                                          </p:stCondLst>
                                        </p:cTn>
                                        <p:tgtEl>
                                          <p:spTgt spid="9">
                                            <p:txEl>
                                              <p:pRg st="3" end="3"/>
                                            </p:txEl>
                                          </p:spTgt>
                                        </p:tgtEl>
                                        <p:attrNameLst>
                                          <p:attrName>style.visibility</p:attrName>
                                        </p:attrNameLst>
                                      </p:cBhvr>
                                      <p:to>
                                        <p:strVal val="visible"/>
                                      </p:to>
                                    </p:set>
                                    <p:animEffect transition="in" filter="wipe(up)">
                                      <p:cBhvr>
                                        <p:cTn id="39" dur="500"/>
                                        <p:tgtEl>
                                          <p:spTgt spid="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iterate type="wd">
                                    <p:tmPct val="10000"/>
                                  </p:iterate>
                                  <p:childTnLst>
                                    <p:set>
                                      <p:cBhvr>
                                        <p:cTn id="43" dur="1" fill="hold">
                                          <p:stCondLst>
                                            <p:cond delay="0"/>
                                          </p:stCondLst>
                                        </p:cTn>
                                        <p:tgtEl>
                                          <p:spTgt spid="9">
                                            <p:txEl>
                                              <p:pRg st="4" end="4"/>
                                            </p:txEl>
                                          </p:spTgt>
                                        </p:tgtEl>
                                        <p:attrNameLst>
                                          <p:attrName>style.visibility</p:attrName>
                                        </p:attrNameLst>
                                      </p:cBhvr>
                                      <p:to>
                                        <p:strVal val="visible"/>
                                      </p:to>
                                    </p:set>
                                    <p:animEffect transition="in" filter="wipe(up)">
                                      <p:cBhvr>
                                        <p:cTn id="44" dur="500"/>
                                        <p:tgtEl>
                                          <p:spTgt spid="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iterate type="wd">
                                    <p:tmPct val="10000"/>
                                  </p:iterate>
                                  <p:childTnLst>
                                    <p:set>
                                      <p:cBhvr>
                                        <p:cTn id="48" dur="1" fill="hold">
                                          <p:stCondLst>
                                            <p:cond delay="0"/>
                                          </p:stCondLst>
                                        </p:cTn>
                                        <p:tgtEl>
                                          <p:spTgt spid="9">
                                            <p:txEl>
                                              <p:pRg st="5" end="5"/>
                                            </p:txEl>
                                          </p:spTgt>
                                        </p:tgtEl>
                                        <p:attrNameLst>
                                          <p:attrName>style.visibility</p:attrName>
                                        </p:attrNameLst>
                                      </p:cBhvr>
                                      <p:to>
                                        <p:strVal val="visible"/>
                                      </p:to>
                                    </p:set>
                                    <p:animEffect transition="in" filter="wipe(up)">
                                      <p:cBhvr>
                                        <p:cTn id="49" dur="500"/>
                                        <p:tgtEl>
                                          <p:spTgt spid="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iterate type="wd">
                                    <p:tmPct val="10000"/>
                                  </p:iterate>
                                  <p:childTnLst>
                                    <p:set>
                                      <p:cBhvr>
                                        <p:cTn id="53" dur="1" fill="hold">
                                          <p:stCondLst>
                                            <p:cond delay="0"/>
                                          </p:stCondLst>
                                        </p:cTn>
                                        <p:tgtEl>
                                          <p:spTgt spid="9">
                                            <p:txEl>
                                              <p:pRg st="6" end="6"/>
                                            </p:txEl>
                                          </p:spTgt>
                                        </p:tgtEl>
                                        <p:attrNameLst>
                                          <p:attrName>style.visibility</p:attrName>
                                        </p:attrNameLst>
                                      </p:cBhvr>
                                      <p:to>
                                        <p:strVal val="visible"/>
                                      </p:to>
                                    </p:set>
                                    <p:animEffect transition="in" filter="wipe(up)">
                                      <p:cBhvr>
                                        <p:cTn id="54" dur="500"/>
                                        <p:tgtEl>
                                          <p:spTgt spid="9">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4368</TotalTime>
  <Words>5182</Words>
  <PresentationFormat>Custom</PresentationFormat>
  <Paragraphs>513</Paragraphs>
  <Slides>45</Slides>
  <Notes>25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7"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2022-08-22T15:50:01Z</dcterms:modified>
</cp:coreProperties>
</file>