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42" r:id="rId2"/>
    <p:sldId id="256" r:id="rId3"/>
    <p:sldId id="302" r:id="rId4"/>
    <p:sldId id="331" r:id="rId5"/>
    <p:sldId id="333" r:id="rId6"/>
    <p:sldId id="334" r:id="rId7"/>
    <p:sldId id="276" r:id="rId8"/>
    <p:sldId id="337" r:id="rId9"/>
    <p:sldId id="332" r:id="rId10"/>
    <p:sldId id="339" r:id="rId11"/>
    <p:sldId id="298" r:id="rId12"/>
    <p:sldId id="341" r:id="rId13"/>
    <p:sldId id="335" r:id="rId14"/>
    <p:sldId id="336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FBCDCD"/>
    <a:srgbClr val="EF4B66"/>
    <a:srgbClr val="E0702A"/>
    <a:srgbClr val="F37D91"/>
    <a:srgbClr val="F7A5A5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3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7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41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45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32607" y="126892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7965" y="1276368"/>
            <a:ext cx="104332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359" y="11571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AD2EA9-F20B-3306-DD3D-54FB9891C998}"/>
              </a:ext>
            </a:extLst>
          </p:cNvPr>
          <p:cNvSpPr txBox="1"/>
          <p:nvPr/>
        </p:nvSpPr>
        <p:spPr>
          <a:xfrm>
            <a:off x="134737" y="3261300"/>
            <a:ext cx="119728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4. </a:t>
            </a:r>
            <a:r>
              <a:rPr lang="en-US" sz="3200">
                <a:ea typeface="Calibri" panose="020F0502020204030204" pitchFamily="34" charset="0"/>
              </a:rPr>
              <a:t>Luckily, my home town rarely suffers from </a:t>
            </a:r>
            <a:r>
              <a:rPr lang="en-US" sz="3200" smtClean="0">
                <a:ea typeface="Calibri" panose="020F0502020204030204" pitchFamily="34" charset="0"/>
              </a:rPr>
              <a:t>_______________, </a:t>
            </a:r>
            <a:r>
              <a:rPr lang="en-US" sz="3200">
                <a:ea typeface="Calibri" panose="020F0502020204030204" pitchFamily="34" charset="0"/>
              </a:rPr>
              <a:t>such as floods or storms.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5. </a:t>
            </a:r>
            <a:r>
              <a:rPr lang="en-US" sz="3200">
                <a:ea typeface="Calibri" panose="020F0502020204030204" pitchFamily="34" charset="0"/>
              </a:rPr>
              <a:t>Generally you can’t </a:t>
            </a:r>
            <a:r>
              <a:rPr lang="en-US" sz="3200" smtClean="0">
                <a:ea typeface="Calibri" panose="020F0502020204030204" pitchFamily="34" charset="0"/>
              </a:rPr>
              <a:t>_______ </a:t>
            </a:r>
            <a:r>
              <a:rPr lang="en-US" sz="3200">
                <a:ea typeface="Calibri" panose="020F0502020204030204" pitchFamily="34" charset="0"/>
              </a:rPr>
              <a:t>over prices of goods in supermarkets.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BC59CE72-FDBD-5AC3-8F3F-A649A98CC6B7}"/>
              </a:ext>
            </a:extLst>
          </p:cNvPr>
          <p:cNvSpPr txBox="1">
            <a:spLocks/>
          </p:cNvSpPr>
          <p:nvPr/>
        </p:nvSpPr>
        <p:spPr>
          <a:xfrm>
            <a:off x="7623838" y="3148566"/>
            <a:ext cx="303476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solidFill>
                  <a:srgbClr val="AD4F0F"/>
                </a:solidFill>
              </a:rPr>
              <a:t>natural disasters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F9151AB1-859A-F42C-92C5-14DD54A4EB49}"/>
              </a:ext>
            </a:extLst>
          </p:cNvPr>
          <p:cNvSpPr txBox="1"/>
          <p:nvPr/>
        </p:nvSpPr>
        <p:spPr>
          <a:xfrm>
            <a:off x="446833" y="135939"/>
            <a:ext cx="36731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193B6E7-C5FA-DBF4-8587-A9ABACE73AEB}"/>
              </a:ext>
            </a:extLst>
          </p:cNvPr>
          <p:cNvSpPr txBox="1"/>
          <p:nvPr/>
        </p:nvSpPr>
        <p:spPr>
          <a:xfrm>
            <a:off x="1398728" y="1755108"/>
            <a:ext cx="8342319" cy="1077218"/>
          </a:xfrm>
          <a:prstGeom prst="rect">
            <a:avLst/>
          </a:prstGeom>
          <a:noFill/>
          <a:ln w="28575">
            <a:solidFill>
              <a:srgbClr val="7192A9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0">
                <a:solidFill>
                  <a:srgbClr val="C00000"/>
                </a:solidFill>
                <a:effectLst/>
              </a:rPr>
              <a:t>customers             </a:t>
            </a:r>
            <a:r>
              <a:rPr lang="en-US" sz="3200" b="1" i="0" smtClean="0">
                <a:solidFill>
                  <a:srgbClr val="C00000"/>
                </a:solidFill>
                <a:effectLst/>
              </a:rPr>
              <a:t>bargain</a:t>
            </a:r>
            <a:r>
              <a:rPr lang="en-US" sz="3200" b="1" smtClean="0">
                <a:solidFill>
                  <a:srgbClr val="C00000"/>
                </a:solidFill>
              </a:rPr>
              <a:t>                        </a:t>
            </a:r>
            <a:r>
              <a:rPr lang="en-US" sz="3200" b="1" i="0" smtClean="0">
                <a:solidFill>
                  <a:srgbClr val="C00000"/>
                </a:solidFill>
                <a:effectLst/>
              </a:rPr>
              <a:t>single-use               </a:t>
            </a:r>
          </a:p>
          <a:p>
            <a:r>
              <a:rPr lang="en-US" sz="3200" b="1" i="0" smtClean="0">
                <a:solidFill>
                  <a:srgbClr val="C00000"/>
                </a:solidFill>
                <a:effectLst/>
              </a:rPr>
              <a:t>habitats</a:t>
            </a:r>
            <a:r>
              <a:rPr lang="en-US" sz="3200" b="1" smtClean="0">
                <a:solidFill>
                  <a:srgbClr val="C00000"/>
                </a:solidFill>
              </a:rPr>
              <a:t>                 </a:t>
            </a:r>
            <a:r>
              <a:rPr lang="en-US" sz="3200" b="1" i="0" dirty="0">
                <a:solidFill>
                  <a:srgbClr val="C00000"/>
                </a:solidFill>
                <a:effectLst/>
              </a:rPr>
              <a:t>natural disasters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10" name="Google Shape;1881;p31">
            <a:extLst>
              <a:ext uri="{FF2B5EF4-FFF2-40B4-BE49-F238E27FC236}">
                <a16:creationId xmlns:a16="http://schemas.microsoft.com/office/drawing/2014/main" id="{8A75A81F-58B5-D226-3206-540C642C55BD}"/>
              </a:ext>
            </a:extLst>
          </p:cNvPr>
          <p:cNvSpPr txBox="1">
            <a:spLocks/>
          </p:cNvSpPr>
          <p:nvPr/>
        </p:nvSpPr>
        <p:spPr>
          <a:xfrm>
            <a:off x="3880906" y="4671605"/>
            <a:ext cx="1618643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solidFill>
                  <a:srgbClr val="AD4F0F"/>
                </a:solidFill>
              </a:rPr>
              <a:t>bargain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43698" y="128226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1473" y="1129146"/>
            <a:ext cx="99939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forms of the words in brackets to complete the sentences.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4068" y="11656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132E13A-45EE-9CA7-924E-107E87E433A6}"/>
              </a:ext>
            </a:extLst>
          </p:cNvPr>
          <p:cNvSpPr txBox="1"/>
          <p:nvPr/>
        </p:nvSpPr>
        <p:spPr>
          <a:xfrm>
            <a:off x="357684" y="2070564"/>
            <a:ext cx="11681785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1. </a:t>
            </a:r>
            <a:r>
              <a:rPr lang="en-US" sz="3200" smtClean="0">
                <a:ea typeface="Calibri" panose="020F0502020204030204" pitchFamily="34" charset="0"/>
              </a:rPr>
              <a:t>The </a:t>
            </a:r>
            <a:r>
              <a:rPr lang="en-US" sz="3200" dirty="0">
                <a:ea typeface="Calibri" panose="020F0502020204030204" pitchFamily="34" charset="0"/>
              </a:rPr>
              <a:t>tsunami in Tonga was very (destroy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__________; </a:t>
            </a:r>
            <a:r>
              <a:rPr lang="en-US" sz="3200" dirty="0">
                <a:ea typeface="Calibri" panose="020F0502020204030204" pitchFamily="34" charset="0"/>
              </a:rPr>
              <a:t>hundreds of houses were swept </a:t>
            </a:r>
            <a:r>
              <a:rPr lang="en-US" sz="3200">
                <a:ea typeface="Calibri" panose="020F0502020204030204" pitchFamily="34" charset="0"/>
              </a:rPr>
              <a:t>away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2. </a:t>
            </a:r>
            <a:r>
              <a:rPr lang="en-US" sz="3200" dirty="0">
                <a:ea typeface="Calibri" panose="020F0502020204030204" pitchFamily="34" charset="0"/>
              </a:rPr>
              <a:t>One (advantage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_____________ </a:t>
            </a:r>
            <a:r>
              <a:rPr lang="en-US" sz="3200" dirty="0">
                <a:ea typeface="Calibri" panose="020F0502020204030204" pitchFamily="34" charset="0"/>
              </a:rPr>
              <a:t>of shopping online is that you do not know exactly what you will </a:t>
            </a:r>
            <a:r>
              <a:rPr lang="en-US" sz="3200">
                <a:ea typeface="Calibri" panose="020F0502020204030204" pitchFamily="34" charset="0"/>
              </a:rPr>
              <a:t>get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3. </a:t>
            </a:r>
            <a:r>
              <a:rPr lang="en-US" sz="3200" dirty="0">
                <a:ea typeface="Calibri" panose="020F0502020204030204" pitchFamily="34" charset="0"/>
              </a:rPr>
              <a:t>Endangered species are animals in the wild that face a high risk of (extinct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_________.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24EF0528-1A95-081D-E757-9ECE43478241}"/>
              </a:ext>
            </a:extLst>
          </p:cNvPr>
          <p:cNvSpPr txBox="1">
            <a:spLocks/>
          </p:cNvSpPr>
          <p:nvPr/>
        </p:nvSpPr>
        <p:spPr>
          <a:xfrm>
            <a:off x="7534210" y="1965083"/>
            <a:ext cx="2323181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destructive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446832" y="135939"/>
            <a:ext cx="34984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2CD3F327-970E-FA16-BBFE-874738374CE3}"/>
              </a:ext>
            </a:extLst>
          </p:cNvPr>
          <p:cNvSpPr txBox="1">
            <a:spLocks/>
          </p:cNvSpPr>
          <p:nvPr/>
        </p:nvSpPr>
        <p:spPr>
          <a:xfrm>
            <a:off x="3713606" y="3467846"/>
            <a:ext cx="248497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disadvantage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5" name="Google Shape;1881;p31">
            <a:extLst>
              <a:ext uri="{FF2B5EF4-FFF2-40B4-BE49-F238E27FC236}">
                <a16:creationId xmlns:a16="http://schemas.microsoft.com/office/drawing/2014/main" id="{79B3007F-3D45-9B03-1A46-44BD3D37A818}"/>
              </a:ext>
            </a:extLst>
          </p:cNvPr>
          <p:cNvSpPr txBox="1">
            <a:spLocks/>
          </p:cNvSpPr>
          <p:nvPr/>
        </p:nvSpPr>
        <p:spPr>
          <a:xfrm>
            <a:off x="1860226" y="5476783"/>
            <a:ext cx="2029825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extinction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43698" y="128226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1473" y="1181443"/>
            <a:ext cx="99939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forms of the words in brackets to complete the sentences.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4068" y="11656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132E13A-45EE-9CA7-924E-107E87E433A6}"/>
              </a:ext>
            </a:extLst>
          </p:cNvPr>
          <p:cNvSpPr txBox="1"/>
          <p:nvPr/>
        </p:nvSpPr>
        <p:spPr>
          <a:xfrm>
            <a:off x="357684" y="2070564"/>
            <a:ext cx="11681785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4. </a:t>
            </a:r>
            <a:r>
              <a:rPr lang="en-US" sz="3200">
                <a:ea typeface="Calibri" panose="020F0502020204030204" pitchFamily="34" charset="0"/>
              </a:rPr>
              <a:t>(Addict) ___________ shopping is a form of behaviour that makes shoppers buy many items they don’t need.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5. </a:t>
            </a:r>
            <a:r>
              <a:rPr lang="en-US" sz="3200">
                <a:ea typeface="Calibri" panose="020F0502020204030204" pitchFamily="34" charset="0"/>
              </a:rPr>
              <a:t>When a natural disaster happens, we must listen to (instruct) _____________ from local authorities.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24EF0528-1A95-081D-E757-9ECE43478241}"/>
              </a:ext>
            </a:extLst>
          </p:cNvPr>
          <p:cNvSpPr txBox="1">
            <a:spLocks/>
          </p:cNvSpPr>
          <p:nvPr/>
        </p:nvSpPr>
        <p:spPr>
          <a:xfrm>
            <a:off x="2381919" y="1961441"/>
            <a:ext cx="191752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solidFill>
                  <a:srgbClr val="7030A0"/>
                </a:solidFill>
              </a:rPr>
              <a:t>Addictive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446832" y="135939"/>
            <a:ext cx="34984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2CD3F327-970E-FA16-BBFE-874738374CE3}"/>
              </a:ext>
            </a:extLst>
          </p:cNvPr>
          <p:cNvSpPr txBox="1">
            <a:spLocks/>
          </p:cNvSpPr>
          <p:nvPr/>
        </p:nvSpPr>
        <p:spPr>
          <a:xfrm>
            <a:off x="610029" y="3932511"/>
            <a:ext cx="222994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solidFill>
                  <a:srgbClr val="7030A0"/>
                </a:solidFill>
              </a:rPr>
              <a:t>instructions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80533" y="1201133"/>
            <a:ext cx="508793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5039" y="1240086"/>
            <a:ext cx="1096284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forms of the words in brackets to complete the sentences.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246" y="1108879"/>
            <a:ext cx="48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132E13A-45EE-9CA7-924E-107E87E433A6}"/>
              </a:ext>
            </a:extLst>
          </p:cNvPr>
          <p:cNvSpPr txBox="1"/>
          <p:nvPr/>
        </p:nvSpPr>
        <p:spPr>
          <a:xfrm>
            <a:off x="308225" y="1932684"/>
            <a:ext cx="1170407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1. </a:t>
            </a:r>
            <a:r>
              <a:rPr lang="en-US" sz="3200" smtClean="0">
                <a:ea typeface="Calibri" panose="020F0502020204030204" pitchFamily="34" charset="0"/>
              </a:rPr>
              <a:t>While </a:t>
            </a:r>
            <a:r>
              <a:rPr lang="en-US" sz="3200" dirty="0">
                <a:ea typeface="Calibri" panose="020F0502020204030204" pitchFamily="34" charset="0"/>
              </a:rPr>
              <a:t>I (clean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____________ </a:t>
            </a:r>
            <a:r>
              <a:rPr lang="en-US" sz="3200" dirty="0">
                <a:ea typeface="Calibri" panose="020F0502020204030204" pitchFamily="34" charset="0"/>
              </a:rPr>
              <a:t>out my cupboards, I found </a:t>
            </a:r>
            <a:r>
              <a:rPr lang="en-US" sz="3200">
                <a:ea typeface="Calibri" panose="020F0502020204030204" pitchFamily="34" charset="0"/>
              </a:rPr>
              <a:t>these </a:t>
            </a:r>
            <a:r>
              <a:rPr lang="en-US" sz="3200" smtClean="0">
                <a:ea typeface="Calibri" panose="020F0502020204030204" pitchFamily="34" charset="0"/>
              </a:rPr>
              <a:t>photos.</a:t>
            </a:r>
          </a:p>
          <a:p>
            <a:endParaRPr lang="en-US" sz="1200" smtClean="0">
              <a:ea typeface="Calibri" panose="020F0502020204030204" pitchFamily="34" charset="0"/>
            </a:endParaRPr>
          </a:p>
          <a:p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. </a:t>
            </a:r>
            <a:r>
              <a:rPr lang="en-US" sz="3200" dirty="0">
                <a:ea typeface="Calibri" panose="020F0502020204030204" pitchFamily="34" charset="0"/>
              </a:rPr>
              <a:t>Sam is studying hard. He (have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 </a:t>
            </a:r>
            <a:r>
              <a:rPr lang="en-US" sz="3200" dirty="0">
                <a:ea typeface="Calibri" panose="020F0502020204030204" pitchFamily="34" charset="0"/>
              </a:rPr>
              <a:t>his exam this </a:t>
            </a:r>
            <a:r>
              <a:rPr lang="en-US" sz="3200">
                <a:ea typeface="Calibri" panose="020F0502020204030204" pitchFamily="34" charset="0"/>
              </a:rPr>
              <a:t>Friday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3. </a:t>
            </a:r>
            <a:r>
              <a:rPr lang="en-US" sz="3200" dirty="0">
                <a:ea typeface="Calibri" panose="020F0502020204030204" pitchFamily="34" charset="0"/>
              </a:rPr>
              <a:t>This brochure says that the big sale (start) ________ next </a:t>
            </a:r>
            <a:r>
              <a:rPr lang="en-US" sz="3200">
                <a:ea typeface="Calibri" panose="020F0502020204030204" pitchFamily="34" charset="0"/>
              </a:rPr>
              <a:t>Friday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4</a:t>
            </a:r>
            <a:r>
              <a:rPr lang="en-US" sz="3200" b="1">
                <a:solidFill>
                  <a:srgbClr val="F26649"/>
                </a:solidFill>
                <a:ea typeface="Calibri" panose="020F0502020204030204" pitchFamily="34" charset="0"/>
              </a:rPr>
              <a:t>. </a:t>
            </a:r>
            <a:r>
              <a:rPr lang="en-US" sz="3200" smtClean="0">
                <a:ea typeface="Calibri" panose="020F0502020204030204" pitchFamily="34" charset="0"/>
              </a:rPr>
              <a:t>______ </a:t>
            </a:r>
            <a:r>
              <a:rPr lang="en-US" sz="3200" dirty="0">
                <a:ea typeface="Calibri" panose="020F0502020204030204" pitchFamily="34" charset="0"/>
              </a:rPr>
              <a:t>the flood victims still (wait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_______ </a:t>
            </a:r>
            <a:r>
              <a:rPr lang="en-US" sz="3200" dirty="0">
                <a:ea typeface="Calibri" panose="020F0502020204030204" pitchFamily="34" charset="0"/>
              </a:rPr>
              <a:t>when the rescuers </a:t>
            </a:r>
            <a:r>
              <a:rPr lang="en-US" sz="3200">
                <a:ea typeface="Calibri" panose="020F0502020204030204" pitchFamily="34" charset="0"/>
              </a:rPr>
              <a:t>came</a:t>
            </a:r>
            <a:r>
              <a:rPr lang="en-US" sz="3200" smtClean="0">
                <a:ea typeface="Calibri" panose="020F0502020204030204" pitchFamily="34" charset="0"/>
              </a:rPr>
              <a:t>?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5</a:t>
            </a:r>
            <a:r>
              <a:rPr lang="en-US" sz="3200" b="1">
                <a:solidFill>
                  <a:srgbClr val="F26649"/>
                </a:solidFill>
                <a:ea typeface="Calibri" panose="020F0502020204030204" pitchFamily="34" charset="0"/>
              </a:rPr>
              <a:t>. </a:t>
            </a:r>
            <a:r>
              <a:rPr lang="en-US" sz="3200" smtClean="0">
                <a:ea typeface="Calibri" panose="020F0502020204030204" pitchFamily="34" charset="0"/>
              </a:rPr>
              <a:t>I (</a:t>
            </a:r>
            <a:r>
              <a:rPr lang="en-US" sz="3200" dirty="0">
                <a:ea typeface="Calibri" panose="020F0502020204030204" pitchFamily="34" charset="0"/>
              </a:rPr>
              <a:t>fall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______________ </a:t>
            </a:r>
            <a:r>
              <a:rPr lang="en-US" sz="3200" dirty="0">
                <a:ea typeface="Calibri" panose="020F0502020204030204" pitchFamily="34" charset="0"/>
              </a:rPr>
              <a:t>asleep last night when I (hear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 </a:t>
            </a:r>
            <a:r>
              <a:rPr lang="en-US" sz="3200" dirty="0">
                <a:ea typeface="Calibri" panose="020F0502020204030204" pitchFamily="34" charset="0"/>
              </a:rPr>
              <a:t>a knock at </a:t>
            </a:r>
            <a:r>
              <a:rPr lang="en-US" sz="3200">
                <a:ea typeface="Calibri" panose="020F0502020204030204" pitchFamily="34" charset="0"/>
              </a:rPr>
              <a:t>the </a:t>
            </a:r>
            <a:r>
              <a:rPr lang="en-US" sz="3200" smtClean="0">
                <a:ea typeface="Calibri" panose="020F0502020204030204" pitchFamily="34" charset="0"/>
              </a:rPr>
              <a:t>door.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24EF0528-1A95-081D-E757-9ECE43478241}"/>
              </a:ext>
            </a:extLst>
          </p:cNvPr>
          <p:cNvSpPr txBox="1">
            <a:spLocks/>
          </p:cNvSpPr>
          <p:nvPr/>
        </p:nvSpPr>
        <p:spPr>
          <a:xfrm>
            <a:off x="3295257" y="1715724"/>
            <a:ext cx="2437328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rgbClr val="7030A0"/>
                </a:solidFill>
              </a:rPr>
              <a:t>was cleaning 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446832" y="135939"/>
            <a:ext cx="34984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2CD3F327-970E-FA16-BBFE-874738374CE3}"/>
              </a:ext>
            </a:extLst>
          </p:cNvPr>
          <p:cNvSpPr txBox="1">
            <a:spLocks/>
          </p:cNvSpPr>
          <p:nvPr/>
        </p:nvSpPr>
        <p:spPr>
          <a:xfrm>
            <a:off x="6160260" y="2888959"/>
            <a:ext cx="1054074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rgbClr val="7030A0"/>
                </a:solidFill>
              </a:rPr>
              <a:t>has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5" name="Google Shape;1881;p31">
            <a:extLst>
              <a:ext uri="{FF2B5EF4-FFF2-40B4-BE49-F238E27FC236}">
                <a16:creationId xmlns:a16="http://schemas.microsoft.com/office/drawing/2014/main" id="{79B3007F-3D45-9B03-1A46-44BD3D37A818}"/>
              </a:ext>
            </a:extLst>
          </p:cNvPr>
          <p:cNvSpPr txBox="1">
            <a:spLocks/>
          </p:cNvSpPr>
          <p:nvPr/>
        </p:nvSpPr>
        <p:spPr>
          <a:xfrm>
            <a:off x="7837210" y="3562572"/>
            <a:ext cx="1605815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rgbClr val="7030A0"/>
                </a:solidFill>
              </a:rPr>
              <a:t>starts 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2329333D-ABF3-6DEB-1A93-15113E7FB2F7}"/>
              </a:ext>
            </a:extLst>
          </p:cNvPr>
          <p:cNvSpPr txBox="1">
            <a:spLocks/>
          </p:cNvSpPr>
          <p:nvPr/>
        </p:nvSpPr>
        <p:spPr>
          <a:xfrm>
            <a:off x="6687297" y="4236185"/>
            <a:ext cx="1515758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smtClean="0">
                <a:solidFill>
                  <a:srgbClr val="7030A0"/>
                </a:solidFill>
              </a:rPr>
              <a:t>waiting 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9" name="Google Shape;1881;p31">
            <a:extLst>
              <a:ext uri="{FF2B5EF4-FFF2-40B4-BE49-F238E27FC236}">
                <a16:creationId xmlns:a16="http://schemas.microsoft.com/office/drawing/2014/main" id="{74B2F0F0-4AC2-6D3F-FA77-3BC71E422559}"/>
              </a:ext>
            </a:extLst>
          </p:cNvPr>
          <p:cNvSpPr txBox="1">
            <a:spLocks/>
          </p:cNvSpPr>
          <p:nvPr/>
        </p:nvSpPr>
        <p:spPr>
          <a:xfrm>
            <a:off x="1834213" y="5402877"/>
            <a:ext cx="2781747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rgbClr val="7030A0"/>
                </a:solidFill>
              </a:rPr>
              <a:t>was </a:t>
            </a:r>
            <a:r>
              <a:rPr lang="en-US" sz="3200" b="1">
                <a:solidFill>
                  <a:srgbClr val="7030A0"/>
                </a:solidFill>
              </a:rPr>
              <a:t>just </a:t>
            </a:r>
            <a:r>
              <a:rPr lang="en-US" sz="3200" b="1" smtClean="0">
                <a:solidFill>
                  <a:srgbClr val="7030A0"/>
                </a:solidFill>
              </a:rPr>
              <a:t>falling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18" name="Google Shape;1881;p31">
            <a:extLst>
              <a:ext uri="{FF2B5EF4-FFF2-40B4-BE49-F238E27FC236}">
                <a16:creationId xmlns:a16="http://schemas.microsoft.com/office/drawing/2014/main" id="{74B2F0F0-4AC2-6D3F-FA77-3BC71E422559}"/>
              </a:ext>
            </a:extLst>
          </p:cNvPr>
          <p:cNvSpPr txBox="1">
            <a:spLocks/>
          </p:cNvSpPr>
          <p:nvPr/>
        </p:nvSpPr>
        <p:spPr>
          <a:xfrm>
            <a:off x="9896762" y="5402876"/>
            <a:ext cx="1251885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smtClean="0">
                <a:solidFill>
                  <a:srgbClr val="7030A0"/>
                </a:solidFill>
              </a:rPr>
              <a:t>heard 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22" name="Google Shape;1881;p31">
            <a:extLst>
              <a:ext uri="{FF2B5EF4-FFF2-40B4-BE49-F238E27FC236}">
                <a16:creationId xmlns:a16="http://schemas.microsoft.com/office/drawing/2014/main" id="{2329333D-ABF3-6DEB-1A93-15113E7FB2F7}"/>
              </a:ext>
            </a:extLst>
          </p:cNvPr>
          <p:cNvSpPr txBox="1">
            <a:spLocks/>
          </p:cNvSpPr>
          <p:nvPr/>
        </p:nvSpPr>
        <p:spPr>
          <a:xfrm>
            <a:off x="834929" y="4236185"/>
            <a:ext cx="1145024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smtClean="0">
                <a:solidFill>
                  <a:srgbClr val="7030A0"/>
                </a:solidFill>
              </a:rPr>
              <a:t>Were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8" grpId="0"/>
      <p:bldP spid="9" grpId="0"/>
      <p:bldP spid="1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48218" y="127162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824" y="1267945"/>
            <a:ext cx="1116147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so that they are true for you.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149" y="11662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132E13A-45EE-9CA7-924E-107E87E433A6}"/>
              </a:ext>
            </a:extLst>
          </p:cNvPr>
          <p:cNvSpPr txBox="1"/>
          <p:nvPr/>
        </p:nvSpPr>
        <p:spPr>
          <a:xfrm>
            <a:off x="275546" y="2426701"/>
            <a:ext cx="1191454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smtClean="0">
                <a:solidFill>
                  <a:srgbClr val="F26649"/>
                </a:solidFill>
                <a:ea typeface="Calibri" panose="020F0502020204030204" pitchFamily="34" charset="0"/>
              </a:rPr>
              <a:t>1. </a:t>
            </a:r>
            <a:r>
              <a:rPr lang="en-US" sz="3000" smtClean="0">
                <a:ea typeface="Calibri" panose="020F0502020204030204" pitchFamily="34" charset="0"/>
              </a:rPr>
              <a:t>When </a:t>
            </a:r>
            <a:r>
              <a:rPr lang="en-US" sz="3000" dirty="0">
                <a:ea typeface="Calibri" panose="020F0502020204030204" pitchFamily="34" charset="0"/>
              </a:rPr>
              <a:t>I finished my lessons yesterday</a:t>
            </a:r>
            <a:r>
              <a:rPr lang="en-US" sz="3000">
                <a:ea typeface="Calibri" panose="020F0502020204030204" pitchFamily="34" charset="0"/>
              </a:rPr>
              <a:t>, </a:t>
            </a:r>
            <a:r>
              <a:rPr lang="en-US" sz="3000" smtClean="0">
                <a:ea typeface="Calibri" panose="020F0502020204030204" pitchFamily="34" charset="0"/>
              </a:rPr>
              <a:t>__________________________.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000" b="1" dirty="0">
                <a:solidFill>
                  <a:srgbClr val="F26649"/>
                </a:solidFill>
                <a:ea typeface="Calibri" panose="020F0502020204030204" pitchFamily="34" charset="0"/>
              </a:rPr>
              <a:t>2. </a:t>
            </a:r>
            <a:r>
              <a:rPr lang="en-US" sz="3000" dirty="0">
                <a:ea typeface="Calibri" panose="020F0502020204030204" pitchFamily="34" charset="0"/>
              </a:rPr>
              <a:t>Before I go to bed at night</a:t>
            </a:r>
            <a:r>
              <a:rPr lang="en-US" sz="3000">
                <a:ea typeface="Calibri" panose="020F0502020204030204" pitchFamily="34" charset="0"/>
              </a:rPr>
              <a:t>, </a:t>
            </a:r>
            <a:r>
              <a:rPr lang="en-US" sz="3000" smtClean="0">
                <a:ea typeface="Calibri" panose="020F0502020204030204" pitchFamily="34" charset="0"/>
              </a:rPr>
              <a:t>___________________________.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000" b="1" dirty="0">
                <a:solidFill>
                  <a:srgbClr val="F26649"/>
                </a:solidFill>
                <a:ea typeface="Calibri" panose="020F0502020204030204" pitchFamily="34" charset="0"/>
              </a:rPr>
              <a:t>3. </a:t>
            </a:r>
            <a:r>
              <a:rPr lang="en-US" sz="3000" dirty="0">
                <a:ea typeface="Calibri" panose="020F0502020204030204" pitchFamily="34" charset="0"/>
              </a:rPr>
              <a:t>I will wait until the </a:t>
            </a:r>
            <a:r>
              <a:rPr lang="en-US" sz="3000">
                <a:ea typeface="Calibri" panose="020F0502020204030204" pitchFamily="34" charset="0"/>
              </a:rPr>
              <a:t>teacher </a:t>
            </a:r>
            <a:r>
              <a:rPr lang="en-US" sz="3000" smtClean="0">
                <a:ea typeface="Calibri" panose="020F0502020204030204" pitchFamily="34" charset="0"/>
              </a:rPr>
              <a:t>______________________.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000" b="1" dirty="0">
                <a:solidFill>
                  <a:srgbClr val="F26649"/>
                </a:solidFill>
                <a:ea typeface="Calibri" panose="020F0502020204030204" pitchFamily="34" charset="0"/>
              </a:rPr>
              <a:t>4. </a:t>
            </a:r>
            <a:r>
              <a:rPr lang="en-US" sz="3000" dirty="0">
                <a:ea typeface="Calibri" panose="020F0502020204030204" pitchFamily="34" charset="0"/>
              </a:rPr>
              <a:t>As soon as we have our summer holiday</a:t>
            </a:r>
            <a:r>
              <a:rPr lang="en-US" sz="3000">
                <a:ea typeface="Calibri" panose="020F0502020204030204" pitchFamily="34" charset="0"/>
              </a:rPr>
              <a:t>, </a:t>
            </a:r>
            <a:r>
              <a:rPr lang="en-US" sz="3000" smtClean="0">
                <a:ea typeface="Calibri" panose="020F0502020204030204" pitchFamily="34" charset="0"/>
              </a:rPr>
              <a:t>_________________________.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000" b="1" dirty="0">
                <a:solidFill>
                  <a:srgbClr val="F26649"/>
                </a:solidFill>
                <a:ea typeface="Calibri" panose="020F0502020204030204" pitchFamily="34" charset="0"/>
              </a:rPr>
              <a:t>5. </a:t>
            </a:r>
            <a:r>
              <a:rPr lang="en-US" sz="3000" dirty="0">
                <a:ea typeface="Calibri" panose="020F0502020204030204" pitchFamily="34" charset="0"/>
              </a:rPr>
              <a:t>I usually listen to music </a:t>
            </a:r>
            <a:r>
              <a:rPr lang="en-US" sz="3000">
                <a:ea typeface="Calibri" panose="020F0502020204030204" pitchFamily="34" charset="0"/>
              </a:rPr>
              <a:t>while </a:t>
            </a:r>
            <a:r>
              <a:rPr lang="en-US" sz="3000" smtClean="0">
                <a:ea typeface="Calibri" panose="020F0502020204030204" pitchFamily="34" charset="0"/>
              </a:rPr>
              <a:t>_______________________.</a:t>
            </a:r>
            <a:endParaRPr lang="en-US" sz="3000" dirty="0">
              <a:ea typeface="Calibri" panose="020F050202020403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24EF0528-1A95-081D-E757-9ECE43478241}"/>
              </a:ext>
            </a:extLst>
          </p:cNvPr>
          <p:cNvSpPr txBox="1">
            <a:spLocks/>
          </p:cNvSpPr>
          <p:nvPr/>
        </p:nvSpPr>
        <p:spPr>
          <a:xfrm>
            <a:off x="6570036" y="2303483"/>
            <a:ext cx="5241707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7030A0"/>
                </a:solidFill>
              </a:rPr>
              <a:t>my friends were waiting for me</a:t>
            </a:r>
            <a:endParaRPr lang="en-US" sz="30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446833" y="135939"/>
            <a:ext cx="3179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2CD3F327-970E-FA16-BBFE-874738374CE3}"/>
              </a:ext>
            </a:extLst>
          </p:cNvPr>
          <p:cNvSpPr txBox="1">
            <a:spLocks/>
          </p:cNvSpPr>
          <p:nvPr/>
        </p:nvSpPr>
        <p:spPr>
          <a:xfrm>
            <a:off x="4881193" y="2928118"/>
            <a:ext cx="503653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7030A0"/>
                </a:solidFill>
              </a:rPr>
              <a:t>my mother read a story for me</a:t>
            </a:r>
            <a:endParaRPr lang="en-US" sz="30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5" name="Google Shape;1881;p31">
            <a:extLst>
              <a:ext uri="{FF2B5EF4-FFF2-40B4-BE49-F238E27FC236}">
                <a16:creationId xmlns:a16="http://schemas.microsoft.com/office/drawing/2014/main" id="{79B3007F-3D45-9B03-1A46-44BD3D37A818}"/>
              </a:ext>
            </a:extLst>
          </p:cNvPr>
          <p:cNvSpPr txBox="1">
            <a:spLocks/>
          </p:cNvSpPr>
          <p:nvPr/>
        </p:nvSpPr>
        <p:spPr>
          <a:xfrm>
            <a:off x="4960324" y="3588727"/>
            <a:ext cx="4113338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7030A0"/>
                </a:solidFill>
              </a:rPr>
              <a:t>finds out my exam paper</a:t>
            </a:r>
            <a:endParaRPr lang="en-US" sz="30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2329333D-ABF3-6DEB-1A93-15113E7FB2F7}"/>
              </a:ext>
            </a:extLst>
          </p:cNvPr>
          <p:cNvSpPr txBox="1">
            <a:spLocks/>
          </p:cNvSpPr>
          <p:nvPr/>
        </p:nvSpPr>
        <p:spPr>
          <a:xfrm>
            <a:off x="7069338" y="4209659"/>
            <a:ext cx="485271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7030A0"/>
                </a:solidFill>
              </a:rPr>
              <a:t>we will go to our uncle’s farm</a:t>
            </a:r>
            <a:endParaRPr lang="en-US" sz="30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9" name="Google Shape;1881;p31">
            <a:extLst>
              <a:ext uri="{FF2B5EF4-FFF2-40B4-BE49-F238E27FC236}">
                <a16:creationId xmlns:a16="http://schemas.microsoft.com/office/drawing/2014/main" id="{74B2F0F0-4AC2-6D3F-FA77-3BC71E422559}"/>
              </a:ext>
            </a:extLst>
          </p:cNvPr>
          <p:cNvSpPr txBox="1">
            <a:spLocks/>
          </p:cNvSpPr>
          <p:nvPr/>
        </p:nvSpPr>
        <p:spPr>
          <a:xfrm>
            <a:off x="5284454" y="4834294"/>
            <a:ext cx="4360708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7030A0"/>
                </a:solidFill>
              </a:rPr>
              <a:t>I am doing my housework</a:t>
            </a:r>
            <a:endParaRPr lang="en-US" sz="30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0155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57882"/>
            <a:ext cx="10282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7, 8, 9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598" y="430855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329" y="2689271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Do exercise in the workbook.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20" y="2689272"/>
            <a:ext cx="3644828" cy="364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98021" y="98004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8" y="1726624"/>
            <a:ext cx="457501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63236" y="1774086"/>
            <a:ext cx="473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LANGUAGE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0180" y="132929"/>
            <a:ext cx="237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86491" y="98004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UNITS 7 – 8 - 9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9657" y="116633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3C5244E-A2CB-CB6E-1561-D1F409718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90" y="2643114"/>
            <a:ext cx="3789940" cy="37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59124" y="1990682"/>
            <a:ext cx="204713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44134"/>
            <a:ext cx="5740800" cy="49042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Keywords </a:t>
            </a:r>
            <a:r>
              <a:rPr lang="en-US" dirty="0">
                <a:solidFill>
                  <a:schemeClr val="tx1"/>
                </a:solidFill>
              </a:rPr>
              <a:t>game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2304" y="1818690"/>
            <a:ext cx="5755112" cy="12374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1a: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repeat, paying attention to the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underlined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1b: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A, B, C, or D to show the word in each group with a different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stress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pattern. 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505075" y="1409153"/>
            <a:ext cx="1577615" cy="5815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2" idx="0"/>
          </p:cNvCxnSpPr>
          <p:nvPr/>
        </p:nvCxnSpPr>
        <p:spPr>
          <a:xfrm rot="10800000" flipV="1">
            <a:off x="2112506" y="2291405"/>
            <a:ext cx="946619" cy="109275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78695" y="440242"/>
            <a:ext cx="359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</a:t>
            </a:r>
            <a:r>
              <a:rPr lang="en-US" sz="2800" b="1" smtClean="0">
                <a:solidFill>
                  <a:schemeClr val="bg1"/>
                </a:solidFill>
              </a:rPr>
              <a:t>Language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70890" y="6040106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6061337"/>
            <a:ext cx="5767106" cy="60415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A83C4A68-EB73-5354-2F41-2D2269B0CBE7}"/>
              </a:ext>
            </a:extLst>
          </p:cNvPr>
          <p:cNvSpPr/>
          <p:nvPr/>
        </p:nvSpPr>
        <p:spPr>
          <a:xfrm>
            <a:off x="1194548" y="338416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4" name="Curved Connector 25">
            <a:extLst>
              <a:ext uri="{FF2B5EF4-FFF2-40B4-BE49-F238E27FC236}">
                <a16:creationId xmlns:a16="http://schemas.microsoft.com/office/drawing/2014/main" id="{07778C8C-1321-B1E6-2B97-8268069FC8FA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3030462" y="3684889"/>
            <a:ext cx="568538" cy="14054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ectangle 21">
            <a:extLst>
              <a:ext uri="{FF2B5EF4-FFF2-40B4-BE49-F238E27FC236}">
                <a16:creationId xmlns:a16="http://schemas.microsoft.com/office/drawing/2014/main" id="{8F2A6C5B-D7AA-737A-4C14-9617164743CE}"/>
              </a:ext>
            </a:extLst>
          </p:cNvPr>
          <p:cNvSpPr/>
          <p:nvPr/>
        </p:nvSpPr>
        <p:spPr>
          <a:xfrm>
            <a:off x="5592304" y="3248145"/>
            <a:ext cx="5755112" cy="127559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the sentences with the words and phrase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correct forms of the words in brackets to complete the sentences. </a:t>
            </a:r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6421AC7D-243F-1951-41F0-89369D299CB9}"/>
              </a:ext>
            </a:extLst>
          </p:cNvPr>
          <p:cNvSpPr/>
          <p:nvPr/>
        </p:nvSpPr>
        <p:spPr>
          <a:xfrm>
            <a:off x="2613351" y="5090340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457A7918-C571-2AA5-9383-3C5995947833}"/>
              </a:ext>
            </a:extLst>
          </p:cNvPr>
          <p:cNvSpPr/>
          <p:nvPr/>
        </p:nvSpPr>
        <p:spPr>
          <a:xfrm>
            <a:off x="5592304" y="4715784"/>
            <a:ext cx="5755112" cy="120644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correct tense of the verbs in brackets to complete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sentences. 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Complete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that they are true for you.</a:t>
            </a:r>
          </a:p>
        </p:txBody>
      </p:sp>
      <p:cxnSp>
        <p:nvCxnSpPr>
          <p:cNvPr id="17" name="Curved Connector 25">
            <a:extLst>
              <a:ext uri="{FF2B5EF4-FFF2-40B4-BE49-F238E27FC236}">
                <a16:creationId xmlns:a16="http://schemas.microsoft.com/office/drawing/2014/main" id="{1BB5CC58-DA40-CEAA-148E-EEE5C7FD92EF}"/>
              </a:ext>
            </a:extLst>
          </p:cNvPr>
          <p:cNvCxnSpPr>
            <a:cxnSpLocks/>
            <a:stCxn id="9" idx="1"/>
            <a:endCxn id="27" idx="0"/>
          </p:cNvCxnSpPr>
          <p:nvPr/>
        </p:nvCxnSpPr>
        <p:spPr>
          <a:xfrm rot="10800000" flipV="1">
            <a:off x="1856539" y="5392416"/>
            <a:ext cx="756812" cy="64768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000701" y="1104001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1</a:t>
            </a:r>
          </a:p>
        </p:txBody>
      </p:sp>
      <p:pic>
        <p:nvPicPr>
          <p:cNvPr id="1026" name="Picture 2" descr="Environmental protection Vectors &amp; Illustrations for Free Download | Freepik">
            <a:extLst>
              <a:ext uri="{FF2B5EF4-FFF2-40B4-BE49-F238E27FC236}">
                <a16:creationId xmlns:a16="http://schemas.microsoft.com/office/drawing/2014/main" id="{9864DEED-3A26-B04B-CC3A-F2CBAF455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62" y="1077336"/>
            <a:ext cx="4228292" cy="33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4C7E6EC-3677-1BB5-68FA-6DA876B3F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5" y="1457944"/>
            <a:ext cx="4149345" cy="310881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62309C6-1C72-C987-7CC0-14BE28524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11" y="4013797"/>
            <a:ext cx="4048031" cy="2504719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180916" y="3472159"/>
            <a:ext cx="10369438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7: ENVIRONMENTAL PROTECTION</a:t>
            </a:r>
          </a:p>
        </p:txBody>
      </p: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shier Girl in Supermarket. Clipart Image Isolated on White Background  Stock Vector - Illustration of people, girl: 153462638">
            <a:extLst>
              <a:ext uri="{FF2B5EF4-FFF2-40B4-BE49-F238E27FC236}">
                <a16:creationId xmlns:a16="http://schemas.microsoft.com/office/drawing/2014/main" id="{61AC7931-7108-EE14-5EDC-14D712FE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41" y="3893280"/>
            <a:ext cx="3731236" cy="27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C0D7F2D-B19B-BEDC-AA5C-9F73EA68D5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2" y="1633591"/>
            <a:ext cx="4790589" cy="490077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000701" y="1104001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1DD51-1EBB-0B5E-AB06-EA8294CB4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309" y="1222393"/>
            <a:ext cx="3977497" cy="25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3502876" y="3384828"/>
            <a:ext cx="5558931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8: SHOPPING</a:t>
            </a:r>
          </a:p>
        </p:txBody>
      </p:sp>
    </p:spTree>
    <p:extLst>
      <p:ext uri="{BB962C8B-B14F-4D97-AF65-F5344CB8AC3E}">
        <p14:creationId xmlns:p14="http://schemas.microsoft.com/office/powerpoint/2010/main" val="35090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Earthquakes (Natural Disasters) Clipart | Teaching Resources">
            <a:extLst>
              <a:ext uri="{FF2B5EF4-FFF2-40B4-BE49-F238E27FC236}">
                <a16:creationId xmlns:a16="http://schemas.microsoft.com/office/drawing/2014/main" id="{622782CB-9BE4-80EF-11B3-45348DB4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82" y="3566590"/>
            <a:ext cx="4424812" cy="2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Disaster Cliparts, Download Free Disaster Cliparts png images, Free  ClipArts on Clipart Library">
            <a:extLst>
              <a:ext uri="{FF2B5EF4-FFF2-40B4-BE49-F238E27FC236}">
                <a16:creationId xmlns:a16="http://schemas.microsoft.com/office/drawing/2014/main" id="{AAF70EFA-B157-9AFC-7B70-5AFD957F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05" y="1114318"/>
            <a:ext cx="3985440" cy="301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Natural Disaster Cliparts, Download Free Natural Disaster Cliparts png  images, Free ClipArts on Clipart Library">
            <a:extLst>
              <a:ext uri="{FF2B5EF4-FFF2-40B4-BE49-F238E27FC236}">
                <a16:creationId xmlns:a16="http://schemas.microsoft.com/office/drawing/2014/main" id="{673A7E9A-EE65-7B30-3518-197AAFC6C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4" y="1545642"/>
            <a:ext cx="3523179" cy="376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000701" y="1104001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3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930929" y="3429000"/>
            <a:ext cx="7747327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9: NATURAL DISASTERS</a:t>
            </a:r>
          </a:p>
        </p:txBody>
      </p:sp>
    </p:spTree>
    <p:extLst>
      <p:ext uri="{BB962C8B-B14F-4D97-AF65-F5344CB8AC3E}">
        <p14:creationId xmlns:p14="http://schemas.microsoft.com/office/powerpoint/2010/main" val="32475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1474" y="1394126"/>
            <a:ext cx="1015814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repeat, paying attention to the underlined words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1150" y="1394126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774" y="1321044"/>
            <a:ext cx="769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Myriad Pro" pitchFamily="34" charset="0"/>
              </a:rPr>
              <a:t>1a</a:t>
            </a:r>
            <a:endParaRPr lang="en-US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46832" y="135939"/>
            <a:ext cx="44025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4776CE6C-BAA1-9559-16E6-3B917A395320}"/>
              </a:ext>
            </a:extLst>
          </p:cNvPr>
          <p:cNvSpPr txBox="1"/>
          <p:nvPr/>
        </p:nvSpPr>
        <p:spPr>
          <a:xfrm>
            <a:off x="924021" y="2611931"/>
            <a:ext cx="10162347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26649"/>
                </a:solidFill>
                <a:ea typeface="Times New Roman" panose="02020603050405020304" pitchFamily="18" charset="0"/>
              </a:rPr>
              <a:t>1. </a:t>
            </a:r>
            <a:r>
              <a:rPr lang="en-US" sz="3600" dirty="0">
                <a:ea typeface="Times New Roman" panose="02020603050405020304" pitchFamily="18" charset="0"/>
              </a:rPr>
              <a:t>The sky today is </a:t>
            </a:r>
            <a:r>
              <a:rPr lang="en-US" sz="3600" u="sng" dirty="0">
                <a:ea typeface="Times New Roman" panose="02020603050405020304" pitchFamily="18" charset="0"/>
              </a:rPr>
              <a:t>clear</a:t>
            </a:r>
            <a:r>
              <a:rPr lang="en-US" sz="3600" dirty="0">
                <a:ea typeface="Times New Roman" panose="02020603050405020304" pitchFamily="18" charset="0"/>
              </a:rPr>
              <a:t> and </a:t>
            </a:r>
            <a:r>
              <a:rPr lang="en-US" sz="3600" u="sng" dirty="0">
                <a:ea typeface="Times New Roman" panose="02020603050405020304" pitchFamily="18" charset="0"/>
              </a:rPr>
              <a:t>blue</a:t>
            </a:r>
            <a:r>
              <a:rPr lang="en-US" sz="3600" dirty="0"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26649"/>
                </a:solidFill>
                <a:ea typeface="Times New Roman" panose="02020603050405020304" pitchFamily="18" charset="0"/>
              </a:rPr>
              <a:t>2. </a:t>
            </a:r>
            <a:r>
              <a:rPr lang="en-US" sz="3600" dirty="0">
                <a:ea typeface="Times New Roman" panose="02020603050405020304" pitchFamily="18" charset="0"/>
              </a:rPr>
              <a:t>The </a:t>
            </a:r>
            <a:r>
              <a:rPr lang="en-US" sz="3600" u="sng" dirty="0">
                <a:ea typeface="Times New Roman" panose="02020603050405020304" pitchFamily="18" charset="0"/>
              </a:rPr>
              <a:t>speaker</a:t>
            </a:r>
            <a:r>
              <a:rPr lang="en-US" sz="3600" dirty="0">
                <a:ea typeface="Times New Roman" panose="02020603050405020304" pitchFamily="18" charset="0"/>
              </a:rPr>
              <a:t> talked a lot about </a:t>
            </a:r>
            <a:r>
              <a:rPr lang="en-US" sz="3600" u="sng" dirty="0">
                <a:ea typeface="Times New Roman" panose="02020603050405020304" pitchFamily="18" charset="0"/>
              </a:rPr>
              <a:t>honesty</a:t>
            </a:r>
            <a:r>
              <a:rPr lang="en-US" sz="3600" dirty="0"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26649"/>
                </a:solidFill>
                <a:ea typeface="Times New Roman" panose="02020603050405020304" pitchFamily="18" charset="0"/>
              </a:rPr>
              <a:t>3. </a:t>
            </a:r>
            <a:r>
              <a:rPr lang="en-US" sz="3600" dirty="0">
                <a:ea typeface="Times New Roman" panose="02020603050405020304" pitchFamily="18" charset="0"/>
              </a:rPr>
              <a:t>The </a:t>
            </a:r>
            <a:r>
              <a:rPr lang="en-US" sz="3600" u="sng" dirty="0">
                <a:ea typeface="Times New Roman" panose="02020603050405020304" pitchFamily="18" charset="0"/>
              </a:rPr>
              <a:t>store</a:t>
            </a:r>
            <a:r>
              <a:rPr lang="en-US" sz="3600" dirty="0">
                <a:ea typeface="Times New Roman" panose="02020603050405020304" pitchFamily="18" charset="0"/>
              </a:rPr>
              <a:t> on that corner sells local </a:t>
            </a:r>
            <a:r>
              <a:rPr lang="en-US" sz="3600" u="sng" dirty="0" err="1">
                <a:ea typeface="Times New Roman" panose="02020603050405020304" pitchFamily="18" charset="0"/>
              </a:rPr>
              <a:t>specialities</a:t>
            </a:r>
            <a:r>
              <a:rPr lang="en-US" sz="3600" dirty="0"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Track 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2661" y="1828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528CDFA-DADA-2D63-A26B-CD4CCB246C67}"/>
              </a:ext>
            </a:extLst>
          </p:cNvPr>
          <p:cNvSpPr txBox="1"/>
          <p:nvPr/>
        </p:nvSpPr>
        <p:spPr>
          <a:xfrm>
            <a:off x="238732" y="2205643"/>
            <a:ext cx="1171072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F26649"/>
                </a:solidFill>
                <a:ea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 smtClean="0">
                <a:ea typeface="Times New Roman" panose="02020603050405020304" pitchFamily="18" charset="0"/>
              </a:rPr>
              <a:t>humorous	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 smtClean="0">
                <a:ea typeface="Times New Roman" panose="02020603050405020304" pitchFamily="18" charset="0"/>
              </a:rPr>
              <a:t>tremendous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numerous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 dirty="0">
                <a:ea typeface="Times New Roman" panose="02020603050405020304" pitchFamily="18" charset="0"/>
              </a:rPr>
              <a:t> generous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F26649"/>
                </a:solidFill>
                <a:ea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 smtClean="0">
                <a:ea typeface="Times New Roman" panose="02020603050405020304" pitchFamily="18" charset="0"/>
              </a:rPr>
              <a:t>national	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 smtClean="0">
                <a:ea typeface="Times New Roman" panose="02020603050405020304" pitchFamily="18" charset="0"/>
              </a:rPr>
              <a:t>animal	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arrival	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 dirty="0">
                <a:ea typeface="Times New Roman" panose="02020603050405020304" pitchFamily="18" charset="0"/>
              </a:rPr>
              <a:t> typical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F26649"/>
                </a:solidFill>
                <a:ea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 smtClean="0">
                <a:ea typeface="Times New Roman" panose="02020603050405020304" pitchFamily="18" charset="0"/>
              </a:rPr>
              <a:t>festival	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cultural	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poisonous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 dirty="0">
                <a:ea typeface="Times New Roman" panose="02020603050405020304" pitchFamily="18" charset="0"/>
              </a:rPr>
              <a:t> ambitious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21150" y="1394126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108" y="1353041"/>
            <a:ext cx="67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Myriad Pro" pitchFamily="34" charset="0"/>
              </a:rPr>
              <a:t>1b</a:t>
            </a:r>
            <a:endParaRPr lang="en-US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46832" y="135939"/>
            <a:ext cx="44025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27B1AF9D-C75B-350F-B243-6EEB89A7C018}"/>
              </a:ext>
            </a:extLst>
          </p:cNvPr>
          <p:cNvSpPr/>
          <p:nvPr/>
        </p:nvSpPr>
        <p:spPr>
          <a:xfrm>
            <a:off x="3865481" y="2614704"/>
            <a:ext cx="493794" cy="4904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BA96E27-FEE9-809E-324A-7247A338EF7D}"/>
              </a:ext>
            </a:extLst>
          </p:cNvPr>
          <p:cNvSpPr txBox="1"/>
          <p:nvPr/>
        </p:nvSpPr>
        <p:spPr>
          <a:xfrm>
            <a:off x="1187515" y="1433343"/>
            <a:ext cx="1092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A, B, C, or D to show the word in each group with a different stress pattern.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E03E63B0-2873-0875-684C-1CFDE586FFB9}"/>
              </a:ext>
            </a:extLst>
          </p:cNvPr>
          <p:cNvSpPr/>
          <p:nvPr/>
        </p:nvSpPr>
        <p:spPr>
          <a:xfrm>
            <a:off x="6629946" y="3914504"/>
            <a:ext cx="493794" cy="4904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D4C50AB8-F2F8-D943-132A-5F115CA35F88}"/>
              </a:ext>
            </a:extLst>
          </p:cNvPr>
          <p:cNvSpPr/>
          <p:nvPr/>
        </p:nvSpPr>
        <p:spPr>
          <a:xfrm>
            <a:off x="9374436" y="5176489"/>
            <a:ext cx="493794" cy="4904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31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32607" y="126892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7965" y="1276368"/>
            <a:ext cx="104332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359" y="11571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AD2EA9-F20B-3306-DD3D-54FB9891C998}"/>
              </a:ext>
            </a:extLst>
          </p:cNvPr>
          <p:cNvSpPr txBox="1"/>
          <p:nvPr/>
        </p:nvSpPr>
        <p:spPr>
          <a:xfrm>
            <a:off x="134737" y="2918400"/>
            <a:ext cx="119728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1. </a:t>
            </a:r>
            <a:r>
              <a:rPr lang="en-US" sz="3200" smtClean="0">
                <a:ea typeface="Calibri" panose="020F0502020204030204" pitchFamily="34" charset="0"/>
              </a:rPr>
              <a:t>We </a:t>
            </a:r>
            <a:r>
              <a:rPr lang="en-US" sz="3200" dirty="0">
                <a:ea typeface="Calibri" panose="020F0502020204030204" pitchFamily="34" charset="0"/>
              </a:rPr>
              <a:t>should recycle </a:t>
            </a:r>
            <a:r>
              <a:rPr lang="en-US" sz="3200">
                <a:ea typeface="Calibri" panose="020F0502020204030204" pitchFamily="34" charset="0"/>
              </a:rPr>
              <a:t>various </a:t>
            </a:r>
            <a:r>
              <a:rPr lang="en-US" sz="3200" smtClean="0">
                <a:ea typeface="Calibri" panose="020F0502020204030204" pitchFamily="34" charset="0"/>
              </a:rPr>
              <a:t>_________ </a:t>
            </a:r>
            <a:r>
              <a:rPr lang="en-US" sz="3200" dirty="0">
                <a:ea typeface="Calibri" panose="020F0502020204030204" pitchFamily="34" charset="0"/>
              </a:rPr>
              <a:t>products instead of throwing them </a:t>
            </a:r>
            <a:r>
              <a:rPr lang="en-US" sz="3200">
                <a:ea typeface="Calibri" panose="020F0502020204030204" pitchFamily="34" charset="0"/>
              </a:rPr>
              <a:t>away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2. </a:t>
            </a:r>
            <a:r>
              <a:rPr lang="en-US" sz="3200" dirty="0">
                <a:ea typeface="Calibri" panose="020F0502020204030204" pitchFamily="34" charset="0"/>
              </a:rPr>
              <a:t>Shopping </a:t>
            </a:r>
            <a:r>
              <a:rPr lang="en-US" sz="3200" dirty="0" err="1">
                <a:ea typeface="Calibri" panose="020F0502020204030204" pitchFamily="34" charset="0"/>
              </a:rPr>
              <a:t>centres</a:t>
            </a:r>
            <a:r>
              <a:rPr lang="en-US" sz="3200" dirty="0">
                <a:ea typeface="Calibri" panose="020F0502020204030204" pitchFamily="34" charset="0"/>
              </a:rPr>
              <a:t> attract a lot </a:t>
            </a:r>
            <a:r>
              <a:rPr lang="en-US" sz="3200">
                <a:ea typeface="Calibri" panose="020F0502020204030204" pitchFamily="34" charset="0"/>
              </a:rPr>
              <a:t>of </a:t>
            </a:r>
            <a:r>
              <a:rPr lang="en-US" sz="3200" smtClean="0">
                <a:ea typeface="Calibri" panose="020F0502020204030204" pitchFamily="34" charset="0"/>
              </a:rPr>
              <a:t>_________ </a:t>
            </a:r>
            <a:r>
              <a:rPr lang="en-US" sz="3200" dirty="0">
                <a:ea typeface="Calibri" panose="020F0502020204030204" pitchFamily="34" charset="0"/>
              </a:rPr>
              <a:t>during the sales </a:t>
            </a:r>
            <a:r>
              <a:rPr lang="en-US" sz="3200">
                <a:ea typeface="Calibri" panose="020F0502020204030204" pitchFamily="34" charset="0"/>
              </a:rPr>
              <a:t>season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3. </a:t>
            </a:r>
            <a:r>
              <a:rPr lang="en-US" sz="3200" dirty="0">
                <a:ea typeface="Calibri" panose="020F0502020204030204" pitchFamily="34" charset="0"/>
              </a:rPr>
              <a:t>Population growth is causing destruction of </a:t>
            </a:r>
            <a:r>
              <a:rPr lang="en-US" sz="3200">
                <a:ea typeface="Calibri" panose="020F0502020204030204" pitchFamily="34" charset="0"/>
              </a:rPr>
              <a:t>wildlife </a:t>
            </a:r>
            <a:r>
              <a:rPr lang="en-US" sz="3200" smtClean="0">
                <a:ea typeface="Calibri" panose="020F0502020204030204" pitchFamily="34" charset="0"/>
              </a:rPr>
              <a:t>________ </a:t>
            </a:r>
            <a:r>
              <a:rPr lang="en-US" sz="3200" dirty="0">
                <a:ea typeface="Calibri" panose="020F0502020204030204" pitchFamily="34" charset="0"/>
              </a:rPr>
              <a:t>throughout the </a:t>
            </a:r>
            <a:r>
              <a:rPr lang="en-US" sz="3200">
                <a:ea typeface="Calibri" panose="020F0502020204030204" pitchFamily="34" charset="0"/>
              </a:rPr>
              <a:t>world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BC59CE72-FDBD-5AC3-8F3F-A649A98CC6B7}"/>
              </a:ext>
            </a:extLst>
          </p:cNvPr>
          <p:cNvSpPr txBox="1">
            <a:spLocks/>
          </p:cNvSpPr>
          <p:nvPr/>
        </p:nvSpPr>
        <p:spPr>
          <a:xfrm>
            <a:off x="4959770" y="2818020"/>
            <a:ext cx="193777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single-use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F9151AB1-859A-F42C-92C5-14DD54A4EB49}"/>
              </a:ext>
            </a:extLst>
          </p:cNvPr>
          <p:cNvSpPr txBox="1"/>
          <p:nvPr/>
        </p:nvSpPr>
        <p:spPr>
          <a:xfrm>
            <a:off x="446833" y="135939"/>
            <a:ext cx="36731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193B6E7-C5FA-DBF4-8587-A9ABACE73AEB}"/>
              </a:ext>
            </a:extLst>
          </p:cNvPr>
          <p:cNvSpPr txBox="1"/>
          <p:nvPr/>
        </p:nvSpPr>
        <p:spPr>
          <a:xfrm>
            <a:off x="1398728" y="1755108"/>
            <a:ext cx="8342319" cy="1077218"/>
          </a:xfrm>
          <a:prstGeom prst="rect">
            <a:avLst/>
          </a:prstGeom>
          <a:noFill/>
          <a:ln w="28575">
            <a:solidFill>
              <a:srgbClr val="7192A9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0">
                <a:solidFill>
                  <a:srgbClr val="C00000"/>
                </a:solidFill>
                <a:effectLst/>
              </a:rPr>
              <a:t>customers             </a:t>
            </a:r>
            <a:r>
              <a:rPr lang="en-US" sz="3200" b="1" i="0" smtClean="0">
                <a:solidFill>
                  <a:srgbClr val="C00000"/>
                </a:solidFill>
                <a:effectLst/>
              </a:rPr>
              <a:t>bargain</a:t>
            </a:r>
            <a:r>
              <a:rPr lang="en-US" sz="3200" b="1" smtClean="0">
                <a:solidFill>
                  <a:srgbClr val="C00000"/>
                </a:solidFill>
              </a:rPr>
              <a:t>                        </a:t>
            </a:r>
            <a:r>
              <a:rPr lang="en-US" sz="3200" b="1" i="0" smtClean="0">
                <a:solidFill>
                  <a:srgbClr val="C00000"/>
                </a:solidFill>
                <a:effectLst/>
              </a:rPr>
              <a:t>single-use               </a:t>
            </a:r>
          </a:p>
          <a:p>
            <a:r>
              <a:rPr lang="en-US" sz="3200" b="1" i="0" smtClean="0">
                <a:solidFill>
                  <a:srgbClr val="C00000"/>
                </a:solidFill>
                <a:effectLst/>
              </a:rPr>
              <a:t>habitats</a:t>
            </a:r>
            <a:r>
              <a:rPr lang="en-US" sz="3200" b="1" smtClean="0">
                <a:solidFill>
                  <a:srgbClr val="C00000"/>
                </a:solidFill>
              </a:rPr>
              <a:t>                 </a:t>
            </a:r>
            <a:r>
              <a:rPr lang="en-US" sz="3200" b="1" i="0" dirty="0">
                <a:solidFill>
                  <a:srgbClr val="C00000"/>
                </a:solidFill>
                <a:effectLst/>
              </a:rPr>
              <a:t>natural disasters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10" name="Google Shape;1881;p31">
            <a:extLst>
              <a:ext uri="{FF2B5EF4-FFF2-40B4-BE49-F238E27FC236}">
                <a16:creationId xmlns:a16="http://schemas.microsoft.com/office/drawing/2014/main" id="{8A75A81F-58B5-D226-3206-540C642C55BD}"/>
              </a:ext>
            </a:extLst>
          </p:cNvPr>
          <p:cNvSpPr txBox="1">
            <a:spLocks/>
          </p:cNvSpPr>
          <p:nvPr/>
        </p:nvSpPr>
        <p:spPr>
          <a:xfrm>
            <a:off x="6005195" y="4301698"/>
            <a:ext cx="1989337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customers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11" name="Google Shape;1881;p31">
            <a:extLst>
              <a:ext uri="{FF2B5EF4-FFF2-40B4-BE49-F238E27FC236}">
                <a16:creationId xmlns:a16="http://schemas.microsoft.com/office/drawing/2014/main" id="{3E8C263B-403A-A954-E174-C37240321BFC}"/>
              </a:ext>
            </a:extLst>
          </p:cNvPr>
          <p:cNvSpPr txBox="1">
            <a:spLocks/>
          </p:cNvSpPr>
          <p:nvPr/>
        </p:nvSpPr>
        <p:spPr>
          <a:xfrm>
            <a:off x="9124980" y="5344231"/>
            <a:ext cx="1801838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habitats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3898</TotalTime>
  <Words>745</Words>
  <Application>Microsoft Office PowerPoint</Application>
  <PresentationFormat>Widescreen</PresentationFormat>
  <Paragraphs>143</Paragraphs>
  <Slides>17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226</cp:revision>
  <dcterms:created xsi:type="dcterms:W3CDTF">2020-12-09T02:04:09Z</dcterms:created>
  <dcterms:modified xsi:type="dcterms:W3CDTF">2023-07-13T07:30:36Z</dcterms:modified>
</cp:coreProperties>
</file>