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Lst>
  <p:sldSz cy="6858000" cx="9144000"/>
  <p:notesSz cx="6858000" cy="9144000"/>
  <p:embeddedFontLst>
    <p:embeddedFont>
      <p:font typeface="Tahoma"/>
      <p:regular r:id="rId29"/>
      <p:bold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31" roundtripDataSignature="AMtx7mgqBYlaOgKjOu0hRNxWA17RqvqUc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A138648-16F2-41D2-A937-0687D9DD8F71}">
  <a:tblStyle styleId="{1A138648-16F2-41D2-A937-0687D9DD8F71}"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Tahoma-regular.fntdata"/><Relationship Id="rId7" Type="http://schemas.openxmlformats.org/officeDocument/2006/relationships/slide" Target="slides/slide1.xml"/><Relationship Id="rId8" Type="http://schemas.openxmlformats.org/officeDocument/2006/relationships/slide" Target="slides/slide2.xml"/><Relationship Id="rId31" Type="http://customschemas.google.com/relationships/presentationmetadata" Target="metadata"/><Relationship Id="rId30" Type="http://schemas.openxmlformats.org/officeDocument/2006/relationships/font" Target="fonts/Tahoma-bold.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4" name="Google Shape;284;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0" name="Google Shape;300;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2" name="Google Shape;322;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1" name="Google Shape;331;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4"/>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4"/>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4"/>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3"/>
          <p:cNvSpPr txBox="1"/>
          <p:nvPr>
            <p:ph idx="1" type="body"/>
          </p:nvPr>
        </p:nvSpPr>
        <p:spPr>
          <a:xfrm rot="5400000">
            <a:off x="2309018"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33"/>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3"/>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3"/>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4732337"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4"/>
          <p:cNvSpPr txBox="1"/>
          <p:nvPr>
            <p:ph idx="1" type="body"/>
          </p:nvPr>
        </p:nvSpPr>
        <p:spPr>
          <a:xfrm rot="5400000">
            <a:off x="541338" y="190502"/>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34"/>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4"/>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4"/>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25"/>
          <p:cNvSpPr txBox="1"/>
          <p:nvPr>
            <p:ph type="ctrTitle"/>
          </p:nvPr>
        </p:nvSpPr>
        <p:spPr>
          <a:xfrm>
            <a:off x="685800" y="2130426"/>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2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2" name="Google Shape;22;p25"/>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5"/>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5"/>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26"/>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26"/>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6"/>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6"/>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7"/>
          <p:cNvSpPr txBox="1"/>
          <p:nvPr>
            <p:ph idx="1" type="body"/>
          </p:nvPr>
        </p:nvSpPr>
        <p:spPr>
          <a:xfrm>
            <a:off x="722313" y="2906714"/>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27"/>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7"/>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7"/>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8"/>
          <p:cNvSpPr txBox="1"/>
          <p:nvPr>
            <p:ph idx="1" type="body"/>
          </p:nvPr>
        </p:nvSpPr>
        <p:spPr>
          <a:xfrm>
            <a:off x="457200" y="1600201"/>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28"/>
          <p:cNvSpPr txBox="1"/>
          <p:nvPr>
            <p:ph idx="2" type="body"/>
          </p:nvPr>
        </p:nvSpPr>
        <p:spPr>
          <a:xfrm>
            <a:off x="4648200" y="1600201"/>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28"/>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8"/>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8"/>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29"/>
          <p:cNvSpPr txBox="1"/>
          <p:nvPr>
            <p:ph idx="1" type="body"/>
          </p:nvPr>
        </p:nvSpPr>
        <p:spPr>
          <a:xfrm>
            <a:off x="457201"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29"/>
          <p:cNvSpPr txBox="1"/>
          <p:nvPr>
            <p:ph idx="2" type="body"/>
          </p:nvPr>
        </p:nvSpPr>
        <p:spPr>
          <a:xfrm>
            <a:off x="457201"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29"/>
          <p:cNvSpPr txBox="1"/>
          <p:nvPr>
            <p:ph idx="3" type="body"/>
          </p:nvPr>
        </p:nvSpPr>
        <p:spPr>
          <a:xfrm>
            <a:off x="4645026"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29"/>
          <p:cNvSpPr txBox="1"/>
          <p:nvPr>
            <p:ph idx="4" type="body"/>
          </p:nvPr>
        </p:nvSpPr>
        <p:spPr>
          <a:xfrm>
            <a:off x="4645026"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29"/>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9"/>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9"/>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30"/>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0"/>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0"/>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457201"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1"/>
          <p:cNvSpPr txBox="1"/>
          <p:nvPr>
            <p:ph idx="1" type="body"/>
          </p:nvPr>
        </p:nvSpPr>
        <p:spPr>
          <a:xfrm>
            <a:off x="3575050" y="273051"/>
            <a:ext cx="5111751"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31"/>
          <p:cNvSpPr txBox="1"/>
          <p:nvPr>
            <p:ph idx="2" type="body"/>
          </p:nvPr>
        </p:nvSpPr>
        <p:spPr>
          <a:xfrm>
            <a:off x="457201" y="1435101"/>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31"/>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1"/>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1"/>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1792288" y="4800601"/>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2"/>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32"/>
          <p:cNvSpPr txBox="1"/>
          <p:nvPr>
            <p:ph idx="1" type="body"/>
          </p:nvPr>
        </p:nvSpPr>
        <p:spPr>
          <a:xfrm>
            <a:off x="1792288" y="5367339"/>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32"/>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2"/>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2"/>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3"/>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slide" Target="/ppt/slides/slide20.xml"/><Relationship Id="rId4" Type="http://schemas.openxmlformats.org/officeDocument/2006/relationships/slide" Target="/ppt/slides/slide20.xml"/><Relationship Id="rId5" Type="http://schemas.openxmlformats.org/officeDocument/2006/relationships/slide" Target="/ppt/slides/slide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slide" Target="/ppt/slides/slide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slide" Target="/ppt/slides/slide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slide" Target="/ppt/slid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slide" Target="/ppt/slides/slid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slide" Target="/ppt/slid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slide" Target="/ppt/slid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slide" Target="/ppt/slides/slide22.xml"/><Relationship Id="rId4" Type="http://schemas.openxmlformats.org/officeDocument/2006/relationships/slide" Target="/ppt/slides/slide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slide" Target="/ppt/slides/slide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slide" Target="/ppt/slides/slide22.xml"/><Relationship Id="rId4" Type="http://schemas.openxmlformats.org/officeDocument/2006/relationships/slide" Target="/ppt/slides/slide22.xml"/><Relationship Id="rId5" Type="http://schemas.openxmlformats.org/officeDocument/2006/relationships/slide" Target="/ppt/slides/slide2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nvSpPr>
        <p:spPr>
          <a:xfrm>
            <a:off x="0" y="0"/>
            <a:ext cx="9144000" cy="1938338"/>
          </a:xfrm>
          <a:prstGeom prst="rect">
            <a:avLst/>
          </a:prstGeom>
          <a:solidFill>
            <a:schemeClr val="lt1"/>
          </a:solidFill>
          <a:ln cap="flat" cmpd="sng" w="25400">
            <a:solidFill>
              <a:schemeClr val="accent5"/>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b="1" i="0" sz="4000" u="none" cap="none" strike="noStrike">
              <a:solidFill>
                <a:srgbClr val="C00000"/>
              </a:solidFill>
              <a:latin typeface="Times New Roman"/>
              <a:ea typeface="Times New Roman"/>
              <a:cs typeface="Times New Roman"/>
              <a:sym typeface="Times New Roman"/>
            </a:endParaRPr>
          </a:p>
          <a:p>
            <a:pPr indent="0" lvl="0" marL="0" marR="0" rtl="0" algn="ctr">
              <a:spcBef>
                <a:spcPts val="0"/>
              </a:spcBef>
              <a:spcAft>
                <a:spcPts val="0"/>
              </a:spcAft>
              <a:buNone/>
            </a:pPr>
            <a:r>
              <a:rPr b="1" i="0" lang="en-US" sz="4000" u="none" cap="none" strike="noStrike">
                <a:solidFill>
                  <a:srgbClr val="C00000"/>
                </a:solidFill>
                <a:latin typeface="Times New Roman"/>
                <a:ea typeface="Times New Roman"/>
                <a:cs typeface="Times New Roman"/>
                <a:sym typeface="Times New Roman"/>
              </a:rPr>
              <a:t>Chào các em.</a:t>
            </a:r>
            <a:endParaRPr/>
          </a:p>
          <a:p>
            <a:pPr indent="0" lvl="0" marL="0" marR="0" rtl="0" algn="ctr">
              <a:spcBef>
                <a:spcPts val="0"/>
              </a:spcBef>
              <a:spcAft>
                <a:spcPts val="0"/>
              </a:spcAft>
              <a:buNone/>
            </a:pPr>
            <a:r>
              <a:rPr b="1" i="0" lang="en-US" sz="4000" u="none" cap="none" strike="noStrike">
                <a:solidFill>
                  <a:srgbClr val="C00000"/>
                </a:solidFill>
                <a:latin typeface="Times New Roman"/>
                <a:ea typeface="Times New Roman"/>
                <a:cs typeface="Times New Roman"/>
                <a:sym typeface="Times New Roman"/>
              </a:rPr>
              <a:t>Chúc các em có một ngày học tập tốt!</a:t>
            </a:r>
            <a:endParaRPr/>
          </a:p>
        </p:txBody>
      </p:sp>
      <p:sp>
        <p:nvSpPr>
          <p:cNvPr id="89" name="Google Shape;89;p1"/>
          <p:cNvSpPr/>
          <p:nvPr/>
        </p:nvSpPr>
        <p:spPr>
          <a:xfrm>
            <a:off x="-52388" y="-6349"/>
            <a:ext cx="1328739" cy="1254125"/>
          </a:xfrm>
          <a:prstGeom prst="ellipse">
            <a:avLst/>
          </a:prstGeom>
          <a:gradFill>
            <a:gsLst>
              <a:gs pos="0">
                <a:schemeClr val="lt1"/>
              </a:gs>
              <a:gs pos="100000">
                <a:srgbClr val="000000">
                  <a:alpha val="11764"/>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90" name="Google Shape;90;p1"/>
          <p:cNvSpPr/>
          <p:nvPr/>
        </p:nvSpPr>
        <p:spPr>
          <a:xfrm>
            <a:off x="-838200" y="173550"/>
            <a:ext cx="2893536" cy="894276"/>
          </a:xfrm>
          <a:custGeom>
            <a:rect b="b" l="l" r="r" t="t"/>
            <a:pathLst>
              <a:path extrusionOk="0"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119" y="10800"/>
                </a:moveTo>
                <a:cubicBezTo>
                  <a:pt x="1119" y="16147"/>
                  <a:pt x="5453" y="20481"/>
                  <a:pt x="10800" y="20481"/>
                </a:cubicBezTo>
                <a:cubicBezTo>
                  <a:pt x="16147" y="20481"/>
                  <a:pt x="20481" y="16147"/>
                  <a:pt x="20481" y="10800"/>
                </a:cubicBezTo>
                <a:cubicBezTo>
                  <a:pt x="20481" y="5453"/>
                  <a:pt x="16147" y="1119"/>
                  <a:pt x="10800" y="1119"/>
                </a:cubicBezTo>
                <a:cubicBezTo>
                  <a:pt x="5453" y="1119"/>
                  <a:pt x="1119" y="5453"/>
                  <a:pt x="1119" y="10800"/>
                </a:cubicBezTo>
                <a:close/>
              </a:path>
            </a:pathLst>
          </a:custGeom>
          <a:gradFill>
            <a:gsLst>
              <a:gs pos="0">
                <a:srgbClr val="99CCFF">
                  <a:alpha val="91764"/>
                </a:srgbClr>
              </a:gs>
              <a:gs pos="50000">
                <a:srgbClr val="000000">
                  <a:alpha val="24705"/>
                </a:srgbClr>
              </a:gs>
              <a:gs pos="100000">
                <a:srgbClr val="99CCFF">
                  <a:alpha val="91764"/>
                </a:srgbClr>
              </a:gs>
            </a:gsLst>
            <a:lin ang="1890000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nvGrpSpPr>
          <p:cNvPr id="91" name="Google Shape;91;p1"/>
          <p:cNvGrpSpPr/>
          <p:nvPr/>
        </p:nvGrpSpPr>
        <p:grpSpPr>
          <a:xfrm>
            <a:off x="-36513" y="-341312"/>
            <a:ext cx="1295401" cy="2474913"/>
            <a:chOff x="3272" y="12"/>
            <a:chExt cx="2565" cy="4078"/>
          </a:xfrm>
        </p:grpSpPr>
        <p:pic>
          <p:nvPicPr>
            <p:cNvPr id="92" name="Google Shape;92;p1"/>
            <p:cNvPicPr preferRelativeResize="0"/>
            <p:nvPr/>
          </p:nvPicPr>
          <p:blipFill rotWithShape="1">
            <a:blip r:embed="rId3">
              <a:alphaModFix/>
            </a:blip>
            <a:srcRect b="0" l="0" r="0" t="0"/>
            <a:stretch/>
          </p:blipFill>
          <p:spPr>
            <a:xfrm>
              <a:off x="3272" y="12"/>
              <a:ext cx="2565" cy="4078"/>
            </a:xfrm>
            <a:prstGeom prst="rect">
              <a:avLst/>
            </a:prstGeom>
            <a:noFill/>
            <a:ln>
              <a:noFill/>
            </a:ln>
          </p:spPr>
        </p:pic>
        <p:sp>
          <p:nvSpPr>
            <p:cNvPr id="93" name="Google Shape;93;p1"/>
            <p:cNvSpPr txBox="1"/>
            <p:nvPr/>
          </p:nvSpPr>
          <p:spPr>
            <a:xfrm rot="3963648">
              <a:off x="3010" y="1337"/>
              <a:ext cx="3086" cy="1427"/>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94" name="Google Shape;94;p1"/>
          <p:cNvSpPr txBox="1"/>
          <p:nvPr/>
        </p:nvSpPr>
        <p:spPr>
          <a:xfrm>
            <a:off x="3810000" y="5816025"/>
            <a:ext cx="39624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rgbClr val="0000CC"/>
                </a:solidFill>
                <a:latin typeface="Times New Roman"/>
                <a:ea typeface="Times New Roman"/>
                <a:cs typeface="Times New Roman"/>
                <a:sym typeface="Times New Roman"/>
              </a:rPr>
              <a:t>GV: Nguyễn Thị Diệu </a:t>
            </a:r>
            <a:endParaRPr/>
          </a:p>
        </p:txBody>
      </p:sp>
      <p:pic>
        <p:nvPicPr>
          <p:cNvPr descr="C:\Users\DELL\Pictures\logoTruonghue.png" id="95" name="Google Shape;95;p1"/>
          <p:cNvPicPr preferRelativeResize="0"/>
          <p:nvPr/>
        </p:nvPicPr>
        <p:blipFill rotWithShape="1">
          <a:blip r:embed="rId4">
            <a:alphaModFix/>
          </a:blip>
          <a:srcRect b="0" l="0" r="0" t="0"/>
          <a:stretch/>
        </p:blipFill>
        <p:spPr>
          <a:xfrm>
            <a:off x="152401" y="209550"/>
            <a:ext cx="952500" cy="933450"/>
          </a:xfrm>
          <a:prstGeom prst="rect">
            <a:avLst/>
          </a:prstGeom>
          <a:noFill/>
          <a:ln>
            <a:noFill/>
          </a:ln>
        </p:spPr>
      </p:pic>
      <p:pic>
        <p:nvPicPr>
          <p:cNvPr descr="E:\ảnh nghiệp vụ\anh-hoa-mau-don-dep-8.jpg" id="96" name="Google Shape;96;p1"/>
          <p:cNvPicPr preferRelativeResize="0"/>
          <p:nvPr/>
        </p:nvPicPr>
        <p:blipFill rotWithShape="1">
          <a:blip r:embed="rId5">
            <a:alphaModFix/>
          </a:blip>
          <a:srcRect b="0" l="0" r="0" t="0"/>
          <a:stretch/>
        </p:blipFill>
        <p:spPr>
          <a:xfrm>
            <a:off x="1219200" y="2008220"/>
            <a:ext cx="6781800" cy="378298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10"/>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206" name="Google Shape;206;p10"/>
          <p:cNvSpPr txBox="1"/>
          <p:nvPr/>
        </p:nvSpPr>
        <p:spPr>
          <a:xfrm>
            <a:off x="0" y="810161"/>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graphicFrame>
        <p:nvGraphicFramePr>
          <p:cNvPr id="207" name="Google Shape;207;p10"/>
          <p:cNvGraphicFramePr/>
          <p:nvPr/>
        </p:nvGraphicFramePr>
        <p:xfrm>
          <a:off x="0" y="1841400"/>
          <a:ext cx="3000000" cy="3000000"/>
        </p:xfrm>
        <a:graphic>
          <a:graphicData uri="http://schemas.openxmlformats.org/drawingml/2006/table">
            <a:tbl>
              <a:tblPr>
                <a:noFill/>
                <a:tableStyleId>{1A138648-16F2-41D2-A937-0687D9DD8F71}</a:tableStyleId>
              </a:tblPr>
              <a:tblGrid>
                <a:gridCol w="1371600"/>
                <a:gridCol w="7772400"/>
              </a:tblGrid>
              <a:tr h="906925">
                <a:tc>
                  <a:txBody>
                    <a:bodyPr/>
                    <a:lstStyle/>
                    <a:p>
                      <a:pPr indent="0" lvl="0" marL="0" marR="0" rtl="0" algn="ctr">
                        <a:spcBef>
                          <a:spcPts val="0"/>
                        </a:spcBef>
                        <a:spcAft>
                          <a:spcPts val="0"/>
                        </a:spcAft>
                        <a:buNone/>
                      </a:pPr>
                      <a:r>
                        <a:rPr b="1" lang="en-US" sz="2400" cap="none">
                          <a:solidFill>
                            <a:srgbClr val="BDD1F9"/>
                          </a:solidFill>
                          <a:latin typeface="Times New Roman"/>
                          <a:ea typeface="Times New Roman"/>
                          <a:cs typeface="Times New Roman"/>
                          <a:sym typeface="Times New Roman"/>
                        </a:rPr>
                        <a:t>Tiêu</a:t>
                      </a:r>
                      <a:r>
                        <a:rPr b="1" lang="en-US" sz="2400" cap="none">
                          <a:solidFill>
                            <a:srgbClr val="BDD1F9"/>
                          </a:solidFill>
                          <a:latin typeface="Times New Roman"/>
                          <a:ea typeface="Times New Roman"/>
                          <a:cs typeface="Times New Roman"/>
                          <a:sym typeface="Times New Roman"/>
                        </a:rPr>
                        <a:t> chí</a:t>
                      </a:r>
                      <a:endParaRPr b="1" sz="24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200" cap="none">
                          <a:solidFill>
                            <a:srgbClr val="BDD1F9"/>
                          </a:solidFill>
                          <a:latin typeface="Times New Roman"/>
                          <a:ea typeface="Times New Roman"/>
                          <a:cs typeface="Times New Roman"/>
                          <a:sym typeface="Times New Roman"/>
                        </a:rPr>
                        <a:t>a.Phát</a:t>
                      </a:r>
                      <a:r>
                        <a:rPr b="1" lang="en-US" sz="2200" cap="none">
                          <a:solidFill>
                            <a:srgbClr val="BDD1F9"/>
                          </a:solidFill>
                          <a:latin typeface="Times New Roman"/>
                          <a:ea typeface="Times New Roman"/>
                          <a:cs typeface="Times New Roman"/>
                          <a:sym typeface="Times New Roman"/>
                        </a:rPr>
                        <a:t> hiện thứ nhất – Xa</a:t>
                      </a:r>
                      <a:endParaRPr b="1" sz="2200"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200" cap="none">
                          <a:solidFill>
                            <a:srgbClr val="A04400"/>
                          </a:solidFill>
                          <a:latin typeface="Times New Roman"/>
                          <a:ea typeface="Times New Roman"/>
                          <a:cs typeface="Times New Roman"/>
                          <a:sym typeface="Times New Roman"/>
                        </a:rPr>
                        <a:t>                       “Bức tranh thiên nhiên toàn bích”</a:t>
                      </a:r>
                      <a:endParaRPr b="1" sz="2200" cap="non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09275">
                <a:tc>
                  <a:txBody>
                    <a:bodyPr/>
                    <a:lstStyle/>
                    <a:p>
                      <a:pPr indent="0" lvl="0" marL="0" marR="0" rtl="0" algn="ctr">
                        <a:spcBef>
                          <a:spcPts val="0"/>
                        </a:spcBef>
                        <a:spcAft>
                          <a:spcPts val="0"/>
                        </a:spcAft>
                        <a:buNone/>
                      </a:pPr>
                      <a:r>
                        <a:rPr b="1" lang="en-US" sz="2400" u="none" cap="none">
                          <a:solidFill>
                            <a:srgbClr val="BDD1F9"/>
                          </a:solidFill>
                          <a:latin typeface="Times New Roman"/>
                          <a:ea typeface="Times New Roman"/>
                          <a:cs typeface="Times New Roman"/>
                          <a:sym typeface="Times New Roman"/>
                        </a:rPr>
                        <a:t> Nghệ</a:t>
                      </a:r>
                      <a:r>
                        <a:rPr b="1" lang="en-US" sz="2400" u="none" cap="none">
                          <a:solidFill>
                            <a:srgbClr val="BDD1F9"/>
                          </a:solidFill>
                          <a:latin typeface="Times New Roman"/>
                          <a:ea typeface="Times New Roman"/>
                          <a:cs typeface="Times New Roman"/>
                          <a:sym typeface="Times New Roman"/>
                        </a:rPr>
                        <a:t> thuật</a:t>
                      </a:r>
                      <a:endParaRPr b="1" sz="2400" u="none"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200400">
                <a:tc>
                  <a:txBody>
                    <a:bodyPr/>
                    <a:lstStyle/>
                    <a:p>
                      <a:pPr indent="0" lvl="0" marL="0" marR="0" rtl="0" algn="l">
                        <a:spcBef>
                          <a:spcPts val="0"/>
                        </a:spcBef>
                        <a:spcAft>
                          <a:spcPts val="0"/>
                        </a:spcAft>
                        <a:buNone/>
                      </a:pPr>
                      <a:r>
                        <a:t/>
                      </a:r>
                      <a:endParaRPr b="1" sz="24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4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4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u="none" cap="none">
                          <a:solidFill>
                            <a:srgbClr val="BDD1F9"/>
                          </a:solidFill>
                          <a:latin typeface="Times New Roman"/>
                          <a:ea typeface="Times New Roman"/>
                          <a:cs typeface="Times New Roman"/>
                          <a:sym typeface="Times New Roman"/>
                        </a:rPr>
                        <a:t> Ý</a:t>
                      </a:r>
                      <a:r>
                        <a:rPr b="1" lang="en-US" sz="2400" u="none" cap="none">
                          <a:solidFill>
                            <a:srgbClr val="BDD1F9"/>
                          </a:solidFill>
                          <a:latin typeface="Times New Roman"/>
                          <a:ea typeface="Times New Roman"/>
                          <a:cs typeface="Times New Roman"/>
                          <a:sym typeface="Times New Roman"/>
                        </a:rPr>
                        <a:t> nghĩa</a:t>
                      </a:r>
                      <a:endParaRPr b="1" sz="2400" u="none"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08" name="Google Shape;208;p10"/>
          <p:cNvSpPr/>
          <p:nvPr/>
        </p:nvSpPr>
        <p:spPr>
          <a:xfrm>
            <a:off x="2133600" y="2706231"/>
            <a:ext cx="7010400"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7030A0"/>
                </a:solidFill>
                <a:latin typeface="Times New Roman"/>
                <a:ea typeface="Times New Roman"/>
                <a:cs typeface="Times New Roman"/>
                <a:sym typeface="Times New Roman"/>
              </a:rPr>
              <a:t>-Nghệ thuật miêu tả: từ ngữ ấn tượng</a:t>
            </a:r>
            <a:endParaRPr b="1" sz="2400">
              <a:solidFill>
                <a:srgbClr val="7030A0"/>
              </a:solidFill>
              <a:latin typeface="Times New Roman"/>
              <a:ea typeface="Times New Roman"/>
              <a:cs typeface="Times New Roman"/>
              <a:sym typeface="Times New Roman"/>
            </a:endParaRPr>
          </a:p>
          <a:p>
            <a:pPr indent="-152400" lvl="0" marL="0" marR="0" rtl="0" algn="l">
              <a:spcBef>
                <a:spcPts val="0"/>
              </a:spcBef>
              <a:spcAft>
                <a:spcPts val="0"/>
              </a:spcAft>
              <a:buClr>
                <a:srgbClr val="7030A0"/>
              </a:buClr>
              <a:buSzPts val="2400"/>
              <a:buFont typeface="Times New Roman"/>
              <a:buChar char="-"/>
            </a:pPr>
            <a:r>
              <a:rPr b="1" lang="en-US" sz="2400">
                <a:solidFill>
                  <a:srgbClr val="7030A0"/>
                </a:solidFill>
                <a:latin typeface="Times New Roman"/>
                <a:ea typeface="Times New Roman"/>
                <a:cs typeface="Times New Roman"/>
                <a:sym typeface="Times New Roman"/>
              </a:rPr>
              <a:t>Bút pháp lãng mạn.</a:t>
            </a:r>
            <a:endParaRPr/>
          </a:p>
          <a:p>
            <a:pPr indent="0" lvl="0" marL="0" marR="0" rtl="0" algn="l">
              <a:spcBef>
                <a:spcPts val="0"/>
              </a:spcBef>
              <a:spcAft>
                <a:spcPts val="0"/>
              </a:spcAft>
              <a:buClr>
                <a:schemeClr val="dk1"/>
              </a:buClr>
              <a:buSzPts val="2400"/>
              <a:buFont typeface="Calibri"/>
              <a:buNone/>
            </a:pPr>
            <a:r>
              <a:t/>
            </a:r>
            <a:endParaRPr b="1" sz="2400">
              <a:solidFill>
                <a:srgbClr val="BDD1F9"/>
              </a:solidFill>
              <a:latin typeface="Times New Roman"/>
              <a:ea typeface="Times New Roman"/>
              <a:cs typeface="Times New Roman"/>
              <a:sym typeface="Times New Roman"/>
            </a:endParaRPr>
          </a:p>
          <a:p>
            <a:pPr indent="0" lvl="0" marL="0" marR="0" rtl="0" algn="l">
              <a:spcBef>
                <a:spcPts val="0"/>
              </a:spcBef>
              <a:spcAft>
                <a:spcPts val="0"/>
              </a:spcAft>
              <a:buClr>
                <a:schemeClr val="dk1"/>
              </a:buClr>
              <a:buSzPts val="2400"/>
              <a:buFont typeface="Calibri"/>
              <a:buNone/>
            </a:pPr>
            <a:r>
              <a:t/>
            </a:r>
            <a:endParaRPr b="1" sz="2400">
              <a:solidFill>
                <a:srgbClr val="BDD1F9"/>
              </a:solidFill>
              <a:latin typeface="Times New Roman"/>
              <a:ea typeface="Times New Roman"/>
              <a:cs typeface="Times New Roman"/>
              <a:sym typeface="Times New Roman"/>
            </a:endParaRPr>
          </a:p>
        </p:txBody>
      </p:sp>
      <p:sp>
        <p:nvSpPr>
          <p:cNvPr id="209" name="Google Shape;209;p10"/>
          <p:cNvSpPr txBox="1"/>
          <p:nvPr/>
        </p:nvSpPr>
        <p:spPr>
          <a:xfrm>
            <a:off x="1371600" y="3200400"/>
            <a:ext cx="7772400" cy="369331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600">
                <a:solidFill>
                  <a:srgbClr val="7030A0"/>
                </a:solidFill>
                <a:latin typeface="Times New Roman"/>
                <a:ea typeface="Times New Roman"/>
                <a:cs typeface="Times New Roman"/>
                <a:sym typeface="Times New Roman"/>
              </a:rPr>
              <a:t>    </a:t>
            </a:r>
            <a:endParaRPr/>
          </a:p>
          <a:p>
            <a:pPr indent="0" lvl="0" marL="0" marR="0" rtl="0" algn="just">
              <a:spcBef>
                <a:spcPts val="0"/>
              </a:spcBef>
              <a:spcAft>
                <a:spcPts val="0"/>
              </a:spcAft>
              <a:buNone/>
            </a:pPr>
            <a:r>
              <a:rPr lang="en-US" sz="2600">
                <a:solidFill>
                  <a:srgbClr val="7030A0"/>
                </a:solidFill>
                <a:latin typeface="Times New Roman"/>
                <a:ea typeface="Times New Roman"/>
                <a:cs typeface="Times New Roman"/>
                <a:sym typeface="Times New Roman"/>
              </a:rPr>
              <a:t>         </a:t>
            </a:r>
            <a:r>
              <a:rPr b="1" lang="en-US" sz="2600">
                <a:solidFill>
                  <a:srgbClr val="0070C0"/>
                </a:solidFill>
                <a:latin typeface="Times New Roman"/>
                <a:ea typeface="Times New Roman"/>
                <a:cs typeface="Times New Roman"/>
                <a:sym typeface="Times New Roman"/>
              </a:rPr>
              <a:t>- Vẻ đẹp của chiếc thuyền ngoài xa: </a:t>
            </a:r>
            <a:r>
              <a:rPr lang="en-US" sz="2600">
                <a:solidFill>
                  <a:srgbClr val="7030A0"/>
                </a:solidFill>
                <a:latin typeface="Times New Roman"/>
                <a:ea typeface="Times New Roman"/>
                <a:cs typeface="Times New Roman"/>
                <a:sym typeface="Times New Roman"/>
              </a:rPr>
              <a:t>là vẻ đẹp của tạo hóa “</a:t>
            </a:r>
            <a:r>
              <a:rPr i="1" lang="en-US" sz="2600">
                <a:solidFill>
                  <a:srgbClr val="7030A0"/>
                </a:solidFill>
                <a:latin typeface="Times New Roman"/>
                <a:ea typeface="Times New Roman"/>
                <a:cs typeface="Times New Roman"/>
                <a:sym typeface="Times New Roman"/>
              </a:rPr>
              <a:t>cái đẹp tuyệt đỉnh của ngoại cảnh vừa mang lại</a:t>
            </a:r>
            <a:r>
              <a:rPr lang="en-US" sz="2600">
                <a:solidFill>
                  <a:srgbClr val="7030A0"/>
                </a:solidFill>
                <a:latin typeface="Times New Roman"/>
                <a:ea typeface="Times New Roman"/>
                <a:cs typeface="Times New Roman"/>
                <a:sym typeface="Times New Roman"/>
              </a:rPr>
              <a:t>”. Đó là bức tranh thiên nhiên tuyệt bích, toàn thiện mà người nghệ sĩ đã “chộp”, phát hiện, khám phá được trong một khoảnh khắc. </a:t>
            </a:r>
            <a:endParaRPr/>
          </a:p>
          <a:p>
            <a:pPr indent="0" lvl="0" marL="0" marR="0" rtl="0" algn="just">
              <a:spcBef>
                <a:spcPts val="0"/>
              </a:spcBef>
              <a:spcAft>
                <a:spcPts val="0"/>
              </a:spcAft>
              <a:buNone/>
            </a:pPr>
            <a:r>
              <a:rPr lang="en-US" sz="2600">
                <a:solidFill>
                  <a:schemeClr val="dk1"/>
                </a:solidFill>
                <a:latin typeface="Times New Roman"/>
                <a:ea typeface="Times New Roman"/>
                <a:cs typeface="Times New Roman"/>
                <a:sym typeface="Times New Roman"/>
              </a:rPr>
              <a:t>        </a:t>
            </a:r>
            <a:r>
              <a:rPr b="1" lang="en-US" sz="2600">
                <a:solidFill>
                  <a:srgbClr val="0070C0"/>
                </a:solidFill>
                <a:latin typeface="Times New Roman"/>
                <a:ea typeface="Times New Roman"/>
                <a:cs typeface="Times New Roman"/>
                <a:sym typeface="Times New Roman"/>
              </a:rPr>
              <a:t>-Tác động kì diệu</a:t>
            </a:r>
            <a:r>
              <a:rPr lang="en-US" sz="2600">
                <a:solidFill>
                  <a:srgbClr val="7030A0"/>
                </a:solidFill>
                <a:latin typeface="Times New Roman"/>
                <a:ea typeface="Times New Roman"/>
                <a:cs typeface="Times New Roman"/>
                <a:sym typeface="Times New Roman"/>
              </a:rPr>
              <a:t>: thanh lọc tâm hồn con người để nghệ sĩ Phùng nhận ra: “</a:t>
            </a:r>
            <a:r>
              <a:rPr b="1" i="1" lang="en-US" sz="2600">
                <a:solidFill>
                  <a:srgbClr val="FF0000"/>
                </a:solidFill>
                <a:latin typeface="Times New Roman"/>
                <a:ea typeface="Times New Roman"/>
                <a:cs typeface="Times New Roman"/>
                <a:sym typeface="Times New Roman"/>
              </a:rPr>
              <a:t>Bản thân cái đẹp là đạo đức</a:t>
            </a:r>
            <a:r>
              <a:rPr lang="en-US" sz="2600">
                <a:solidFill>
                  <a:srgbClr val="7030A0"/>
                </a:solidFill>
                <a:latin typeface="Times New Roman"/>
                <a:ea typeface="Times New Roman"/>
                <a:cs typeface="Times New Roman"/>
                <a:sym typeface="Times New Roman"/>
              </a:rPr>
              <a:t>”.</a:t>
            </a:r>
            <a:endParaRPr/>
          </a:p>
          <a:p>
            <a:pPr indent="0" lvl="0" marL="0" marR="0" rtl="0" algn="just">
              <a:spcBef>
                <a:spcPts val="0"/>
              </a:spcBef>
              <a:spcAft>
                <a:spcPts val="0"/>
              </a:spcAft>
              <a:buNone/>
            </a:pPr>
            <a:r>
              <a:rPr b="1" lang="en-US" sz="2600">
                <a:solidFill>
                  <a:srgbClr val="FF0000"/>
                </a:solidFill>
                <a:latin typeface="Times New Roman"/>
                <a:ea typeface="Times New Roman"/>
                <a:cs typeface="Times New Roman"/>
                <a:sym typeface="Times New Roman"/>
              </a:rPr>
              <a:t>     🡪Thăng hoa cảm xúc</a:t>
            </a:r>
            <a:endParaRPr b="1" sz="26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500"/>
                                        <p:tgtEl>
                                          <p:spTgt spid="2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0" st="0"/>
                                            </p:txEl>
                                          </p:spTgt>
                                        </p:tgtEl>
                                        <p:attrNameLst>
                                          <p:attrName>style.visibility</p:attrName>
                                        </p:attrNameLst>
                                      </p:cBhvr>
                                      <p:to>
                                        <p:strVal val="visible"/>
                                      </p:to>
                                    </p:set>
                                    <p:animEffect filter="fade" transition="in">
                                      <p:cBhvr>
                                        <p:cTn dur="500"/>
                                        <p:tgtEl>
                                          <p:spTgt spid="2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1" st="1"/>
                                            </p:txEl>
                                          </p:spTgt>
                                        </p:tgtEl>
                                        <p:attrNameLst>
                                          <p:attrName>style.visibility</p:attrName>
                                        </p:attrNameLst>
                                      </p:cBhvr>
                                      <p:to>
                                        <p:strVal val="visible"/>
                                      </p:to>
                                    </p:set>
                                    <p:animEffect filter="fade" transition="in">
                                      <p:cBhvr>
                                        <p:cTn dur="500"/>
                                        <p:tgtEl>
                                          <p:spTgt spid="2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2" st="2"/>
                                            </p:txEl>
                                          </p:spTgt>
                                        </p:tgtEl>
                                        <p:attrNameLst>
                                          <p:attrName>style.visibility</p:attrName>
                                        </p:attrNameLst>
                                      </p:cBhvr>
                                      <p:to>
                                        <p:strVal val="visible"/>
                                      </p:to>
                                    </p:set>
                                    <p:animEffect filter="fade" transition="in">
                                      <p:cBhvr>
                                        <p:cTn dur="500"/>
                                        <p:tgtEl>
                                          <p:spTgt spid="2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3" st="3"/>
                                            </p:txEl>
                                          </p:spTgt>
                                        </p:tgtEl>
                                        <p:attrNameLst>
                                          <p:attrName>style.visibility</p:attrName>
                                        </p:attrNameLst>
                                      </p:cBhvr>
                                      <p:to>
                                        <p:strVal val="visible"/>
                                      </p:to>
                                    </p:set>
                                    <p:animEffect filter="fade" transition="in">
                                      <p:cBhvr>
                                        <p:cTn dur="500"/>
                                        <p:tgtEl>
                                          <p:spTgt spid="20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11"/>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215" name="Google Shape;215;p11"/>
          <p:cNvSpPr txBox="1"/>
          <p:nvPr/>
        </p:nvSpPr>
        <p:spPr>
          <a:xfrm>
            <a:off x="0" y="810161"/>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graphicFrame>
        <p:nvGraphicFramePr>
          <p:cNvPr id="216" name="Google Shape;216;p11"/>
          <p:cNvGraphicFramePr/>
          <p:nvPr/>
        </p:nvGraphicFramePr>
        <p:xfrm>
          <a:off x="0" y="1841400"/>
          <a:ext cx="3000000" cy="3000000"/>
        </p:xfrm>
        <a:graphic>
          <a:graphicData uri="http://schemas.openxmlformats.org/drawingml/2006/table">
            <a:tbl>
              <a:tblPr>
                <a:noFill/>
                <a:tableStyleId>{1A138648-16F2-41D2-A937-0687D9DD8F71}</a:tableStyleId>
              </a:tblPr>
              <a:tblGrid>
                <a:gridCol w="1482650"/>
                <a:gridCol w="7661350"/>
              </a:tblGrid>
              <a:tr h="883925">
                <a:tc>
                  <a:txBody>
                    <a:bodyPr/>
                    <a:lstStyle/>
                    <a:p>
                      <a:pPr indent="0" lvl="0" marL="0" marR="0" rtl="0" algn="ctr">
                        <a:spcBef>
                          <a:spcPts val="0"/>
                        </a:spcBef>
                        <a:spcAft>
                          <a:spcPts val="0"/>
                        </a:spcAft>
                        <a:buNone/>
                      </a:pPr>
                      <a:r>
                        <a:rPr b="1" lang="en-US" sz="2600" cap="none">
                          <a:solidFill>
                            <a:srgbClr val="BDD1F9"/>
                          </a:solidFill>
                          <a:latin typeface="Times New Roman"/>
                          <a:ea typeface="Times New Roman"/>
                          <a:cs typeface="Times New Roman"/>
                          <a:sym typeface="Times New Roman"/>
                        </a:rPr>
                        <a:t>Tiêu</a:t>
                      </a:r>
                      <a:r>
                        <a:rPr b="1" lang="en-US" sz="2600" cap="none">
                          <a:solidFill>
                            <a:srgbClr val="BDD1F9"/>
                          </a:solidFill>
                          <a:latin typeface="Times New Roman"/>
                          <a:ea typeface="Times New Roman"/>
                          <a:cs typeface="Times New Roman"/>
                          <a:sym typeface="Times New Roman"/>
                        </a:rPr>
                        <a:t> chí</a:t>
                      </a:r>
                      <a:endParaRPr b="1" sz="26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600" cap="none">
                          <a:solidFill>
                            <a:srgbClr val="BDD1F9"/>
                          </a:solidFill>
                          <a:latin typeface="Times New Roman"/>
                          <a:ea typeface="Times New Roman"/>
                          <a:cs typeface="Times New Roman"/>
                          <a:sym typeface="Times New Roman"/>
                        </a:rPr>
                        <a:t>b.Phát</a:t>
                      </a:r>
                      <a:r>
                        <a:rPr b="1" lang="en-US" sz="2600" cap="none">
                          <a:solidFill>
                            <a:srgbClr val="BDD1F9"/>
                          </a:solidFill>
                          <a:latin typeface="Times New Roman"/>
                          <a:ea typeface="Times New Roman"/>
                          <a:cs typeface="Times New Roman"/>
                          <a:sym typeface="Times New Roman"/>
                        </a:rPr>
                        <a:t> hiện thứ hai – Gần</a:t>
                      </a:r>
                      <a:endParaRPr b="1" sz="2600"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600" cap="none">
                          <a:solidFill>
                            <a:srgbClr val="A04400"/>
                          </a:solidFill>
                          <a:latin typeface="Times New Roman"/>
                          <a:ea typeface="Times New Roman"/>
                          <a:cs typeface="Times New Roman"/>
                          <a:sym typeface="Times New Roman"/>
                        </a:rPr>
                        <a:t>                       “Cảnh người đàn ông đánh vợ”</a:t>
                      </a:r>
                      <a:endParaRPr b="1" sz="2600" cap="non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056475">
                <a:tc>
                  <a:txBody>
                    <a:bodyPr/>
                    <a:lstStyle/>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u="none" cap="none">
                          <a:solidFill>
                            <a:srgbClr val="BDD1F9"/>
                          </a:solidFill>
                          <a:latin typeface="Times New Roman"/>
                          <a:ea typeface="Times New Roman"/>
                          <a:cs typeface="Times New Roman"/>
                          <a:sym typeface="Times New Roman"/>
                        </a:rPr>
                        <a:t>   </a:t>
                      </a:r>
                      <a:r>
                        <a:rPr b="1" lang="en-US" sz="2600" u="none" cap="none">
                          <a:solidFill>
                            <a:srgbClr val="BDD1F9"/>
                          </a:solidFill>
                          <a:latin typeface="Times New Roman"/>
                          <a:ea typeface="Times New Roman"/>
                          <a:cs typeface="Times New Roman"/>
                          <a:sym typeface="Times New Roman"/>
                        </a:rPr>
                        <a:t>Chi tiết</a:t>
                      </a:r>
                      <a:endParaRPr b="1" sz="2600" u="none"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17" name="Google Shape;217;p11"/>
          <p:cNvSpPr txBox="1"/>
          <p:nvPr/>
        </p:nvSpPr>
        <p:spPr>
          <a:xfrm>
            <a:off x="1524000" y="2743201"/>
            <a:ext cx="7620000" cy="440120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800">
                <a:solidFill>
                  <a:srgbClr val="0070C0"/>
                </a:solidFill>
                <a:latin typeface="Times New Roman"/>
                <a:ea typeface="Times New Roman"/>
                <a:cs typeface="Times New Roman"/>
                <a:sym typeface="Times New Roman"/>
              </a:rPr>
              <a:t>	 Đoạn 5: </a:t>
            </a:r>
            <a:r>
              <a:rPr b="1" lang="en-US" sz="2800">
                <a:solidFill>
                  <a:srgbClr val="C00000"/>
                </a:solidFill>
                <a:latin typeface="Times New Roman"/>
                <a:ea typeface="Times New Roman"/>
                <a:cs typeface="Times New Roman"/>
                <a:sym typeface="Times New Roman"/>
              </a:rPr>
              <a:t>Câu 4: </a:t>
            </a:r>
            <a:r>
              <a:rPr b="1" lang="en-US" sz="2800">
                <a:solidFill>
                  <a:srgbClr val="A04400"/>
                </a:solidFill>
                <a:latin typeface="Times New Roman"/>
                <a:ea typeface="Times New Roman"/>
                <a:cs typeface="Times New Roman"/>
                <a:sym typeface="Times New Roman"/>
              </a:rPr>
              <a:t>“Cứ ngồi nguyên đấy. Động đậy tao giết cả mày bây giờ”.</a:t>
            </a:r>
            <a:endParaRPr/>
          </a:p>
          <a:p>
            <a:pPr indent="0" lvl="0" marL="0" marR="0" rtl="0" algn="just">
              <a:spcBef>
                <a:spcPts val="0"/>
              </a:spcBef>
              <a:spcAft>
                <a:spcPts val="0"/>
              </a:spcAft>
              <a:buNone/>
            </a:pPr>
            <a:r>
              <a:t/>
            </a:r>
            <a:endParaRPr b="1" sz="2800" u="sng">
              <a:solidFill>
                <a:srgbClr val="A0440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800" u="sng">
                <a:solidFill>
                  <a:srgbClr val="A04400"/>
                </a:solidFill>
                <a:latin typeface="Times New Roman"/>
                <a:ea typeface="Times New Roman"/>
                <a:cs typeface="Times New Roman"/>
                <a:sym typeface="Times New Roman"/>
                <a:hlinkClick action="ppaction://hlinksldjump" r:id="rId3">
                  <a:extLst>
                    <a:ext uri="{A12FA001-AC4F-418D-AE19-62706E023703}">
                      <ahyp:hlinkClr val="tx"/>
                    </a:ext>
                  </a:extLst>
                </a:hlinkClick>
              </a:rPr>
              <a:t> </a:t>
            </a:r>
            <a:r>
              <a:rPr b="1" lang="en-US" sz="2800" u="sng">
                <a:solidFill>
                  <a:srgbClr val="0070C0"/>
                </a:solidFill>
                <a:latin typeface="Times New Roman"/>
                <a:ea typeface="Times New Roman"/>
                <a:cs typeface="Times New Roman"/>
                <a:sym typeface="Times New Roman"/>
                <a:hlinkClick action="ppaction://hlinksldjump" r:id="rId4">
                  <a:extLst>
                    <a:ext uri="{A12FA001-AC4F-418D-AE19-62706E023703}">
                      <ahyp:hlinkClr val="tx"/>
                    </a:ext>
                  </a:extLst>
                </a:hlinkClick>
              </a:rPr>
              <a:t> Đoạn 8:</a:t>
            </a:r>
            <a:r>
              <a:rPr b="1" lang="en-US" sz="2800" u="sng">
                <a:solidFill>
                  <a:srgbClr val="7030A0"/>
                </a:solidFill>
                <a:latin typeface="Times New Roman"/>
                <a:ea typeface="Times New Roman"/>
                <a:cs typeface="Times New Roman"/>
                <a:sym typeface="Times New Roman"/>
                <a:hlinkClick action="ppaction://hlinksldjump" r:id="rId5">
                  <a:extLst>
                    <a:ext uri="{A12FA001-AC4F-418D-AE19-62706E023703}">
                      <ahyp:hlinkClr val="tx"/>
                    </a:ext>
                  </a:extLst>
                </a:hlinkClick>
              </a:rPr>
              <a:t> </a:t>
            </a:r>
            <a:r>
              <a:rPr b="1" lang="en-US" sz="2800">
                <a:solidFill>
                  <a:srgbClr val="7030A0"/>
                </a:solidFill>
                <a:latin typeface="Times New Roman"/>
                <a:ea typeface="Times New Roman"/>
                <a:cs typeface="Times New Roman"/>
                <a:sym typeface="Times New Roman"/>
              </a:rPr>
              <a:t> </a:t>
            </a:r>
            <a:r>
              <a:rPr b="1" lang="en-US" sz="2800">
                <a:solidFill>
                  <a:srgbClr val="C00000"/>
                </a:solidFill>
                <a:latin typeface="Times New Roman"/>
                <a:ea typeface="Times New Roman"/>
                <a:cs typeface="Times New Roman"/>
                <a:sym typeface="Times New Roman"/>
              </a:rPr>
              <a:t>Câu 1: “…”</a:t>
            </a:r>
            <a:endParaRPr/>
          </a:p>
          <a:p>
            <a:pPr indent="0" lvl="0" marL="0" marR="0" rtl="0" algn="just">
              <a:spcBef>
                <a:spcPts val="0"/>
              </a:spcBef>
              <a:spcAft>
                <a:spcPts val="0"/>
              </a:spcAft>
              <a:buNone/>
            </a:pPr>
            <a:r>
              <a:t/>
            </a:r>
            <a:endParaRPr sz="28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800">
                <a:solidFill>
                  <a:srgbClr val="0070C0"/>
                </a:solidFill>
                <a:latin typeface="Times New Roman"/>
                <a:ea typeface="Times New Roman"/>
                <a:cs typeface="Times New Roman"/>
                <a:sym typeface="Times New Roman"/>
              </a:rPr>
              <a:t>	Đoạn  9: </a:t>
            </a:r>
            <a:r>
              <a:rPr b="1" lang="en-US" sz="2800">
                <a:solidFill>
                  <a:srgbClr val="A04400"/>
                </a:solidFill>
                <a:latin typeface="Times New Roman"/>
                <a:ea typeface="Times New Roman"/>
                <a:cs typeface="Times New Roman"/>
                <a:sym typeface="Times New Roman"/>
              </a:rPr>
              <a:t>“Người đàn bà…”</a:t>
            </a:r>
            <a:endParaRPr sz="28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800">
                <a:solidFill>
                  <a:srgbClr val="0070C0"/>
                </a:solidFill>
                <a:latin typeface="Times New Roman"/>
                <a:ea typeface="Times New Roman"/>
                <a:cs typeface="Times New Roman"/>
                <a:sym typeface="Times New Roman"/>
              </a:rPr>
              <a:t>	Đoạn 14</a:t>
            </a:r>
            <a:r>
              <a:rPr b="1" lang="en-US" sz="2800">
                <a:solidFill>
                  <a:srgbClr val="A04400"/>
                </a:solidFill>
                <a:latin typeface="Times New Roman"/>
                <a:ea typeface="Times New Roman"/>
                <a:cs typeface="Times New Roman"/>
                <a:sym typeface="Times New Roman"/>
              </a:rPr>
              <a:t>: “Người đàn bà…” </a:t>
            </a:r>
            <a:endParaRPr sz="28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800">
                <a:solidFill>
                  <a:srgbClr val="0070C0"/>
                </a:solidFill>
                <a:latin typeface="Times New Roman"/>
                <a:ea typeface="Times New Roman"/>
                <a:cs typeface="Times New Roman"/>
                <a:sym typeface="Times New Roman"/>
              </a:rPr>
              <a:t>	Đoạn 15: </a:t>
            </a:r>
            <a:r>
              <a:rPr b="1" lang="en-US" sz="2800">
                <a:solidFill>
                  <a:srgbClr val="A04400"/>
                </a:solidFill>
                <a:latin typeface="Times New Roman"/>
                <a:ea typeface="Times New Roman"/>
                <a:cs typeface="Times New Roman"/>
                <a:sym typeface="Times New Roman"/>
              </a:rPr>
              <a:t>Ôm con.</a:t>
            </a:r>
            <a:endParaRPr sz="28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800">
                <a:solidFill>
                  <a:srgbClr val="0070C0"/>
                </a:solidFill>
                <a:latin typeface="Times New Roman"/>
                <a:ea typeface="Times New Roman"/>
                <a:cs typeface="Times New Roman"/>
                <a:sym typeface="Times New Roman"/>
              </a:rPr>
              <a:t>	Đoạn 16: </a:t>
            </a:r>
            <a:r>
              <a:rPr b="1" lang="en-US" sz="2800">
                <a:solidFill>
                  <a:srgbClr val="FF0000"/>
                </a:solidFill>
                <a:latin typeface="Times New Roman"/>
                <a:ea typeface="Times New Roman"/>
                <a:cs typeface="Times New Roman"/>
                <a:sym typeface="Times New Roman"/>
              </a:rPr>
              <a:t>Đuổi theo người chồng.</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sp>
        <p:nvSpPr>
          <p:cNvPr id="218" name="Google Shape;218;p11"/>
          <p:cNvSpPr/>
          <p:nvPr/>
        </p:nvSpPr>
        <p:spPr>
          <a:xfrm flipH="1" rot="10800000">
            <a:off x="1" y="4267200"/>
            <a:ext cx="1447800" cy="1066800"/>
          </a:xfrm>
          <a:custGeom>
            <a:rect b="b" l="l" r="r" t="t"/>
            <a:pathLst>
              <a:path extrusionOk="0" h="481312" w="1295399">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9" name="Google Shape;219;p11"/>
          <p:cNvSpPr txBox="1"/>
          <p:nvPr/>
        </p:nvSpPr>
        <p:spPr>
          <a:xfrm>
            <a:off x="152400" y="4505980"/>
            <a:ext cx="1447800" cy="52322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800">
                <a:solidFill>
                  <a:schemeClr val="lt1"/>
                </a:solidFill>
                <a:latin typeface="Times New Roman"/>
                <a:ea typeface="Times New Roman"/>
                <a:cs typeface="Times New Roman"/>
                <a:sym typeface="Times New Roman"/>
              </a:rPr>
              <a:t>Đoạn</a:t>
            </a:r>
            <a:r>
              <a:rPr b="1" lang="en-US" sz="2400">
                <a:solidFill>
                  <a:schemeClr val="lt1"/>
                </a:solidFill>
                <a:latin typeface="Times New Roman"/>
                <a:ea typeface="Times New Roman"/>
                <a:cs typeface="Times New Roman"/>
                <a:sym typeface="Times New Roman"/>
              </a:rPr>
              <a:t> 8</a:t>
            </a:r>
            <a:endParaRPr b="1" sz="2400">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0" st="0"/>
                                            </p:txEl>
                                          </p:spTgt>
                                        </p:tgtEl>
                                        <p:attrNameLst>
                                          <p:attrName>style.visibility</p:attrName>
                                        </p:attrNameLst>
                                      </p:cBhvr>
                                      <p:to>
                                        <p:strVal val="visible"/>
                                      </p:to>
                                    </p:set>
                                    <p:animEffect filter="fade" transition="in">
                                      <p:cBhvr>
                                        <p:cTn dur="500"/>
                                        <p:tgtEl>
                                          <p:spTgt spid="21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 st="1"/>
                                            </p:txEl>
                                          </p:spTgt>
                                        </p:tgtEl>
                                        <p:attrNameLst>
                                          <p:attrName>style.visibility</p:attrName>
                                        </p:attrNameLst>
                                      </p:cBhvr>
                                      <p:to>
                                        <p:strVal val="visible"/>
                                      </p:to>
                                    </p:set>
                                    <p:animEffect filter="fade" transition="in">
                                      <p:cBhvr>
                                        <p:cTn dur="500"/>
                                        <p:tgtEl>
                                          <p:spTgt spid="21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 st="2"/>
                                            </p:txEl>
                                          </p:spTgt>
                                        </p:tgtEl>
                                        <p:attrNameLst>
                                          <p:attrName>style.visibility</p:attrName>
                                        </p:attrNameLst>
                                      </p:cBhvr>
                                      <p:to>
                                        <p:strVal val="visible"/>
                                      </p:to>
                                    </p:set>
                                    <p:animEffect filter="fade" transition="in">
                                      <p:cBhvr>
                                        <p:cTn dur="500"/>
                                        <p:tgtEl>
                                          <p:spTgt spid="21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3" st="3"/>
                                            </p:txEl>
                                          </p:spTgt>
                                        </p:tgtEl>
                                        <p:attrNameLst>
                                          <p:attrName>style.visibility</p:attrName>
                                        </p:attrNameLst>
                                      </p:cBhvr>
                                      <p:to>
                                        <p:strVal val="visible"/>
                                      </p:to>
                                    </p:set>
                                    <p:animEffect filter="fade" transition="in">
                                      <p:cBhvr>
                                        <p:cTn dur="500"/>
                                        <p:tgtEl>
                                          <p:spTgt spid="21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4" st="4"/>
                                            </p:txEl>
                                          </p:spTgt>
                                        </p:tgtEl>
                                        <p:attrNameLst>
                                          <p:attrName>style.visibility</p:attrName>
                                        </p:attrNameLst>
                                      </p:cBhvr>
                                      <p:to>
                                        <p:strVal val="visible"/>
                                      </p:to>
                                    </p:set>
                                    <p:animEffect filter="fade" transition="in">
                                      <p:cBhvr>
                                        <p:cTn dur="500"/>
                                        <p:tgtEl>
                                          <p:spTgt spid="21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5" st="5"/>
                                            </p:txEl>
                                          </p:spTgt>
                                        </p:tgtEl>
                                        <p:attrNameLst>
                                          <p:attrName>style.visibility</p:attrName>
                                        </p:attrNameLst>
                                      </p:cBhvr>
                                      <p:to>
                                        <p:strVal val="visible"/>
                                      </p:to>
                                    </p:set>
                                    <p:animEffect filter="fade" transition="in">
                                      <p:cBhvr>
                                        <p:cTn dur="500"/>
                                        <p:tgtEl>
                                          <p:spTgt spid="21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6" st="6"/>
                                            </p:txEl>
                                          </p:spTgt>
                                        </p:tgtEl>
                                        <p:attrNameLst>
                                          <p:attrName>style.visibility</p:attrName>
                                        </p:attrNameLst>
                                      </p:cBhvr>
                                      <p:to>
                                        <p:strVal val="visible"/>
                                      </p:to>
                                    </p:set>
                                    <p:animEffect filter="fade" transition="in">
                                      <p:cBhvr>
                                        <p:cTn dur="500"/>
                                        <p:tgtEl>
                                          <p:spTgt spid="21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7" st="7"/>
                                            </p:txEl>
                                          </p:spTgt>
                                        </p:tgtEl>
                                        <p:attrNameLst>
                                          <p:attrName>style.visibility</p:attrName>
                                        </p:attrNameLst>
                                      </p:cBhvr>
                                      <p:to>
                                        <p:strVal val="visible"/>
                                      </p:to>
                                    </p:set>
                                    <p:animEffect filter="fade" transition="in">
                                      <p:cBhvr>
                                        <p:cTn dur="500"/>
                                        <p:tgtEl>
                                          <p:spTgt spid="21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8" st="8"/>
                                            </p:txEl>
                                          </p:spTgt>
                                        </p:tgtEl>
                                        <p:attrNameLst>
                                          <p:attrName>style.visibility</p:attrName>
                                        </p:attrNameLst>
                                      </p:cBhvr>
                                      <p:to>
                                        <p:strVal val="visible"/>
                                      </p:to>
                                    </p:set>
                                    <p:animEffect filter="fade" transition="in">
                                      <p:cBhvr>
                                        <p:cTn dur="500"/>
                                        <p:tgtEl>
                                          <p:spTgt spid="21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gtEl>
                                        <p:attrNameLst>
                                          <p:attrName>style.visibility</p:attrName>
                                        </p:attrNameLst>
                                      </p:cBhvr>
                                      <p:to>
                                        <p:strVal val="visible"/>
                                      </p:to>
                                    </p:set>
                                    <p:animEffect filter="fade" transition="in">
                                      <p:cBhvr>
                                        <p:cTn dur="500"/>
                                        <p:tgtEl>
                                          <p:spTgt spid="2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2"/>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225" name="Google Shape;225;p12"/>
          <p:cNvSpPr txBox="1"/>
          <p:nvPr/>
        </p:nvSpPr>
        <p:spPr>
          <a:xfrm>
            <a:off x="0" y="810161"/>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graphicFrame>
        <p:nvGraphicFramePr>
          <p:cNvPr id="226" name="Google Shape;226;p12"/>
          <p:cNvGraphicFramePr/>
          <p:nvPr/>
        </p:nvGraphicFramePr>
        <p:xfrm>
          <a:off x="0" y="1841400"/>
          <a:ext cx="3000000" cy="3000000"/>
        </p:xfrm>
        <a:graphic>
          <a:graphicData uri="http://schemas.openxmlformats.org/drawingml/2006/table">
            <a:tbl>
              <a:tblPr>
                <a:noFill/>
                <a:tableStyleId>{1A138648-16F2-41D2-A937-0687D9DD8F71}</a:tableStyleId>
              </a:tblPr>
              <a:tblGrid>
                <a:gridCol w="1828800"/>
                <a:gridCol w="7315200"/>
              </a:tblGrid>
              <a:tr h="883925">
                <a:tc>
                  <a:txBody>
                    <a:bodyPr/>
                    <a:lstStyle/>
                    <a:p>
                      <a:pPr indent="0" lvl="0" marL="0" marR="0" rtl="0" algn="ctr">
                        <a:spcBef>
                          <a:spcPts val="0"/>
                        </a:spcBef>
                        <a:spcAft>
                          <a:spcPts val="0"/>
                        </a:spcAft>
                        <a:buNone/>
                      </a:pPr>
                      <a:r>
                        <a:rPr b="1" lang="en-US" sz="2800" cap="none">
                          <a:solidFill>
                            <a:srgbClr val="BDD1F9"/>
                          </a:solidFill>
                          <a:latin typeface="Times New Roman"/>
                          <a:ea typeface="Times New Roman"/>
                          <a:cs typeface="Times New Roman"/>
                          <a:sym typeface="Times New Roman"/>
                        </a:rPr>
                        <a:t>Tiêu</a:t>
                      </a:r>
                      <a:r>
                        <a:rPr b="1" lang="en-US" sz="2800" cap="none">
                          <a:solidFill>
                            <a:srgbClr val="BDD1F9"/>
                          </a:solidFill>
                          <a:latin typeface="Times New Roman"/>
                          <a:ea typeface="Times New Roman"/>
                          <a:cs typeface="Times New Roman"/>
                          <a:sym typeface="Times New Roman"/>
                        </a:rPr>
                        <a:t> chí</a:t>
                      </a:r>
                      <a:endParaRPr b="1" sz="28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800" cap="none">
                          <a:solidFill>
                            <a:srgbClr val="BDD1F9"/>
                          </a:solidFill>
                          <a:latin typeface="Times New Roman"/>
                          <a:ea typeface="Times New Roman"/>
                          <a:cs typeface="Times New Roman"/>
                          <a:sym typeface="Times New Roman"/>
                        </a:rPr>
                        <a:t>b.Phát</a:t>
                      </a:r>
                      <a:r>
                        <a:rPr b="1" lang="en-US" sz="2800" cap="none">
                          <a:solidFill>
                            <a:srgbClr val="BDD1F9"/>
                          </a:solidFill>
                          <a:latin typeface="Times New Roman"/>
                          <a:ea typeface="Times New Roman"/>
                          <a:cs typeface="Times New Roman"/>
                          <a:sym typeface="Times New Roman"/>
                        </a:rPr>
                        <a:t> hiện thứ hai – Gần</a:t>
                      </a:r>
                      <a:endParaRPr b="1" sz="2800"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800" cap="none">
                          <a:solidFill>
                            <a:srgbClr val="A04400"/>
                          </a:solidFill>
                          <a:latin typeface="Times New Roman"/>
                          <a:ea typeface="Times New Roman"/>
                          <a:cs typeface="Times New Roman"/>
                          <a:sym typeface="Times New Roman"/>
                        </a:rPr>
                        <a:t>             “Cảnh người đàn ông đánh vợ”</a:t>
                      </a:r>
                      <a:endParaRPr b="1" sz="2800" cap="non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32675">
                <a:tc>
                  <a:txBody>
                    <a:bodyPr/>
                    <a:lstStyle/>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u="none" cap="none">
                          <a:solidFill>
                            <a:srgbClr val="BDD1F9"/>
                          </a:solidFill>
                          <a:latin typeface="Times New Roman"/>
                          <a:ea typeface="Times New Roman"/>
                          <a:cs typeface="Times New Roman"/>
                          <a:sym typeface="Times New Roman"/>
                        </a:rPr>
                        <a:t>   </a:t>
                      </a:r>
                      <a:r>
                        <a:rPr b="1" lang="en-US" sz="2400" u="none" cap="none">
                          <a:solidFill>
                            <a:srgbClr val="BDD1F9"/>
                          </a:solidFill>
                          <a:latin typeface="Times New Roman"/>
                          <a:ea typeface="Times New Roman"/>
                          <a:cs typeface="Times New Roman"/>
                          <a:sym typeface="Times New Roman"/>
                        </a:rPr>
                        <a:t>Cảm</a:t>
                      </a:r>
                      <a:r>
                        <a:rPr b="1" lang="en-US" sz="2400" u="none" cap="none">
                          <a:solidFill>
                            <a:srgbClr val="BDD1F9"/>
                          </a:solidFill>
                          <a:latin typeface="Times New Roman"/>
                          <a:ea typeface="Times New Roman"/>
                          <a:cs typeface="Times New Roman"/>
                          <a:sym typeface="Times New Roman"/>
                        </a:rPr>
                        <a:t> xúc-</a:t>
                      </a:r>
                      <a:endParaRPr/>
                    </a:p>
                    <a:p>
                      <a:pPr indent="0" lvl="0" marL="0" marR="0" rtl="0" algn="l">
                        <a:spcBef>
                          <a:spcPts val="0"/>
                        </a:spcBef>
                        <a:spcAft>
                          <a:spcPts val="0"/>
                        </a:spcAft>
                        <a:buNone/>
                      </a:pPr>
                      <a:r>
                        <a:rPr b="1" lang="en-US" sz="2400" u="none" cap="none">
                          <a:solidFill>
                            <a:srgbClr val="BDD1F9"/>
                          </a:solidFill>
                          <a:latin typeface="Times New Roman"/>
                          <a:ea typeface="Times New Roman"/>
                          <a:cs typeface="Times New Roman"/>
                          <a:sym typeface="Times New Roman"/>
                        </a:rPr>
                        <a:t>Hành động</a:t>
                      </a:r>
                      <a:endParaRPr b="1" sz="2400" u="none"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27" name="Google Shape;227;p12"/>
          <p:cNvSpPr txBox="1"/>
          <p:nvPr/>
        </p:nvSpPr>
        <p:spPr>
          <a:xfrm>
            <a:off x="1752600" y="2897862"/>
            <a:ext cx="7391399" cy="449353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600">
                <a:solidFill>
                  <a:srgbClr val="0070C0"/>
                </a:solidFill>
                <a:latin typeface="Times New Roman"/>
                <a:ea typeface="Times New Roman"/>
                <a:cs typeface="Times New Roman"/>
                <a:sym typeface="Times New Roman"/>
              </a:rPr>
              <a:t>    -</a:t>
            </a:r>
            <a:r>
              <a:rPr b="1" lang="en-US" sz="2600" u="sng">
                <a:solidFill>
                  <a:srgbClr val="0070C0"/>
                </a:solidFill>
                <a:latin typeface="Times New Roman"/>
                <a:ea typeface="Times New Roman"/>
                <a:cs typeface="Times New Roman"/>
                <a:sym typeface="Times New Roman"/>
                <a:hlinkClick action="ppaction://hlinksldjump" r:id="rId3">
                  <a:extLst>
                    <a:ext uri="{A12FA001-AC4F-418D-AE19-62706E023703}">
                      <ahyp:hlinkClr val="tx"/>
                    </a:ext>
                  </a:extLst>
                </a:hlinkClick>
              </a:rPr>
              <a:t>Cảm xúc // Hành động:</a:t>
            </a:r>
            <a:endParaRPr b="1" sz="2600">
              <a:solidFill>
                <a:srgbClr val="0070C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600">
                <a:solidFill>
                  <a:srgbClr val="0070C0"/>
                </a:solidFill>
                <a:latin typeface="Times New Roman"/>
                <a:ea typeface="Times New Roman"/>
                <a:cs typeface="Times New Roman"/>
                <a:sym typeface="Times New Roman"/>
              </a:rPr>
              <a:t>	Đoạn 10:  Cảm xúc: </a:t>
            </a:r>
            <a:r>
              <a:rPr lang="en-US" sz="2600">
                <a:solidFill>
                  <a:srgbClr val="7030A0"/>
                </a:solidFill>
                <a:latin typeface="Times New Roman"/>
                <a:ea typeface="Times New Roman"/>
                <a:cs typeface="Times New Roman"/>
                <a:sym typeface="Times New Roman"/>
              </a:rPr>
              <a:t>“Kinh ngạc”; “há mồm nhìn” 🡪 </a:t>
            </a:r>
            <a:r>
              <a:rPr b="1" lang="en-US" sz="2600">
                <a:solidFill>
                  <a:srgbClr val="0070C0"/>
                </a:solidFill>
                <a:latin typeface="Times New Roman"/>
                <a:ea typeface="Times New Roman"/>
                <a:cs typeface="Times New Roman"/>
                <a:sym typeface="Times New Roman"/>
              </a:rPr>
              <a:t>Hành động: </a:t>
            </a:r>
            <a:r>
              <a:rPr lang="en-US" sz="2600">
                <a:solidFill>
                  <a:srgbClr val="7030A0"/>
                </a:solidFill>
                <a:latin typeface="Times New Roman"/>
                <a:ea typeface="Times New Roman"/>
                <a:cs typeface="Times New Roman"/>
                <a:sym typeface="Times New Roman"/>
              </a:rPr>
              <a:t>“Vứt máy ảnh” “nhào tới”.</a:t>
            </a:r>
            <a:endParaRPr/>
          </a:p>
          <a:p>
            <a:pPr indent="0" lvl="0" marL="0" marR="0" rtl="0" algn="just">
              <a:spcBef>
                <a:spcPts val="0"/>
              </a:spcBef>
              <a:spcAft>
                <a:spcPts val="0"/>
              </a:spcAft>
              <a:buNone/>
            </a:pPr>
            <a:r>
              <a:rPr b="1" lang="en-US" sz="2600">
                <a:solidFill>
                  <a:srgbClr val="FF0000"/>
                </a:solidFill>
                <a:latin typeface="Times New Roman"/>
                <a:ea typeface="Times New Roman"/>
                <a:cs typeface="Times New Roman"/>
                <a:sym typeface="Times New Roman"/>
              </a:rPr>
              <a:t>🡪Chứng kiến bi kịch ngang trái:</a:t>
            </a:r>
            <a:endParaRPr b="1" sz="2600">
              <a:solidFill>
                <a:srgbClr val="FF000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600">
                <a:solidFill>
                  <a:srgbClr val="7030A0"/>
                </a:solidFill>
                <a:latin typeface="Times New Roman"/>
                <a:ea typeface="Times New Roman"/>
                <a:cs typeface="Times New Roman"/>
                <a:sym typeface="Times New Roman"/>
              </a:rPr>
              <a:t>         +</a:t>
            </a:r>
            <a:r>
              <a:rPr lang="en-US" sz="2600">
                <a:solidFill>
                  <a:srgbClr val="7030A0"/>
                </a:solidFill>
                <a:latin typeface="Times New Roman"/>
                <a:ea typeface="Times New Roman"/>
                <a:cs typeface="Times New Roman"/>
                <a:sym typeface="Times New Roman"/>
              </a:rPr>
              <a:t>Người chồng: </a:t>
            </a:r>
            <a:r>
              <a:rPr b="1" lang="en-US" sz="2600">
                <a:solidFill>
                  <a:srgbClr val="7030A0"/>
                </a:solidFill>
                <a:latin typeface="Times New Roman"/>
                <a:ea typeface="Times New Roman"/>
                <a:cs typeface="Times New Roman"/>
                <a:sym typeface="Times New Roman"/>
              </a:rPr>
              <a:t>Vũ phu</a:t>
            </a:r>
            <a:endParaRPr b="1" sz="26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600">
                <a:solidFill>
                  <a:srgbClr val="7030A0"/>
                </a:solidFill>
                <a:latin typeface="Times New Roman"/>
                <a:ea typeface="Times New Roman"/>
                <a:cs typeface="Times New Roman"/>
                <a:sym typeface="Times New Roman"/>
              </a:rPr>
              <a:t>         + </a:t>
            </a:r>
            <a:r>
              <a:rPr lang="en-US" sz="2600">
                <a:solidFill>
                  <a:srgbClr val="7030A0"/>
                </a:solidFill>
                <a:latin typeface="Times New Roman"/>
                <a:ea typeface="Times New Roman"/>
                <a:cs typeface="Times New Roman"/>
                <a:sym typeface="Times New Roman"/>
              </a:rPr>
              <a:t>Người vợ: </a:t>
            </a:r>
            <a:r>
              <a:rPr b="1" lang="en-US" sz="2600">
                <a:solidFill>
                  <a:srgbClr val="7030A0"/>
                </a:solidFill>
                <a:latin typeface="Times New Roman"/>
                <a:ea typeface="Times New Roman"/>
                <a:cs typeface="Times New Roman"/>
                <a:sym typeface="Times New Roman"/>
              </a:rPr>
              <a:t>cam chịu, nhẫn nhục</a:t>
            </a:r>
            <a:endParaRPr b="1" sz="26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600">
                <a:solidFill>
                  <a:srgbClr val="7030A0"/>
                </a:solidFill>
                <a:latin typeface="Times New Roman"/>
                <a:ea typeface="Times New Roman"/>
                <a:cs typeface="Times New Roman"/>
                <a:sym typeface="Times New Roman"/>
              </a:rPr>
              <a:t>         +</a:t>
            </a:r>
            <a:r>
              <a:rPr lang="en-US" sz="2600">
                <a:solidFill>
                  <a:srgbClr val="7030A0"/>
                </a:solidFill>
                <a:latin typeface="Times New Roman"/>
                <a:ea typeface="Times New Roman"/>
                <a:cs typeface="Times New Roman"/>
                <a:sym typeface="Times New Roman"/>
              </a:rPr>
              <a:t>Đứa con </a:t>
            </a:r>
            <a:r>
              <a:rPr b="1" lang="en-US" sz="2600">
                <a:solidFill>
                  <a:srgbClr val="7030A0"/>
                </a:solidFill>
                <a:latin typeface="Times New Roman"/>
                <a:ea typeface="Times New Roman"/>
                <a:cs typeface="Times New Roman"/>
                <a:sym typeface="Times New Roman"/>
              </a:rPr>
              <a:t>(</a:t>
            </a:r>
            <a:r>
              <a:rPr lang="en-US" sz="2600">
                <a:solidFill>
                  <a:srgbClr val="7030A0"/>
                </a:solidFill>
                <a:latin typeface="Times New Roman"/>
                <a:ea typeface="Times New Roman"/>
                <a:cs typeface="Times New Roman"/>
                <a:sym typeface="Times New Roman"/>
              </a:rPr>
              <a:t>Phác): </a:t>
            </a:r>
            <a:r>
              <a:rPr b="1" lang="en-US" sz="2600">
                <a:solidFill>
                  <a:srgbClr val="7030A0"/>
                </a:solidFill>
                <a:latin typeface="Times New Roman"/>
                <a:ea typeface="Times New Roman"/>
                <a:cs typeface="Times New Roman"/>
                <a:sym typeface="Times New Roman"/>
              </a:rPr>
              <a:t>lao tới</a:t>
            </a:r>
            <a:endParaRPr b="1" sz="26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b="1" lang="en-US" sz="2600">
                <a:solidFill>
                  <a:srgbClr val="0070C0"/>
                </a:solidFill>
                <a:latin typeface="Times New Roman"/>
                <a:ea typeface="Times New Roman"/>
                <a:cs typeface="Times New Roman"/>
                <a:sym typeface="Times New Roman"/>
              </a:rPr>
              <a:t>   </a:t>
            </a:r>
            <a:r>
              <a:rPr b="1" lang="en-US" sz="2600">
                <a:solidFill>
                  <a:srgbClr val="7030A0"/>
                </a:solidFill>
                <a:latin typeface="Times New Roman"/>
                <a:ea typeface="Times New Roman"/>
                <a:cs typeface="Times New Roman"/>
                <a:sym typeface="Times New Roman"/>
              </a:rPr>
              <a:t>- </a:t>
            </a:r>
            <a:r>
              <a:rPr b="1" lang="en-US" sz="2600" u="sng">
                <a:solidFill>
                  <a:srgbClr val="7030A0"/>
                </a:solidFill>
                <a:latin typeface="Times New Roman"/>
                <a:ea typeface="Times New Roman"/>
                <a:cs typeface="Times New Roman"/>
                <a:sym typeface="Times New Roman"/>
              </a:rPr>
              <a:t>Cảm xúc:</a:t>
            </a:r>
            <a:r>
              <a:rPr b="1" lang="en-US" sz="2600">
                <a:solidFill>
                  <a:srgbClr val="7030A0"/>
                </a:solidFill>
                <a:latin typeface="Times New Roman"/>
                <a:ea typeface="Times New Roman"/>
                <a:cs typeface="Times New Roman"/>
                <a:sym typeface="Times New Roman"/>
              </a:rPr>
              <a:t> Đoạn 17:</a:t>
            </a:r>
            <a:r>
              <a:rPr lang="en-US" sz="2600">
                <a:solidFill>
                  <a:srgbClr val="7030A0"/>
                </a:solidFill>
                <a:latin typeface="Times New Roman"/>
                <a:ea typeface="Times New Roman"/>
                <a:cs typeface="Times New Roman"/>
                <a:sym typeface="Times New Roman"/>
              </a:rPr>
              <a:t> </a:t>
            </a:r>
            <a:r>
              <a:rPr b="1" lang="en-US" sz="2600">
                <a:solidFill>
                  <a:srgbClr val="7030A0"/>
                </a:solidFill>
                <a:latin typeface="Times New Roman"/>
                <a:ea typeface="Times New Roman"/>
                <a:cs typeface="Times New Roman"/>
                <a:sym typeface="Times New Roman"/>
              </a:rPr>
              <a:t>“ngơ ngác”</a:t>
            </a:r>
            <a:endParaRPr/>
          </a:p>
          <a:p>
            <a:pPr indent="0" lvl="0" marL="0" marR="0" rtl="0" algn="just">
              <a:spcBef>
                <a:spcPts val="0"/>
              </a:spcBef>
              <a:spcAft>
                <a:spcPts val="0"/>
              </a:spcAft>
              <a:buNone/>
            </a:pPr>
            <a:r>
              <a:rPr b="1" lang="en-US" sz="2600">
                <a:solidFill>
                  <a:srgbClr val="FF0000"/>
                </a:solidFill>
                <a:latin typeface="Times New Roman"/>
                <a:ea typeface="Times New Roman"/>
                <a:cs typeface="Times New Roman"/>
                <a:sym typeface="Times New Roman"/>
              </a:rPr>
              <a:t>🡪 Tâm hồn choáng váng</a:t>
            </a:r>
            <a:endParaRPr b="1" sz="2600">
              <a:solidFill>
                <a:srgbClr val="FF000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b="1" sz="26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600">
              <a:solidFill>
                <a:schemeClr val="dk1"/>
              </a:solidFill>
              <a:latin typeface="Calibri"/>
              <a:ea typeface="Calibri"/>
              <a:cs typeface="Calibri"/>
              <a:sym typeface="Calibri"/>
            </a:endParaRPr>
          </a:p>
        </p:txBody>
      </p:sp>
      <p:sp>
        <p:nvSpPr>
          <p:cNvPr id="228" name="Google Shape;228;p12"/>
          <p:cNvSpPr/>
          <p:nvPr/>
        </p:nvSpPr>
        <p:spPr>
          <a:xfrm flipH="1" rot="10800000">
            <a:off x="0" y="4419600"/>
            <a:ext cx="1828800" cy="1066800"/>
          </a:xfrm>
          <a:custGeom>
            <a:rect b="b" l="l" r="r" t="t"/>
            <a:pathLst>
              <a:path extrusionOk="0" h="481312" w="1295399">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9" name="Google Shape;229;p12"/>
          <p:cNvSpPr txBox="1"/>
          <p:nvPr/>
        </p:nvSpPr>
        <p:spPr>
          <a:xfrm>
            <a:off x="0" y="4724400"/>
            <a:ext cx="1752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Đoạn 10, 17</a:t>
            </a:r>
            <a:endParaRPr b="1"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0" st="0"/>
                                            </p:txEl>
                                          </p:spTgt>
                                        </p:tgtEl>
                                        <p:attrNameLst>
                                          <p:attrName>style.visibility</p:attrName>
                                        </p:attrNameLst>
                                      </p:cBhvr>
                                      <p:to>
                                        <p:strVal val="visible"/>
                                      </p:to>
                                    </p:set>
                                    <p:animEffect filter="fade" transition="in">
                                      <p:cBhvr>
                                        <p:cTn dur="500"/>
                                        <p:tgtEl>
                                          <p:spTgt spid="2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1" st="1"/>
                                            </p:txEl>
                                          </p:spTgt>
                                        </p:tgtEl>
                                        <p:attrNameLst>
                                          <p:attrName>style.visibility</p:attrName>
                                        </p:attrNameLst>
                                      </p:cBhvr>
                                      <p:to>
                                        <p:strVal val="visible"/>
                                      </p:to>
                                    </p:set>
                                    <p:animEffect filter="fade" transition="in">
                                      <p:cBhvr>
                                        <p:cTn dur="500"/>
                                        <p:tgtEl>
                                          <p:spTgt spid="22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2" st="2"/>
                                            </p:txEl>
                                          </p:spTgt>
                                        </p:tgtEl>
                                        <p:attrNameLst>
                                          <p:attrName>style.visibility</p:attrName>
                                        </p:attrNameLst>
                                      </p:cBhvr>
                                      <p:to>
                                        <p:strVal val="visible"/>
                                      </p:to>
                                    </p:set>
                                    <p:animEffect filter="fade" transition="in">
                                      <p:cBhvr>
                                        <p:cTn dur="500"/>
                                        <p:tgtEl>
                                          <p:spTgt spid="22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3" st="3"/>
                                            </p:txEl>
                                          </p:spTgt>
                                        </p:tgtEl>
                                        <p:attrNameLst>
                                          <p:attrName>style.visibility</p:attrName>
                                        </p:attrNameLst>
                                      </p:cBhvr>
                                      <p:to>
                                        <p:strVal val="visible"/>
                                      </p:to>
                                    </p:set>
                                    <p:animEffect filter="fade" transition="in">
                                      <p:cBhvr>
                                        <p:cTn dur="500"/>
                                        <p:tgtEl>
                                          <p:spTgt spid="22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4" st="4"/>
                                            </p:txEl>
                                          </p:spTgt>
                                        </p:tgtEl>
                                        <p:attrNameLst>
                                          <p:attrName>style.visibility</p:attrName>
                                        </p:attrNameLst>
                                      </p:cBhvr>
                                      <p:to>
                                        <p:strVal val="visible"/>
                                      </p:to>
                                    </p:set>
                                    <p:animEffect filter="fade" transition="in">
                                      <p:cBhvr>
                                        <p:cTn dur="500"/>
                                        <p:tgtEl>
                                          <p:spTgt spid="22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5" st="5"/>
                                            </p:txEl>
                                          </p:spTgt>
                                        </p:tgtEl>
                                        <p:attrNameLst>
                                          <p:attrName>style.visibility</p:attrName>
                                        </p:attrNameLst>
                                      </p:cBhvr>
                                      <p:to>
                                        <p:strVal val="visible"/>
                                      </p:to>
                                    </p:set>
                                    <p:animEffect filter="fade" transition="in">
                                      <p:cBhvr>
                                        <p:cTn dur="500"/>
                                        <p:tgtEl>
                                          <p:spTgt spid="22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6" st="6"/>
                                            </p:txEl>
                                          </p:spTgt>
                                        </p:tgtEl>
                                        <p:attrNameLst>
                                          <p:attrName>style.visibility</p:attrName>
                                        </p:attrNameLst>
                                      </p:cBhvr>
                                      <p:to>
                                        <p:strVal val="visible"/>
                                      </p:to>
                                    </p:set>
                                    <p:animEffect filter="fade" transition="in">
                                      <p:cBhvr>
                                        <p:cTn dur="500"/>
                                        <p:tgtEl>
                                          <p:spTgt spid="22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7" st="7"/>
                                            </p:txEl>
                                          </p:spTgt>
                                        </p:tgtEl>
                                        <p:attrNameLst>
                                          <p:attrName>style.visibility</p:attrName>
                                        </p:attrNameLst>
                                      </p:cBhvr>
                                      <p:to>
                                        <p:strVal val="visible"/>
                                      </p:to>
                                    </p:set>
                                    <p:animEffect filter="fade" transition="in">
                                      <p:cBhvr>
                                        <p:cTn dur="500"/>
                                        <p:tgtEl>
                                          <p:spTgt spid="22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8" st="8"/>
                                            </p:txEl>
                                          </p:spTgt>
                                        </p:tgtEl>
                                        <p:attrNameLst>
                                          <p:attrName>style.visibility</p:attrName>
                                        </p:attrNameLst>
                                      </p:cBhvr>
                                      <p:to>
                                        <p:strVal val="visible"/>
                                      </p:to>
                                    </p:set>
                                    <p:animEffect filter="fade" transition="in">
                                      <p:cBhvr>
                                        <p:cTn dur="500"/>
                                        <p:tgtEl>
                                          <p:spTgt spid="22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xEl>
                                              <p:pRg end="9" st="9"/>
                                            </p:txEl>
                                          </p:spTgt>
                                        </p:tgtEl>
                                        <p:attrNameLst>
                                          <p:attrName>style.visibility</p:attrName>
                                        </p:attrNameLst>
                                      </p:cBhvr>
                                      <p:to>
                                        <p:strVal val="visible"/>
                                      </p:to>
                                    </p:set>
                                    <p:animEffect filter="fade" transition="in">
                                      <p:cBhvr>
                                        <p:cTn dur="500"/>
                                        <p:tgtEl>
                                          <p:spTgt spid="227">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3"/>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235" name="Google Shape;235;p13"/>
          <p:cNvSpPr txBox="1"/>
          <p:nvPr/>
        </p:nvSpPr>
        <p:spPr>
          <a:xfrm>
            <a:off x="0" y="810161"/>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graphicFrame>
        <p:nvGraphicFramePr>
          <p:cNvPr id="236" name="Google Shape;236;p13"/>
          <p:cNvGraphicFramePr/>
          <p:nvPr/>
        </p:nvGraphicFramePr>
        <p:xfrm>
          <a:off x="0" y="1841400"/>
          <a:ext cx="3000000" cy="3000000"/>
        </p:xfrm>
        <a:graphic>
          <a:graphicData uri="http://schemas.openxmlformats.org/drawingml/2006/table">
            <a:tbl>
              <a:tblPr>
                <a:noFill/>
                <a:tableStyleId>{1A138648-16F2-41D2-A937-0687D9DD8F71}</a:tableStyleId>
              </a:tblPr>
              <a:tblGrid>
                <a:gridCol w="1828800"/>
                <a:gridCol w="7315200"/>
              </a:tblGrid>
              <a:tr h="883925">
                <a:tc>
                  <a:txBody>
                    <a:bodyPr/>
                    <a:lstStyle/>
                    <a:p>
                      <a:pPr indent="0" lvl="0" marL="0" marR="0" rtl="0" algn="ctr">
                        <a:spcBef>
                          <a:spcPts val="0"/>
                        </a:spcBef>
                        <a:spcAft>
                          <a:spcPts val="0"/>
                        </a:spcAft>
                        <a:buNone/>
                      </a:pPr>
                      <a:r>
                        <a:rPr b="1" lang="en-US" sz="2400" cap="none">
                          <a:solidFill>
                            <a:srgbClr val="BDD1F9"/>
                          </a:solidFill>
                          <a:latin typeface="Times New Roman"/>
                          <a:ea typeface="Times New Roman"/>
                          <a:cs typeface="Times New Roman"/>
                          <a:sym typeface="Times New Roman"/>
                        </a:rPr>
                        <a:t>Tiêu</a:t>
                      </a:r>
                      <a:r>
                        <a:rPr b="1" lang="en-US" sz="2400" cap="none">
                          <a:solidFill>
                            <a:srgbClr val="BDD1F9"/>
                          </a:solidFill>
                          <a:latin typeface="Times New Roman"/>
                          <a:ea typeface="Times New Roman"/>
                          <a:cs typeface="Times New Roman"/>
                          <a:sym typeface="Times New Roman"/>
                        </a:rPr>
                        <a:t> chí</a:t>
                      </a:r>
                      <a:endParaRPr b="1" sz="24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400" cap="none">
                          <a:solidFill>
                            <a:srgbClr val="BDD1F9"/>
                          </a:solidFill>
                          <a:latin typeface="Times New Roman"/>
                          <a:ea typeface="Times New Roman"/>
                          <a:cs typeface="Times New Roman"/>
                          <a:sym typeface="Times New Roman"/>
                        </a:rPr>
                        <a:t>b.Phát</a:t>
                      </a:r>
                      <a:r>
                        <a:rPr b="1" lang="en-US" sz="2400" cap="none">
                          <a:solidFill>
                            <a:srgbClr val="BDD1F9"/>
                          </a:solidFill>
                          <a:latin typeface="Times New Roman"/>
                          <a:ea typeface="Times New Roman"/>
                          <a:cs typeface="Times New Roman"/>
                          <a:sym typeface="Times New Roman"/>
                        </a:rPr>
                        <a:t> hiện thứ hai – Gần</a:t>
                      </a:r>
                      <a:endParaRPr b="1" sz="2400"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cap="none">
                          <a:solidFill>
                            <a:srgbClr val="A04400"/>
                          </a:solidFill>
                          <a:latin typeface="Times New Roman"/>
                          <a:ea typeface="Times New Roman"/>
                          <a:cs typeface="Times New Roman"/>
                          <a:sym typeface="Times New Roman"/>
                        </a:rPr>
                        <a:t>                     “Cảnh người đàn ông đánh vợ”</a:t>
                      </a:r>
                      <a:endParaRPr b="1" sz="2400" cap="non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32675">
                <a:tc>
                  <a:txBody>
                    <a:bodyPr/>
                    <a:lstStyle/>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u="none" cap="none">
                          <a:solidFill>
                            <a:srgbClr val="BDD1F9"/>
                          </a:solidFill>
                          <a:latin typeface="Times New Roman"/>
                          <a:ea typeface="Times New Roman"/>
                          <a:cs typeface="Times New Roman"/>
                          <a:sym typeface="Times New Roman"/>
                        </a:rPr>
                        <a:t>  Nghệ </a:t>
                      </a:r>
                      <a:r>
                        <a:rPr b="1" lang="en-US" sz="2400" u="none" cap="none">
                          <a:solidFill>
                            <a:srgbClr val="BDD1F9"/>
                          </a:solidFill>
                          <a:latin typeface="Times New Roman"/>
                          <a:ea typeface="Times New Roman"/>
                          <a:cs typeface="Times New Roman"/>
                          <a:sym typeface="Times New Roman"/>
                        </a:rPr>
                        <a:t>thuật</a:t>
                      </a:r>
                      <a:endParaRPr b="1" sz="2400" u="none"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37" name="Google Shape;237;p13"/>
          <p:cNvSpPr txBox="1"/>
          <p:nvPr/>
        </p:nvSpPr>
        <p:spPr>
          <a:xfrm>
            <a:off x="1828800" y="2514600"/>
            <a:ext cx="7315200" cy="440120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b="1" sz="2800">
              <a:solidFill>
                <a:srgbClr val="A04400"/>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800">
                <a:solidFill>
                  <a:srgbClr val="A04400"/>
                </a:solidFill>
                <a:latin typeface="Times New Roman"/>
                <a:ea typeface="Times New Roman"/>
                <a:cs typeface="Times New Roman"/>
                <a:sym typeface="Times New Roman"/>
              </a:rPr>
              <a:t>-Sử dụng 14 đoạn:</a:t>
            </a:r>
            <a:endParaRPr/>
          </a:p>
          <a:p>
            <a:pPr indent="0" lvl="0" marL="0" marR="0" rtl="0" algn="l">
              <a:spcBef>
                <a:spcPts val="0"/>
              </a:spcBef>
              <a:spcAft>
                <a:spcPts val="0"/>
              </a:spcAft>
              <a:buClr>
                <a:srgbClr val="7030A0"/>
              </a:buClr>
              <a:buSzPts val="2800"/>
              <a:buFont typeface="Times New Roman"/>
              <a:buNone/>
            </a:pPr>
            <a:r>
              <a:rPr b="1" lang="en-US" sz="2800">
                <a:solidFill>
                  <a:srgbClr val="7030A0"/>
                </a:solidFill>
                <a:latin typeface="Times New Roman"/>
                <a:ea typeface="Times New Roman"/>
                <a:cs typeface="Times New Roman"/>
                <a:sym typeface="Times New Roman"/>
              </a:rPr>
              <a:t>+Câu văn dài </a:t>
            </a:r>
            <a:r>
              <a:rPr b="1" lang="en-US" sz="2800" u="sng">
                <a:solidFill>
                  <a:srgbClr val="7030A0"/>
                </a:solidFill>
                <a:latin typeface="Times New Roman"/>
                <a:ea typeface="Times New Roman"/>
                <a:cs typeface="Times New Roman"/>
                <a:sym typeface="Times New Roman"/>
                <a:hlinkClick action="ppaction://hlinksldjump" r:id="rId3">
                  <a:extLst>
                    <a:ext uri="{A12FA001-AC4F-418D-AE19-62706E023703}">
                      <ahyp:hlinkClr val="tx"/>
                    </a:ext>
                  </a:extLst>
                </a:hlinkClick>
              </a:rPr>
              <a:t>(Đoạn 8)</a:t>
            </a:r>
            <a:endParaRPr b="1" sz="2800">
              <a:solidFill>
                <a:srgbClr val="7030A0"/>
              </a:solidFill>
              <a:latin typeface="Times New Roman"/>
              <a:ea typeface="Times New Roman"/>
              <a:cs typeface="Times New Roman"/>
              <a:sym typeface="Times New Roman"/>
            </a:endParaRPr>
          </a:p>
          <a:p>
            <a:pPr indent="0" lvl="0" marL="0" marR="0" rtl="0" algn="l">
              <a:spcBef>
                <a:spcPts val="0"/>
              </a:spcBef>
              <a:spcAft>
                <a:spcPts val="0"/>
              </a:spcAft>
              <a:buClr>
                <a:srgbClr val="7030A0"/>
              </a:buClr>
              <a:buSzPts val="2800"/>
              <a:buFont typeface="Times New Roman"/>
              <a:buNone/>
            </a:pPr>
            <a:r>
              <a:rPr b="1" lang="en-US" sz="2800">
                <a:solidFill>
                  <a:srgbClr val="7030A0"/>
                </a:solidFill>
                <a:latin typeface="Times New Roman"/>
                <a:ea typeface="Times New Roman"/>
                <a:cs typeface="Times New Roman"/>
                <a:sym typeface="Times New Roman"/>
              </a:rPr>
              <a:t>+Một câu văn/ một đoạn văn (Đoạn 9, 12, 18)</a:t>
            </a:r>
            <a:endParaRPr b="1" sz="2800">
              <a:solidFill>
                <a:srgbClr val="7030A0"/>
              </a:solidFill>
              <a:latin typeface="Times New Roman"/>
              <a:ea typeface="Times New Roman"/>
              <a:cs typeface="Times New Roman"/>
              <a:sym typeface="Times New Roman"/>
            </a:endParaRPr>
          </a:p>
          <a:p>
            <a:pPr indent="0" lvl="0" marL="0" marR="0" rtl="0" algn="l">
              <a:spcBef>
                <a:spcPts val="0"/>
              </a:spcBef>
              <a:spcAft>
                <a:spcPts val="0"/>
              </a:spcAft>
              <a:buClr>
                <a:schemeClr val="dk1"/>
              </a:buClr>
              <a:buSzPts val="2800"/>
              <a:buFont typeface="Calibri"/>
              <a:buNone/>
            </a:pPr>
            <a:r>
              <a:t/>
            </a:r>
            <a:endParaRPr b="1" sz="2800">
              <a:solidFill>
                <a:srgbClr val="7030A0"/>
              </a:solidFill>
              <a:latin typeface="Times New Roman"/>
              <a:ea typeface="Times New Roman"/>
              <a:cs typeface="Times New Roman"/>
              <a:sym typeface="Times New Roman"/>
            </a:endParaRPr>
          </a:p>
          <a:p>
            <a:pPr indent="-177800" lvl="0" marL="0" marR="0" rtl="0" algn="ctr">
              <a:spcBef>
                <a:spcPts val="0"/>
              </a:spcBef>
              <a:spcAft>
                <a:spcPts val="0"/>
              </a:spcAft>
              <a:buClr>
                <a:srgbClr val="A04400"/>
              </a:buClr>
              <a:buSzPts val="2800"/>
              <a:buFont typeface="Times New Roman"/>
              <a:buChar char="-"/>
            </a:pPr>
            <a:r>
              <a:rPr b="1" lang="en-US" sz="2800">
                <a:solidFill>
                  <a:srgbClr val="A04400"/>
                </a:solidFill>
                <a:latin typeface="Times New Roman"/>
                <a:ea typeface="Times New Roman"/>
                <a:cs typeface="Times New Roman"/>
                <a:sym typeface="Times New Roman"/>
              </a:rPr>
              <a:t>Nghệ thuật miêu tả: </a:t>
            </a:r>
            <a:endParaRPr/>
          </a:p>
          <a:p>
            <a:pPr indent="0" lvl="0" marL="0" marR="0" rtl="0" algn="l">
              <a:spcBef>
                <a:spcPts val="0"/>
              </a:spcBef>
              <a:spcAft>
                <a:spcPts val="0"/>
              </a:spcAft>
              <a:buNone/>
            </a:pPr>
            <a:r>
              <a:rPr b="1" lang="en-US" sz="2800">
                <a:solidFill>
                  <a:srgbClr val="7030A0"/>
                </a:solidFill>
                <a:latin typeface="Times New Roman"/>
                <a:ea typeface="Times New Roman"/>
                <a:cs typeface="Times New Roman"/>
                <a:sym typeface="Times New Roman"/>
              </a:rPr>
              <a:t>+Động từ mạnh</a:t>
            </a:r>
            <a:endParaRPr b="1" sz="2800">
              <a:solidFill>
                <a:srgbClr val="7030A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800">
                <a:solidFill>
                  <a:srgbClr val="7030A0"/>
                </a:solidFill>
                <a:latin typeface="Times New Roman"/>
                <a:ea typeface="Times New Roman"/>
                <a:cs typeface="Times New Roman"/>
                <a:sym typeface="Times New Roman"/>
              </a:rPr>
              <a:t> +Tính từ mang sắc thái biểu cảm</a:t>
            </a:r>
            <a:endParaRPr b="1" sz="2800">
              <a:solidFill>
                <a:srgbClr val="7030A0"/>
              </a:solidFill>
              <a:latin typeface="Times New Roman"/>
              <a:ea typeface="Times New Roman"/>
              <a:cs typeface="Times New Roman"/>
              <a:sym typeface="Times New Roman"/>
            </a:endParaRPr>
          </a:p>
          <a:p>
            <a:pPr indent="0" lvl="0" marL="0" marR="0" rtl="0" algn="l">
              <a:spcBef>
                <a:spcPts val="0"/>
              </a:spcBef>
              <a:spcAft>
                <a:spcPts val="0"/>
              </a:spcAft>
              <a:buClr>
                <a:srgbClr val="FF0000"/>
              </a:buClr>
              <a:buSzPts val="2800"/>
              <a:buFont typeface="Times New Roman"/>
              <a:buNone/>
            </a:pPr>
            <a:r>
              <a:rPr b="1" lang="en-US" sz="2800">
                <a:solidFill>
                  <a:srgbClr val="FF0000"/>
                </a:solidFill>
                <a:latin typeface="Times New Roman"/>
                <a:ea typeface="Times New Roman"/>
                <a:cs typeface="Times New Roman"/>
                <a:sym typeface="Times New Roman"/>
              </a:rPr>
              <a:t> 🡪Bút pháp hiện thực</a:t>
            </a:r>
            <a:endParaRPr b="1" sz="28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4"/>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243" name="Google Shape;243;p14"/>
          <p:cNvSpPr txBox="1"/>
          <p:nvPr/>
        </p:nvSpPr>
        <p:spPr>
          <a:xfrm>
            <a:off x="0" y="810161"/>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graphicFrame>
        <p:nvGraphicFramePr>
          <p:cNvPr id="244" name="Google Shape;244;p14"/>
          <p:cNvGraphicFramePr/>
          <p:nvPr/>
        </p:nvGraphicFramePr>
        <p:xfrm>
          <a:off x="0" y="1841400"/>
          <a:ext cx="3000000" cy="3000000"/>
        </p:xfrm>
        <a:graphic>
          <a:graphicData uri="http://schemas.openxmlformats.org/drawingml/2006/table">
            <a:tbl>
              <a:tblPr>
                <a:noFill/>
                <a:tableStyleId>{1A138648-16F2-41D2-A937-0687D9DD8F71}</a:tableStyleId>
              </a:tblPr>
              <a:tblGrid>
                <a:gridCol w="1676400"/>
                <a:gridCol w="7467600"/>
              </a:tblGrid>
              <a:tr h="883925">
                <a:tc>
                  <a:txBody>
                    <a:bodyPr/>
                    <a:lstStyle/>
                    <a:p>
                      <a:pPr indent="0" lvl="0" marL="0" marR="0" rtl="0" algn="ctr">
                        <a:spcBef>
                          <a:spcPts val="0"/>
                        </a:spcBef>
                        <a:spcAft>
                          <a:spcPts val="0"/>
                        </a:spcAft>
                        <a:buNone/>
                      </a:pPr>
                      <a:r>
                        <a:rPr b="1" lang="en-US" sz="2800" cap="none">
                          <a:solidFill>
                            <a:srgbClr val="BDD1F9"/>
                          </a:solidFill>
                          <a:latin typeface="Times New Roman"/>
                          <a:ea typeface="Times New Roman"/>
                          <a:cs typeface="Times New Roman"/>
                          <a:sym typeface="Times New Roman"/>
                        </a:rPr>
                        <a:t>Tiêu</a:t>
                      </a:r>
                      <a:r>
                        <a:rPr b="1" lang="en-US" sz="2800" cap="none">
                          <a:solidFill>
                            <a:srgbClr val="BDD1F9"/>
                          </a:solidFill>
                          <a:latin typeface="Times New Roman"/>
                          <a:ea typeface="Times New Roman"/>
                          <a:cs typeface="Times New Roman"/>
                          <a:sym typeface="Times New Roman"/>
                        </a:rPr>
                        <a:t> chí</a:t>
                      </a:r>
                      <a:endParaRPr b="1" sz="28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800" cap="none">
                          <a:solidFill>
                            <a:srgbClr val="BDD1F9"/>
                          </a:solidFill>
                          <a:latin typeface="Times New Roman"/>
                          <a:ea typeface="Times New Roman"/>
                          <a:cs typeface="Times New Roman"/>
                          <a:sym typeface="Times New Roman"/>
                        </a:rPr>
                        <a:t>b.Phát</a:t>
                      </a:r>
                      <a:r>
                        <a:rPr b="1" lang="en-US" sz="2800" cap="none">
                          <a:solidFill>
                            <a:srgbClr val="BDD1F9"/>
                          </a:solidFill>
                          <a:latin typeface="Times New Roman"/>
                          <a:ea typeface="Times New Roman"/>
                          <a:cs typeface="Times New Roman"/>
                          <a:sym typeface="Times New Roman"/>
                        </a:rPr>
                        <a:t> hiện thứ hai – Gần</a:t>
                      </a:r>
                      <a:endParaRPr b="1" sz="2800"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800" cap="none">
                          <a:solidFill>
                            <a:srgbClr val="A04400"/>
                          </a:solidFill>
                          <a:latin typeface="Times New Roman"/>
                          <a:ea typeface="Times New Roman"/>
                          <a:cs typeface="Times New Roman"/>
                          <a:sym typeface="Times New Roman"/>
                        </a:rPr>
                        <a:t>                “Cảnh người đàn ông đánh vợ”</a:t>
                      </a:r>
                      <a:endParaRPr b="1" sz="2800" cap="non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32675">
                <a:tc>
                  <a:txBody>
                    <a:bodyPr/>
                    <a:lstStyle/>
                    <a:p>
                      <a:pPr indent="0" lvl="0" marL="0" marR="0" rtl="0" algn="l">
                        <a:spcBef>
                          <a:spcPts val="0"/>
                        </a:spcBef>
                        <a:spcAft>
                          <a:spcPts val="0"/>
                        </a:spcAft>
                        <a:buNone/>
                      </a:pPr>
                      <a:r>
                        <a:t/>
                      </a:r>
                      <a:endParaRPr b="1" sz="28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8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8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8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800" u="none" cap="none">
                          <a:solidFill>
                            <a:srgbClr val="BDD1F9"/>
                          </a:solidFill>
                          <a:latin typeface="Times New Roman"/>
                          <a:ea typeface="Times New Roman"/>
                          <a:cs typeface="Times New Roman"/>
                          <a:sym typeface="Times New Roman"/>
                        </a:rPr>
                        <a:t>   Ý</a:t>
                      </a:r>
                      <a:r>
                        <a:rPr b="1" lang="en-US" sz="2800" u="none" cap="none">
                          <a:solidFill>
                            <a:srgbClr val="BDD1F9"/>
                          </a:solidFill>
                          <a:latin typeface="Times New Roman"/>
                          <a:ea typeface="Times New Roman"/>
                          <a:cs typeface="Times New Roman"/>
                          <a:sym typeface="Times New Roman"/>
                        </a:rPr>
                        <a:t> nghĩa</a:t>
                      </a:r>
                      <a:endParaRPr b="1" sz="2800" u="none"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45" name="Google Shape;245;p14"/>
          <p:cNvSpPr/>
          <p:nvPr/>
        </p:nvSpPr>
        <p:spPr>
          <a:xfrm>
            <a:off x="1828800" y="2819400"/>
            <a:ext cx="3352800" cy="1066800"/>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600">
                <a:solidFill>
                  <a:schemeClr val="dk1"/>
                </a:solidFill>
                <a:latin typeface="Times New Roman"/>
                <a:ea typeface="Times New Roman"/>
                <a:cs typeface="Times New Roman"/>
                <a:sym typeface="Times New Roman"/>
              </a:rPr>
              <a:t>Chiếc thuyền ngoài xa - vẻ đẹp toàn bích</a:t>
            </a:r>
            <a:endParaRPr sz="2600">
              <a:solidFill>
                <a:schemeClr val="dk1"/>
              </a:solidFill>
              <a:latin typeface="Times New Roman"/>
              <a:ea typeface="Times New Roman"/>
              <a:cs typeface="Times New Roman"/>
              <a:sym typeface="Times New Roman"/>
            </a:endParaRPr>
          </a:p>
        </p:txBody>
      </p:sp>
      <p:sp>
        <p:nvSpPr>
          <p:cNvPr id="246" name="Google Shape;246;p14"/>
          <p:cNvSpPr/>
          <p:nvPr/>
        </p:nvSpPr>
        <p:spPr>
          <a:xfrm>
            <a:off x="5715000" y="2819400"/>
            <a:ext cx="3352800" cy="1066800"/>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24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400">
                <a:solidFill>
                  <a:srgbClr val="FF0000"/>
                </a:solidFill>
                <a:latin typeface="Times New Roman"/>
                <a:ea typeface="Times New Roman"/>
                <a:cs typeface="Times New Roman"/>
                <a:sym typeface="Times New Roman"/>
              </a:rPr>
              <a:t>Chiếc thuyền ở gần:</a:t>
            </a:r>
            <a:endParaRPr/>
          </a:p>
          <a:p>
            <a:pPr indent="0" lvl="0" marL="0" marR="0" rtl="0" algn="ctr">
              <a:spcBef>
                <a:spcPts val="0"/>
              </a:spcBef>
              <a:spcAft>
                <a:spcPts val="0"/>
              </a:spcAft>
              <a:buNone/>
            </a:pPr>
            <a:r>
              <a:rPr b="1" lang="en-US" sz="2400">
                <a:solidFill>
                  <a:srgbClr val="FF0000"/>
                </a:solidFill>
                <a:latin typeface="Times New Roman"/>
                <a:ea typeface="Times New Roman"/>
                <a:cs typeface="Times New Roman"/>
                <a:sym typeface="Times New Roman"/>
              </a:rPr>
              <a:t>Hiện thực trần trụi: </a:t>
            </a:r>
            <a:r>
              <a:rPr lang="en-US" sz="2400">
                <a:solidFill>
                  <a:schemeClr val="dk1"/>
                </a:solidFill>
                <a:latin typeface="Times New Roman"/>
                <a:ea typeface="Times New Roman"/>
                <a:cs typeface="Times New Roman"/>
                <a:sym typeface="Times New Roman"/>
              </a:rPr>
              <a:t>Người đàn ông đánh vợ</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24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47" name="Google Shape;247;p14"/>
          <p:cNvSpPr/>
          <p:nvPr/>
        </p:nvSpPr>
        <p:spPr>
          <a:xfrm>
            <a:off x="3124200" y="3962400"/>
            <a:ext cx="484632" cy="685800"/>
          </a:xfrm>
          <a:prstGeom prst="downArrow">
            <a:avLst>
              <a:gd fmla="val 50000" name="adj1"/>
              <a:gd fmla="val 50000" name="adj2"/>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8" name="Google Shape;248;p14"/>
          <p:cNvSpPr/>
          <p:nvPr/>
        </p:nvSpPr>
        <p:spPr>
          <a:xfrm>
            <a:off x="1828800" y="4724400"/>
            <a:ext cx="3352800" cy="685800"/>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chemeClr val="dk1"/>
                </a:solidFill>
                <a:latin typeface="Times New Roman"/>
                <a:ea typeface="Times New Roman"/>
                <a:cs typeface="Times New Roman"/>
                <a:sym typeface="Times New Roman"/>
              </a:rPr>
              <a:t>Tâm hồn thăng hoa</a:t>
            </a:r>
            <a:endParaRPr sz="2800">
              <a:solidFill>
                <a:schemeClr val="dk1"/>
              </a:solidFill>
              <a:latin typeface="Times New Roman"/>
              <a:ea typeface="Times New Roman"/>
              <a:cs typeface="Times New Roman"/>
              <a:sym typeface="Times New Roman"/>
            </a:endParaRPr>
          </a:p>
        </p:txBody>
      </p:sp>
      <p:sp>
        <p:nvSpPr>
          <p:cNvPr id="249" name="Google Shape;249;p14"/>
          <p:cNvSpPr/>
          <p:nvPr/>
        </p:nvSpPr>
        <p:spPr>
          <a:xfrm>
            <a:off x="5715000" y="4724400"/>
            <a:ext cx="3352800" cy="685800"/>
          </a:xfrm>
          <a:prstGeom prst="rect">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chemeClr val="lt1"/>
                </a:solidFill>
                <a:latin typeface="Times New Roman"/>
                <a:ea typeface="Times New Roman"/>
                <a:cs typeface="Times New Roman"/>
                <a:sym typeface="Times New Roman"/>
              </a:rPr>
              <a:t>Tâm hồn choáng váng</a:t>
            </a:r>
            <a:endParaRPr sz="2800">
              <a:solidFill>
                <a:schemeClr val="lt1"/>
              </a:solidFill>
              <a:latin typeface="Times New Roman"/>
              <a:ea typeface="Times New Roman"/>
              <a:cs typeface="Times New Roman"/>
              <a:sym typeface="Times New Roman"/>
            </a:endParaRPr>
          </a:p>
        </p:txBody>
      </p:sp>
      <p:sp>
        <p:nvSpPr>
          <p:cNvPr id="250" name="Google Shape;250;p14"/>
          <p:cNvSpPr/>
          <p:nvPr/>
        </p:nvSpPr>
        <p:spPr>
          <a:xfrm>
            <a:off x="7287768" y="3962400"/>
            <a:ext cx="484632" cy="685800"/>
          </a:xfrm>
          <a:prstGeom prst="downArrow">
            <a:avLst>
              <a:gd fmla="val 50000" name="adj1"/>
              <a:gd fmla="val 50000" name="adj2"/>
            </a:avLst>
          </a:prstGeom>
          <a:solidFill>
            <a:schemeClr val="accent6"/>
          </a:solidFill>
          <a:ln cap="flat" cmpd="sng" w="25400">
            <a:solidFill>
              <a:srgbClr val="B46D3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1" name="Google Shape;251;p14"/>
          <p:cNvSpPr/>
          <p:nvPr/>
        </p:nvSpPr>
        <p:spPr>
          <a:xfrm>
            <a:off x="4267200" y="3886200"/>
            <a:ext cx="2438400" cy="789432"/>
          </a:xfrm>
          <a:prstGeom prst="leftRightArrow">
            <a:avLst>
              <a:gd fmla="val 50000" name="adj1"/>
              <a:gd fmla="val 50000" name="adj2"/>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chemeClr val="dk1"/>
                </a:solidFill>
                <a:latin typeface="Times New Roman"/>
                <a:ea typeface="Times New Roman"/>
                <a:cs typeface="Times New Roman"/>
                <a:sym typeface="Times New Roman"/>
              </a:rPr>
              <a:t>Đối lập</a:t>
            </a:r>
            <a:endParaRPr sz="2800">
              <a:solidFill>
                <a:schemeClr val="dk1"/>
              </a:solidFill>
              <a:latin typeface="Times New Roman"/>
              <a:ea typeface="Times New Roman"/>
              <a:cs typeface="Times New Roman"/>
              <a:sym typeface="Times New Roman"/>
            </a:endParaRPr>
          </a:p>
        </p:txBody>
      </p:sp>
      <p:sp>
        <p:nvSpPr>
          <p:cNvPr id="252" name="Google Shape;252;p14"/>
          <p:cNvSpPr txBox="1"/>
          <p:nvPr/>
        </p:nvSpPr>
        <p:spPr>
          <a:xfrm>
            <a:off x="1828800" y="5486401"/>
            <a:ext cx="7239000" cy="1384995"/>
          </a:xfrm>
          <a:prstGeom prst="rect">
            <a:avLst/>
          </a:prstGeom>
          <a:solidFill>
            <a:schemeClr val="lt1"/>
          </a:solidFill>
          <a:ln cap="flat" cmpd="sng" w="25400">
            <a:solidFill>
              <a:schemeClr val="accent5"/>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800">
                <a:solidFill>
                  <a:srgbClr val="FF0000"/>
                </a:solidFill>
                <a:latin typeface="Times New Roman"/>
                <a:ea typeface="Times New Roman"/>
                <a:cs typeface="Times New Roman"/>
                <a:sym typeface="Times New Roman"/>
              </a:rPr>
              <a:t>     Tình huống nhận thức: </a:t>
            </a:r>
            <a:r>
              <a:rPr b="1" lang="en-US" sz="2800">
                <a:solidFill>
                  <a:srgbClr val="7030A0"/>
                </a:solidFill>
                <a:latin typeface="Times New Roman"/>
                <a:ea typeface="Times New Roman"/>
                <a:cs typeface="Times New Roman"/>
                <a:sym typeface="Times New Roman"/>
              </a:rPr>
              <a:t>Cuộc đời không đơn giản xuôi chiều, vốn chứa đựng nhiều điều phức tạp, đầy mâu thuẫn và nghịch lí.</a:t>
            </a:r>
            <a:endParaRPr b="1" sz="2800">
              <a:solidFill>
                <a:srgbClr val="7030A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500"/>
                                        <p:tgtEl>
                                          <p:spTgt spid="245"/>
                                        </p:tgtEl>
                                      </p:cBhvr>
                                    </p:animEffect>
                                  </p:childTnLst>
                                </p:cTn>
                              </p:par>
                              <p:par>
                                <p:cTn fill="hold" nodeType="with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500"/>
                                        <p:tgtEl>
                                          <p:spTgt spid="247"/>
                                        </p:tgtEl>
                                      </p:cBhvr>
                                    </p:animEffect>
                                  </p:childTnLst>
                                </p:cTn>
                              </p:par>
                              <p:par>
                                <p:cTn fill="hold" nodeType="withEffect" presetClass="entr" presetID="10" presetSubtype="0">
                                  <p:stCondLst>
                                    <p:cond delay="0"/>
                                  </p:stCondLst>
                                  <p:childTnLst>
                                    <p:set>
                                      <p:cBhvr>
                                        <p:cTn dur="1" fill="hold">
                                          <p:stCondLst>
                                            <p:cond delay="0"/>
                                          </p:stCondLst>
                                        </p:cTn>
                                        <p:tgtEl>
                                          <p:spTgt spid="248"/>
                                        </p:tgtEl>
                                        <p:attrNameLst>
                                          <p:attrName>style.visibility</p:attrName>
                                        </p:attrNameLst>
                                      </p:cBhvr>
                                      <p:to>
                                        <p:strVal val="visible"/>
                                      </p:to>
                                    </p:set>
                                    <p:animEffect filter="fade" transition="in">
                                      <p:cBhvr>
                                        <p:cTn dur="500"/>
                                        <p:tgtEl>
                                          <p:spTgt spid="2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500"/>
                                        <p:tgtEl>
                                          <p:spTgt spid="2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0"/>
                                        </p:tgtEl>
                                        <p:attrNameLst>
                                          <p:attrName>style.visibility</p:attrName>
                                        </p:attrNameLst>
                                      </p:cBhvr>
                                      <p:to>
                                        <p:strVal val="visible"/>
                                      </p:to>
                                    </p:set>
                                    <p:animEffect filter="fade" transition="in">
                                      <p:cBhvr>
                                        <p:cTn dur="500"/>
                                        <p:tgtEl>
                                          <p:spTgt spid="250"/>
                                        </p:tgtEl>
                                      </p:cBhvr>
                                    </p:animEffect>
                                  </p:childTnLst>
                                </p:cTn>
                              </p:par>
                              <p:par>
                                <p:cTn fill="hold" nodeType="with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500"/>
                                        <p:tgtEl>
                                          <p:spTgt spid="2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500"/>
                                        <p:tgtEl>
                                          <p:spTgt spid="2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5"/>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258" name="Google Shape;258;p15"/>
          <p:cNvSpPr txBox="1"/>
          <p:nvPr/>
        </p:nvSpPr>
        <p:spPr>
          <a:xfrm>
            <a:off x="2057400" y="1447800"/>
            <a:ext cx="4572000" cy="646331"/>
          </a:xfrm>
          <a:prstGeom prst="rect">
            <a:avLst/>
          </a:prstGeom>
          <a:solidFill>
            <a:schemeClr val="lt1"/>
          </a:solidFill>
          <a:ln cap="flat" cmpd="sng" w="25400">
            <a:solidFill>
              <a:schemeClr val="accent2"/>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DF322D"/>
                </a:solidFill>
                <a:latin typeface="Calibri"/>
                <a:ea typeface="Calibri"/>
                <a:cs typeface="Calibri"/>
                <a:sym typeface="Calibri"/>
              </a:rPr>
              <a:t>Chiếc thuyền ngoài xa </a:t>
            </a:r>
            <a:endParaRPr b="1" sz="3600">
              <a:solidFill>
                <a:srgbClr val="DF322D"/>
              </a:solidFill>
              <a:latin typeface="Calibri"/>
              <a:ea typeface="Calibri"/>
              <a:cs typeface="Calibri"/>
              <a:sym typeface="Calibri"/>
            </a:endParaRPr>
          </a:p>
        </p:txBody>
      </p:sp>
      <p:cxnSp>
        <p:nvCxnSpPr>
          <p:cNvPr id="259" name="Google Shape;259;p15"/>
          <p:cNvCxnSpPr/>
          <p:nvPr/>
        </p:nvCxnSpPr>
        <p:spPr>
          <a:xfrm>
            <a:off x="4191000" y="2133600"/>
            <a:ext cx="2514600" cy="457200"/>
          </a:xfrm>
          <a:prstGeom prst="straightConnector1">
            <a:avLst/>
          </a:prstGeom>
          <a:noFill/>
          <a:ln cap="flat" cmpd="sng" w="25400">
            <a:solidFill>
              <a:schemeClr val="accent2"/>
            </a:solidFill>
            <a:prstDash val="solid"/>
            <a:round/>
            <a:headEnd len="sm" w="sm" type="none"/>
            <a:tailEnd len="med" w="med" type="stealth"/>
          </a:ln>
          <a:effectLst>
            <a:outerShdw blurRad="40000" rotWithShape="0" dir="5400000" dist="20000">
              <a:srgbClr val="000000">
                <a:alpha val="37647"/>
              </a:srgbClr>
            </a:outerShdw>
          </a:effectLst>
        </p:spPr>
      </p:cxnSp>
      <p:cxnSp>
        <p:nvCxnSpPr>
          <p:cNvPr id="260" name="Google Shape;260;p15"/>
          <p:cNvCxnSpPr/>
          <p:nvPr/>
        </p:nvCxnSpPr>
        <p:spPr>
          <a:xfrm flipH="1">
            <a:off x="1600200" y="2133600"/>
            <a:ext cx="2590800" cy="609600"/>
          </a:xfrm>
          <a:prstGeom prst="straightConnector1">
            <a:avLst/>
          </a:prstGeom>
          <a:noFill/>
          <a:ln cap="flat" cmpd="sng" w="25400">
            <a:solidFill>
              <a:schemeClr val="accent2"/>
            </a:solidFill>
            <a:prstDash val="solid"/>
            <a:round/>
            <a:headEnd len="sm" w="sm" type="none"/>
            <a:tailEnd len="med" w="med" type="stealth"/>
          </a:ln>
          <a:effectLst>
            <a:outerShdw blurRad="40000" rotWithShape="0" dir="5400000" dist="20000">
              <a:srgbClr val="000000">
                <a:alpha val="37647"/>
              </a:srgbClr>
            </a:outerShdw>
          </a:effectLst>
        </p:spPr>
      </p:cxnSp>
      <p:sp>
        <p:nvSpPr>
          <p:cNvPr id="261" name="Google Shape;261;p15"/>
          <p:cNvSpPr txBox="1"/>
          <p:nvPr/>
        </p:nvSpPr>
        <p:spPr>
          <a:xfrm>
            <a:off x="76200" y="2768025"/>
            <a:ext cx="4114800"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200">
                <a:solidFill>
                  <a:srgbClr val="A04400"/>
                </a:solidFill>
                <a:latin typeface="Calibri"/>
                <a:ea typeface="Calibri"/>
                <a:cs typeface="Calibri"/>
                <a:sym typeface="Calibri"/>
              </a:rPr>
              <a:t>Nghĩa tường minh</a:t>
            </a:r>
            <a:endParaRPr b="1" sz="3200">
              <a:solidFill>
                <a:srgbClr val="A04400"/>
              </a:solidFill>
              <a:latin typeface="Calibri"/>
              <a:ea typeface="Calibri"/>
              <a:cs typeface="Calibri"/>
              <a:sym typeface="Calibri"/>
            </a:endParaRPr>
          </a:p>
        </p:txBody>
      </p:sp>
      <p:sp>
        <p:nvSpPr>
          <p:cNvPr id="262" name="Google Shape;262;p15"/>
          <p:cNvSpPr txBox="1"/>
          <p:nvPr/>
        </p:nvSpPr>
        <p:spPr>
          <a:xfrm>
            <a:off x="4724400" y="2590800"/>
            <a:ext cx="3581400" cy="107721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200">
                <a:solidFill>
                  <a:srgbClr val="A04400"/>
                </a:solidFill>
                <a:latin typeface="Calibri"/>
                <a:ea typeface="Calibri"/>
                <a:cs typeface="Calibri"/>
                <a:sym typeface="Calibri"/>
              </a:rPr>
              <a:t>Nghĩa hàm ẩn: </a:t>
            </a:r>
            <a:endParaRPr/>
          </a:p>
          <a:p>
            <a:pPr indent="0" lvl="0" marL="0" marR="0" rtl="0" algn="ctr">
              <a:spcBef>
                <a:spcPts val="0"/>
              </a:spcBef>
              <a:spcAft>
                <a:spcPts val="0"/>
              </a:spcAft>
              <a:buNone/>
            </a:pPr>
            <a:r>
              <a:rPr b="1" lang="en-US" sz="3200">
                <a:solidFill>
                  <a:srgbClr val="A04400"/>
                </a:solidFill>
                <a:latin typeface="Calibri"/>
                <a:ea typeface="Calibri"/>
                <a:cs typeface="Calibri"/>
                <a:sym typeface="Calibri"/>
              </a:rPr>
              <a:t>ẩn dụ nghệ thuật</a:t>
            </a:r>
            <a:endParaRPr b="1" sz="3200">
              <a:solidFill>
                <a:srgbClr val="A04400"/>
              </a:solidFill>
              <a:latin typeface="Calibri"/>
              <a:ea typeface="Calibri"/>
              <a:cs typeface="Calibri"/>
              <a:sym typeface="Calibri"/>
            </a:endParaRPr>
          </a:p>
        </p:txBody>
      </p:sp>
      <p:sp>
        <p:nvSpPr>
          <p:cNvPr id="263" name="Google Shape;263;p15"/>
          <p:cNvSpPr txBox="1"/>
          <p:nvPr/>
        </p:nvSpPr>
        <p:spPr>
          <a:xfrm>
            <a:off x="2438400" y="3849231"/>
            <a:ext cx="1295400" cy="2246769"/>
          </a:xfrm>
          <a:prstGeom prst="rect">
            <a:avLst/>
          </a:prstGeom>
          <a:solidFill>
            <a:schemeClr val="lt1"/>
          </a:solidFill>
          <a:ln cap="flat" cmpd="sng" w="25400">
            <a:solidFill>
              <a:schemeClr val="accent2"/>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030A0"/>
                </a:solidFill>
                <a:latin typeface="Calibri"/>
                <a:ea typeface="Calibri"/>
                <a:cs typeface="Calibri"/>
                <a:sym typeface="Calibri"/>
              </a:rPr>
              <a:t>Không gian sinh sống</a:t>
            </a:r>
            <a:endParaRPr b="1" sz="2800">
              <a:solidFill>
                <a:srgbClr val="7030A0"/>
              </a:solidFill>
              <a:latin typeface="Calibri"/>
              <a:ea typeface="Calibri"/>
              <a:cs typeface="Calibri"/>
              <a:sym typeface="Calibri"/>
            </a:endParaRPr>
          </a:p>
          <a:p>
            <a:pPr indent="0" lvl="0" marL="0" marR="0" rtl="0" algn="ctr">
              <a:spcBef>
                <a:spcPts val="0"/>
              </a:spcBef>
              <a:spcAft>
                <a:spcPts val="0"/>
              </a:spcAft>
              <a:buNone/>
            </a:pPr>
            <a:r>
              <a:t/>
            </a:r>
            <a:endParaRPr b="1" sz="2800">
              <a:solidFill>
                <a:srgbClr val="7030A0"/>
              </a:solidFill>
              <a:latin typeface="Calibri"/>
              <a:ea typeface="Calibri"/>
              <a:cs typeface="Calibri"/>
              <a:sym typeface="Calibri"/>
            </a:endParaRPr>
          </a:p>
        </p:txBody>
      </p:sp>
      <p:sp>
        <p:nvSpPr>
          <p:cNvPr id="264" name="Google Shape;264;p15"/>
          <p:cNvSpPr txBox="1"/>
          <p:nvPr/>
        </p:nvSpPr>
        <p:spPr>
          <a:xfrm>
            <a:off x="609599" y="3849231"/>
            <a:ext cx="1295401" cy="2246769"/>
          </a:xfrm>
          <a:prstGeom prst="rect">
            <a:avLst/>
          </a:prstGeom>
          <a:solidFill>
            <a:schemeClr val="lt1"/>
          </a:solidFill>
          <a:ln cap="flat" cmpd="sng" w="25400">
            <a:solidFill>
              <a:schemeClr val="accent2"/>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030A0"/>
                </a:solidFill>
                <a:latin typeface="Calibri"/>
                <a:ea typeface="Calibri"/>
                <a:cs typeface="Calibri"/>
                <a:sym typeface="Calibri"/>
              </a:rPr>
              <a:t>Bức tranh thiên nhiên đẹp</a:t>
            </a:r>
            <a:endParaRPr b="1" sz="2800">
              <a:solidFill>
                <a:srgbClr val="7030A0"/>
              </a:solidFill>
              <a:latin typeface="Calibri"/>
              <a:ea typeface="Calibri"/>
              <a:cs typeface="Calibri"/>
              <a:sym typeface="Calibri"/>
            </a:endParaRPr>
          </a:p>
        </p:txBody>
      </p:sp>
      <p:sp>
        <p:nvSpPr>
          <p:cNvPr id="265" name="Google Shape;265;p15"/>
          <p:cNvSpPr txBox="1"/>
          <p:nvPr/>
        </p:nvSpPr>
        <p:spPr>
          <a:xfrm>
            <a:off x="7619999" y="3925431"/>
            <a:ext cx="1295401" cy="2246769"/>
          </a:xfrm>
          <a:prstGeom prst="rect">
            <a:avLst/>
          </a:prstGeom>
          <a:solidFill>
            <a:schemeClr val="lt1"/>
          </a:solidFill>
          <a:ln cap="flat" cmpd="sng" w="25400">
            <a:solidFill>
              <a:schemeClr val="accent2"/>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030A0"/>
                </a:solidFill>
                <a:latin typeface="Calibri"/>
                <a:ea typeface="Calibri"/>
                <a:cs typeface="Calibri"/>
                <a:sym typeface="Calibri"/>
              </a:rPr>
              <a:t>Cuộc đời</a:t>
            </a:r>
            <a:endParaRPr b="1" sz="2800">
              <a:solidFill>
                <a:srgbClr val="7030A0"/>
              </a:solidFill>
              <a:latin typeface="Calibri"/>
              <a:ea typeface="Calibri"/>
              <a:cs typeface="Calibri"/>
              <a:sym typeface="Calibri"/>
            </a:endParaRPr>
          </a:p>
          <a:p>
            <a:pPr indent="0" lvl="0" marL="0" marR="0" rtl="0" algn="ctr">
              <a:spcBef>
                <a:spcPts val="0"/>
              </a:spcBef>
              <a:spcAft>
                <a:spcPts val="0"/>
              </a:spcAft>
              <a:buNone/>
            </a:pPr>
            <a:r>
              <a:rPr b="1" lang="en-US" sz="2800">
                <a:solidFill>
                  <a:srgbClr val="7030A0"/>
                </a:solidFill>
                <a:latin typeface="Calibri"/>
                <a:ea typeface="Calibri"/>
                <a:cs typeface="Calibri"/>
                <a:sym typeface="Calibri"/>
              </a:rPr>
              <a:t>-</a:t>
            </a:r>
            <a:endParaRPr/>
          </a:p>
          <a:p>
            <a:pPr indent="0" lvl="0" marL="0" marR="0" rtl="0" algn="ctr">
              <a:spcBef>
                <a:spcPts val="0"/>
              </a:spcBef>
              <a:spcAft>
                <a:spcPts val="0"/>
              </a:spcAft>
              <a:buNone/>
            </a:pPr>
            <a:r>
              <a:t/>
            </a:r>
            <a:endParaRPr b="1" sz="2800">
              <a:solidFill>
                <a:srgbClr val="7030A0"/>
              </a:solidFill>
              <a:latin typeface="Calibri"/>
              <a:ea typeface="Calibri"/>
              <a:cs typeface="Calibri"/>
              <a:sym typeface="Calibri"/>
            </a:endParaRPr>
          </a:p>
          <a:p>
            <a:pPr indent="0" lvl="0" marL="0" marR="0" rtl="0" algn="ctr">
              <a:spcBef>
                <a:spcPts val="0"/>
              </a:spcBef>
              <a:spcAft>
                <a:spcPts val="0"/>
              </a:spcAft>
              <a:buNone/>
            </a:pPr>
            <a:r>
              <a:rPr b="1" lang="en-US" sz="2800">
                <a:solidFill>
                  <a:srgbClr val="7030A0"/>
                </a:solidFill>
                <a:latin typeface="Calibri"/>
                <a:ea typeface="Calibri"/>
                <a:cs typeface="Calibri"/>
                <a:sym typeface="Calibri"/>
              </a:rPr>
              <a:t>Gần </a:t>
            </a:r>
            <a:endParaRPr b="1" sz="2800">
              <a:solidFill>
                <a:srgbClr val="7030A0"/>
              </a:solidFill>
              <a:latin typeface="Calibri"/>
              <a:ea typeface="Calibri"/>
              <a:cs typeface="Calibri"/>
              <a:sym typeface="Calibri"/>
            </a:endParaRPr>
          </a:p>
        </p:txBody>
      </p:sp>
      <p:sp>
        <p:nvSpPr>
          <p:cNvPr id="266" name="Google Shape;266;p15"/>
          <p:cNvSpPr txBox="1"/>
          <p:nvPr/>
        </p:nvSpPr>
        <p:spPr>
          <a:xfrm>
            <a:off x="4876800" y="3925431"/>
            <a:ext cx="1295400" cy="2246769"/>
          </a:xfrm>
          <a:prstGeom prst="rect">
            <a:avLst/>
          </a:prstGeom>
          <a:solidFill>
            <a:schemeClr val="lt1"/>
          </a:solidFill>
          <a:ln cap="flat" cmpd="sng" w="25400">
            <a:solidFill>
              <a:schemeClr val="accent2"/>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030A0"/>
                </a:solidFill>
                <a:latin typeface="Calibri"/>
                <a:ea typeface="Calibri"/>
                <a:cs typeface="Calibri"/>
                <a:sym typeface="Calibri"/>
              </a:rPr>
              <a:t>Nghệ thuật</a:t>
            </a:r>
            <a:endParaRPr b="1" sz="2800">
              <a:solidFill>
                <a:srgbClr val="7030A0"/>
              </a:solidFill>
              <a:latin typeface="Calibri"/>
              <a:ea typeface="Calibri"/>
              <a:cs typeface="Calibri"/>
              <a:sym typeface="Calibri"/>
            </a:endParaRPr>
          </a:p>
          <a:p>
            <a:pPr indent="0" lvl="0" marL="0" marR="0" rtl="0" algn="ctr">
              <a:spcBef>
                <a:spcPts val="0"/>
              </a:spcBef>
              <a:spcAft>
                <a:spcPts val="0"/>
              </a:spcAft>
              <a:buNone/>
            </a:pPr>
            <a:r>
              <a:rPr b="1" lang="en-US" sz="2800">
                <a:solidFill>
                  <a:srgbClr val="7030A0"/>
                </a:solidFill>
                <a:latin typeface="Calibri"/>
                <a:ea typeface="Calibri"/>
                <a:cs typeface="Calibri"/>
                <a:sym typeface="Calibri"/>
              </a:rPr>
              <a:t>- </a:t>
            </a:r>
            <a:endParaRPr/>
          </a:p>
          <a:p>
            <a:pPr indent="0" lvl="0" marL="0" marR="0" rtl="0" algn="ctr">
              <a:spcBef>
                <a:spcPts val="0"/>
              </a:spcBef>
              <a:spcAft>
                <a:spcPts val="0"/>
              </a:spcAft>
              <a:buNone/>
            </a:pPr>
            <a:r>
              <a:t/>
            </a:r>
            <a:endParaRPr b="1" sz="2800">
              <a:solidFill>
                <a:srgbClr val="7030A0"/>
              </a:solidFill>
              <a:latin typeface="Calibri"/>
              <a:ea typeface="Calibri"/>
              <a:cs typeface="Calibri"/>
              <a:sym typeface="Calibri"/>
            </a:endParaRPr>
          </a:p>
          <a:p>
            <a:pPr indent="0" lvl="0" marL="0" marR="0" rtl="0" algn="ctr">
              <a:spcBef>
                <a:spcPts val="0"/>
              </a:spcBef>
              <a:spcAft>
                <a:spcPts val="0"/>
              </a:spcAft>
              <a:buNone/>
            </a:pPr>
            <a:r>
              <a:rPr b="1" lang="en-US" sz="2800">
                <a:solidFill>
                  <a:srgbClr val="7030A0"/>
                </a:solidFill>
                <a:latin typeface="Calibri"/>
                <a:ea typeface="Calibri"/>
                <a:cs typeface="Calibri"/>
                <a:sym typeface="Calibri"/>
              </a:rPr>
              <a:t>Xa</a:t>
            </a:r>
            <a:endParaRPr b="1" sz="2800">
              <a:solidFill>
                <a:srgbClr val="7030A0"/>
              </a:solidFill>
              <a:latin typeface="Calibri"/>
              <a:ea typeface="Calibri"/>
              <a:cs typeface="Calibri"/>
              <a:sym typeface="Calibri"/>
            </a:endParaRPr>
          </a:p>
        </p:txBody>
      </p:sp>
      <p:sp>
        <p:nvSpPr>
          <p:cNvPr id="267" name="Google Shape;267;p15"/>
          <p:cNvSpPr/>
          <p:nvPr/>
        </p:nvSpPr>
        <p:spPr>
          <a:xfrm>
            <a:off x="6248400" y="4648200"/>
            <a:ext cx="1292352" cy="457200"/>
          </a:xfrm>
          <a:prstGeom prst="leftRightArrow">
            <a:avLst>
              <a:gd fmla="val 50000" name="adj1"/>
              <a:gd fmla="val 50000" name="adj2"/>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500"/>
                                        <p:tgtEl>
                                          <p:spTgt spid="2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500"/>
                                        <p:tgtEl>
                                          <p:spTgt spid="260"/>
                                        </p:tgtEl>
                                      </p:cBhvr>
                                    </p:animEffect>
                                  </p:childTnLst>
                                </p:cTn>
                              </p:par>
                              <p:par>
                                <p:cTn fill="hold" nodeType="withEffect" presetClass="entr" presetID="10" presetSubtype="0">
                                  <p:stCondLst>
                                    <p:cond delay="0"/>
                                  </p:stCondLst>
                                  <p:childTnLst>
                                    <p:set>
                                      <p:cBhvr>
                                        <p:cTn dur="1" fill="hold">
                                          <p:stCondLst>
                                            <p:cond delay="0"/>
                                          </p:stCondLst>
                                        </p:cTn>
                                        <p:tgtEl>
                                          <p:spTgt spid="259"/>
                                        </p:tgtEl>
                                        <p:attrNameLst>
                                          <p:attrName>style.visibility</p:attrName>
                                        </p:attrNameLst>
                                      </p:cBhvr>
                                      <p:to>
                                        <p:strVal val="visible"/>
                                      </p:to>
                                    </p:set>
                                    <p:animEffect filter="fade" transition="in">
                                      <p:cBhvr>
                                        <p:cTn dur="500"/>
                                        <p:tgtEl>
                                          <p:spTgt spid="2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500"/>
                                        <p:tgtEl>
                                          <p:spTgt spid="2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500"/>
                                        <p:tgtEl>
                                          <p:spTgt spid="2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500"/>
                                        <p:tgtEl>
                                          <p:spTgt spid="2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500"/>
                                        <p:tgtEl>
                                          <p:spTgt spid="2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500"/>
                                        <p:tgtEl>
                                          <p:spTgt spid="266"/>
                                        </p:tgtEl>
                                      </p:cBhvr>
                                    </p:animEffect>
                                  </p:childTnLst>
                                </p:cTn>
                              </p:par>
                              <p:par>
                                <p:cTn fill="hold" nodeType="with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500"/>
                                        <p:tgtEl>
                                          <p:spTgt spid="2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500"/>
                                        <p:tgtEl>
                                          <p:spTgt spid="2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16"/>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graphicFrame>
        <p:nvGraphicFramePr>
          <p:cNvPr id="273" name="Google Shape;273;p16"/>
          <p:cNvGraphicFramePr/>
          <p:nvPr/>
        </p:nvGraphicFramePr>
        <p:xfrm>
          <a:off x="0" y="1671994"/>
          <a:ext cx="3000000" cy="3000000"/>
        </p:xfrm>
        <a:graphic>
          <a:graphicData uri="http://schemas.openxmlformats.org/drawingml/2006/table">
            <a:tbl>
              <a:tblPr>
                <a:noFill/>
                <a:tableStyleId>{1A138648-16F2-41D2-A937-0687D9DD8F71}</a:tableStyleId>
              </a:tblPr>
              <a:tblGrid>
                <a:gridCol w="852525"/>
                <a:gridCol w="4405275"/>
                <a:gridCol w="3810000"/>
              </a:tblGrid>
              <a:tr h="911250">
                <a:tc>
                  <a:txBody>
                    <a:bodyPr/>
                    <a:lstStyle/>
                    <a:p>
                      <a:pPr indent="0" lvl="0" marL="0" marR="0" rtl="0" algn="ctr">
                        <a:spcBef>
                          <a:spcPts val="0"/>
                        </a:spcBef>
                        <a:spcAft>
                          <a:spcPts val="0"/>
                        </a:spcAft>
                        <a:buNone/>
                      </a:pPr>
                      <a:r>
                        <a:rPr b="1" lang="en-US" sz="2200" cap="none">
                          <a:solidFill>
                            <a:srgbClr val="BDD1F9"/>
                          </a:solidFill>
                          <a:latin typeface="Times New Roman"/>
                          <a:ea typeface="Times New Roman"/>
                          <a:cs typeface="Times New Roman"/>
                          <a:sym typeface="Times New Roman"/>
                        </a:rPr>
                        <a:t>Tiêu</a:t>
                      </a:r>
                      <a:r>
                        <a:rPr b="1" lang="en-US" sz="2200" cap="none">
                          <a:solidFill>
                            <a:srgbClr val="BDD1F9"/>
                          </a:solidFill>
                          <a:latin typeface="Times New Roman"/>
                          <a:ea typeface="Times New Roman"/>
                          <a:cs typeface="Times New Roman"/>
                          <a:sym typeface="Times New Roman"/>
                        </a:rPr>
                        <a:t> chí</a:t>
                      </a:r>
                      <a:endParaRPr b="1" sz="22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400">
                          <a:solidFill>
                            <a:srgbClr val="0070C0"/>
                          </a:solidFill>
                          <a:latin typeface="Times New Roman"/>
                          <a:ea typeface="Times New Roman"/>
                          <a:cs typeface="Times New Roman"/>
                          <a:sym typeface="Times New Roman"/>
                        </a:rPr>
                        <a:t>Phát</a:t>
                      </a:r>
                      <a:r>
                        <a:rPr b="1" lang="en-US" sz="2400">
                          <a:solidFill>
                            <a:srgbClr val="0070C0"/>
                          </a:solidFill>
                          <a:latin typeface="Times New Roman"/>
                          <a:ea typeface="Times New Roman"/>
                          <a:cs typeface="Times New Roman"/>
                          <a:sym typeface="Times New Roman"/>
                        </a:rPr>
                        <a:t> hiện thứ nhất – Xa</a:t>
                      </a:r>
                      <a:endParaRPr b="1" sz="2400">
                        <a:solidFill>
                          <a:srgbClr val="0070C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200" cap="none">
                          <a:solidFill>
                            <a:srgbClr val="A04400"/>
                          </a:solidFill>
                          <a:latin typeface="Times New Roman"/>
                          <a:ea typeface="Times New Roman"/>
                          <a:cs typeface="Times New Roman"/>
                          <a:sym typeface="Times New Roman"/>
                        </a:rPr>
                        <a:t>“Bức tranh thiên nhiên toàn bích”</a:t>
                      </a:r>
                      <a:endParaRPr b="1" sz="2200" cap="non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400">
                          <a:solidFill>
                            <a:srgbClr val="0070C0"/>
                          </a:solidFill>
                          <a:latin typeface="Times New Roman"/>
                          <a:ea typeface="Times New Roman"/>
                          <a:cs typeface="Times New Roman"/>
                          <a:sym typeface="Times New Roman"/>
                        </a:rPr>
                        <a:t>Phát</a:t>
                      </a:r>
                      <a:r>
                        <a:rPr b="1" lang="en-US" sz="2400">
                          <a:solidFill>
                            <a:srgbClr val="0070C0"/>
                          </a:solidFill>
                          <a:latin typeface="Times New Roman"/>
                          <a:ea typeface="Times New Roman"/>
                          <a:cs typeface="Times New Roman"/>
                          <a:sym typeface="Times New Roman"/>
                        </a:rPr>
                        <a:t> hiện thứ hai – Gần </a:t>
                      </a:r>
                      <a:endParaRPr/>
                    </a:p>
                    <a:p>
                      <a:pPr indent="0" lvl="0" marL="0" marR="0" rtl="0" algn="ctr">
                        <a:spcBef>
                          <a:spcPts val="0"/>
                        </a:spcBef>
                        <a:spcAft>
                          <a:spcPts val="0"/>
                        </a:spcAft>
                        <a:buNone/>
                      </a:pPr>
                      <a:r>
                        <a:rPr b="1" lang="en-US" sz="2200" cap="none">
                          <a:solidFill>
                            <a:srgbClr val="A04400"/>
                          </a:solidFill>
                          <a:latin typeface="Times New Roman"/>
                          <a:ea typeface="Times New Roman"/>
                          <a:cs typeface="Times New Roman"/>
                          <a:sym typeface="Times New Roman"/>
                        </a:rPr>
                        <a:t>“Người</a:t>
                      </a:r>
                      <a:r>
                        <a:rPr b="1" lang="en-US" sz="2200" cap="none">
                          <a:solidFill>
                            <a:srgbClr val="A04400"/>
                          </a:solidFill>
                          <a:latin typeface="Times New Roman"/>
                          <a:ea typeface="Times New Roman"/>
                          <a:cs typeface="Times New Roman"/>
                          <a:sym typeface="Times New Roman"/>
                        </a:rPr>
                        <a:t> đàn ông đánh vợ”</a:t>
                      </a:r>
                      <a:endParaRPr b="1" sz="2200" cap="non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62125">
                <a:tc>
                  <a:txBody>
                    <a:bodyPr/>
                    <a:lstStyle/>
                    <a:p>
                      <a:pPr indent="0" lvl="0" marL="0" marR="0" rtl="0" algn="ctr">
                        <a:spcBef>
                          <a:spcPts val="0"/>
                        </a:spcBef>
                        <a:spcAft>
                          <a:spcPts val="0"/>
                        </a:spcAft>
                        <a:buNone/>
                      </a:pPr>
                      <a:r>
                        <a:rPr b="1" lang="en-US" sz="2000" cap="none">
                          <a:solidFill>
                            <a:srgbClr val="BDD1F9"/>
                          </a:solidFill>
                          <a:latin typeface="Times New Roman"/>
                          <a:ea typeface="Times New Roman"/>
                          <a:cs typeface="Times New Roman"/>
                          <a:sym typeface="Times New Roman"/>
                        </a:rPr>
                        <a:t> Chi    tiết</a:t>
                      </a:r>
                      <a:endParaRPr b="1" sz="20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24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24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446225">
                <a:tc>
                  <a:txBody>
                    <a:bodyPr/>
                    <a:lstStyle/>
                    <a:p>
                      <a:pPr indent="0" lvl="0" marL="0" marR="0" rtl="0" algn="ctr">
                        <a:spcBef>
                          <a:spcPts val="0"/>
                        </a:spcBef>
                        <a:spcAft>
                          <a:spcPts val="0"/>
                        </a:spcAft>
                        <a:buNone/>
                      </a:pPr>
                      <a:r>
                        <a:rPr b="1" lang="en-US" sz="2000" cap="none">
                          <a:solidFill>
                            <a:srgbClr val="BDD1F9"/>
                          </a:solidFill>
                          <a:latin typeface="Times New Roman"/>
                          <a:ea typeface="Times New Roman"/>
                          <a:cs typeface="Times New Roman"/>
                          <a:sym typeface="Times New Roman"/>
                        </a:rPr>
                        <a:t>Cảm</a:t>
                      </a:r>
                      <a:r>
                        <a:rPr b="1" lang="en-US" sz="2000" cap="none">
                          <a:solidFill>
                            <a:srgbClr val="BDD1F9"/>
                          </a:solidFill>
                          <a:latin typeface="Times New Roman"/>
                          <a:ea typeface="Times New Roman"/>
                          <a:cs typeface="Times New Roman"/>
                          <a:sym typeface="Times New Roman"/>
                        </a:rPr>
                        <a:t> xúc - Hành động</a:t>
                      </a:r>
                      <a:endParaRPr b="1" sz="20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24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24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62125">
                <a:tc>
                  <a:txBody>
                    <a:bodyPr/>
                    <a:lstStyle/>
                    <a:p>
                      <a:pPr indent="0" lvl="0" marL="0" marR="0" rtl="0" algn="ctr">
                        <a:spcBef>
                          <a:spcPts val="0"/>
                        </a:spcBef>
                        <a:spcAft>
                          <a:spcPts val="0"/>
                        </a:spcAft>
                        <a:buNone/>
                      </a:pPr>
                      <a:r>
                        <a:rPr b="1" lang="en-US" sz="2000" cap="none">
                          <a:solidFill>
                            <a:srgbClr val="BDD1F9"/>
                          </a:solidFill>
                          <a:latin typeface="Times New Roman"/>
                          <a:ea typeface="Times New Roman"/>
                          <a:cs typeface="Times New Roman"/>
                          <a:sym typeface="Times New Roman"/>
                        </a:rPr>
                        <a:t>Nghệ</a:t>
                      </a:r>
                      <a:r>
                        <a:rPr b="1" lang="en-US" sz="2000" cap="none">
                          <a:solidFill>
                            <a:srgbClr val="BDD1F9"/>
                          </a:solidFill>
                          <a:latin typeface="Times New Roman"/>
                          <a:ea typeface="Times New Roman"/>
                          <a:cs typeface="Times New Roman"/>
                          <a:sym typeface="Times New Roman"/>
                        </a:rPr>
                        <a:t> thuật</a:t>
                      </a:r>
                      <a:endParaRPr b="1" sz="20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24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24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28050">
                <a:tc>
                  <a:txBody>
                    <a:bodyPr/>
                    <a:lstStyle/>
                    <a:p>
                      <a:pPr indent="0" lvl="0" marL="0" marR="0" rtl="0" algn="ctr">
                        <a:spcBef>
                          <a:spcPts val="0"/>
                        </a:spcBef>
                        <a:spcAft>
                          <a:spcPts val="0"/>
                        </a:spcAft>
                        <a:buNone/>
                      </a:pPr>
                      <a:r>
                        <a:rPr b="1" lang="en-US" sz="2000" cap="none">
                          <a:solidFill>
                            <a:srgbClr val="BDD1F9"/>
                          </a:solidFill>
                          <a:latin typeface="Times New Roman"/>
                          <a:ea typeface="Times New Roman"/>
                          <a:cs typeface="Times New Roman"/>
                          <a:sym typeface="Times New Roman"/>
                        </a:rPr>
                        <a:t>Ý</a:t>
                      </a:r>
                      <a:r>
                        <a:rPr b="1" lang="en-US" sz="2000" cap="none">
                          <a:solidFill>
                            <a:srgbClr val="BDD1F9"/>
                          </a:solidFill>
                          <a:latin typeface="Times New Roman"/>
                          <a:ea typeface="Times New Roman"/>
                          <a:cs typeface="Times New Roman"/>
                          <a:sym typeface="Times New Roman"/>
                        </a:rPr>
                        <a:t> nghĩa</a:t>
                      </a:r>
                      <a:endParaRPr b="1" sz="20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2">
                  <a:txBody>
                    <a:bodyPr/>
                    <a:lstStyle/>
                    <a:p>
                      <a:pPr indent="0" lvl="0" marL="0" marR="0" rtl="0" algn="l">
                        <a:spcBef>
                          <a:spcPts val="0"/>
                        </a:spcBef>
                        <a:spcAft>
                          <a:spcPts val="0"/>
                        </a:spcAft>
                        <a:buClr>
                          <a:schemeClr val="dk1"/>
                        </a:buClr>
                        <a:buSzPts val="2400"/>
                        <a:buFont typeface="Calibri"/>
                        <a:buNone/>
                      </a:pPr>
                      <a:r>
                        <a:t/>
                      </a:r>
                      <a:endParaRPr sz="2400">
                        <a:latin typeface="Times New Roman"/>
                        <a:ea typeface="Times New Roman"/>
                        <a:cs typeface="Times New Roman"/>
                        <a:sym typeface="Times New Roman"/>
                      </a:endParaRPr>
                    </a:p>
                    <a:p>
                      <a:pPr indent="0" lvl="0" marL="0" marR="0" rtl="0" algn="l">
                        <a:spcBef>
                          <a:spcPts val="0"/>
                        </a:spcBef>
                        <a:spcAft>
                          <a:spcPts val="0"/>
                        </a:spcAft>
                        <a:buClr>
                          <a:schemeClr val="dk1"/>
                        </a:buClr>
                        <a:buSzPts val="2400"/>
                        <a:buFont typeface="Calibri"/>
                        <a:buNone/>
                      </a:pPr>
                      <a:r>
                        <a:t/>
                      </a:r>
                      <a:endParaRPr sz="24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bl>
          </a:graphicData>
        </a:graphic>
      </p:graphicFrame>
      <p:sp>
        <p:nvSpPr>
          <p:cNvPr id="274" name="Google Shape;274;p16"/>
          <p:cNvSpPr txBox="1"/>
          <p:nvPr/>
        </p:nvSpPr>
        <p:spPr>
          <a:xfrm>
            <a:off x="914400" y="2667000"/>
            <a:ext cx="43434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Đoạn 2: Câu 1, câu 2, câu 4</a:t>
            </a:r>
            <a:endParaRPr sz="2800">
              <a:solidFill>
                <a:schemeClr val="dk1"/>
              </a:solidFill>
              <a:latin typeface="Times New Roman"/>
              <a:ea typeface="Times New Roman"/>
              <a:cs typeface="Times New Roman"/>
              <a:sym typeface="Times New Roman"/>
            </a:endParaRPr>
          </a:p>
        </p:txBody>
      </p:sp>
      <p:sp>
        <p:nvSpPr>
          <p:cNvPr id="275" name="Google Shape;275;p16"/>
          <p:cNvSpPr txBox="1"/>
          <p:nvPr/>
        </p:nvSpPr>
        <p:spPr>
          <a:xfrm>
            <a:off x="5867400" y="2703493"/>
            <a:ext cx="2419367"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Đoạn 8: Câu 1</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sp>
        <p:nvSpPr>
          <p:cNvPr id="276" name="Google Shape;276;p16"/>
          <p:cNvSpPr txBox="1"/>
          <p:nvPr/>
        </p:nvSpPr>
        <p:spPr>
          <a:xfrm>
            <a:off x="1066800" y="3588603"/>
            <a:ext cx="39624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Cảm xúc 🡪 Hành động </a:t>
            </a:r>
            <a:r>
              <a:rPr lang="en-US" sz="2400">
                <a:solidFill>
                  <a:srgbClr val="0070C0"/>
                </a:solidFill>
                <a:latin typeface="Times New Roman"/>
                <a:ea typeface="Times New Roman"/>
                <a:cs typeface="Times New Roman"/>
                <a:sym typeface="Times New Roman"/>
              </a:rPr>
              <a:t>//</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Cảm xúc🡪 Hành động</a:t>
            </a:r>
            <a:endParaRPr sz="2400">
              <a:solidFill>
                <a:schemeClr val="dk1"/>
              </a:solidFill>
              <a:latin typeface="Times New Roman"/>
              <a:ea typeface="Times New Roman"/>
              <a:cs typeface="Times New Roman"/>
              <a:sym typeface="Times New Roman"/>
            </a:endParaRPr>
          </a:p>
        </p:txBody>
      </p:sp>
      <p:sp>
        <p:nvSpPr>
          <p:cNvPr id="277" name="Google Shape;277;p16"/>
          <p:cNvSpPr txBox="1"/>
          <p:nvPr/>
        </p:nvSpPr>
        <p:spPr>
          <a:xfrm>
            <a:off x="5334000" y="3644205"/>
            <a:ext cx="3733800" cy="138499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0070C0"/>
                </a:solidFill>
                <a:latin typeface="Times New Roman"/>
                <a:ea typeface="Times New Roman"/>
                <a:cs typeface="Times New Roman"/>
                <a:sym typeface="Times New Roman"/>
              </a:rPr>
              <a:t>Cảm xúc // Hành động </a:t>
            </a:r>
            <a:endParaRPr/>
          </a:p>
          <a:p>
            <a:pPr indent="0" lvl="0" marL="0" marR="0" rtl="0" algn="l">
              <a:spcBef>
                <a:spcPts val="0"/>
              </a:spcBef>
              <a:spcAft>
                <a:spcPts val="0"/>
              </a:spcAft>
              <a:buNone/>
            </a:pPr>
            <a:r>
              <a:rPr lang="en-US" sz="2800">
                <a:solidFill>
                  <a:srgbClr val="0070C0"/>
                </a:solidFill>
                <a:latin typeface="Times New Roman"/>
                <a:ea typeface="Times New Roman"/>
                <a:cs typeface="Times New Roman"/>
                <a:sym typeface="Times New Roman"/>
              </a:rPr>
              <a:t>🡪 Cảm xúc</a:t>
            </a:r>
            <a:endParaRPr sz="2800">
              <a:solidFill>
                <a:srgbClr val="0070C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sp>
        <p:nvSpPr>
          <p:cNvPr id="278" name="Google Shape;278;p16"/>
          <p:cNvSpPr txBox="1"/>
          <p:nvPr/>
        </p:nvSpPr>
        <p:spPr>
          <a:xfrm>
            <a:off x="1371600" y="4837093"/>
            <a:ext cx="4800600"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 Bút pháp lãng mạn</a:t>
            </a:r>
            <a:endParaRPr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sp>
        <p:nvSpPr>
          <p:cNvPr id="279" name="Google Shape;279;p16"/>
          <p:cNvSpPr txBox="1"/>
          <p:nvPr/>
        </p:nvSpPr>
        <p:spPr>
          <a:xfrm>
            <a:off x="5562600" y="4913293"/>
            <a:ext cx="3124200"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Bút pháp hiện thực</a:t>
            </a:r>
            <a:endParaRPr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sp>
        <p:nvSpPr>
          <p:cNvPr id="280" name="Google Shape;280;p16"/>
          <p:cNvSpPr txBox="1"/>
          <p:nvPr/>
        </p:nvSpPr>
        <p:spPr>
          <a:xfrm>
            <a:off x="914400" y="5715001"/>
            <a:ext cx="8229600" cy="1231106"/>
          </a:xfrm>
          <a:prstGeom prst="rect">
            <a:avLst/>
          </a:prstGeom>
          <a:noFill/>
          <a:ln>
            <a:noFill/>
          </a:ln>
        </p:spPr>
        <p:txBody>
          <a:bodyPr anchorCtr="0" anchor="t" bIns="45700" lIns="91425" spcFirstLastPara="1" rIns="91425" wrap="square" tIns="45700">
            <a:spAutoFit/>
          </a:bodyPr>
          <a:lstStyle/>
          <a:p>
            <a:pPr indent="-165100" lvl="0" marL="0" marR="0" rtl="0" algn="l">
              <a:spcBef>
                <a:spcPts val="0"/>
              </a:spcBef>
              <a:spcAft>
                <a:spcPts val="0"/>
              </a:spcAft>
              <a:buClr>
                <a:schemeClr val="dk1"/>
              </a:buClr>
              <a:buSzPts val="2600"/>
              <a:buFont typeface="Times New Roman"/>
              <a:buChar char="-"/>
            </a:pPr>
            <a:r>
              <a:rPr lang="en-US" sz="2600">
                <a:solidFill>
                  <a:schemeClr val="dk1"/>
                </a:solidFill>
                <a:latin typeface="Times New Roman"/>
                <a:ea typeface="Times New Roman"/>
                <a:cs typeface="Times New Roman"/>
                <a:sym typeface="Times New Roman"/>
              </a:rPr>
              <a:t>Nghệ thuật  và Cuộc sống = “</a:t>
            </a:r>
            <a:r>
              <a:rPr b="1" i="1" lang="en-US" sz="2600">
                <a:solidFill>
                  <a:srgbClr val="FF0000"/>
                </a:solidFill>
                <a:latin typeface="Times New Roman"/>
                <a:ea typeface="Times New Roman"/>
                <a:cs typeface="Times New Roman"/>
                <a:sym typeface="Times New Roman"/>
              </a:rPr>
              <a:t>Con người</a:t>
            </a:r>
            <a:r>
              <a:rPr lang="en-US" sz="2600">
                <a:solidFill>
                  <a:schemeClr val="dk1"/>
                </a:solidFill>
                <a:latin typeface="Times New Roman"/>
                <a:ea typeface="Times New Roman"/>
                <a:cs typeface="Times New Roman"/>
                <a:sym typeface="Times New Roman"/>
              </a:rPr>
              <a:t>”</a:t>
            </a:r>
            <a:endParaRPr/>
          </a:p>
          <a:p>
            <a:pPr indent="-152400" lvl="0" marL="0" marR="0" rtl="0" algn="l">
              <a:spcBef>
                <a:spcPts val="0"/>
              </a:spcBef>
              <a:spcAft>
                <a:spcPts val="0"/>
              </a:spcAft>
              <a:buClr>
                <a:srgbClr val="FF0000"/>
              </a:buClr>
              <a:buSzPts val="2400"/>
              <a:buFont typeface="Times New Roman"/>
              <a:buChar char="-"/>
            </a:pPr>
            <a:r>
              <a:rPr b="1" lang="en-US" sz="2400">
                <a:solidFill>
                  <a:srgbClr val="FF0000"/>
                </a:solidFill>
                <a:latin typeface="Times New Roman"/>
                <a:ea typeface="Times New Roman"/>
                <a:cs typeface="Times New Roman"/>
                <a:sym typeface="Times New Roman"/>
              </a:rPr>
              <a:t>Tình huống nhận thức</a:t>
            </a:r>
            <a:r>
              <a:rPr lang="en-US" sz="2400">
                <a:solidFill>
                  <a:schemeClr val="dk1"/>
                </a:solidFill>
                <a:latin typeface="Times New Roman"/>
                <a:ea typeface="Times New Roman"/>
                <a:cs typeface="Times New Roman"/>
                <a:sym typeface="Times New Roman"/>
              </a:rPr>
              <a:t>: </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p:txBody>
      </p:sp>
      <p:sp>
        <p:nvSpPr>
          <p:cNvPr id="281" name="Google Shape;281;p16"/>
          <p:cNvSpPr txBox="1"/>
          <p:nvPr/>
        </p:nvSpPr>
        <p:spPr>
          <a:xfrm>
            <a:off x="0" y="762000"/>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3"/>
                                        </p:tgtEl>
                                        <p:attrNameLst>
                                          <p:attrName>style.visibility</p:attrName>
                                        </p:attrNameLst>
                                      </p:cBhvr>
                                      <p:to>
                                        <p:strVal val="visible"/>
                                      </p:to>
                                    </p:set>
                                    <p:animEffect filter="fade" transition="in">
                                      <p:cBhvr>
                                        <p:cTn dur="500"/>
                                        <p:tgtEl>
                                          <p:spTgt spid="2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17"/>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287" name="Google Shape;287;p17"/>
          <p:cNvSpPr/>
          <p:nvPr/>
        </p:nvSpPr>
        <p:spPr>
          <a:xfrm>
            <a:off x="5791200" y="1676400"/>
            <a:ext cx="3200400" cy="3352800"/>
          </a:xfrm>
          <a:prstGeom prst="cloudCallout">
            <a:avLst>
              <a:gd fmla="val 18146" name="adj1"/>
              <a:gd fmla="val 82790" name="adj2"/>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b="1" lang="en-US" sz="2400">
                <a:solidFill>
                  <a:srgbClr val="A04400"/>
                </a:solidFill>
                <a:latin typeface="Calibri"/>
                <a:ea typeface="Calibri"/>
                <a:cs typeface="Calibri"/>
                <a:sym typeface="Calibri"/>
              </a:rPr>
              <a:t>Có thể chuyển phát hiện thứ hai lên trước phát hiện thứ nhất được không? Vì sao?</a:t>
            </a:r>
            <a:endParaRPr b="1" sz="2400">
              <a:solidFill>
                <a:srgbClr val="A04400"/>
              </a:solidFill>
              <a:latin typeface="Calibri"/>
              <a:ea typeface="Calibri"/>
              <a:cs typeface="Calibri"/>
              <a:sym typeface="Calibri"/>
            </a:endParaRPr>
          </a:p>
        </p:txBody>
      </p:sp>
      <p:sp>
        <p:nvSpPr>
          <p:cNvPr id="288" name="Google Shape;288;p17"/>
          <p:cNvSpPr txBox="1"/>
          <p:nvPr/>
        </p:nvSpPr>
        <p:spPr>
          <a:xfrm>
            <a:off x="76200" y="2209800"/>
            <a:ext cx="5715000" cy="483209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800">
                <a:solidFill>
                  <a:srgbClr val="A04400"/>
                </a:solidFill>
                <a:latin typeface="Times New Roman"/>
                <a:ea typeface="Times New Roman"/>
                <a:cs typeface="Times New Roman"/>
                <a:sym typeface="Times New Roman"/>
              </a:rPr>
              <a:t>	</a:t>
            </a:r>
            <a:r>
              <a:rPr b="1" lang="en-US" sz="2800">
                <a:solidFill>
                  <a:srgbClr val="FF0000"/>
                </a:solidFill>
                <a:latin typeface="Times New Roman"/>
                <a:ea typeface="Times New Roman"/>
                <a:cs typeface="Times New Roman"/>
                <a:sym typeface="Times New Roman"/>
              </a:rPr>
              <a:t>Vỏ bọc bên ngoài </a:t>
            </a:r>
            <a:r>
              <a:rPr b="1" lang="en-US" sz="2800" u="sng">
                <a:solidFill>
                  <a:srgbClr val="FF0000"/>
                </a:solidFill>
                <a:latin typeface="Times New Roman"/>
                <a:ea typeface="Times New Roman"/>
                <a:cs typeface="Times New Roman"/>
                <a:sym typeface="Times New Roman"/>
              </a:rPr>
              <a:t>che giấu</a:t>
            </a:r>
            <a:r>
              <a:rPr b="1" lang="en-US" sz="2800">
                <a:solidFill>
                  <a:srgbClr val="FF0000"/>
                </a:solidFill>
                <a:latin typeface="Times New Roman"/>
                <a:ea typeface="Times New Roman"/>
                <a:cs typeface="Times New Roman"/>
                <a:sym typeface="Times New Roman"/>
              </a:rPr>
              <a:t> cái bản chất thực của đời sống ở bên trong.</a:t>
            </a:r>
            <a:endParaRPr/>
          </a:p>
          <a:p>
            <a:pPr indent="0" lvl="0" marL="0" marR="0" rtl="0" algn="just">
              <a:spcBef>
                <a:spcPts val="0"/>
              </a:spcBef>
              <a:spcAft>
                <a:spcPts val="0"/>
              </a:spcAft>
              <a:buNone/>
            </a:pPr>
            <a:r>
              <a:rPr b="1" lang="en-US" sz="2800">
                <a:solidFill>
                  <a:srgbClr val="FF0000"/>
                </a:solidFill>
                <a:latin typeface="Times New Roman"/>
                <a:ea typeface="Times New Roman"/>
                <a:cs typeface="Times New Roman"/>
                <a:sym typeface="Times New Roman"/>
              </a:rPr>
              <a:t>	</a:t>
            </a:r>
            <a:r>
              <a:rPr b="1" lang="en-US" sz="2800">
                <a:solidFill>
                  <a:srgbClr val="7030A0"/>
                </a:solidFill>
                <a:latin typeface="Times New Roman"/>
                <a:ea typeface="Times New Roman"/>
                <a:cs typeface="Times New Roman"/>
                <a:sym typeface="Times New Roman"/>
              </a:rPr>
              <a:t>Đừng bao giờ nhầm lẫn hiện tượng với bản chất, giữa hình thức bên ngoài và nội dung bên trong.</a:t>
            </a:r>
            <a:endParaRPr/>
          </a:p>
          <a:p>
            <a:pPr indent="0" lvl="0" marL="0" marR="0" rtl="0" algn="just">
              <a:spcBef>
                <a:spcPts val="0"/>
              </a:spcBef>
              <a:spcAft>
                <a:spcPts val="0"/>
              </a:spcAft>
              <a:buNone/>
            </a:pPr>
            <a:r>
              <a:rPr b="1" lang="en-US" sz="2800">
                <a:solidFill>
                  <a:srgbClr val="0070C0"/>
                </a:solidFill>
                <a:latin typeface="Times New Roman"/>
                <a:ea typeface="Times New Roman"/>
                <a:cs typeface="Times New Roman"/>
                <a:sym typeface="Times New Roman"/>
              </a:rPr>
              <a:t>         </a:t>
            </a:r>
            <a:r>
              <a:rPr b="1" lang="en-US" sz="2800" u="sng">
                <a:solidFill>
                  <a:srgbClr val="0070C0"/>
                </a:solidFill>
                <a:latin typeface="Times New Roman"/>
                <a:ea typeface="Times New Roman"/>
                <a:cs typeface="Times New Roman"/>
                <a:sym typeface="Times New Roman"/>
              </a:rPr>
              <a:t>Đừng vội</a:t>
            </a:r>
            <a:r>
              <a:rPr b="1" lang="en-US" sz="2800">
                <a:solidFill>
                  <a:srgbClr val="0070C0"/>
                </a:solidFill>
                <a:latin typeface="Times New Roman"/>
                <a:ea typeface="Times New Roman"/>
                <a:cs typeface="Times New Roman"/>
                <a:sym typeface="Times New Roman"/>
              </a:rPr>
              <a:t> đánh giá con người, sự vật chỉ ở dáng vẻ bề ngoài, phải phát hiện bản chất thực đằng sau vẻ đẹp đẽ của hiện tượng.</a:t>
            </a:r>
            <a:endParaRPr/>
          </a:p>
          <a:p>
            <a:pPr indent="0" lvl="0" marL="0" marR="0" rtl="0" algn="just">
              <a:spcBef>
                <a:spcPts val="0"/>
              </a:spcBef>
              <a:spcAft>
                <a:spcPts val="0"/>
              </a:spcAft>
              <a:buNone/>
            </a:pPr>
            <a:r>
              <a:rPr b="1" lang="en-US" sz="2800">
                <a:solidFill>
                  <a:srgbClr val="FF0000"/>
                </a:solidFill>
                <a:latin typeface="Times New Roman"/>
                <a:ea typeface="Times New Roman"/>
                <a:cs typeface="Times New Roman"/>
                <a:sym typeface="Times New Roman"/>
              </a:rPr>
              <a:t>	</a:t>
            </a:r>
            <a:endParaRPr sz="2800">
              <a:solidFill>
                <a:srgbClr val="FF0000"/>
              </a:solidFill>
              <a:latin typeface="Calibri"/>
              <a:ea typeface="Calibri"/>
              <a:cs typeface="Calibri"/>
              <a:sym typeface="Calibri"/>
            </a:endParaRPr>
          </a:p>
        </p:txBody>
      </p:sp>
      <p:sp>
        <p:nvSpPr>
          <p:cNvPr id="289" name="Google Shape;289;p17"/>
          <p:cNvSpPr txBox="1"/>
          <p:nvPr/>
        </p:nvSpPr>
        <p:spPr>
          <a:xfrm>
            <a:off x="0" y="762000"/>
            <a:ext cx="9144000" cy="163121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0F243E"/>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a:solidFill>
                  <a:srgbClr val="0F243E"/>
                </a:solidFill>
                <a:latin typeface="Times New Roman"/>
                <a:ea typeface="Times New Roman"/>
                <a:cs typeface="Times New Roman"/>
                <a:sym typeface="Times New Roman"/>
              </a:rPr>
              <a:t>	c.Bài học</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7"/>
                                        </p:tgtEl>
                                        <p:attrNameLst>
                                          <p:attrName>style.visibility</p:attrName>
                                        </p:attrNameLst>
                                      </p:cBhvr>
                                      <p:to>
                                        <p:strVal val="visible"/>
                                      </p:to>
                                    </p:set>
                                    <p:animEffect filter="fade" transition="in">
                                      <p:cBhvr>
                                        <p:cTn dur="500"/>
                                        <p:tgtEl>
                                          <p:spTgt spid="2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8">
                                            <p:txEl>
                                              <p:pRg end="0" st="0"/>
                                            </p:txEl>
                                          </p:spTgt>
                                        </p:tgtEl>
                                        <p:attrNameLst>
                                          <p:attrName>style.visibility</p:attrName>
                                        </p:attrNameLst>
                                      </p:cBhvr>
                                      <p:to>
                                        <p:strVal val="visible"/>
                                      </p:to>
                                    </p:set>
                                    <p:animEffect filter="fade" transition="in">
                                      <p:cBhvr>
                                        <p:cTn dur="500"/>
                                        <p:tgtEl>
                                          <p:spTgt spid="28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8">
                                            <p:txEl>
                                              <p:pRg end="1" st="1"/>
                                            </p:txEl>
                                          </p:spTgt>
                                        </p:tgtEl>
                                        <p:attrNameLst>
                                          <p:attrName>style.visibility</p:attrName>
                                        </p:attrNameLst>
                                      </p:cBhvr>
                                      <p:to>
                                        <p:strVal val="visible"/>
                                      </p:to>
                                    </p:set>
                                    <p:animEffect filter="fade" transition="in">
                                      <p:cBhvr>
                                        <p:cTn dur="500"/>
                                        <p:tgtEl>
                                          <p:spTgt spid="28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8">
                                            <p:txEl>
                                              <p:pRg end="2" st="2"/>
                                            </p:txEl>
                                          </p:spTgt>
                                        </p:tgtEl>
                                        <p:attrNameLst>
                                          <p:attrName>style.visibility</p:attrName>
                                        </p:attrNameLst>
                                      </p:cBhvr>
                                      <p:to>
                                        <p:strVal val="visible"/>
                                      </p:to>
                                    </p:set>
                                    <p:animEffect filter="fade" transition="in">
                                      <p:cBhvr>
                                        <p:cTn dur="500"/>
                                        <p:tgtEl>
                                          <p:spTgt spid="28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8">
                                            <p:txEl>
                                              <p:pRg end="3" st="3"/>
                                            </p:txEl>
                                          </p:spTgt>
                                        </p:tgtEl>
                                        <p:attrNameLst>
                                          <p:attrName>style.visibility</p:attrName>
                                        </p:attrNameLst>
                                      </p:cBhvr>
                                      <p:to>
                                        <p:strVal val="visible"/>
                                      </p:to>
                                    </p:set>
                                    <p:animEffect filter="fade" transition="in">
                                      <p:cBhvr>
                                        <p:cTn dur="500"/>
                                        <p:tgtEl>
                                          <p:spTgt spid="28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18"/>
          <p:cNvSpPr/>
          <p:nvPr/>
        </p:nvSpPr>
        <p:spPr>
          <a:xfrm>
            <a:off x="0" y="601206"/>
            <a:ext cx="9144000" cy="680186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t/>
            </a:r>
            <a:endParaRPr sz="26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sz="26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600">
                <a:solidFill>
                  <a:srgbClr val="7030A0"/>
                </a:solidFill>
                <a:latin typeface="Times New Roman"/>
                <a:ea typeface="Times New Roman"/>
                <a:cs typeface="Times New Roman"/>
                <a:sym typeface="Times New Roman"/>
              </a:rPr>
              <a:t>         </a:t>
            </a:r>
            <a:r>
              <a:rPr b="1" lang="en-US" sz="2400">
                <a:solidFill>
                  <a:srgbClr val="FF0000"/>
                </a:solidFill>
                <a:latin typeface="Times New Roman"/>
                <a:ea typeface="Times New Roman"/>
                <a:cs typeface="Times New Roman"/>
                <a:sym typeface="Times New Roman"/>
              </a:rPr>
              <a:t>(1)</a:t>
            </a:r>
            <a:r>
              <a:rPr lang="en-US" sz="2400">
                <a:solidFill>
                  <a:srgbClr val="0070C0"/>
                </a:solidFill>
                <a:latin typeface="Times New Roman"/>
                <a:ea typeface="Times New Roman"/>
                <a:cs typeface="Times New Roman"/>
                <a:sym typeface="Times New Roman"/>
              </a:rPr>
              <a:t>“Có lẽ suốt một đời cầm máy ảnh chưa bao giờ tôi được thấy </a:t>
            </a:r>
            <a:r>
              <a:rPr b="1" lang="en-US" sz="2400" u="sng">
                <a:solidFill>
                  <a:srgbClr val="A04400"/>
                </a:solidFill>
                <a:latin typeface="Times New Roman"/>
                <a:ea typeface="Times New Roman"/>
                <a:cs typeface="Times New Roman"/>
                <a:sym typeface="Times New Roman"/>
              </a:rPr>
              <a:t>một cảnh “đắt” trời cho</a:t>
            </a:r>
            <a:r>
              <a:rPr b="1" lang="en-US" sz="2400">
                <a:solidFill>
                  <a:srgbClr val="A04400"/>
                </a:solidFill>
                <a:latin typeface="Times New Roman"/>
                <a:ea typeface="Times New Roman"/>
                <a:cs typeface="Times New Roman"/>
                <a:sym typeface="Times New Roman"/>
              </a:rPr>
              <a:t> </a:t>
            </a:r>
            <a:r>
              <a:rPr lang="en-US" sz="2400">
                <a:solidFill>
                  <a:srgbClr val="0070C0"/>
                </a:solidFill>
                <a:latin typeface="Times New Roman"/>
                <a:ea typeface="Times New Roman"/>
                <a:cs typeface="Times New Roman"/>
                <a:sym typeface="Times New Roman"/>
              </a:rPr>
              <a:t>như vậy: trước mặt tôi là </a:t>
            </a:r>
            <a:r>
              <a:rPr b="1" lang="en-US" sz="2400" u="sng">
                <a:solidFill>
                  <a:srgbClr val="A04400"/>
                </a:solidFill>
                <a:latin typeface="Times New Roman"/>
                <a:ea typeface="Times New Roman"/>
                <a:cs typeface="Times New Roman"/>
                <a:sym typeface="Times New Roman"/>
              </a:rPr>
              <a:t>một bức tranh mực tàu của một danh họa thời cổ</a:t>
            </a:r>
            <a:r>
              <a:rPr lang="en-US" sz="2400">
                <a:solidFill>
                  <a:srgbClr val="0070C0"/>
                </a:solidFill>
                <a:latin typeface="Times New Roman"/>
                <a:ea typeface="Times New Roman"/>
                <a:cs typeface="Times New Roman"/>
                <a:sym typeface="Times New Roman"/>
              </a:rPr>
              <a:t>. </a:t>
            </a:r>
            <a:r>
              <a:rPr b="1" lang="en-US" sz="2400">
                <a:solidFill>
                  <a:srgbClr val="FF0000"/>
                </a:solidFill>
                <a:latin typeface="Times New Roman"/>
                <a:ea typeface="Times New Roman"/>
                <a:cs typeface="Times New Roman"/>
                <a:sym typeface="Times New Roman"/>
              </a:rPr>
              <a:t>(2) </a:t>
            </a:r>
            <a:r>
              <a:rPr b="1" lang="en-US" sz="2400" u="sng">
                <a:solidFill>
                  <a:srgbClr val="A04400"/>
                </a:solidFill>
                <a:latin typeface="Times New Roman"/>
                <a:ea typeface="Times New Roman"/>
                <a:cs typeface="Times New Roman"/>
                <a:sym typeface="Times New Roman"/>
              </a:rPr>
              <a:t>Mũi thuyền in một nét mơ hồ lòe nhòe vào bầu sương mù trắng như sữa có pha đôi chút màu hồng hồng do ánh mặt trời chiếu vào</a:t>
            </a:r>
            <a:r>
              <a:rPr lang="en-US" sz="2400">
                <a:solidFill>
                  <a:srgbClr val="0070C0"/>
                </a:solidFill>
                <a:latin typeface="Times New Roman"/>
                <a:ea typeface="Times New Roman"/>
                <a:cs typeface="Times New Roman"/>
                <a:sym typeface="Times New Roman"/>
              </a:rPr>
              <a:t>. </a:t>
            </a:r>
            <a:r>
              <a:rPr b="1" lang="en-US" sz="2400">
                <a:solidFill>
                  <a:srgbClr val="FF0000"/>
                </a:solidFill>
                <a:latin typeface="Times New Roman"/>
                <a:ea typeface="Times New Roman"/>
                <a:cs typeface="Times New Roman"/>
                <a:sym typeface="Times New Roman"/>
              </a:rPr>
              <a:t>(3)</a:t>
            </a:r>
            <a:r>
              <a:rPr lang="en-US" sz="2400">
                <a:solidFill>
                  <a:srgbClr val="0070C0"/>
                </a:solidFill>
                <a:latin typeface="Times New Roman"/>
                <a:ea typeface="Times New Roman"/>
                <a:cs typeface="Times New Roman"/>
                <a:sym typeface="Times New Roman"/>
              </a:rPr>
              <a:t>Vài bóng người lớn lẫn trẻ con ngồi im phăng phắc như tượng trên chiếc mui khum khum, đang hướng mặt vào bờ. </a:t>
            </a:r>
            <a:r>
              <a:rPr b="1" lang="en-US" sz="2400">
                <a:solidFill>
                  <a:srgbClr val="FF0000"/>
                </a:solidFill>
                <a:latin typeface="Times New Roman"/>
                <a:ea typeface="Times New Roman"/>
                <a:cs typeface="Times New Roman"/>
                <a:sym typeface="Times New Roman"/>
              </a:rPr>
              <a:t>(4)</a:t>
            </a:r>
            <a:r>
              <a:rPr lang="en-US" sz="2400">
                <a:solidFill>
                  <a:srgbClr val="0070C0"/>
                </a:solidFill>
                <a:latin typeface="Times New Roman"/>
                <a:ea typeface="Times New Roman"/>
                <a:cs typeface="Times New Roman"/>
                <a:sym typeface="Times New Roman"/>
              </a:rPr>
              <a:t>Tất cả khung cảnh ấy nhìn qua những cái mắt lưới và tấm lưới nằm giữa hai chiếc gọng vó hiện ra dưới một hình thù y hệt cánh một con dơi, </a:t>
            </a:r>
            <a:r>
              <a:rPr b="1" lang="en-US" sz="2400" u="sng">
                <a:solidFill>
                  <a:srgbClr val="A04400"/>
                </a:solidFill>
                <a:latin typeface="Times New Roman"/>
                <a:ea typeface="Times New Roman"/>
                <a:cs typeface="Times New Roman"/>
                <a:sym typeface="Times New Roman"/>
              </a:rPr>
              <a:t>toàn bộ khung cảnh từ đường nét đến ánh sáng đều hài hòa và đẹp, một vẻ đẹp thực đơn giản và toàn bích</a:t>
            </a:r>
            <a:r>
              <a:rPr b="1" lang="en-US" sz="2400">
                <a:solidFill>
                  <a:srgbClr val="A04400"/>
                </a:solidFill>
                <a:latin typeface="Times New Roman"/>
                <a:ea typeface="Times New Roman"/>
                <a:cs typeface="Times New Roman"/>
                <a:sym typeface="Times New Roman"/>
              </a:rPr>
              <a:t> </a:t>
            </a:r>
            <a:r>
              <a:rPr lang="en-US" sz="2400">
                <a:solidFill>
                  <a:srgbClr val="0070C0"/>
                </a:solidFill>
                <a:latin typeface="Times New Roman"/>
                <a:ea typeface="Times New Roman"/>
                <a:cs typeface="Times New Roman"/>
                <a:sym typeface="Times New Roman"/>
              </a:rPr>
              <a:t>khiến đứng trước nó tôi trở nên bối rối, trong trái tim như có cái gì bóp thắt vào. </a:t>
            </a:r>
            <a:r>
              <a:rPr b="1" lang="en-US" sz="2400">
                <a:solidFill>
                  <a:srgbClr val="FF0000"/>
                </a:solidFill>
                <a:latin typeface="Times New Roman"/>
                <a:ea typeface="Times New Roman"/>
                <a:cs typeface="Times New Roman"/>
                <a:sym typeface="Times New Roman"/>
              </a:rPr>
              <a:t>(5)</a:t>
            </a:r>
            <a:r>
              <a:rPr lang="en-US" sz="2400">
                <a:solidFill>
                  <a:srgbClr val="0070C0"/>
                </a:solidFill>
                <a:latin typeface="Times New Roman"/>
                <a:ea typeface="Times New Roman"/>
                <a:cs typeface="Times New Roman"/>
                <a:sym typeface="Times New Roman"/>
              </a:rPr>
              <a:t> Chẳng biết ai đó lần đầu đã phát hiện ra bản thân cái đẹp chính là đạo đức? </a:t>
            </a:r>
            <a:r>
              <a:rPr b="1" lang="en-US" sz="2400">
                <a:solidFill>
                  <a:srgbClr val="FF0000"/>
                </a:solidFill>
                <a:latin typeface="Times New Roman"/>
                <a:ea typeface="Times New Roman"/>
                <a:cs typeface="Times New Roman"/>
                <a:sym typeface="Times New Roman"/>
              </a:rPr>
              <a:t>(6) </a:t>
            </a:r>
            <a:r>
              <a:rPr lang="en-US" sz="2400">
                <a:solidFill>
                  <a:srgbClr val="0070C0"/>
                </a:solidFill>
                <a:latin typeface="Times New Roman"/>
                <a:ea typeface="Times New Roman"/>
                <a:cs typeface="Times New Roman"/>
                <a:sym typeface="Times New Roman"/>
              </a:rPr>
              <a:t>Trong giây phút bối rối, tôi tưởng chính mình vừa khám phá thấy cái chân lý của sự toàn thiện, khám phá thấy cái khoảnh khắc trong ngần tâm hồn”.</a:t>
            </a:r>
            <a:endParaRPr/>
          </a:p>
          <a:p>
            <a:pPr indent="0" lvl="0" marL="0" marR="0" rtl="0" algn="just">
              <a:spcBef>
                <a:spcPts val="0"/>
              </a:spcBef>
              <a:spcAft>
                <a:spcPts val="0"/>
              </a:spcAft>
              <a:buNone/>
            </a:pPr>
            <a:r>
              <a:t/>
            </a:r>
            <a:endParaRPr sz="2000">
              <a:solidFill>
                <a:srgbClr val="0070C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sz="2600">
              <a:solidFill>
                <a:srgbClr val="0070C0"/>
              </a:solidFill>
              <a:latin typeface="Times New Roman"/>
              <a:ea typeface="Times New Roman"/>
              <a:cs typeface="Times New Roman"/>
              <a:sym typeface="Times New Roman"/>
            </a:endParaRPr>
          </a:p>
        </p:txBody>
      </p:sp>
      <p:sp>
        <p:nvSpPr>
          <p:cNvPr id="295" name="Google Shape;295;p18"/>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296" name="Google Shape;296;p18">
            <a:hlinkClick action="ppaction://hlinksldjump" r:id="rId3"/>
          </p:cNvPr>
          <p:cNvSpPr/>
          <p:nvPr/>
        </p:nvSpPr>
        <p:spPr>
          <a:xfrm>
            <a:off x="8839200" y="6324600"/>
            <a:ext cx="228600" cy="484632"/>
          </a:xfrm>
          <a:prstGeom prst="rightArrow">
            <a:avLst>
              <a:gd fmla="val 50000" name="adj1"/>
              <a:gd fmla="val 50000" name="adj2"/>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97" name="Google Shape;297;p18"/>
          <p:cNvSpPr txBox="1"/>
          <p:nvPr/>
        </p:nvSpPr>
        <p:spPr>
          <a:xfrm>
            <a:off x="0" y="685800"/>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19"/>
          <p:cNvSpPr txBox="1"/>
          <p:nvPr/>
        </p:nvSpPr>
        <p:spPr>
          <a:xfrm>
            <a:off x="0" y="0"/>
            <a:ext cx="9144000" cy="1938338"/>
          </a:xfrm>
          <a:prstGeom prst="rect">
            <a:avLst/>
          </a:prstGeom>
          <a:solidFill>
            <a:schemeClr val="lt1"/>
          </a:solidFill>
          <a:ln cap="flat" cmpd="sng" w="25400">
            <a:solidFill>
              <a:schemeClr val="accent5"/>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b="1" sz="4000">
              <a:solidFill>
                <a:srgbClr val="C00000"/>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4000">
                <a:solidFill>
                  <a:srgbClr val="C00000"/>
                </a:solidFill>
                <a:latin typeface="Times New Roman"/>
                <a:ea typeface="Times New Roman"/>
                <a:cs typeface="Times New Roman"/>
                <a:sym typeface="Times New Roman"/>
              </a:rPr>
              <a:t>Cảm ơn các em.</a:t>
            </a:r>
            <a:endParaRPr/>
          </a:p>
          <a:p>
            <a:pPr indent="0" lvl="0" marL="0" marR="0" rtl="0" algn="ctr">
              <a:spcBef>
                <a:spcPts val="0"/>
              </a:spcBef>
              <a:spcAft>
                <a:spcPts val="0"/>
              </a:spcAft>
              <a:buNone/>
            </a:pPr>
            <a:r>
              <a:rPr b="1" lang="en-US" sz="4000">
                <a:solidFill>
                  <a:srgbClr val="C00000"/>
                </a:solidFill>
                <a:latin typeface="Times New Roman"/>
                <a:ea typeface="Times New Roman"/>
                <a:cs typeface="Times New Roman"/>
                <a:sym typeface="Times New Roman"/>
              </a:rPr>
              <a:t>Chúc các em có một ngày học tập tốt !</a:t>
            </a:r>
            <a:endParaRPr b="1" sz="4000">
              <a:solidFill>
                <a:srgbClr val="C00000"/>
              </a:solidFill>
              <a:latin typeface="Times New Roman"/>
              <a:ea typeface="Times New Roman"/>
              <a:cs typeface="Times New Roman"/>
              <a:sym typeface="Times New Roman"/>
            </a:endParaRPr>
          </a:p>
        </p:txBody>
      </p:sp>
      <p:sp>
        <p:nvSpPr>
          <p:cNvPr id="303" name="Google Shape;303;p19"/>
          <p:cNvSpPr/>
          <p:nvPr/>
        </p:nvSpPr>
        <p:spPr>
          <a:xfrm>
            <a:off x="-52388" y="-6349"/>
            <a:ext cx="1328739" cy="1254125"/>
          </a:xfrm>
          <a:prstGeom prst="ellipse">
            <a:avLst/>
          </a:prstGeom>
          <a:gradFill>
            <a:gsLst>
              <a:gs pos="0">
                <a:schemeClr val="lt1"/>
              </a:gs>
              <a:gs pos="100000">
                <a:srgbClr val="000000">
                  <a:alpha val="11764"/>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4" name="Google Shape;304;p19"/>
          <p:cNvSpPr/>
          <p:nvPr/>
        </p:nvSpPr>
        <p:spPr>
          <a:xfrm>
            <a:off x="-838200" y="173550"/>
            <a:ext cx="2893536" cy="894276"/>
          </a:xfrm>
          <a:custGeom>
            <a:rect b="b" l="l" r="r" t="t"/>
            <a:pathLst>
              <a:path extrusionOk="0"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119" y="10800"/>
                </a:moveTo>
                <a:cubicBezTo>
                  <a:pt x="1119" y="16147"/>
                  <a:pt x="5453" y="20481"/>
                  <a:pt x="10800" y="20481"/>
                </a:cubicBezTo>
                <a:cubicBezTo>
                  <a:pt x="16147" y="20481"/>
                  <a:pt x="20481" y="16147"/>
                  <a:pt x="20481" y="10800"/>
                </a:cubicBezTo>
                <a:cubicBezTo>
                  <a:pt x="20481" y="5453"/>
                  <a:pt x="16147" y="1119"/>
                  <a:pt x="10800" y="1119"/>
                </a:cubicBezTo>
                <a:cubicBezTo>
                  <a:pt x="5453" y="1119"/>
                  <a:pt x="1119" y="5453"/>
                  <a:pt x="1119" y="10800"/>
                </a:cubicBezTo>
                <a:close/>
              </a:path>
            </a:pathLst>
          </a:custGeom>
          <a:gradFill>
            <a:gsLst>
              <a:gs pos="0">
                <a:srgbClr val="99CCFF">
                  <a:alpha val="91764"/>
                </a:srgbClr>
              </a:gs>
              <a:gs pos="50000">
                <a:srgbClr val="000000">
                  <a:alpha val="24705"/>
                </a:srgbClr>
              </a:gs>
              <a:gs pos="100000">
                <a:srgbClr val="99CCFF">
                  <a:alpha val="91764"/>
                </a:srgbClr>
              </a:gs>
            </a:gsLst>
            <a:lin ang="1890000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05" name="Google Shape;305;p19"/>
          <p:cNvGrpSpPr/>
          <p:nvPr/>
        </p:nvGrpSpPr>
        <p:grpSpPr>
          <a:xfrm>
            <a:off x="-36513" y="-341312"/>
            <a:ext cx="1295401" cy="2474913"/>
            <a:chOff x="3272" y="12"/>
            <a:chExt cx="2565" cy="4078"/>
          </a:xfrm>
        </p:grpSpPr>
        <p:pic>
          <p:nvPicPr>
            <p:cNvPr id="306" name="Google Shape;306;p19"/>
            <p:cNvPicPr preferRelativeResize="0"/>
            <p:nvPr/>
          </p:nvPicPr>
          <p:blipFill rotWithShape="1">
            <a:blip r:embed="rId3">
              <a:alphaModFix/>
            </a:blip>
            <a:srcRect b="0" l="0" r="0" t="0"/>
            <a:stretch/>
          </p:blipFill>
          <p:spPr>
            <a:xfrm>
              <a:off x="3272" y="12"/>
              <a:ext cx="2565" cy="4078"/>
            </a:xfrm>
            <a:prstGeom prst="rect">
              <a:avLst/>
            </a:prstGeom>
            <a:noFill/>
            <a:ln>
              <a:noFill/>
            </a:ln>
          </p:spPr>
        </p:pic>
        <p:sp>
          <p:nvSpPr>
            <p:cNvPr id="307" name="Google Shape;307;p19"/>
            <p:cNvSpPr txBox="1"/>
            <p:nvPr/>
          </p:nvSpPr>
          <p:spPr>
            <a:xfrm rot="3963648">
              <a:off x="3010" y="1337"/>
              <a:ext cx="3086" cy="1427"/>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08" name="Google Shape;308;p19"/>
          <p:cNvSpPr txBox="1"/>
          <p:nvPr/>
        </p:nvSpPr>
        <p:spPr>
          <a:xfrm>
            <a:off x="3810000" y="5816025"/>
            <a:ext cx="39624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rgbClr val="0000CC"/>
                </a:solidFill>
                <a:latin typeface="Times New Roman"/>
                <a:ea typeface="Times New Roman"/>
                <a:cs typeface="Times New Roman"/>
                <a:sym typeface="Times New Roman"/>
              </a:rPr>
              <a:t>GV: Nguyễn Thị Diệu </a:t>
            </a:r>
            <a:endParaRPr/>
          </a:p>
        </p:txBody>
      </p:sp>
      <p:pic>
        <p:nvPicPr>
          <p:cNvPr descr="C:\Users\DELL\Pictures\logoTruonghue.png" id="309" name="Google Shape;309;p19"/>
          <p:cNvPicPr preferRelativeResize="0"/>
          <p:nvPr/>
        </p:nvPicPr>
        <p:blipFill rotWithShape="1">
          <a:blip r:embed="rId4">
            <a:alphaModFix/>
          </a:blip>
          <a:srcRect b="0" l="0" r="0" t="0"/>
          <a:stretch/>
        </p:blipFill>
        <p:spPr>
          <a:xfrm>
            <a:off x="152401" y="209550"/>
            <a:ext cx="952500" cy="933450"/>
          </a:xfrm>
          <a:prstGeom prst="rect">
            <a:avLst/>
          </a:prstGeom>
          <a:noFill/>
          <a:ln>
            <a:noFill/>
          </a:ln>
        </p:spPr>
      </p:pic>
      <p:pic>
        <p:nvPicPr>
          <p:cNvPr descr="E:\ảnh nghiệp vụ\anh-hoa-mau-don-dep-8.jpg" id="310" name="Google Shape;310;p19"/>
          <p:cNvPicPr preferRelativeResize="0"/>
          <p:nvPr/>
        </p:nvPicPr>
        <p:blipFill rotWithShape="1">
          <a:blip r:embed="rId5">
            <a:alphaModFix/>
          </a:blip>
          <a:srcRect b="0" l="0" r="0" t="0"/>
          <a:stretch/>
        </p:blipFill>
        <p:spPr>
          <a:xfrm>
            <a:off x="1219200" y="2008220"/>
            <a:ext cx="6781800" cy="37829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
          <p:cNvSpPr txBox="1"/>
          <p:nvPr/>
        </p:nvSpPr>
        <p:spPr>
          <a:xfrm>
            <a:off x="3048000" y="2650153"/>
            <a:ext cx="6096000" cy="5262979"/>
          </a:xfrm>
          <a:prstGeom prst="rect">
            <a:avLst/>
          </a:prstGeom>
          <a:noFill/>
          <a:ln>
            <a:noFill/>
          </a:ln>
        </p:spPr>
        <p:txBody>
          <a:bodyPr anchorCtr="0" anchor="t" bIns="45700" lIns="91425" spcFirstLastPara="1" rIns="91425" wrap="square" tIns="45700">
            <a:spAutoFit/>
          </a:bodyPr>
          <a:lstStyle/>
          <a:p>
            <a:pPr indent="-514350" lvl="0" marL="514350" marR="0" rtl="0" algn="just">
              <a:spcBef>
                <a:spcPts val="0"/>
              </a:spcBef>
              <a:spcAft>
                <a:spcPts val="0"/>
              </a:spcAft>
              <a:buNone/>
            </a:pPr>
            <a:r>
              <a:rPr lang="en-US" sz="2400">
                <a:solidFill>
                  <a:srgbClr val="7030A0"/>
                </a:solidFill>
                <a:latin typeface="Times New Roman"/>
                <a:ea typeface="Times New Roman"/>
                <a:cs typeface="Times New Roman"/>
                <a:sym typeface="Times New Roman"/>
              </a:rPr>
              <a:t>		- </a:t>
            </a:r>
            <a:r>
              <a:rPr b="1" lang="en-US" sz="2400">
                <a:solidFill>
                  <a:srgbClr val="7030A0"/>
                </a:solidFill>
                <a:latin typeface="Times New Roman"/>
                <a:ea typeface="Times New Roman"/>
                <a:cs typeface="Times New Roman"/>
                <a:sym typeface="Times New Roman"/>
              </a:rPr>
              <a:t>Nguyễn Minh Châu (1930 - 1989) – “nhà văn quân đội”.</a:t>
            </a:r>
            <a:endParaRPr/>
          </a:p>
          <a:p>
            <a:pPr indent="-514350" lvl="0" marL="514350" marR="0" rtl="0" algn="just">
              <a:spcBef>
                <a:spcPts val="0"/>
              </a:spcBef>
              <a:spcAft>
                <a:spcPts val="0"/>
              </a:spcAft>
              <a:buNone/>
            </a:pPr>
            <a:r>
              <a:t/>
            </a:r>
            <a:endParaRPr b="1" sz="2400">
              <a:solidFill>
                <a:srgbClr val="7030A0"/>
              </a:solidFill>
              <a:latin typeface="Times New Roman"/>
              <a:ea typeface="Times New Roman"/>
              <a:cs typeface="Times New Roman"/>
              <a:sym typeface="Times New Roman"/>
            </a:endParaRPr>
          </a:p>
          <a:p>
            <a:pPr indent="-514350" lvl="0" marL="514350" marR="0" rtl="0" algn="just">
              <a:spcBef>
                <a:spcPts val="0"/>
              </a:spcBef>
              <a:spcAft>
                <a:spcPts val="0"/>
              </a:spcAft>
              <a:buNone/>
            </a:pPr>
            <a:r>
              <a:rPr b="1" lang="en-US" sz="2400">
                <a:solidFill>
                  <a:srgbClr val="7030A0"/>
                </a:solidFill>
                <a:latin typeface="Times New Roman"/>
                <a:ea typeface="Times New Roman"/>
                <a:cs typeface="Times New Roman"/>
                <a:sym typeface="Times New Roman"/>
              </a:rPr>
              <a:t>	     -  Quê quán: Quỳnh Lưu, Nghệ An.</a:t>
            </a:r>
            <a:endParaRPr/>
          </a:p>
          <a:p>
            <a:pPr indent="-514350" lvl="0" marL="514350" marR="0" rtl="0" algn="just">
              <a:spcBef>
                <a:spcPts val="0"/>
              </a:spcBef>
              <a:spcAft>
                <a:spcPts val="0"/>
              </a:spcAft>
              <a:buNone/>
            </a:pPr>
            <a:r>
              <a:t/>
            </a:r>
            <a:endParaRPr b="1" sz="2400">
              <a:solidFill>
                <a:srgbClr val="7030A0"/>
              </a:solidFill>
              <a:latin typeface="Times New Roman"/>
              <a:ea typeface="Times New Roman"/>
              <a:cs typeface="Times New Roman"/>
              <a:sym typeface="Times New Roman"/>
            </a:endParaRPr>
          </a:p>
          <a:p>
            <a:pPr indent="-514350" lvl="0" marL="514350" marR="0" rtl="0" algn="just">
              <a:spcBef>
                <a:spcPts val="0"/>
              </a:spcBef>
              <a:spcAft>
                <a:spcPts val="0"/>
              </a:spcAft>
              <a:buNone/>
            </a:pPr>
            <a:r>
              <a:rPr b="1" lang="en-US" sz="2400">
                <a:solidFill>
                  <a:srgbClr val="7030A0"/>
                </a:solidFill>
                <a:latin typeface="Times New Roman"/>
                <a:ea typeface="Times New Roman"/>
                <a:cs typeface="Times New Roman"/>
                <a:sym typeface="Times New Roman"/>
              </a:rPr>
              <a:t>		- Một trong những nhà văn đi </a:t>
            </a:r>
            <a:r>
              <a:rPr b="1" i="1" lang="en-US" sz="2400">
                <a:solidFill>
                  <a:srgbClr val="FF0000"/>
                </a:solidFill>
                <a:latin typeface="Times New Roman"/>
                <a:ea typeface="Times New Roman"/>
                <a:cs typeface="Times New Roman"/>
                <a:sym typeface="Times New Roman"/>
              </a:rPr>
              <a:t>tiên phong </a:t>
            </a:r>
            <a:r>
              <a:rPr b="1" lang="en-US" sz="2400">
                <a:solidFill>
                  <a:srgbClr val="7030A0"/>
                </a:solidFill>
                <a:latin typeface="Times New Roman"/>
                <a:ea typeface="Times New Roman"/>
                <a:cs typeface="Times New Roman"/>
                <a:sym typeface="Times New Roman"/>
              </a:rPr>
              <a:t>trong công cuộc đổi mới văn học nước nhà; là nhà văn “</a:t>
            </a:r>
            <a:r>
              <a:rPr b="1" i="1" lang="en-US" sz="2400">
                <a:solidFill>
                  <a:srgbClr val="FF0000"/>
                </a:solidFill>
                <a:latin typeface="Times New Roman"/>
                <a:ea typeface="Times New Roman"/>
                <a:cs typeface="Times New Roman"/>
                <a:sym typeface="Times New Roman"/>
              </a:rPr>
              <a:t>mở đường tinh anh và tài năng nhất của văn học ta hiện nay</a:t>
            </a:r>
            <a:r>
              <a:rPr b="1" lang="en-US" sz="2400">
                <a:solidFill>
                  <a:srgbClr val="7030A0"/>
                </a:solidFill>
                <a:latin typeface="Times New Roman"/>
                <a:ea typeface="Times New Roman"/>
                <a:cs typeface="Times New Roman"/>
                <a:sym typeface="Times New Roman"/>
              </a:rPr>
              <a:t>” (Nguyên Ngọc).</a:t>
            </a:r>
            <a:endParaRPr/>
          </a:p>
          <a:p>
            <a:pPr indent="0" lvl="0" marL="0" marR="0" rtl="0" algn="just">
              <a:spcBef>
                <a:spcPts val="0"/>
              </a:spcBef>
              <a:spcAft>
                <a:spcPts val="0"/>
              </a:spcAft>
              <a:buNone/>
            </a:pPr>
            <a:r>
              <a:rPr b="1" lang="en-US" sz="2400">
                <a:solidFill>
                  <a:srgbClr val="7030A0"/>
                </a:solidFill>
                <a:latin typeface="Times New Roman"/>
                <a:ea typeface="Times New Roman"/>
                <a:cs typeface="Times New Roman"/>
                <a:sym typeface="Times New Roman"/>
              </a:rPr>
              <a:t>	</a:t>
            </a:r>
            <a:endParaRPr/>
          </a:p>
          <a:p>
            <a:pPr indent="-514350" lvl="0" marL="514350" marR="0" rtl="0" algn="just">
              <a:spcBef>
                <a:spcPts val="0"/>
              </a:spcBef>
              <a:spcAft>
                <a:spcPts val="0"/>
              </a:spcAft>
              <a:buNone/>
            </a:pPr>
            <a:r>
              <a:t/>
            </a:r>
            <a:endParaRPr b="1" sz="2400">
              <a:solidFill>
                <a:srgbClr val="FF0000"/>
              </a:solidFill>
              <a:latin typeface="Times New Roman"/>
              <a:ea typeface="Times New Roman"/>
              <a:cs typeface="Times New Roman"/>
              <a:sym typeface="Times New Roman"/>
            </a:endParaRPr>
          </a:p>
          <a:p>
            <a:pPr indent="-514350" lvl="0" marL="514350" marR="0" rtl="0" algn="just">
              <a:spcBef>
                <a:spcPts val="0"/>
              </a:spcBef>
              <a:spcAft>
                <a:spcPts val="0"/>
              </a:spcAft>
              <a:buNone/>
            </a:pPr>
            <a:r>
              <a:t/>
            </a:r>
            <a:endParaRPr b="1" sz="2400">
              <a:solidFill>
                <a:srgbClr val="FF0000"/>
              </a:solidFill>
              <a:latin typeface="Times New Roman"/>
              <a:ea typeface="Times New Roman"/>
              <a:cs typeface="Times New Roman"/>
              <a:sym typeface="Times New Roman"/>
            </a:endParaRPr>
          </a:p>
          <a:p>
            <a:pPr indent="-514350" lvl="0" marL="514350" marR="0" rtl="0" algn="just">
              <a:spcBef>
                <a:spcPts val="0"/>
              </a:spcBef>
              <a:spcAft>
                <a:spcPts val="0"/>
              </a:spcAft>
              <a:buNone/>
            </a:pPr>
            <a:r>
              <a:t/>
            </a:r>
            <a:endParaRPr b="1" sz="2400">
              <a:solidFill>
                <a:schemeClr val="lt1"/>
              </a:solidFill>
              <a:latin typeface="Times New Roman"/>
              <a:ea typeface="Times New Roman"/>
              <a:cs typeface="Times New Roman"/>
              <a:sym typeface="Times New Roman"/>
            </a:endParaRPr>
          </a:p>
        </p:txBody>
      </p:sp>
      <p:sp>
        <p:nvSpPr>
          <p:cNvPr id="102" name="Google Shape;102;p2"/>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103" name="Google Shape;103;p2"/>
          <p:cNvSpPr txBox="1"/>
          <p:nvPr/>
        </p:nvSpPr>
        <p:spPr>
          <a:xfrm>
            <a:off x="0" y="762000"/>
            <a:ext cx="9144000" cy="206210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rgbClr val="002060"/>
                </a:solidFill>
                <a:latin typeface="Times New Roman"/>
                <a:ea typeface="Times New Roman"/>
                <a:cs typeface="Times New Roman"/>
                <a:sym typeface="Times New Roman"/>
              </a:rPr>
              <a:t>I. 	TÌM HIỂU CHUNG</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Tác giả</a:t>
            </a:r>
            <a:endParaRPr b="1" sz="2400">
              <a:solidFill>
                <a:srgbClr val="0F243E"/>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a:solidFill>
                  <a:srgbClr val="0F243E"/>
                </a:solidFill>
                <a:latin typeface="Times New Roman"/>
                <a:ea typeface="Times New Roman"/>
                <a:cs typeface="Times New Roman"/>
                <a:sym typeface="Times New Roman"/>
              </a:rPr>
              <a:t>	a.Cuộc đời </a:t>
            </a:r>
            <a:endParaRPr/>
          </a:p>
          <a:p>
            <a:pPr indent="0" lvl="0" marL="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pic>
        <p:nvPicPr>
          <p:cNvPr descr="C:\Users\ASUS\Desktop\tải xuống.jpg" id="104" name="Google Shape;104;p2"/>
          <p:cNvPicPr preferRelativeResize="0"/>
          <p:nvPr/>
        </p:nvPicPr>
        <p:blipFill rotWithShape="1">
          <a:blip r:embed="rId3">
            <a:alphaModFix/>
          </a:blip>
          <a:srcRect b="0" l="0" r="0" t="0"/>
          <a:stretch/>
        </p:blipFill>
        <p:spPr>
          <a:xfrm>
            <a:off x="0" y="2209800"/>
            <a:ext cx="3505200" cy="46482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0" st="0"/>
                                            </p:txEl>
                                          </p:spTgt>
                                        </p:tgtEl>
                                        <p:attrNameLst>
                                          <p:attrName>style.visibility</p:attrName>
                                        </p:attrNameLst>
                                      </p:cBhvr>
                                      <p:to>
                                        <p:strVal val="visible"/>
                                      </p:to>
                                    </p:set>
                                    <p:animEffect filter="fade" transition="in">
                                      <p:cBhvr>
                                        <p:cTn dur="2000"/>
                                        <p:tgtEl>
                                          <p:spTgt spid="10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1" st="1"/>
                                            </p:txEl>
                                          </p:spTgt>
                                        </p:tgtEl>
                                        <p:attrNameLst>
                                          <p:attrName>style.visibility</p:attrName>
                                        </p:attrNameLst>
                                      </p:cBhvr>
                                      <p:to>
                                        <p:strVal val="visible"/>
                                      </p:to>
                                    </p:set>
                                    <p:animEffect filter="fade" transition="in">
                                      <p:cBhvr>
                                        <p:cTn dur="2000"/>
                                        <p:tgtEl>
                                          <p:spTgt spid="10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2" st="2"/>
                                            </p:txEl>
                                          </p:spTgt>
                                        </p:tgtEl>
                                        <p:attrNameLst>
                                          <p:attrName>style.visibility</p:attrName>
                                        </p:attrNameLst>
                                      </p:cBhvr>
                                      <p:to>
                                        <p:strVal val="visible"/>
                                      </p:to>
                                    </p:set>
                                    <p:animEffect filter="fade" transition="in">
                                      <p:cBhvr>
                                        <p:cTn dur="2000"/>
                                        <p:tgtEl>
                                          <p:spTgt spid="10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3" st="3"/>
                                            </p:txEl>
                                          </p:spTgt>
                                        </p:tgtEl>
                                        <p:attrNameLst>
                                          <p:attrName>style.visibility</p:attrName>
                                        </p:attrNameLst>
                                      </p:cBhvr>
                                      <p:to>
                                        <p:strVal val="visible"/>
                                      </p:to>
                                    </p:set>
                                    <p:animEffect filter="fade" transition="in">
                                      <p:cBhvr>
                                        <p:cTn dur="2000"/>
                                        <p:tgtEl>
                                          <p:spTgt spid="10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4" st="4"/>
                                            </p:txEl>
                                          </p:spTgt>
                                        </p:tgtEl>
                                        <p:attrNameLst>
                                          <p:attrName>style.visibility</p:attrName>
                                        </p:attrNameLst>
                                      </p:cBhvr>
                                      <p:to>
                                        <p:strVal val="visible"/>
                                      </p:to>
                                    </p:set>
                                    <p:animEffect filter="fade" transition="in">
                                      <p:cBhvr>
                                        <p:cTn dur="2000"/>
                                        <p:tgtEl>
                                          <p:spTgt spid="10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5" st="5"/>
                                            </p:txEl>
                                          </p:spTgt>
                                        </p:tgtEl>
                                        <p:attrNameLst>
                                          <p:attrName>style.visibility</p:attrName>
                                        </p:attrNameLst>
                                      </p:cBhvr>
                                      <p:to>
                                        <p:strVal val="visible"/>
                                      </p:to>
                                    </p:set>
                                    <p:animEffect filter="fade" transition="in">
                                      <p:cBhvr>
                                        <p:cTn dur="2000"/>
                                        <p:tgtEl>
                                          <p:spTgt spid="10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6" st="6"/>
                                            </p:txEl>
                                          </p:spTgt>
                                        </p:tgtEl>
                                        <p:attrNameLst>
                                          <p:attrName>style.visibility</p:attrName>
                                        </p:attrNameLst>
                                      </p:cBhvr>
                                      <p:to>
                                        <p:strVal val="visible"/>
                                      </p:to>
                                    </p:set>
                                    <p:animEffect filter="fade" transition="in">
                                      <p:cBhvr>
                                        <p:cTn dur="2000"/>
                                        <p:tgtEl>
                                          <p:spTgt spid="10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7" st="7"/>
                                            </p:txEl>
                                          </p:spTgt>
                                        </p:tgtEl>
                                        <p:attrNameLst>
                                          <p:attrName>style.visibility</p:attrName>
                                        </p:attrNameLst>
                                      </p:cBhvr>
                                      <p:to>
                                        <p:strVal val="visible"/>
                                      </p:to>
                                    </p:set>
                                    <p:animEffect filter="fade" transition="in">
                                      <p:cBhvr>
                                        <p:cTn dur="2000"/>
                                        <p:tgtEl>
                                          <p:spTgt spid="101">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8" st="8"/>
                                            </p:txEl>
                                          </p:spTgt>
                                        </p:tgtEl>
                                        <p:attrNameLst>
                                          <p:attrName>style.visibility</p:attrName>
                                        </p:attrNameLst>
                                      </p:cBhvr>
                                      <p:to>
                                        <p:strVal val="visible"/>
                                      </p:to>
                                    </p:set>
                                    <p:animEffect filter="fade" transition="in">
                                      <p:cBhvr>
                                        <p:cTn dur="2000"/>
                                        <p:tgtEl>
                                          <p:spTgt spid="101">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20"/>
          <p:cNvSpPr txBox="1"/>
          <p:nvPr/>
        </p:nvSpPr>
        <p:spPr>
          <a:xfrm>
            <a:off x="0" y="990601"/>
            <a:ext cx="9144000" cy="747897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t/>
            </a:r>
            <a:endParaRPr sz="3200">
              <a:solidFill>
                <a:srgbClr val="E36C09"/>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3200">
                <a:solidFill>
                  <a:srgbClr val="7030A0"/>
                </a:solidFill>
                <a:latin typeface="Times New Roman"/>
                <a:ea typeface="Times New Roman"/>
                <a:cs typeface="Times New Roman"/>
                <a:sym typeface="Times New Roman"/>
              </a:rPr>
              <a:t>	(8) </a:t>
            </a:r>
            <a:r>
              <a:rPr b="1" lang="en-US" sz="3200">
                <a:solidFill>
                  <a:srgbClr val="A04400"/>
                </a:solidFill>
                <a:latin typeface="Times New Roman"/>
                <a:ea typeface="Times New Roman"/>
                <a:cs typeface="Times New Roman"/>
                <a:sym typeface="Times New Roman"/>
              </a:rPr>
              <a:t>“Lão đàn ông lập tức trở nên hùng hổ, mặt đỏ gay, lão rút trong người ra một chiếc thắt lưng của lính ngụy ngày xưa, có vẻ như những điều phải nói với nhau họ đã nói hết, chẳng nói chẳng rằng lão trút cơn giận như lửa cháy bằng cách dùng chiếc thắt lưng quật tới tấp vào lưng người đàn bà, lão vừa đánh vừa thở hồng hộc, hai hàm răng nghiến ken két, cứ mỗi nhát quất xuống lão lại nguyền rủa bằng cái giọng rên rỉ đau đớn: “Mày chết đi cho ông nhờ. </a:t>
            </a:r>
            <a:r>
              <a:rPr b="1" lang="en-US" sz="3200">
                <a:solidFill>
                  <a:srgbClr val="00B0F0"/>
                </a:solidFill>
                <a:latin typeface="Times New Roman"/>
                <a:ea typeface="Times New Roman"/>
                <a:cs typeface="Times New Roman"/>
                <a:sym typeface="Times New Roman"/>
              </a:rPr>
              <a:t>Chúng mày chết hết đi cho ông nhờ!”.</a:t>
            </a:r>
            <a:endParaRPr/>
          </a:p>
          <a:p>
            <a:pPr indent="0" lvl="0" marL="0" marR="0" rtl="0" algn="just">
              <a:spcBef>
                <a:spcPts val="0"/>
              </a:spcBef>
              <a:spcAft>
                <a:spcPts val="0"/>
              </a:spcAft>
              <a:buNone/>
            </a:pPr>
            <a:r>
              <a:t/>
            </a:r>
            <a:endParaRPr sz="3200">
              <a:solidFill>
                <a:srgbClr val="00B0F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3200">
              <a:solidFill>
                <a:srgbClr val="7030A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3200">
              <a:solidFill>
                <a:schemeClr val="lt1"/>
              </a:solidFill>
              <a:latin typeface="Times New Roman"/>
              <a:ea typeface="Times New Roman"/>
              <a:cs typeface="Times New Roman"/>
              <a:sym typeface="Times New Roman"/>
            </a:endParaRPr>
          </a:p>
        </p:txBody>
      </p:sp>
      <p:sp>
        <p:nvSpPr>
          <p:cNvPr id="316" name="Google Shape;316;p20"/>
          <p:cNvSpPr/>
          <p:nvPr/>
        </p:nvSpPr>
        <p:spPr>
          <a:xfrm>
            <a:off x="0" y="990601"/>
            <a:ext cx="9144000"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t/>
            </a:r>
            <a:endParaRPr sz="24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400">
                <a:solidFill>
                  <a:srgbClr val="7030A0"/>
                </a:solidFill>
                <a:latin typeface="Times New Roman"/>
                <a:ea typeface="Times New Roman"/>
                <a:cs typeface="Times New Roman"/>
                <a:sym typeface="Times New Roman"/>
              </a:rPr>
              <a:t> 	</a:t>
            </a:r>
            <a:endParaRPr sz="2400">
              <a:solidFill>
                <a:srgbClr val="0070C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sz="2400">
              <a:solidFill>
                <a:srgbClr val="0070C0"/>
              </a:solidFill>
              <a:latin typeface="Times New Roman"/>
              <a:ea typeface="Times New Roman"/>
              <a:cs typeface="Times New Roman"/>
              <a:sym typeface="Times New Roman"/>
            </a:endParaRPr>
          </a:p>
        </p:txBody>
      </p:sp>
      <p:sp>
        <p:nvSpPr>
          <p:cNvPr id="317" name="Google Shape;317;p20"/>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318" name="Google Shape;318;p20">
            <a:hlinkClick action="ppaction://hlinksldjump" r:id="rId3"/>
          </p:cNvPr>
          <p:cNvSpPr/>
          <p:nvPr/>
        </p:nvSpPr>
        <p:spPr>
          <a:xfrm>
            <a:off x="8686800" y="6373368"/>
            <a:ext cx="457200" cy="484632"/>
          </a:xfrm>
          <a:prstGeom prst="rightArrow">
            <a:avLst>
              <a:gd fmla="val 50000" name="adj1"/>
              <a:gd fmla="val 50000" name="adj2"/>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19" name="Google Shape;319;p20"/>
          <p:cNvSpPr txBox="1"/>
          <p:nvPr/>
        </p:nvSpPr>
        <p:spPr>
          <a:xfrm>
            <a:off x="0" y="762000"/>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21"/>
          <p:cNvSpPr txBox="1"/>
          <p:nvPr/>
        </p:nvSpPr>
        <p:spPr>
          <a:xfrm>
            <a:off x="0" y="1828800"/>
            <a:ext cx="9144000" cy="569386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sz="28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800">
                <a:solidFill>
                  <a:srgbClr val="0070C0"/>
                </a:solidFill>
                <a:latin typeface="Times New Roman"/>
                <a:ea typeface="Times New Roman"/>
                <a:cs typeface="Times New Roman"/>
                <a:sym typeface="Times New Roman"/>
              </a:rPr>
              <a:t>	(10) </a:t>
            </a:r>
            <a:r>
              <a:rPr lang="en-US" sz="2800">
                <a:solidFill>
                  <a:srgbClr val="7030A0"/>
                </a:solidFill>
                <a:latin typeface="Times New Roman"/>
                <a:ea typeface="Times New Roman"/>
                <a:cs typeface="Times New Roman"/>
                <a:sym typeface="Times New Roman"/>
              </a:rPr>
              <a:t>“Tất cả mọi việc xảy đến khiến tôi </a:t>
            </a:r>
            <a:r>
              <a:rPr b="1" lang="en-US" sz="2800" u="sng">
                <a:solidFill>
                  <a:srgbClr val="7030A0"/>
                </a:solidFill>
                <a:latin typeface="Times New Roman"/>
                <a:ea typeface="Times New Roman"/>
                <a:cs typeface="Times New Roman"/>
                <a:sym typeface="Times New Roman"/>
              </a:rPr>
              <a:t>kinh ngạc</a:t>
            </a:r>
            <a:r>
              <a:rPr b="1" lang="en-US" sz="2800">
                <a:solidFill>
                  <a:srgbClr val="7030A0"/>
                </a:solidFill>
                <a:latin typeface="Times New Roman"/>
                <a:ea typeface="Times New Roman"/>
                <a:cs typeface="Times New Roman"/>
                <a:sym typeface="Times New Roman"/>
              </a:rPr>
              <a:t> </a:t>
            </a:r>
            <a:r>
              <a:rPr lang="en-US" sz="2800">
                <a:solidFill>
                  <a:srgbClr val="7030A0"/>
                </a:solidFill>
                <a:latin typeface="Times New Roman"/>
                <a:ea typeface="Times New Roman"/>
                <a:cs typeface="Times New Roman"/>
                <a:sym typeface="Times New Roman"/>
              </a:rPr>
              <a:t>đến mức, trong mấy phút đầu, tôi cứ đứng </a:t>
            </a:r>
            <a:r>
              <a:rPr b="1" lang="en-US" sz="2800" u="sng">
                <a:solidFill>
                  <a:srgbClr val="7030A0"/>
                </a:solidFill>
                <a:latin typeface="Times New Roman"/>
                <a:ea typeface="Times New Roman"/>
                <a:cs typeface="Times New Roman"/>
                <a:sym typeface="Times New Roman"/>
              </a:rPr>
              <a:t>há mồm ra mà nhìn</a:t>
            </a:r>
            <a:r>
              <a:rPr lang="en-US" sz="2800">
                <a:solidFill>
                  <a:srgbClr val="7030A0"/>
                </a:solidFill>
                <a:latin typeface="Times New Roman"/>
                <a:ea typeface="Times New Roman"/>
                <a:cs typeface="Times New Roman"/>
                <a:sym typeface="Times New Roman"/>
              </a:rPr>
              <a:t>. Thế rồi chẳng biết từ bao giờ, tôi đã </a:t>
            </a:r>
            <a:r>
              <a:rPr b="1" lang="en-US" sz="2800" u="sng">
                <a:solidFill>
                  <a:srgbClr val="7030A0"/>
                </a:solidFill>
                <a:latin typeface="Times New Roman"/>
                <a:ea typeface="Times New Roman"/>
                <a:cs typeface="Times New Roman"/>
                <a:sym typeface="Times New Roman"/>
              </a:rPr>
              <a:t>vứt chiếc máy ảnh</a:t>
            </a:r>
            <a:r>
              <a:rPr b="1" lang="en-US" sz="2800">
                <a:solidFill>
                  <a:srgbClr val="7030A0"/>
                </a:solidFill>
                <a:latin typeface="Times New Roman"/>
                <a:ea typeface="Times New Roman"/>
                <a:cs typeface="Times New Roman"/>
                <a:sym typeface="Times New Roman"/>
              </a:rPr>
              <a:t> </a:t>
            </a:r>
            <a:r>
              <a:rPr lang="en-US" sz="2800">
                <a:solidFill>
                  <a:srgbClr val="7030A0"/>
                </a:solidFill>
                <a:latin typeface="Times New Roman"/>
                <a:ea typeface="Times New Roman"/>
                <a:cs typeface="Times New Roman"/>
                <a:sym typeface="Times New Roman"/>
              </a:rPr>
              <a:t>xuống đất </a:t>
            </a:r>
            <a:r>
              <a:rPr b="1" lang="en-US" sz="2800" u="sng">
                <a:solidFill>
                  <a:srgbClr val="7030A0"/>
                </a:solidFill>
                <a:latin typeface="Times New Roman"/>
                <a:ea typeface="Times New Roman"/>
                <a:cs typeface="Times New Roman"/>
                <a:sym typeface="Times New Roman"/>
              </a:rPr>
              <a:t>chạy nhào tới</a:t>
            </a:r>
            <a:r>
              <a:rPr lang="en-US" sz="2800">
                <a:solidFill>
                  <a:srgbClr val="7030A0"/>
                </a:solidFill>
                <a:latin typeface="Times New Roman"/>
                <a:ea typeface="Times New Roman"/>
                <a:cs typeface="Times New Roman"/>
                <a:sym typeface="Times New Roman"/>
              </a:rPr>
              <a:t>”.</a:t>
            </a:r>
            <a:endParaRPr/>
          </a:p>
          <a:p>
            <a:pPr indent="0" lvl="0" marL="0" marR="0" rtl="0" algn="just">
              <a:spcBef>
                <a:spcPts val="0"/>
              </a:spcBef>
              <a:spcAft>
                <a:spcPts val="0"/>
              </a:spcAft>
              <a:buNone/>
            </a:pPr>
            <a:r>
              <a:rPr lang="en-US" sz="2800">
                <a:solidFill>
                  <a:srgbClr val="E36C09"/>
                </a:solidFill>
                <a:latin typeface="Times New Roman"/>
                <a:ea typeface="Times New Roman"/>
                <a:cs typeface="Times New Roman"/>
                <a:sym typeface="Times New Roman"/>
              </a:rPr>
              <a:t>	</a:t>
            </a:r>
            <a:endParaRPr/>
          </a:p>
          <a:p>
            <a:pPr indent="0" lvl="0" marL="0" marR="0" rtl="0" algn="just">
              <a:spcBef>
                <a:spcPts val="0"/>
              </a:spcBef>
              <a:spcAft>
                <a:spcPts val="0"/>
              </a:spcAft>
              <a:buNone/>
            </a:pPr>
            <a:r>
              <a:rPr lang="en-US" sz="2800">
                <a:solidFill>
                  <a:srgbClr val="E36C09"/>
                </a:solidFill>
                <a:latin typeface="Times New Roman"/>
                <a:ea typeface="Times New Roman"/>
                <a:cs typeface="Times New Roman"/>
                <a:sym typeface="Times New Roman"/>
              </a:rPr>
              <a:t>	</a:t>
            </a:r>
            <a:r>
              <a:rPr lang="en-US" sz="2800">
                <a:solidFill>
                  <a:srgbClr val="0070C0"/>
                </a:solidFill>
                <a:latin typeface="Times New Roman"/>
                <a:ea typeface="Times New Roman"/>
                <a:cs typeface="Times New Roman"/>
                <a:sym typeface="Times New Roman"/>
              </a:rPr>
              <a:t>(17) </a:t>
            </a:r>
            <a:r>
              <a:rPr lang="en-US" sz="2800">
                <a:solidFill>
                  <a:srgbClr val="7030A0"/>
                </a:solidFill>
                <a:latin typeface="Times New Roman"/>
                <a:ea typeface="Times New Roman"/>
                <a:cs typeface="Times New Roman"/>
                <a:sym typeface="Times New Roman"/>
              </a:rPr>
              <a:t>“…hai chúng tôi đưa </a:t>
            </a:r>
            <a:r>
              <a:rPr b="1" lang="en-US" sz="2800" u="sng">
                <a:solidFill>
                  <a:srgbClr val="7030A0"/>
                </a:solidFill>
                <a:latin typeface="Times New Roman"/>
                <a:ea typeface="Times New Roman"/>
                <a:cs typeface="Times New Roman"/>
                <a:sym typeface="Times New Roman"/>
              </a:rPr>
              <a:t>mắt ngơ ngác</a:t>
            </a:r>
            <a:r>
              <a:rPr b="1" lang="en-US" sz="2800">
                <a:solidFill>
                  <a:srgbClr val="7030A0"/>
                </a:solidFill>
                <a:latin typeface="Times New Roman"/>
                <a:ea typeface="Times New Roman"/>
                <a:cs typeface="Times New Roman"/>
                <a:sym typeface="Times New Roman"/>
              </a:rPr>
              <a:t> </a:t>
            </a:r>
            <a:r>
              <a:rPr lang="en-US" sz="2800">
                <a:solidFill>
                  <a:srgbClr val="7030A0"/>
                </a:solidFill>
                <a:latin typeface="Times New Roman"/>
                <a:ea typeface="Times New Roman"/>
                <a:cs typeface="Times New Roman"/>
                <a:sym typeface="Times New Roman"/>
              </a:rPr>
              <a:t>nhìn ra một quãng bờ phá vừa ban nãy chiếc thuyền đậu”.</a:t>
            </a:r>
            <a:endParaRPr/>
          </a:p>
          <a:p>
            <a:pPr indent="0" lvl="0" marL="0" marR="0" rtl="0" algn="just">
              <a:spcBef>
                <a:spcPts val="0"/>
              </a:spcBef>
              <a:spcAft>
                <a:spcPts val="0"/>
              </a:spcAft>
              <a:buNone/>
            </a:pPr>
            <a:r>
              <a:rPr lang="en-US" sz="2800">
                <a:solidFill>
                  <a:srgbClr val="0070C0"/>
                </a:solidFill>
                <a:latin typeface="Times New Roman"/>
                <a:ea typeface="Times New Roman"/>
                <a:cs typeface="Times New Roman"/>
                <a:sym typeface="Times New Roman"/>
              </a:rPr>
              <a:t>	</a:t>
            </a:r>
            <a:endParaRPr/>
          </a:p>
          <a:p>
            <a:pPr indent="0" lvl="0" marL="0" marR="0" rtl="0" algn="just">
              <a:spcBef>
                <a:spcPts val="0"/>
              </a:spcBef>
              <a:spcAft>
                <a:spcPts val="0"/>
              </a:spcAft>
              <a:buNone/>
            </a:pPr>
            <a:r>
              <a:rPr lang="en-US" sz="2800">
                <a:solidFill>
                  <a:srgbClr val="0070C0"/>
                </a:solidFill>
                <a:latin typeface="Times New Roman"/>
                <a:ea typeface="Times New Roman"/>
                <a:cs typeface="Times New Roman"/>
                <a:sym typeface="Times New Roman"/>
              </a:rPr>
              <a:t>	(18) “Như trong câu chuyện cổ đầy quái đản, chiếc thuyền lưới vó đã biến mất”.</a:t>
            </a:r>
            <a:endParaRPr/>
          </a:p>
          <a:p>
            <a:pPr indent="-457200" lvl="0" marL="457200" marR="0" rtl="0" algn="l">
              <a:spcBef>
                <a:spcPts val="0"/>
              </a:spcBef>
              <a:spcAft>
                <a:spcPts val="0"/>
              </a:spcAft>
              <a:buNone/>
            </a:pPr>
            <a:r>
              <a:t/>
            </a:r>
            <a:endParaRPr b="1" sz="2800">
              <a:solidFill>
                <a:srgbClr val="7030A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800">
              <a:solidFill>
                <a:schemeClr val="lt1"/>
              </a:solidFill>
              <a:latin typeface="Times New Roman"/>
              <a:ea typeface="Times New Roman"/>
              <a:cs typeface="Times New Roman"/>
              <a:sym typeface="Times New Roman"/>
            </a:endParaRPr>
          </a:p>
        </p:txBody>
      </p:sp>
      <p:sp>
        <p:nvSpPr>
          <p:cNvPr id="325" name="Google Shape;325;p21"/>
          <p:cNvSpPr/>
          <p:nvPr/>
        </p:nvSpPr>
        <p:spPr>
          <a:xfrm>
            <a:off x="0" y="990601"/>
            <a:ext cx="9144000"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t/>
            </a:r>
            <a:endParaRPr sz="2400">
              <a:solidFill>
                <a:srgbClr val="7030A0"/>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400">
                <a:solidFill>
                  <a:srgbClr val="7030A0"/>
                </a:solidFill>
                <a:latin typeface="Times New Roman"/>
                <a:ea typeface="Times New Roman"/>
                <a:cs typeface="Times New Roman"/>
                <a:sym typeface="Times New Roman"/>
              </a:rPr>
              <a:t> 	</a:t>
            </a:r>
            <a:endParaRPr sz="2400">
              <a:solidFill>
                <a:srgbClr val="0070C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sz="2400">
              <a:solidFill>
                <a:srgbClr val="0070C0"/>
              </a:solidFill>
              <a:latin typeface="Times New Roman"/>
              <a:ea typeface="Times New Roman"/>
              <a:cs typeface="Times New Roman"/>
              <a:sym typeface="Times New Roman"/>
            </a:endParaRPr>
          </a:p>
        </p:txBody>
      </p:sp>
      <p:sp>
        <p:nvSpPr>
          <p:cNvPr id="326" name="Google Shape;326;p21"/>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327" name="Google Shape;327;p21">
            <a:hlinkClick action="ppaction://hlinksldjump" r:id="rId3"/>
          </p:cNvPr>
          <p:cNvSpPr/>
          <p:nvPr/>
        </p:nvSpPr>
        <p:spPr>
          <a:xfrm>
            <a:off x="8534400" y="6297168"/>
            <a:ext cx="533400" cy="484632"/>
          </a:xfrm>
          <a:prstGeom prst="rightArrow">
            <a:avLst>
              <a:gd fmla="val 50000" name="adj1"/>
              <a:gd fmla="val 50000" name="adj2"/>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28" name="Google Shape;328;p21"/>
          <p:cNvSpPr txBox="1"/>
          <p:nvPr/>
        </p:nvSpPr>
        <p:spPr>
          <a:xfrm>
            <a:off x="0" y="1024116"/>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22"/>
          <p:cNvSpPr/>
          <p:nvPr/>
        </p:nvSpPr>
        <p:spPr>
          <a:xfrm>
            <a:off x="-76200" y="2667000"/>
            <a:ext cx="1290637" cy="2209800"/>
          </a:xfrm>
          <a:prstGeom prst="ellipse">
            <a:avLst/>
          </a:prstGeom>
          <a:gradFill>
            <a:gsLst>
              <a:gs pos="0">
                <a:srgbClr val="29859E"/>
              </a:gs>
              <a:gs pos="80000">
                <a:srgbClr val="36B0D0"/>
              </a:gs>
              <a:gs pos="100000">
                <a:srgbClr val="33B3D5"/>
              </a:gs>
            </a:gsLst>
            <a:lin ang="16200000" scaled="0"/>
          </a:gradFill>
          <a:ln cap="flat" cmpd="sng" w="9525">
            <a:solidFill>
              <a:srgbClr val="45A9C4"/>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rgbClr val="FFFF00"/>
                </a:solidFill>
                <a:latin typeface="Calibri"/>
                <a:ea typeface="Calibri"/>
                <a:cs typeface="Calibri"/>
                <a:sym typeface="Calibri"/>
              </a:rPr>
              <a:t>Nhiếp ảnh</a:t>
            </a:r>
            <a:endParaRPr b="1" sz="2000">
              <a:solidFill>
                <a:srgbClr val="FFFF00"/>
              </a:solidFill>
              <a:latin typeface="Calibri"/>
              <a:ea typeface="Calibri"/>
              <a:cs typeface="Calibri"/>
              <a:sym typeface="Calibri"/>
            </a:endParaRPr>
          </a:p>
          <a:p>
            <a:pPr indent="0" lvl="0" marL="0" marR="0" rtl="0" algn="ctr">
              <a:spcBef>
                <a:spcPts val="0"/>
              </a:spcBef>
              <a:spcAft>
                <a:spcPts val="0"/>
              </a:spcAft>
              <a:buNone/>
            </a:pPr>
            <a:r>
              <a:rPr b="1" lang="en-US" sz="2000">
                <a:solidFill>
                  <a:srgbClr val="FFFF00"/>
                </a:solidFill>
                <a:latin typeface="Calibri"/>
                <a:ea typeface="Calibri"/>
                <a:cs typeface="Calibri"/>
                <a:sym typeface="Calibri"/>
              </a:rPr>
              <a:t>Phùng</a:t>
            </a:r>
            <a:endParaRPr b="1" sz="2000">
              <a:solidFill>
                <a:srgbClr val="FFFF00"/>
              </a:solidFill>
              <a:latin typeface="Calibri"/>
              <a:ea typeface="Calibri"/>
              <a:cs typeface="Calibri"/>
              <a:sym typeface="Calibri"/>
            </a:endParaRPr>
          </a:p>
        </p:txBody>
      </p:sp>
      <p:sp>
        <p:nvSpPr>
          <p:cNvPr id="334" name="Google Shape;334;p22"/>
          <p:cNvSpPr/>
          <p:nvPr/>
        </p:nvSpPr>
        <p:spPr>
          <a:xfrm>
            <a:off x="1219200" y="2209800"/>
            <a:ext cx="1447800" cy="38862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200">
                <a:solidFill>
                  <a:schemeClr val="lt1"/>
                </a:solidFill>
                <a:latin typeface="Tahoma"/>
                <a:ea typeface="Tahoma"/>
                <a:cs typeface="Tahoma"/>
                <a:sym typeface="Tahoma"/>
              </a:rPr>
              <a:t>Đến vùng</a:t>
            </a:r>
            <a:endParaRPr sz="2200">
              <a:solidFill>
                <a:schemeClr val="lt1"/>
              </a:solidFill>
              <a:latin typeface="Tahoma"/>
              <a:ea typeface="Tahoma"/>
              <a:cs typeface="Tahoma"/>
              <a:sym typeface="Tahoma"/>
            </a:endParaRPr>
          </a:p>
          <a:p>
            <a:pPr indent="0" lvl="0" marL="0" marR="0" rtl="0" algn="just">
              <a:spcBef>
                <a:spcPts val="0"/>
              </a:spcBef>
              <a:spcAft>
                <a:spcPts val="0"/>
              </a:spcAft>
              <a:buNone/>
            </a:pPr>
            <a:r>
              <a:rPr lang="en-US" sz="2200">
                <a:solidFill>
                  <a:schemeClr val="lt1"/>
                </a:solidFill>
                <a:latin typeface="Tahoma"/>
                <a:ea typeface="Tahoma"/>
                <a:cs typeface="Tahoma"/>
                <a:sym typeface="Tahoma"/>
              </a:rPr>
              <a:t>ven biển </a:t>
            </a:r>
            <a:endParaRPr/>
          </a:p>
          <a:p>
            <a:pPr indent="0" lvl="0" marL="0" marR="0" rtl="0" algn="just">
              <a:spcBef>
                <a:spcPts val="0"/>
              </a:spcBef>
              <a:spcAft>
                <a:spcPts val="0"/>
              </a:spcAft>
              <a:buNone/>
            </a:pPr>
            <a:r>
              <a:rPr lang="en-US" sz="2200">
                <a:solidFill>
                  <a:schemeClr val="lt1"/>
                </a:solidFill>
                <a:latin typeface="Tahoma"/>
                <a:ea typeface="Tahoma"/>
                <a:cs typeface="Tahoma"/>
                <a:sym typeface="Tahoma"/>
              </a:rPr>
              <a:t>miền Trung</a:t>
            </a:r>
            <a:endParaRPr sz="2200">
              <a:solidFill>
                <a:schemeClr val="lt1"/>
              </a:solidFill>
              <a:latin typeface="Tahoma"/>
              <a:ea typeface="Tahoma"/>
              <a:cs typeface="Tahoma"/>
              <a:sym typeface="Tahoma"/>
            </a:endParaRPr>
          </a:p>
          <a:p>
            <a:pPr indent="0" lvl="0" marL="0" marR="0" rtl="0" algn="just">
              <a:spcBef>
                <a:spcPts val="0"/>
              </a:spcBef>
              <a:spcAft>
                <a:spcPts val="0"/>
              </a:spcAft>
              <a:buNone/>
            </a:pPr>
            <a:r>
              <a:t/>
            </a:r>
            <a:endParaRPr sz="2200">
              <a:solidFill>
                <a:schemeClr val="lt1"/>
              </a:solidFill>
              <a:latin typeface="Tahoma"/>
              <a:ea typeface="Tahoma"/>
              <a:cs typeface="Tahoma"/>
              <a:sym typeface="Tahoma"/>
            </a:endParaRPr>
          </a:p>
          <a:p>
            <a:pPr indent="0" lvl="0" marL="0" marR="0" rtl="0" algn="just">
              <a:spcBef>
                <a:spcPts val="0"/>
              </a:spcBef>
              <a:spcAft>
                <a:spcPts val="0"/>
              </a:spcAft>
              <a:buNone/>
            </a:pPr>
            <a:r>
              <a:t/>
            </a:r>
            <a:endParaRPr sz="2200">
              <a:solidFill>
                <a:schemeClr val="lt1"/>
              </a:solidFill>
              <a:latin typeface="Tahoma"/>
              <a:ea typeface="Tahoma"/>
              <a:cs typeface="Tahoma"/>
              <a:sym typeface="Tahoma"/>
            </a:endParaRPr>
          </a:p>
          <a:p>
            <a:pPr indent="0" lvl="0" marL="0" marR="0" rtl="0" algn="just">
              <a:spcBef>
                <a:spcPts val="0"/>
              </a:spcBef>
              <a:spcAft>
                <a:spcPts val="0"/>
              </a:spcAft>
              <a:buNone/>
            </a:pPr>
            <a:r>
              <a:rPr lang="en-US" sz="2200">
                <a:solidFill>
                  <a:schemeClr val="lt1"/>
                </a:solidFill>
                <a:latin typeface="Tahoma"/>
                <a:ea typeface="Tahoma"/>
                <a:cs typeface="Tahoma"/>
                <a:sym typeface="Tahoma"/>
              </a:rPr>
              <a:t>🡪chụp </a:t>
            </a:r>
            <a:endParaRPr sz="2200">
              <a:solidFill>
                <a:schemeClr val="lt1"/>
              </a:solidFill>
              <a:latin typeface="Tahoma"/>
              <a:ea typeface="Tahoma"/>
              <a:cs typeface="Tahoma"/>
              <a:sym typeface="Tahoma"/>
            </a:endParaRPr>
          </a:p>
          <a:p>
            <a:pPr indent="0" lvl="0" marL="0" marR="0" rtl="0" algn="just">
              <a:spcBef>
                <a:spcPts val="0"/>
              </a:spcBef>
              <a:spcAft>
                <a:spcPts val="0"/>
              </a:spcAft>
              <a:buNone/>
            </a:pPr>
            <a:r>
              <a:rPr lang="en-US" sz="2200">
                <a:solidFill>
                  <a:schemeClr val="lt1"/>
                </a:solidFill>
                <a:latin typeface="Tahoma"/>
                <a:ea typeface="Tahoma"/>
                <a:cs typeface="Tahoma"/>
                <a:sym typeface="Tahoma"/>
              </a:rPr>
              <a:t>ảnh cho</a:t>
            </a:r>
            <a:endParaRPr sz="2200">
              <a:solidFill>
                <a:schemeClr val="lt1"/>
              </a:solidFill>
              <a:latin typeface="Tahoma"/>
              <a:ea typeface="Tahoma"/>
              <a:cs typeface="Tahoma"/>
              <a:sym typeface="Tahoma"/>
            </a:endParaRPr>
          </a:p>
          <a:p>
            <a:pPr indent="0" lvl="0" marL="0" marR="0" rtl="0" algn="just">
              <a:spcBef>
                <a:spcPts val="0"/>
              </a:spcBef>
              <a:spcAft>
                <a:spcPts val="0"/>
              </a:spcAft>
              <a:buNone/>
            </a:pPr>
            <a:r>
              <a:rPr lang="en-US" sz="2200">
                <a:solidFill>
                  <a:schemeClr val="lt1"/>
                </a:solidFill>
                <a:latin typeface="Tahoma"/>
                <a:ea typeface="Tahoma"/>
                <a:cs typeface="Tahoma"/>
                <a:sym typeface="Tahoma"/>
              </a:rPr>
              <a:t>cuốn lịch</a:t>
            </a:r>
            <a:endParaRPr sz="2200">
              <a:solidFill>
                <a:schemeClr val="lt1"/>
              </a:solidFill>
              <a:latin typeface="Tahoma"/>
              <a:ea typeface="Tahoma"/>
              <a:cs typeface="Tahoma"/>
              <a:sym typeface="Tahoma"/>
            </a:endParaRPr>
          </a:p>
          <a:p>
            <a:pPr indent="0" lvl="0" marL="0" marR="0" rtl="0" algn="just">
              <a:spcBef>
                <a:spcPts val="0"/>
              </a:spcBef>
              <a:spcAft>
                <a:spcPts val="0"/>
              </a:spcAft>
              <a:buNone/>
            </a:pPr>
            <a:r>
              <a:rPr lang="en-US" sz="2200">
                <a:solidFill>
                  <a:schemeClr val="lt1"/>
                </a:solidFill>
                <a:latin typeface="Tahoma"/>
                <a:ea typeface="Tahoma"/>
                <a:cs typeface="Tahoma"/>
                <a:sym typeface="Tahoma"/>
              </a:rPr>
              <a:t>năm sau</a:t>
            </a:r>
            <a:endParaRPr sz="2200">
              <a:solidFill>
                <a:schemeClr val="lt1"/>
              </a:solidFill>
              <a:latin typeface="Tahoma"/>
              <a:ea typeface="Tahoma"/>
              <a:cs typeface="Tahoma"/>
              <a:sym typeface="Tahoma"/>
            </a:endParaRPr>
          </a:p>
        </p:txBody>
      </p:sp>
      <p:sp>
        <p:nvSpPr>
          <p:cNvPr id="335" name="Google Shape;335;p22"/>
          <p:cNvSpPr/>
          <p:nvPr/>
        </p:nvSpPr>
        <p:spPr>
          <a:xfrm>
            <a:off x="2743200" y="1295400"/>
            <a:ext cx="1905000" cy="1143000"/>
          </a:xfrm>
          <a:prstGeom prst="homePlate">
            <a:avLst>
              <a:gd fmla="val 53846" name="adj"/>
            </a:avLst>
          </a:prstGeom>
          <a:solidFill>
            <a:srgbClr val="26E2E2"/>
          </a:solidFill>
          <a:ln cap="flat" cmpd="sng" w="38100">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rgbClr val="FF0000"/>
                </a:solidFill>
                <a:latin typeface="Calibri"/>
                <a:ea typeface="Calibri"/>
                <a:cs typeface="Calibri"/>
                <a:sym typeface="Calibri"/>
              </a:rPr>
              <a:t>Sau nhiều lần</a:t>
            </a:r>
            <a:endParaRPr b="1" sz="2000">
              <a:solidFill>
                <a:srgbClr val="FF0000"/>
              </a:solidFill>
              <a:latin typeface="Calibri"/>
              <a:ea typeface="Calibri"/>
              <a:cs typeface="Calibri"/>
              <a:sym typeface="Calibri"/>
            </a:endParaRPr>
          </a:p>
          <a:p>
            <a:pPr indent="0" lvl="0" marL="0" marR="0" rtl="0" algn="ctr">
              <a:spcBef>
                <a:spcPts val="0"/>
              </a:spcBef>
              <a:spcAft>
                <a:spcPts val="0"/>
              </a:spcAft>
              <a:buNone/>
            </a:pPr>
            <a:r>
              <a:rPr b="1" lang="en-US" sz="2000">
                <a:solidFill>
                  <a:srgbClr val="FF0000"/>
                </a:solidFill>
                <a:latin typeface="Calibri"/>
                <a:ea typeface="Calibri"/>
                <a:cs typeface="Calibri"/>
                <a:sym typeface="Calibri"/>
              </a:rPr>
              <a:t>“phục kích”</a:t>
            </a:r>
            <a:endParaRPr/>
          </a:p>
        </p:txBody>
      </p:sp>
      <p:sp>
        <p:nvSpPr>
          <p:cNvPr id="336" name="Google Shape;336;p22"/>
          <p:cNvSpPr/>
          <p:nvPr/>
        </p:nvSpPr>
        <p:spPr>
          <a:xfrm>
            <a:off x="4267200" y="1295400"/>
            <a:ext cx="2514600" cy="1143000"/>
          </a:xfrm>
          <a:prstGeom prst="chevron">
            <a:avLst>
              <a:gd fmla="val 49996" name="adj"/>
            </a:avLst>
          </a:prstGeom>
          <a:solidFill>
            <a:srgbClr val="26E2E2"/>
          </a:solidFill>
          <a:ln cap="flat" cmpd="sng" w="38100">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r">
              <a:spcBef>
                <a:spcPts val="0"/>
              </a:spcBef>
              <a:spcAft>
                <a:spcPts val="0"/>
              </a:spcAft>
              <a:buNone/>
            </a:pPr>
            <a:r>
              <a:rPr b="1" lang="en-US" sz="2000">
                <a:solidFill>
                  <a:srgbClr val="FF0000"/>
                </a:solidFill>
                <a:latin typeface="Calibri"/>
                <a:ea typeface="Calibri"/>
                <a:cs typeface="Calibri"/>
                <a:sym typeface="Calibri"/>
              </a:rPr>
              <a:t>Một “cảnh</a:t>
            </a:r>
            <a:endParaRPr b="1" sz="2000">
              <a:solidFill>
                <a:srgbClr val="FF0000"/>
              </a:solidFill>
              <a:latin typeface="Calibri"/>
              <a:ea typeface="Calibri"/>
              <a:cs typeface="Calibri"/>
              <a:sym typeface="Calibri"/>
            </a:endParaRPr>
          </a:p>
          <a:p>
            <a:pPr indent="0" lvl="0" marL="0" marR="0" rtl="0" algn="r">
              <a:spcBef>
                <a:spcPts val="0"/>
              </a:spcBef>
              <a:spcAft>
                <a:spcPts val="0"/>
              </a:spcAft>
              <a:buNone/>
            </a:pPr>
            <a:r>
              <a:rPr b="1" lang="en-US" sz="2000">
                <a:solidFill>
                  <a:srgbClr val="FF0000"/>
                </a:solidFill>
                <a:latin typeface="Calibri"/>
                <a:ea typeface="Calibri"/>
                <a:cs typeface="Calibri"/>
                <a:sym typeface="Calibri"/>
              </a:rPr>
              <a:t>           	đắt” trời cho</a:t>
            </a:r>
            <a:endParaRPr b="1" sz="2000">
              <a:solidFill>
                <a:srgbClr val="FF0000"/>
              </a:solidFill>
              <a:latin typeface="Calibri"/>
              <a:ea typeface="Calibri"/>
              <a:cs typeface="Calibri"/>
              <a:sym typeface="Calibri"/>
            </a:endParaRPr>
          </a:p>
        </p:txBody>
      </p:sp>
      <p:sp>
        <p:nvSpPr>
          <p:cNvPr id="337" name="Google Shape;337;p22"/>
          <p:cNvSpPr/>
          <p:nvPr/>
        </p:nvSpPr>
        <p:spPr>
          <a:xfrm>
            <a:off x="2743200" y="3352800"/>
            <a:ext cx="1905000" cy="1143000"/>
          </a:xfrm>
          <a:prstGeom prst="homePlate">
            <a:avLst>
              <a:gd fmla="val 53846" name="adj"/>
            </a:avLst>
          </a:prstGeom>
          <a:solidFill>
            <a:srgbClr val="26E2E2"/>
          </a:solidFill>
          <a:ln cap="flat" cmpd="sng" w="38100">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rgbClr val="FF0000"/>
                </a:solidFill>
                <a:latin typeface="Calibri"/>
                <a:ea typeface="Calibri"/>
                <a:cs typeface="Calibri"/>
                <a:sym typeface="Calibri"/>
              </a:rPr>
              <a:t>Thuyền vào bờ</a:t>
            </a:r>
            <a:endParaRPr b="1" sz="2000">
              <a:solidFill>
                <a:srgbClr val="FF0000"/>
              </a:solidFill>
              <a:latin typeface="Calibri"/>
              <a:ea typeface="Calibri"/>
              <a:cs typeface="Calibri"/>
              <a:sym typeface="Calibri"/>
            </a:endParaRPr>
          </a:p>
        </p:txBody>
      </p:sp>
      <p:sp>
        <p:nvSpPr>
          <p:cNvPr id="338" name="Google Shape;338;p22"/>
          <p:cNvSpPr/>
          <p:nvPr/>
        </p:nvSpPr>
        <p:spPr>
          <a:xfrm>
            <a:off x="4267200" y="3352800"/>
            <a:ext cx="2362200" cy="1143000"/>
          </a:xfrm>
          <a:prstGeom prst="chevron">
            <a:avLst>
              <a:gd fmla="val 50000" name="adj"/>
            </a:avLst>
          </a:prstGeom>
          <a:solidFill>
            <a:srgbClr val="26E2E2"/>
          </a:solidFill>
          <a:ln cap="flat" cmpd="sng" w="38100">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r">
              <a:spcBef>
                <a:spcPts val="0"/>
              </a:spcBef>
              <a:spcAft>
                <a:spcPts val="0"/>
              </a:spcAft>
              <a:buNone/>
            </a:pPr>
            <a:r>
              <a:rPr b="1" lang="en-US" sz="2000">
                <a:solidFill>
                  <a:srgbClr val="FF0000"/>
                </a:solidFill>
                <a:latin typeface="Calibri"/>
                <a:ea typeface="Calibri"/>
                <a:cs typeface="Calibri"/>
                <a:sym typeface="Calibri"/>
              </a:rPr>
              <a:t>                        					Chứng kiến</a:t>
            </a:r>
            <a:endParaRPr b="1" sz="2000">
              <a:solidFill>
                <a:srgbClr val="FF0000"/>
              </a:solidFill>
              <a:latin typeface="Calibri"/>
              <a:ea typeface="Calibri"/>
              <a:cs typeface="Calibri"/>
              <a:sym typeface="Calibri"/>
            </a:endParaRPr>
          </a:p>
          <a:p>
            <a:pPr indent="0" lvl="0" marL="0" marR="0" rtl="0" algn="just">
              <a:spcBef>
                <a:spcPts val="0"/>
              </a:spcBef>
              <a:spcAft>
                <a:spcPts val="0"/>
              </a:spcAft>
              <a:buNone/>
            </a:pPr>
            <a:r>
              <a:rPr b="1" lang="en-US" sz="2000">
                <a:solidFill>
                  <a:srgbClr val="FF0000"/>
                </a:solidFill>
                <a:latin typeface="Calibri"/>
                <a:ea typeface="Calibri"/>
                <a:cs typeface="Calibri"/>
                <a:sym typeface="Calibri"/>
              </a:rPr>
              <a:t>cảnh vũ phu</a:t>
            </a:r>
            <a:endParaRPr b="1" sz="2000">
              <a:solidFill>
                <a:srgbClr val="FF0000"/>
              </a:solidFill>
              <a:latin typeface="Calibri"/>
              <a:ea typeface="Calibri"/>
              <a:cs typeface="Calibri"/>
              <a:sym typeface="Calibri"/>
            </a:endParaRPr>
          </a:p>
        </p:txBody>
      </p:sp>
      <p:sp>
        <p:nvSpPr>
          <p:cNvPr id="339" name="Google Shape;339;p22"/>
          <p:cNvSpPr/>
          <p:nvPr/>
        </p:nvSpPr>
        <p:spPr>
          <a:xfrm>
            <a:off x="2743200" y="5257800"/>
            <a:ext cx="1905000" cy="1143000"/>
          </a:xfrm>
          <a:prstGeom prst="homePlate">
            <a:avLst>
              <a:gd fmla="val 53849" name="adj"/>
            </a:avLst>
          </a:prstGeom>
          <a:solidFill>
            <a:srgbClr val="26E2E2"/>
          </a:solidFill>
          <a:ln cap="flat" cmpd="sng" w="38100">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chemeClr val="dk1"/>
                </a:solidFill>
                <a:latin typeface="Calibri"/>
                <a:ea typeface="Calibri"/>
                <a:cs typeface="Calibri"/>
                <a:sym typeface="Calibri"/>
              </a:rPr>
              <a:t>Phùng  </a:t>
            </a:r>
            <a:endParaRPr b="1" sz="2000">
              <a:solidFill>
                <a:schemeClr val="dk1"/>
              </a:solidFill>
              <a:latin typeface="Calibri"/>
              <a:ea typeface="Calibri"/>
              <a:cs typeface="Calibri"/>
              <a:sym typeface="Calibri"/>
            </a:endParaRPr>
          </a:p>
          <a:p>
            <a:pPr indent="0" lvl="0" marL="0" marR="0" rtl="0" algn="ctr">
              <a:spcBef>
                <a:spcPts val="0"/>
              </a:spcBef>
              <a:spcAft>
                <a:spcPts val="0"/>
              </a:spcAft>
              <a:buNone/>
            </a:pPr>
            <a:r>
              <a:rPr b="1" lang="en-US" sz="2000">
                <a:solidFill>
                  <a:schemeClr val="dk1"/>
                </a:solidFill>
                <a:latin typeface="Calibri"/>
                <a:ea typeface="Calibri"/>
                <a:cs typeface="Calibri"/>
                <a:sym typeface="Calibri"/>
              </a:rPr>
              <a:t>can thiệp</a:t>
            </a:r>
            <a:endParaRPr b="1" sz="2000">
              <a:solidFill>
                <a:schemeClr val="dk1"/>
              </a:solidFill>
              <a:latin typeface="Calibri"/>
              <a:ea typeface="Calibri"/>
              <a:cs typeface="Calibri"/>
              <a:sym typeface="Calibri"/>
            </a:endParaRPr>
          </a:p>
        </p:txBody>
      </p:sp>
      <p:sp>
        <p:nvSpPr>
          <p:cNvPr id="340" name="Google Shape;340;p22"/>
          <p:cNvSpPr/>
          <p:nvPr/>
        </p:nvSpPr>
        <p:spPr>
          <a:xfrm>
            <a:off x="4267200" y="5257800"/>
            <a:ext cx="2362200" cy="1143000"/>
          </a:xfrm>
          <a:prstGeom prst="chevron">
            <a:avLst>
              <a:gd fmla="val 49997" name="adj"/>
            </a:avLst>
          </a:prstGeom>
          <a:solidFill>
            <a:srgbClr val="26E2E2"/>
          </a:solidFill>
          <a:ln cap="flat" cmpd="sng" w="38100">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chemeClr val="dk1"/>
                </a:solidFill>
                <a:latin typeface="Calibri"/>
                <a:ea typeface="Calibri"/>
                <a:cs typeface="Calibri"/>
                <a:sym typeface="Calibri"/>
              </a:rPr>
              <a:t>     Bị đánh</a:t>
            </a:r>
            <a:endParaRPr b="1" sz="2000">
              <a:solidFill>
                <a:schemeClr val="dk1"/>
              </a:solidFill>
              <a:latin typeface="Calibri"/>
              <a:ea typeface="Calibri"/>
              <a:cs typeface="Calibri"/>
              <a:sym typeface="Calibri"/>
            </a:endParaRPr>
          </a:p>
        </p:txBody>
      </p:sp>
      <p:sp>
        <p:nvSpPr>
          <p:cNvPr id="341" name="Google Shape;341;p22"/>
          <p:cNvSpPr/>
          <p:nvPr/>
        </p:nvSpPr>
        <p:spPr>
          <a:xfrm>
            <a:off x="6477000" y="2298699"/>
            <a:ext cx="1447800" cy="3949701"/>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400">
                <a:solidFill>
                  <a:schemeClr val="lt1"/>
                </a:solidFill>
                <a:latin typeface="Tahoma"/>
                <a:ea typeface="Tahoma"/>
                <a:cs typeface="Tahoma"/>
                <a:sym typeface="Tahoma"/>
              </a:rPr>
              <a:t>Đẩu mời </a:t>
            </a:r>
            <a:endParaRPr/>
          </a:p>
          <a:p>
            <a:pPr indent="0" lvl="0" marL="0" marR="0" rtl="0" algn="just">
              <a:spcBef>
                <a:spcPts val="0"/>
              </a:spcBef>
              <a:spcAft>
                <a:spcPts val="0"/>
              </a:spcAft>
              <a:buNone/>
            </a:pPr>
            <a:r>
              <a:rPr lang="en-US" sz="2400">
                <a:solidFill>
                  <a:schemeClr val="lt1"/>
                </a:solidFill>
                <a:latin typeface="Tahoma"/>
                <a:ea typeface="Tahoma"/>
                <a:cs typeface="Tahoma"/>
                <a:sym typeface="Tahoma"/>
              </a:rPr>
              <a:t>người đàn </a:t>
            </a:r>
            <a:endParaRPr/>
          </a:p>
          <a:p>
            <a:pPr indent="0" lvl="0" marL="0" marR="0" rtl="0" algn="just">
              <a:spcBef>
                <a:spcPts val="0"/>
              </a:spcBef>
              <a:spcAft>
                <a:spcPts val="0"/>
              </a:spcAft>
              <a:buNone/>
            </a:pPr>
            <a:r>
              <a:rPr lang="en-US" sz="2400">
                <a:solidFill>
                  <a:schemeClr val="lt1"/>
                </a:solidFill>
                <a:latin typeface="Tahoma"/>
                <a:ea typeface="Tahoma"/>
                <a:cs typeface="Tahoma"/>
                <a:sym typeface="Tahoma"/>
              </a:rPr>
              <a:t>bà đến</a:t>
            </a:r>
            <a:endParaRPr sz="2400">
              <a:solidFill>
                <a:schemeClr val="lt1"/>
              </a:solidFill>
              <a:latin typeface="Tahoma"/>
              <a:ea typeface="Tahoma"/>
              <a:cs typeface="Tahoma"/>
              <a:sym typeface="Tahoma"/>
            </a:endParaRPr>
          </a:p>
          <a:p>
            <a:pPr indent="0" lvl="0" marL="0" marR="0" rtl="0" algn="just">
              <a:spcBef>
                <a:spcPts val="0"/>
              </a:spcBef>
              <a:spcAft>
                <a:spcPts val="0"/>
              </a:spcAft>
              <a:buNone/>
            </a:pPr>
            <a:r>
              <a:rPr lang="en-US" sz="2400">
                <a:solidFill>
                  <a:schemeClr val="lt1"/>
                </a:solidFill>
                <a:latin typeface="Tahoma"/>
                <a:ea typeface="Tahoma"/>
                <a:cs typeface="Tahoma"/>
                <a:sym typeface="Tahoma"/>
              </a:rPr>
              <a:t>làm việc</a:t>
            </a:r>
            <a:endParaRPr sz="2400">
              <a:solidFill>
                <a:schemeClr val="lt1"/>
              </a:solidFill>
              <a:latin typeface="Tahoma"/>
              <a:ea typeface="Tahoma"/>
              <a:cs typeface="Tahoma"/>
              <a:sym typeface="Tahoma"/>
            </a:endParaRPr>
          </a:p>
          <a:p>
            <a:pPr indent="0" lvl="0" marL="0" marR="0" rtl="0" algn="just">
              <a:spcBef>
                <a:spcPts val="0"/>
              </a:spcBef>
              <a:spcAft>
                <a:spcPts val="0"/>
              </a:spcAft>
              <a:buNone/>
            </a:pPr>
            <a:r>
              <a:rPr lang="en-US" sz="2400">
                <a:solidFill>
                  <a:schemeClr val="lt1"/>
                </a:solidFill>
                <a:latin typeface="Tahoma"/>
                <a:ea typeface="Tahoma"/>
                <a:cs typeface="Tahoma"/>
                <a:sym typeface="Tahoma"/>
              </a:rPr>
              <a:t>tại tòa án</a:t>
            </a:r>
            <a:endParaRPr sz="2400">
              <a:solidFill>
                <a:schemeClr val="lt1"/>
              </a:solidFill>
              <a:latin typeface="Tahoma"/>
              <a:ea typeface="Tahoma"/>
              <a:cs typeface="Tahoma"/>
              <a:sym typeface="Tahoma"/>
            </a:endParaRPr>
          </a:p>
          <a:p>
            <a:pPr indent="0" lvl="0" marL="0" marR="0" rtl="0" algn="ctr">
              <a:spcBef>
                <a:spcPts val="0"/>
              </a:spcBef>
              <a:spcAft>
                <a:spcPts val="0"/>
              </a:spcAft>
              <a:buNone/>
            </a:pPr>
            <a:r>
              <a:rPr lang="en-US" sz="2400">
                <a:solidFill>
                  <a:srgbClr val="FF3300"/>
                </a:solidFill>
                <a:latin typeface="Tahoma"/>
                <a:ea typeface="Tahoma"/>
                <a:cs typeface="Tahoma"/>
                <a:sym typeface="Tahoma"/>
              </a:rPr>
              <a:t>⇩</a:t>
            </a:r>
            <a:endParaRPr/>
          </a:p>
          <a:p>
            <a:pPr indent="0" lvl="0" marL="0" marR="0" rtl="0" algn="just">
              <a:spcBef>
                <a:spcPts val="0"/>
              </a:spcBef>
              <a:spcAft>
                <a:spcPts val="0"/>
              </a:spcAft>
              <a:buNone/>
            </a:pPr>
            <a:r>
              <a:rPr lang="en-US" sz="2400">
                <a:solidFill>
                  <a:schemeClr val="lt1"/>
                </a:solidFill>
                <a:latin typeface="Tahoma"/>
                <a:ea typeface="Tahoma"/>
                <a:cs typeface="Tahoma"/>
                <a:sym typeface="Tahoma"/>
              </a:rPr>
              <a:t>Nhất định</a:t>
            </a:r>
            <a:endParaRPr sz="2400">
              <a:solidFill>
                <a:schemeClr val="lt1"/>
              </a:solidFill>
              <a:latin typeface="Tahoma"/>
              <a:ea typeface="Tahoma"/>
              <a:cs typeface="Tahoma"/>
              <a:sym typeface="Tahoma"/>
            </a:endParaRPr>
          </a:p>
          <a:p>
            <a:pPr indent="0" lvl="0" marL="0" marR="0" rtl="0" algn="just">
              <a:spcBef>
                <a:spcPts val="0"/>
              </a:spcBef>
              <a:spcAft>
                <a:spcPts val="0"/>
              </a:spcAft>
              <a:buNone/>
            </a:pPr>
            <a:r>
              <a:rPr lang="en-US" sz="2400">
                <a:solidFill>
                  <a:schemeClr val="lt1"/>
                </a:solidFill>
                <a:latin typeface="Tahoma"/>
                <a:ea typeface="Tahoma"/>
                <a:cs typeface="Tahoma"/>
                <a:sym typeface="Tahoma"/>
              </a:rPr>
              <a:t>không bỏ</a:t>
            </a:r>
            <a:endParaRPr sz="2400">
              <a:solidFill>
                <a:schemeClr val="lt1"/>
              </a:solidFill>
              <a:latin typeface="Tahoma"/>
              <a:ea typeface="Tahoma"/>
              <a:cs typeface="Tahoma"/>
              <a:sym typeface="Tahoma"/>
            </a:endParaRPr>
          </a:p>
          <a:p>
            <a:pPr indent="0" lvl="0" marL="0" marR="0" rtl="0" algn="just">
              <a:spcBef>
                <a:spcPts val="0"/>
              </a:spcBef>
              <a:spcAft>
                <a:spcPts val="0"/>
              </a:spcAft>
              <a:buNone/>
            </a:pPr>
            <a:r>
              <a:rPr lang="en-US" sz="2400">
                <a:solidFill>
                  <a:schemeClr val="lt1"/>
                </a:solidFill>
                <a:latin typeface="Tahoma"/>
                <a:ea typeface="Tahoma"/>
                <a:cs typeface="Tahoma"/>
                <a:sym typeface="Tahoma"/>
              </a:rPr>
              <a:t>chồng</a:t>
            </a:r>
            <a:endParaRPr sz="2400">
              <a:solidFill>
                <a:schemeClr val="lt1"/>
              </a:solidFill>
              <a:latin typeface="Tahoma"/>
              <a:ea typeface="Tahoma"/>
              <a:cs typeface="Tahoma"/>
              <a:sym typeface="Tahoma"/>
            </a:endParaRPr>
          </a:p>
        </p:txBody>
      </p:sp>
      <p:sp>
        <p:nvSpPr>
          <p:cNvPr id="342" name="Google Shape;342;p22"/>
          <p:cNvSpPr/>
          <p:nvPr/>
        </p:nvSpPr>
        <p:spPr>
          <a:xfrm>
            <a:off x="7924800" y="2743200"/>
            <a:ext cx="1219200" cy="2209800"/>
          </a:xfrm>
          <a:prstGeom prst="ellipse">
            <a:avLst/>
          </a:prstGeom>
          <a:solidFill>
            <a:schemeClr val="accent5"/>
          </a:solidFill>
          <a:ln cap="flat" cmpd="sng" w="25400">
            <a:solidFill>
              <a:srgbClr val="367D9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rgbClr val="FFFF00"/>
                </a:solidFill>
                <a:latin typeface="Calibri"/>
                <a:ea typeface="Calibri"/>
                <a:cs typeface="Calibri"/>
                <a:sym typeface="Calibri"/>
              </a:rPr>
              <a:t>   Phùng</a:t>
            </a:r>
            <a:endParaRPr b="1" sz="2400">
              <a:solidFill>
                <a:srgbClr val="FFFF00"/>
              </a:solidFill>
              <a:latin typeface="Calibri"/>
              <a:ea typeface="Calibri"/>
              <a:cs typeface="Calibri"/>
              <a:sym typeface="Calibri"/>
            </a:endParaRPr>
          </a:p>
          <a:p>
            <a:pPr indent="0" lvl="0" marL="0" marR="0" rtl="0" algn="ctr">
              <a:spcBef>
                <a:spcPts val="0"/>
              </a:spcBef>
              <a:spcAft>
                <a:spcPts val="0"/>
              </a:spcAft>
              <a:buNone/>
            </a:pPr>
            <a:r>
              <a:rPr b="1" lang="en-US" sz="2400">
                <a:solidFill>
                  <a:srgbClr val="FFFF00"/>
                </a:solidFill>
                <a:latin typeface="Calibri"/>
                <a:ea typeface="Calibri"/>
                <a:cs typeface="Calibri"/>
                <a:sym typeface="Calibri"/>
              </a:rPr>
              <a:t>   và</a:t>
            </a:r>
            <a:endParaRPr b="1" sz="2400">
              <a:solidFill>
                <a:srgbClr val="FFFF00"/>
              </a:solidFill>
              <a:latin typeface="Calibri"/>
              <a:ea typeface="Calibri"/>
              <a:cs typeface="Calibri"/>
              <a:sym typeface="Calibri"/>
            </a:endParaRPr>
          </a:p>
          <a:p>
            <a:pPr indent="0" lvl="0" marL="0" marR="0" rtl="0" algn="ctr">
              <a:spcBef>
                <a:spcPts val="0"/>
              </a:spcBef>
              <a:spcAft>
                <a:spcPts val="0"/>
              </a:spcAft>
              <a:buNone/>
            </a:pPr>
            <a:r>
              <a:rPr b="1" lang="en-US" sz="2400">
                <a:solidFill>
                  <a:srgbClr val="FFFF00"/>
                </a:solidFill>
                <a:latin typeface="Calibri"/>
                <a:ea typeface="Calibri"/>
                <a:cs typeface="Calibri"/>
                <a:sym typeface="Calibri"/>
              </a:rPr>
              <a:t>Đẩu  “…”</a:t>
            </a:r>
            <a:endParaRPr b="1" sz="2400">
              <a:solidFill>
                <a:srgbClr val="FFFF00"/>
              </a:solidFill>
              <a:latin typeface="Calibri"/>
              <a:ea typeface="Calibri"/>
              <a:cs typeface="Calibri"/>
              <a:sym typeface="Calibri"/>
            </a:endParaRPr>
          </a:p>
          <a:p>
            <a:pPr indent="0" lvl="0" marL="0" marR="0" rtl="0" algn="ctr">
              <a:spcBef>
                <a:spcPts val="0"/>
              </a:spcBef>
              <a:spcAft>
                <a:spcPts val="0"/>
              </a:spcAft>
              <a:buNone/>
            </a:pPr>
            <a:r>
              <a:t/>
            </a:r>
            <a:endParaRPr b="1" sz="2400">
              <a:solidFill>
                <a:srgbClr val="FFFF00"/>
              </a:solidFill>
              <a:latin typeface="Calibri"/>
              <a:ea typeface="Calibri"/>
              <a:cs typeface="Calibri"/>
              <a:sym typeface="Calibri"/>
            </a:endParaRPr>
          </a:p>
        </p:txBody>
      </p:sp>
      <p:sp>
        <p:nvSpPr>
          <p:cNvPr id="343" name="Google Shape;343;p22">
            <a:hlinkClick action="ppaction://hlinksldjump" r:id="rId3"/>
          </p:cNvPr>
          <p:cNvSpPr/>
          <p:nvPr/>
        </p:nvSpPr>
        <p:spPr>
          <a:xfrm>
            <a:off x="8546592" y="6297168"/>
            <a:ext cx="521208" cy="484632"/>
          </a:xfrm>
          <a:prstGeom prst="rightArrow">
            <a:avLst>
              <a:gd fmla="val 50000" name="adj1"/>
              <a:gd fmla="val 50000" name="adj2"/>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44" name="Google Shape;344;p22"/>
          <p:cNvSpPr txBox="1"/>
          <p:nvPr/>
        </p:nvSpPr>
        <p:spPr>
          <a:xfrm>
            <a:off x="0" y="152400"/>
            <a:ext cx="9144000" cy="163121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 	TÌM HIỂU CHUNG</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2.Tác phẩm</a:t>
            </a:r>
            <a:endParaRPr b="1" sz="2400">
              <a:solidFill>
                <a:srgbClr val="0F243E"/>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a:solidFill>
                  <a:srgbClr val="0F243E"/>
                </a:solidFill>
                <a:latin typeface="Times New Roman"/>
                <a:ea typeface="Times New Roman"/>
                <a:cs typeface="Times New Roman"/>
                <a:sym typeface="Times New Roman"/>
              </a:rPr>
              <a:t>	c.Tóm tắt</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333"/>
                                        </p:tgtEl>
                                        <p:attrNameLst>
                                          <p:attrName>style.visibility</p:attrName>
                                        </p:attrNameLst>
                                      </p:cBhvr>
                                      <p:to>
                                        <p:strVal val="visible"/>
                                      </p:to>
                                    </p:set>
                                    <p:anim calcmode="lin" valueType="num">
                                      <p:cBhvr additive="base">
                                        <p:cTn dur="500"/>
                                        <p:tgtEl>
                                          <p:spTgt spid="333"/>
                                        </p:tgtEl>
                                        <p:attrNameLst>
                                          <p:attrName>ppt_w</p:attrName>
                                        </p:attrNameLst>
                                      </p:cBhvr>
                                      <p:tavLst>
                                        <p:tav fmla="" tm="0">
                                          <p:val>
                                            <p:strVal val="0"/>
                                          </p:val>
                                        </p:tav>
                                        <p:tav fmla="" tm="100000">
                                          <p:val>
                                            <p:strVal val="#ppt_w"/>
                                          </p:val>
                                        </p:tav>
                                      </p:tavLst>
                                    </p:anim>
                                    <p:anim calcmode="lin" valueType="num">
                                      <p:cBhvr additive="base">
                                        <p:cTn dur="500"/>
                                        <p:tgtEl>
                                          <p:spTgt spid="333"/>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334"/>
                                        </p:tgtEl>
                                        <p:attrNameLst>
                                          <p:attrName>style.visibility</p:attrName>
                                        </p:attrNameLst>
                                      </p:cBhvr>
                                      <p:to>
                                        <p:strVal val="visible"/>
                                      </p:to>
                                    </p:set>
                                    <p:anim calcmode="lin" valueType="num">
                                      <p:cBhvr additive="base">
                                        <p:cTn dur="500"/>
                                        <p:tgtEl>
                                          <p:spTgt spid="334"/>
                                        </p:tgtEl>
                                        <p:attrNameLst>
                                          <p:attrName>ppt_w</p:attrName>
                                        </p:attrNameLst>
                                      </p:cBhvr>
                                      <p:tavLst>
                                        <p:tav fmla="" tm="0">
                                          <p:val>
                                            <p:strVal val="0"/>
                                          </p:val>
                                        </p:tav>
                                        <p:tav fmla="" tm="100000">
                                          <p:val>
                                            <p:strVal val="#ppt_w"/>
                                          </p:val>
                                        </p:tav>
                                      </p:tavLst>
                                    </p:anim>
                                    <p:anim calcmode="lin" valueType="num">
                                      <p:cBhvr additive="base">
                                        <p:cTn dur="500"/>
                                        <p:tgtEl>
                                          <p:spTgt spid="334"/>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5"/>
                                        </p:tgtEl>
                                        <p:attrNameLst>
                                          <p:attrName>style.visibility</p:attrName>
                                        </p:attrNameLst>
                                      </p:cBhvr>
                                      <p:to>
                                        <p:strVal val="visible"/>
                                      </p:to>
                                    </p:set>
                                    <p:animEffect filter="fade" transition="in">
                                      <p:cBhvr>
                                        <p:cTn dur="600"/>
                                        <p:tgtEl>
                                          <p:spTgt spid="3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gtEl>
                                        <p:attrNameLst>
                                          <p:attrName>style.visibility</p:attrName>
                                        </p:attrNameLst>
                                      </p:cBhvr>
                                      <p:to>
                                        <p:strVal val="visible"/>
                                      </p:to>
                                    </p:set>
                                    <p:animEffect filter="fade" transition="in">
                                      <p:cBhvr>
                                        <p:cTn dur="500"/>
                                        <p:tgtEl>
                                          <p:spTgt spid="3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gtEl>
                                        <p:attrNameLst>
                                          <p:attrName>style.visibility</p:attrName>
                                        </p:attrNameLst>
                                      </p:cBhvr>
                                      <p:to>
                                        <p:strVal val="visible"/>
                                      </p:to>
                                    </p:set>
                                    <p:animEffect filter="fade" transition="in">
                                      <p:cBhvr>
                                        <p:cTn dur="600"/>
                                        <p:tgtEl>
                                          <p:spTgt spid="3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8"/>
                                        </p:tgtEl>
                                        <p:attrNameLst>
                                          <p:attrName>style.visibility</p:attrName>
                                        </p:attrNameLst>
                                      </p:cBhvr>
                                      <p:to>
                                        <p:strVal val="visible"/>
                                      </p:to>
                                    </p:set>
                                    <p:animEffect filter="fade" transition="in">
                                      <p:cBhvr>
                                        <p:cTn dur="500"/>
                                        <p:tgtEl>
                                          <p:spTgt spid="3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9"/>
                                        </p:tgtEl>
                                        <p:attrNameLst>
                                          <p:attrName>style.visibility</p:attrName>
                                        </p:attrNameLst>
                                      </p:cBhvr>
                                      <p:to>
                                        <p:strVal val="visible"/>
                                      </p:to>
                                    </p:set>
                                    <p:animEffect filter="fade" transition="in">
                                      <p:cBhvr>
                                        <p:cTn dur="600"/>
                                        <p:tgtEl>
                                          <p:spTgt spid="3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0"/>
                                        </p:tgtEl>
                                        <p:attrNameLst>
                                          <p:attrName>style.visibility</p:attrName>
                                        </p:attrNameLst>
                                      </p:cBhvr>
                                      <p:to>
                                        <p:strVal val="visible"/>
                                      </p:to>
                                    </p:set>
                                    <p:animEffect filter="fade" transition="in">
                                      <p:cBhvr>
                                        <p:cTn dur="500"/>
                                        <p:tgtEl>
                                          <p:spTgt spid="3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341"/>
                                        </p:tgtEl>
                                        <p:attrNameLst>
                                          <p:attrName>style.visibility</p:attrName>
                                        </p:attrNameLst>
                                      </p:cBhvr>
                                      <p:to>
                                        <p:strVal val="visible"/>
                                      </p:to>
                                    </p:set>
                                    <p:anim calcmode="lin" valueType="num">
                                      <p:cBhvr additive="base">
                                        <p:cTn dur="500"/>
                                        <p:tgtEl>
                                          <p:spTgt spid="341"/>
                                        </p:tgtEl>
                                        <p:attrNameLst>
                                          <p:attrName>ppt_w</p:attrName>
                                        </p:attrNameLst>
                                      </p:cBhvr>
                                      <p:tavLst>
                                        <p:tav fmla="" tm="0">
                                          <p:val>
                                            <p:strVal val="0"/>
                                          </p:val>
                                        </p:tav>
                                        <p:tav fmla="" tm="100000">
                                          <p:val>
                                            <p:strVal val="#ppt_w"/>
                                          </p:val>
                                        </p:tav>
                                      </p:tavLst>
                                    </p:anim>
                                    <p:anim calcmode="lin" valueType="num">
                                      <p:cBhvr additive="base">
                                        <p:cTn dur="500"/>
                                        <p:tgtEl>
                                          <p:spTgt spid="341"/>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gtEl>
                                        <p:attrNameLst>
                                          <p:attrName>style.visibility</p:attrName>
                                        </p:attrNameLst>
                                      </p:cBhvr>
                                      <p:to>
                                        <p:strVal val="visible"/>
                                      </p:to>
                                    </p:set>
                                    <p:animEffect filter="fade" transition="in">
                                      <p:cBhvr>
                                        <p:cTn dur="500"/>
                                        <p:tgtEl>
                                          <p:spTgt spid="3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3"/>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110" name="Google Shape;110;p3"/>
          <p:cNvSpPr/>
          <p:nvPr/>
        </p:nvSpPr>
        <p:spPr>
          <a:xfrm>
            <a:off x="76200" y="6019800"/>
            <a:ext cx="8839200" cy="7620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rgbClr val="FF0000"/>
                </a:solidFill>
                <a:latin typeface="Times New Roman"/>
                <a:ea typeface="Times New Roman"/>
                <a:cs typeface="Times New Roman"/>
                <a:sym typeface="Times New Roman"/>
              </a:rPr>
              <a:t>Năm 2000: Giải thưởng Hồ Chí Minh về Văn học và Nghệ thuật</a:t>
            </a:r>
            <a:endParaRPr b="1" sz="2400">
              <a:solidFill>
                <a:srgbClr val="FF0000"/>
              </a:solidFill>
              <a:latin typeface="Times New Roman"/>
              <a:ea typeface="Times New Roman"/>
              <a:cs typeface="Times New Roman"/>
              <a:sym typeface="Times New Roman"/>
            </a:endParaRPr>
          </a:p>
        </p:txBody>
      </p:sp>
      <p:sp>
        <p:nvSpPr>
          <p:cNvPr id="111" name="Google Shape;111;p3"/>
          <p:cNvSpPr txBox="1"/>
          <p:nvPr/>
        </p:nvSpPr>
        <p:spPr>
          <a:xfrm>
            <a:off x="0" y="609600"/>
            <a:ext cx="9144000" cy="206210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rgbClr val="002060"/>
                </a:solidFill>
                <a:latin typeface="Times New Roman"/>
                <a:ea typeface="Times New Roman"/>
                <a:cs typeface="Times New Roman"/>
                <a:sym typeface="Times New Roman"/>
              </a:rPr>
              <a:t>I. 	TÌM HIỂU CHUNG</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Tác giả</a:t>
            </a:r>
            <a:endParaRPr b="1" sz="2400">
              <a:solidFill>
                <a:srgbClr val="0F243E"/>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a:solidFill>
                  <a:srgbClr val="0F243E"/>
                </a:solidFill>
                <a:latin typeface="Times New Roman"/>
                <a:ea typeface="Times New Roman"/>
                <a:cs typeface="Times New Roman"/>
                <a:sym typeface="Times New Roman"/>
              </a:rPr>
              <a:t>	a.Sự nghiệp</a:t>
            </a:r>
            <a:endParaRPr b="1" sz="2400">
              <a:solidFill>
                <a:srgbClr val="0F243E"/>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sp>
        <p:nvSpPr>
          <p:cNvPr id="112" name="Google Shape;112;p3"/>
          <p:cNvSpPr/>
          <p:nvPr/>
        </p:nvSpPr>
        <p:spPr>
          <a:xfrm rot="-1059457">
            <a:off x="1131653" y="2345597"/>
            <a:ext cx="2018585" cy="762000"/>
          </a:xfrm>
          <a:prstGeom prst="roundRect">
            <a:avLst>
              <a:gd fmla="val 16667" name="adj"/>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rgbClr val="FFFF00"/>
                </a:solidFill>
                <a:latin typeface="Calibri"/>
                <a:ea typeface="Calibri"/>
                <a:cs typeface="Calibri"/>
                <a:sym typeface="Calibri"/>
              </a:rPr>
              <a:t>Trước 1975</a:t>
            </a:r>
            <a:endParaRPr b="1" sz="3200">
              <a:solidFill>
                <a:srgbClr val="FFFF00"/>
              </a:solidFill>
              <a:latin typeface="Calibri"/>
              <a:ea typeface="Calibri"/>
              <a:cs typeface="Calibri"/>
              <a:sym typeface="Calibri"/>
            </a:endParaRPr>
          </a:p>
        </p:txBody>
      </p:sp>
      <p:sp>
        <p:nvSpPr>
          <p:cNvPr id="113" name="Google Shape;113;p3"/>
          <p:cNvSpPr/>
          <p:nvPr/>
        </p:nvSpPr>
        <p:spPr>
          <a:xfrm>
            <a:off x="0" y="4648200"/>
            <a:ext cx="4572000" cy="1295400"/>
          </a:xfrm>
          <a:prstGeom prst="wedgeRoundRectCallout">
            <a:avLst>
              <a:gd fmla="val 774" name="adj1"/>
              <a:gd fmla="val -123902" name="adj2"/>
              <a:gd fmla="val 16667" name="adj3"/>
            </a:avLst>
          </a:prstGeom>
          <a:gradFill>
            <a:gsLst>
              <a:gs pos="0">
                <a:srgbClr val="C86C1F"/>
              </a:gs>
              <a:gs pos="80000">
                <a:srgbClr val="FF8E29"/>
              </a:gs>
              <a:gs pos="100000">
                <a:srgbClr val="FF8D25"/>
              </a:gs>
            </a:gsLst>
            <a:lin ang="16200000" scaled="0"/>
          </a:gradFill>
          <a:ln cap="flat" cmpd="sng" w="9525">
            <a:solidFill>
              <a:srgbClr val="F5913F"/>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ctr">
              <a:spcBef>
                <a:spcPts val="0"/>
              </a:spcBef>
              <a:spcAft>
                <a:spcPts val="0"/>
              </a:spcAft>
              <a:buNone/>
            </a:pPr>
            <a:r>
              <a:rPr lang="en-US" sz="3200">
                <a:solidFill>
                  <a:schemeClr val="lt1"/>
                </a:solidFill>
                <a:latin typeface="Times New Roman"/>
                <a:ea typeface="Times New Roman"/>
                <a:cs typeface="Times New Roman"/>
                <a:sym typeface="Times New Roman"/>
              </a:rPr>
              <a:t>Ngòi bút sử thi,</a:t>
            </a:r>
            <a:endParaRPr/>
          </a:p>
          <a:p>
            <a:pPr indent="0" lvl="0" marL="0" marR="0" rtl="0" algn="ctr">
              <a:spcBef>
                <a:spcPts val="0"/>
              </a:spcBef>
              <a:spcAft>
                <a:spcPts val="0"/>
              </a:spcAft>
              <a:buNone/>
            </a:pPr>
            <a:r>
              <a:rPr lang="en-US" sz="3200">
                <a:solidFill>
                  <a:schemeClr val="lt1"/>
                </a:solidFill>
                <a:latin typeface="Times New Roman"/>
                <a:ea typeface="Times New Roman"/>
                <a:cs typeface="Times New Roman"/>
                <a:sym typeface="Times New Roman"/>
              </a:rPr>
              <a:t> có thiên hướng lãng mạn</a:t>
            </a:r>
            <a:endParaRPr sz="3200">
              <a:solidFill>
                <a:schemeClr val="lt1"/>
              </a:solidFill>
              <a:latin typeface="Times New Roman"/>
              <a:ea typeface="Times New Roman"/>
              <a:cs typeface="Times New Roman"/>
              <a:sym typeface="Times New Roman"/>
            </a:endParaRPr>
          </a:p>
        </p:txBody>
      </p:sp>
      <p:sp>
        <p:nvSpPr>
          <p:cNvPr id="114" name="Google Shape;114;p3"/>
          <p:cNvSpPr/>
          <p:nvPr/>
        </p:nvSpPr>
        <p:spPr>
          <a:xfrm rot="-1052542">
            <a:off x="4872351" y="1145575"/>
            <a:ext cx="1934608" cy="762000"/>
          </a:xfrm>
          <a:prstGeom prst="roundRect">
            <a:avLst>
              <a:gd fmla="val 16667" name="adj"/>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rgbClr val="FFFF00"/>
                </a:solidFill>
                <a:latin typeface="Calibri"/>
                <a:ea typeface="Calibri"/>
                <a:cs typeface="Calibri"/>
                <a:sym typeface="Calibri"/>
              </a:rPr>
              <a:t>Sau 1975</a:t>
            </a:r>
            <a:endParaRPr b="1" sz="3200">
              <a:solidFill>
                <a:srgbClr val="FFFF00"/>
              </a:solidFill>
              <a:latin typeface="Calibri"/>
              <a:ea typeface="Calibri"/>
              <a:cs typeface="Calibri"/>
              <a:sym typeface="Calibri"/>
            </a:endParaRPr>
          </a:p>
        </p:txBody>
      </p:sp>
      <p:sp>
        <p:nvSpPr>
          <p:cNvPr id="115" name="Google Shape;115;p3"/>
          <p:cNvSpPr/>
          <p:nvPr/>
        </p:nvSpPr>
        <p:spPr>
          <a:xfrm>
            <a:off x="4572000" y="3124200"/>
            <a:ext cx="4495800" cy="1371600"/>
          </a:xfrm>
          <a:prstGeom prst="wedgeRoundRectCallout">
            <a:avLst>
              <a:gd fmla="val -375" name="adj1"/>
              <a:gd fmla="val -116390" name="adj2"/>
              <a:gd fmla="val 16667" name="adj3"/>
            </a:avLst>
          </a:prstGeom>
          <a:gradFill>
            <a:gsLst>
              <a:gs pos="0">
                <a:srgbClr val="C86C1F"/>
              </a:gs>
              <a:gs pos="80000">
                <a:srgbClr val="FF8E29"/>
              </a:gs>
              <a:gs pos="100000">
                <a:srgbClr val="FF8D25"/>
              </a:gs>
            </a:gsLst>
            <a:lin ang="16200000" scaled="0"/>
          </a:gradFill>
          <a:ln cap="flat" cmpd="sng" w="9525">
            <a:solidFill>
              <a:srgbClr val="F5913F"/>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ctr">
              <a:spcBef>
                <a:spcPts val="0"/>
              </a:spcBef>
              <a:spcAft>
                <a:spcPts val="0"/>
              </a:spcAft>
              <a:buNone/>
            </a:pPr>
            <a:r>
              <a:rPr lang="en-US" sz="3200">
                <a:solidFill>
                  <a:schemeClr val="lt1"/>
                </a:solidFill>
                <a:latin typeface="Times New Roman"/>
                <a:ea typeface="Times New Roman"/>
                <a:cs typeface="Times New Roman"/>
                <a:sym typeface="Times New Roman"/>
              </a:rPr>
              <a:t>Cảm hứng thế sự</a:t>
            </a:r>
            <a:endParaRPr sz="32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rPr lang="en-US" sz="2800">
                <a:solidFill>
                  <a:schemeClr val="lt1"/>
                </a:solidFill>
                <a:latin typeface="Times New Roman"/>
                <a:ea typeface="Times New Roman"/>
                <a:cs typeface="Times New Roman"/>
                <a:sym typeface="Times New Roman"/>
              </a:rPr>
              <a:t>(đạo đức, triết lí nhân sinh)</a:t>
            </a:r>
            <a:endParaRPr/>
          </a:p>
        </p:txBody>
      </p:sp>
      <p:sp>
        <p:nvSpPr>
          <p:cNvPr id="116" name="Google Shape;116;p3"/>
          <p:cNvSpPr/>
          <p:nvPr/>
        </p:nvSpPr>
        <p:spPr>
          <a:xfrm rot="-1083957">
            <a:off x="-72505" y="2181030"/>
            <a:ext cx="9203762" cy="988233"/>
          </a:xfrm>
          <a:prstGeom prst="rightArrow">
            <a:avLst>
              <a:gd fmla="val 50000" name="adj1"/>
              <a:gd fmla="val 50000" name="adj2"/>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chemeClr val="lt1"/>
                </a:solidFill>
                <a:latin typeface="Times New Roman"/>
                <a:ea typeface="Times New Roman"/>
                <a:cs typeface="Times New Roman"/>
                <a:sym typeface="Times New Roman"/>
              </a:rPr>
              <a:t>CHUYỂN ĐỔI TƯ DUY NGHỆ THUẬT</a:t>
            </a:r>
            <a:endParaRPr b="1" sz="2000">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500"/>
                                        <p:tgtEl>
                                          <p:spTgt spid="112"/>
                                        </p:tgtEl>
                                      </p:cBhvr>
                                    </p:animEffect>
                                  </p:childTnLst>
                                </p:cTn>
                              </p:par>
                              <p:par>
                                <p:cTn fill="hold" nodeType="with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500"/>
                                        <p:tgtEl>
                                          <p:spTgt spid="1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500"/>
                                        <p:tgtEl>
                                          <p:spTgt spid="1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4"/>
          <p:cNvSpPr/>
          <p:nvPr/>
        </p:nvSpPr>
        <p:spPr>
          <a:xfrm>
            <a:off x="1219200" y="1295400"/>
            <a:ext cx="1219200" cy="762000"/>
          </a:xfrm>
          <a:prstGeom prst="roundRect">
            <a:avLst>
              <a:gd fmla="val 16667" name="adj"/>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rgbClr val="FFFF00"/>
                </a:solidFill>
                <a:latin typeface="Calibri"/>
                <a:ea typeface="Calibri"/>
                <a:cs typeface="Calibri"/>
                <a:sym typeface="Calibri"/>
              </a:rPr>
              <a:t>B1</a:t>
            </a:r>
            <a:endParaRPr b="1" sz="3200">
              <a:solidFill>
                <a:srgbClr val="FFFF00"/>
              </a:solidFill>
              <a:latin typeface="Calibri"/>
              <a:ea typeface="Calibri"/>
              <a:cs typeface="Calibri"/>
              <a:sym typeface="Calibri"/>
            </a:endParaRPr>
          </a:p>
        </p:txBody>
      </p:sp>
      <p:sp>
        <p:nvSpPr>
          <p:cNvPr id="122" name="Google Shape;122;p4"/>
          <p:cNvSpPr/>
          <p:nvPr/>
        </p:nvSpPr>
        <p:spPr>
          <a:xfrm>
            <a:off x="2667000" y="1524000"/>
            <a:ext cx="762000" cy="304800"/>
          </a:xfrm>
          <a:prstGeom prst="rightArrow">
            <a:avLst>
              <a:gd fmla="val 50000" name="adj1"/>
              <a:gd fmla="val 56250" name="adj2"/>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3" name="Google Shape;123;p4"/>
          <p:cNvSpPr/>
          <p:nvPr/>
        </p:nvSpPr>
        <p:spPr>
          <a:xfrm>
            <a:off x="3810000" y="1295400"/>
            <a:ext cx="1219200" cy="762000"/>
          </a:xfrm>
          <a:prstGeom prst="roundRect">
            <a:avLst>
              <a:gd fmla="val 16667" name="adj"/>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rgbClr val="FFFF00"/>
                </a:solidFill>
                <a:latin typeface="Calibri"/>
                <a:ea typeface="Calibri"/>
                <a:cs typeface="Calibri"/>
                <a:sym typeface="Calibri"/>
              </a:rPr>
              <a:t>B2</a:t>
            </a:r>
            <a:endParaRPr b="1" sz="3200">
              <a:solidFill>
                <a:srgbClr val="FFFF00"/>
              </a:solidFill>
              <a:latin typeface="Calibri"/>
              <a:ea typeface="Calibri"/>
              <a:cs typeface="Calibri"/>
              <a:sym typeface="Calibri"/>
            </a:endParaRPr>
          </a:p>
        </p:txBody>
      </p:sp>
      <p:sp>
        <p:nvSpPr>
          <p:cNvPr id="124" name="Google Shape;124;p4"/>
          <p:cNvSpPr/>
          <p:nvPr/>
        </p:nvSpPr>
        <p:spPr>
          <a:xfrm>
            <a:off x="5410200" y="1524000"/>
            <a:ext cx="685800" cy="304800"/>
          </a:xfrm>
          <a:prstGeom prst="rightArrow">
            <a:avLst>
              <a:gd fmla="val 50000" name="adj1"/>
              <a:gd fmla="val 56250" name="adj2"/>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5" name="Google Shape;125;p4"/>
          <p:cNvSpPr/>
          <p:nvPr/>
        </p:nvSpPr>
        <p:spPr>
          <a:xfrm>
            <a:off x="6477000" y="1295400"/>
            <a:ext cx="1219200" cy="762000"/>
          </a:xfrm>
          <a:prstGeom prst="roundRect">
            <a:avLst>
              <a:gd fmla="val 16667" name="adj"/>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rgbClr val="FFFF00"/>
                </a:solidFill>
                <a:latin typeface="Calibri"/>
                <a:ea typeface="Calibri"/>
                <a:cs typeface="Calibri"/>
                <a:sym typeface="Calibri"/>
              </a:rPr>
              <a:t>B3</a:t>
            </a:r>
            <a:endParaRPr b="1" sz="3200">
              <a:solidFill>
                <a:srgbClr val="FFFF00"/>
              </a:solidFill>
              <a:latin typeface="Calibri"/>
              <a:ea typeface="Calibri"/>
              <a:cs typeface="Calibri"/>
              <a:sym typeface="Calibri"/>
            </a:endParaRPr>
          </a:p>
        </p:txBody>
      </p:sp>
      <p:sp>
        <p:nvSpPr>
          <p:cNvPr id="126" name="Google Shape;126;p4"/>
          <p:cNvSpPr/>
          <p:nvPr/>
        </p:nvSpPr>
        <p:spPr>
          <a:xfrm>
            <a:off x="914400" y="2590800"/>
            <a:ext cx="2057400" cy="1828800"/>
          </a:xfrm>
          <a:prstGeom prst="wedgeRoundRectCallout">
            <a:avLst>
              <a:gd fmla="val -6616" name="adj1"/>
              <a:gd fmla="val -77801" name="adj2"/>
              <a:gd fmla="val 16667" name="adj3"/>
            </a:avLst>
          </a:prstGeom>
          <a:gradFill>
            <a:gsLst>
              <a:gs pos="0">
                <a:srgbClr val="C86C1F"/>
              </a:gs>
              <a:gs pos="80000">
                <a:srgbClr val="FF8E29"/>
              </a:gs>
              <a:gs pos="100000">
                <a:srgbClr val="FF8D25"/>
              </a:gs>
            </a:gsLst>
            <a:lin ang="16200000" scaled="0"/>
          </a:gradFill>
          <a:ln cap="flat" cmpd="sng" w="9525">
            <a:solidFill>
              <a:srgbClr val="F5913F"/>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24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400">
                <a:solidFill>
                  <a:schemeClr val="lt1"/>
                </a:solidFill>
                <a:latin typeface="Times New Roman"/>
                <a:ea typeface="Times New Roman"/>
                <a:cs typeface="Times New Roman"/>
                <a:sym typeface="Times New Roman"/>
              </a:rPr>
              <a:t>Bối cảnh </a:t>
            </a:r>
            <a:endParaRPr b="1" sz="24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400">
                <a:solidFill>
                  <a:schemeClr val="lt1"/>
                </a:solidFill>
                <a:latin typeface="Times New Roman"/>
                <a:ea typeface="Times New Roman"/>
                <a:cs typeface="Times New Roman"/>
                <a:sym typeface="Times New Roman"/>
              </a:rPr>
              <a:t>thời đại</a:t>
            </a:r>
            <a:endParaRPr b="1" sz="2400">
              <a:solidFill>
                <a:schemeClr val="lt1"/>
              </a:solidFill>
              <a:latin typeface="Times New Roman"/>
              <a:ea typeface="Times New Roman"/>
              <a:cs typeface="Times New Roman"/>
              <a:sym typeface="Times New Roman"/>
            </a:endParaRPr>
          </a:p>
        </p:txBody>
      </p:sp>
      <p:sp>
        <p:nvSpPr>
          <p:cNvPr id="127" name="Google Shape;127;p4"/>
          <p:cNvSpPr/>
          <p:nvPr/>
        </p:nvSpPr>
        <p:spPr>
          <a:xfrm>
            <a:off x="3505200" y="2590800"/>
            <a:ext cx="2133600" cy="1828800"/>
          </a:xfrm>
          <a:prstGeom prst="wedgeRoundRectCallout">
            <a:avLst>
              <a:gd fmla="val -6616" name="adj1"/>
              <a:gd fmla="val -77801" name="adj2"/>
              <a:gd fmla="val 16667" name="adj3"/>
            </a:avLst>
          </a:prstGeom>
          <a:gradFill>
            <a:gsLst>
              <a:gs pos="0">
                <a:srgbClr val="C86C1F"/>
              </a:gs>
              <a:gs pos="80000">
                <a:srgbClr val="FF8E29"/>
              </a:gs>
              <a:gs pos="100000">
                <a:srgbClr val="FF8D25"/>
              </a:gs>
            </a:gsLst>
            <a:lin ang="16200000" scaled="0"/>
          </a:gradFill>
          <a:ln cap="flat" cmpd="sng" w="9525">
            <a:solidFill>
              <a:srgbClr val="F5913F"/>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24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400">
                <a:solidFill>
                  <a:schemeClr val="lt1"/>
                </a:solidFill>
                <a:latin typeface="Times New Roman"/>
                <a:ea typeface="Times New Roman"/>
                <a:cs typeface="Times New Roman"/>
                <a:sym typeface="Times New Roman"/>
              </a:rPr>
              <a:t>Phong cách nghệ thuật	</a:t>
            </a:r>
            <a:endParaRPr/>
          </a:p>
        </p:txBody>
      </p:sp>
      <p:sp>
        <p:nvSpPr>
          <p:cNvPr id="128" name="Google Shape;128;p4"/>
          <p:cNvSpPr/>
          <p:nvPr/>
        </p:nvSpPr>
        <p:spPr>
          <a:xfrm>
            <a:off x="6172200" y="2590800"/>
            <a:ext cx="1981200" cy="1828800"/>
          </a:xfrm>
          <a:prstGeom prst="wedgeRoundRectCallout">
            <a:avLst>
              <a:gd fmla="val -6616" name="adj1"/>
              <a:gd fmla="val -77801" name="adj2"/>
              <a:gd fmla="val 16667" name="adj3"/>
            </a:avLst>
          </a:prstGeom>
          <a:gradFill>
            <a:gsLst>
              <a:gs pos="0">
                <a:srgbClr val="C86C1F"/>
              </a:gs>
              <a:gs pos="80000">
                <a:srgbClr val="FF8E29"/>
              </a:gs>
              <a:gs pos="100000">
                <a:srgbClr val="FF8D25"/>
              </a:gs>
            </a:gsLst>
            <a:lin ang="16200000" scaled="0"/>
          </a:gradFill>
          <a:ln cap="flat" cmpd="sng" w="9525">
            <a:solidFill>
              <a:srgbClr val="F5913F"/>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24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400">
                <a:solidFill>
                  <a:schemeClr val="lt1"/>
                </a:solidFill>
                <a:latin typeface="Times New Roman"/>
                <a:ea typeface="Times New Roman"/>
                <a:cs typeface="Times New Roman"/>
                <a:sym typeface="Times New Roman"/>
              </a:rPr>
              <a:t>Tác phẩm</a:t>
            </a:r>
            <a:endParaRPr b="1" sz="24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400">
                <a:solidFill>
                  <a:schemeClr val="lt1"/>
                </a:solidFill>
                <a:latin typeface="Times New Roman"/>
                <a:ea typeface="Times New Roman"/>
                <a:cs typeface="Times New Roman"/>
                <a:sym typeface="Times New Roman"/>
              </a:rPr>
              <a:t> cụ thể</a:t>
            </a:r>
            <a:endParaRPr b="1" sz="2400">
              <a:solidFill>
                <a:schemeClr val="lt1"/>
              </a:solidFill>
              <a:latin typeface="Times New Roman"/>
              <a:ea typeface="Times New Roman"/>
              <a:cs typeface="Times New Roman"/>
              <a:sym typeface="Times New Roman"/>
            </a:endParaRPr>
          </a:p>
        </p:txBody>
      </p:sp>
      <p:sp>
        <p:nvSpPr>
          <p:cNvPr id="129" name="Google Shape;129;p4"/>
          <p:cNvSpPr/>
          <p:nvPr/>
        </p:nvSpPr>
        <p:spPr>
          <a:xfrm rot="5400000">
            <a:off x="4076700" y="2705100"/>
            <a:ext cx="762000" cy="4191000"/>
          </a:xfrm>
          <a:prstGeom prst="rightBrace">
            <a:avLst>
              <a:gd fmla="val 8333" name="adj1"/>
              <a:gd fmla="val 50000" name="adj2"/>
            </a:avLst>
          </a:prstGeom>
          <a:noFill/>
          <a:ln cap="flat" cmpd="sng" w="38100">
            <a:solidFill>
              <a:schemeClr val="accent2"/>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0" name="Google Shape;130;p4"/>
          <p:cNvSpPr/>
          <p:nvPr/>
        </p:nvSpPr>
        <p:spPr>
          <a:xfrm>
            <a:off x="2133600" y="5257800"/>
            <a:ext cx="5029200" cy="6096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FFFF00"/>
                </a:solidFill>
                <a:latin typeface="Times New Roman"/>
                <a:ea typeface="Times New Roman"/>
                <a:cs typeface="Times New Roman"/>
                <a:sym typeface="Times New Roman"/>
              </a:rPr>
              <a:t>Văn bản văn học</a:t>
            </a:r>
            <a:endParaRPr b="1" sz="2800">
              <a:solidFill>
                <a:srgbClr val="FFFF00"/>
              </a:solidFill>
              <a:latin typeface="Times New Roman"/>
              <a:ea typeface="Times New Roman"/>
              <a:cs typeface="Times New Roman"/>
              <a:sym typeface="Times New Roman"/>
            </a:endParaRPr>
          </a:p>
        </p:txBody>
      </p:sp>
      <p:sp>
        <p:nvSpPr>
          <p:cNvPr id="131" name="Google Shape;131;p4"/>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500"/>
                                        <p:tgtEl>
                                          <p:spTgt spid="121"/>
                                        </p:tgtEl>
                                      </p:cBhvr>
                                    </p:animEffect>
                                  </p:childTnLst>
                                </p:cTn>
                              </p:par>
                              <p:par>
                                <p:cTn fill="hold" nodeType="with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500"/>
                                        <p:tgtEl>
                                          <p:spTgt spid="122"/>
                                        </p:tgtEl>
                                      </p:cBhvr>
                                    </p:animEffect>
                                  </p:childTnLst>
                                </p:cTn>
                              </p:par>
                              <p:par>
                                <p:cTn fill="hold" nodeType="with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500"/>
                                        <p:tgtEl>
                                          <p:spTgt spid="123"/>
                                        </p:tgtEl>
                                      </p:cBhvr>
                                    </p:animEffect>
                                  </p:childTnLst>
                                </p:cTn>
                              </p:par>
                              <p:par>
                                <p:cTn fill="hold" nodeType="with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500"/>
                                        <p:tgtEl>
                                          <p:spTgt spid="124"/>
                                        </p:tgtEl>
                                      </p:cBhvr>
                                    </p:animEffect>
                                  </p:childTnLst>
                                </p:cTn>
                              </p:par>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500"/>
                                        <p:tgtEl>
                                          <p:spTgt spid="1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2000"/>
                                        <p:tgtEl>
                                          <p:spTgt spid="1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2000"/>
                                        <p:tgtEl>
                                          <p:spTgt spid="1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2000"/>
                                        <p:tgtEl>
                                          <p:spTgt spid="1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500"/>
                                        <p:tgtEl>
                                          <p:spTgt spid="129"/>
                                        </p:tgtEl>
                                      </p:cBhvr>
                                    </p:animEffect>
                                  </p:childTnLst>
                                </p:cTn>
                              </p:par>
                              <p:par>
                                <p:cTn fill="hold" nodeType="with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500"/>
                                        <p:tgtEl>
                                          <p:spTgt spid="1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5"/>
          <p:cNvSpPr/>
          <p:nvPr/>
        </p:nvSpPr>
        <p:spPr>
          <a:xfrm>
            <a:off x="0" y="1524000"/>
            <a:ext cx="1676400" cy="4038600"/>
          </a:xfrm>
          <a:prstGeom prst="roundRect">
            <a:avLst>
              <a:gd fmla="val 16667" name="adj"/>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1" lang="en-US" sz="3600">
                <a:solidFill>
                  <a:srgbClr val="FF0000"/>
                </a:solidFill>
                <a:latin typeface="Times New Roman"/>
                <a:ea typeface="Times New Roman"/>
                <a:cs typeface="Times New Roman"/>
                <a:sym typeface="Times New Roman"/>
              </a:rPr>
              <a:t>“Chiếc thuyền ngoài xa”</a:t>
            </a:r>
            <a:endParaRPr i="1" sz="36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3600">
                <a:solidFill>
                  <a:srgbClr val="7030A0"/>
                </a:solidFill>
                <a:latin typeface="Times New Roman"/>
                <a:ea typeface="Times New Roman"/>
                <a:cs typeface="Times New Roman"/>
                <a:sym typeface="Times New Roman"/>
              </a:rPr>
              <a:t>(1983)</a:t>
            </a:r>
            <a:endParaRPr b="1" sz="3600">
              <a:solidFill>
                <a:srgbClr val="7030A0"/>
              </a:solidFill>
              <a:latin typeface="Times New Roman"/>
              <a:ea typeface="Times New Roman"/>
              <a:cs typeface="Times New Roman"/>
              <a:sym typeface="Times New Roman"/>
            </a:endParaRPr>
          </a:p>
        </p:txBody>
      </p:sp>
      <p:sp>
        <p:nvSpPr>
          <p:cNvPr id="137" name="Google Shape;137;p5"/>
          <p:cNvSpPr/>
          <p:nvPr/>
        </p:nvSpPr>
        <p:spPr>
          <a:xfrm>
            <a:off x="2438400" y="304800"/>
            <a:ext cx="2286000" cy="914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3200">
                <a:solidFill>
                  <a:schemeClr val="dk1"/>
                </a:solidFill>
                <a:latin typeface="Times New Roman"/>
                <a:ea typeface="Times New Roman"/>
                <a:cs typeface="Times New Roman"/>
                <a:sym typeface="Times New Roman"/>
              </a:rPr>
              <a:t>a.Xuất xứ</a:t>
            </a:r>
            <a:endParaRPr sz="3200">
              <a:solidFill>
                <a:schemeClr val="dk1"/>
              </a:solidFill>
              <a:latin typeface="Times New Roman"/>
              <a:ea typeface="Times New Roman"/>
              <a:cs typeface="Times New Roman"/>
              <a:sym typeface="Times New Roman"/>
            </a:endParaRPr>
          </a:p>
        </p:txBody>
      </p:sp>
      <p:cxnSp>
        <p:nvCxnSpPr>
          <p:cNvPr id="138" name="Google Shape;138;p5"/>
          <p:cNvCxnSpPr>
            <a:stCxn id="136" idx="3"/>
          </p:cNvCxnSpPr>
          <p:nvPr/>
        </p:nvCxnSpPr>
        <p:spPr>
          <a:xfrm flipH="1" rot="10800000">
            <a:off x="1676400" y="838200"/>
            <a:ext cx="685800" cy="2705100"/>
          </a:xfrm>
          <a:prstGeom prst="straightConnector1">
            <a:avLst/>
          </a:prstGeom>
          <a:noFill/>
          <a:ln cap="flat" cmpd="sng" w="9525">
            <a:solidFill>
              <a:srgbClr val="4A7DBA"/>
            </a:solidFill>
            <a:prstDash val="solid"/>
            <a:round/>
            <a:headEnd len="sm" w="sm" type="none"/>
            <a:tailEnd len="med" w="med" type="stealth"/>
          </a:ln>
        </p:spPr>
      </p:cxnSp>
      <p:cxnSp>
        <p:nvCxnSpPr>
          <p:cNvPr id="139" name="Google Shape;139;p5"/>
          <p:cNvCxnSpPr>
            <a:stCxn id="136" idx="3"/>
            <a:endCxn id="140" idx="1"/>
          </p:cNvCxnSpPr>
          <p:nvPr/>
        </p:nvCxnSpPr>
        <p:spPr>
          <a:xfrm flipH="1" rot="10800000">
            <a:off x="1676400" y="2076600"/>
            <a:ext cx="762000" cy="1466700"/>
          </a:xfrm>
          <a:prstGeom prst="straightConnector1">
            <a:avLst/>
          </a:prstGeom>
          <a:noFill/>
          <a:ln cap="flat" cmpd="sng" w="9525">
            <a:solidFill>
              <a:srgbClr val="4A7DBA"/>
            </a:solidFill>
            <a:prstDash val="solid"/>
            <a:round/>
            <a:headEnd len="sm" w="sm" type="none"/>
            <a:tailEnd len="med" w="med" type="stealth"/>
          </a:ln>
        </p:spPr>
      </p:cxnSp>
      <p:sp>
        <p:nvSpPr>
          <p:cNvPr id="140" name="Google Shape;140;p5"/>
          <p:cNvSpPr/>
          <p:nvPr/>
        </p:nvSpPr>
        <p:spPr>
          <a:xfrm>
            <a:off x="2438400" y="1543050"/>
            <a:ext cx="2286000" cy="1066800"/>
          </a:xfrm>
          <a:prstGeom prst="rect">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3200">
                <a:solidFill>
                  <a:schemeClr val="lt1"/>
                </a:solidFill>
                <a:latin typeface="Times New Roman"/>
                <a:ea typeface="Times New Roman"/>
                <a:cs typeface="Times New Roman"/>
                <a:sym typeface="Times New Roman"/>
              </a:rPr>
              <a:t>b.Hoàn cảnh</a:t>
            </a:r>
            <a:endParaRPr sz="3200">
              <a:solidFill>
                <a:schemeClr val="lt1"/>
              </a:solidFill>
              <a:latin typeface="Times New Roman"/>
              <a:ea typeface="Times New Roman"/>
              <a:cs typeface="Times New Roman"/>
              <a:sym typeface="Times New Roman"/>
            </a:endParaRPr>
          </a:p>
        </p:txBody>
      </p:sp>
      <p:sp>
        <p:nvSpPr>
          <p:cNvPr id="141" name="Google Shape;141;p5"/>
          <p:cNvSpPr/>
          <p:nvPr/>
        </p:nvSpPr>
        <p:spPr>
          <a:xfrm>
            <a:off x="2438400" y="2933700"/>
            <a:ext cx="2286000" cy="10668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lang="en-US" sz="3200">
                <a:solidFill>
                  <a:schemeClr val="dk1"/>
                </a:solidFill>
                <a:latin typeface="Times New Roman"/>
                <a:ea typeface="Times New Roman"/>
                <a:cs typeface="Times New Roman"/>
                <a:sym typeface="Times New Roman"/>
              </a:rPr>
              <a:t>c.Tóm tắt</a:t>
            </a:r>
            <a:endParaRPr sz="3200">
              <a:solidFill>
                <a:schemeClr val="dk1"/>
              </a:solidFill>
              <a:latin typeface="Times New Roman"/>
              <a:ea typeface="Times New Roman"/>
              <a:cs typeface="Times New Roman"/>
              <a:sym typeface="Times New Roman"/>
            </a:endParaRPr>
          </a:p>
        </p:txBody>
      </p:sp>
      <p:sp>
        <p:nvSpPr>
          <p:cNvPr id="142" name="Google Shape;142;p5"/>
          <p:cNvSpPr/>
          <p:nvPr/>
        </p:nvSpPr>
        <p:spPr>
          <a:xfrm>
            <a:off x="2438400" y="4324350"/>
            <a:ext cx="2286000" cy="9906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3200">
                <a:solidFill>
                  <a:schemeClr val="dk1"/>
                </a:solidFill>
                <a:latin typeface="Times New Roman"/>
                <a:ea typeface="Times New Roman"/>
                <a:cs typeface="Times New Roman"/>
                <a:sym typeface="Times New Roman"/>
              </a:rPr>
              <a:t>d.Bố cục</a:t>
            </a:r>
            <a:endParaRPr sz="3200">
              <a:solidFill>
                <a:schemeClr val="dk1"/>
              </a:solidFill>
              <a:latin typeface="Times New Roman"/>
              <a:ea typeface="Times New Roman"/>
              <a:cs typeface="Times New Roman"/>
              <a:sym typeface="Times New Roman"/>
            </a:endParaRPr>
          </a:p>
        </p:txBody>
      </p:sp>
      <p:cxnSp>
        <p:nvCxnSpPr>
          <p:cNvPr id="143" name="Google Shape;143;p5"/>
          <p:cNvCxnSpPr>
            <a:stCxn id="136" idx="3"/>
          </p:cNvCxnSpPr>
          <p:nvPr/>
        </p:nvCxnSpPr>
        <p:spPr>
          <a:xfrm flipH="1" rot="10800000">
            <a:off x="1676400" y="3505200"/>
            <a:ext cx="762000" cy="38100"/>
          </a:xfrm>
          <a:prstGeom prst="straightConnector1">
            <a:avLst/>
          </a:prstGeom>
          <a:noFill/>
          <a:ln cap="flat" cmpd="sng" w="9525">
            <a:solidFill>
              <a:srgbClr val="4A7DBA"/>
            </a:solidFill>
            <a:prstDash val="solid"/>
            <a:round/>
            <a:headEnd len="sm" w="sm" type="none"/>
            <a:tailEnd len="med" w="med" type="stealth"/>
          </a:ln>
        </p:spPr>
      </p:cxnSp>
      <p:cxnSp>
        <p:nvCxnSpPr>
          <p:cNvPr id="144" name="Google Shape;144;p5"/>
          <p:cNvCxnSpPr>
            <a:stCxn id="136" idx="3"/>
            <a:endCxn id="142" idx="1"/>
          </p:cNvCxnSpPr>
          <p:nvPr/>
        </p:nvCxnSpPr>
        <p:spPr>
          <a:xfrm>
            <a:off x="1676400" y="3543300"/>
            <a:ext cx="762000" cy="1276200"/>
          </a:xfrm>
          <a:prstGeom prst="straightConnector1">
            <a:avLst/>
          </a:prstGeom>
          <a:noFill/>
          <a:ln cap="flat" cmpd="sng" w="9525">
            <a:solidFill>
              <a:srgbClr val="4A7DBA"/>
            </a:solidFill>
            <a:prstDash val="solid"/>
            <a:round/>
            <a:headEnd len="sm" w="sm" type="none"/>
            <a:tailEnd len="med" w="med" type="stealth"/>
          </a:ln>
        </p:spPr>
      </p:cxnSp>
      <p:sp>
        <p:nvSpPr>
          <p:cNvPr id="145" name="Google Shape;145;p5"/>
          <p:cNvSpPr/>
          <p:nvPr/>
        </p:nvSpPr>
        <p:spPr>
          <a:xfrm>
            <a:off x="4876800" y="609600"/>
            <a:ext cx="533400" cy="381000"/>
          </a:xfrm>
          <a:prstGeom prst="right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6" name="Google Shape;146;p5"/>
          <p:cNvSpPr/>
          <p:nvPr/>
        </p:nvSpPr>
        <p:spPr>
          <a:xfrm>
            <a:off x="4876800" y="1905000"/>
            <a:ext cx="533400" cy="381000"/>
          </a:xfrm>
          <a:prstGeom prst="right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7" name="Google Shape;147;p5"/>
          <p:cNvSpPr/>
          <p:nvPr/>
        </p:nvSpPr>
        <p:spPr>
          <a:xfrm>
            <a:off x="4876800" y="3200400"/>
            <a:ext cx="533400" cy="381000"/>
          </a:xfrm>
          <a:prstGeom prst="right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8" name="Google Shape;148;p5"/>
          <p:cNvSpPr/>
          <p:nvPr/>
        </p:nvSpPr>
        <p:spPr>
          <a:xfrm>
            <a:off x="4876800" y="4876800"/>
            <a:ext cx="533400" cy="381000"/>
          </a:xfrm>
          <a:prstGeom prst="right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9" name="Google Shape;149;p5"/>
          <p:cNvSpPr/>
          <p:nvPr/>
        </p:nvSpPr>
        <p:spPr>
          <a:xfrm>
            <a:off x="5486400" y="152400"/>
            <a:ext cx="3581400" cy="914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chemeClr val="dk1"/>
                </a:solidFill>
                <a:latin typeface="Times New Roman"/>
                <a:ea typeface="Times New Roman"/>
                <a:cs typeface="Times New Roman"/>
                <a:sym typeface="Times New Roman"/>
              </a:rPr>
              <a:t>    -08/1983</a:t>
            </a:r>
            <a:endParaRPr/>
          </a:p>
          <a:p>
            <a:pPr indent="0" lvl="0" marL="0" marR="0" rtl="0" algn="ctr">
              <a:spcBef>
                <a:spcPts val="0"/>
              </a:spcBef>
              <a:spcAft>
                <a:spcPts val="0"/>
              </a:spcAft>
              <a:buNone/>
            </a:pPr>
            <a:r>
              <a:rPr lang="en-US" sz="2800">
                <a:solidFill>
                  <a:schemeClr val="dk1"/>
                </a:solidFill>
                <a:latin typeface="Times New Roman"/>
                <a:ea typeface="Times New Roman"/>
                <a:cs typeface="Times New Roman"/>
                <a:sym typeface="Times New Roman"/>
              </a:rPr>
              <a:t> - 1987</a:t>
            </a:r>
            <a:endParaRPr/>
          </a:p>
        </p:txBody>
      </p:sp>
      <p:sp>
        <p:nvSpPr>
          <p:cNvPr id="150" name="Google Shape;150;p5"/>
          <p:cNvSpPr/>
          <p:nvPr/>
        </p:nvSpPr>
        <p:spPr>
          <a:xfrm>
            <a:off x="5486400" y="4876800"/>
            <a:ext cx="3581400" cy="1295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t/>
            </a:r>
            <a:endParaRPr sz="2400">
              <a:solidFill>
                <a:srgbClr val="FF0000"/>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400">
                <a:solidFill>
                  <a:srgbClr val="FF0000"/>
                </a:solidFill>
                <a:latin typeface="Times New Roman"/>
                <a:ea typeface="Times New Roman"/>
                <a:cs typeface="Times New Roman"/>
                <a:sym typeface="Times New Roman"/>
              </a:rPr>
              <a:t>P1: Hai phát hiện (Phùng)</a:t>
            </a:r>
            <a:endParaRPr/>
          </a:p>
          <a:p>
            <a:pPr indent="0" lvl="0" marL="0" marR="0" rtl="0" algn="just">
              <a:spcBef>
                <a:spcPts val="0"/>
              </a:spcBef>
              <a:spcAft>
                <a:spcPts val="0"/>
              </a:spcAft>
              <a:buNone/>
            </a:pPr>
            <a:r>
              <a:rPr lang="en-US" sz="2800">
                <a:solidFill>
                  <a:schemeClr val="dk1"/>
                </a:solidFill>
                <a:latin typeface="Times New Roman"/>
                <a:ea typeface="Times New Roman"/>
                <a:cs typeface="Times New Roman"/>
                <a:sym typeface="Times New Roman"/>
              </a:rPr>
              <a:t>P2: Người đàn bà </a:t>
            </a:r>
            <a:endParaRPr/>
          </a:p>
          <a:p>
            <a:pPr indent="0" lvl="0" marL="0" marR="0" rtl="0" algn="just">
              <a:spcBef>
                <a:spcPts val="0"/>
              </a:spcBef>
              <a:spcAft>
                <a:spcPts val="0"/>
              </a:spcAft>
              <a:buNone/>
            </a:pPr>
            <a:r>
              <a:rPr lang="en-US" sz="2800">
                <a:solidFill>
                  <a:schemeClr val="dk1"/>
                </a:solidFill>
                <a:latin typeface="Times New Roman"/>
                <a:ea typeface="Times New Roman"/>
                <a:cs typeface="Times New Roman"/>
                <a:sym typeface="Times New Roman"/>
              </a:rPr>
              <a:t>P3: Tấm lịch cuối năm</a:t>
            </a:r>
            <a:endParaRPr sz="28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sz="2800">
              <a:solidFill>
                <a:schemeClr val="dk1"/>
              </a:solidFill>
              <a:latin typeface="Times New Roman"/>
              <a:ea typeface="Times New Roman"/>
              <a:cs typeface="Times New Roman"/>
              <a:sym typeface="Times New Roman"/>
            </a:endParaRPr>
          </a:p>
        </p:txBody>
      </p:sp>
      <p:sp>
        <p:nvSpPr>
          <p:cNvPr id="151" name="Google Shape;151;p5"/>
          <p:cNvSpPr/>
          <p:nvPr/>
        </p:nvSpPr>
        <p:spPr>
          <a:xfrm>
            <a:off x="5486400" y="2565400"/>
            <a:ext cx="3581400" cy="2057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800">
                <a:solidFill>
                  <a:schemeClr val="dk1"/>
                </a:solidFill>
                <a:latin typeface="Times New Roman"/>
                <a:ea typeface="Times New Roman"/>
                <a:cs typeface="Times New Roman"/>
                <a:sym typeface="Times New Roman"/>
              </a:rPr>
              <a:t> </a:t>
            </a:r>
            <a:r>
              <a:rPr lang="en-US" sz="2600">
                <a:solidFill>
                  <a:srgbClr val="FF0000"/>
                </a:solidFill>
                <a:latin typeface="Times New Roman"/>
                <a:ea typeface="Times New Roman"/>
                <a:cs typeface="Times New Roman"/>
                <a:sym typeface="Times New Roman"/>
              </a:rPr>
              <a:t>+Câu chuyện người nghệ sĩ nhiếp ảnh Phùng.</a:t>
            </a:r>
            <a:endParaRPr sz="2600">
              <a:solidFill>
                <a:srgbClr val="FF0000"/>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800">
                <a:solidFill>
                  <a:schemeClr val="dk1"/>
                </a:solidFill>
                <a:latin typeface="Times New Roman"/>
                <a:ea typeface="Times New Roman"/>
                <a:cs typeface="Times New Roman"/>
                <a:sym typeface="Times New Roman"/>
              </a:rPr>
              <a:t>+Câu chuyện người đàn bà hàng chài.</a:t>
            </a:r>
            <a:endParaRPr sz="28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800" u="sng">
                <a:solidFill>
                  <a:schemeClr val="dk1"/>
                </a:solidFill>
                <a:latin typeface="Times New Roman"/>
                <a:ea typeface="Times New Roman"/>
                <a:cs typeface="Times New Roman"/>
                <a:sym typeface="Times New Roman"/>
                <a:hlinkClick action="ppaction://hlinksldjump" r:id="rId3">
                  <a:extLst>
                    <a:ext uri="{A12FA001-AC4F-418D-AE19-62706E023703}">
                      <ahyp:hlinkClr val="tx"/>
                    </a:ext>
                  </a:extLst>
                </a:hlinkClick>
              </a:rPr>
              <a:t>🡪 </a:t>
            </a:r>
            <a:r>
              <a:rPr i="1" lang="en-US" sz="2800" u="sng">
                <a:solidFill>
                  <a:srgbClr val="FF0000"/>
                </a:solidFill>
                <a:latin typeface="Times New Roman"/>
                <a:ea typeface="Times New Roman"/>
                <a:cs typeface="Times New Roman"/>
                <a:sym typeface="Times New Roman"/>
                <a:hlinkClick action="ppaction://hlinksldjump" r:id="rId4">
                  <a:extLst>
                    <a:ext uri="{A12FA001-AC4F-418D-AE19-62706E023703}">
                      <ahyp:hlinkClr val="tx"/>
                    </a:ext>
                  </a:extLst>
                </a:hlinkClick>
              </a:rPr>
              <a:t>“Con người”</a:t>
            </a:r>
            <a:endParaRPr i="1" sz="2800">
              <a:solidFill>
                <a:srgbClr val="FF0000"/>
              </a:solidFill>
              <a:latin typeface="Times New Roman"/>
              <a:ea typeface="Times New Roman"/>
              <a:cs typeface="Times New Roman"/>
              <a:sym typeface="Times New Roman"/>
            </a:endParaRPr>
          </a:p>
        </p:txBody>
      </p:sp>
      <p:sp>
        <p:nvSpPr>
          <p:cNvPr id="152" name="Google Shape;152;p5"/>
          <p:cNvSpPr/>
          <p:nvPr/>
        </p:nvSpPr>
        <p:spPr>
          <a:xfrm>
            <a:off x="5486400" y="1168400"/>
            <a:ext cx="3581400" cy="1295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 </a:t>
            </a:r>
            <a:endParaRPr sz="28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800">
                <a:solidFill>
                  <a:schemeClr val="dk1"/>
                </a:solidFill>
                <a:latin typeface="Times New Roman"/>
                <a:ea typeface="Times New Roman"/>
                <a:cs typeface="Times New Roman"/>
                <a:sym typeface="Times New Roman"/>
              </a:rPr>
              <a:t>-Giai đoạn thứ 2 (sau năm 1975): hướng nội. </a:t>
            </a:r>
            <a:endParaRPr/>
          </a:p>
          <a:p>
            <a:pPr indent="0" lvl="0" marL="0" marR="0" rtl="0" algn="just">
              <a:spcBef>
                <a:spcPts val="0"/>
              </a:spcBef>
              <a:spcAft>
                <a:spcPts val="0"/>
              </a:spcAft>
              <a:buNone/>
            </a:pPr>
            <a:r>
              <a:rPr lang="en-US" sz="2800">
                <a:solidFill>
                  <a:schemeClr val="dk1"/>
                </a:solidFill>
                <a:latin typeface="Times New Roman"/>
                <a:ea typeface="Times New Roman"/>
                <a:cs typeface="Times New Roman"/>
                <a:sym typeface="Times New Roman"/>
              </a:rPr>
              <a:t>-Tác phẩm tiêu biểu</a:t>
            </a:r>
            <a:endParaRPr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800">
              <a:solidFill>
                <a:schemeClr val="dk1"/>
              </a:solidFill>
              <a:latin typeface="Times New Roman"/>
              <a:ea typeface="Times New Roman"/>
              <a:cs typeface="Times New Roman"/>
              <a:sym typeface="Times New Roman"/>
            </a:endParaRPr>
          </a:p>
        </p:txBody>
      </p:sp>
      <p:cxnSp>
        <p:nvCxnSpPr>
          <p:cNvPr id="153" name="Google Shape;153;p5"/>
          <p:cNvCxnSpPr>
            <a:stCxn id="136" idx="3"/>
            <a:endCxn id="154" idx="1"/>
          </p:cNvCxnSpPr>
          <p:nvPr/>
        </p:nvCxnSpPr>
        <p:spPr>
          <a:xfrm>
            <a:off x="1676400" y="3543300"/>
            <a:ext cx="838200" cy="2590800"/>
          </a:xfrm>
          <a:prstGeom prst="straightConnector1">
            <a:avLst/>
          </a:prstGeom>
          <a:noFill/>
          <a:ln cap="flat" cmpd="sng" w="9525">
            <a:solidFill>
              <a:srgbClr val="4A7DBA"/>
            </a:solidFill>
            <a:prstDash val="solid"/>
            <a:round/>
            <a:headEnd len="sm" w="sm" type="none"/>
            <a:tailEnd len="med" w="med" type="stealth"/>
          </a:ln>
        </p:spPr>
      </p:cxnSp>
      <p:sp>
        <p:nvSpPr>
          <p:cNvPr id="154" name="Google Shape;154;p5"/>
          <p:cNvSpPr/>
          <p:nvPr/>
        </p:nvSpPr>
        <p:spPr>
          <a:xfrm>
            <a:off x="2514600" y="5638800"/>
            <a:ext cx="2286000" cy="990600"/>
          </a:xfrm>
          <a:prstGeom prst="rect">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3200">
                <a:solidFill>
                  <a:schemeClr val="lt1"/>
                </a:solidFill>
                <a:latin typeface="Times New Roman"/>
                <a:ea typeface="Times New Roman"/>
                <a:cs typeface="Times New Roman"/>
                <a:sym typeface="Times New Roman"/>
              </a:rPr>
              <a:t>e.Nhan đề</a:t>
            </a:r>
            <a:endParaRPr sz="3200">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500"/>
                                        <p:tgtEl>
                                          <p:spTgt spid="1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par>
                                <p:cTn fill="hold" nodeType="with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500"/>
                                        <p:tgtEl>
                                          <p:spTgt spid="138"/>
                                        </p:tgtEl>
                                      </p:cBhvr>
                                    </p:animEffect>
                                  </p:childTnLst>
                                </p:cTn>
                              </p:par>
                              <p:par>
                                <p:cTn fill="hold" nodeType="with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500"/>
                                        <p:tgtEl>
                                          <p:spTgt spid="1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2000"/>
                                        <p:tgtEl>
                                          <p:spTgt spid="137"/>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2000"/>
                                        <p:tgtEl>
                                          <p:spTgt spid="140"/>
                                        </p:tgtEl>
                                      </p:cBhvr>
                                    </p:animEffect>
                                  </p:childTnLst>
                                </p:cTn>
                              </p:par>
                              <p:par>
                                <p:cTn fill="hold" nodeType="with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2000"/>
                                        <p:tgtEl>
                                          <p:spTgt spid="141"/>
                                        </p:tgtEl>
                                      </p:cBhvr>
                                    </p:animEffect>
                                  </p:childTnLst>
                                </p:cTn>
                              </p:par>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2000"/>
                                        <p:tgtEl>
                                          <p:spTgt spid="1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par>
                                <p:cTn fill="hold" nodeType="with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500"/>
                                        <p:tgtEl>
                                          <p:spTgt spid="146"/>
                                        </p:tgtEl>
                                      </p:cBhvr>
                                    </p:animEffect>
                                  </p:childTnLst>
                                </p:cTn>
                              </p:par>
                              <p:par>
                                <p:cTn fill="hold" nodeType="with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500"/>
                                        <p:tgtEl>
                                          <p:spTgt spid="147"/>
                                        </p:tgtEl>
                                      </p:cBhvr>
                                    </p:animEffect>
                                  </p:childTnLst>
                                </p:cTn>
                              </p:par>
                              <p:par>
                                <p:cTn fill="hold" nodeType="with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500"/>
                                        <p:tgtEl>
                                          <p:spTgt spid="1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500"/>
                                        <p:tgtEl>
                                          <p:spTgt spid="1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2000"/>
                                        <p:tgtEl>
                                          <p:spTgt spid="1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500"/>
                                        <p:tgtEl>
                                          <p:spTgt spid="1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gtEl>
                                        <p:attrNameLst>
                                          <p:attrName>style.visibility</p:attrName>
                                        </p:attrNameLst>
                                      </p:cBhvr>
                                      <p:to>
                                        <p:strVal val="visible"/>
                                      </p:to>
                                    </p:set>
                                    <p:anim calcmode="lin" valueType="num">
                                      <p:cBhvr additive="base">
                                        <p:cTn dur="500"/>
                                        <p:tgtEl>
                                          <p:spTgt spid="15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500"/>
                                        <p:tgtEl>
                                          <p:spTgt spid="153"/>
                                        </p:tgtEl>
                                      </p:cBhvr>
                                    </p:animEffect>
                                  </p:childTnLst>
                                </p:cTn>
                              </p:par>
                              <p:par>
                                <p:cTn fill="hold" nodeType="with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500"/>
                                        <p:tgtEl>
                                          <p:spTgt spid="1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6"/>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pic>
        <p:nvPicPr>
          <p:cNvPr id="160" name="Google Shape;160;p6"/>
          <p:cNvPicPr preferRelativeResize="0"/>
          <p:nvPr/>
        </p:nvPicPr>
        <p:blipFill rotWithShape="1">
          <a:blip r:embed="rId3">
            <a:alphaModFix/>
          </a:blip>
          <a:srcRect b="0" l="0" r="0" t="0"/>
          <a:stretch/>
        </p:blipFill>
        <p:spPr>
          <a:xfrm>
            <a:off x="7442200" y="5118100"/>
            <a:ext cx="1930400" cy="1625600"/>
          </a:xfrm>
          <a:prstGeom prst="rect">
            <a:avLst/>
          </a:prstGeom>
          <a:noFill/>
          <a:ln>
            <a:noFill/>
          </a:ln>
        </p:spPr>
      </p:pic>
      <p:sp>
        <p:nvSpPr>
          <p:cNvPr id="161" name="Google Shape;161;p6"/>
          <p:cNvSpPr/>
          <p:nvPr/>
        </p:nvSpPr>
        <p:spPr>
          <a:xfrm>
            <a:off x="5867400" y="2895600"/>
            <a:ext cx="3295651" cy="2286000"/>
          </a:xfrm>
          <a:prstGeom prst="cloudCallout">
            <a:avLst>
              <a:gd fmla="val 18146" name="adj1"/>
              <a:gd fmla="val 82790" name="adj2"/>
            </a:avLst>
          </a:prstGeom>
          <a:noFill/>
          <a:ln cap="flat" cmpd="sng" w="25400">
            <a:solidFill>
              <a:srgbClr val="395E89">
                <a:alpha val="5098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7030A0"/>
                </a:solidFill>
                <a:latin typeface="Calibri"/>
                <a:ea typeface="Calibri"/>
                <a:cs typeface="Calibri"/>
                <a:sym typeface="Calibri"/>
              </a:rPr>
              <a:t>THẢO LUẬN </a:t>
            </a:r>
            <a:endParaRPr b="1" sz="2800">
              <a:solidFill>
                <a:srgbClr val="7030A0"/>
              </a:solidFill>
              <a:latin typeface="Calibri"/>
              <a:ea typeface="Calibri"/>
              <a:cs typeface="Calibri"/>
              <a:sym typeface="Calibri"/>
            </a:endParaRPr>
          </a:p>
        </p:txBody>
      </p:sp>
      <p:pic>
        <p:nvPicPr>
          <p:cNvPr id="162" name="Google Shape;162;p6"/>
          <p:cNvPicPr preferRelativeResize="0"/>
          <p:nvPr/>
        </p:nvPicPr>
        <p:blipFill rotWithShape="1">
          <a:blip r:embed="rId3">
            <a:alphaModFix/>
          </a:blip>
          <a:srcRect b="0" l="0" r="0" t="0"/>
          <a:stretch/>
        </p:blipFill>
        <p:spPr>
          <a:xfrm>
            <a:off x="7086600" y="5029201"/>
            <a:ext cx="1524000" cy="1625600"/>
          </a:xfrm>
          <a:prstGeom prst="rect">
            <a:avLst/>
          </a:prstGeom>
          <a:noFill/>
          <a:ln>
            <a:noFill/>
          </a:ln>
        </p:spPr>
      </p:pic>
      <p:sp>
        <p:nvSpPr>
          <p:cNvPr id="163" name="Google Shape;163;p6"/>
          <p:cNvSpPr txBox="1"/>
          <p:nvPr/>
        </p:nvSpPr>
        <p:spPr>
          <a:xfrm>
            <a:off x="0" y="810161"/>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graphicFrame>
        <p:nvGraphicFramePr>
          <p:cNvPr id="164" name="Google Shape;164;p6"/>
          <p:cNvGraphicFramePr/>
          <p:nvPr/>
        </p:nvGraphicFramePr>
        <p:xfrm>
          <a:off x="0" y="1706880"/>
          <a:ext cx="3000000" cy="3000000"/>
        </p:xfrm>
        <a:graphic>
          <a:graphicData uri="http://schemas.openxmlformats.org/drawingml/2006/table">
            <a:tbl>
              <a:tblPr>
                <a:noFill/>
                <a:tableStyleId>{1A138648-16F2-41D2-A937-0687D9DD8F71}</a:tableStyleId>
              </a:tblPr>
              <a:tblGrid>
                <a:gridCol w="852525"/>
                <a:gridCol w="4405275"/>
                <a:gridCol w="3810000"/>
              </a:tblGrid>
              <a:tr h="480575">
                <a:tc>
                  <a:txBody>
                    <a:bodyPr/>
                    <a:lstStyle/>
                    <a:p>
                      <a:pPr indent="0" lvl="0" marL="0" marR="0" rtl="0" algn="ctr">
                        <a:spcBef>
                          <a:spcPts val="0"/>
                        </a:spcBef>
                        <a:spcAft>
                          <a:spcPts val="0"/>
                        </a:spcAft>
                        <a:buNone/>
                      </a:pPr>
                      <a:r>
                        <a:rPr b="1" lang="en-US" sz="2200" u="none" cap="none" strike="noStrike">
                          <a:solidFill>
                            <a:srgbClr val="BDD1F9"/>
                          </a:solidFill>
                          <a:latin typeface="Times New Roman"/>
                          <a:ea typeface="Times New Roman"/>
                          <a:cs typeface="Times New Roman"/>
                          <a:sym typeface="Times New Roman"/>
                        </a:rPr>
                        <a:t>Tiêu chí</a:t>
                      </a:r>
                      <a:endParaRPr b="1" sz="2200" u="none" cap="none" strike="noStrik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200" u="none" cap="none" strike="noStrike">
                          <a:solidFill>
                            <a:srgbClr val="BDD1F9"/>
                          </a:solidFill>
                          <a:latin typeface="Times New Roman"/>
                          <a:ea typeface="Times New Roman"/>
                          <a:cs typeface="Times New Roman"/>
                          <a:sym typeface="Times New Roman"/>
                        </a:rPr>
                        <a:t>Phát hiện thứ nhất – Xa</a:t>
                      </a:r>
                      <a:endParaRPr b="1" sz="2200" u="none" cap="none" strike="noStrik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200" u="none" cap="none" strike="noStrike">
                          <a:solidFill>
                            <a:srgbClr val="A04400"/>
                          </a:solidFill>
                          <a:latin typeface="Times New Roman"/>
                          <a:ea typeface="Times New Roman"/>
                          <a:cs typeface="Times New Roman"/>
                          <a:sym typeface="Times New Roman"/>
                        </a:rPr>
                        <a:t>“Bức tranh thiên nhiên toàn bích”</a:t>
                      </a:r>
                      <a:endParaRPr b="1" sz="2200" u="none" cap="none" strike="noStrik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200" u="none" cap="none" strike="noStrike">
                          <a:solidFill>
                            <a:srgbClr val="BDD1F9"/>
                          </a:solidFill>
                          <a:latin typeface="Times New Roman"/>
                          <a:ea typeface="Times New Roman"/>
                          <a:cs typeface="Times New Roman"/>
                          <a:sym typeface="Times New Roman"/>
                        </a:rPr>
                        <a:t>Phát hiện thứ hai – Gần </a:t>
                      </a:r>
                      <a:endParaRPr/>
                    </a:p>
                    <a:p>
                      <a:pPr indent="0" lvl="0" marL="0" marR="0" rtl="0" algn="ctr">
                        <a:spcBef>
                          <a:spcPts val="0"/>
                        </a:spcBef>
                        <a:spcAft>
                          <a:spcPts val="0"/>
                        </a:spcAft>
                        <a:buNone/>
                      </a:pPr>
                      <a:r>
                        <a:rPr b="1" lang="en-US" sz="2200" u="none" cap="none" strike="noStrike">
                          <a:solidFill>
                            <a:srgbClr val="A04400"/>
                          </a:solidFill>
                          <a:latin typeface="Times New Roman"/>
                          <a:ea typeface="Times New Roman"/>
                          <a:cs typeface="Times New Roman"/>
                          <a:sym typeface="Times New Roman"/>
                        </a:rPr>
                        <a:t>“Người đàn ông đánh vợ”</a:t>
                      </a:r>
                      <a:endParaRPr b="1" sz="2200" u="none" cap="none" strike="noStrik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4925">
                <a:tc>
                  <a:txBody>
                    <a:bodyPr/>
                    <a:lstStyle/>
                    <a:p>
                      <a:pPr indent="0" lvl="0" marL="0" marR="0" rtl="0" algn="ctr">
                        <a:spcBef>
                          <a:spcPts val="0"/>
                        </a:spcBef>
                        <a:spcAft>
                          <a:spcPts val="0"/>
                        </a:spcAft>
                        <a:buNone/>
                      </a:pPr>
                      <a:r>
                        <a:rPr b="1" lang="en-US" sz="2000" u="none" cap="none" strike="noStrike">
                          <a:solidFill>
                            <a:srgbClr val="BDD1F9"/>
                          </a:solidFill>
                          <a:latin typeface="Times New Roman"/>
                          <a:ea typeface="Times New Roman"/>
                          <a:cs typeface="Times New Roman"/>
                          <a:sym typeface="Times New Roman"/>
                        </a:rPr>
                        <a:t>  </a:t>
                      </a:r>
                      <a:endParaRPr/>
                    </a:p>
                    <a:p>
                      <a:pPr indent="0" lvl="0" marL="0" marR="0" rtl="0" algn="ctr">
                        <a:spcBef>
                          <a:spcPts val="0"/>
                        </a:spcBef>
                        <a:spcAft>
                          <a:spcPts val="0"/>
                        </a:spcAft>
                        <a:buNone/>
                      </a:pPr>
                      <a:r>
                        <a:rPr b="1" lang="en-US" sz="2000" u="none" cap="none" strike="noStrike">
                          <a:solidFill>
                            <a:srgbClr val="BDD1F9"/>
                          </a:solidFill>
                          <a:latin typeface="Times New Roman"/>
                          <a:ea typeface="Times New Roman"/>
                          <a:cs typeface="Times New Roman"/>
                          <a:sym typeface="Times New Roman"/>
                        </a:rPr>
                        <a:t>Chi tiết</a:t>
                      </a:r>
                      <a:endParaRPr b="1" sz="2000" u="none" cap="none" strike="noStrik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68150">
                <a:tc>
                  <a:txBody>
                    <a:bodyPr/>
                    <a:lstStyle/>
                    <a:p>
                      <a:pPr indent="0" lvl="0" marL="0" marR="0" rtl="0" algn="ctr">
                        <a:spcBef>
                          <a:spcPts val="0"/>
                        </a:spcBef>
                        <a:spcAft>
                          <a:spcPts val="0"/>
                        </a:spcAft>
                        <a:buNone/>
                      </a:pPr>
                      <a:r>
                        <a:rPr b="1" lang="en-US" sz="2000" cap="none">
                          <a:solidFill>
                            <a:srgbClr val="BDD1F9"/>
                          </a:solidFill>
                          <a:latin typeface="Times New Roman"/>
                          <a:ea typeface="Times New Roman"/>
                          <a:cs typeface="Times New Roman"/>
                          <a:sym typeface="Times New Roman"/>
                        </a:rPr>
                        <a:t>Cảm</a:t>
                      </a:r>
                      <a:r>
                        <a:rPr b="1" lang="en-US" sz="2000" cap="none">
                          <a:solidFill>
                            <a:srgbClr val="BDD1F9"/>
                          </a:solidFill>
                          <a:latin typeface="Times New Roman"/>
                          <a:ea typeface="Times New Roman"/>
                          <a:cs typeface="Times New Roman"/>
                          <a:sym typeface="Times New Roman"/>
                        </a:rPr>
                        <a:t> xúc - Hành động</a:t>
                      </a:r>
                      <a:endParaRPr b="1" sz="20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07725">
                <a:tc>
                  <a:txBody>
                    <a:bodyPr/>
                    <a:lstStyle/>
                    <a:p>
                      <a:pPr indent="0" lvl="0" marL="0" marR="0" rtl="0" algn="l">
                        <a:spcBef>
                          <a:spcPts val="0"/>
                        </a:spcBef>
                        <a:spcAft>
                          <a:spcPts val="0"/>
                        </a:spcAft>
                        <a:buNone/>
                      </a:pPr>
                      <a:r>
                        <a:t/>
                      </a:r>
                      <a:endParaRPr b="1" sz="2000"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cap="none">
                          <a:solidFill>
                            <a:srgbClr val="BDD1F9"/>
                          </a:solidFill>
                          <a:latin typeface="Times New Roman"/>
                          <a:ea typeface="Times New Roman"/>
                          <a:cs typeface="Times New Roman"/>
                          <a:sym typeface="Times New Roman"/>
                        </a:rPr>
                        <a:t>   Ý</a:t>
                      </a:r>
                      <a:r>
                        <a:rPr b="1" lang="en-US" sz="2000" cap="none">
                          <a:solidFill>
                            <a:srgbClr val="BDD1F9"/>
                          </a:solidFill>
                          <a:latin typeface="Times New Roman"/>
                          <a:ea typeface="Times New Roman"/>
                          <a:cs typeface="Times New Roman"/>
                          <a:sym typeface="Times New Roman"/>
                        </a:rPr>
                        <a:t> nghĩa</a:t>
                      </a:r>
                      <a:endParaRPr b="1" sz="20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0" st="0"/>
                                            </p:txEl>
                                          </p:spTgt>
                                        </p:tgtEl>
                                        <p:attrNameLst>
                                          <p:attrName>style.visibility</p:attrName>
                                        </p:attrNameLst>
                                      </p:cBhvr>
                                      <p:to>
                                        <p:strVal val="visible"/>
                                      </p:to>
                                    </p:set>
                                    <p:animEffect filter="fade" transition="in">
                                      <p:cBhvr>
                                        <p:cTn dur="500"/>
                                        <p:tgtEl>
                                          <p:spTgt spid="16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1" st="1"/>
                                            </p:txEl>
                                          </p:spTgt>
                                        </p:tgtEl>
                                        <p:attrNameLst>
                                          <p:attrName>style.visibility</p:attrName>
                                        </p:attrNameLst>
                                      </p:cBhvr>
                                      <p:to>
                                        <p:strVal val="visible"/>
                                      </p:to>
                                    </p:set>
                                    <p:animEffect filter="fade" transition="in">
                                      <p:cBhvr>
                                        <p:cTn dur="500"/>
                                        <p:tgtEl>
                                          <p:spTgt spid="16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2" st="2"/>
                                            </p:txEl>
                                          </p:spTgt>
                                        </p:tgtEl>
                                        <p:attrNameLst>
                                          <p:attrName>style.visibility</p:attrName>
                                        </p:attrNameLst>
                                      </p:cBhvr>
                                      <p:to>
                                        <p:strVal val="visible"/>
                                      </p:to>
                                    </p:set>
                                    <p:animEffect filter="fade" transition="in">
                                      <p:cBhvr>
                                        <p:cTn dur="500"/>
                                        <p:tgtEl>
                                          <p:spTgt spid="16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500"/>
                                        <p:tgtEl>
                                          <p:spTgt spid="160"/>
                                        </p:tgtEl>
                                      </p:cBhvr>
                                    </p:animEffect>
                                  </p:childTnLst>
                                </p:cTn>
                              </p:par>
                              <p:par>
                                <p:cTn fill="hold" nodeType="with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500"/>
                                        <p:tgtEl>
                                          <p:spTgt spid="1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500"/>
                                        <p:tgtEl>
                                          <p:spTgt spid="1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500"/>
                                        <p:tgtEl>
                                          <p:spTgt spid="1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7"/>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170" name="Google Shape;170;p7"/>
          <p:cNvSpPr txBox="1"/>
          <p:nvPr/>
        </p:nvSpPr>
        <p:spPr>
          <a:xfrm>
            <a:off x="0" y="810161"/>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sp>
        <p:nvSpPr>
          <p:cNvPr id="171" name="Google Shape;171;p7"/>
          <p:cNvSpPr/>
          <p:nvPr/>
        </p:nvSpPr>
        <p:spPr>
          <a:xfrm>
            <a:off x="685800" y="2209800"/>
            <a:ext cx="1219200" cy="762000"/>
          </a:xfrm>
          <a:prstGeom prst="roundRect">
            <a:avLst>
              <a:gd fmla="val 16667" name="adj"/>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rgbClr val="FFFF00"/>
                </a:solidFill>
                <a:latin typeface="Calibri"/>
                <a:ea typeface="Calibri"/>
                <a:cs typeface="Calibri"/>
                <a:sym typeface="Calibri"/>
              </a:rPr>
              <a:t>1</a:t>
            </a:r>
            <a:endParaRPr b="1" sz="3200">
              <a:solidFill>
                <a:srgbClr val="FFFF00"/>
              </a:solidFill>
              <a:latin typeface="Calibri"/>
              <a:ea typeface="Calibri"/>
              <a:cs typeface="Calibri"/>
              <a:sym typeface="Calibri"/>
            </a:endParaRPr>
          </a:p>
        </p:txBody>
      </p:sp>
      <p:sp>
        <p:nvSpPr>
          <p:cNvPr id="172" name="Google Shape;172;p7"/>
          <p:cNvSpPr/>
          <p:nvPr/>
        </p:nvSpPr>
        <p:spPr>
          <a:xfrm>
            <a:off x="2438400" y="2438400"/>
            <a:ext cx="762000" cy="304800"/>
          </a:xfrm>
          <a:prstGeom prst="rightArrow">
            <a:avLst>
              <a:gd fmla="val 50000" name="adj1"/>
              <a:gd fmla="val 56250" name="adj2"/>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3" name="Google Shape;173;p7"/>
          <p:cNvSpPr/>
          <p:nvPr/>
        </p:nvSpPr>
        <p:spPr>
          <a:xfrm>
            <a:off x="3733800" y="2209800"/>
            <a:ext cx="1219200" cy="762000"/>
          </a:xfrm>
          <a:prstGeom prst="roundRect">
            <a:avLst>
              <a:gd fmla="val 16667" name="adj"/>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rgbClr val="FFFF00"/>
                </a:solidFill>
                <a:latin typeface="Calibri"/>
                <a:ea typeface="Calibri"/>
                <a:cs typeface="Calibri"/>
                <a:sym typeface="Calibri"/>
              </a:rPr>
              <a:t>2</a:t>
            </a:r>
            <a:endParaRPr b="1" sz="3200">
              <a:solidFill>
                <a:srgbClr val="FFFF00"/>
              </a:solidFill>
              <a:latin typeface="Calibri"/>
              <a:ea typeface="Calibri"/>
              <a:cs typeface="Calibri"/>
              <a:sym typeface="Calibri"/>
            </a:endParaRPr>
          </a:p>
        </p:txBody>
      </p:sp>
      <p:sp>
        <p:nvSpPr>
          <p:cNvPr id="174" name="Google Shape;174;p7"/>
          <p:cNvSpPr/>
          <p:nvPr/>
        </p:nvSpPr>
        <p:spPr>
          <a:xfrm>
            <a:off x="5562600" y="2438400"/>
            <a:ext cx="685800" cy="304800"/>
          </a:xfrm>
          <a:prstGeom prst="rightArrow">
            <a:avLst>
              <a:gd fmla="val 50000" name="adj1"/>
              <a:gd fmla="val 56250" name="adj2"/>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5" name="Google Shape;175;p7"/>
          <p:cNvSpPr/>
          <p:nvPr/>
        </p:nvSpPr>
        <p:spPr>
          <a:xfrm>
            <a:off x="6858000" y="2209800"/>
            <a:ext cx="1219200" cy="762000"/>
          </a:xfrm>
          <a:prstGeom prst="roundRect">
            <a:avLst>
              <a:gd fmla="val 16667" name="adj"/>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200">
                <a:solidFill>
                  <a:srgbClr val="FFFF00"/>
                </a:solidFill>
                <a:latin typeface="Calibri"/>
                <a:ea typeface="Calibri"/>
                <a:cs typeface="Calibri"/>
                <a:sym typeface="Calibri"/>
              </a:rPr>
              <a:t>3</a:t>
            </a:r>
            <a:endParaRPr b="1" sz="3200">
              <a:solidFill>
                <a:srgbClr val="FFFF00"/>
              </a:solidFill>
              <a:latin typeface="Calibri"/>
              <a:ea typeface="Calibri"/>
              <a:cs typeface="Calibri"/>
              <a:sym typeface="Calibri"/>
            </a:endParaRPr>
          </a:p>
        </p:txBody>
      </p:sp>
      <p:sp>
        <p:nvSpPr>
          <p:cNvPr id="176" name="Google Shape;176;p7"/>
          <p:cNvSpPr/>
          <p:nvPr/>
        </p:nvSpPr>
        <p:spPr>
          <a:xfrm>
            <a:off x="228600" y="3505200"/>
            <a:ext cx="2514600" cy="1828800"/>
          </a:xfrm>
          <a:prstGeom prst="wedgeRoundRectCallout">
            <a:avLst>
              <a:gd fmla="val -6616" name="adj1"/>
              <a:gd fmla="val -77801" name="adj2"/>
              <a:gd fmla="val 16667" name="adj3"/>
            </a:avLst>
          </a:prstGeom>
          <a:gradFill>
            <a:gsLst>
              <a:gs pos="0">
                <a:srgbClr val="C86C1F"/>
              </a:gs>
              <a:gs pos="80000">
                <a:srgbClr val="FF8E29"/>
              </a:gs>
              <a:gs pos="100000">
                <a:srgbClr val="FF8D25"/>
              </a:gs>
            </a:gsLst>
            <a:lin ang="16200000" scaled="0"/>
          </a:gradFill>
          <a:ln cap="flat" cmpd="sng" w="9525">
            <a:solidFill>
              <a:srgbClr val="F5913F"/>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just">
              <a:spcBef>
                <a:spcPts val="0"/>
              </a:spcBef>
              <a:spcAft>
                <a:spcPts val="0"/>
              </a:spcAft>
              <a:buNone/>
            </a:pPr>
            <a:r>
              <a:rPr b="1" lang="en-US" sz="2400">
                <a:solidFill>
                  <a:schemeClr val="lt1"/>
                </a:solidFill>
                <a:latin typeface="Times New Roman"/>
                <a:ea typeface="Times New Roman"/>
                <a:cs typeface="Times New Roman"/>
                <a:sym typeface="Times New Roman"/>
              </a:rPr>
              <a:t>Xác định được đoạn văn và câu văn trọng tâm. </a:t>
            </a:r>
            <a:endParaRPr b="1" sz="2400">
              <a:solidFill>
                <a:schemeClr val="lt1"/>
              </a:solidFill>
              <a:latin typeface="Times New Roman"/>
              <a:ea typeface="Times New Roman"/>
              <a:cs typeface="Times New Roman"/>
              <a:sym typeface="Times New Roman"/>
            </a:endParaRPr>
          </a:p>
        </p:txBody>
      </p:sp>
      <p:sp>
        <p:nvSpPr>
          <p:cNvPr id="177" name="Google Shape;177;p7"/>
          <p:cNvSpPr/>
          <p:nvPr/>
        </p:nvSpPr>
        <p:spPr>
          <a:xfrm>
            <a:off x="3124200" y="3505200"/>
            <a:ext cx="2743200" cy="1828800"/>
          </a:xfrm>
          <a:prstGeom prst="wedgeRoundRectCallout">
            <a:avLst>
              <a:gd fmla="val -6616" name="adj1"/>
              <a:gd fmla="val -77801" name="adj2"/>
              <a:gd fmla="val 16667" name="adj3"/>
            </a:avLst>
          </a:prstGeom>
          <a:gradFill>
            <a:gsLst>
              <a:gs pos="0">
                <a:srgbClr val="C86C1F"/>
              </a:gs>
              <a:gs pos="80000">
                <a:srgbClr val="FF8E29"/>
              </a:gs>
              <a:gs pos="100000">
                <a:srgbClr val="FF8D25"/>
              </a:gs>
            </a:gsLst>
            <a:lin ang="16200000" scaled="0"/>
          </a:gradFill>
          <a:ln cap="flat" cmpd="sng" w="9525">
            <a:solidFill>
              <a:srgbClr val="F5913F"/>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just">
              <a:spcBef>
                <a:spcPts val="0"/>
              </a:spcBef>
              <a:spcAft>
                <a:spcPts val="0"/>
              </a:spcAft>
              <a:buNone/>
            </a:pPr>
            <a:r>
              <a:rPr b="1" lang="en-US" sz="2400">
                <a:solidFill>
                  <a:schemeClr val="lt1"/>
                </a:solidFill>
                <a:latin typeface="Times New Roman"/>
                <a:ea typeface="Times New Roman"/>
                <a:cs typeface="Times New Roman"/>
                <a:sym typeface="Times New Roman"/>
              </a:rPr>
              <a:t>Chú ý tính liên kết mạch lạc giữa các đoạn văn.</a:t>
            </a:r>
            <a:endParaRPr b="1" sz="2400">
              <a:solidFill>
                <a:schemeClr val="lt1"/>
              </a:solidFill>
              <a:latin typeface="Times New Roman"/>
              <a:ea typeface="Times New Roman"/>
              <a:cs typeface="Times New Roman"/>
              <a:sym typeface="Times New Roman"/>
            </a:endParaRPr>
          </a:p>
        </p:txBody>
      </p:sp>
      <p:sp>
        <p:nvSpPr>
          <p:cNvPr id="178" name="Google Shape;178;p7"/>
          <p:cNvSpPr/>
          <p:nvPr/>
        </p:nvSpPr>
        <p:spPr>
          <a:xfrm>
            <a:off x="6324600" y="3505200"/>
            <a:ext cx="2819400" cy="1828800"/>
          </a:xfrm>
          <a:prstGeom prst="wedgeRoundRectCallout">
            <a:avLst>
              <a:gd fmla="val -6616" name="adj1"/>
              <a:gd fmla="val -77801" name="adj2"/>
              <a:gd fmla="val 16667" name="adj3"/>
            </a:avLst>
          </a:prstGeom>
          <a:gradFill>
            <a:gsLst>
              <a:gs pos="0">
                <a:srgbClr val="C86C1F"/>
              </a:gs>
              <a:gs pos="80000">
                <a:srgbClr val="FF8E29"/>
              </a:gs>
              <a:gs pos="100000">
                <a:srgbClr val="FF8D25"/>
              </a:gs>
            </a:gsLst>
            <a:lin ang="16200000" scaled="0"/>
          </a:gradFill>
          <a:ln cap="flat" cmpd="sng" w="9525">
            <a:solidFill>
              <a:srgbClr val="F5913F"/>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just">
              <a:spcBef>
                <a:spcPts val="0"/>
              </a:spcBef>
              <a:spcAft>
                <a:spcPts val="0"/>
              </a:spcAft>
              <a:buNone/>
            </a:pPr>
            <a:r>
              <a:rPr b="1" lang="en-US" sz="2400">
                <a:solidFill>
                  <a:schemeClr val="lt1"/>
                </a:solidFill>
                <a:latin typeface="Times New Roman"/>
                <a:ea typeface="Times New Roman"/>
                <a:cs typeface="Times New Roman"/>
                <a:sym typeface="Times New Roman"/>
              </a:rPr>
              <a:t>Chú ý  cách xây dựng </a:t>
            </a:r>
            <a:r>
              <a:rPr b="1" lang="en-US" sz="2400">
                <a:solidFill>
                  <a:srgbClr val="7030A0"/>
                </a:solidFill>
                <a:latin typeface="Times New Roman"/>
                <a:ea typeface="Times New Roman"/>
                <a:cs typeface="Times New Roman"/>
                <a:sym typeface="Times New Roman"/>
              </a:rPr>
              <a:t>tình huống nhận thức </a:t>
            </a:r>
            <a:r>
              <a:rPr b="1" lang="en-US" sz="2400">
                <a:solidFill>
                  <a:schemeClr val="lt1"/>
                </a:solidFill>
                <a:latin typeface="Times New Roman"/>
                <a:ea typeface="Times New Roman"/>
                <a:cs typeface="Times New Roman"/>
                <a:sym typeface="Times New Roman"/>
              </a:rPr>
              <a:t>giữa hai phát hiện.</a:t>
            </a:r>
            <a:endParaRPr b="1" sz="2400">
              <a:solidFill>
                <a:schemeClr val="lt1"/>
              </a:solidFill>
              <a:latin typeface="Times New Roman"/>
              <a:ea typeface="Times New Roman"/>
              <a:cs typeface="Times New Roman"/>
              <a:sym typeface="Times New Roman"/>
            </a:endParaRPr>
          </a:p>
        </p:txBody>
      </p:sp>
      <p:sp>
        <p:nvSpPr>
          <p:cNvPr id="179" name="Google Shape;179;p7"/>
          <p:cNvSpPr/>
          <p:nvPr/>
        </p:nvSpPr>
        <p:spPr>
          <a:xfrm rot="5400000">
            <a:off x="4229100" y="2933700"/>
            <a:ext cx="762000" cy="5562600"/>
          </a:xfrm>
          <a:prstGeom prst="rightBrace">
            <a:avLst>
              <a:gd fmla="val 8333" name="adj1"/>
              <a:gd fmla="val 50000" name="adj2"/>
            </a:avLst>
          </a:prstGeom>
          <a:noFill/>
          <a:ln cap="flat" cmpd="sng" w="38100">
            <a:solidFill>
              <a:schemeClr val="accent2"/>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80" name="Google Shape;180;p7"/>
          <p:cNvSpPr/>
          <p:nvPr/>
        </p:nvSpPr>
        <p:spPr>
          <a:xfrm>
            <a:off x="1600200" y="6172200"/>
            <a:ext cx="6248400" cy="6096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FFFF00"/>
                </a:solidFill>
                <a:latin typeface="Times New Roman"/>
                <a:ea typeface="Times New Roman"/>
                <a:cs typeface="Times New Roman"/>
                <a:sym typeface="Times New Roman"/>
              </a:rPr>
              <a:t>Hướng dẫn học sinh thảo luận nhóm</a:t>
            </a:r>
            <a:endParaRPr b="1" sz="2800">
              <a:solidFill>
                <a:srgbClr val="FFFF00"/>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8"/>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186" name="Google Shape;186;p8"/>
          <p:cNvSpPr txBox="1"/>
          <p:nvPr/>
        </p:nvSpPr>
        <p:spPr>
          <a:xfrm>
            <a:off x="0" y="810161"/>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graphicFrame>
        <p:nvGraphicFramePr>
          <p:cNvPr id="187" name="Google Shape;187;p8"/>
          <p:cNvGraphicFramePr/>
          <p:nvPr/>
        </p:nvGraphicFramePr>
        <p:xfrm>
          <a:off x="0" y="1752600"/>
          <a:ext cx="3000000" cy="3000000"/>
        </p:xfrm>
        <a:graphic>
          <a:graphicData uri="http://schemas.openxmlformats.org/drawingml/2006/table">
            <a:tbl>
              <a:tblPr>
                <a:noFill/>
                <a:tableStyleId>{1A138648-16F2-41D2-A937-0687D9DD8F71}</a:tableStyleId>
              </a:tblPr>
              <a:tblGrid>
                <a:gridCol w="1447800"/>
                <a:gridCol w="7696200"/>
              </a:tblGrid>
              <a:tr h="976425">
                <a:tc>
                  <a:txBody>
                    <a:bodyPr/>
                    <a:lstStyle/>
                    <a:p>
                      <a:pPr indent="0" lvl="0" marL="0" marR="0" rtl="0" algn="ctr">
                        <a:spcBef>
                          <a:spcPts val="0"/>
                        </a:spcBef>
                        <a:spcAft>
                          <a:spcPts val="0"/>
                        </a:spcAft>
                        <a:buNone/>
                      </a:pPr>
                      <a:r>
                        <a:rPr b="1" lang="en-US" sz="2800" cap="none">
                          <a:solidFill>
                            <a:srgbClr val="BDD1F9"/>
                          </a:solidFill>
                          <a:latin typeface="Times New Roman"/>
                          <a:ea typeface="Times New Roman"/>
                          <a:cs typeface="Times New Roman"/>
                          <a:sym typeface="Times New Roman"/>
                        </a:rPr>
                        <a:t>Tiêu</a:t>
                      </a:r>
                      <a:r>
                        <a:rPr b="1" lang="en-US" sz="2800" cap="none">
                          <a:solidFill>
                            <a:srgbClr val="BDD1F9"/>
                          </a:solidFill>
                          <a:latin typeface="Times New Roman"/>
                          <a:ea typeface="Times New Roman"/>
                          <a:cs typeface="Times New Roman"/>
                          <a:sym typeface="Times New Roman"/>
                        </a:rPr>
                        <a:t> chí</a:t>
                      </a:r>
                      <a:endParaRPr b="1" sz="28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800" cap="none">
                          <a:solidFill>
                            <a:srgbClr val="BDD1F9"/>
                          </a:solidFill>
                          <a:latin typeface="Times New Roman"/>
                          <a:ea typeface="Times New Roman"/>
                          <a:cs typeface="Times New Roman"/>
                          <a:sym typeface="Times New Roman"/>
                        </a:rPr>
                        <a:t>a.Phát</a:t>
                      </a:r>
                      <a:r>
                        <a:rPr b="1" lang="en-US" sz="2800" cap="none">
                          <a:solidFill>
                            <a:srgbClr val="BDD1F9"/>
                          </a:solidFill>
                          <a:latin typeface="Times New Roman"/>
                          <a:ea typeface="Times New Roman"/>
                          <a:cs typeface="Times New Roman"/>
                          <a:sym typeface="Times New Roman"/>
                        </a:rPr>
                        <a:t> hiện thứ nhất – Xa</a:t>
                      </a:r>
                      <a:endParaRPr b="1" sz="2800"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800" cap="none">
                          <a:solidFill>
                            <a:srgbClr val="A04400"/>
                          </a:solidFill>
                          <a:latin typeface="Times New Roman"/>
                          <a:ea typeface="Times New Roman"/>
                          <a:cs typeface="Times New Roman"/>
                          <a:sym typeface="Times New Roman"/>
                        </a:rPr>
                        <a:t>                “Bức tranh thiên nhiên toàn bích”</a:t>
                      </a:r>
                      <a:endParaRPr b="1" sz="2800" cap="non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28975">
                <a:tc>
                  <a:txBody>
                    <a:bodyPr/>
                    <a:lstStyle/>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u="none" cap="none">
                          <a:solidFill>
                            <a:srgbClr val="BDD1F9"/>
                          </a:solidFill>
                          <a:latin typeface="Times New Roman"/>
                          <a:ea typeface="Times New Roman"/>
                          <a:cs typeface="Times New Roman"/>
                          <a:sym typeface="Times New Roman"/>
                        </a:rPr>
                        <a:t>   </a:t>
                      </a:r>
                      <a:r>
                        <a:rPr b="1" lang="en-US" sz="2400" u="none" cap="none">
                          <a:solidFill>
                            <a:srgbClr val="BDD1F9"/>
                          </a:solidFill>
                          <a:latin typeface="Times New Roman"/>
                          <a:ea typeface="Times New Roman"/>
                          <a:cs typeface="Times New Roman"/>
                          <a:sym typeface="Times New Roman"/>
                        </a:rPr>
                        <a:t>Chi tiết</a:t>
                      </a:r>
                      <a:endParaRPr b="1" sz="2400" u="none"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188" name="Google Shape;188;p8"/>
          <p:cNvSpPr/>
          <p:nvPr/>
        </p:nvSpPr>
        <p:spPr>
          <a:xfrm>
            <a:off x="1447800" y="2743200"/>
            <a:ext cx="7696200" cy="4383015"/>
          </a:xfrm>
          <a:prstGeom prst="rect">
            <a:avLst/>
          </a:prstGeom>
          <a:noFill/>
          <a:ln>
            <a:noFill/>
          </a:ln>
        </p:spPr>
        <p:txBody>
          <a:bodyPr anchorCtr="0" anchor="t" bIns="45700" lIns="91425" spcFirstLastPara="1" rIns="91425" wrap="square" tIns="45700">
            <a:spAutoFit/>
          </a:bodyPr>
          <a:lstStyle/>
          <a:p>
            <a:pPr indent="0" lvl="0" marL="0" marR="0" rtl="0" algn="just">
              <a:lnSpc>
                <a:spcPct val="130000"/>
              </a:lnSpc>
              <a:spcBef>
                <a:spcPts val="0"/>
              </a:spcBef>
              <a:spcAft>
                <a:spcPts val="0"/>
              </a:spcAft>
              <a:buNone/>
            </a:pPr>
            <a:r>
              <a:rPr b="1" lang="en-US" sz="2600">
                <a:solidFill>
                  <a:srgbClr val="FF0000"/>
                </a:solidFill>
                <a:latin typeface="Times New Roman"/>
                <a:ea typeface="Times New Roman"/>
                <a:cs typeface="Times New Roman"/>
                <a:sym typeface="Times New Roman"/>
              </a:rPr>
              <a:t>Câu 1:</a:t>
            </a:r>
            <a:r>
              <a:rPr lang="en-US" sz="2600">
                <a:solidFill>
                  <a:srgbClr val="002060"/>
                </a:solidFill>
                <a:latin typeface="Times New Roman"/>
                <a:ea typeface="Times New Roman"/>
                <a:cs typeface="Times New Roman"/>
                <a:sym typeface="Times New Roman"/>
              </a:rPr>
              <a:t> </a:t>
            </a:r>
            <a:r>
              <a:rPr lang="en-US" sz="2600">
                <a:solidFill>
                  <a:srgbClr val="7030A0"/>
                </a:solidFill>
                <a:latin typeface="Times New Roman"/>
                <a:ea typeface="Times New Roman"/>
                <a:cs typeface="Times New Roman"/>
                <a:sym typeface="Times New Roman"/>
              </a:rPr>
              <a:t>“…cảnh “đắt” trời cho”, “một bức tranh mực tàu của một danh họa thời cổ”.</a:t>
            </a:r>
            <a:endParaRPr/>
          </a:p>
          <a:p>
            <a:pPr indent="0" lvl="0" marL="0" marR="0" rtl="0" algn="just">
              <a:lnSpc>
                <a:spcPct val="130000"/>
              </a:lnSpc>
              <a:spcBef>
                <a:spcPts val="0"/>
              </a:spcBef>
              <a:spcAft>
                <a:spcPts val="0"/>
              </a:spcAft>
              <a:buNone/>
            </a:pPr>
            <a:r>
              <a:rPr b="1" lang="en-US" sz="2600">
                <a:solidFill>
                  <a:srgbClr val="FF0000"/>
                </a:solidFill>
                <a:latin typeface="Times New Roman"/>
                <a:ea typeface="Times New Roman"/>
                <a:cs typeface="Times New Roman"/>
                <a:sym typeface="Times New Roman"/>
              </a:rPr>
              <a:t>Câu 2:  </a:t>
            </a:r>
            <a:r>
              <a:rPr lang="en-US" sz="2600">
                <a:solidFill>
                  <a:srgbClr val="7030A0"/>
                </a:solidFill>
                <a:latin typeface="Times New Roman"/>
                <a:ea typeface="Times New Roman"/>
                <a:cs typeface="Times New Roman"/>
                <a:sym typeface="Times New Roman"/>
              </a:rPr>
              <a:t>“Mũi thuyền in một nét mơ hồ lòe nhòe vào bầu sương mù trắng như sữa có pha đôi chút màu hồng hồng do ánh mặt trời chiếu vào”.</a:t>
            </a:r>
            <a:endParaRPr/>
          </a:p>
          <a:p>
            <a:pPr indent="0" lvl="0" marL="0" marR="0" rtl="0" algn="just">
              <a:lnSpc>
                <a:spcPct val="130000"/>
              </a:lnSpc>
              <a:spcBef>
                <a:spcPts val="0"/>
              </a:spcBef>
              <a:spcAft>
                <a:spcPts val="0"/>
              </a:spcAft>
              <a:buNone/>
            </a:pPr>
            <a:r>
              <a:rPr b="1" lang="en-US" sz="2600">
                <a:solidFill>
                  <a:srgbClr val="FF0000"/>
                </a:solidFill>
                <a:latin typeface="Times New Roman"/>
                <a:ea typeface="Times New Roman"/>
                <a:cs typeface="Times New Roman"/>
                <a:sym typeface="Times New Roman"/>
              </a:rPr>
              <a:t>Câu 4:</a:t>
            </a:r>
            <a:r>
              <a:rPr lang="en-US" sz="2600">
                <a:solidFill>
                  <a:srgbClr val="002060"/>
                </a:solidFill>
                <a:latin typeface="Times New Roman"/>
                <a:ea typeface="Times New Roman"/>
                <a:cs typeface="Times New Roman"/>
                <a:sym typeface="Times New Roman"/>
              </a:rPr>
              <a:t>  </a:t>
            </a:r>
            <a:r>
              <a:rPr lang="en-US" sz="2600">
                <a:solidFill>
                  <a:srgbClr val="7030A0"/>
                </a:solidFill>
                <a:latin typeface="Times New Roman"/>
                <a:ea typeface="Times New Roman"/>
                <a:cs typeface="Times New Roman"/>
                <a:sym typeface="Times New Roman"/>
              </a:rPr>
              <a:t>“… toàn bộ khung cảnh từ đường nét đến ánh sáng đều hài hòa và đẹp, một vẻ đẹp thực đơn giản và toàn bích…” </a:t>
            </a:r>
            <a:endParaRPr sz="2600">
              <a:solidFill>
                <a:srgbClr val="7030A0"/>
              </a:solidFill>
              <a:latin typeface="Times New Roman"/>
              <a:ea typeface="Times New Roman"/>
              <a:cs typeface="Times New Roman"/>
              <a:sym typeface="Times New Roman"/>
            </a:endParaRPr>
          </a:p>
        </p:txBody>
      </p:sp>
      <p:sp>
        <p:nvSpPr>
          <p:cNvPr id="189" name="Google Shape;189;p8">
            <a:hlinkClick action="ppaction://hlinksldjump" r:id="rId3"/>
          </p:cNvPr>
          <p:cNvSpPr/>
          <p:nvPr/>
        </p:nvSpPr>
        <p:spPr>
          <a:xfrm flipH="1" rot="10800000">
            <a:off x="1" y="4038600"/>
            <a:ext cx="1447800" cy="838200"/>
          </a:xfrm>
          <a:custGeom>
            <a:rect b="b" l="l" r="r" t="t"/>
            <a:pathLst>
              <a:path extrusionOk="0" h="481312" w="1295399">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90" name="Google Shape;190;p8"/>
          <p:cNvSpPr txBox="1"/>
          <p:nvPr/>
        </p:nvSpPr>
        <p:spPr>
          <a:xfrm>
            <a:off x="0" y="4267200"/>
            <a:ext cx="14478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chemeClr val="lt1"/>
                </a:solidFill>
                <a:latin typeface="Calibri"/>
                <a:ea typeface="Calibri"/>
                <a:cs typeface="Calibri"/>
                <a:sym typeface="Calibri"/>
              </a:rPr>
              <a:t>Đoạn 2</a:t>
            </a:r>
            <a:endParaRPr b="1" sz="2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500"/>
                                        <p:tgtEl>
                                          <p:spTgt spid="1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0" st="0"/>
                                            </p:txEl>
                                          </p:spTgt>
                                        </p:tgtEl>
                                        <p:attrNameLst>
                                          <p:attrName>style.visibility</p:attrName>
                                        </p:attrNameLst>
                                      </p:cBhvr>
                                      <p:to>
                                        <p:strVal val="visible"/>
                                      </p:to>
                                    </p:set>
                                    <p:animEffect filter="fade" transition="in">
                                      <p:cBhvr>
                                        <p:cTn dur="500"/>
                                        <p:tgtEl>
                                          <p:spTgt spid="18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1" st="1"/>
                                            </p:txEl>
                                          </p:spTgt>
                                        </p:tgtEl>
                                        <p:attrNameLst>
                                          <p:attrName>style.visibility</p:attrName>
                                        </p:attrNameLst>
                                      </p:cBhvr>
                                      <p:to>
                                        <p:strVal val="visible"/>
                                      </p:to>
                                    </p:set>
                                    <p:animEffect filter="fade" transition="in">
                                      <p:cBhvr>
                                        <p:cTn dur="500"/>
                                        <p:tgtEl>
                                          <p:spTgt spid="18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2" st="2"/>
                                            </p:txEl>
                                          </p:spTgt>
                                        </p:tgtEl>
                                        <p:attrNameLst>
                                          <p:attrName>style.visibility</p:attrName>
                                        </p:attrNameLst>
                                      </p:cBhvr>
                                      <p:to>
                                        <p:strVal val="visible"/>
                                      </p:to>
                                    </p:set>
                                    <p:animEffect filter="fade" transition="in">
                                      <p:cBhvr>
                                        <p:cTn dur="500"/>
                                        <p:tgtEl>
                                          <p:spTgt spid="188">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9"/>
          <p:cNvSpPr/>
          <p:nvPr/>
        </p:nvSpPr>
        <p:spPr>
          <a:xfrm>
            <a:off x="381000" y="76201"/>
            <a:ext cx="86106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TIẾT 93 – ĐỌC VĂN:         CHIẾC THUYỀN NGOÀI XA</a:t>
            </a:r>
            <a:endParaRPr/>
          </a:p>
          <a:p>
            <a:pPr indent="0" lvl="0" marL="0" marR="0" rtl="0" algn="l">
              <a:spcBef>
                <a:spcPts val="0"/>
              </a:spcBef>
              <a:spcAft>
                <a:spcPts val="0"/>
              </a:spcAft>
              <a:buNone/>
            </a:pPr>
            <a:r>
              <a:rPr b="1" lang="en-US" sz="2400" cap="none">
                <a:solidFill>
                  <a:srgbClr val="3A1A62"/>
                </a:solidFill>
                <a:latin typeface="Times New Roman"/>
                <a:ea typeface="Times New Roman"/>
                <a:cs typeface="Times New Roman"/>
                <a:sym typeface="Times New Roman"/>
              </a:rPr>
              <a:t>                                                       --NGUYỄN MINH CHÂU--</a:t>
            </a:r>
            <a:endParaRPr/>
          </a:p>
        </p:txBody>
      </p:sp>
      <p:sp>
        <p:nvSpPr>
          <p:cNvPr id="196" name="Google Shape;196;p9"/>
          <p:cNvSpPr txBox="1"/>
          <p:nvPr/>
        </p:nvSpPr>
        <p:spPr>
          <a:xfrm>
            <a:off x="0" y="810161"/>
            <a:ext cx="9144000"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2060"/>
                </a:solidFill>
                <a:latin typeface="Times New Roman"/>
                <a:ea typeface="Times New Roman"/>
                <a:cs typeface="Times New Roman"/>
                <a:sym typeface="Times New Roman"/>
              </a:rPr>
              <a:t>II. 	ĐỌC – HIỂU VĂN BẢN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b="1" lang="en-US" sz="2400">
                <a:solidFill>
                  <a:srgbClr val="0F243E"/>
                </a:solidFill>
                <a:latin typeface="Times New Roman"/>
                <a:ea typeface="Times New Roman"/>
                <a:cs typeface="Times New Roman"/>
                <a:sym typeface="Times New Roman"/>
              </a:rPr>
              <a:t>1. Hai phát hiện của người nghệ sĩ nhiếp ảnh Phùng</a:t>
            </a:r>
            <a:endParaRPr b="1" sz="2400">
              <a:solidFill>
                <a:srgbClr val="FF0000"/>
              </a:solidFill>
              <a:latin typeface="Times New Roman"/>
              <a:ea typeface="Times New Roman"/>
              <a:cs typeface="Times New Roman"/>
              <a:sym typeface="Times New Roman"/>
            </a:endParaRPr>
          </a:p>
          <a:p>
            <a:pPr indent="-457200" lvl="0" marL="457200" marR="0" rtl="0" algn="l">
              <a:spcBef>
                <a:spcPts val="0"/>
              </a:spcBef>
              <a:spcAft>
                <a:spcPts val="0"/>
              </a:spcAft>
              <a:buNone/>
            </a:pPr>
            <a:r>
              <a:t/>
            </a:r>
            <a:endParaRPr b="1" sz="2400">
              <a:solidFill>
                <a:srgbClr val="FF0000"/>
              </a:solidFill>
              <a:latin typeface="Times New Roman"/>
              <a:ea typeface="Times New Roman"/>
              <a:cs typeface="Times New Roman"/>
              <a:sym typeface="Times New Roman"/>
            </a:endParaRPr>
          </a:p>
        </p:txBody>
      </p:sp>
      <p:graphicFrame>
        <p:nvGraphicFramePr>
          <p:cNvPr id="197" name="Google Shape;197;p9"/>
          <p:cNvGraphicFramePr/>
          <p:nvPr/>
        </p:nvGraphicFramePr>
        <p:xfrm>
          <a:off x="0" y="1841400"/>
          <a:ext cx="3000000" cy="3000000"/>
        </p:xfrm>
        <a:graphic>
          <a:graphicData uri="http://schemas.openxmlformats.org/drawingml/2006/table">
            <a:tbl>
              <a:tblPr>
                <a:noFill/>
                <a:tableStyleId>{1A138648-16F2-41D2-A937-0687D9DD8F71}</a:tableStyleId>
              </a:tblPr>
              <a:tblGrid>
                <a:gridCol w="1482650"/>
                <a:gridCol w="7661350"/>
              </a:tblGrid>
              <a:tr h="974475">
                <a:tc>
                  <a:txBody>
                    <a:bodyPr/>
                    <a:lstStyle/>
                    <a:p>
                      <a:pPr indent="0" lvl="0" marL="0" marR="0" rtl="0" algn="ctr">
                        <a:spcBef>
                          <a:spcPts val="0"/>
                        </a:spcBef>
                        <a:spcAft>
                          <a:spcPts val="0"/>
                        </a:spcAft>
                        <a:buNone/>
                      </a:pPr>
                      <a:r>
                        <a:rPr b="1" lang="en-US" sz="2400" cap="none">
                          <a:solidFill>
                            <a:srgbClr val="BDD1F9"/>
                          </a:solidFill>
                          <a:latin typeface="Times New Roman"/>
                          <a:ea typeface="Times New Roman"/>
                          <a:cs typeface="Times New Roman"/>
                          <a:sym typeface="Times New Roman"/>
                        </a:rPr>
                        <a:t>Tiêu</a:t>
                      </a:r>
                      <a:r>
                        <a:rPr b="1" lang="en-US" sz="2400" cap="none">
                          <a:solidFill>
                            <a:srgbClr val="BDD1F9"/>
                          </a:solidFill>
                          <a:latin typeface="Times New Roman"/>
                          <a:ea typeface="Times New Roman"/>
                          <a:cs typeface="Times New Roman"/>
                          <a:sym typeface="Times New Roman"/>
                        </a:rPr>
                        <a:t> chí</a:t>
                      </a:r>
                      <a:endParaRPr b="1" sz="2400"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2400" cap="none">
                          <a:solidFill>
                            <a:srgbClr val="BDD1F9"/>
                          </a:solidFill>
                          <a:latin typeface="Times New Roman"/>
                          <a:ea typeface="Times New Roman"/>
                          <a:cs typeface="Times New Roman"/>
                          <a:sym typeface="Times New Roman"/>
                        </a:rPr>
                        <a:t>a.Phát</a:t>
                      </a:r>
                      <a:r>
                        <a:rPr b="1" lang="en-US" sz="2400" cap="none">
                          <a:solidFill>
                            <a:srgbClr val="BDD1F9"/>
                          </a:solidFill>
                          <a:latin typeface="Times New Roman"/>
                          <a:ea typeface="Times New Roman"/>
                          <a:cs typeface="Times New Roman"/>
                          <a:sym typeface="Times New Roman"/>
                        </a:rPr>
                        <a:t> hiện thứ nhất – Xa</a:t>
                      </a:r>
                      <a:endParaRPr b="1" sz="2400"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400" cap="none">
                          <a:solidFill>
                            <a:srgbClr val="A04400"/>
                          </a:solidFill>
                          <a:latin typeface="Times New Roman"/>
                          <a:ea typeface="Times New Roman"/>
                          <a:cs typeface="Times New Roman"/>
                          <a:sym typeface="Times New Roman"/>
                        </a:rPr>
                        <a:t>                “Bức tranh thiên nhiên toàn bích”</a:t>
                      </a:r>
                      <a:endParaRPr b="1" sz="2400" cap="none">
                        <a:solidFill>
                          <a:srgbClr val="A044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042125">
                <a:tc>
                  <a:txBody>
                    <a:bodyPr/>
                    <a:lstStyle/>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u="none" cap="none">
                        <a:solidFill>
                          <a:srgbClr val="BDD1F9"/>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000" u="none" cap="none">
                          <a:solidFill>
                            <a:srgbClr val="BDD1F9"/>
                          </a:solidFill>
                          <a:latin typeface="Times New Roman"/>
                          <a:ea typeface="Times New Roman"/>
                          <a:cs typeface="Times New Roman"/>
                          <a:sym typeface="Times New Roman"/>
                        </a:rPr>
                        <a:t> </a:t>
                      </a:r>
                      <a:r>
                        <a:rPr b="1" lang="en-US" sz="2400" u="none" cap="none">
                          <a:solidFill>
                            <a:srgbClr val="BDD1F9"/>
                          </a:solidFill>
                          <a:latin typeface="Times New Roman"/>
                          <a:ea typeface="Times New Roman"/>
                          <a:cs typeface="Times New Roman"/>
                          <a:sym typeface="Times New Roman"/>
                        </a:rPr>
                        <a:t>Cảm</a:t>
                      </a:r>
                      <a:r>
                        <a:rPr b="1" lang="en-US" sz="2400" u="none" cap="none">
                          <a:solidFill>
                            <a:srgbClr val="BDD1F9"/>
                          </a:solidFill>
                          <a:latin typeface="Times New Roman"/>
                          <a:ea typeface="Times New Roman"/>
                          <a:cs typeface="Times New Roman"/>
                          <a:sym typeface="Times New Roman"/>
                        </a:rPr>
                        <a:t> xúc – Hành động</a:t>
                      </a:r>
                      <a:endParaRPr b="1" sz="2400" u="none" cap="none">
                        <a:solidFill>
                          <a:srgbClr val="BDD1F9"/>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198" name="Google Shape;198;p9"/>
          <p:cNvSpPr/>
          <p:nvPr/>
        </p:nvSpPr>
        <p:spPr>
          <a:xfrm flipH="1" rot="10800000">
            <a:off x="1" y="4572000"/>
            <a:ext cx="1447799" cy="990600"/>
          </a:xfrm>
          <a:custGeom>
            <a:rect b="b" l="l" r="r" t="t"/>
            <a:pathLst>
              <a:path extrusionOk="0" h="481312" w="1295399">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99" name="Google Shape;199;p9"/>
          <p:cNvSpPr txBox="1"/>
          <p:nvPr/>
        </p:nvSpPr>
        <p:spPr>
          <a:xfrm>
            <a:off x="0" y="4886980"/>
            <a:ext cx="1447800"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lt1"/>
                </a:solidFill>
                <a:latin typeface="Calibri"/>
                <a:ea typeface="Calibri"/>
                <a:cs typeface="Calibri"/>
                <a:sym typeface="Calibri"/>
              </a:rPr>
              <a:t>Đoạn 2, 3,4</a:t>
            </a:r>
            <a:endParaRPr b="1" sz="2000">
              <a:solidFill>
                <a:schemeClr val="lt1"/>
              </a:solidFill>
              <a:latin typeface="Calibri"/>
              <a:ea typeface="Calibri"/>
              <a:cs typeface="Calibri"/>
              <a:sym typeface="Calibri"/>
            </a:endParaRPr>
          </a:p>
        </p:txBody>
      </p:sp>
      <p:sp>
        <p:nvSpPr>
          <p:cNvPr id="200" name="Google Shape;200;p9"/>
          <p:cNvSpPr txBox="1"/>
          <p:nvPr/>
        </p:nvSpPr>
        <p:spPr>
          <a:xfrm>
            <a:off x="1524000" y="2761595"/>
            <a:ext cx="7620000" cy="4401205"/>
          </a:xfrm>
          <a:prstGeom prst="rect">
            <a:avLst/>
          </a:prstGeom>
          <a:noFill/>
          <a:ln>
            <a:noFill/>
          </a:ln>
        </p:spPr>
        <p:txBody>
          <a:bodyPr anchorCtr="0" anchor="t" bIns="45700" lIns="91425" spcFirstLastPara="1" rIns="91425" wrap="square" tIns="45700">
            <a:spAutoFit/>
          </a:bodyPr>
          <a:lstStyle/>
          <a:p>
            <a:pPr indent="0" lvl="0" marL="0" marR="0" rtl="0" algn="just">
              <a:lnSpc>
                <a:spcPct val="130000"/>
              </a:lnSpc>
              <a:spcBef>
                <a:spcPts val="0"/>
              </a:spcBef>
              <a:spcAft>
                <a:spcPts val="0"/>
              </a:spcAft>
              <a:buNone/>
            </a:pPr>
            <a:r>
              <a:rPr b="1" lang="en-US" sz="2000">
                <a:solidFill>
                  <a:srgbClr val="0070C0"/>
                </a:solidFill>
                <a:latin typeface="Times New Roman"/>
                <a:ea typeface="Times New Roman"/>
                <a:cs typeface="Times New Roman"/>
                <a:sym typeface="Times New Roman"/>
              </a:rPr>
              <a:t>      - </a:t>
            </a:r>
            <a:r>
              <a:rPr b="1" lang="en-US" sz="2000" u="sng">
                <a:solidFill>
                  <a:srgbClr val="0070C0"/>
                </a:solidFill>
                <a:latin typeface="Times New Roman"/>
                <a:ea typeface="Times New Roman"/>
                <a:cs typeface="Times New Roman"/>
                <a:sym typeface="Times New Roman"/>
              </a:rPr>
              <a:t>Cảm xúc:</a:t>
            </a:r>
            <a:r>
              <a:rPr b="1" lang="en-US" sz="2000">
                <a:solidFill>
                  <a:srgbClr val="0070C0"/>
                </a:solidFill>
                <a:latin typeface="Times New Roman"/>
                <a:ea typeface="Times New Roman"/>
                <a:cs typeface="Times New Roman"/>
                <a:sym typeface="Times New Roman"/>
              </a:rPr>
              <a:t> </a:t>
            </a:r>
            <a:r>
              <a:rPr b="1" lang="en-US" sz="2000">
                <a:solidFill>
                  <a:srgbClr val="7030A0"/>
                </a:solidFill>
                <a:latin typeface="Times New Roman"/>
                <a:ea typeface="Times New Roman"/>
                <a:cs typeface="Times New Roman"/>
                <a:sym typeface="Times New Roman"/>
              </a:rPr>
              <a:t>Đoạn 2:</a:t>
            </a:r>
            <a:r>
              <a:rPr b="1" lang="en-US" sz="2000">
                <a:solidFill>
                  <a:schemeClr val="accent2"/>
                </a:solidFill>
                <a:latin typeface="Times New Roman"/>
                <a:ea typeface="Times New Roman"/>
                <a:cs typeface="Times New Roman"/>
                <a:sym typeface="Times New Roman"/>
              </a:rPr>
              <a:t> </a:t>
            </a:r>
            <a:r>
              <a:rPr b="1" lang="en-US" sz="2000">
                <a:solidFill>
                  <a:srgbClr val="FF0000"/>
                </a:solidFill>
                <a:latin typeface="Times New Roman"/>
                <a:ea typeface="Times New Roman"/>
                <a:cs typeface="Times New Roman"/>
                <a:sym typeface="Times New Roman"/>
              </a:rPr>
              <a:t>Câu 4:</a:t>
            </a:r>
            <a:r>
              <a:rPr b="1" lang="en-US" sz="2000">
                <a:solidFill>
                  <a:schemeClr val="accent2"/>
                </a:solidFill>
                <a:latin typeface="Times New Roman"/>
                <a:ea typeface="Times New Roman"/>
                <a:cs typeface="Times New Roman"/>
                <a:sym typeface="Times New Roman"/>
              </a:rPr>
              <a:t> </a:t>
            </a:r>
            <a:r>
              <a:rPr i="1" lang="en-US" sz="2000">
                <a:solidFill>
                  <a:srgbClr val="7030A0"/>
                </a:solidFill>
                <a:latin typeface="Times New Roman"/>
                <a:ea typeface="Times New Roman"/>
                <a:cs typeface="Times New Roman"/>
                <a:sym typeface="Times New Roman"/>
              </a:rPr>
              <a:t>“bối rối”; “trong trái tim như có cái gì bóp thắt vào” 🡪 </a:t>
            </a:r>
            <a:r>
              <a:rPr lang="en-US" sz="2000">
                <a:solidFill>
                  <a:srgbClr val="7030A0"/>
                </a:solidFill>
                <a:latin typeface="Times New Roman"/>
                <a:ea typeface="Times New Roman"/>
                <a:cs typeface="Times New Roman"/>
                <a:sym typeface="Times New Roman"/>
              </a:rPr>
              <a:t>Tâm hồn nghệ sĩ rung động thật sự và một cảm xúc thẩm mĩ đang dấy lên trong anh.</a:t>
            </a:r>
            <a:endParaRPr/>
          </a:p>
          <a:p>
            <a:pPr indent="0" lvl="0" marL="0" marR="0" rtl="0" algn="just">
              <a:lnSpc>
                <a:spcPct val="130000"/>
              </a:lnSpc>
              <a:spcBef>
                <a:spcPts val="0"/>
              </a:spcBef>
              <a:spcAft>
                <a:spcPts val="0"/>
              </a:spcAft>
              <a:buNone/>
            </a:pPr>
            <a:r>
              <a:rPr lang="en-US" sz="2000">
                <a:solidFill>
                  <a:srgbClr val="FF0000"/>
                </a:solidFill>
                <a:latin typeface="Times New Roman"/>
                <a:ea typeface="Times New Roman"/>
                <a:cs typeface="Times New Roman"/>
                <a:sym typeface="Times New Roman"/>
              </a:rPr>
              <a:t>     </a:t>
            </a:r>
            <a:r>
              <a:rPr b="1" lang="en-US" sz="2000">
                <a:solidFill>
                  <a:srgbClr val="FF0000"/>
                </a:solidFill>
                <a:latin typeface="Times New Roman"/>
                <a:ea typeface="Times New Roman"/>
                <a:cs typeface="Times New Roman"/>
                <a:sym typeface="Times New Roman"/>
              </a:rPr>
              <a:t>Câu 5:</a:t>
            </a:r>
            <a:r>
              <a:rPr lang="en-US" sz="2000">
                <a:solidFill>
                  <a:srgbClr val="FF0000"/>
                </a:solidFill>
                <a:latin typeface="Times New Roman"/>
                <a:ea typeface="Times New Roman"/>
                <a:cs typeface="Times New Roman"/>
                <a:sym typeface="Times New Roman"/>
              </a:rPr>
              <a:t> </a:t>
            </a:r>
            <a:r>
              <a:rPr lang="en-US" sz="2000" u="sng">
                <a:solidFill>
                  <a:schemeClr val="dk1"/>
                </a:solidFill>
                <a:latin typeface="Times New Roman"/>
                <a:ea typeface="Times New Roman"/>
                <a:cs typeface="Times New Roman"/>
                <a:sym typeface="Times New Roman"/>
                <a:hlinkClick action="ppaction://hlinksldjump" r:id="rId3">
                  <a:extLst>
                    <a:ext uri="{A12FA001-AC4F-418D-AE19-62706E023703}">
                      <ahyp:hlinkClr val="tx"/>
                    </a:ext>
                  </a:extLst>
                </a:hlinkClick>
              </a:rPr>
              <a:t>“</a:t>
            </a:r>
            <a:r>
              <a:rPr b="1" i="1" lang="en-US" sz="2000" u="sng">
                <a:solidFill>
                  <a:srgbClr val="FF0000"/>
                </a:solidFill>
                <a:latin typeface="Times New Roman"/>
                <a:ea typeface="Times New Roman"/>
                <a:cs typeface="Times New Roman"/>
                <a:sym typeface="Times New Roman"/>
                <a:hlinkClick action="ppaction://hlinksldjump" r:id="rId4">
                  <a:extLst>
                    <a:ext uri="{A12FA001-AC4F-418D-AE19-62706E023703}">
                      <ahyp:hlinkClr val="tx"/>
                    </a:ext>
                  </a:extLst>
                </a:hlinkClick>
              </a:rPr>
              <a:t>Bản thân cái đẹp là đạo đức</a:t>
            </a:r>
            <a:r>
              <a:rPr lang="en-US" sz="2000" u="sng">
                <a:solidFill>
                  <a:schemeClr val="dk1"/>
                </a:solidFill>
                <a:latin typeface="Times New Roman"/>
                <a:ea typeface="Times New Roman"/>
                <a:cs typeface="Times New Roman"/>
                <a:sym typeface="Times New Roman"/>
                <a:hlinkClick action="ppaction://hlinksldjump" r:id="rId5">
                  <a:extLst>
                    <a:ext uri="{A12FA001-AC4F-418D-AE19-62706E023703}">
                      <ahyp:hlinkClr val="tx"/>
                    </a:ext>
                  </a:extLst>
                </a:hlinkClick>
              </a:rPr>
              <a:t>”; </a:t>
            </a:r>
            <a:endParaRPr sz="2000">
              <a:solidFill>
                <a:schemeClr val="dk1"/>
              </a:solidFill>
              <a:latin typeface="Times New Roman"/>
              <a:ea typeface="Times New Roman"/>
              <a:cs typeface="Times New Roman"/>
              <a:sym typeface="Times New Roman"/>
            </a:endParaRPr>
          </a:p>
          <a:p>
            <a:pPr indent="0" lvl="0" marL="0" marR="0" rtl="0" algn="just">
              <a:lnSpc>
                <a:spcPct val="130000"/>
              </a:lnSpc>
              <a:spcBef>
                <a:spcPts val="0"/>
              </a:spcBef>
              <a:spcAft>
                <a:spcPts val="0"/>
              </a:spcAft>
              <a:buNone/>
            </a:pPr>
            <a:r>
              <a:rPr b="1" lang="en-US" sz="2000">
                <a:solidFill>
                  <a:srgbClr val="FF0000"/>
                </a:solidFill>
                <a:latin typeface="Times New Roman"/>
                <a:ea typeface="Times New Roman"/>
                <a:cs typeface="Times New Roman"/>
                <a:sym typeface="Times New Roman"/>
              </a:rPr>
              <a:t>     Câu 6:</a:t>
            </a:r>
            <a:r>
              <a:rPr lang="en-US" sz="2000">
                <a:solidFill>
                  <a:srgbClr val="7030A0"/>
                </a:solidFill>
                <a:latin typeface="Times New Roman"/>
                <a:ea typeface="Times New Roman"/>
                <a:cs typeface="Times New Roman"/>
                <a:sym typeface="Times New Roman"/>
              </a:rPr>
              <a:t> “… </a:t>
            </a:r>
            <a:r>
              <a:rPr i="1" lang="en-US" sz="2000">
                <a:solidFill>
                  <a:srgbClr val="7030A0"/>
                </a:solidFill>
                <a:latin typeface="Times New Roman"/>
                <a:ea typeface="Times New Roman"/>
                <a:cs typeface="Times New Roman"/>
                <a:sym typeface="Times New Roman"/>
              </a:rPr>
              <a:t>tưởng chính mình vừa khám phá thấy </a:t>
            </a:r>
            <a:r>
              <a:rPr i="1" lang="en-US" sz="2000" u="sng">
                <a:solidFill>
                  <a:srgbClr val="7030A0"/>
                </a:solidFill>
                <a:latin typeface="Times New Roman"/>
                <a:ea typeface="Times New Roman"/>
                <a:cs typeface="Times New Roman"/>
                <a:sym typeface="Times New Roman"/>
              </a:rPr>
              <a:t>cái chân lí của sự toàn thiện</a:t>
            </a:r>
            <a:r>
              <a:rPr i="1" lang="en-US" sz="2000">
                <a:solidFill>
                  <a:srgbClr val="7030A0"/>
                </a:solidFill>
                <a:latin typeface="Times New Roman"/>
                <a:ea typeface="Times New Roman"/>
                <a:cs typeface="Times New Roman"/>
                <a:sym typeface="Times New Roman"/>
              </a:rPr>
              <a:t>, khám phá thấy </a:t>
            </a:r>
            <a:r>
              <a:rPr i="1" lang="en-US" sz="2000" u="sng">
                <a:solidFill>
                  <a:srgbClr val="7030A0"/>
                </a:solidFill>
                <a:latin typeface="Times New Roman"/>
                <a:ea typeface="Times New Roman"/>
                <a:cs typeface="Times New Roman"/>
                <a:sym typeface="Times New Roman"/>
              </a:rPr>
              <a:t>cái khoảnh khắc trong ngần của tâm hồn</a:t>
            </a:r>
            <a:r>
              <a:rPr i="1" lang="en-US" sz="2000">
                <a:solidFill>
                  <a:srgbClr val="7030A0"/>
                </a:solidFill>
                <a:latin typeface="Times New Roman"/>
                <a:ea typeface="Times New Roman"/>
                <a:cs typeface="Times New Roman"/>
                <a:sym typeface="Times New Roman"/>
              </a:rPr>
              <a:t>”. </a:t>
            </a:r>
            <a:endParaRPr sz="2000">
              <a:solidFill>
                <a:srgbClr val="7030A0"/>
              </a:solidFill>
              <a:latin typeface="Times New Roman"/>
              <a:ea typeface="Times New Roman"/>
              <a:cs typeface="Times New Roman"/>
              <a:sym typeface="Times New Roman"/>
            </a:endParaRPr>
          </a:p>
          <a:p>
            <a:pPr indent="0" lvl="0" marL="0" marR="0" rtl="0" algn="just">
              <a:lnSpc>
                <a:spcPct val="130000"/>
              </a:lnSpc>
              <a:spcBef>
                <a:spcPts val="0"/>
              </a:spcBef>
              <a:spcAft>
                <a:spcPts val="0"/>
              </a:spcAft>
              <a:buNone/>
            </a:pPr>
            <a:r>
              <a:rPr b="1" lang="en-US" sz="2000">
                <a:solidFill>
                  <a:srgbClr val="0070C0"/>
                </a:solidFill>
                <a:latin typeface="Times New Roman"/>
                <a:ea typeface="Times New Roman"/>
                <a:cs typeface="Times New Roman"/>
                <a:sym typeface="Times New Roman"/>
              </a:rPr>
              <a:t>     - </a:t>
            </a:r>
            <a:r>
              <a:rPr b="1" lang="en-US" sz="2000" u="sng">
                <a:solidFill>
                  <a:srgbClr val="0070C0"/>
                </a:solidFill>
                <a:latin typeface="Times New Roman"/>
                <a:ea typeface="Times New Roman"/>
                <a:cs typeface="Times New Roman"/>
                <a:sym typeface="Times New Roman"/>
              </a:rPr>
              <a:t>Hành động</a:t>
            </a:r>
            <a:r>
              <a:rPr lang="en-US" sz="2000">
                <a:solidFill>
                  <a:srgbClr val="7030A0"/>
                </a:solidFill>
                <a:latin typeface="Times New Roman"/>
                <a:ea typeface="Times New Roman"/>
                <a:cs typeface="Times New Roman"/>
                <a:sym typeface="Times New Roman"/>
              </a:rPr>
              <a:t>: </a:t>
            </a:r>
            <a:r>
              <a:rPr b="1" lang="en-US" sz="2000">
                <a:solidFill>
                  <a:srgbClr val="7030A0"/>
                </a:solidFill>
                <a:latin typeface="Times New Roman"/>
                <a:ea typeface="Times New Roman"/>
                <a:cs typeface="Times New Roman"/>
                <a:sym typeface="Times New Roman"/>
              </a:rPr>
              <a:t>Đoạn 3:</a:t>
            </a:r>
            <a:r>
              <a:rPr b="1" lang="en-US" sz="2000">
                <a:solidFill>
                  <a:schemeClr val="accent2"/>
                </a:solidFill>
                <a:latin typeface="Times New Roman"/>
                <a:ea typeface="Times New Roman"/>
                <a:cs typeface="Times New Roman"/>
                <a:sym typeface="Times New Roman"/>
              </a:rPr>
              <a:t> </a:t>
            </a:r>
            <a:r>
              <a:rPr lang="en-US" sz="2000">
                <a:solidFill>
                  <a:srgbClr val="7030A0"/>
                </a:solidFill>
                <a:latin typeface="Times New Roman"/>
                <a:ea typeface="Times New Roman"/>
                <a:cs typeface="Times New Roman"/>
                <a:sym typeface="Times New Roman"/>
              </a:rPr>
              <a:t>bấm “liên thanh” </a:t>
            </a:r>
            <a:r>
              <a:rPr b="1" lang="en-US" sz="2000">
                <a:solidFill>
                  <a:srgbClr val="F4F0E2"/>
                </a:solidFill>
                <a:latin typeface="Times New Roman"/>
                <a:ea typeface="Times New Roman"/>
                <a:cs typeface="Times New Roman"/>
                <a:sym typeface="Times New Roman"/>
              </a:rPr>
              <a:t>// </a:t>
            </a:r>
            <a:r>
              <a:rPr b="1" lang="en-US" sz="2000" u="sng">
                <a:solidFill>
                  <a:srgbClr val="0070C0"/>
                </a:solidFill>
                <a:latin typeface="Times New Roman"/>
                <a:ea typeface="Times New Roman"/>
                <a:cs typeface="Times New Roman"/>
                <a:sym typeface="Times New Roman"/>
              </a:rPr>
              <a:t>Cảm xúc</a:t>
            </a:r>
            <a:r>
              <a:rPr b="1" lang="en-US" sz="2000">
                <a:solidFill>
                  <a:srgbClr val="0070C0"/>
                </a:solidFill>
                <a:latin typeface="Times New Roman"/>
                <a:ea typeface="Times New Roman"/>
                <a:cs typeface="Times New Roman"/>
                <a:sym typeface="Times New Roman"/>
              </a:rPr>
              <a:t>: </a:t>
            </a:r>
            <a:r>
              <a:rPr lang="en-US" sz="2000">
                <a:solidFill>
                  <a:srgbClr val="7030A0"/>
                </a:solidFill>
                <a:latin typeface="Times New Roman"/>
                <a:ea typeface="Times New Roman"/>
                <a:cs typeface="Times New Roman"/>
                <a:sym typeface="Times New Roman"/>
              </a:rPr>
              <a:t>“</a:t>
            </a:r>
            <a:r>
              <a:rPr i="1" lang="en-US" sz="2000">
                <a:solidFill>
                  <a:srgbClr val="7030A0"/>
                </a:solidFill>
                <a:latin typeface="Times New Roman"/>
                <a:ea typeface="Times New Roman"/>
                <a:cs typeface="Times New Roman"/>
                <a:sym typeface="Times New Roman"/>
              </a:rPr>
              <a:t>cái khoảnh khắc hạnh phúc tràn ngập tâm hồn mình, do cái đẹp tuyệt đỉnh của ngoại cảnh vừa mang lại”.</a:t>
            </a:r>
            <a:endParaRPr sz="2000">
              <a:solidFill>
                <a:srgbClr val="7030A0"/>
              </a:solidFill>
              <a:latin typeface="Times New Roman"/>
              <a:ea typeface="Times New Roman"/>
              <a:cs typeface="Times New Roman"/>
              <a:sym typeface="Times New Roman"/>
            </a:endParaRPr>
          </a:p>
          <a:p>
            <a:pPr indent="0" lvl="0" marL="0" marR="0" rtl="0" algn="just">
              <a:lnSpc>
                <a:spcPct val="130000"/>
              </a:lnSpc>
              <a:spcBef>
                <a:spcPts val="0"/>
              </a:spcBef>
              <a:spcAft>
                <a:spcPts val="0"/>
              </a:spcAft>
              <a:buNone/>
            </a:pPr>
            <a:r>
              <a:rPr b="1" lang="en-US" sz="2000">
                <a:solidFill>
                  <a:srgbClr val="0070C0"/>
                </a:solidFill>
                <a:latin typeface="Times New Roman"/>
                <a:ea typeface="Times New Roman"/>
                <a:cs typeface="Times New Roman"/>
                <a:sym typeface="Times New Roman"/>
              </a:rPr>
              <a:t>        </a:t>
            </a:r>
            <a:r>
              <a:rPr b="1" lang="en-US" sz="2000" u="sng">
                <a:solidFill>
                  <a:srgbClr val="0070C0"/>
                </a:solidFill>
                <a:latin typeface="Times New Roman"/>
                <a:ea typeface="Times New Roman"/>
                <a:cs typeface="Times New Roman"/>
                <a:sym typeface="Times New Roman"/>
              </a:rPr>
              <a:t>-Hành động</a:t>
            </a:r>
            <a:r>
              <a:rPr b="1" lang="en-US" sz="2000">
                <a:solidFill>
                  <a:srgbClr val="0070C0"/>
                </a:solidFill>
                <a:latin typeface="Times New Roman"/>
                <a:ea typeface="Times New Roman"/>
                <a:cs typeface="Times New Roman"/>
                <a:sym typeface="Times New Roman"/>
              </a:rPr>
              <a:t>:</a:t>
            </a:r>
            <a:r>
              <a:rPr lang="en-US" sz="2000">
                <a:solidFill>
                  <a:srgbClr val="0070C0"/>
                </a:solidFill>
                <a:latin typeface="Times New Roman"/>
                <a:ea typeface="Times New Roman"/>
                <a:cs typeface="Times New Roman"/>
                <a:sym typeface="Times New Roman"/>
              </a:rPr>
              <a:t> </a:t>
            </a:r>
            <a:r>
              <a:rPr b="1" lang="en-US" sz="2000">
                <a:solidFill>
                  <a:srgbClr val="7030A0"/>
                </a:solidFill>
                <a:latin typeface="Times New Roman"/>
                <a:ea typeface="Times New Roman"/>
                <a:cs typeface="Times New Roman"/>
                <a:sym typeface="Times New Roman"/>
              </a:rPr>
              <a:t>Đoạn 4:</a:t>
            </a:r>
            <a:r>
              <a:rPr b="1" lang="en-US" sz="2000">
                <a:solidFill>
                  <a:schemeClr val="accent2"/>
                </a:solidFill>
                <a:latin typeface="Times New Roman"/>
                <a:ea typeface="Times New Roman"/>
                <a:cs typeface="Times New Roman"/>
                <a:sym typeface="Times New Roman"/>
              </a:rPr>
              <a:t> </a:t>
            </a:r>
            <a:r>
              <a:rPr lang="en-US" sz="2000">
                <a:solidFill>
                  <a:srgbClr val="7030A0"/>
                </a:solidFill>
                <a:latin typeface="Times New Roman"/>
                <a:ea typeface="Times New Roman"/>
                <a:cs typeface="Times New Roman"/>
                <a:sym typeface="Times New Roman"/>
              </a:rPr>
              <a:t>“mẩm”…</a:t>
            </a:r>
            <a:endParaRPr sz="2000">
              <a:solidFill>
                <a:srgbClr val="7030A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0" st="0"/>
                                            </p:txEl>
                                          </p:spTgt>
                                        </p:tgtEl>
                                        <p:attrNameLst>
                                          <p:attrName>style.visibility</p:attrName>
                                        </p:attrNameLst>
                                      </p:cBhvr>
                                      <p:to>
                                        <p:strVal val="visible"/>
                                      </p:to>
                                    </p:set>
                                    <p:animEffect filter="fade" transition="in">
                                      <p:cBhvr>
                                        <p:cTn dur="500"/>
                                        <p:tgtEl>
                                          <p:spTgt spid="20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1" st="1"/>
                                            </p:txEl>
                                          </p:spTgt>
                                        </p:tgtEl>
                                        <p:attrNameLst>
                                          <p:attrName>style.visibility</p:attrName>
                                        </p:attrNameLst>
                                      </p:cBhvr>
                                      <p:to>
                                        <p:strVal val="visible"/>
                                      </p:to>
                                    </p:set>
                                    <p:animEffect filter="fade" transition="in">
                                      <p:cBhvr>
                                        <p:cTn dur="500"/>
                                        <p:tgtEl>
                                          <p:spTgt spid="20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2" st="2"/>
                                            </p:txEl>
                                          </p:spTgt>
                                        </p:tgtEl>
                                        <p:attrNameLst>
                                          <p:attrName>style.visibility</p:attrName>
                                        </p:attrNameLst>
                                      </p:cBhvr>
                                      <p:to>
                                        <p:strVal val="visible"/>
                                      </p:to>
                                    </p:set>
                                    <p:animEffect filter="fade" transition="in">
                                      <p:cBhvr>
                                        <p:cTn dur="500"/>
                                        <p:tgtEl>
                                          <p:spTgt spid="20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3" st="3"/>
                                            </p:txEl>
                                          </p:spTgt>
                                        </p:tgtEl>
                                        <p:attrNameLst>
                                          <p:attrName>style.visibility</p:attrName>
                                        </p:attrNameLst>
                                      </p:cBhvr>
                                      <p:to>
                                        <p:strVal val="visible"/>
                                      </p:to>
                                    </p:set>
                                    <p:animEffect filter="fade" transition="in">
                                      <p:cBhvr>
                                        <p:cTn dur="500"/>
                                        <p:tgtEl>
                                          <p:spTgt spid="20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4" st="4"/>
                                            </p:txEl>
                                          </p:spTgt>
                                        </p:tgtEl>
                                        <p:attrNameLst>
                                          <p:attrName>style.visibility</p:attrName>
                                        </p:attrNameLst>
                                      </p:cBhvr>
                                      <p:to>
                                        <p:strVal val="visible"/>
                                      </p:to>
                                    </p:set>
                                    <p:animEffect filter="fade" transition="in">
                                      <p:cBhvr>
                                        <p:cTn dur="500"/>
                                        <p:tgtEl>
                                          <p:spTgt spid="20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xEl>
                                              <p:pRg end="5" st="5"/>
                                            </p:txEl>
                                          </p:spTgt>
                                        </p:tgtEl>
                                        <p:attrNameLst>
                                          <p:attrName>style.visibility</p:attrName>
                                        </p:attrNameLst>
                                      </p:cBhvr>
                                      <p:to>
                                        <p:strVal val="visible"/>
                                      </p:to>
                                    </p:set>
                                    <p:animEffect filter="fade" transition="in">
                                      <p:cBhvr>
                                        <p:cTn dur="500"/>
                                        <p:tgtEl>
                                          <p:spTgt spid="200">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500"/>
                                        <p:tgtEl>
                                          <p:spTgt spid="1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2015-11-29T15:13:31Z</dcterms:created>
  <dc:creator>ASUS</dc:creator>
</cp:coreProperties>
</file>