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58" r:id="rId3"/>
  </p:sldMasterIdLst>
  <p:notesMasterIdLst>
    <p:notesMasterId r:id="rId38"/>
  </p:notesMasterIdLst>
  <p:sldIdLst>
    <p:sldId id="405" r:id="rId4"/>
    <p:sldId id="257" r:id="rId5"/>
    <p:sldId id="258" r:id="rId6"/>
    <p:sldId id="260" r:id="rId7"/>
    <p:sldId id="406" r:id="rId8"/>
    <p:sldId id="404" r:id="rId9"/>
    <p:sldId id="408" r:id="rId10"/>
    <p:sldId id="407" r:id="rId11"/>
    <p:sldId id="409" r:id="rId12"/>
    <p:sldId id="410" r:id="rId13"/>
    <p:sldId id="411" r:id="rId14"/>
    <p:sldId id="387" r:id="rId15"/>
    <p:sldId id="412" r:id="rId16"/>
    <p:sldId id="266" r:id="rId17"/>
    <p:sldId id="420" r:id="rId18"/>
    <p:sldId id="421" r:id="rId19"/>
    <p:sldId id="422" r:id="rId20"/>
    <p:sldId id="423" r:id="rId21"/>
    <p:sldId id="424" r:id="rId22"/>
    <p:sldId id="426" r:id="rId23"/>
    <p:sldId id="428" r:id="rId24"/>
    <p:sldId id="429" r:id="rId25"/>
    <p:sldId id="430" r:id="rId26"/>
    <p:sldId id="431" r:id="rId27"/>
    <p:sldId id="432" r:id="rId28"/>
    <p:sldId id="277" r:id="rId29"/>
    <p:sldId id="292" r:id="rId30"/>
    <p:sldId id="433" r:id="rId31"/>
    <p:sldId id="434" r:id="rId32"/>
    <p:sldId id="285" r:id="rId33"/>
    <p:sldId id="435" r:id="rId34"/>
    <p:sldId id="436" r:id="rId35"/>
    <p:sldId id="437" r:id="rId36"/>
    <p:sldId id="419"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Nguyễn" initials="TN" lastIdx="9" clrIdx="0">
    <p:extLst>
      <p:ext uri="{19B8F6BF-5375-455C-9EA6-DF929625EA0E}">
        <p15:presenceInfo xmlns:p15="http://schemas.microsoft.com/office/powerpoint/2012/main" userId="e76d8828401575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99FF"/>
    <a:srgbClr val="FF0066"/>
    <a:srgbClr val="009900"/>
    <a:srgbClr val="00CC66"/>
    <a:srgbClr val="512274"/>
    <a:srgbClr val="34164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84428" autoAdjust="0"/>
  </p:normalViewPr>
  <p:slideViewPr>
    <p:cSldViewPr snapToGrid="0">
      <p:cViewPr varScale="1">
        <p:scale>
          <a:sx n="56" d="100"/>
          <a:sy n="56" d="100"/>
        </p:scale>
        <p:origin x="1062"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í Nguyễn" userId="e76d8828401575b1" providerId="LiveId" clId="{E553F944-2376-49D9-86E8-12B03166F0F2}"/>
    <pc:docChg chg="modSld">
      <pc:chgData name="Trí Nguyễn" userId="e76d8828401575b1" providerId="LiveId" clId="{E553F944-2376-49D9-86E8-12B03166F0F2}" dt="2021-10-07T03:16:36.459" v="21" actId="20577"/>
      <pc:docMkLst>
        <pc:docMk/>
      </pc:docMkLst>
      <pc:sldChg chg="modSp">
        <pc:chgData name="Trí Nguyễn" userId="e76d8828401575b1" providerId="LiveId" clId="{E553F944-2376-49D9-86E8-12B03166F0F2}" dt="2021-10-07T03:16:36.459" v="21" actId="20577"/>
        <pc:sldMkLst>
          <pc:docMk/>
          <pc:sldMk cId="3279758034" sldId="392"/>
        </pc:sldMkLst>
        <pc:spChg chg="mod">
          <ac:chgData name="Trí Nguyễn" userId="e76d8828401575b1" providerId="LiveId" clId="{E553F944-2376-49D9-86E8-12B03166F0F2}" dt="2021-10-07T03:16:36.459" v="21" actId="20577"/>
          <ac:spMkLst>
            <pc:docMk/>
            <pc:sldMk cId="3279758034" sldId="392"/>
            <ac:spMk id="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7-03T15:21:40.704" idx="4">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2022/7/25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1872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610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624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280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5043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418564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0066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259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3623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8912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6061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1615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37506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341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6143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6166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7387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4174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77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9581D93-A355-4DAC-A5A6-C62626542EC5}" type="slidenum">
              <a:rPr lang="zh-CN" altLang="en-US" smtClean="0"/>
              <a:t>10</a:t>
            </a:fld>
            <a:endParaRPr lang="zh-CN" altLang="en-US"/>
          </a:p>
        </p:txBody>
      </p:sp>
    </p:spTree>
    <p:extLst>
      <p:ext uri="{BB962C8B-B14F-4D97-AF65-F5344CB8AC3E}">
        <p14:creationId xmlns:p14="http://schemas.microsoft.com/office/powerpoint/2010/main" val="92857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9215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912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7639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2022/7/25</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2022/7/25</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752763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2562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3755834887"/>
      </p:ext>
    </p:extLst>
  </p:cSld>
  <p:clrMap bg1="lt1" tx1="dk1" bg2="lt2" tx2="dk2" accent1="accent1" accent2="accent2" accent3="accent3" accent4="accent4" accent5="accent5" accent6="accent6" hlink="hlink" folHlink="folHlink"/>
  <p:sldLayoutIdLst>
    <p:sldLayoutId id="2147483659" r:id="rId1"/>
    <p:sldLayoutId id="2147483660"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22.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29.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notesSlide" Target="../notesSlides/notesSlide5.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4.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11.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image" Target="../media/image7.png"/><Relationship Id="rId39" Type="http://schemas.openxmlformats.org/officeDocument/2006/relationships/image" Target="../media/image21.png"/><Relationship Id="rId3" Type="http://schemas.openxmlformats.org/officeDocument/2006/relationships/tags" Target="../tags/tag40.xml"/><Relationship Id="rId21" Type="http://schemas.openxmlformats.org/officeDocument/2006/relationships/slideLayout" Target="../slideLayouts/slideLayout1.xml"/><Relationship Id="rId34" Type="http://schemas.openxmlformats.org/officeDocument/2006/relationships/image" Target="../media/image16.png"/><Relationship Id="rId42" Type="http://schemas.microsoft.com/office/2007/relationships/hdphoto" Target="../media/hdphoto2.wdp"/><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tags" Target="../tags/tag54.xml"/><Relationship Id="rId25" Type="http://schemas.microsoft.com/office/2007/relationships/hdphoto" Target="../media/hdphoto1.wdp"/><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audio" Target="../media/media1.mp3"/><Relationship Id="rId29" Type="http://schemas.openxmlformats.org/officeDocument/2006/relationships/image" Target="../media/image11.png"/><Relationship Id="rId41" Type="http://schemas.openxmlformats.org/officeDocument/2006/relationships/image" Target="../media/image5.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image" Target="../media/image1.png"/><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4.GIF"/><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audio" Target="../media/audio1.wav"/><Relationship Id="rId28" Type="http://schemas.openxmlformats.org/officeDocument/2006/relationships/image" Target="../media/image10.png"/><Relationship Id="rId36" Type="http://schemas.openxmlformats.org/officeDocument/2006/relationships/image" Target="../media/image18.png"/><Relationship Id="rId10" Type="http://schemas.openxmlformats.org/officeDocument/2006/relationships/tags" Target="../tags/tag47.xml"/><Relationship Id="rId19" Type="http://schemas.microsoft.com/office/2007/relationships/media" Target="../media/media1.mp3"/><Relationship Id="rId31" Type="http://schemas.openxmlformats.org/officeDocument/2006/relationships/image" Target="../media/image13.png"/><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notesSlide" Target="../notesSlides/notesSlide28.xml"/><Relationship Id="rId27" Type="http://schemas.openxmlformats.org/officeDocument/2006/relationships/image" Target="../media/image9.png"/><Relationship Id="rId30" Type="http://schemas.openxmlformats.org/officeDocument/2006/relationships/image" Target="../media/image12.png"/><Relationship Id="rId35" Type="http://schemas.openxmlformats.org/officeDocument/2006/relationships/image" Target="../media/image17.png"/><Relationship Id="rId43"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comments" Target="../comments/comment1.xml"/><Relationship Id="rId3" Type="http://schemas.microsoft.com/office/2007/relationships/hdphoto" Target="../media/hdphoto3.wdp"/><Relationship Id="rId7" Type="http://schemas.openxmlformats.org/officeDocument/2006/relationships/image" Target="../media/image29.jp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8.jpg"/><Relationship Id="rId5" Type="http://schemas.microsoft.com/office/2007/relationships/hdphoto" Target="../media/hdphoto4.wdp"/><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2D8E44-BB9E-4021-9E75-57D8B8846918}"/>
              </a:ext>
            </a:extLst>
          </p:cNvPr>
          <p:cNvSpPr/>
          <p:nvPr/>
        </p:nvSpPr>
        <p:spPr>
          <a:xfrm>
            <a:off x="0" y="1387366"/>
            <a:ext cx="12192000" cy="3093194"/>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5400" dirty="0">
                <a:solidFill>
                  <a:srgbClr val="FF0000"/>
                </a:solidFill>
                <a:latin typeface="Times New Roman" panose="02020603050405020304" pitchFamily="18" charset="0"/>
                <a:cs typeface="Times New Roman" panose="02020603050405020304" pitchFamily="18" charset="0"/>
              </a:rPr>
              <a:t>PHÒNG GIÁO DỤC VÀ ĐÀO TẠO </a:t>
            </a:r>
            <a:r>
              <a:rPr lang="en-US" sz="5400">
                <a:solidFill>
                  <a:srgbClr val="FF0000"/>
                </a:solidFill>
                <a:latin typeface="Times New Roman" panose="02020603050405020304" pitchFamily="18" charset="0"/>
                <a:cs typeface="Times New Roman" panose="02020603050405020304" pitchFamily="18" charset="0"/>
              </a:rPr>
              <a:t>THÀNH PHỐ……</a:t>
            </a:r>
            <a:endParaRPr lang="en-US" sz="5400" dirty="0">
              <a:solidFill>
                <a:srgbClr val="FF0000"/>
              </a:solidFill>
              <a:latin typeface="Times New Roman" panose="02020603050405020304" pitchFamily="18" charset="0"/>
              <a:cs typeface="Times New Roman" panose="02020603050405020304" pitchFamily="18" charset="0"/>
            </a:endParaRPr>
          </a:p>
          <a:p>
            <a:pPr algn="ctr"/>
            <a:r>
              <a:rPr lang="en-US" sz="5400" dirty="0">
                <a:solidFill>
                  <a:srgbClr val="FF0000"/>
                </a:solidFill>
                <a:latin typeface="Times New Roman" panose="02020603050405020304" pitchFamily="18" charset="0"/>
                <a:cs typeface="Times New Roman" panose="02020603050405020304" pitchFamily="18" charset="0"/>
              </a:rPr>
              <a:t>TRƯỜNG </a:t>
            </a:r>
            <a:r>
              <a:rPr lang="en-US" sz="5400">
                <a:solidFill>
                  <a:srgbClr val="FF0000"/>
                </a:solidFill>
                <a:latin typeface="Times New Roman" panose="02020603050405020304" pitchFamily="18" charset="0"/>
                <a:cs typeface="Times New Roman" panose="02020603050405020304" pitchFamily="18" charset="0"/>
              </a:rPr>
              <a:t>THCS …….</a:t>
            </a: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3" name="Explosion: 8 Points 2">
            <a:extLst>
              <a:ext uri="{FF2B5EF4-FFF2-40B4-BE49-F238E27FC236}">
                <a16:creationId xmlns:a16="http://schemas.microsoft.com/office/drawing/2014/main" id="{6ECB6C07-1151-40F8-AF52-D4A6FBA7E74B}"/>
              </a:ext>
            </a:extLst>
          </p:cNvPr>
          <p:cNvSpPr/>
          <p:nvPr/>
        </p:nvSpPr>
        <p:spPr>
          <a:xfrm>
            <a:off x="0" y="4480560"/>
            <a:ext cx="12192000" cy="2377440"/>
          </a:xfrm>
          <a:prstGeom prst="irregularSeal1">
            <a:avLst/>
          </a:prstGeom>
          <a:solidFill>
            <a:schemeClr val="accent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err="1">
                <a:solidFill>
                  <a:srgbClr val="FF0000"/>
                </a:solidFill>
                <a:latin typeface="Times New Roman" panose="02020603050405020304" pitchFamily="18" charset="0"/>
                <a:cs typeface="Times New Roman" panose="02020603050405020304" pitchFamily="18" charset="0"/>
              </a:rPr>
              <a:t>Gv</a:t>
            </a:r>
            <a:r>
              <a:rPr lang="en-US" sz="360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27356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EAA0B15-BBAD-0C9E-464D-DDCC09DC4951}"/>
              </a:ext>
            </a:extLst>
          </p:cNvPr>
          <p:cNvSpPr txBox="1"/>
          <p:nvPr/>
        </p:nvSpPr>
        <p:spPr>
          <a:xfrm>
            <a:off x="1402080" y="315575"/>
            <a:ext cx="10515600" cy="4708981"/>
          </a:xfrm>
          <a:prstGeom prst="rect">
            <a:avLst/>
          </a:prstGeom>
          <a:noFill/>
        </p:spPr>
        <p:txBody>
          <a:bodyPr wrap="square">
            <a:spAutoFit/>
          </a:bodyPr>
          <a:lstStyle/>
          <a:p>
            <a:r>
              <a:rPr lang="en-US" sz="6000" b="1" u="sng">
                <a:solidFill>
                  <a:srgbClr val="FF0000"/>
                </a:solidFill>
                <a:latin typeface="Times New Roman" panose="02020603050405020304" pitchFamily="18" charset="0"/>
                <a:cs typeface="Times New Roman" panose="02020603050405020304" pitchFamily="18" charset="0"/>
              </a:rPr>
              <a:t>MỤC TIÊU: </a:t>
            </a:r>
          </a:p>
          <a:p>
            <a:r>
              <a:rPr lang="en-US" sz="6000" i="1">
                <a:solidFill>
                  <a:srgbClr val="0070C0"/>
                </a:solidFill>
                <a:latin typeface="Times New Roman" panose="02020603050405020304" pitchFamily="18" charset="0"/>
                <a:cs typeface="Times New Roman" panose="02020603050405020304" pitchFamily="18" charset="0"/>
              </a:rPr>
              <a:t>- </a:t>
            </a:r>
            <a:r>
              <a:rPr lang="vi-VN" sz="6000" i="1">
                <a:solidFill>
                  <a:srgbClr val="0070C0"/>
                </a:solidFill>
                <a:latin typeface="Times New Roman" panose="02020603050405020304" pitchFamily="18" charset="0"/>
                <a:cs typeface="Times New Roman" panose="02020603050405020304" pitchFamily="18" charset="0"/>
              </a:rPr>
              <a:t>Trình bày được vai trò của thủy sản trong nền kinh tế Việt Nam</a:t>
            </a:r>
          </a:p>
          <a:p>
            <a:r>
              <a:rPr lang="en-US" sz="6000" i="1">
                <a:solidFill>
                  <a:srgbClr val="0070C0"/>
                </a:solidFill>
                <a:latin typeface="Times New Roman" panose="02020603050405020304" pitchFamily="18" charset="0"/>
                <a:cs typeface="Times New Roman" panose="02020603050405020304" pitchFamily="18" charset="0"/>
              </a:rPr>
              <a:t>- </a:t>
            </a:r>
            <a:r>
              <a:rPr lang="vi-VN" sz="6000" i="1">
                <a:solidFill>
                  <a:srgbClr val="0070C0"/>
                </a:solidFill>
                <a:latin typeface="Times New Roman" panose="02020603050405020304" pitchFamily="18" charset="0"/>
                <a:cs typeface="Times New Roman" panose="02020603050405020304" pitchFamily="18" charset="0"/>
              </a:rPr>
              <a:t>Nhận biết được một số loại thủy sản có giá trị kinh tế cao</a:t>
            </a:r>
          </a:p>
        </p:txBody>
      </p:sp>
    </p:spTree>
    <p:extLst>
      <p:ext uri="{BB962C8B-B14F-4D97-AF65-F5344CB8AC3E}">
        <p14:creationId xmlns:p14="http://schemas.microsoft.com/office/powerpoint/2010/main" val="28374930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45210" y="342899"/>
            <a:ext cx="12062783" cy="4209932"/>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55440" y="3558083"/>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10912" y="867560"/>
            <a:ext cx="85832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CHƯƠNG</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6: NUÔI</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THUỶ SẢN</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584960" y="1868930"/>
            <a:ext cx="94945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BÀI 12: NGÀNH</a:t>
            </a:r>
            <a:r>
              <a:rPr kumimoji="0" lang="en-US" sz="48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NUÔI THUỶ SẢN Ở VIỆT NAM</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4204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38263" y="186617"/>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38263" y="214034"/>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18263" y="408646"/>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4020139" y="575805"/>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36139" y="594045"/>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28659" y="815892"/>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006376" y="84607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094545" y="2532840"/>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5874121" y="2642452"/>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1110410" y="4883720"/>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828430" y="2512693"/>
            <a:ext cx="3881594" cy="2062103"/>
          </a:xfrm>
          <a:prstGeom prst="rect">
            <a:avLst/>
          </a:prstGeom>
          <a:noFill/>
        </p:spPr>
        <p:txBody>
          <a:bodyPr wrap="square" rtlCol="0">
            <a:spAutoFit/>
          </a:bodyPr>
          <a:lstStyle/>
          <a:p>
            <a:r>
              <a:rPr lang="en-US" altLang="zh-CN" sz="3200" b="1">
                <a:solidFill>
                  <a:schemeClr val="accent6"/>
                </a:solidFill>
                <a:latin typeface="Times New Roman" panose="02020603050405020304" pitchFamily="18" charset="0"/>
                <a:ea typeface="微软雅黑" panose="020B0503020204020204" pitchFamily="34" charset="-122"/>
                <a:cs typeface="Times New Roman" panose="02020603050405020304" pitchFamily="18" charset="0"/>
              </a:rPr>
              <a:t>1. VAI TRÒ CỦA NGÀNH THUỶ SẢN TRONG NỀN KINH TẾ VIỆT NAM</a:t>
            </a:r>
          </a:p>
        </p:txBody>
      </p:sp>
      <p:sp>
        <p:nvSpPr>
          <p:cNvPr id="148" name="文本框 147"/>
          <p:cNvSpPr txBox="1"/>
          <p:nvPr/>
        </p:nvSpPr>
        <p:spPr>
          <a:xfrm>
            <a:off x="6665399" y="2589637"/>
            <a:ext cx="4167699" cy="584775"/>
          </a:xfrm>
          <a:prstGeom prst="rect">
            <a:avLst/>
          </a:prstGeom>
          <a:noFill/>
        </p:spPr>
        <p:txBody>
          <a:bodyPr wrap="square" rtlCol="0">
            <a:spAutoFit/>
          </a:bodyPr>
          <a:lstStyle/>
          <a:p>
            <a:r>
              <a:rPr lang="en-US" altLang="zh-CN" sz="3200" b="1">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3. LUYỆN TẬP </a:t>
            </a:r>
            <a:endParaRPr lang="zh-CN" altLang="en-US" sz="32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70" y="594045"/>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
        <p:nvSpPr>
          <p:cNvPr id="40" name="文本框 145">
            <a:extLst>
              <a:ext uri="{FF2B5EF4-FFF2-40B4-BE49-F238E27FC236}">
                <a16:creationId xmlns:a16="http://schemas.microsoft.com/office/drawing/2014/main" id="{D29DAB9A-01F8-8117-4185-9E59EAB16C7E}"/>
              </a:ext>
            </a:extLst>
          </p:cNvPr>
          <p:cNvSpPr txBox="1"/>
          <p:nvPr/>
        </p:nvSpPr>
        <p:spPr>
          <a:xfrm>
            <a:off x="1925129" y="4713921"/>
            <a:ext cx="3881594" cy="2492990"/>
          </a:xfrm>
          <a:prstGeom prst="rect">
            <a:avLst/>
          </a:prstGeom>
          <a:noFill/>
        </p:spPr>
        <p:txBody>
          <a:bodyPr wrap="square" rtlCol="0">
            <a:spAutoFit/>
          </a:bodyPr>
          <a:lstStyle/>
          <a:p>
            <a:r>
              <a:rPr lang="en-US" altLang="zh-CN" sz="32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2. MỘT SỐ LOẠI THUỶ SẢN CÓ GIÁ TRỊ KINH TẾ CAO Ở VIỆT NAM</a:t>
            </a:r>
            <a:endParaRPr lang="vi-VN" sz="3200">
              <a:solidFill>
                <a:srgbClr val="7030A0"/>
              </a:solidFill>
              <a:latin typeface="Times New Roman" panose="02020603050405020304" pitchFamily="18" charset="0"/>
              <a:cs typeface="Times New Roman" panose="02020603050405020304" pitchFamily="18" charset="0"/>
            </a:endParaRPr>
          </a:p>
          <a:p>
            <a:endParaRPr lang="en-US" altLang="zh-CN" sz="2800" b="1">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EA4E06C-E6D8-25B2-8A19-4718E0F67322}"/>
              </a:ext>
            </a:extLst>
          </p:cNvPr>
          <p:cNvPicPr>
            <a:picLocks noChangeAspect="1"/>
          </p:cNvPicPr>
          <p:nvPr/>
        </p:nvPicPr>
        <p:blipFill>
          <a:blip r:embed="rId6"/>
          <a:stretch>
            <a:fillRect/>
          </a:stretch>
        </p:blipFill>
        <p:spPr>
          <a:xfrm>
            <a:off x="5718297" y="4562639"/>
            <a:ext cx="1286367" cy="1286367"/>
          </a:xfrm>
          <a:prstGeom prst="rect">
            <a:avLst/>
          </a:prstGeom>
        </p:spPr>
      </p:pic>
      <p:sp>
        <p:nvSpPr>
          <p:cNvPr id="41" name="文本框 147">
            <a:extLst>
              <a:ext uri="{FF2B5EF4-FFF2-40B4-BE49-F238E27FC236}">
                <a16:creationId xmlns:a16="http://schemas.microsoft.com/office/drawing/2014/main" id="{67D66358-422D-9674-5752-86D52A6C8093}"/>
              </a:ext>
            </a:extLst>
          </p:cNvPr>
          <p:cNvSpPr txBox="1"/>
          <p:nvPr/>
        </p:nvSpPr>
        <p:spPr>
          <a:xfrm>
            <a:off x="6771603" y="4761885"/>
            <a:ext cx="4167699" cy="584775"/>
          </a:xfrm>
          <a:prstGeom prst="rect">
            <a:avLst/>
          </a:prstGeom>
          <a:noFill/>
        </p:spPr>
        <p:txBody>
          <a:bodyPr wrap="square" rtlCol="0">
            <a:spAutoFit/>
          </a:bodyPr>
          <a:lstStyle/>
          <a:p>
            <a:r>
              <a:rPr lang="en-US" altLang="zh-CN" sz="32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4. VẬN DỤNG </a:t>
            </a:r>
            <a:endParaRPr lang="zh-CN" altLang="en-US" sz="32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childTnLst>
                          </p:cTn>
                        </p:par>
                        <p:par>
                          <p:cTn id="71" fill="hold">
                            <p:stCondLst>
                              <p:cond delay="7850"/>
                            </p:stCondLst>
                            <p:childTnLst>
                              <p:par>
                                <p:cTn id="72" presetID="26" presetClass="entr" presetSubtype="0" fill="hold" nodeType="after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down)">
                                      <p:cBhvr>
                                        <p:cTn id="74" dur="87">
                                          <p:stCondLst>
                                            <p:cond delay="0"/>
                                          </p:stCondLst>
                                        </p:cTn>
                                        <p:tgtEl>
                                          <p:spTgt spid="114"/>
                                        </p:tgtEl>
                                      </p:cBhvr>
                                    </p:animEffect>
                                    <p:anim calcmode="lin" valueType="num">
                                      <p:cBhvr>
                                        <p:cTn id="75"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76"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77"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8"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9"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80" dur="4">
                                          <p:stCondLst>
                                            <p:cond delay="98"/>
                                          </p:stCondLst>
                                        </p:cTn>
                                        <p:tgtEl>
                                          <p:spTgt spid="114"/>
                                        </p:tgtEl>
                                      </p:cBhvr>
                                      <p:to x="100000" y="60000"/>
                                    </p:animScale>
                                    <p:animScale>
                                      <p:cBhvr>
                                        <p:cTn id="81" dur="25" decel="50000">
                                          <p:stCondLst>
                                            <p:cond delay="101"/>
                                          </p:stCondLst>
                                        </p:cTn>
                                        <p:tgtEl>
                                          <p:spTgt spid="114"/>
                                        </p:tgtEl>
                                      </p:cBhvr>
                                      <p:to x="100000" y="100000"/>
                                    </p:animScale>
                                    <p:animScale>
                                      <p:cBhvr>
                                        <p:cTn id="82" dur="4">
                                          <p:stCondLst>
                                            <p:cond delay="197"/>
                                          </p:stCondLst>
                                        </p:cTn>
                                        <p:tgtEl>
                                          <p:spTgt spid="114"/>
                                        </p:tgtEl>
                                      </p:cBhvr>
                                      <p:to x="100000" y="80000"/>
                                    </p:animScale>
                                    <p:animScale>
                                      <p:cBhvr>
                                        <p:cTn id="83" dur="25" decel="50000">
                                          <p:stCondLst>
                                            <p:cond delay="201"/>
                                          </p:stCondLst>
                                        </p:cTn>
                                        <p:tgtEl>
                                          <p:spTgt spid="114"/>
                                        </p:tgtEl>
                                      </p:cBhvr>
                                      <p:to x="100000" y="100000"/>
                                    </p:animScale>
                                    <p:animScale>
                                      <p:cBhvr>
                                        <p:cTn id="84" dur="4">
                                          <p:stCondLst>
                                            <p:cond delay="246"/>
                                          </p:stCondLst>
                                        </p:cTn>
                                        <p:tgtEl>
                                          <p:spTgt spid="114"/>
                                        </p:tgtEl>
                                      </p:cBhvr>
                                      <p:to x="100000" y="90000"/>
                                    </p:animScale>
                                    <p:animScale>
                                      <p:cBhvr>
                                        <p:cTn id="85" dur="25" decel="50000">
                                          <p:stCondLst>
                                            <p:cond delay="250"/>
                                          </p:stCondLst>
                                        </p:cTn>
                                        <p:tgtEl>
                                          <p:spTgt spid="114"/>
                                        </p:tgtEl>
                                      </p:cBhvr>
                                      <p:to x="100000" y="100000"/>
                                    </p:animScale>
                                    <p:animScale>
                                      <p:cBhvr>
                                        <p:cTn id="86" dur="4">
                                          <p:stCondLst>
                                            <p:cond delay="271"/>
                                          </p:stCondLst>
                                        </p:cTn>
                                        <p:tgtEl>
                                          <p:spTgt spid="114"/>
                                        </p:tgtEl>
                                      </p:cBhvr>
                                      <p:to x="100000" y="95000"/>
                                    </p:animScale>
                                    <p:animScale>
                                      <p:cBhvr>
                                        <p:cTn id="87" dur="25" decel="50000">
                                          <p:stCondLst>
                                            <p:cond delay="275"/>
                                          </p:stCondLst>
                                        </p:cTn>
                                        <p:tgtEl>
                                          <p:spTgt spid="114"/>
                                        </p:tgtEl>
                                      </p:cBhvr>
                                      <p:to x="100000" y="100000"/>
                                    </p:animScale>
                                  </p:childTnLst>
                                </p:cTn>
                              </p:par>
                            </p:childTnLst>
                          </p:cTn>
                        </p:par>
                        <p:par>
                          <p:cTn id="88" fill="hold">
                            <p:stCondLst>
                              <p:cond delay="8150"/>
                            </p:stCondLst>
                            <p:childTnLst>
                              <p:par>
                                <p:cTn id="89" presetID="26" presetClass="entr" presetSubtype="0" fill="hold" nodeType="afterEffect">
                                  <p:stCondLst>
                                    <p:cond delay="0"/>
                                  </p:stCondLst>
                                  <p:childTnLst>
                                    <p:set>
                                      <p:cBhvr>
                                        <p:cTn id="90" dur="1" fill="hold">
                                          <p:stCondLst>
                                            <p:cond delay="0"/>
                                          </p:stCondLst>
                                        </p:cTn>
                                        <p:tgtEl>
                                          <p:spTgt spid="122"/>
                                        </p:tgtEl>
                                        <p:attrNameLst>
                                          <p:attrName>style.visibility</p:attrName>
                                        </p:attrNameLst>
                                      </p:cBhvr>
                                      <p:to>
                                        <p:strVal val="visible"/>
                                      </p:to>
                                    </p:set>
                                    <p:animEffect transition="in" filter="wipe(down)">
                                      <p:cBhvr>
                                        <p:cTn id="91" dur="87">
                                          <p:stCondLst>
                                            <p:cond delay="0"/>
                                          </p:stCondLst>
                                        </p:cTn>
                                        <p:tgtEl>
                                          <p:spTgt spid="122"/>
                                        </p:tgtEl>
                                      </p:cBhvr>
                                    </p:animEffect>
                                    <p:anim calcmode="lin" valueType="num">
                                      <p:cBhvr>
                                        <p:cTn id="92"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93"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94"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95"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96"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97" dur="4">
                                          <p:stCondLst>
                                            <p:cond delay="98"/>
                                          </p:stCondLst>
                                        </p:cTn>
                                        <p:tgtEl>
                                          <p:spTgt spid="122"/>
                                        </p:tgtEl>
                                      </p:cBhvr>
                                      <p:to x="100000" y="60000"/>
                                    </p:animScale>
                                    <p:animScale>
                                      <p:cBhvr>
                                        <p:cTn id="98" dur="25" decel="50000">
                                          <p:stCondLst>
                                            <p:cond delay="101"/>
                                          </p:stCondLst>
                                        </p:cTn>
                                        <p:tgtEl>
                                          <p:spTgt spid="122"/>
                                        </p:tgtEl>
                                      </p:cBhvr>
                                      <p:to x="100000" y="100000"/>
                                    </p:animScale>
                                    <p:animScale>
                                      <p:cBhvr>
                                        <p:cTn id="99" dur="4">
                                          <p:stCondLst>
                                            <p:cond delay="197"/>
                                          </p:stCondLst>
                                        </p:cTn>
                                        <p:tgtEl>
                                          <p:spTgt spid="122"/>
                                        </p:tgtEl>
                                      </p:cBhvr>
                                      <p:to x="100000" y="80000"/>
                                    </p:animScale>
                                    <p:animScale>
                                      <p:cBhvr>
                                        <p:cTn id="100" dur="25" decel="50000">
                                          <p:stCondLst>
                                            <p:cond delay="201"/>
                                          </p:stCondLst>
                                        </p:cTn>
                                        <p:tgtEl>
                                          <p:spTgt spid="122"/>
                                        </p:tgtEl>
                                      </p:cBhvr>
                                      <p:to x="100000" y="100000"/>
                                    </p:animScale>
                                    <p:animScale>
                                      <p:cBhvr>
                                        <p:cTn id="101" dur="4">
                                          <p:stCondLst>
                                            <p:cond delay="246"/>
                                          </p:stCondLst>
                                        </p:cTn>
                                        <p:tgtEl>
                                          <p:spTgt spid="122"/>
                                        </p:tgtEl>
                                      </p:cBhvr>
                                      <p:to x="100000" y="90000"/>
                                    </p:animScale>
                                    <p:animScale>
                                      <p:cBhvr>
                                        <p:cTn id="102" dur="25" decel="50000">
                                          <p:stCondLst>
                                            <p:cond delay="250"/>
                                          </p:stCondLst>
                                        </p:cTn>
                                        <p:tgtEl>
                                          <p:spTgt spid="122"/>
                                        </p:tgtEl>
                                      </p:cBhvr>
                                      <p:to x="100000" y="100000"/>
                                    </p:animScale>
                                    <p:animScale>
                                      <p:cBhvr>
                                        <p:cTn id="103" dur="4">
                                          <p:stCondLst>
                                            <p:cond delay="271"/>
                                          </p:stCondLst>
                                        </p:cTn>
                                        <p:tgtEl>
                                          <p:spTgt spid="122"/>
                                        </p:tgtEl>
                                      </p:cBhvr>
                                      <p:to x="100000" y="95000"/>
                                    </p:animScale>
                                    <p:animScale>
                                      <p:cBhvr>
                                        <p:cTn id="104" dur="25" decel="50000">
                                          <p:stCondLst>
                                            <p:cond delay="275"/>
                                          </p:stCondLst>
                                        </p:cTn>
                                        <p:tgtEl>
                                          <p:spTgt spid="122"/>
                                        </p:tgtEl>
                                      </p:cBhvr>
                                      <p:to x="100000" y="100000"/>
                                    </p:animScale>
                                  </p:childTnLst>
                                </p:cTn>
                              </p:par>
                            </p:childTnLst>
                          </p:cTn>
                        </p:par>
                        <p:par>
                          <p:cTn id="105" fill="hold">
                            <p:stCondLst>
                              <p:cond delay="8450"/>
                            </p:stCondLst>
                            <p:childTnLst>
                              <p:par>
                                <p:cTn id="106" presetID="26" presetClass="entr" presetSubtype="0" fill="hold" nodeType="afterEffect">
                                  <p:stCondLst>
                                    <p:cond delay="0"/>
                                  </p:stCondLst>
                                  <p:childTnLst>
                                    <p:set>
                                      <p:cBhvr>
                                        <p:cTn id="107" dur="1" fill="hold">
                                          <p:stCondLst>
                                            <p:cond delay="0"/>
                                          </p:stCondLst>
                                        </p:cTn>
                                        <p:tgtEl>
                                          <p:spTgt spid="130"/>
                                        </p:tgtEl>
                                        <p:attrNameLst>
                                          <p:attrName>style.visibility</p:attrName>
                                        </p:attrNameLst>
                                      </p:cBhvr>
                                      <p:to>
                                        <p:strVal val="visible"/>
                                      </p:to>
                                    </p:set>
                                    <p:animEffect transition="in" filter="wipe(down)">
                                      <p:cBhvr>
                                        <p:cTn id="108" dur="87">
                                          <p:stCondLst>
                                            <p:cond delay="0"/>
                                          </p:stCondLst>
                                        </p:cTn>
                                        <p:tgtEl>
                                          <p:spTgt spid="130"/>
                                        </p:tgtEl>
                                      </p:cBhvr>
                                    </p:animEffect>
                                    <p:anim calcmode="lin" valueType="num">
                                      <p:cBhvr>
                                        <p:cTn id="109"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10"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11"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12"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13"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14" dur="4">
                                          <p:stCondLst>
                                            <p:cond delay="98"/>
                                          </p:stCondLst>
                                        </p:cTn>
                                        <p:tgtEl>
                                          <p:spTgt spid="130"/>
                                        </p:tgtEl>
                                      </p:cBhvr>
                                      <p:to x="100000" y="60000"/>
                                    </p:animScale>
                                    <p:animScale>
                                      <p:cBhvr>
                                        <p:cTn id="115" dur="25" decel="50000">
                                          <p:stCondLst>
                                            <p:cond delay="101"/>
                                          </p:stCondLst>
                                        </p:cTn>
                                        <p:tgtEl>
                                          <p:spTgt spid="130"/>
                                        </p:tgtEl>
                                      </p:cBhvr>
                                      <p:to x="100000" y="100000"/>
                                    </p:animScale>
                                    <p:animScale>
                                      <p:cBhvr>
                                        <p:cTn id="116" dur="4">
                                          <p:stCondLst>
                                            <p:cond delay="197"/>
                                          </p:stCondLst>
                                        </p:cTn>
                                        <p:tgtEl>
                                          <p:spTgt spid="130"/>
                                        </p:tgtEl>
                                      </p:cBhvr>
                                      <p:to x="100000" y="80000"/>
                                    </p:animScale>
                                    <p:animScale>
                                      <p:cBhvr>
                                        <p:cTn id="117" dur="25" decel="50000">
                                          <p:stCondLst>
                                            <p:cond delay="201"/>
                                          </p:stCondLst>
                                        </p:cTn>
                                        <p:tgtEl>
                                          <p:spTgt spid="130"/>
                                        </p:tgtEl>
                                      </p:cBhvr>
                                      <p:to x="100000" y="100000"/>
                                    </p:animScale>
                                    <p:animScale>
                                      <p:cBhvr>
                                        <p:cTn id="118" dur="4">
                                          <p:stCondLst>
                                            <p:cond delay="246"/>
                                          </p:stCondLst>
                                        </p:cTn>
                                        <p:tgtEl>
                                          <p:spTgt spid="130"/>
                                        </p:tgtEl>
                                      </p:cBhvr>
                                      <p:to x="100000" y="90000"/>
                                    </p:animScale>
                                    <p:animScale>
                                      <p:cBhvr>
                                        <p:cTn id="119" dur="25" decel="50000">
                                          <p:stCondLst>
                                            <p:cond delay="250"/>
                                          </p:stCondLst>
                                        </p:cTn>
                                        <p:tgtEl>
                                          <p:spTgt spid="130"/>
                                        </p:tgtEl>
                                      </p:cBhvr>
                                      <p:to x="100000" y="100000"/>
                                    </p:animScale>
                                    <p:animScale>
                                      <p:cBhvr>
                                        <p:cTn id="120" dur="4">
                                          <p:stCondLst>
                                            <p:cond delay="271"/>
                                          </p:stCondLst>
                                        </p:cTn>
                                        <p:tgtEl>
                                          <p:spTgt spid="130"/>
                                        </p:tgtEl>
                                      </p:cBhvr>
                                      <p:to x="100000" y="95000"/>
                                    </p:animScale>
                                    <p:animScale>
                                      <p:cBhvr>
                                        <p:cTn id="121" dur="25" decel="50000">
                                          <p:stCondLst>
                                            <p:cond delay="275"/>
                                          </p:stCondLst>
                                        </p:cTn>
                                        <p:tgtEl>
                                          <p:spTgt spid="130"/>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45" presetClass="entr" presetSubtype="0" fill="hold" grpId="0" nodeType="clickEffect">
                                  <p:stCondLst>
                                    <p:cond delay="0"/>
                                  </p:stCondLst>
                                  <p:childTnLst>
                                    <p:set>
                                      <p:cBhvr>
                                        <p:cTn id="125" dur="1" fill="hold">
                                          <p:stCondLst>
                                            <p:cond delay="0"/>
                                          </p:stCondLst>
                                        </p:cTn>
                                        <p:tgtEl>
                                          <p:spTgt spid="146"/>
                                        </p:tgtEl>
                                        <p:attrNameLst>
                                          <p:attrName>style.visibility</p:attrName>
                                        </p:attrNameLst>
                                      </p:cBhvr>
                                      <p:to>
                                        <p:strVal val="visible"/>
                                      </p:to>
                                    </p:set>
                                    <p:animEffect transition="in" filter="fade">
                                      <p:cBhvr>
                                        <p:cTn id="126" dur="2000"/>
                                        <p:tgtEl>
                                          <p:spTgt spid="146"/>
                                        </p:tgtEl>
                                      </p:cBhvr>
                                    </p:animEffect>
                                    <p:anim calcmode="lin" valueType="num">
                                      <p:cBhvr>
                                        <p:cTn id="127" dur="2000" fill="hold"/>
                                        <p:tgtEl>
                                          <p:spTgt spid="146"/>
                                        </p:tgtEl>
                                        <p:attrNameLst>
                                          <p:attrName>ppt_w</p:attrName>
                                        </p:attrNameLst>
                                      </p:cBhvr>
                                      <p:tavLst>
                                        <p:tav tm="0" fmla="#ppt_w*sin(2.5*pi*$)">
                                          <p:val>
                                            <p:fltVal val="0"/>
                                          </p:val>
                                        </p:tav>
                                        <p:tav tm="100000">
                                          <p:val>
                                            <p:fltVal val="1"/>
                                          </p:val>
                                        </p:tav>
                                      </p:tavLst>
                                    </p:anim>
                                    <p:anim calcmode="lin" valueType="num">
                                      <p:cBhvr>
                                        <p:cTn id="128" dur="2000" fill="hold"/>
                                        <p:tgtEl>
                                          <p:spTgt spid="146"/>
                                        </p:tgtEl>
                                        <p:attrNameLst>
                                          <p:attrName>ppt_h</p:attrName>
                                        </p:attrNameLst>
                                      </p:cBhvr>
                                      <p:tavLst>
                                        <p:tav tm="0">
                                          <p:val>
                                            <p:strVal val="#ppt_h"/>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6" presetClass="emph" presetSubtype="0" fill="hold" grpId="0" nodeType="clickEffect">
                                  <p:stCondLst>
                                    <p:cond delay="0"/>
                                  </p:stCondLst>
                                  <p:childTnLst>
                                    <p:animEffect transition="out" filter="fade">
                                      <p:cBhvr>
                                        <p:cTn id="132" dur="500" tmFilter="0, 0; .2, .5; .8, .5; 1, 0"/>
                                        <p:tgtEl>
                                          <p:spTgt spid="148"/>
                                        </p:tgtEl>
                                      </p:cBhvr>
                                    </p:animEffect>
                                    <p:animScale>
                                      <p:cBhvr>
                                        <p:cTn id="133" dur="250" autoRev="1" fill="hold"/>
                                        <p:tgtEl>
                                          <p:spTgt spid="148"/>
                                        </p:tgtEl>
                                      </p:cBhvr>
                                      <p:by x="105000" y="105000"/>
                                    </p:animScale>
                                  </p:childTnLst>
                                </p:cTn>
                              </p:par>
                            </p:childTnLst>
                          </p:cTn>
                        </p:par>
                      </p:childTnLst>
                    </p:cTn>
                  </p:par>
                  <p:par>
                    <p:cTn id="134" fill="hold">
                      <p:stCondLst>
                        <p:cond delay="indefinite"/>
                      </p:stCondLst>
                      <p:childTnLst>
                        <p:par>
                          <p:cTn id="135" fill="hold">
                            <p:stCondLst>
                              <p:cond delay="0"/>
                            </p:stCondLst>
                            <p:childTnLst>
                              <p:par>
                                <p:cTn id="136" presetID="26" presetClass="entr" presetSubtype="0" fill="hold" grpId="0" nodeType="clickEffect">
                                  <p:stCondLst>
                                    <p:cond delay="0"/>
                                  </p:stCondLst>
                                  <p:childTnLst>
                                    <p:set>
                                      <p:cBhvr>
                                        <p:cTn id="137" dur="1" fill="hold">
                                          <p:stCondLst>
                                            <p:cond delay="0"/>
                                          </p:stCondLst>
                                        </p:cTn>
                                        <p:tgtEl>
                                          <p:spTgt spid="40"/>
                                        </p:tgtEl>
                                        <p:attrNameLst>
                                          <p:attrName>style.visibility</p:attrName>
                                        </p:attrNameLst>
                                      </p:cBhvr>
                                      <p:to>
                                        <p:strVal val="visible"/>
                                      </p:to>
                                    </p:set>
                                    <p:animEffect transition="in" filter="wipe(down)">
                                      <p:cBhvr>
                                        <p:cTn id="138" dur="580">
                                          <p:stCondLst>
                                            <p:cond delay="0"/>
                                          </p:stCondLst>
                                        </p:cTn>
                                        <p:tgtEl>
                                          <p:spTgt spid="40"/>
                                        </p:tgtEl>
                                      </p:cBhvr>
                                    </p:animEffect>
                                    <p:anim calcmode="lin" valueType="num">
                                      <p:cBhvr>
                                        <p:cTn id="139"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0"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41"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42"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43"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44" dur="26">
                                          <p:stCondLst>
                                            <p:cond delay="650"/>
                                          </p:stCondLst>
                                        </p:cTn>
                                        <p:tgtEl>
                                          <p:spTgt spid="40"/>
                                        </p:tgtEl>
                                      </p:cBhvr>
                                      <p:to x="100000" y="60000"/>
                                    </p:animScale>
                                    <p:animScale>
                                      <p:cBhvr>
                                        <p:cTn id="145" dur="166" decel="50000">
                                          <p:stCondLst>
                                            <p:cond delay="676"/>
                                          </p:stCondLst>
                                        </p:cTn>
                                        <p:tgtEl>
                                          <p:spTgt spid="40"/>
                                        </p:tgtEl>
                                      </p:cBhvr>
                                      <p:to x="100000" y="100000"/>
                                    </p:animScale>
                                    <p:animScale>
                                      <p:cBhvr>
                                        <p:cTn id="146" dur="26">
                                          <p:stCondLst>
                                            <p:cond delay="1312"/>
                                          </p:stCondLst>
                                        </p:cTn>
                                        <p:tgtEl>
                                          <p:spTgt spid="40"/>
                                        </p:tgtEl>
                                      </p:cBhvr>
                                      <p:to x="100000" y="80000"/>
                                    </p:animScale>
                                    <p:animScale>
                                      <p:cBhvr>
                                        <p:cTn id="147" dur="166" decel="50000">
                                          <p:stCondLst>
                                            <p:cond delay="1338"/>
                                          </p:stCondLst>
                                        </p:cTn>
                                        <p:tgtEl>
                                          <p:spTgt spid="40"/>
                                        </p:tgtEl>
                                      </p:cBhvr>
                                      <p:to x="100000" y="100000"/>
                                    </p:animScale>
                                    <p:animScale>
                                      <p:cBhvr>
                                        <p:cTn id="148" dur="26">
                                          <p:stCondLst>
                                            <p:cond delay="1642"/>
                                          </p:stCondLst>
                                        </p:cTn>
                                        <p:tgtEl>
                                          <p:spTgt spid="40"/>
                                        </p:tgtEl>
                                      </p:cBhvr>
                                      <p:to x="100000" y="90000"/>
                                    </p:animScale>
                                    <p:animScale>
                                      <p:cBhvr>
                                        <p:cTn id="149" dur="166" decel="50000">
                                          <p:stCondLst>
                                            <p:cond delay="1668"/>
                                          </p:stCondLst>
                                        </p:cTn>
                                        <p:tgtEl>
                                          <p:spTgt spid="40"/>
                                        </p:tgtEl>
                                      </p:cBhvr>
                                      <p:to x="100000" y="100000"/>
                                    </p:animScale>
                                    <p:animScale>
                                      <p:cBhvr>
                                        <p:cTn id="150" dur="26">
                                          <p:stCondLst>
                                            <p:cond delay="1808"/>
                                          </p:stCondLst>
                                        </p:cTn>
                                        <p:tgtEl>
                                          <p:spTgt spid="40"/>
                                        </p:tgtEl>
                                      </p:cBhvr>
                                      <p:to x="100000" y="95000"/>
                                    </p:animScale>
                                    <p:animScale>
                                      <p:cBhvr>
                                        <p:cTn id="151" dur="166" decel="50000">
                                          <p:stCondLst>
                                            <p:cond delay="1834"/>
                                          </p:stCondLst>
                                        </p:cTn>
                                        <p:tgtEl>
                                          <p:spTgt spid="40"/>
                                        </p:tgtEl>
                                      </p:cBhvr>
                                      <p:to x="100000" y="100000"/>
                                    </p:animScale>
                                  </p:childTnLst>
                                </p:cTn>
                              </p:par>
                            </p:childTnLst>
                          </p:cTn>
                        </p:par>
                      </p:childTnLst>
                    </p:cTn>
                  </p:par>
                  <p:par>
                    <p:cTn id="152" fill="hold">
                      <p:stCondLst>
                        <p:cond delay="indefinite"/>
                      </p:stCondLst>
                      <p:childTnLst>
                        <p:par>
                          <p:cTn id="153" fill="hold">
                            <p:stCondLst>
                              <p:cond delay="0"/>
                            </p:stCondLst>
                            <p:childTnLst>
                              <p:par>
                                <p:cTn id="154" presetID="31" presetClass="entr" presetSubtype="0" fill="hold" grpId="0" nodeType="clickEffect">
                                  <p:stCondLst>
                                    <p:cond delay="0"/>
                                  </p:stCondLst>
                                  <p:childTnLst>
                                    <p:set>
                                      <p:cBhvr>
                                        <p:cTn id="155" dur="1" fill="hold">
                                          <p:stCondLst>
                                            <p:cond delay="0"/>
                                          </p:stCondLst>
                                        </p:cTn>
                                        <p:tgtEl>
                                          <p:spTgt spid="41"/>
                                        </p:tgtEl>
                                        <p:attrNameLst>
                                          <p:attrName>style.visibility</p:attrName>
                                        </p:attrNameLst>
                                      </p:cBhvr>
                                      <p:to>
                                        <p:strVal val="visible"/>
                                      </p:to>
                                    </p:set>
                                    <p:anim calcmode="lin" valueType="num">
                                      <p:cBhvr>
                                        <p:cTn id="156" dur="1000" fill="hold"/>
                                        <p:tgtEl>
                                          <p:spTgt spid="41"/>
                                        </p:tgtEl>
                                        <p:attrNameLst>
                                          <p:attrName>ppt_w</p:attrName>
                                        </p:attrNameLst>
                                      </p:cBhvr>
                                      <p:tavLst>
                                        <p:tav tm="0">
                                          <p:val>
                                            <p:fltVal val="0"/>
                                          </p:val>
                                        </p:tav>
                                        <p:tav tm="100000">
                                          <p:val>
                                            <p:strVal val="#ppt_w"/>
                                          </p:val>
                                        </p:tav>
                                      </p:tavLst>
                                    </p:anim>
                                    <p:anim calcmode="lin" valueType="num">
                                      <p:cBhvr>
                                        <p:cTn id="157" dur="1000" fill="hold"/>
                                        <p:tgtEl>
                                          <p:spTgt spid="41"/>
                                        </p:tgtEl>
                                        <p:attrNameLst>
                                          <p:attrName>ppt_h</p:attrName>
                                        </p:attrNameLst>
                                      </p:cBhvr>
                                      <p:tavLst>
                                        <p:tav tm="0">
                                          <p:val>
                                            <p:fltVal val="0"/>
                                          </p:val>
                                        </p:tav>
                                        <p:tav tm="100000">
                                          <p:val>
                                            <p:strVal val="#ppt_h"/>
                                          </p:val>
                                        </p:tav>
                                      </p:tavLst>
                                    </p:anim>
                                    <p:anim calcmode="lin" valueType="num">
                                      <p:cBhvr>
                                        <p:cTn id="158" dur="1000" fill="hold"/>
                                        <p:tgtEl>
                                          <p:spTgt spid="41"/>
                                        </p:tgtEl>
                                        <p:attrNameLst>
                                          <p:attrName>style.rotation</p:attrName>
                                        </p:attrNameLst>
                                      </p:cBhvr>
                                      <p:tavLst>
                                        <p:tav tm="0">
                                          <p:val>
                                            <p:fltVal val="90"/>
                                          </p:val>
                                        </p:tav>
                                        <p:tav tm="100000">
                                          <p:val>
                                            <p:fltVal val="0"/>
                                          </p:val>
                                        </p:tav>
                                      </p:tavLst>
                                    </p:anim>
                                    <p:animEffect transition="in" filter="fade">
                                      <p:cBhvr>
                                        <p:cTn id="15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8"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83181" y="105156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vi-VN" sz="5400" b="1">
                <a:solidFill>
                  <a:schemeClr val="accent2"/>
                </a:solidFill>
                <a:latin typeface="+mj-lt"/>
              </a:rPr>
              <a:t>Em hãy nêu vai trò của ngành thủy sản được minh họa trong hình 12.1</a:t>
            </a:r>
            <a:r>
              <a:rPr lang="en-US" sz="5400" b="1">
                <a:solidFill>
                  <a:schemeClr val="accent2"/>
                </a:solidFill>
                <a:latin typeface="+mj-lt"/>
              </a:rPr>
              <a:t> ?</a:t>
            </a:r>
            <a:endParaRPr lang="vi-VN" sz="5400">
              <a:solidFill>
                <a:schemeClr val="accent2"/>
              </a:solidFill>
              <a:latin typeface="+mj-lt"/>
            </a:endParaRPr>
          </a:p>
        </p:txBody>
      </p:sp>
    </p:spTree>
    <p:extLst>
      <p:ext uri="{BB962C8B-B14F-4D97-AF65-F5344CB8AC3E}">
        <p14:creationId xmlns:p14="http://schemas.microsoft.com/office/powerpoint/2010/main" val="567335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lang="zh-CN" altLang="en-US" sz="32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9849464" cy="5129738"/>
          </a:xfrm>
          <a:prstGeom prst="rect">
            <a:avLst/>
          </a:prstGeom>
          <a:ln w="28575">
            <a:solidFill>
              <a:schemeClr val="tx1"/>
            </a:solidFill>
          </a:ln>
        </p:spPr>
        <p:txBody>
          <a:bodyPr wrap="square">
            <a:spAutoFit/>
          </a:bodyPr>
          <a:lstStyle/>
          <a:p>
            <a:pPr lvl="0"/>
            <a:r>
              <a:rPr lang="en-US" sz="32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1. </a:t>
            </a:r>
            <a:r>
              <a:rPr lang="vi-VN" sz="4000" b="1">
                <a:latin typeface="Times New Roman" panose="02020603050405020304" pitchFamily="18" charset="0"/>
                <a:cs typeface="Times New Roman" panose="02020603050405020304" pitchFamily="18" charset="0"/>
              </a:rPr>
              <a:t>Em hãy nêu vai trò của ngành thủy sản được minh họa trong hình 12.1</a:t>
            </a:r>
            <a:r>
              <a:rPr lang="en-US" sz="4000" b="1">
                <a:latin typeface="Times New Roman" panose="02020603050405020304" pitchFamily="18" charset="0"/>
                <a:cs typeface="Times New Roman" panose="02020603050405020304" pitchFamily="18" charset="0"/>
              </a:rPr>
              <a:t> ?</a:t>
            </a:r>
            <a:endParaRPr lang="vi-VN" sz="4000">
              <a:latin typeface="Times New Roman" panose="02020603050405020304" pitchFamily="18" charset="0"/>
              <a:cs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p>
          <a:p>
            <a:pPr marL="457200" algn="just">
              <a:lnSpc>
                <a:spcPct val="120000"/>
              </a:lnSpc>
              <a:spcAft>
                <a:spcPts val="300"/>
              </a:spcAft>
            </a:pPr>
            <a:r>
              <a:rPr lang="en-US" sz="4000" b="1">
                <a:latin typeface="Times New Roman" panose="02020603050405020304" pitchFamily="18" charset="0"/>
                <a:ea typeface="Calibri" panose="020F0502020204030204" pitchFamily="34" charset="0"/>
                <a:cs typeface="Times New Roman" panose="02020603050405020304" pitchFamily="18" charset="0"/>
              </a:rPr>
              <a:t>2.</a:t>
            </a: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en-US" sz="4000" b="1">
                <a:latin typeface="Times New Roman" panose="02020603050405020304" pitchFamily="18" charset="0"/>
                <a:ea typeface="Arial" panose="020B0604020202020204" pitchFamily="34" charset="0"/>
                <a:cs typeface="Times New Roman" panose="02020603050405020304" pitchFamily="18" charset="0"/>
              </a:rPr>
              <a:t>Vì sao nuôi thủy sản ven biển hải đảo lại góp phần đảm bảo chủ quyền an ninh quốc gia.?</a:t>
            </a:r>
            <a:endParaRPr lang="vi-VN"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SỐ 1</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448574" y="1053478"/>
            <a:ext cx="11743426" cy="5493812"/>
          </a:xfrm>
          <a:prstGeom prst="rect">
            <a:avLst/>
          </a:prstGeom>
          <a:noFill/>
        </p:spPr>
        <p:txBody>
          <a:bodyPr wrap="square">
            <a:spAutoFit/>
          </a:bodyPr>
          <a:lstStyle/>
          <a:p>
            <a:pPr algn="just"/>
            <a:r>
              <a:rPr lang="en-US" sz="3600" b="1" i="1" u="sng">
                <a:solidFill>
                  <a:srgbClr val="0070C0"/>
                </a:solidFill>
                <a:effectLst/>
                <a:latin typeface="Times New Roman" panose="02020603050405020304" pitchFamily="18" charset="0"/>
                <a:cs typeface="Times New Roman" panose="02020603050405020304" pitchFamily="18" charset="0"/>
              </a:rPr>
              <a:t>Câu 1: Trả lời</a:t>
            </a:r>
          </a:p>
          <a:p>
            <a:pPr algn="just"/>
            <a:r>
              <a:rPr lang="vi-VN" sz="3500" b="1" i="0">
                <a:solidFill>
                  <a:srgbClr val="0070C0"/>
                </a:solidFill>
                <a:effectLst/>
                <a:latin typeface="+mj-lt"/>
              </a:rPr>
              <a:t>Hình 12.1a: </a:t>
            </a:r>
            <a:r>
              <a:rPr lang="vi-VN" sz="3500" b="0" i="0">
                <a:solidFill>
                  <a:srgbClr val="0070C0"/>
                </a:solidFill>
                <a:effectLst/>
                <a:latin typeface="+mj-lt"/>
              </a:rPr>
              <a:t>Cung cấp thực phẩm cho con người</a:t>
            </a:r>
          </a:p>
          <a:p>
            <a:pPr algn="just"/>
            <a:r>
              <a:rPr lang="vi-VN" sz="3500" b="1" i="0">
                <a:solidFill>
                  <a:srgbClr val="0070C0"/>
                </a:solidFill>
                <a:effectLst/>
                <a:latin typeface="+mj-lt"/>
              </a:rPr>
              <a:t>Hình 12.1b: </a:t>
            </a:r>
            <a:r>
              <a:rPr lang="vi-VN" sz="3500" b="0" i="0">
                <a:solidFill>
                  <a:srgbClr val="0070C0"/>
                </a:solidFill>
                <a:effectLst/>
                <a:latin typeface="+mj-lt"/>
              </a:rPr>
              <a:t>Cung cấp nguyên liệu cho ngành chăn nuôi và các ngành công nghiệp khác.</a:t>
            </a:r>
          </a:p>
          <a:p>
            <a:pPr algn="just"/>
            <a:r>
              <a:rPr lang="vi-VN" sz="3500" b="1" i="0">
                <a:solidFill>
                  <a:srgbClr val="0070C0"/>
                </a:solidFill>
                <a:effectLst/>
                <a:latin typeface="+mj-lt"/>
              </a:rPr>
              <a:t>Hình 12.1c: </a:t>
            </a:r>
            <a:r>
              <a:rPr lang="vi-VN" sz="3500" b="0" i="0">
                <a:solidFill>
                  <a:srgbClr val="0070C0"/>
                </a:solidFill>
                <a:effectLst/>
                <a:latin typeface="+mj-lt"/>
              </a:rPr>
              <a:t>Cung cấp nguyên liệu cho ngành chế biến thực phẩm.</a:t>
            </a:r>
          </a:p>
          <a:p>
            <a:pPr algn="just"/>
            <a:r>
              <a:rPr lang="vi-VN" sz="3500" b="1" i="0">
                <a:solidFill>
                  <a:srgbClr val="0070C0"/>
                </a:solidFill>
                <a:effectLst/>
                <a:latin typeface="+mj-lt"/>
              </a:rPr>
              <a:t>Hình 12.d: </a:t>
            </a:r>
            <a:r>
              <a:rPr lang="vi-VN" sz="3500" b="0" i="0">
                <a:solidFill>
                  <a:srgbClr val="0070C0"/>
                </a:solidFill>
                <a:effectLst/>
                <a:latin typeface="+mj-lt"/>
              </a:rPr>
              <a:t>Xuất khẩu thủy sản</a:t>
            </a:r>
          </a:p>
          <a:p>
            <a:pPr algn="just"/>
            <a:r>
              <a:rPr lang="vi-VN" sz="3500" b="1" i="0">
                <a:solidFill>
                  <a:srgbClr val="0070C0"/>
                </a:solidFill>
                <a:effectLst/>
                <a:latin typeface="+mj-lt"/>
              </a:rPr>
              <a:t>Hình 12.1e: </a:t>
            </a:r>
            <a:r>
              <a:rPr lang="vi-VN" sz="3500" b="0" i="0">
                <a:solidFill>
                  <a:srgbClr val="0070C0"/>
                </a:solidFill>
                <a:effectLst/>
                <a:latin typeface="+mj-lt"/>
              </a:rPr>
              <a:t>Tạo việc làm và tăng thu nhập cho người lao động.</a:t>
            </a:r>
          </a:p>
          <a:p>
            <a:pPr algn="just"/>
            <a:r>
              <a:rPr lang="vi-VN" sz="3500" b="1" i="0">
                <a:solidFill>
                  <a:srgbClr val="0070C0"/>
                </a:solidFill>
                <a:effectLst/>
                <a:latin typeface="+mj-lt"/>
              </a:rPr>
              <a:t>Hình 12.1f: </a:t>
            </a:r>
            <a:r>
              <a:rPr lang="vi-VN" sz="3500" b="0" i="0">
                <a:solidFill>
                  <a:srgbClr val="0070C0"/>
                </a:solidFill>
                <a:effectLst/>
                <a:latin typeface="+mj-lt"/>
              </a:rPr>
              <a:t>Góp phần bảo vệ môi trường và đảm bảo chủ quyền quốc gia.</a:t>
            </a:r>
          </a:p>
        </p:txBody>
      </p:sp>
    </p:spTree>
    <p:extLst>
      <p:ext uri="{BB962C8B-B14F-4D97-AF65-F5344CB8AC3E}">
        <p14:creationId xmlns:p14="http://schemas.microsoft.com/office/powerpoint/2010/main" val="3872229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14600" y="100584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r>
              <a:rPr lang="vi-VN" sz="4800" b="1">
                <a:solidFill>
                  <a:srgbClr val="FF3300"/>
                </a:solidFill>
                <a:latin typeface="Times New Roman" panose="02020603050405020304" pitchFamily="18" charset="0"/>
              </a:rPr>
              <a:t>Vì sao nuôi thủy sản ven biển hải đảo lại góp phần đảm bảo chủ quyền an ninh quốc gia.?</a:t>
            </a:r>
            <a:endParaRPr kumimoji="0" lang="vi-VN" sz="4800" b="0" i="0" u="none" strike="noStrike" kern="1200" cap="none" spc="0" normalizeH="0" baseline="0" noProof="0">
              <a:ln>
                <a:noFill/>
              </a:ln>
              <a:solidFill>
                <a:srgbClr val="FF3300"/>
              </a:solidFill>
              <a:effectLst/>
              <a:uLnTx/>
              <a:uFillTx/>
              <a:latin typeface="Times New Roman" panose="02020603050405020304" pitchFamily="18" charset="0"/>
            </a:endParaRPr>
          </a:p>
        </p:txBody>
      </p:sp>
    </p:spTree>
    <p:extLst>
      <p:ext uri="{BB962C8B-B14F-4D97-AF65-F5344CB8AC3E}">
        <p14:creationId xmlns:p14="http://schemas.microsoft.com/office/powerpoint/2010/main" val="263061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7200" i="1" u="sng">
                <a:solidFill>
                  <a:srgbClr val="0070C0"/>
                </a:solidFill>
                <a:latin typeface="Times New Roman" panose="02020603050405020304" pitchFamily="18" charset="0"/>
              </a:rPr>
              <a:t>Câu 2: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Vì người dân chỉ được nuôi trồng, đánh bắt thủy sản trong phạm vi lãnh thổ của mình. </a:t>
            </a:r>
          </a:p>
        </p:txBody>
      </p:sp>
    </p:spTree>
    <p:extLst>
      <p:ext uri="{BB962C8B-B14F-4D97-AF65-F5344CB8AC3E}">
        <p14:creationId xmlns:p14="http://schemas.microsoft.com/office/powerpoint/2010/main" val="3468511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8" name="椭圆 107"/>
          <p:cNvSpPr>
            <a:spLocks noChangeAspect="1"/>
          </p:cNvSpPr>
          <p:nvPr/>
        </p:nvSpPr>
        <p:spPr>
          <a:xfrm>
            <a:off x="2818093" y="848120"/>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9" name="椭圆 108"/>
          <p:cNvSpPr>
            <a:spLocks noChangeAspect="1"/>
          </p:cNvSpPr>
          <p:nvPr/>
        </p:nvSpPr>
        <p:spPr>
          <a:xfrm>
            <a:off x="3065478" y="1110295"/>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0" name="任意多边形 109"/>
          <p:cNvSpPr/>
          <p:nvPr/>
        </p:nvSpPr>
        <p:spPr>
          <a:xfrm>
            <a:off x="3960663" y="1291892"/>
            <a:ext cx="6701585"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2" name="文本框 111"/>
          <p:cNvSpPr txBox="1"/>
          <p:nvPr/>
        </p:nvSpPr>
        <p:spPr>
          <a:xfrm>
            <a:off x="3574093" y="1582464"/>
            <a:ext cx="9829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9900">
                    <a:lumMod val="75000"/>
                  </a:srgbClr>
                </a:solidFill>
                <a:effectLst/>
                <a:uLnTx/>
                <a:uFillTx/>
                <a:latin typeface="Impact" panose="020B0806030902050204" pitchFamily="34" charset="0"/>
                <a:ea typeface="宋体" panose="02010600030101010101" pitchFamily="2" charset="-122"/>
                <a:cs typeface="+mn-cs"/>
              </a:rPr>
              <a:t>02</a:t>
            </a:r>
            <a:endParaRPr kumimoji="0" lang="zh-CN" altLang="en-US" sz="6000" b="0" i="0" u="none" strike="noStrike" kern="1200" cap="none" spc="0" normalizeH="0" baseline="0" noProof="0" dirty="0">
              <a:ln>
                <a:noFill/>
              </a:ln>
              <a:solidFill>
                <a:srgbClr val="FF9900">
                  <a:lumMod val="75000"/>
                </a:srgbClr>
              </a:solidFill>
              <a:effectLst/>
              <a:uLnTx/>
              <a:uFillTx/>
              <a:latin typeface="Impact" panose="020B0806030902050204" pitchFamily="34" charset="0"/>
              <a:ea typeface="宋体" panose="02010600030101010101" pitchFamily="2" charset="-122"/>
              <a:cs typeface="+mn-cs"/>
            </a:endParaRPr>
          </a:p>
        </p:txBody>
      </p:sp>
      <p:sp>
        <p:nvSpPr>
          <p:cNvPr id="113" name="文本框 112"/>
          <p:cNvSpPr txBox="1"/>
          <p:nvPr/>
        </p:nvSpPr>
        <p:spPr>
          <a:xfrm>
            <a:off x="5338093" y="1354688"/>
            <a:ext cx="5483155" cy="1569660"/>
          </a:xfrm>
          <a:prstGeom prst="rect">
            <a:avLst/>
          </a:prstGeom>
          <a:noFill/>
        </p:spPr>
        <p:txBody>
          <a:bodyPr wrap="square" rtlCol="0">
            <a:spAutoFit/>
          </a:bodyPr>
          <a:lstStyle/>
          <a:p>
            <a:r>
              <a:rPr lang="en-US" sz="3200" b="1">
                <a:solidFill>
                  <a:srgbClr val="0070C0"/>
                </a:solidFill>
                <a:latin typeface="Times New Roman" panose="02020603050405020304" pitchFamily="18" charset="0"/>
                <a:cs typeface="Times New Roman" panose="02020603050405020304" pitchFamily="18" charset="0"/>
              </a:rPr>
              <a:t>1. VAI TRÒ CỦA NGÀNH THUỶ SẢN TRONG NỀN KINH TẾ VIỆT NAM</a:t>
            </a:r>
            <a:endParaRPr lang="vi-VN" sz="3200">
              <a:solidFill>
                <a:srgbClr val="0070C0"/>
              </a:solidFill>
              <a:latin typeface="Times New Roman" panose="02020603050405020304" pitchFamily="18" charset="0"/>
              <a:cs typeface="Times New Roman" panose="02020603050405020304" pitchFamily="18" charset="0"/>
            </a:endParaRPr>
          </a:p>
        </p:txBody>
      </p:sp>
      <p:grpSp>
        <p:nvGrpSpPr>
          <p:cNvPr id="114" name="组合 113"/>
          <p:cNvGrpSpPr/>
          <p:nvPr/>
        </p:nvGrpSpPr>
        <p:grpSpPr>
          <a:xfrm>
            <a:off x="1502847" y="3949915"/>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2602448" y="3900214"/>
            <a:ext cx="8784420" cy="1446550"/>
          </a:xfrm>
          <a:prstGeom prst="rect">
            <a:avLst/>
          </a:prstGeom>
          <a:noFill/>
        </p:spPr>
        <p:txBody>
          <a:bodyPr wrap="square" rtlCol="0">
            <a:spAutoFit/>
          </a:bodyPr>
          <a:lstStyle/>
          <a:p>
            <a:r>
              <a:rPr lang="en-US" sz="4400" b="1">
                <a:solidFill>
                  <a:srgbClr val="FF0000"/>
                </a:solidFill>
                <a:latin typeface="Times New Roman" panose="02020603050405020304" pitchFamily="18" charset="0"/>
                <a:cs typeface="Times New Roman" panose="02020603050405020304" pitchFamily="18" charset="0"/>
              </a:rPr>
              <a:t>1.</a:t>
            </a:r>
            <a:r>
              <a:rPr lang="en-US" sz="4400" b="1" i="1">
                <a:solidFill>
                  <a:srgbClr val="FF0000"/>
                </a:solidFill>
                <a:latin typeface="Times New Roman" panose="02020603050405020304" pitchFamily="18" charset="0"/>
                <a:cs typeface="Times New Roman" panose="02020603050405020304" pitchFamily="18" charset="0"/>
              </a:rPr>
              <a:t> Vai trò của ngành thủy sản trong nền kinh tế Việt Nam</a:t>
            </a:r>
            <a:endParaRPr lang="vi-VN" sz="4400">
              <a:solidFill>
                <a:srgbClr val="FF0000"/>
              </a:solidFill>
              <a:latin typeface="Times New Roman" panose="02020603050405020304" pitchFamily="18" charset="0"/>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248" y="1209111"/>
            <a:ext cx="1307304"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750"/>
                            </p:stCondLst>
                            <p:childTnLst>
                              <p:par>
                                <p:cTn id="64" presetID="26" presetClass="entr" presetSubtype="0" fill="hold" nodeType="afterEffect">
                                  <p:stCondLst>
                                    <p:cond delay="0"/>
                                  </p:stCondLst>
                                  <p:childTnLst>
                                    <p:set>
                                      <p:cBhvr>
                                        <p:cTn id="65" dur="1" fill="hold">
                                          <p:stCondLst>
                                            <p:cond delay="0"/>
                                          </p:stCondLst>
                                        </p:cTn>
                                        <p:tgtEl>
                                          <p:spTgt spid="114"/>
                                        </p:tgtEl>
                                        <p:attrNameLst>
                                          <p:attrName>style.visibility</p:attrName>
                                        </p:attrNameLst>
                                      </p:cBhvr>
                                      <p:to>
                                        <p:strVal val="visible"/>
                                      </p:to>
                                    </p:set>
                                    <p:animEffect transition="in" filter="wipe(down)">
                                      <p:cBhvr>
                                        <p:cTn id="66" dur="87">
                                          <p:stCondLst>
                                            <p:cond delay="0"/>
                                          </p:stCondLst>
                                        </p:cTn>
                                        <p:tgtEl>
                                          <p:spTgt spid="114"/>
                                        </p:tgtEl>
                                      </p:cBhvr>
                                    </p:animEffect>
                                    <p:anim calcmode="lin" valueType="num">
                                      <p:cBhvr>
                                        <p:cTn id="67"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72" dur="4">
                                          <p:stCondLst>
                                            <p:cond delay="98"/>
                                          </p:stCondLst>
                                        </p:cTn>
                                        <p:tgtEl>
                                          <p:spTgt spid="114"/>
                                        </p:tgtEl>
                                      </p:cBhvr>
                                      <p:to x="100000" y="60000"/>
                                    </p:animScale>
                                    <p:animScale>
                                      <p:cBhvr>
                                        <p:cTn id="73" dur="25" decel="50000">
                                          <p:stCondLst>
                                            <p:cond delay="101"/>
                                          </p:stCondLst>
                                        </p:cTn>
                                        <p:tgtEl>
                                          <p:spTgt spid="114"/>
                                        </p:tgtEl>
                                      </p:cBhvr>
                                      <p:to x="100000" y="100000"/>
                                    </p:animScale>
                                    <p:animScale>
                                      <p:cBhvr>
                                        <p:cTn id="74" dur="4">
                                          <p:stCondLst>
                                            <p:cond delay="197"/>
                                          </p:stCondLst>
                                        </p:cTn>
                                        <p:tgtEl>
                                          <p:spTgt spid="114"/>
                                        </p:tgtEl>
                                      </p:cBhvr>
                                      <p:to x="100000" y="80000"/>
                                    </p:animScale>
                                    <p:animScale>
                                      <p:cBhvr>
                                        <p:cTn id="75" dur="25" decel="50000">
                                          <p:stCondLst>
                                            <p:cond delay="201"/>
                                          </p:stCondLst>
                                        </p:cTn>
                                        <p:tgtEl>
                                          <p:spTgt spid="114"/>
                                        </p:tgtEl>
                                      </p:cBhvr>
                                      <p:to x="100000" y="100000"/>
                                    </p:animScale>
                                    <p:animScale>
                                      <p:cBhvr>
                                        <p:cTn id="76" dur="4">
                                          <p:stCondLst>
                                            <p:cond delay="246"/>
                                          </p:stCondLst>
                                        </p:cTn>
                                        <p:tgtEl>
                                          <p:spTgt spid="114"/>
                                        </p:tgtEl>
                                      </p:cBhvr>
                                      <p:to x="100000" y="90000"/>
                                    </p:animScale>
                                    <p:animScale>
                                      <p:cBhvr>
                                        <p:cTn id="77" dur="25" decel="50000">
                                          <p:stCondLst>
                                            <p:cond delay="250"/>
                                          </p:stCondLst>
                                        </p:cTn>
                                        <p:tgtEl>
                                          <p:spTgt spid="114"/>
                                        </p:tgtEl>
                                      </p:cBhvr>
                                      <p:to x="100000" y="100000"/>
                                    </p:animScale>
                                    <p:animScale>
                                      <p:cBhvr>
                                        <p:cTn id="78" dur="4">
                                          <p:stCondLst>
                                            <p:cond delay="271"/>
                                          </p:stCondLst>
                                        </p:cTn>
                                        <p:tgtEl>
                                          <p:spTgt spid="114"/>
                                        </p:tgtEl>
                                      </p:cBhvr>
                                      <p:to x="100000" y="95000"/>
                                    </p:animScale>
                                    <p:animScale>
                                      <p:cBhvr>
                                        <p:cTn id="79" dur="25" decel="50000">
                                          <p:stCondLst>
                                            <p:cond delay="275"/>
                                          </p:stCondLst>
                                        </p:cTn>
                                        <p:tgtEl>
                                          <p:spTgt spid="1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146"/>
                                        </p:tgtEl>
                                        <p:attrNameLst>
                                          <p:attrName>style.visibility</p:attrName>
                                        </p:attrNameLst>
                                      </p:cBhvr>
                                      <p:to>
                                        <p:strVal val="visible"/>
                                      </p:to>
                                    </p:set>
                                    <p:anim calcmode="lin" valueType="num">
                                      <p:cBhvr>
                                        <p:cTn id="84"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85" dur="300" fill="hold"/>
                                        <p:tgtEl>
                                          <p:spTgt spid="146"/>
                                        </p:tgtEl>
                                        <p:attrNameLst>
                                          <p:attrName>ppt_y</p:attrName>
                                        </p:attrNameLst>
                                      </p:cBhvr>
                                      <p:tavLst>
                                        <p:tav tm="0">
                                          <p:val>
                                            <p:strVal val="#ppt_y"/>
                                          </p:val>
                                        </p:tav>
                                        <p:tav tm="100000">
                                          <p:val>
                                            <p:strVal val="#ppt_y"/>
                                          </p:val>
                                        </p:tav>
                                      </p:tavLst>
                                    </p:anim>
                                    <p:anim calcmode="lin" valueType="num">
                                      <p:cBhvr>
                                        <p:cTn id="86"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87"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300" tmFilter="0,0; .5, 1; 1, 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6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1.</a:t>
            </a:r>
            <a:r>
              <a:rPr kumimoji="0" lang="en-US" altLang="zh-CN" sz="36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VAI TRÒ CỦA NGÀNH THUỶ SẢN TRONG NỀN KINH TẾ VIỆT NAM</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500332" y="1053478"/>
            <a:ext cx="11478308" cy="5433282"/>
          </a:xfrm>
          <a:prstGeom prst="rect">
            <a:avLst/>
          </a:prstGeom>
          <a:noFill/>
        </p:spPr>
        <p:txBody>
          <a:bodyPr wrap="square">
            <a:spAutoFit/>
          </a:bodyPr>
          <a:lstStyle/>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Ngành thủy sản có vai trò cung cấp thực phẩm cho con người;</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Cung cấp nguyên liệu cho ngành chế biến thực phẩm, chăn nuôi và các ngành công nghiệp khác;</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Xuất khẩu thuỷ sản;</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Tạo việc làm và tăng thu nhập cho người lao động;</a:t>
            </a:r>
            <a:endParaRPr lang="vi-VN"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36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Góp phần bảo vệ môi trường và đảm bảo chủ quyền quốc gia.</a:t>
            </a:r>
            <a:endParaRPr kumimoji="0" lang="vi-VN" sz="3600" b="0" i="0" u="none" strike="noStrike" kern="1200" cap="none" spc="0" normalizeH="0" baseline="0" noProof="0">
              <a:ln>
                <a:noFill/>
              </a:ln>
              <a:solidFill>
                <a:schemeClr val="accent6">
                  <a:lumMod val="50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125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698282" y="-40958"/>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1302328" y="942109"/>
            <a:ext cx="8877992" cy="769441"/>
          </a:xfrm>
          <a:prstGeom prst="rect">
            <a:avLst/>
          </a:prstGeom>
          <a:noFill/>
        </p:spPr>
        <p:txBody>
          <a:bodyPr wrap="square" rtlCol="0">
            <a:spAutoFit/>
          </a:bodyPr>
          <a:lstStyle/>
          <a:p>
            <a:r>
              <a:rPr lang="en-US" sz="4400" b="1">
                <a:solidFill>
                  <a:srgbClr val="C00000"/>
                </a:solidFill>
                <a:latin typeface="Times New Roman" panose="02020603050405020304" pitchFamily="18" charset="0"/>
                <a:cs typeface="Times New Roman" panose="02020603050405020304" pitchFamily="18" charset="0"/>
              </a:rPr>
              <a:t>CHƯƠNG 6: NUÔI THUỶ SẢN</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600201" y="1868930"/>
            <a:ext cx="9911732" cy="707886"/>
          </a:xfrm>
          <a:prstGeom prst="rect">
            <a:avLst/>
          </a:prstGeom>
          <a:noFill/>
        </p:spPr>
        <p:txBody>
          <a:bodyPr wrap="square" rtlCol="0">
            <a:spAutoFit/>
          </a:bodyPr>
          <a:lstStyle/>
          <a:p>
            <a:r>
              <a:rPr lang="en-US" sz="4000" b="1">
                <a:solidFill>
                  <a:srgbClr val="002060"/>
                </a:solidFill>
                <a:latin typeface="Times New Roman" panose="02020603050405020304" pitchFamily="18" charset="0"/>
                <a:cs typeface="Times New Roman" panose="02020603050405020304" pitchFamily="18" charset="0"/>
              </a:rPr>
              <a:t>BÀI 12: NGÀNH THUỶ SẢN Ở VIỆT NAM</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3"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8" name="椭圆 107"/>
          <p:cNvSpPr>
            <a:spLocks noChangeAspect="1"/>
          </p:cNvSpPr>
          <p:nvPr/>
        </p:nvSpPr>
        <p:spPr>
          <a:xfrm>
            <a:off x="2818093" y="848120"/>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9" name="椭圆 108"/>
          <p:cNvSpPr>
            <a:spLocks noChangeAspect="1"/>
          </p:cNvSpPr>
          <p:nvPr/>
        </p:nvSpPr>
        <p:spPr>
          <a:xfrm>
            <a:off x="3065478" y="1110295"/>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0" name="任意多边形 109"/>
          <p:cNvSpPr/>
          <p:nvPr/>
        </p:nvSpPr>
        <p:spPr>
          <a:xfrm>
            <a:off x="3960663" y="1291892"/>
            <a:ext cx="6701585"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2" name="文本框 111"/>
          <p:cNvSpPr txBox="1"/>
          <p:nvPr/>
        </p:nvSpPr>
        <p:spPr>
          <a:xfrm>
            <a:off x="3574093" y="1582464"/>
            <a:ext cx="9829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9900">
                    <a:lumMod val="75000"/>
                  </a:srgbClr>
                </a:solidFill>
                <a:effectLst/>
                <a:uLnTx/>
                <a:uFillTx/>
                <a:latin typeface="Impact" panose="020B0806030902050204" pitchFamily="34" charset="0"/>
                <a:ea typeface="宋体" panose="02010600030101010101" pitchFamily="2" charset="-122"/>
                <a:cs typeface="+mn-cs"/>
              </a:rPr>
              <a:t>02</a:t>
            </a:r>
            <a:endParaRPr kumimoji="0" lang="zh-CN" altLang="en-US" sz="6000" b="0" i="0" u="none" strike="noStrike" kern="1200" cap="none" spc="0" normalizeH="0" baseline="0" noProof="0" dirty="0">
              <a:ln>
                <a:noFill/>
              </a:ln>
              <a:solidFill>
                <a:srgbClr val="FF9900">
                  <a:lumMod val="75000"/>
                </a:srgbClr>
              </a:solidFill>
              <a:effectLst/>
              <a:uLnTx/>
              <a:uFillTx/>
              <a:latin typeface="Impact" panose="020B0806030902050204" pitchFamily="34" charset="0"/>
              <a:ea typeface="宋体" panose="02010600030101010101" pitchFamily="2" charset="-122"/>
              <a:cs typeface="+mn-cs"/>
            </a:endParaRPr>
          </a:p>
        </p:txBody>
      </p:sp>
      <p:sp>
        <p:nvSpPr>
          <p:cNvPr id="113" name="文本框 112"/>
          <p:cNvSpPr txBox="1"/>
          <p:nvPr/>
        </p:nvSpPr>
        <p:spPr>
          <a:xfrm>
            <a:off x="5338093" y="1354688"/>
            <a:ext cx="54831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MỘT</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SỐ THUỶ SẢN CÓ GIÁ TRỊ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KINH TẾ CAO Ở</a:t>
            </a:r>
            <a:r>
              <a:rPr kumimoji="0" lang="en-US" sz="3200" b="1"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VIỆT NAM</a:t>
            </a:r>
            <a:endParaRPr kumimoji="0" lang="vi-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nvGrpSpPr>
          <p:cNvPr id="114" name="组合 113"/>
          <p:cNvGrpSpPr/>
          <p:nvPr/>
        </p:nvGrpSpPr>
        <p:grpSpPr>
          <a:xfrm>
            <a:off x="1502847" y="3949915"/>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2531479" y="3843118"/>
            <a:ext cx="928670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Times New Roman" panose="02020603050405020304" pitchFamily="18" charset="0"/>
                <a:cs typeface="Times New Roman" panose="02020603050405020304" pitchFamily="18" charset="0"/>
              </a:rPr>
              <a:t>2</a:t>
            </a: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lang="en-US" sz="4400" b="1" i="1">
                <a:solidFill>
                  <a:srgbClr val="FF0000"/>
                </a:solidFill>
                <a:latin typeface="Times New Roman" panose="02020603050405020304" pitchFamily="18" charset="0"/>
                <a:cs typeface="Times New Roman" panose="02020603050405020304" pitchFamily="18" charset="0"/>
              </a:rPr>
              <a:t> Một số thuỷ sản có giá trị </a:t>
            </a:r>
            <a:r>
              <a:rPr kumimoji="0" lang="en-US" sz="44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kinh tế cao Việt Nam</a:t>
            </a:r>
          </a:p>
          <a:p>
            <a:pPr>
              <a:defRPr/>
            </a:pPr>
            <a:r>
              <a:rPr lang="en-US" sz="3200" b="1">
                <a:solidFill>
                  <a:srgbClr val="FF0000"/>
                </a:solidFill>
                <a:latin typeface="Times New Roman" panose="02020603050405020304" pitchFamily="18" charset="0"/>
                <a:cs typeface="Times New Roman" panose="02020603050405020304" pitchFamily="18" charset="0"/>
              </a:rPr>
              <a:t>2.1. </a:t>
            </a:r>
            <a:r>
              <a:rPr lang="vi-VN" sz="3200" b="1">
                <a:solidFill>
                  <a:srgbClr val="FF0000"/>
                </a:solidFill>
                <a:latin typeface="Times New Roman" panose="02020603050405020304" pitchFamily="18" charset="0"/>
                <a:cs typeface="Times New Roman" panose="02020603050405020304" pitchFamily="18" charset="0"/>
              </a:rPr>
              <a:t>Nguồn lợi thủy sản của Việt Nam</a:t>
            </a:r>
            <a:endParaRPr lang="vi-VN" sz="3200">
              <a:solidFill>
                <a:srgbClr val="FF0000"/>
              </a:solidFill>
              <a:latin typeface="Times New Roman" panose="02020603050405020304" pitchFamily="18" charset="0"/>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2248" y="1209111"/>
            <a:ext cx="1307304" cy="2415957"/>
          </a:xfrm>
          <a:prstGeom prst="rect">
            <a:avLst/>
          </a:prstGeom>
        </p:spPr>
      </p:pic>
    </p:spTree>
    <p:extLst>
      <p:ext uri="{BB962C8B-B14F-4D97-AF65-F5344CB8AC3E}">
        <p14:creationId xmlns:p14="http://schemas.microsoft.com/office/powerpoint/2010/main" val="4187205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500"/>
                            </p:stCondLst>
                            <p:childTnLst>
                              <p:par>
                                <p:cTn id="64" presetID="26" presetClass="entr" presetSubtype="0" fill="hold" nodeType="afterEffect">
                                  <p:stCondLst>
                                    <p:cond delay="0"/>
                                  </p:stCondLst>
                                  <p:childTnLst>
                                    <p:set>
                                      <p:cBhvr>
                                        <p:cTn id="65" dur="1" fill="hold">
                                          <p:stCondLst>
                                            <p:cond delay="0"/>
                                          </p:stCondLst>
                                        </p:cTn>
                                        <p:tgtEl>
                                          <p:spTgt spid="114"/>
                                        </p:tgtEl>
                                        <p:attrNameLst>
                                          <p:attrName>style.visibility</p:attrName>
                                        </p:attrNameLst>
                                      </p:cBhvr>
                                      <p:to>
                                        <p:strVal val="visible"/>
                                      </p:to>
                                    </p:set>
                                    <p:animEffect transition="in" filter="wipe(down)">
                                      <p:cBhvr>
                                        <p:cTn id="66" dur="87">
                                          <p:stCondLst>
                                            <p:cond delay="0"/>
                                          </p:stCondLst>
                                        </p:cTn>
                                        <p:tgtEl>
                                          <p:spTgt spid="114"/>
                                        </p:tgtEl>
                                      </p:cBhvr>
                                    </p:animEffect>
                                    <p:anim calcmode="lin" valueType="num">
                                      <p:cBhvr>
                                        <p:cTn id="67"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68"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69"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0"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1"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72" dur="4">
                                          <p:stCondLst>
                                            <p:cond delay="98"/>
                                          </p:stCondLst>
                                        </p:cTn>
                                        <p:tgtEl>
                                          <p:spTgt spid="114"/>
                                        </p:tgtEl>
                                      </p:cBhvr>
                                      <p:to x="100000" y="60000"/>
                                    </p:animScale>
                                    <p:animScale>
                                      <p:cBhvr>
                                        <p:cTn id="73" dur="25" decel="50000">
                                          <p:stCondLst>
                                            <p:cond delay="101"/>
                                          </p:stCondLst>
                                        </p:cTn>
                                        <p:tgtEl>
                                          <p:spTgt spid="114"/>
                                        </p:tgtEl>
                                      </p:cBhvr>
                                      <p:to x="100000" y="100000"/>
                                    </p:animScale>
                                    <p:animScale>
                                      <p:cBhvr>
                                        <p:cTn id="74" dur="4">
                                          <p:stCondLst>
                                            <p:cond delay="197"/>
                                          </p:stCondLst>
                                        </p:cTn>
                                        <p:tgtEl>
                                          <p:spTgt spid="114"/>
                                        </p:tgtEl>
                                      </p:cBhvr>
                                      <p:to x="100000" y="80000"/>
                                    </p:animScale>
                                    <p:animScale>
                                      <p:cBhvr>
                                        <p:cTn id="75" dur="25" decel="50000">
                                          <p:stCondLst>
                                            <p:cond delay="201"/>
                                          </p:stCondLst>
                                        </p:cTn>
                                        <p:tgtEl>
                                          <p:spTgt spid="114"/>
                                        </p:tgtEl>
                                      </p:cBhvr>
                                      <p:to x="100000" y="100000"/>
                                    </p:animScale>
                                    <p:animScale>
                                      <p:cBhvr>
                                        <p:cTn id="76" dur="4">
                                          <p:stCondLst>
                                            <p:cond delay="246"/>
                                          </p:stCondLst>
                                        </p:cTn>
                                        <p:tgtEl>
                                          <p:spTgt spid="114"/>
                                        </p:tgtEl>
                                      </p:cBhvr>
                                      <p:to x="100000" y="90000"/>
                                    </p:animScale>
                                    <p:animScale>
                                      <p:cBhvr>
                                        <p:cTn id="77" dur="25" decel="50000">
                                          <p:stCondLst>
                                            <p:cond delay="250"/>
                                          </p:stCondLst>
                                        </p:cTn>
                                        <p:tgtEl>
                                          <p:spTgt spid="114"/>
                                        </p:tgtEl>
                                      </p:cBhvr>
                                      <p:to x="100000" y="100000"/>
                                    </p:animScale>
                                    <p:animScale>
                                      <p:cBhvr>
                                        <p:cTn id="78" dur="4">
                                          <p:stCondLst>
                                            <p:cond delay="271"/>
                                          </p:stCondLst>
                                        </p:cTn>
                                        <p:tgtEl>
                                          <p:spTgt spid="114"/>
                                        </p:tgtEl>
                                      </p:cBhvr>
                                      <p:to x="100000" y="95000"/>
                                    </p:animScale>
                                    <p:animScale>
                                      <p:cBhvr>
                                        <p:cTn id="79" dur="25" decel="50000">
                                          <p:stCondLst>
                                            <p:cond delay="275"/>
                                          </p:stCondLst>
                                        </p:cTn>
                                        <p:tgtEl>
                                          <p:spTgt spid="1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41" presetClass="entr" presetSubtype="0" fill="hold" grpId="0" nodeType="clickEffect">
                                  <p:stCondLst>
                                    <p:cond delay="0"/>
                                  </p:stCondLst>
                                  <p:iterate type="lt">
                                    <p:tmPct val="10000"/>
                                  </p:iterate>
                                  <p:childTnLst>
                                    <p:set>
                                      <p:cBhvr>
                                        <p:cTn id="83" dur="1" fill="hold">
                                          <p:stCondLst>
                                            <p:cond delay="0"/>
                                          </p:stCondLst>
                                        </p:cTn>
                                        <p:tgtEl>
                                          <p:spTgt spid="146"/>
                                        </p:tgtEl>
                                        <p:attrNameLst>
                                          <p:attrName>style.visibility</p:attrName>
                                        </p:attrNameLst>
                                      </p:cBhvr>
                                      <p:to>
                                        <p:strVal val="visible"/>
                                      </p:to>
                                    </p:set>
                                    <p:anim calcmode="lin" valueType="num">
                                      <p:cBhvr>
                                        <p:cTn id="84"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85" dur="300" fill="hold"/>
                                        <p:tgtEl>
                                          <p:spTgt spid="146"/>
                                        </p:tgtEl>
                                        <p:attrNameLst>
                                          <p:attrName>ppt_y</p:attrName>
                                        </p:attrNameLst>
                                      </p:cBhvr>
                                      <p:tavLst>
                                        <p:tav tm="0">
                                          <p:val>
                                            <p:strVal val="#ppt_y"/>
                                          </p:val>
                                        </p:tav>
                                        <p:tav tm="100000">
                                          <p:val>
                                            <p:strVal val="#ppt_y"/>
                                          </p:val>
                                        </p:tav>
                                      </p:tavLst>
                                    </p:anim>
                                    <p:anim calcmode="lin" valueType="num">
                                      <p:cBhvr>
                                        <p:cTn id="86"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87"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88" dur="300" tmFilter="0,0; .5, 1; 1, 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lang="zh-CN" altLang="en-US" sz="3200"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9849464" cy="4391074"/>
          </a:xfrm>
          <a:prstGeom prst="rect">
            <a:avLst/>
          </a:prstGeom>
          <a:ln w="28575">
            <a:solidFill>
              <a:schemeClr val="tx1"/>
            </a:solidFill>
          </a:ln>
        </p:spPr>
        <p:txBody>
          <a:bodyPr wrap="square">
            <a:spAutoFit/>
          </a:bodyPr>
          <a:lstStyle/>
          <a:p>
            <a:r>
              <a:rPr lang="en-US" sz="4000" b="1">
                <a:latin typeface="Times New Roman" panose="02020603050405020304" pitchFamily="18" charset="0"/>
                <a:cs typeface="Times New Roman" panose="02020603050405020304" pitchFamily="18" charset="0"/>
              </a:rPr>
              <a:t>     1. N</a:t>
            </a:r>
            <a:r>
              <a:rPr lang="vi-VN" sz="4000" b="1">
                <a:latin typeface="Times New Roman" panose="02020603050405020304" pitchFamily="18" charset="0"/>
                <a:cs typeface="Times New Roman" panose="02020603050405020304" pitchFamily="18" charset="0"/>
              </a:rPr>
              <a:t>ước ta có những lợi thế gì để phát triển ngành nuôi thủy sản</a:t>
            </a:r>
            <a:r>
              <a:rPr lang="en-US" sz="4000" b="1">
                <a:latin typeface="Times New Roman" panose="02020603050405020304" pitchFamily="18" charset="0"/>
                <a:cs typeface="Times New Roman" panose="02020603050405020304" pitchFamily="18" charset="0"/>
              </a:rPr>
              <a:t>?</a:t>
            </a:r>
            <a:endParaRPr lang="vi-VN" sz="4000">
              <a:latin typeface="Times New Roman" panose="02020603050405020304" pitchFamily="18" charset="0"/>
              <a:cs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p>
          <a:p>
            <a:pPr marL="457200" algn="just">
              <a:lnSpc>
                <a:spcPct val="120000"/>
              </a:lnSpc>
              <a:spcAft>
                <a:spcPts val="300"/>
              </a:spcAft>
            </a:pPr>
            <a:r>
              <a:rPr lang="en-US" sz="4000" b="1">
                <a:latin typeface="Times New Roman" panose="02020603050405020304" pitchFamily="18" charset="0"/>
                <a:ea typeface="Calibri" panose="020F0502020204030204" pitchFamily="34" charset="0"/>
                <a:cs typeface="Times New Roman" panose="02020603050405020304" pitchFamily="18" charset="0"/>
              </a:rPr>
              <a:t>2.</a:t>
            </a: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vi-VN" sz="4000" b="1">
                <a:latin typeface="Times New Roman" panose="02020603050405020304" pitchFamily="18" charset="0"/>
                <a:ea typeface="Arial" panose="020B0604020202020204" pitchFamily="34" charset="0"/>
                <a:cs typeface="Times New Roman" panose="02020603050405020304" pitchFamily="18" charset="0"/>
              </a:rPr>
              <a:t>Kể tên và cho biết môi trường sống của các loại thủy sản trong hình 12.2 ?</a:t>
            </a:r>
            <a:endParaRPr lang="vi-VN"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a:t>
            </a:r>
            <a:r>
              <a:rPr lang="en-US" sz="2800" b="1">
                <a:solidFill>
                  <a:srgbClr val="FF0000"/>
                </a:solidFill>
                <a:latin typeface="Times New Roman" panose="02020603050405020304" pitchFamily="18" charset="0"/>
                <a:cs typeface="Times New Roman" panose="02020603050405020304" pitchFamily="18" charset="0"/>
              </a:rPr>
              <a:t>SỐ 2</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436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14600" y="100584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800" b="1">
                <a:solidFill>
                  <a:srgbClr val="FF0000"/>
                </a:solidFill>
                <a:latin typeface="Times New Roman" panose="02020603050405020304" pitchFamily="18" charset="0"/>
                <a:cs typeface="Times New Roman" panose="02020603050405020304" pitchFamily="18" charset="0"/>
              </a:rPr>
              <a:t>CÂU 1: N</a:t>
            </a:r>
            <a:r>
              <a:rPr lang="vi-VN" sz="4800" b="1">
                <a:solidFill>
                  <a:srgbClr val="FF0000"/>
                </a:solidFill>
                <a:latin typeface="Times New Roman" panose="02020603050405020304" pitchFamily="18" charset="0"/>
                <a:cs typeface="Times New Roman" panose="02020603050405020304" pitchFamily="18" charset="0"/>
              </a:rPr>
              <a:t>ước ta có những lợi thế gì để phát triển ngành nuôi thủy sản</a:t>
            </a:r>
            <a:r>
              <a:rPr lang="en-US" sz="4800" b="1">
                <a:solidFill>
                  <a:srgbClr val="FF0000"/>
                </a:solidFill>
                <a:latin typeface="Times New Roman" panose="02020603050405020304" pitchFamily="18" charset="0"/>
                <a:cs typeface="Times New Roman" panose="02020603050405020304" pitchFamily="18" charset="0"/>
              </a:rPr>
              <a:t>?</a:t>
            </a:r>
            <a:endParaRPr lang="vi-VN" sz="4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126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1: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a:effectLst/>
                <a:latin typeface="Times New Roman" panose="02020603050405020304" pitchFamily="18" charset="0"/>
                <a:ea typeface="Calibri" panose="020F0502020204030204" pitchFamily="34" charset="0"/>
              </a:rPr>
              <a:t> </a:t>
            </a:r>
            <a:r>
              <a:rPr lang="en-US" sz="4800" b="1">
                <a:solidFill>
                  <a:srgbClr val="FF0000"/>
                </a:solidFill>
                <a:effectLst/>
                <a:latin typeface="Times New Roman" panose="02020603050405020304" pitchFamily="18" charset="0"/>
                <a:ea typeface="Calibri" panose="020F0502020204030204" pitchFamily="34" charset="0"/>
              </a:rPr>
              <a:t>N</a:t>
            </a:r>
            <a:r>
              <a:rPr lang="vi-VN" sz="4800">
                <a:solidFill>
                  <a:srgbClr val="FF0000"/>
                </a:solidFill>
                <a:effectLst/>
                <a:latin typeface="Times New Roman" panose="02020603050405020304" pitchFamily="18" charset="0"/>
                <a:ea typeface="Calibri" panose="020F0502020204030204" pitchFamily="34" charset="0"/>
              </a:rPr>
              <a:t>hững l</a:t>
            </a:r>
            <a:r>
              <a:rPr lang="en-US" sz="4800">
                <a:solidFill>
                  <a:srgbClr val="FF0000"/>
                </a:solidFill>
                <a:effectLst/>
                <a:latin typeface="Times New Roman" panose="02020603050405020304" pitchFamily="18" charset="0"/>
                <a:ea typeface="Calibri" panose="020F0502020204030204" pitchFamily="34" charset="0"/>
              </a:rPr>
              <a:t>ợi</a:t>
            </a:r>
            <a:r>
              <a:rPr lang="vi-VN" sz="4800">
                <a:solidFill>
                  <a:srgbClr val="FF0000"/>
                </a:solidFill>
                <a:effectLst/>
                <a:latin typeface="Times New Roman" panose="02020603050405020304" pitchFamily="18" charset="0"/>
                <a:ea typeface="Calibri" panose="020F0502020204030204" pitchFamily="34" charset="0"/>
              </a:rPr>
              <a:t> th</a:t>
            </a:r>
            <a:r>
              <a:rPr lang="en-US" sz="4800">
                <a:solidFill>
                  <a:srgbClr val="FF0000"/>
                </a:solidFill>
                <a:effectLst/>
                <a:latin typeface="Times New Roman" panose="02020603050405020304" pitchFamily="18" charset="0"/>
                <a:ea typeface="Calibri" panose="020F0502020204030204" pitchFamily="34" charset="0"/>
              </a:rPr>
              <a:t>ế </a:t>
            </a:r>
            <a:r>
              <a:rPr lang="vi-VN" sz="4800">
                <a:solidFill>
                  <a:srgbClr val="FF0000"/>
                </a:solidFill>
                <a:effectLst/>
                <a:latin typeface="Times New Roman" panose="02020603050405020304" pitchFamily="18" charset="0"/>
                <a:ea typeface="Calibri" panose="020F0502020204030204" pitchFamily="34" charset="0"/>
              </a:rPr>
              <a:t>của Việt Nam về nuôi thủy sản nước mặn</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đường bờ biển dài</a:t>
            </a:r>
            <a:r>
              <a:rPr lang="en-US" sz="4800">
                <a:solidFill>
                  <a:srgbClr val="FF0000"/>
                </a:solidFill>
                <a:effectLst/>
                <a:latin typeface="Times New Roman" panose="02020603050405020304" pitchFamily="18" charset="0"/>
                <a:ea typeface="Calibri" panose="020F0502020204030204" pitchFamily="34" charset="0"/>
              </a:rPr>
              <a:t>,</a:t>
            </a:r>
            <a:r>
              <a:rPr lang="vi-VN" sz="4800">
                <a:solidFill>
                  <a:srgbClr val="FF0000"/>
                </a:solidFill>
                <a:effectLst/>
                <a:latin typeface="Times New Roman" panose="02020603050405020304" pitchFamily="18" charset="0"/>
                <a:ea typeface="Calibri" panose="020F0502020204030204" pitchFamily="34" charset="0"/>
              </a:rPr>
              <a:t> nhiều v</a:t>
            </a:r>
            <a:r>
              <a:rPr lang="en-US" sz="4800">
                <a:solidFill>
                  <a:srgbClr val="FF0000"/>
                </a:solidFill>
                <a:effectLst/>
                <a:latin typeface="Times New Roman" panose="02020603050405020304" pitchFamily="18" charset="0"/>
                <a:ea typeface="Calibri" panose="020F0502020204030204" pitchFamily="34" charset="0"/>
              </a:rPr>
              <a:t>ịnh,</a:t>
            </a:r>
            <a:r>
              <a:rPr lang="vi-VN" sz="4800">
                <a:solidFill>
                  <a:srgbClr val="FF0000"/>
                </a:solidFill>
                <a:effectLst/>
                <a:latin typeface="Times New Roman" panose="02020603050405020304" pitchFamily="18" charset="0"/>
                <a:ea typeface="Calibri" panose="020F0502020204030204" pitchFamily="34" charset="0"/>
              </a:rPr>
              <a:t> hải đảo</a:t>
            </a:r>
            <a:r>
              <a:rPr lang="en-US" sz="4800">
                <a:solidFill>
                  <a:srgbClr val="FF0000"/>
                </a:solidFill>
                <a:effectLst/>
                <a:latin typeface="Times New Roman" panose="02020603050405020304" pitchFamily="18" charset="0"/>
                <a:ea typeface="Calibri" panose="020F0502020204030204" pitchFamily="34" charset="0"/>
              </a:rPr>
              <a:t>...),</a:t>
            </a:r>
            <a:r>
              <a:rPr lang="vi-VN" sz="4800">
                <a:solidFill>
                  <a:srgbClr val="FF0000"/>
                </a:solidFill>
                <a:effectLst/>
                <a:latin typeface="Times New Roman" panose="02020603050405020304" pitchFamily="18" charset="0"/>
                <a:ea typeface="Calibri" panose="020F0502020204030204" pitchFamily="34" charset="0"/>
              </a:rPr>
              <a:t> nước l</a:t>
            </a:r>
            <a:r>
              <a:rPr lang="en-US" sz="4800">
                <a:solidFill>
                  <a:srgbClr val="FF0000"/>
                </a:solidFill>
                <a:effectLst/>
                <a:latin typeface="Times New Roman" panose="02020603050405020304" pitchFamily="18" charset="0"/>
                <a:ea typeface="Calibri" panose="020F0502020204030204" pitchFamily="34" charset="0"/>
              </a:rPr>
              <a:t>ợ </a:t>
            </a:r>
            <a:r>
              <a:rPr lang="vi-VN" sz="4800">
                <a:solidFill>
                  <a:srgbClr val="FF0000"/>
                </a:solidFill>
                <a:effectLst/>
                <a:latin typeface="Times New Roman" panose="02020603050405020304" pitchFamily="18" charset="0"/>
                <a:ea typeface="Calibri" panose="020F0502020204030204" pitchFamily="34" charset="0"/>
              </a:rPr>
              <a:t>,</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th</a:t>
            </a:r>
            <a:r>
              <a:rPr lang="en-US" sz="4800">
                <a:solidFill>
                  <a:srgbClr val="FF0000"/>
                </a:solidFill>
                <a:effectLst/>
                <a:latin typeface="Times New Roman" panose="02020603050405020304" pitchFamily="18" charset="0"/>
                <a:ea typeface="Calibri" panose="020F0502020204030204" pitchFamily="34" charset="0"/>
              </a:rPr>
              <a:t>uỷ vực </a:t>
            </a:r>
            <a:r>
              <a:rPr lang="vi-VN" sz="4800">
                <a:solidFill>
                  <a:srgbClr val="FF0000"/>
                </a:solidFill>
                <a:effectLst/>
                <a:latin typeface="Times New Roman" panose="02020603050405020304" pitchFamily="18" charset="0"/>
                <a:ea typeface="Calibri" panose="020F0502020204030204" pitchFamily="34" charset="0"/>
              </a:rPr>
              <a:t>nước l</a:t>
            </a:r>
            <a:r>
              <a:rPr lang="en-US" sz="4800">
                <a:solidFill>
                  <a:srgbClr val="FF0000"/>
                </a:solidFill>
                <a:effectLst/>
                <a:latin typeface="Times New Roman" panose="02020603050405020304" pitchFamily="18" charset="0"/>
                <a:ea typeface="Calibri" panose="020F0502020204030204" pitchFamily="34" charset="0"/>
              </a:rPr>
              <a:t>ợ ven</a:t>
            </a:r>
            <a:r>
              <a:rPr lang="vi-VN" sz="4800">
                <a:solidFill>
                  <a:srgbClr val="FF0000"/>
                </a:solidFill>
                <a:effectLst/>
                <a:latin typeface="Times New Roman" panose="02020603050405020304" pitchFamily="18" charset="0"/>
                <a:ea typeface="Calibri" panose="020F0502020204030204" pitchFamily="34" charset="0"/>
              </a:rPr>
              <a:t> biển</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vùng </a:t>
            </a:r>
            <a:r>
              <a:rPr lang="en-US" sz="4800">
                <a:solidFill>
                  <a:srgbClr val="FF0000"/>
                </a:solidFill>
                <a:effectLst/>
                <a:latin typeface="Times New Roman" panose="02020603050405020304" pitchFamily="18" charset="0"/>
                <a:ea typeface="Calibri" panose="020F0502020204030204" pitchFamily="34" charset="0"/>
              </a:rPr>
              <a:t>tr</a:t>
            </a:r>
            <a:r>
              <a:rPr lang="vi-VN" sz="4800">
                <a:solidFill>
                  <a:srgbClr val="FF0000"/>
                </a:solidFill>
                <a:effectLst/>
                <a:latin typeface="Times New Roman" panose="02020603050405020304" pitchFamily="18" charset="0"/>
                <a:ea typeface="Calibri" panose="020F0502020204030204" pitchFamily="34" charset="0"/>
              </a:rPr>
              <a:t>iều rừng ngập mặn</a:t>
            </a:r>
            <a:r>
              <a:rPr lang="en-US" sz="4800">
                <a:solidFill>
                  <a:srgbClr val="FF0000"/>
                </a:solidFill>
                <a:effectLst/>
                <a:latin typeface="Times New Roman" panose="02020603050405020304" pitchFamily="18" charset="0"/>
                <a:ea typeface="Calibri" panose="020F0502020204030204" pitchFamily="34" charset="0"/>
              </a:rPr>
              <a:t>,…),</a:t>
            </a:r>
            <a:r>
              <a:rPr lang="vi-VN" sz="4800">
                <a:solidFill>
                  <a:srgbClr val="FF0000"/>
                </a:solidFill>
                <a:effectLst/>
                <a:latin typeface="Times New Roman" panose="02020603050405020304" pitchFamily="18" charset="0"/>
                <a:ea typeface="Calibri" panose="020F0502020204030204" pitchFamily="34" charset="0"/>
              </a:rPr>
              <a:t> nước ngọt</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nhiều sông ngòi</a:t>
            </a:r>
            <a:r>
              <a:rPr lang="en-US" sz="4800">
                <a:solidFill>
                  <a:srgbClr val="FF0000"/>
                </a:solidFill>
                <a:effectLst/>
                <a:latin typeface="Times New Roman" panose="02020603050405020304" pitchFamily="18" charset="0"/>
                <a:ea typeface="Calibri" panose="020F0502020204030204" pitchFamily="34" charset="0"/>
              </a:rPr>
              <a:t>, </a:t>
            </a:r>
            <a:r>
              <a:rPr lang="vi-VN" sz="4800">
                <a:solidFill>
                  <a:srgbClr val="FF0000"/>
                </a:solidFill>
                <a:effectLst/>
                <a:latin typeface="Times New Roman" panose="02020603050405020304" pitchFamily="18" charset="0"/>
                <a:ea typeface="Calibri" panose="020F0502020204030204" pitchFamily="34" charset="0"/>
              </a:rPr>
              <a:t>ao h</a:t>
            </a:r>
            <a:r>
              <a:rPr lang="en-US" sz="4800">
                <a:solidFill>
                  <a:srgbClr val="FF0000"/>
                </a:solidFill>
                <a:effectLst/>
                <a:latin typeface="Times New Roman" panose="02020603050405020304" pitchFamily="18" charset="0"/>
                <a:ea typeface="Calibri" panose="020F0502020204030204" pitchFamily="34" charset="0"/>
              </a:rPr>
              <a:t>ồ, </a:t>
            </a:r>
            <a:r>
              <a:rPr lang="vi-VN" sz="4800">
                <a:solidFill>
                  <a:srgbClr val="FF0000"/>
                </a:solidFill>
                <a:effectLst/>
                <a:latin typeface="Times New Roman" panose="02020603050405020304" pitchFamily="18" charset="0"/>
                <a:ea typeface="Calibri" panose="020F0502020204030204" pitchFamily="34" charset="0"/>
              </a:rPr>
              <a:t>kênh rạch</a:t>
            </a:r>
            <a:r>
              <a:rPr lang="en-US" sz="4800">
                <a:solidFill>
                  <a:srgbClr val="FF0000"/>
                </a:solidFill>
                <a:effectLst/>
                <a:latin typeface="Times New Roman" panose="02020603050405020304" pitchFamily="18" charset="0"/>
                <a:ea typeface="Calibri" panose="020F0502020204030204" pitchFamily="34" charset="0"/>
              </a:rPr>
              <a:t>,…)</a:t>
            </a:r>
            <a:endParaRPr lang="vi-VN" sz="4800">
              <a:solidFill>
                <a:srgbClr val="FF0000"/>
              </a:solidFill>
              <a:effectLst/>
              <a:latin typeface="Times New Roman" panose="02020603050405020304" pitchFamily="18" charset="0"/>
              <a:ea typeface="Segoe UI" panose="020B0502040204020203" pitchFamily="34" charset="0"/>
            </a:endParaRPr>
          </a:p>
        </p:txBody>
      </p:sp>
    </p:spTree>
    <p:extLst>
      <p:ext uri="{BB962C8B-B14F-4D97-AF65-F5344CB8AC3E}">
        <p14:creationId xmlns:p14="http://schemas.microsoft.com/office/powerpoint/2010/main" val="2452114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514600" y="1005840"/>
            <a:ext cx="7162800" cy="5238722"/>
          </a:xfrm>
          <a:prstGeom prst="verticalScroll">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CÂU 2: </a:t>
            </a:r>
            <a:r>
              <a:rPr lang="vi-VN" sz="48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Kể tên và cho biết môi trường sống của các loại thủy sản trong hình 12.2 ?</a:t>
            </a:r>
            <a:endParaRPr lang="vi-VN" sz="4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6430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circle(in)">
                                      <p:cBhvr>
                                        <p:cTn id="16"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HÌNH THÀNH KIẾN THỨC</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a:t>
            </a:r>
            <a:r>
              <a:rPr lang="en-US" sz="7200" i="1" u="sng">
                <a:solidFill>
                  <a:srgbClr val="0070C0"/>
                </a:solidFill>
                <a:latin typeface="Times New Roman" panose="02020603050405020304" pitchFamily="18" charset="0"/>
              </a:rPr>
              <a:t>2</a:t>
            </a: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 loại thủy sản có giá trị kinh tế cao ở nước ta</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Tôm ( tôm sú,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tôm thẻ chân trắng</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tôm càng xanh</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 h</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ù</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 nước ngọt</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tra</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các </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ba</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 rô phi</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chép</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 nước mặn</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m</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ú,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bớp</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 ch</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ẽm,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 chim</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 các loài thủy </a:t>
            </a:r>
            <a:r>
              <a:rPr lang="en-US"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 </a:t>
            </a:r>
            <a:r>
              <a:rPr lang="vi-VN" sz="4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sản khác</a:t>
            </a: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349084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文本框 18"/>
          <p:cNvSpPr txBox="1"/>
          <p:nvPr/>
        </p:nvSpPr>
        <p:spPr>
          <a:xfrm>
            <a:off x="4283821" y="2910295"/>
            <a:ext cx="101021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0070C0"/>
                </a:solidFill>
                <a:effectLst/>
                <a:uLnTx/>
                <a:uFillTx/>
                <a:latin typeface="Impact" panose="020B0806030902050204" pitchFamily="34" charset="0"/>
                <a:ea typeface="宋体" panose="02010600030101010101" pitchFamily="2" charset="-122"/>
                <a:cs typeface="+mn-cs"/>
              </a:rPr>
              <a:t>05</a:t>
            </a:r>
            <a:endParaRPr kumimoji="0" lang="zh-CN" altLang="en-US" sz="6000" b="0" i="0" u="none" strike="noStrike" kern="1200" cap="none" spc="0" normalizeH="0" baseline="0" noProof="0" dirty="0">
              <a:ln>
                <a:noFill/>
              </a:ln>
              <a:solidFill>
                <a:srgbClr val="0070C0"/>
              </a:solidFill>
              <a:effectLst/>
              <a:uLnTx/>
              <a:uFillTx/>
              <a:latin typeface="Impact" panose="020B0806030902050204" pitchFamily="34" charset="0"/>
              <a:ea typeface="宋体" panose="02010600030101010101" pitchFamily="2" charset="-122"/>
              <a:cs typeface="+mn-cs"/>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7688179" y="988963"/>
            <a:ext cx="4240728" cy="5940088"/>
          </a:xfrm>
          <a:prstGeom prst="rect">
            <a:avLst/>
          </a:prstGeom>
          <a:noFill/>
        </p:spPr>
        <p:txBody>
          <a:bodyPr wrap="square" rtlCol="0">
            <a:spAutoFit/>
          </a:bodyPr>
          <a:lstStyle/>
          <a:p>
            <a:pPr algn="just"/>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2.</a:t>
            </a:r>
            <a:r>
              <a:rPr lang="vi-VN" sz="3200" b="1">
                <a:solidFill>
                  <a:srgbClr val="FF0000"/>
                </a:solidFill>
                <a:latin typeface="Times New Roman" panose="02020603050405020304" pitchFamily="18" charset="0"/>
                <a:cs typeface="Times New Roman" panose="02020603050405020304" pitchFamily="18" charset="0"/>
              </a:rPr>
              <a:t>Trong những </a:t>
            </a:r>
            <a:r>
              <a:rPr lang="en-US" sz="3200" b="1">
                <a:solidFill>
                  <a:srgbClr val="FF0000"/>
                </a:solidFill>
                <a:latin typeface="Times New Roman" panose="02020603050405020304" pitchFamily="18" charset="0"/>
                <a:cs typeface="Times New Roman" panose="02020603050405020304" pitchFamily="18" charset="0"/>
              </a:rPr>
              <a:t>năm</a:t>
            </a:r>
            <a:r>
              <a:rPr lang="vi-VN" sz="3200" b="1">
                <a:solidFill>
                  <a:srgbClr val="FF0000"/>
                </a:solidFill>
                <a:latin typeface="Times New Roman" panose="02020603050405020304" pitchFamily="18" charset="0"/>
                <a:cs typeface="Times New Roman" panose="02020603050405020304" pitchFamily="18" charset="0"/>
              </a:rPr>
              <a:t> vừa qua</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ng</a:t>
            </a:r>
            <a:r>
              <a:rPr lang="en-US" sz="3200" b="1">
                <a:solidFill>
                  <a:srgbClr val="FF0000"/>
                </a:solidFill>
                <a:latin typeface="Times New Roman" panose="02020603050405020304" pitchFamily="18" charset="0"/>
                <a:cs typeface="Times New Roman" panose="02020603050405020304" pitchFamily="18" charset="0"/>
              </a:rPr>
              <a:t>hề nuôi tôm </a:t>
            </a:r>
            <a:r>
              <a:rPr lang="vi-VN" sz="3200" b="1">
                <a:solidFill>
                  <a:srgbClr val="FF0000"/>
                </a:solidFill>
                <a:latin typeface="Times New Roman" panose="02020603050405020304" pitchFamily="18" charset="0"/>
                <a:cs typeface="Times New Roman" panose="02020603050405020304" pitchFamily="18" charset="0"/>
              </a:rPr>
              <a:t>ở đồng</a:t>
            </a:r>
            <a:r>
              <a:rPr lang="en-US" sz="3200" b="1">
                <a:solidFill>
                  <a:srgbClr val="FF0000"/>
                </a:solidFill>
                <a:latin typeface="Times New Roman" panose="02020603050405020304" pitchFamily="18" charset="0"/>
                <a:cs typeface="Times New Roman" panose="02020603050405020304" pitchFamily="18" charset="0"/>
              </a:rPr>
              <a:t> bằng N</a:t>
            </a:r>
            <a:r>
              <a:rPr lang="vi-VN" sz="3200" b="1">
                <a:solidFill>
                  <a:srgbClr val="FF0000"/>
                </a:solidFill>
                <a:latin typeface="Times New Roman" panose="02020603050405020304" pitchFamily="18" charset="0"/>
                <a:cs typeface="Times New Roman" panose="02020603050405020304" pitchFamily="18" charset="0"/>
              </a:rPr>
              <a:t>am </a:t>
            </a:r>
            <a:r>
              <a:rPr lang="en-US" sz="3200" b="1">
                <a:solidFill>
                  <a:srgbClr val="FF0000"/>
                </a:solidFill>
                <a:latin typeface="Times New Roman" panose="02020603050405020304" pitchFamily="18" charset="0"/>
                <a:cs typeface="Times New Roman" panose="02020603050405020304" pitchFamily="18" charset="0"/>
              </a:rPr>
              <a:t>B</a:t>
            </a:r>
            <a:r>
              <a:rPr lang="vi-VN" sz="3200" b="1">
                <a:solidFill>
                  <a:srgbClr val="FF0000"/>
                </a:solidFill>
                <a:latin typeface="Times New Roman" panose="02020603050405020304" pitchFamily="18" charset="0"/>
                <a:cs typeface="Times New Roman" panose="02020603050405020304" pitchFamily="18" charset="0"/>
              </a:rPr>
              <a:t>ộ khá phát triển</a:t>
            </a:r>
            <a:r>
              <a:rPr lang="en-US" sz="3200" b="1">
                <a:solidFill>
                  <a:srgbClr val="FF0000"/>
                </a:solidFill>
                <a:latin typeface="Times New Roman" panose="02020603050405020304" pitchFamily="18" charset="0"/>
                <a:cs typeface="Times New Roman" panose="02020603050405020304" pitchFamily="18" charset="0"/>
              </a:rPr>
              <a:t>. Thấy nuôi tôm </a:t>
            </a:r>
            <a:r>
              <a:rPr lang="vi-VN" sz="3200" b="1">
                <a:solidFill>
                  <a:srgbClr val="FF0000"/>
                </a:solidFill>
                <a:latin typeface="Times New Roman" panose="02020603050405020304" pitchFamily="18" charset="0"/>
                <a:cs typeface="Times New Roman" panose="02020603050405020304" pitchFamily="18" charset="0"/>
              </a:rPr>
              <a:t>có lợi nhiều gia đình đã phá rừng ngập</a:t>
            </a:r>
            <a:r>
              <a:rPr lang="vi-VN" sz="3200">
                <a:solidFill>
                  <a:srgbClr val="FF0000"/>
                </a:solidFill>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mặn ven biển để làm đầm nuôi tôm</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theo em</a:t>
            </a:r>
            <a:r>
              <a:rPr lang="en-US" sz="3200" b="1">
                <a:solidFill>
                  <a:srgbClr val="FF0000"/>
                </a:solidFill>
                <a:latin typeface="Times New Roman" panose="02020603050405020304" pitchFamily="18" charset="0"/>
                <a:cs typeface="Times New Roman" panose="02020603050405020304" pitchFamily="18" charset="0"/>
              </a:rPr>
              <a:t>,</a:t>
            </a:r>
            <a:r>
              <a:rPr lang="vi-VN" sz="3200" b="1">
                <a:solidFill>
                  <a:srgbClr val="FF0000"/>
                </a:solidFill>
                <a:latin typeface="Times New Roman" panose="02020603050405020304" pitchFamily="18" charset="0"/>
                <a:cs typeface="Times New Roman" panose="02020603050405020304" pitchFamily="18" charset="0"/>
              </a:rPr>
              <a:t> cách làm như vậy đúng hay sai</a:t>
            </a:r>
            <a:r>
              <a:rPr lang="en-US" sz="3200" b="1">
                <a:solidFill>
                  <a:srgbClr val="FF0000"/>
                </a:solidFill>
                <a:latin typeface="Times New Roman" panose="02020603050405020304" pitchFamily="18" charset="0"/>
                <a:cs typeface="Times New Roman" panose="02020603050405020304" pitchFamily="18" charset="0"/>
              </a:rPr>
              <a:t>? V</a:t>
            </a:r>
            <a:r>
              <a:rPr lang="vi-VN" sz="3200" b="1">
                <a:solidFill>
                  <a:srgbClr val="FF0000"/>
                </a:solidFill>
                <a:latin typeface="Times New Roman" panose="02020603050405020304" pitchFamily="18" charset="0"/>
                <a:cs typeface="Times New Roman" panose="02020603050405020304" pitchFamily="18" charset="0"/>
              </a:rPr>
              <a:t>ì sao</a:t>
            </a:r>
            <a:r>
              <a:rPr lang="en-US" sz="3200" b="1">
                <a:solidFill>
                  <a:srgbClr val="FF0000"/>
                </a:solidFill>
                <a:latin typeface="Times New Roman" panose="02020603050405020304" pitchFamily="18" charset="0"/>
                <a:cs typeface="Times New Roman" panose="02020603050405020304" pitchFamily="18" charset="0"/>
              </a:rPr>
              <a:t>?</a:t>
            </a:r>
            <a:endParaRPr lang="vi-VN" sz="320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srgbClr val="FF33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KSO_Shape"/>
          <p:cNvSpPr>
            <a:spLocks noChangeAspect="1"/>
          </p:cNvSpPr>
          <p:nvPr/>
        </p:nvSpPr>
        <p:spPr>
          <a:xfrm>
            <a:off x="6982684" y="1210807"/>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35" name="文本框 34"/>
          <p:cNvSpPr txBox="1"/>
          <p:nvPr/>
        </p:nvSpPr>
        <p:spPr>
          <a:xfrm>
            <a:off x="211047" y="1034640"/>
            <a:ext cx="3719214" cy="3600986"/>
          </a:xfrm>
          <a:prstGeom prst="rect">
            <a:avLst/>
          </a:prstGeom>
          <a:noFill/>
        </p:spPr>
        <p:txBody>
          <a:bodyPr wrap="square" rtlCol="0">
            <a:spAutoFit/>
          </a:bodyPr>
          <a:lstStyle/>
          <a:p>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Segoe UI" panose="020B0502040204020203" pitchFamily="34" charset="0"/>
                <a:cs typeface="Times New Roman" panose="02020603050405020304" pitchFamily="18" charset="0"/>
              </a:rPr>
              <a:t>1. </a:t>
            </a:r>
            <a:r>
              <a:rPr lang="en-US" sz="4000" b="1">
                <a:solidFill>
                  <a:srgbClr val="0070C0"/>
                </a:solidFill>
                <a:latin typeface="Times New Roman" panose="02020603050405020304" pitchFamily="18" charset="0"/>
                <a:cs typeface="Times New Roman" panose="02020603050405020304" pitchFamily="18" charset="0"/>
              </a:rPr>
              <a:t>Nuôi</a:t>
            </a:r>
            <a:r>
              <a:rPr lang="vi-VN" sz="4000" b="1">
                <a:solidFill>
                  <a:srgbClr val="0070C0"/>
                </a:solidFill>
                <a:latin typeface="Times New Roman" panose="02020603050405020304" pitchFamily="18" charset="0"/>
                <a:cs typeface="Times New Roman" panose="02020603050405020304" pitchFamily="18" charset="0"/>
              </a:rPr>
              <a:t> t</a:t>
            </a:r>
            <a:r>
              <a:rPr lang="en-US" sz="4000" b="1">
                <a:solidFill>
                  <a:srgbClr val="0070C0"/>
                </a:solidFill>
                <a:latin typeface="Times New Roman" panose="02020603050405020304" pitchFamily="18" charset="0"/>
                <a:cs typeface="Times New Roman" panose="02020603050405020304" pitchFamily="18" charset="0"/>
              </a:rPr>
              <a:t>huỷ </a:t>
            </a:r>
            <a:r>
              <a:rPr lang="vi-VN" sz="4000" b="1">
                <a:solidFill>
                  <a:srgbClr val="0070C0"/>
                </a:solidFill>
                <a:latin typeface="Times New Roman" panose="02020603050405020304" pitchFamily="18" charset="0"/>
                <a:cs typeface="Times New Roman" panose="02020603050405020304" pitchFamily="18" charset="0"/>
              </a:rPr>
              <a:t>sản có vai trò gì đối với nền kinh tế và đời sống xã hội</a:t>
            </a:r>
            <a:r>
              <a:rPr lang="en-US" sz="4000" b="1">
                <a:solidFill>
                  <a:srgbClr val="0070C0"/>
                </a:solidFill>
                <a:latin typeface="Times New Roman" panose="02020603050405020304" pitchFamily="18" charset="0"/>
                <a:cs typeface="Times New Roman" panose="02020603050405020304" pitchFamily="18" charset="0"/>
              </a:rPr>
              <a:t>?</a:t>
            </a:r>
            <a:endParaRPr lang="vi-VN" sz="4000">
              <a:solidFill>
                <a:srgbClr val="0070C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993300"/>
              </a:solidFill>
              <a:effectLst/>
              <a:uLnTx/>
              <a:uFillTx/>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36" name="KSO_Shape"/>
          <p:cNvSpPr>
            <a:spLocks noChangeAspect="1"/>
          </p:cNvSpPr>
          <p:nvPr/>
        </p:nvSpPr>
        <p:spPr>
          <a:xfrm>
            <a:off x="4242252" y="1093010"/>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38" name="KSO_Shape"/>
          <p:cNvSpPr>
            <a:spLocks noChangeAspect="1"/>
          </p:cNvSpPr>
          <p:nvPr/>
        </p:nvSpPr>
        <p:spPr>
          <a:xfrm>
            <a:off x="7218249" y="2335130"/>
            <a:ext cx="426103" cy="284779"/>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rgbClr val="0070C0"/>
          </a:solidFill>
          <a:ln w="12700">
            <a:noFill/>
          </a:ln>
          <a:effectLst>
            <a:innerShdw blurRad="25400" dist="12700" dir="13500000">
              <a:prstClr val="black">
                <a:alpha val="50000"/>
              </a:prstClr>
            </a:innerShdw>
            <a:reflection blurRad="6350" stA="52000" endA="300" endPos="35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mn-lt"/>
            </a:endParaRPr>
          </a:p>
        </p:txBody>
      </p:sp>
      <p:sp>
        <p:nvSpPr>
          <p:cNvPr id="39" name="KSO_Shape"/>
          <p:cNvSpPr>
            <a:spLocks noChangeAspect="1"/>
          </p:cNvSpPr>
          <p:nvPr/>
        </p:nvSpPr>
        <p:spPr>
          <a:xfrm>
            <a:off x="3572573" y="2925764"/>
            <a:ext cx="404620" cy="447989"/>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254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41" name="KSO_Shape"/>
          <p:cNvSpPr>
            <a:spLocks noChangeAspect="1"/>
          </p:cNvSpPr>
          <p:nvPr/>
        </p:nvSpPr>
        <p:spPr>
          <a:xfrm flipH="1">
            <a:off x="5593427" y="5132979"/>
            <a:ext cx="378456" cy="348810"/>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rgbClr val="FFC000"/>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11" name="椭圆 10"/>
          <p:cNvSpPr/>
          <p:nvPr/>
        </p:nvSpPr>
        <p:spPr bwMode="auto">
          <a:xfrm>
            <a:off x="4188732" y="4761758"/>
            <a:ext cx="3013054" cy="94296"/>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grpSp>
        <p:nvGrpSpPr>
          <p:cNvPr id="3" name="组合 2"/>
          <p:cNvGrpSpPr/>
          <p:nvPr/>
        </p:nvGrpSpPr>
        <p:grpSpPr>
          <a:xfrm>
            <a:off x="4487025" y="1777855"/>
            <a:ext cx="1208704" cy="1223836"/>
            <a:chOff x="4281488" y="1830388"/>
            <a:chExt cx="1816100" cy="1793875"/>
          </a:xfrm>
        </p:grpSpPr>
        <p:sp>
          <p:nvSpPr>
            <p:cNvPr id="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0">
                  <a:schemeClr val="accent1">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100000">
                  <a:schemeClr val="accent1">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2" name="组合 31"/>
          <p:cNvGrpSpPr/>
          <p:nvPr/>
        </p:nvGrpSpPr>
        <p:grpSpPr>
          <a:xfrm>
            <a:off x="5713296" y="1777855"/>
            <a:ext cx="1203345" cy="944064"/>
            <a:chOff x="5349876" y="1612900"/>
            <a:chExt cx="2109788" cy="1420813"/>
          </a:xfrm>
          <a:solidFill>
            <a:schemeClr val="accent6">
              <a:lumMod val="75000"/>
            </a:schemeClr>
          </a:solidFill>
        </p:grpSpPr>
        <p:sp>
          <p:nvSpPr>
            <p:cNvPr id="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5" name="组合 4"/>
          <p:cNvGrpSpPr/>
          <p:nvPr/>
        </p:nvGrpSpPr>
        <p:grpSpPr>
          <a:xfrm>
            <a:off x="4972347" y="3856309"/>
            <a:ext cx="1875022" cy="646200"/>
            <a:chOff x="5338763" y="4259263"/>
            <a:chExt cx="2301875" cy="985838"/>
          </a:xfrm>
        </p:grpSpPr>
        <p:sp>
          <p:nvSpPr>
            <p:cNvPr id="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0">
                  <a:schemeClr val="accent3">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100000">
                  <a:schemeClr val="accent3">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p:cNvGrpSpPr/>
          <p:nvPr/>
        </p:nvGrpSpPr>
        <p:grpSpPr>
          <a:xfrm>
            <a:off x="4345857" y="2698596"/>
            <a:ext cx="998776" cy="1704154"/>
            <a:chOff x="4287838" y="3044825"/>
            <a:chExt cx="1441450" cy="2162175"/>
          </a:xfrm>
        </p:grpSpPr>
        <p:sp>
          <p:nvSpPr>
            <p:cNvPr id="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0">
                  <a:schemeClr val="accent2">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100000">
                  <a:schemeClr val="accent2">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1" name="组合 30"/>
          <p:cNvGrpSpPr/>
          <p:nvPr/>
        </p:nvGrpSpPr>
        <p:grpSpPr>
          <a:xfrm>
            <a:off x="6391873" y="2619909"/>
            <a:ext cx="809913" cy="1495182"/>
            <a:chOff x="6827838" y="2206625"/>
            <a:chExt cx="1082675" cy="2324100"/>
          </a:xfrm>
          <a:solidFill>
            <a:srgbClr val="0070C0"/>
          </a:solidFill>
        </p:grpSpPr>
        <p:sp>
          <p:nvSpPr>
            <p:cNvPr id="1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3" name="文本框 42"/>
          <p:cNvSpPr txBox="1"/>
          <p:nvPr/>
        </p:nvSpPr>
        <p:spPr>
          <a:xfrm>
            <a:off x="4577313" y="1811910"/>
            <a:ext cx="5501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01</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文本框 44"/>
          <p:cNvSpPr txBox="1"/>
          <p:nvPr/>
        </p:nvSpPr>
        <p:spPr>
          <a:xfrm>
            <a:off x="4288330" y="3285231"/>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02</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文本框 46"/>
          <p:cNvSpPr txBox="1"/>
          <p:nvPr/>
        </p:nvSpPr>
        <p:spPr>
          <a:xfrm>
            <a:off x="6561048" y="3156895"/>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04</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9" name="文本框 48"/>
          <p:cNvSpPr txBox="1"/>
          <p:nvPr/>
        </p:nvSpPr>
        <p:spPr>
          <a:xfrm>
            <a:off x="6181305" y="1777855"/>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05</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1" name="文本框 50"/>
          <p:cNvSpPr txBox="1"/>
          <p:nvPr/>
        </p:nvSpPr>
        <p:spPr>
          <a:xfrm>
            <a:off x="5510786" y="3986741"/>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03</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9" name="标题占位符 1"/>
          <p:cNvSpPr txBox="1"/>
          <p:nvPr/>
        </p:nvSpPr>
        <p:spPr>
          <a:xfrm>
            <a:off x="2510388" y="259564"/>
            <a:ext cx="7056117" cy="8130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54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54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37" name="KSO_Shape">
            <a:extLst>
              <a:ext uri="{FF2B5EF4-FFF2-40B4-BE49-F238E27FC236}">
                <a16:creationId xmlns:a16="http://schemas.microsoft.com/office/drawing/2014/main" id="{947A492F-1C52-D467-084B-020CE3424421}"/>
              </a:ext>
            </a:extLst>
          </p:cNvPr>
          <p:cNvSpPr>
            <a:spLocks noChangeAspect="1"/>
          </p:cNvSpPr>
          <p:nvPr/>
        </p:nvSpPr>
        <p:spPr>
          <a:xfrm>
            <a:off x="6916641" y="4402749"/>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
        <p:nvSpPr>
          <p:cNvPr id="40" name="KSO_Shape">
            <a:extLst>
              <a:ext uri="{FF2B5EF4-FFF2-40B4-BE49-F238E27FC236}">
                <a16:creationId xmlns:a16="http://schemas.microsoft.com/office/drawing/2014/main" id="{4F659A9D-85DA-EF50-CE0B-70CC995097A2}"/>
              </a:ext>
            </a:extLst>
          </p:cNvPr>
          <p:cNvSpPr>
            <a:spLocks noChangeAspect="1"/>
          </p:cNvSpPr>
          <p:nvPr/>
        </p:nvSpPr>
        <p:spPr>
          <a:xfrm>
            <a:off x="3666113" y="4070729"/>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sym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Effect transition="in" filter="fade">
                                      <p:cBhvr>
                                        <p:cTn id="16" dur="2000"/>
                                        <p:tgtEl>
                                          <p:spTgt spid="11"/>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Effect transition="in" filter="fade">
                                      <p:cBhvr>
                                        <p:cTn id="21" dur="20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2000" fill="hold"/>
                                        <p:tgtEl>
                                          <p:spTgt spid="32"/>
                                        </p:tgtEl>
                                        <p:attrNameLst>
                                          <p:attrName>ppt_w</p:attrName>
                                        </p:attrNameLst>
                                      </p:cBhvr>
                                      <p:tavLst>
                                        <p:tav tm="0">
                                          <p:val>
                                            <p:fltVal val="0"/>
                                          </p:val>
                                        </p:tav>
                                        <p:tav tm="100000">
                                          <p:val>
                                            <p:strVal val="#ppt_w"/>
                                          </p:val>
                                        </p:tav>
                                      </p:tavLst>
                                    </p:anim>
                                    <p:anim calcmode="lin" valueType="num">
                                      <p:cBhvr>
                                        <p:cTn id="25" dur="2000" fill="hold"/>
                                        <p:tgtEl>
                                          <p:spTgt spid="32"/>
                                        </p:tgtEl>
                                        <p:attrNameLst>
                                          <p:attrName>ppt_h</p:attrName>
                                        </p:attrNameLst>
                                      </p:cBhvr>
                                      <p:tavLst>
                                        <p:tav tm="0">
                                          <p:val>
                                            <p:fltVal val="0"/>
                                          </p:val>
                                        </p:tav>
                                        <p:tav tm="100000">
                                          <p:val>
                                            <p:strVal val="#ppt_h"/>
                                          </p:val>
                                        </p:tav>
                                      </p:tavLst>
                                    </p:anim>
                                    <p:animEffect transition="in" filter="fade">
                                      <p:cBhvr>
                                        <p:cTn id="26" dur="2000"/>
                                        <p:tgtEl>
                                          <p:spTgt spid="32"/>
                                        </p:tgtEl>
                                      </p:cBhvr>
                                    </p:animEffect>
                                  </p:child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2000" fill="hold"/>
                                        <p:tgtEl>
                                          <p:spTgt spid="5"/>
                                        </p:tgtEl>
                                        <p:attrNameLst>
                                          <p:attrName>ppt_w</p:attrName>
                                        </p:attrNameLst>
                                      </p:cBhvr>
                                      <p:tavLst>
                                        <p:tav tm="0">
                                          <p:val>
                                            <p:fltVal val="0"/>
                                          </p:val>
                                        </p:tav>
                                        <p:tav tm="100000">
                                          <p:val>
                                            <p:strVal val="#ppt_w"/>
                                          </p:val>
                                        </p:tav>
                                      </p:tavLst>
                                    </p:anim>
                                    <p:anim calcmode="lin" valueType="num">
                                      <p:cBhvr>
                                        <p:cTn id="30" dur="2000" fill="hold"/>
                                        <p:tgtEl>
                                          <p:spTgt spid="5"/>
                                        </p:tgtEl>
                                        <p:attrNameLst>
                                          <p:attrName>ppt_h</p:attrName>
                                        </p:attrNameLst>
                                      </p:cBhvr>
                                      <p:tavLst>
                                        <p:tav tm="0">
                                          <p:val>
                                            <p:fltVal val="0"/>
                                          </p:val>
                                        </p:tav>
                                        <p:tav tm="100000">
                                          <p:val>
                                            <p:strVal val="#ppt_h"/>
                                          </p:val>
                                        </p:tav>
                                      </p:tavLst>
                                    </p:anim>
                                    <p:animEffect transition="in" filter="fade">
                                      <p:cBhvr>
                                        <p:cTn id="31" dur="2000"/>
                                        <p:tgtEl>
                                          <p:spTgt spid="5"/>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2000" fill="hold"/>
                                        <p:tgtEl>
                                          <p:spTgt spid="4"/>
                                        </p:tgtEl>
                                        <p:attrNameLst>
                                          <p:attrName>ppt_w</p:attrName>
                                        </p:attrNameLst>
                                      </p:cBhvr>
                                      <p:tavLst>
                                        <p:tav tm="0">
                                          <p:val>
                                            <p:fltVal val="0"/>
                                          </p:val>
                                        </p:tav>
                                        <p:tav tm="100000">
                                          <p:val>
                                            <p:strVal val="#ppt_w"/>
                                          </p:val>
                                        </p:tav>
                                      </p:tavLst>
                                    </p:anim>
                                    <p:anim calcmode="lin" valueType="num">
                                      <p:cBhvr>
                                        <p:cTn id="35" dur="2000" fill="hold"/>
                                        <p:tgtEl>
                                          <p:spTgt spid="4"/>
                                        </p:tgtEl>
                                        <p:attrNameLst>
                                          <p:attrName>ppt_h</p:attrName>
                                        </p:attrNameLst>
                                      </p:cBhvr>
                                      <p:tavLst>
                                        <p:tav tm="0">
                                          <p:val>
                                            <p:fltVal val="0"/>
                                          </p:val>
                                        </p:tav>
                                        <p:tav tm="100000">
                                          <p:val>
                                            <p:strVal val="#ppt_h"/>
                                          </p:val>
                                        </p:tav>
                                      </p:tavLst>
                                    </p:anim>
                                    <p:animEffect transition="in" filter="fade">
                                      <p:cBhvr>
                                        <p:cTn id="36" dur="2000"/>
                                        <p:tgtEl>
                                          <p:spTgt spid="4"/>
                                        </p:tgtEl>
                                      </p:cBhvr>
                                    </p:animEffect>
                                  </p:childTnLst>
                                </p:cTn>
                              </p:par>
                              <p:par>
                                <p:cTn id="37" presetID="53" presetClass="entr" presetSubtype="16"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2000" fill="hold"/>
                                        <p:tgtEl>
                                          <p:spTgt spid="31"/>
                                        </p:tgtEl>
                                        <p:attrNameLst>
                                          <p:attrName>ppt_w</p:attrName>
                                        </p:attrNameLst>
                                      </p:cBhvr>
                                      <p:tavLst>
                                        <p:tav tm="0">
                                          <p:val>
                                            <p:fltVal val="0"/>
                                          </p:val>
                                        </p:tav>
                                        <p:tav tm="100000">
                                          <p:val>
                                            <p:strVal val="#ppt_w"/>
                                          </p:val>
                                        </p:tav>
                                      </p:tavLst>
                                    </p:anim>
                                    <p:anim calcmode="lin" valueType="num">
                                      <p:cBhvr>
                                        <p:cTn id="40" dur="2000" fill="hold"/>
                                        <p:tgtEl>
                                          <p:spTgt spid="31"/>
                                        </p:tgtEl>
                                        <p:attrNameLst>
                                          <p:attrName>ppt_h</p:attrName>
                                        </p:attrNameLst>
                                      </p:cBhvr>
                                      <p:tavLst>
                                        <p:tav tm="0">
                                          <p:val>
                                            <p:fltVal val="0"/>
                                          </p:val>
                                        </p:tav>
                                        <p:tav tm="100000">
                                          <p:val>
                                            <p:strVal val="#ppt_h"/>
                                          </p:val>
                                        </p:tav>
                                      </p:tavLst>
                                    </p:anim>
                                    <p:animEffect transition="in" filter="fade">
                                      <p:cBhvr>
                                        <p:cTn id="41" dur="2000"/>
                                        <p:tgtEl>
                                          <p:spTgt spid="3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2000" fill="hold"/>
                                        <p:tgtEl>
                                          <p:spTgt spid="43"/>
                                        </p:tgtEl>
                                        <p:attrNameLst>
                                          <p:attrName>ppt_w</p:attrName>
                                        </p:attrNameLst>
                                      </p:cBhvr>
                                      <p:tavLst>
                                        <p:tav tm="0">
                                          <p:val>
                                            <p:fltVal val="0"/>
                                          </p:val>
                                        </p:tav>
                                        <p:tav tm="100000">
                                          <p:val>
                                            <p:strVal val="#ppt_w"/>
                                          </p:val>
                                        </p:tav>
                                      </p:tavLst>
                                    </p:anim>
                                    <p:anim calcmode="lin" valueType="num">
                                      <p:cBhvr>
                                        <p:cTn id="45" dur="2000" fill="hold"/>
                                        <p:tgtEl>
                                          <p:spTgt spid="43"/>
                                        </p:tgtEl>
                                        <p:attrNameLst>
                                          <p:attrName>ppt_h</p:attrName>
                                        </p:attrNameLst>
                                      </p:cBhvr>
                                      <p:tavLst>
                                        <p:tav tm="0">
                                          <p:val>
                                            <p:fltVal val="0"/>
                                          </p:val>
                                        </p:tav>
                                        <p:tav tm="100000">
                                          <p:val>
                                            <p:strVal val="#ppt_h"/>
                                          </p:val>
                                        </p:tav>
                                      </p:tavLst>
                                    </p:anim>
                                    <p:animEffect transition="in" filter="fade">
                                      <p:cBhvr>
                                        <p:cTn id="46" dur="2000"/>
                                        <p:tgtEl>
                                          <p:spTgt spid="4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2000" fill="hold"/>
                                        <p:tgtEl>
                                          <p:spTgt spid="45"/>
                                        </p:tgtEl>
                                        <p:attrNameLst>
                                          <p:attrName>ppt_w</p:attrName>
                                        </p:attrNameLst>
                                      </p:cBhvr>
                                      <p:tavLst>
                                        <p:tav tm="0">
                                          <p:val>
                                            <p:fltVal val="0"/>
                                          </p:val>
                                        </p:tav>
                                        <p:tav tm="100000">
                                          <p:val>
                                            <p:strVal val="#ppt_w"/>
                                          </p:val>
                                        </p:tav>
                                      </p:tavLst>
                                    </p:anim>
                                    <p:anim calcmode="lin" valueType="num">
                                      <p:cBhvr>
                                        <p:cTn id="50" dur="2000" fill="hold"/>
                                        <p:tgtEl>
                                          <p:spTgt spid="45"/>
                                        </p:tgtEl>
                                        <p:attrNameLst>
                                          <p:attrName>ppt_h</p:attrName>
                                        </p:attrNameLst>
                                      </p:cBhvr>
                                      <p:tavLst>
                                        <p:tav tm="0">
                                          <p:val>
                                            <p:fltVal val="0"/>
                                          </p:val>
                                        </p:tav>
                                        <p:tav tm="100000">
                                          <p:val>
                                            <p:strVal val="#ppt_h"/>
                                          </p:val>
                                        </p:tav>
                                      </p:tavLst>
                                    </p:anim>
                                    <p:animEffect transition="in" filter="fade">
                                      <p:cBhvr>
                                        <p:cTn id="51" dur="20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2000" fill="hold"/>
                                        <p:tgtEl>
                                          <p:spTgt spid="47"/>
                                        </p:tgtEl>
                                        <p:attrNameLst>
                                          <p:attrName>ppt_w</p:attrName>
                                        </p:attrNameLst>
                                      </p:cBhvr>
                                      <p:tavLst>
                                        <p:tav tm="0">
                                          <p:val>
                                            <p:fltVal val="0"/>
                                          </p:val>
                                        </p:tav>
                                        <p:tav tm="100000">
                                          <p:val>
                                            <p:strVal val="#ppt_w"/>
                                          </p:val>
                                        </p:tav>
                                      </p:tavLst>
                                    </p:anim>
                                    <p:anim calcmode="lin" valueType="num">
                                      <p:cBhvr>
                                        <p:cTn id="55" dur="2000" fill="hold"/>
                                        <p:tgtEl>
                                          <p:spTgt spid="47"/>
                                        </p:tgtEl>
                                        <p:attrNameLst>
                                          <p:attrName>ppt_h</p:attrName>
                                        </p:attrNameLst>
                                      </p:cBhvr>
                                      <p:tavLst>
                                        <p:tav tm="0">
                                          <p:val>
                                            <p:fltVal val="0"/>
                                          </p:val>
                                        </p:tav>
                                        <p:tav tm="100000">
                                          <p:val>
                                            <p:strVal val="#ppt_h"/>
                                          </p:val>
                                        </p:tav>
                                      </p:tavLst>
                                    </p:anim>
                                    <p:animEffect transition="in" filter="fade">
                                      <p:cBhvr>
                                        <p:cTn id="56" dur="2000"/>
                                        <p:tgtEl>
                                          <p:spTgt spid="4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2000" fill="hold"/>
                                        <p:tgtEl>
                                          <p:spTgt spid="49"/>
                                        </p:tgtEl>
                                        <p:attrNameLst>
                                          <p:attrName>ppt_w</p:attrName>
                                        </p:attrNameLst>
                                      </p:cBhvr>
                                      <p:tavLst>
                                        <p:tav tm="0">
                                          <p:val>
                                            <p:fltVal val="0"/>
                                          </p:val>
                                        </p:tav>
                                        <p:tav tm="100000">
                                          <p:val>
                                            <p:strVal val="#ppt_w"/>
                                          </p:val>
                                        </p:tav>
                                      </p:tavLst>
                                    </p:anim>
                                    <p:anim calcmode="lin" valueType="num">
                                      <p:cBhvr>
                                        <p:cTn id="60" dur="2000" fill="hold"/>
                                        <p:tgtEl>
                                          <p:spTgt spid="49"/>
                                        </p:tgtEl>
                                        <p:attrNameLst>
                                          <p:attrName>ppt_h</p:attrName>
                                        </p:attrNameLst>
                                      </p:cBhvr>
                                      <p:tavLst>
                                        <p:tav tm="0">
                                          <p:val>
                                            <p:fltVal val="0"/>
                                          </p:val>
                                        </p:tav>
                                        <p:tav tm="100000">
                                          <p:val>
                                            <p:strVal val="#ppt_h"/>
                                          </p:val>
                                        </p:tav>
                                      </p:tavLst>
                                    </p:anim>
                                    <p:animEffect transition="in" filter="fade">
                                      <p:cBhvr>
                                        <p:cTn id="61" dur="2000"/>
                                        <p:tgtEl>
                                          <p:spTgt spid="4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000" fill="hold"/>
                                        <p:tgtEl>
                                          <p:spTgt spid="51"/>
                                        </p:tgtEl>
                                        <p:attrNameLst>
                                          <p:attrName>ppt_w</p:attrName>
                                        </p:attrNameLst>
                                      </p:cBhvr>
                                      <p:tavLst>
                                        <p:tav tm="0">
                                          <p:val>
                                            <p:fltVal val="0"/>
                                          </p:val>
                                        </p:tav>
                                        <p:tav tm="100000">
                                          <p:val>
                                            <p:strVal val="#ppt_w"/>
                                          </p:val>
                                        </p:tav>
                                      </p:tavLst>
                                    </p:anim>
                                    <p:anim calcmode="lin" valueType="num">
                                      <p:cBhvr>
                                        <p:cTn id="65" dur="2000" fill="hold"/>
                                        <p:tgtEl>
                                          <p:spTgt spid="51"/>
                                        </p:tgtEl>
                                        <p:attrNameLst>
                                          <p:attrName>ppt_h</p:attrName>
                                        </p:attrNameLst>
                                      </p:cBhvr>
                                      <p:tavLst>
                                        <p:tav tm="0">
                                          <p:val>
                                            <p:fltVal val="0"/>
                                          </p:val>
                                        </p:tav>
                                        <p:tav tm="100000">
                                          <p:val>
                                            <p:strVal val="#ppt_h"/>
                                          </p:val>
                                        </p:tav>
                                      </p:tavLst>
                                    </p:anim>
                                    <p:animEffect transition="in" filter="fade">
                                      <p:cBhvr>
                                        <p:cTn id="66" dur="2000"/>
                                        <p:tgtEl>
                                          <p:spTgt spid="51"/>
                                        </p:tgtEl>
                                      </p:cBhvr>
                                    </p:animEffect>
                                  </p:childTnLst>
                                </p:cTn>
                              </p:par>
                            </p:childTnLst>
                          </p:cTn>
                        </p:par>
                        <p:par>
                          <p:cTn id="67" fill="hold">
                            <p:stCondLst>
                              <p:cond delay="2000"/>
                            </p:stCondLst>
                            <p:childTnLst>
                              <p:par>
                                <p:cTn id="68" presetID="42" presetClass="entr" presetSubtype="0" fill="hold" grpId="0"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anim calcmode="lin" valueType="num">
                                      <p:cBhvr>
                                        <p:cTn id="71" dur="500" fill="hold"/>
                                        <p:tgtEl>
                                          <p:spTgt spid="36"/>
                                        </p:tgtEl>
                                        <p:attrNameLst>
                                          <p:attrName>ppt_x</p:attrName>
                                        </p:attrNameLst>
                                      </p:cBhvr>
                                      <p:tavLst>
                                        <p:tav tm="0">
                                          <p:val>
                                            <p:strVal val="#ppt_x"/>
                                          </p:val>
                                        </p:tav>
                                        <p:tav tm="100000">
                                          <p:val>
                                            <p:strVal val="#ppt_x"/>
                                          </p:val>
                                        </p:tav>
                                      </p:tavLst>
                                    </p:anim>
                                    <p:anim calcmode="lin" valueType="num">
                                      <p:cBhvr>
                                        <p:cTn id="72" dur="500" fill="hold"/>
                                        <p:tgtEl>
                                          <p:spTgt spid="36"/>
                                        </p:tgtEl>
                                        <p:attrNameLst>
                                          <p:attrName>ppt_y</p:attrName>
                                        </p:attrNameLst>
                                      </p:cBhvr>
                                      <p:tavLst>
                                        <p:tav tm="0">
                                          <p:val>
                                            <p:strVal val="#ppt_y+.1"/>
                                          </p:val>
                                        </p:tav>
                                        <p:tav tm="100000">
                                          <p:val>
                                            <p:strVal val="#ppt_y"/>
                                          </p:val>
                                        </p:tav>
                                      </p:tavLst>
                                    </p:anim>
                                  </p:childTnLst>
                                </p:cTn>
                              </p:par>
                            </p:childTnLst>
                          </p:cTn>
                        </p:par>
                        <p:par>
                          <p:cTn id="73" fill="hold">
                            <p:stCondLst>
                              <p:cond delay="2500"/>
                            </p:stCondLst>
                            <p:childTnLst>
                              <p:par>
                                <p:cTn id="74" presetID="42" presetClass="entr" presetSubtype="0" fill="hold" grpId="0" nodeType="after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anim calcmode="lin" valueType="num">
                                      <p:cBhvr>
                                        <p:cTn id="77" dur="500" fill="hold"/>
                                        <p:tgtEl>
                                          <p:spTgt spid="39"/>
                                        </p:tgtEl>
                                        <p:attrNameLst>
                                          <p:attrName>ppt_x</p:attrName>
                                        </p:attrNameLst>
                                      </p:cBhvr>
                                      <p:tavLst>
                                        <p:tav tm="0">
                                          <p:val>
                                            <p:strVal val="#ppt_x"/>
                                          </p:val>
                                        </p:tav>
                                        <p:tav tm="100000">
                                          <p:val>
                                            <p:strVal val="#ppt_x"/>
                                          </p:val>
                                        </p:tav>
                                      </p:tavLst>
                                    </p:anim>
                                    <p:anim calcmode="lin" valueType="num">
                                      <p:cBhvr>
                                        <p:cTn id="78" dur="500" fill="hold"/>
                                        <p:tgtEl>
                                          <p:spTgt spid="39"/>
                                        </p:tgtEl>
                                        <p:attrNameLst>
                                          <p:attrName>ppt_y</p:attrName>
                                        </p:attrNameLst>
                                      </p:cBhvr>
                                      <p:tavLst>
                                        <p:tav tm="0">
                                          <p:val>
                                            <p:strVal val="#ppt_y+.1"/>
                                          </p:val>
                                        </p:tav>
                                        <p:tav tm="100000">
                                          <p:val>
                                            <p:strVal val="#ppt_y"/>
                                          </p:val>
                                        </p:tav>
                                      </p:tavLst>
                                    </p:anim>
                                  </p:childTnLst>
                                </p:cTn>
                              </p:par>
                            </p:childTnLst>
                          </p:cTn>
                        </p:par>
                        <p:par>
                          <p:cTn id="79" fill="hold">
                            <p:stCondLst>
                              <p:cond delay="3000"/>
                            </p:stCondLst>
                            <p:childTnLst>
                              <p:par>
                                <p:cTn id="80" presetID="42" presetClass="entr" presetSubtype="0"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anim calcmode="lin" valueType="num">
                                      <p:cBhvr>
                                        <p:cTn id="83" dur="500" fill="hold"/>
                                        <p:tgtEl>
                                          <p:spTgt spid="34"/>
                                        </p:tgtEl>
                                        <p:attrNameLst>
                                          <p:attrName>ppt_x</p:attrName>
                                        </p:attrNameLst>
                                      </p:cBhvr>
                                      <p:tavLst>
                                        <p:tav tm="0">
                                          <p:val>
                                            <p:strVal val="#ppt_x"/>
                                          </p:val>
                                        </p:tav>
                                        <p:tav tm="100000">
                                          <p:val>
                                            <p:strVal val="#ppt_x"/>
                                          </p:val>
                                        </p:tav>
                                      </p:tavLst>
                                    </p:anim>
                                    <p:anim calcmode="lin" valueType="num">
                                      <p:cBhvr>
                                        <p:cTn id="84" dur="500" fill="hold"/>
                                        <p:tgtEl>
                                          <p:spTgt spid="34"/>
                                        </p:tgtEl>
                                        <p:attrNameLst>
                                          <p:attrName>ppt_y</p:attrName>
                                        </p:attrNameLst>
                                      </p:cBhvr>
                                      <p:tavLst>
                                        <p:tav tm="0">
                                          <p:val>
                                            <p:strVal val="#ppt_y+.1"/>
                                          </p:val>
                                        </p:tav>
                                        <p:tav tm="100000">
                                          <p:val>
                                            <p:strVal val="#ppt_y"/>
                                          </p:val>
                                        </p:tav>
                                      </p:tavLst>
                                    </p:anim>
                                  </p:childTnLst>
                                </p:cTn>
                              </p:par>
                            </p:childTnLst>
                          </p:cTn>
                        </p:par>
                        <p:par>
                          <p:cTn id="85" fill="hold">
                            <p:stCondLst>
                              <p:cond delay="3500"/>
                            </p:stCondLst>
                            <p:childTnLst>
                              <p:par>
                                <p:cTn id="86" presetID="42" presetClass="entr" presetSubtype="0" fill="hold" grpId="0"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anim calcmode="lin" valueType="num">
                                      <p:cBhvr>
                                        <p:cTn id="89" dur="500" fill="hold"/>
                                        <p:tgtEl>
                                          <p:spTgt spid="38"/>
                                        </p:tgtEl>
                                        <p:attrNameLst>
                                          <p:attrName>ppt_x</p:attrName>
                                        </p:attrNameLst>
                                      </p:cBhvr>
                                      <p:tavLst>
                                        <p:tav tm="0">
                                          <p:val>
                                            <p:strVal val="#ppt_x"/>
                                          </p:val>
                                        </p:tav>
                                        <p:tav tm="100000">
                                          <p:val>
                                            <p:strVal val="#ppt_x"/>
                                          </p:val>
                                        </p:tav>
                                      </p:tavLst>
                                    </p:anim>
                                    <p:anim calcmode="lin" valueType="num">
                                      <p:cBhvr>
                                        <p:cTn id="90" dur="500" fill="hold"/>
                                        <p:tgtEl>
                                          <p:spTgt spid="38"/>
                                        </p:tgtEl>
                                        <p:attrNameLst>
                                          <p:attrName>ppt_y</p:attrName>
                                        </p:attrNameLst>
                                      </p:cBhvr>
                                      <p:tavLst>
                                        <p:tav tm="0">
                                          <p:val>
                                            <p:strVal val="#ppt_y+.1"/>
                                          </p:val>
                                        </p:tav>
                                        <p:tav tm="100000">
                                          <p:val>
                                            <p:strVal val="#ppt_y"/>
                                          </p:val>
                                        </p:tav>
                                      </p:tavLst>
                                    </p:anim>
                                  </p:childTnLst>
                                </p:cTn>
                              </p:par>
                            </p:childTnLst>
                          </p:cTn>
                        </p:par>
                        <p:par>
                          <p:cTn id="91" fill="hold">
                            <p:stCondLst>
                              <p:cond delay="4000"/>
                            </p:stCondLst>
                            <p:childTnLst>
                              <p:par>
                                <p:cTn id="92" presetID="42" presetClass="entr" presetSubtype="0" fill="hold" grpId="0" nodeType="after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anim calcmode="lin" valueType="num">
                                      <p:cBhvr>
                                        <p:cTn id="95" dur="500" fill="hold"/>
                                        <p:tgtEl>
                                          <p:spTgt spid="41"/>
                                        </p:tgtEl>
                                        <p:attrNameLst>
                                          <p:attrName>ppt_x</p:attrName>
                                        </p:attrNameLst>
                                      </p:cBhvr>
                                      <p:tavLst>
                                        <p:tav tm="0">
                                          <p:val>
                                            <p:strVal val="#ppt_x"/>
                                          </p:val>
                                        </p:tav>
                                        <p:tav tm="100000">
                                          <p:val>
                                            <p:strVal val="#ppt_x"/>
                                          </p:val>
                                        </p:tav>
                                      </p:tavLst>
                                    </p:anim>
                                    <p:anim calcmode="lin" valueType="num">
                                      <p:cBhvr>
                                        <p:cTn id="9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anim calcmode="lin" valueType="num">
                                      <p:cBhvr>
                                        <p:cTn id="102" dur="500" fill="hold"/>
                                        <p:tgtEl>
                                          <p:spTgt spid="35"/>
                                        </p:tgtEl>
                                        <p:attrNameLst>
                                          <p:attrName>ppt_x</p:attrName>
                                        </p:attrNameLst>
                                      </p:cBhvr>
                                      <p:tavLst>
                                        <p:tav tm="0">
                                          <p:val>
                                            <p:strVal val="#ppt_x"/>
                                          </p:val>
                                        </p:tav>
                                        <p:tav tm="100000">
                                          <p:val>
                                            <p:strVal val="#ppt_x"/>
                                          </p:val>
                                        </p:tav>
                                      </p:tavLst>
                                    </p:anim>
                                    <p:anim calcmode="lin" valueType="num">
                                      <p:cBhvr>
                                        <p:cTn id="10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500"/>
                                        <p:tgtEl>
                                          <p:spTgt spid="33"/>
                                        </p:tgtEl>
                                      </p:cBhvr>
                                    </p:animEffect>
                                    <p:anim calcmode="lin" valueType="num">
                                      <p:cBhvr>
                                        <p:cTn id="109" dur="500" fill="hold"/>
                                        <p:tgtEl>
                                          <p:spTgt spid="33"/>
                                        </p:tgtEl>
                                        <p:attrNameLst>
                                          <p:attrName>ppt_x</p:attrName>
                                        </p:attrNameLst>
                                      </p:cBhvr>
                                      <p:tavLst>
                                        <p:tav tm="0">
                                          <p:val>
                                            <p:strVal val="#ppt_x"/>
                                          </p:val>
                                        </p:tav>
                                        <p:tav tm="100000">
                                          <p:val>
                                            <p:strVal val="#ppt_x"/>
                                          </p:val>
                                        </p:tav>
                                      </p:tavLst>
                                    </p:anim>
                                    <p:anim calcmode="lin" valueType="num">
                                      <p:cBhvr>
                                        <p:cTn id="110" dur="500" fill="hold"/>
                                        <p:tgtEl>
                                          <p:spTgt spid="33"/>
                                        </p:tgtEl>
                                        <p:attrNameLst>
                                          <p:attrName>ppt_y</p:attrName>
                                        </p:attrNameLst>
                                      </p:cBhvr>
                                      <p:tavLst>
                                        <p:tav tm="0">
                                          <p:val>
                                            <p:strVal val="#ppt_y+.1"/>
                                          </p:val>
                                        </p:tav>
                                        <p:tav tm="100000">
                                          <p:val>
                                            <p:strVal val="#ppt_y"/>
                                          </p:val>
                                        </p:tav>
                                      </p:tavLst>
                                    </p:anim>
                                  </p:childTnLst>
                                </p:cTn>
                              </p:par>
                            </p:childTnLst>
                          </p:cTn>
                        </p:par>
                        <p:par>
                          <p:cTn id="111" fill="hold">
                            <p:stCondLst>
                              <p:cond delay="500"/>
                            </p:stCondLst>
                            <p:childTnLst>
                              <p:par>
                                <p:cTn id="112" presetID="42" presetClass="entr" presetSubtype="0" fill="hold" grpId="0" nodeType="after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fade">
                                      <p:cBhvr>
                                        <p:cTn id="114" dur="500"/>
                                        <p:tgtEl>
                                          <p:spTgt spid="37"/>
                                        </p:tgtEl>
                                      </p:cBhvr>
                                    </p:animEffect>
                                    <p:anim calcmode="lin" valueType="num">
                                      <p:cBhvr>
                                        <p:cTn id="115" dur="500" fill="hold"/>
                                        <p:tgtEl>
                                          <p:spTgt spid="37"/>
                                        </p:tgtEl>
                                        <p:attrNameLst>
                                          <p:attrName>ppt_x</p:attrName>
                                        </p:attrNameLst>
                                      </p:cBhvr>
                                      <p:tavLst>
                                        <p:tav tm="0">
                                          <p:val>
                                            <p:strVal val="#ppt_x"/>
                                          </p:val>
                                        </p:tav>
                                        <p:tav tm="100000">
                                          <p:val>
                                            <p:strVal val="#ppt_x"/>
                                          </p:val>
                                        </p:tav>
                                      </p:tavLst>
                                    </p:anim>
                                    <p:anim calcmode="lin" valueType="num">
                                      <p:cBhvr>
                                        <p:cTn id="116" dur="500" fill="hold"/>
                                        <p:tgtEl>
                                          <p:spTgt spid="37"/>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fade">
                                      <p:cBhvr>
                                        <p:cTn id="120" dur="500"/>
                                        <p:tgtEl>
                                          <p:spTgt spid="40"/>
                                        </p:tgtEl>
                                      </p:cBhvr>
                                    </p:animEffect>
                                    <p:anim calcmode="lin" valueType="num">
                                      <p:cBhvr>
                                        <p:cTn id="121" dur="500" fill="hold"/>
                                        <p:tgtEl>
                                          <p:spTgt spid="40"/>
                                        </p:tgtEl>
                                        <p:attrNameLst>
                                          <p:attrName>ppt_x</p:attrName>
                                        </p:attrNameLst>
                                      </p:cBhvr>
                                      <p:tavLst>
                                        <p:tav tm="0">
                                          <p:val>
                                            <p:strVal val="#ppt_x"/>
                                          </p:val>
                                        </p:tav>
                                        <p:tav tm="100000">
                                          <p:val>
                                            <p:strVal val="#ppt_x"/>
                                          </p:val>
                                        </p:tav>
                                      </p:tavLst>
                                    </p:anim>
                                    <p:anim calcmode="lin" valueType="num">
                                      <p:cBhvr>
                                        <p:cTn id="12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p:bldP spid="36" grpId="0" animBg="1"/>
      <p:bldP spid="38" grpId="0" animBg="1"/>
      <p:bldP spid="39" grpId="0" animBg="1"/>
      <p:bldP spid="41" grpId="0" animBg="1"/>
      <p:bldP spid="11" grpId="0" animBg="1"/>
      <p:bldP spid="43" grpId="0"/>
      <p:bldP spid="45" grpId="0"/>
      <p:bldP spid="47" grpId="0"/>
      <p:bldP spid="49" grpId="0"/>
      <p:bldP spid="51" grpId="0"/>
      <p:bldP spid="59" grpId="0"/>
      <p:bldP spid="37" grpId="0" animBg="1"/>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a:t>
            </a:r>
            <a:r>
              <a:rPr kumimoji="0" lang="en-US" altLang="zh-CN" sz="40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1: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Cung cấp thực phẩm cho con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Cung cấp nguyên liệu cho ngành chế biến thực phẩm, chăn nuôi và các ngành công nghiệp khác,</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khẩu thuỷ sản,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 việc làm và tăng thu nhập cho người lao động,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Góp phần bảo vệ môi trường và đảm bảo chủ quyền quốc gia.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=&gt; Ngành thuỷ sản đóng một vai trò quan trọng trong sự phát triển kinh tế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040655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41120" y="674400"/>
            <a:ext cx="10622280"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a:t>
            </a:r>
            <a:r>
              <a:rPr lang="en-US" sz="7200" i="1" u="sng">
                <a:solidFill>
                  <a:srgbClr val="0070C0"/>
                </a:solidFill>
                <a:latin typeface="Times New Roman" panose="02020603050405020304" pitchFamily="18" charset="0"/>
              </a:rPr>
              <a:t>2</a:t>
            </a: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lang="en-US" sz="4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 em là ko đúng vì thiên nhiên là do trời ban tặng, mỗi loài động, thực vật trên Trái Đất đều được sinh sống . Không chỉ vậy, có những năm thủy lợi phát triển mạnh nhưng cũng có năm không phát triển mạnh do đó không nên phá hoại của cải, vật chất thiên nhiên mà ông trời ban cho ta ngược lại phải quý trọng và giữ gìn chúng !</a:t>
            </a:r>
            <a:endPar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247585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595860" y="837281"/>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椭圆 14"/>
          <p:cNvSpPr>
            <a:spLocks noChangeAspect="1"/>
          </p:cNvSpPr>
          <p:nvPr/>
        </p:nvSpPr>
        <p:spPr>
          <a:xfrm>
            <a:off x="3595860" y="837281"/>
            <a:ext cx="2520000" cy="252000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椭圆 15"/>
          <p:cNvSpPr>
            <a:spLocks noChangeAspect="1"/>
          </p:cNvSpPr>
          <p:nvPr/>
        </p:nvSpPr>
        <p:spPr>
          <a:xfrm>
            <a:off x="3875860" y="1117281"/>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任意多边形 16"/>
          <p:cNvSpPr/>
          <p:nvPr/>
        </p:nvSpPr>
        <p:spPr>
          <a:xfrm>
            <a:off x="4771045" y="1313281"/>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椭圆 17"/>
          <p:cNvSpPr>
            <a:spLocks noChangeAspect="1"/>
          </p:cNvSpPr>
          <p:nvPr/>
        </p:nvSpPr>
        <p:spPr>
          <a:xfrm>
            <a:off x="4071860" y="1313281"/>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文本框 18"/>
          <p:cNvSpPr txBox="1"/>
          <p:nvPr/>
        </p:nvSpPr>
        <p:spPr>
          <a:xfrm>
            <a:off x="4384475" y="1603853"/>
            <a:ext cx="10134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009900"/>
                </a:solidFill>
                <a:effectLst/>
                <a:uLnTx/>
                <a:uFillTx/>
                <a:latin typeface="Impact" panose="020B0806030902050204" pitchFamily="34" charset="0"/>
                <a:ea typeface="宋体" panose="02010600030101010101" pitchFamily="2" charset="-122"/>
                <a:cs typeface="+mn-cs"/>
              </a:rPr>
              <a:t>06</a:t>
            </a:r>
            <a:endParaRPr kumimoji="0" lang="zh-CN" altLang="en-US" sz="6000" b="0" i="0" u="none" strike="noStrike" kern="1200" cap="none" spc="0" normalizeH="0" baseline="0" noProof="0" dirty="0">
              <a:ln>
                <a:noFill/>
              </a:ln>
              <a:solidFill>
                <a:srgbClr val="009900"/>
              </a:solidFill>
              <a:effectLst/>
              <a:uLnTx/>
              <a:uFillTx/>
              <a:latin typeface="Impact" panose="020B0806030902050204" pitchFamily="34" charset="0"/>
              <a:ea typeface="宋体" panose="02010600030101010101" pitchFamily="2" charset="-122"/>
              <a:cs typeface="+mn-cs"/>
            </a:endParaRPr>
          </a:p>
        </p:txBody>
      </p:sp>
      <p:sp>
        <p:nvSpPr>
          <p:cNvPr id="20" name="文本框 19"/>
          <p:cNvSpPr txBox="1"/>
          <p:nvPr/>
        </p:nvSpPr>
        <p:spPr>
          <a:xfrm>
            <a:off x="5675265" y="1784187"/>
            <a:ext cx="26420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99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endParaRPr kumimoji="0" lang="zh-CN" altLang="en-US" sz="3600" b="1" i="0" u="none" strike="noStrike" kern="1200" cap="none" spc="0" normalizeH="0" baseline="0" noProof="0" dirty="0">
              <a:ln>
                <a:noFill/>
              </a:ln>
              <a:solidFill>
                <a:srgbClr val="0099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15836" y="10191739"/>
            <a:ext cx="8564897" cy="2008636"/>
          </a:xfrm>
          <a:prstGeom prst="rect">
            <a:avLst/>
          </a:prstGeom>
        </p:spPr>
      </p:pic>
      <p:pic>
        <p:nvPicPr>
          <p:cNvPr id="98" name="图片 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7078" y="1117282"/>
            <a:ext cx="2087593" cy="1960000"/>
          </a:xfrm>
          <a:prstGeom prst="rect">
            <a:avLst/>
          </a:prstGeom>
        </p:spPr>
      </p:pic>
      <p:pic>
        <p:nvPicPr>
          <p:cNvPr id="49" name="图片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965" y="281951"/>
            <a:ext cx="1888895" cy="1502236"/>
          </a:xfrm>
          <a:prstGeom prst="rect">
            <a:avLst/>
          </a:prstGeom>
        </p:spPr>
      </p:pic>
      <p:sp>
        <p:nvSpPr>
          <p:cNvPr id="40" name="TextBox 39">
            <a:extLst>
              <a:ext uri="{FF2B5EF4-FFF2-40B4-BE49-F238E27FC236}">
                <a16:creationId xmlns:a16="http://schemas.microsoft.com/office/drawing/2014/main" id="{6FD543C9-EE1D-675F-09FC-C24689A34698}"/>
              </a:ext>
            </a:extLst>
          </p:cNvPr>
          <p:cNvSpPr txBox="1"/>
          <p:nvPr/>
        </p:nvSpPr>
        <p:spPr>
          <a:xfrm>
            <a:off x="512953" y="3245459"/>
            <a:ext cx="10645813" cy="1200329"/>
          </a:xfrm>
          <a:prstGeom prst="rect">
            <a:avLst/>
          </a:prstGeom>
          <a:noFill/>
        </p:spPr>
        <p:txBody>
          <a:bodyPr wrap="square">
            <a:spAutoFit/>
          </a:bodyPr>
          <a:lstStyle/>
          <a:p>
            <a:r>
              <a:rPr lang="en-US" sz="3600" b="1" i="1" u="sng">
                <a:solidFill>
                  <a:srgbClr val="FF0000"/>
                </a:solidFill>
                <a:latin typeface="Times New Roman" panose="02020603050405020304" pitchFamily="18" charset="0"/>
                <a:cs typeface="Times New Roman" panose="02020603050405020304" pitchFamily="18" charset="0"/>
              </a:rPr>
              <a:t>Câu 1:</a:t>
            </a:r>
            <a:r>
              <a:rPr lang="en-US" sz="3600" b="1">
                <a:solidFill>
                  <a:srgbClr val="FF0000"/>
                </a:solidFill>
                <a:latin typeface="Times New Roman" panose="02020603050405020304" pitchFamily="18" charset="0"/>
                <a:cs typeface="Times New Roman" panose="02020603050405020304" pitchFamily="18" charset="0"/>
              </a:rPr>
              <a:t> Ở</a:t>
            </a:r>
            <a:r>
              <a:rPr lang="vi-VN" sz="3600" b="1">
                <a:solidFill>
                  <a:srgbClr val="FF0000"/>
                </a:solidFill>
                <a:latin typeface="Times New Roman" panose="02020603050405020304" pitchFamily="18" charset="0"/>
                <a:cs typeface="Times New Roman" panose="02020603050405020304" pitchFamily="18" charset="0"/>
              </a:rPr>
              <a:t> địa phương em hiện đang n</a:t>
            </a:r>
            <a:r>
              <a:rPr lang="en-US" sz="3600" b="1">
                <a:solidFill>
                  <a:srgbClr val="FF0000"/>
                </a:solidFill>
                <a:latin typeface="Times New Roman" panose="02020603050405020304" pitchFamily="18" charset="0"/>
                <a:cs typeface="Times New Roman" panose="02020603050405020304" pitchFamily="18" charset="0"/>
              </a:rPr>
              <a:t>uôi loại</a:t>
            </a:r>
            <a:r>
              <a:rPr lang="vi-VN" sz="3600" b="1">
                <a:solidFill>
                  <a:srgbClr val="FF0000"/>
                </a:solidFill>
                <a:latin typeface="Times New Roman" panose="02020603050405020304" pitchFamily="18" charset="0"/>
                <a:cs typeface="Times New Roman" panose="02020603050405020304" pitchFamily="18" charset="0"/>
              </a:rPr>
              <a:t> thủy sản nào và nuôi theo hình thức nào</a:t>
            </a:r>
            <a:r>
              <a:rPr lang="en-US" sz="3600" b="1">
                <a:solidFill>
                  <a:srgbClr val="FF0000"/>
                </a:solidFill>
                <a:latin typeface="Times New Roman" panose="02020603050405020304" pitchFamily="18" charset="0"/>
                <a:cs typeface="Times New Roman" panose="02020603050405020304" pitchFamily="18" charset="0"/>
              </a:rPr>
              <a:t>?</a:t>
            </a:r>
            <a:endParaRPr lang="vi-VN" sz="360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DC2005A-823B-D055-1D73-513D7F242F1C}"/>
              </a:ext>
            </a:extLst>
          </p:cNvPr>
          <p:cNvSpPr txBox="1"/>
          <p:nvPr/>
        </p:nvSpPr>
        <p:spPr>
          <a:xfrm>
            <a:off x="512952" y="4613965"/>
            <a:ext cx="10645813" cy="1200329"/>
          </a:xfrm>
          <a:prstGeom prst="rect">
            <a:avLst/>
          </a:prstGeom>
          <a:noFill/>
        </p:spPr>
        <p:txBody>
          <a:bodyPr wrap="square">
            <a:spAutoFit/>
          </a:bodyPr>
          <a:lstStyle/>
          <a:p>
            <a:r>
              <a:rPr lang="en-US" sz="3600" b="1" i="1" u="sng">
                <a:solidFill>
                  <a:srgbClr val="FF0000"/>
                </a:solidFill>
                <a:latin typeface="Times New Roman" panose="02020603050405020304" pitchFamily="18" charset="0"/>
                <a:cs typeface="Times New Roman" panose="02020603050405020304" pitchFamily="18" charset="0"/>
              </a:rPr>
              <a:t>Câu 2:</a:t>
            </a:r>
            <a:r>
              <a:rPr lang="en-US" sz="3600" b="1">
                <a:solidFill>
                  <a:srgbClr val="FF0000"/>
                </a:solidFill>
                <a:latin typeface="Times New Roman" panose="02020603050405020304" pitchFamily="18"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Em hãy tìm hiểu để mô tả lại cách nuôi trai lấy ngọc. Ngọc trai có giá trị như thế nào?</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6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2000" fill="hold"/>
                                        <p:tgtEl>
                                          <p:spTgt spid="49"/>
                                        </p:tgtEl>
                                        <p:attrNameLst>
                                          <p:attrName>ppt_w</p:attrName>
                                        </p:attrNameLst>
                                      </p:cBhvr>
                                      <p:tavLst>
                                        <p:tav tm="0">
                                          <p:val>
                                            <p:fltVal val="0"/>
                                          </p:val>
                                        </p:tav>
                                        <p:tav tm="100000">
                                          <p:val>
                                            <p:strVal val="#ppt_w"/>
                                          </p:val>
                                        </p:tav>
                                      </p:tavLst>
                                    </p:anim>
                                    <p:anim calcmode="lin" valueType="num">
                                      <p:cBhvr>
                                        <p:cTn id="14" dur="2000" fill="hold"/>
                                        <p:tgtEl>
                                          <p:spTgt spid="49"/>
                                        </p:tgtEl>
                                        <p:attrNameLst>
                                          <p:attrName>ppt_h</p:attrName>
                                        </p:attrNameLst>
                                      </p:cBhvr>
                                      <p:tavLst>
                                        <p:tav tm="0">
                                          <p:val>
                                            <p:fltVal val="0"/>
                                          </p:val>
                                        </p:tav>
                                        <p:tav tm="100000">
                                          <p:val>
                                            <p:strVal val="#ppt_h"/>
                                          </p:val>
                                        </p:tav>
                                      </p:tavLst>
                                    </p:anim>
                                    <p:animEffect transition="in" filter="fade">
                                      <p:cBhvr>
                                        <p:cTn id="15" dur="2000"/>
                                        <p:tgtEl>
                                          <p:spTgt spid="49"/>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2.91667E-6 0.09444 L 2.91667E-6 -0.68287 " pathEditMode="relative" rAng="0" ptsTypes="AA">
                                      <p:cBhvr>
                                        <p:cTn id="46" dur="1000" fill="hold"/>
                                        <p:tgtEl>
                                          <p:spTgt spid="57"/>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circle(in)">
                                      <p:cBhvr>
                                        <p:cTn id="67" dur="2000"/>
                                        <p:tgtEl>
                                          <p:spTgt spid="4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Effect transition="in" filter="circle(in)">
                                      <p:cBhvr>
                                        <p:cTn id="72"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VẬN</a:t>
            </a:r>
            <a:r>
              <a:rPr kumimoji="0" lang="en-US" altLang="zh-CN" sz="2800" b="1" i="0" u="none" strike="noStrike" kern="1200" cap="none" spc="0" normalizeH="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DỤNG </a:t>
            </a:r>
            <a:endParaRPr kumimoji="0" lang="zh-CN" alt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9849464" cy="5091266"/>
          </a:xfrm>
          <a:prstGeom prst="rect">
            <a:avLst/>
          </a:prstGeom>
          <a:ln w="28575">
            <a:solidFill>
              <a:schemeClr val="tx1"/>
            </a:solidFill>
          </a:ln>
        </p:spPr>
        <p:txBody>
          <a:bodyPr wrap="square">
            <a:spAutoFit/>
          </a:bodyPr>
          <a:lstStyle/>
          <a:p>
            <a:pPr lvl="0"/>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lang="vi-VN" sz="4000" b="1">
                <a:solidFill>
                  <a:prstClr val="black"/>
                </a:solidFill>
                <a:latin typeface="Times New Roman" panose="02020603050405020304" pitchFamily="18" charset="0"/>
                <a:cs typeface="Times New Roman" panose="02020603050405020304" pitchFamily="18" charset="0"/>
              </a:rPr>
              <a:t>Ở địa phương em hiện đang nuôi loại thủy sản nào và nuôi theo hình thức nào?</a:t>
            </a:r>
            <a:endPar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0" algn="just" defTabSz="914400" rtl="0" eaLnBrk="1" fontAlgn="auto" latinLnBrk="0" hangingPunct="1">
              <a:lnSpc>
                <a:spcPct val="120000"/>
              </a:lnSpc>
              <a:spcBef>
                <a:spcPts val="0"/>
              </a:spcBef>
              <a:spcAft>
                <a:spcPts val="300"/>
              </a:spcAft>
              <a:buClrTx/>
              <a:buSzTx/>
              <a:buFontTx/>
              <a:buNone/>
              <a:tabLst/>
              <a:defRPr/>
            </a:pPr>
            <a:r>
              <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457200" lvl="0" algn="just">
              <a:lnSpc>
                <a:spcPct val="120000"/>
              </a:lnSpc>
              <a:spcAft>
                <a:spcPts val="300"/>
              </a:spcAft>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vi-VN" sz="4000" b="1">
                <a:solidFill>
                  <a:prstClr val="black"/>
                </a:solidFill>
                <a:latin typeface="Times New Roman" panose="02020603050405020304" pitchFamily="18" charset="0"/>
                <a:ea typeface="Arial" panose="020B0604020202020204" pitchFamily="34" charset="0"/>
                <a:cs typeface="Times New Roman" panose="02020603050405020304" pitchFamily="18" charset="0"/>
              </a:rPr>
              <a:t>Em hãy tìm hiểu để mô tả lại cách nuôi trai lấy ngọc. Ngọc trai có giá trị như thế nào?</a:t>
            </a:r>
            <a:r>
              <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20000"/>
              </a:lnSpc>
              <a:spcBef>
                <a:spcPts val="0"/>
              </a:spcBef>
              <a:spcAft>
                <a:spcPts val="30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SỐ 3</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92973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56360" y="1053478"/>
            <a:ext cx="10622280" cy="55707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1: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 Giang, Đồng Tháp: nuôi cá tra, cá basa.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Quảng Nam, Thái Bình: nuôi tôm thẻ chân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Phá Tam Giang-Cầu Hai (Huế): nuôi tôm sú, cua, cá kình, cá dìa, cá đối.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Gio Linh - Quảng Trị: nuôi cá vược và cá hồng Mỹ nước lợ.</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26145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142917"/>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7" name="TextBox 6">
            <a:extLst>
              <a:ext uri="{FF2B5EF4-FFF2-40B4-BE49-F238E27FC236}">
                <a16:creationId xmlns:a16="http://schemas.microsoft.com/office/drawing/2014/main" id="{06F4086C-4402-04BE-B417-999E20408407}"/>
              </a:ext>
            </a:extLst>
          </p:cNvPr>
          <p:cNvSpPr txBox="1"/>
          <p:nvPr/>
        </p:nvSpPr>
        <p:spPr>
          <a:xfrm>
            <a:off x="1341120" y="599252"/>
            <a:ext cx="10622280" cy="58169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Câu </a:t>
            </a:r>
            <a:r>
              <a:rPr lang="en-US" sz="7200" i="1" u="sng">
                <a:solidFill>
                  <a:srgbClr val="0070C0"/>
                </a:solidFill>
                <a:latin typeface="Times New Roman" panose="02020603050405020304" pitchFamily="18" charset="0"/>
              </a:rPr>
              <a:t>2</a:t>
            </a:r>
            <a:r>
              <a:rPr kumimoji="0" lang="en-US" sz="7200" b="0" i="1" u="sng" strike="noStrike" kern="1200" cap="none" spc="0" normalizeH="0" baseline="0" noProof="0">
                <a:ln>
                  <a:noFill/>
                </a:ln>
                <a:solidFill>
                  <a:srgbClr val="0070C0"/>
                </a:solidFill>
                <a:effectLst/>
                <a:uLnTx/>
                <a:uFillTx/>
                <a:latin typeface="Times New Roman" panose="02020603050405020304" pitchFamily="18" charset="0"/>
                <a:ea typeface="+mn-ea"/>
                <a:cs typeface="+mn-cs"/>
              </a:rPr>
              <a:t>: Trả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320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 nuôi trai lấy ngọc: Để có trai cho ngọc, người nuôi phải trải qua ít nhất 3 giai đoạn: giai đoạn nuôi vỗ, giai đoạn nuôi cấy và giai đoạn nuôi dưỡng. Sau đó sẽ thực hiện cấy ghép mô tế bào và nhân vào xoang màng áo ngoài của trai. Sau khi cấy ghép xong, trai được cho vào bể chứa, cố định trong túi lưới trồi treo xuống 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Ngọc trai có giá trị: làm trang sức, làm đồ trang trí, đem lại nguồn giá trị về kinh tế, mang ý nghĩa phong thủy.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869087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4" cstate="print">
            <a:extLst>
              <a:ext uri="{BEBA8EAE-BF5A-486C-A8C5-ECC9F3942E4B}">
                <a14:imgProps xmlns:a14="http://schemas.microsoft.com/office/drawing/2010/main">
                  <a14:imgLayer r:embed="rId2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6">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7">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8">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2"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4" cstate="print">
            <a:extLst>
              <a:ext uri="{28A0092B-C50C-407E-A947-70E740481C1C}">
                <a14:useLocalDpi xmlns:a14="http://schemas.microsoft.com/office/drawing/2010/main" val="0"/>
              </a:ext>
            </a:extLst>
          </a:blip>
          <a:srcRect r="17587"/>
          <a:stretch>
            <a:fillRect/>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7"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8"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8"/>
            </p:custDataLst>
          </p:nvPr>
        </p:nvPicPr>
        <p:blipFill>
          <a:blip r:embed="rId41" cstate="print">
            <a:extLst>
              <a:ext uri="{BEBA8EAE-BF5A-486C-A8C5-ECC9F3942E4B}">
                <a14:imgProps xmlns:a14="http://schemas.microsoft.com/office/drawing/2010/main">
                  <a14:imgLayer r:embed="rId4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43"/>
          <a:stretch>
            <a:fillRect/>
          </a:stretch>
        </p:blipFill>
        <p:spPr>
          <a:xfrm>
            <a:off x="92075" y="-1476252"/>
            <a:ext cx="609600" cy="609600"/>
          </a:xfrm>
          <a:prstGeom prst="rect">
            <a:avLst/>
          </a:prstGeom>
        </p:spPr>
      </p:pic>
      <p:sp>
        <p:nvSpPr>
          <p:cNvPr id="2" name="TextBox 1"/>
          <p:cNvSpPr txBox="1"/>
          <p:nvPr/>
        </p:nvSpPr>
        <p:spPr>
          <a:xfrm>
            <a:off x="335280" y="942109"/>
            <a:ext cx="1163071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solidFill>
                  <a:srgbClr val="C00000"/>
                </a:solidFill>
                <a:latin typeface="Times New Roman" panose="02020603050405020304" pitchFamily="18" charset="0"/>
                <a:cs typeface="Times New Roman" panose="02020603050405020304" pitchFamily="18" charset="0"/>
              </a:rPr>
              <a:t>TIẾT HỌC HÔM NAY ĐẾN ĐÂY LÀ KẾT THÚC </a:t>
            </a:r>
            <a:endPar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025187" y="3715047"/>
            <a:ext cx="87919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HẸN</a:t>
            </a:r>
            <a:r>
              <a:rPr kumimoji="0" lang="en-US" sz="48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GẶP LẠI CÁC EM VÀO    TIẾT HỌC SAU!</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3719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123211"/>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124711"/>
                            </p:stCondLst>
                            <p:childTnLst>
                              <p:par>
                                <p:cTn id="71" presetID="22" presetClass="entr" presetSubtype="8"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1500"/>
                                        <p:tgtEl>
                                          <p:spTgt spid="10"/>
                                        </p:tgtEl>
                                      </p:cBhvr>
                                    </p:animEffect>
                                  </p:childTnLst>
                                  <p:subTnLst>
                                    <p:audio>
                                      <p:cMediaNode>
                                        <p:cTn display="0" masterRel="sameClick">
                                          <p:stCondLst>
                                            <p:cond evt="begin" delay="0">
                                              <p:tn val="71"/>
                                            </p:cond>
                                          </p:stCondLst>
                                          <p:endCondLst>
                                            <p:cond evt="onStopAudio" delay="0">
                                              <p:tgtEl>
                                                <p:sldTgt/>
                                              </p:tgtEl>
                                            </p:cond>
                                          </p:endCondLst>
                                        </p:cTn>
                                        <p:tgtEl>
                                          <p:sndTgt r:embed="rId23" name="chimes.wav"/>
                                        </p:tgtEl>
                                      </p:cMediaNode>
                                    </p:audio>
                                  </p:subTnLst>
                                </p:cTn>
                              </p:par>
                            </p:childTnLst>
                          </p:cTn>
                        </p:par>
                        <p:par>
                          <p:cTn id="74" fill="hold">
                            <p:stCondLst>
                              <p:cond delay="126211"/>
                            </p:stCondLst>
                            <p:childTnLst>
                              <p:par>
                                <p:cTn id="75" presetID="2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150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23" name="chimes.wav"/>
                                        </p:tgtEl>
                                      </p:cMediaNode>
                                    </p:audio>
                                  </p:subTnLst>
                                </p:cTn>
                              </p:par>
                            </p:childTnLst>
                          </p:cTn>
                        </p:par>
                        <p:par>
                          <p:cTn id="78" fill="hold">
                            <p:stCondLst>
                              <p:cond delay="127711"/>
                            </p:stCondLst>
                            <p:childTnLst>
                              <p:par>
                                <p:cTn id="79" presetID="42" presetClass="entr" presetSubtype="0"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15"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1000" fill="hold"/>
                                        <p:tgtEl>
                                          <p:spTgt spid="26"/>
                                        </p:tgtEl>
                                        <p:attrNameLst>
                                          <p:attrName>ppt_w</p:attrName>
                                        </p:attrNameLst>
                                      </p:cBhvr>
                                      <p:tavLst>
                                        <p:tav tm="0">
                                          <p:val>
                                            <p:fltVal val="0"/>
                                          </p:val>
                                        </p:tav>
                                        <p:tav tm="100000">
                                          <p:val>
                                            <p:strVal val="#ppt_w"/>
                                          </p:val>
                                        </p:tav>
                                      </p:tavLst>
                                    </p:anim>
                                    <p:anim calcmode="lin" valueType="num">
                                      <p:cBhvr>
                                        <p:cTn id="87" dur="1000" fill="hold"/>
                                        <p:tgtEl>
                                          <p:spTgt spid="26"/>
                                        </p:tgtEl>
                                        <p:attrNameLst>
                                          <p:attrName>ppt_h</p:attrName>
                                        </p:attrNameLst>
                                      </p:cBhvr>
                                      <p:tavLst>
                                        <p:tav tm="0">
                                          <p:val>
                                            <p:fltVal val="0"/>
                                          </p:val>
                                        </p:tav>
                                        <p:tav tm="100000">
                                          <p:val>
                                            <p:strVal val="#ppt_h"/>
                                          </p:val>
                                        </p:tav>
                                      </p:tavLst>
                                    </p:anim>
                                    <p:anim calcmode="lin" valueType="num">
                                      <p:cBhvr>
                                        <p:cTn id="88"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90" fill="hold">
                            <p:stCondLst>
                              <p:cond delay="128711"/>
                            </p:stCondLst>
                            <p:childTnLst>
                              <p:par>
                                <p:cTn id="91" presetID="10" presetClass="entr" presetSubtype="0"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childTnLst>
                          </p:cTn>
                        </p:par>
                        <p:par>
                          <p:cTn id="94" fill="hold">
                            <p:stCondLst>
                              <p:cond delay="129211"/>
                            </p:stCondLst>
                            <p:childTnLst>
                              <p:par>
                                <p:cTn id="95" presetID="32" presetClass="emph" presetSubtype="0" repeatCount="3000" fill="hold" nodeType="afterEffect">
                                  <p:stCondLst>
                                    <p:cond delay="0"/>
                                  </p:stCondLst>
                                  <p:childTnLst>
                                    <p:animRot by="120000">
                                      <p:cBhvr>
                                        <p:cTn id="96" dur="50" fill="hold">
                                          <p:stCondLst>
                                            <p:cond delay="0"/>
                                          </p:stCondLst>
                                        </p:cTn>
                                        <p:tgtEl>
                                          <p:spTgt spid="26"/>
                                        </p:tgtEl>
                                        <p:attrNameLst>
                                          <p:attrName>r</p:attrName>
                                        </p:attrNameLst>
                                      </p:cBhvr>
                                    </p:animRot>
                                    <p:animRot by="-240000">
                                      <p:cBhvr>
                                        <p:cTn id="97" dur="100" fill="hold">
                                          <p:stCondLst>
                                            <p:cond delay="100"/>
                                          </p:stCondLst>
                                        </p:cTn>
                                        <p:tgtEl>
                                          <p:spTgt spid="26"/>
                                        </p:tgtEl>
                                        <p:attrNameLst>
                                          <p:attrName>r</p:attrName>
                                        </p:attrNameLst>
                                      </p:cBhvr>
                                    </p:animRot>
                                    <p:animRot by="240000">
                                      <p:cBhvr>
                                        <p:cTn id="98" dur="100" fill="hold">
                                          <p:stCondLst>
                                            <p:cond delay="200"/>
                                          </p:stCondLst>
                                        </p:cTn>
                                        <p:tgtEl>
                                          <p:spTgt spid="26"/>
                                        </p:tgtEl>
                                        <p:attrNameLst>
                                          <p:attrName>r</p:attrName>
                                        </p:attrNameLst>
                                      </p:cBhvr>
                                    </p:animRot>
                                    <p:animRot by="-240000">
                                      <p:cBhvr>
                                        <p:cTn id="99" dur="100" fill="hold">
                                          <p:stCondLst>
                                            <p:cond delay="300"/>
                                          </p:stCondLst>
                                        </p:cTn>
                                        <p:tgtEl>
                                          <p:spTgt spid="26"/>
                                        </p:tgtEl>
                                        <p:attrNameLst>
                                          <p:attrName>r</p:attrName>
                                        </p:attrNameLst>
                                      </p:cBhvr>
                                    </p:animRot>
                                    <p:animRot by="120000">
                                      <p:cBhvr>
                                        <p:cTn id="100" dur="100" fill="hold">
                                          <p:stCondLst>
                                            <p:cond delay="400"/>
                                          </p:stCondLst>
                                        </p:cTn>
                                        <p:tgtEl>
                                          <p:spTgt spid="26"/>
                                        </p:tgtEl>
                                        <p:attrNameLst>
                                          <p:attrName>r</p:attrName>
                                        </p:attrNameLst>
                                      </p:cBhvr>
                                    </p:animRot>
                                  </p:childTnLst>
                                </p:cTn>
                              </p:par>
                            </p:childTnLst>
                          </p:cTn>
                        </p:par>
                        <p:par>
                          <p:cTn id="101" fill="hold">
                            <p:stCondLst>
                              <p:cond delay="130711"/>
                            </p:stCondLst>
                            <p:childTnLst>
                              <p:par>
                                <p:cTn id="102" presetID="21" presetClass="entr" presetSubtype="1" fill="hold" grpId="0"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wheel(1)">
                                      <p:cBhvr>
                                        <p:cTn id="104" dur="2000"/>
                                        <p:tgtEl>
                                          <p:spTgt spid="2"/>
                                        </p:tgtEl>
                                      </p:cBhvr>
                                    </p:animEffect>
                                  </p:childTnLst>
                                </p:cTn>
                              </p:par>
                            </p:childTnLst>
                          </p:cTn>
                        </p:par>
                        <p:par>
                          <p:cTn id="105" fill="hold">
                            <p:stCondLst>
                              <p:cond delay="132711"/>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3"/>
                                        </p:tgtEl>
                                        <p:attrNameLst>
                                          <p:attrName>style.visibility</p:attrName>
                                        </p:attrNameLst>
                                      </p:cBhvr>
                                      <p:to>
                                        <p:strVal val="visible"/>
                                      </p:to>
                                    </p:set>
                                    <p:anim calcmode="lin" valueType="num">
                                      <p:cBhvr>
                                        <p:cTn id="10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3"/>
                                        </p:tgtEl>
                                        <p:attrNameLst>
                                          <p:attrName>ppt_y</p:attrName>
                                        </p:attrNameLst>
                                      </p:cBhvr>
                                      <p:tavLst>
                                        <p:tav tm="0">
                                          <p:val>
                                            <p:strVal val="#ppt_y"/>
                                          </p:val>
                                        </p:tav>
                                        <p:tav tm="100000">
                                          <p:val>
                                            <p:strVal val="#ppt_y"/>
                                          </p:val>
                                        </p:tav>
                                      </p:tavLst>
                                    </p:anim>
                                    <p:anim calcmode="lin" valueType="num">
                                      <p:cBhvr>
                                        <p:cTn id="11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45" presetClass="entr" presetSubtype="0" fill="hold" nodeType="clickEffect">
                                  <p:stCondLst>
                                    <p:cond delay="0"/>
                                  </p:stCondLst>
                                  <p:childTnLst>
                                    <p:set>
                                      <p:cBhvr>
                                        <p:cTn id="116" dur="1" fill="hold">
                                          <p:stCondLst>
                                            <p:cond delay="0"/>
                                          </p:stCondLst>
                                        </p:cTn>
                                        <p:tgtEl>
                                          <p:spTgt spid="2">
                                            <p:txEl>
                                              <p:pRg st="0" end="0"/>
                                            </p:txEl>
                                          </p:spTgt>
                                        </p:tgtEl>
                                        <p:attrNameLst>
                                          <p:attrName>style.visibility</p:attrName>
                                        </p:attrNameLst>
                                      </p:cBhvr>
                                      <p:to>
                                        <p:strVal val="visible"/>
                                      </p:to>
                                    </p:set>
                                    <p:animEffect transition="in" filter="fade">
                                      <p:cBhvr>
                                        <p:cTn id="117" dur="2000"/>
                                        <p:tgtEl>
                                          <p:spTgt spid="2">
                                            <p:txEl>
                                              <p:pRg st="0" end="0"/>
                                            </p:txEl>
                                          </p:spTgt>
                                        </p:tgtEl>
                                      </p:cBhvr>
                                    </p:animEffect>
                                    <p:anim calcmode="lin" valueType="num">
                                      <p:cBhvr>
                                        <p:cTn id="11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1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6" presetClass="emph" presetSubtype="0" fill="hold" nodeType="clickEffect">
                                  <p:stCondLst>
                                    <p:cond delay="0"/>
                                  </p:stCondLst>
                                  <p:childTnLst>
                                    <p:animScale>
                                      <p:cBhvr>
                                        <p:cTn id="123"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4"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1145" y="2784297"/>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6" name="Cloud 5">
            <a:extLst>
              <a:ext uri="{FF2B5EF4-FFF2-40B4-BE49-F238E27FC236}">
                <a16:creationId xmlns:a16="http://schemas.microsoft.com/office/drawing/2014/main" id="{9AF46F45-937D-AD24-AD9D-177C44E4BA23}"/>
              </a:ext>
            </a:extLst>
          </p:cNvPr>
          <p:cNvSpPr/>
          <p:nvPr/>
        </p:nvSpPr>
        <p:spPr>
          <a:xfrm>
            <a:off x="121920" y="1234440"/>
            <a:ext cx="4297680" cy="5105399"/>
          </a:xfrm>
          <a:prstGeom prst="cloud">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a:solidFill>
                  <a:srgbClr val="FF0000"/>
                </a:solidFill>
                <a:latin typeface="Times New Roman" panose="02020603050405020304" pitchFamily="18" charset="0"/>
                <a:cs typeface="Times New Roman" panose="02020603050405020304" pitchFamily="18" charset="0"/>
              </a:rPr>
              <a:t>Các em hãy quan sát ảnh nhé !  </a:t>
            </a:r>
            <a:endParaRPr lang="vi-VN" sz="4800" i="1">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4DADC07-33F8-7A22-CE88-330970C5D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865" y="868679"/>
            <a:ext cx="7221855" cy="2575561"/>
          </a:xfrm>
          <a:prstGeom prst="rect">
            <a:avLst/>
          </a:prstGeom>
        </p:spPr>
      </p:pic>
      <p:pic>
        <p:nvPicPr>
          <p:cNvPr id="10" name="Picture 9">
            <a:extLst>
              <a:ext uri="{FF2B5EF4-FFF2-40B4-BE49-F238E27FC236}">
                <a16:creationId xmlns:a16="http://schemas.microsoft.com/office/drawing/2014/main" id="{93086669-CACA-3C50-6509-B2CD5E2D0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6865" y="3559126"/>
            <a:ext cx="7221856" cy="3169920"/>
          </a:xfrm>
          <a:prstGeom prst="rect">
            <a:avLst/>
          </a:prstGeom>
        </p:spPr>
      </p:pic>
    </p:spTree>
    <p:extLst>
      <p:ext uri="{BB962C8B-B14F-4D97-AF65-F5344CB8AC3E}">
        <p14:creationId xmlns:p14="http://schemas.microsoft.com/office/powerpoint/2010/main" val="19587295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circle(in)">
                                      <p:cBhvr>
                                        <p:cTn id="1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232342" y="829995"/>
            <a:ext cx="11643359" cy="5387926"/>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6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nuôi thủy sản có tác động như thế nào đối với nền kinh tế của nước ta ?</a:t>
            </a:r>
            <a:endParaRPr lang="vi-VN" sz="6000">
              <a:solidFill>
                <a:srgbClr val="FF0000"/>
              </a:solidFill>
            </a:endParaRPr>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4069083" y="279887"/>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350520" y="1066799"/>
            <a:ext cx="11612880" cy="5791201"/>
          </a:xfrm>
          <a:prstGeom prst="cloudCallout">
            <a:avLst>
              <a:gd name="adj1" fmla="val -33523"/>
              <a:gd name="adj2" fmla="val 77551"/>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i="1" u="sng">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 lời</a:t>
            </a:r>
            <a:r>
              <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Hoạt động nuôi thuỷ sản có tác động đến nền kinh tế của nước ta:</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Cung cấp thực phẩm cho con người</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Cung cấp nguyên liệu cho chế biến, xuất khẩu và các ngành công nghiệp khác</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Tạo việc làm cho người lao động</a:t>
            </a:r>
          </a:p>
          <a:p>
            <a:r>
              <a:rPr lang="vi-VN" sz="32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Góp phần bảo vệ môi trường và đảm bảo chủ quyền quốc gia.</a:t>
            </a:r>
          </a:p>
          <a:p>
            <a:pPr algn="ctr"/>
            <a:endPar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sz="3200" b="1">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vi-VN">
              <a:solidFill>
                <a:srgbClr val="002060"/>
              </a:solidFill>
            </a:endParaRPr>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3977643" y="364293"/>
            <a:ext cx="771143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0067241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p:tgtEl>
                                          <p:spTgt spid="2">
                                            <p:txEl>
                                              <p:pRg st="0" end="0"/>
                                            </p:txEl>
                                          </p:spTgt>
                                        </p:tgtEl>
                                        <p:attrNameLst>
                                          <p:attrName>ppt_y</p:attrName>
                                        </p:attrNameLst>
                                      </p:cBhvr>
                                      <p:tavLst>
                                        <p:tav tm="0">
                                          <p:val>
                                            <p:strVal val="ppt_y"/>
                                          </p:val>
                                        </p:tav>
                                        <p:tav tm="100000">
                                          <p:val>
                                            <p:strVal val="1+ppt_h/2"/>
                                          </p:val>
                                        </p:tav>
                                      </p:tavLst>
                                    </p:anim>
                                    <p:set>
                                      <p:cBhvr>
                                        <p:cTn id="1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500"/>
                                        <p:tgtEl>
                                          <p:spTgt spid="2">
                                            <p:txEl>
                                              <p:pRg st="2" end="2"/>
                                            </p:txEl>
                                          </p:spTgt>
                                        </p:tgtEl>
                                        <p:attrNameLst>
                                          <p:attrName>ppt_y</p:attrName>
                                        </p:attrNameLst>
                                      </p:cBhvr>
                                      <p:tavLst>
                                        <p:tav tm="0">
                                          <p:val>
                                            <p:strVal val="ppt_y"/>
                                          </p:val>
                                        </p:tav>
                                        <p:tav tm="100000">
                                          <p:val>
                                            <p:strVal val="1+ppt_h/2"/>
                                          </p:val>
                                        </p:tav>
                                      </p:tavLst>
                                    </p:anim>
                                    <p:set>
                                      <p:cBhvr>
                                        <p:cTn id="23"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8" dur="500"/>
                                        <p:tgtEl>
                                          <p:spTgt spid="2">
                                            <p:txEl>
                                              <p:pRg st="3" end="3"/>
                                            </p:txEl>
                                          </p:spTgt>
                                        </p:tgtEl>
                                        <p:attrNameLst>
                                          <p:attrName>ppt_y</p:attrName>
                                        </p:attrNameLst>
                                      </p:cBhvr>
                                      <p:tavLst>
                                        <p:tav tm="0">
                                          <p:val>
                                            <p:strVal val="ppt_y"/>
                                          </p:val>
                                        </p:tav>
                                        <p:tav tm="100000">
                                          <p:val>
                                            <p:strVal val="1+ppt_h/2"/>
                                          </p:val>
                                        </p:tav>
                                      </p:tavLst>
                                    </p:anim>
                                    <p:set>
                                      <p:cBhvr>
                                        <p:cTn id="29"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4" dur="500"/>
                                        <p:tgtEl>
                                          <p:spTgt spid="2">
                                            <p:txEl>
                                              <p:pRg st="4" end="4"/>
                                            </p:txEl>
                                          </p:spTgt>
                                        </p:tgtEl>
                                        <p:attrNameLst>
                                          <p:attrName>ppt_y</p:attrName>
                                        </p:attrNameLst>
                                      </p:cBhvr>
                                      <p:tavLst>
                                        <p:tav tm="0">
                                          <p:val>
                                            <p:strVal val="ppt_y"/>
                                          </p:val>
                                        </p:tav>
                                        <p:tav tm="100000">
                                          <p:val>
                                            <p:strVal val="1+ppt_h/2"/>
                                          </p:val>
                                        </p:tav>
                                      </p:tavLst>
                                    </p:anim>
                                    <p:set>
                                      <p:cBhvr>
                                        <p:cTn id="35"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0" dur="500"/>
                                        <p:tgtEl>
                                          <p:spTgt spid="2">
                                            <p:txEl>
                                              <p:pRg st="5" end="5"/>
                                            </p:txEl>
                                          </p:spTgt>
                                        </p:tgtEl>
                                        <p:attrNameLst>
                                          <p:attrName>ppt_y</p:attrName>
                                        </p:attrNameLst>
                                      </p:cBhvr>
                                      <p:tavLst>
                                        <p:tav tm="0">
                                          <p:val>
                                            <p:strVal val="ppt_y"/>
                                          </p:val>
                                        </p:tav>
                                        <p:tav tm="100000">
                                          <p:val>
                                            <p:strVal val="1+ppt_h/2"/>
                                          </p:val>
                                        </p:tav>
                                      </p:tavLst>
                                    </p:anim>
                                    <p:set>
                                      <p:cBhvr>
                                        <p:cTn id="41"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6" dur="500"/>
                                        <p:tgtEl>
                                          <p:spTgt spid="2">
                                            <p:txEl>
                                              <p:pRg st="6" end="6"/>
                                            </p:txEl>
                                          </p:spTgt>
                                        </p:tgtEl>
                                        <p:attrNameLst>
                                          <p:attrName>ppt_y</p:attrName>
                                        </p:attrNameLst>
                                      </p:cBhvr>
                                      <p:tavLst>
                                        <p:tav tm="0">
                                          <p:val>
                                            <p:strVal val="ppt_y"/>
                                          </p:val>
                                        </p:tav>
                                        <p:tav tm="100000">
                                          <p:val>
                                            <p:strVal val="1+ppt_h/2"/>
                                          </p:val>
                                        </p:tav>
                                      </p:tavLst>
                                    </p:anim>
                                    <p:set>
                                      <p:cBhvr>
                                        <p:cTn id="47" dur="1" fill="hold">
                                          <p:stCondLst>
                                            <p:cond delay="499"/>
                                          </p:stCondLst>
                                        </p:cTn>
                                        <p:tgtEl>
                                          <p:spTgt spid="2">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 name="Explosion: 14 Points 3">
            <a:extLst>
              <a:ext uri="{FF2B5EF4-FFF2-40B4-BE49-F238E27FC236}">
                <a16:creationId xmlns:a16="http://schemas.microsoft.com/office/drawing/2014/main" id="{8A9F0D63-C6DB-B837-D112-5AA5B43E4FEA}"/>
              </a:ext>
            </a:extLst>
          </p:cNvPr>
          <p:cNvSpPr/>
          <p:nvPr/>
        </p:nvSpPr>
        <p:spPr>
          <a:xfrm>
            <a:off x="243839" y="762000"/>
            <a:ext cx="4770120" cy="5967045"/>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Các em hãy quan sát ảnh nhé !  </a:t>
            </a:r>
            <a:endParaRPr kumimoji="0" lang="vi-VN"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739897A4-DCE8-CDE4-1BB0-322A8F396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1068309"/>
            <a:ext cx="6903720" cy="5660737"/>
          </a:xfrm>
          <a:prstGeom prst="rect">
            <a:avLst/>
          </a:prstGeom>
        </p:spPr>
      </p:pic>
    </p:spTree>
    <p:extLst>
      <p:ext uri="{BB962C8B-B14F-4D97-AF65-F5344CB8AC3E}">
        <p14:creationId xmlns:p14="http://schemas.microsoft.com/office/powerpoint/2010/main" val="15210647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xit" presetSubtype="0" fill="hold" nodeType="clickEffect">
                                  <p:stCondLst>
                                    <p:cond delay="0"/>
                                  </p:stCondLst>
                                  <p:childTnLst>
                                    <p:animEffect transition="out" filter="fade">
                                      <p:cBhvr>
                                        <p:cTn id="15" dur="2000"/>
                                        <p:tgtEl>
                                          <p:spTgt spid="4">
                                            <p:txEl>
                                              <p:pRg st="0" end="0"/>
                                            </p:txEl>
                                          </p:spTgt>
                                        </p:tgtEl>
                                      </p:cBhvr>
                                    </p:animEffect>
                                    <p:anim calcmode="lin" valueType="num">
                                      <p:cBhvr>
                                        <p:cTn id="16" dur="2000"/>
                                        <p:tgtEl>
                                          <p:spTgt spid="4">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 dur="2000"/>
                                        <p:tgtEl>
                                          <p:spTgt spid="4">
                                            <p:txEl>
                                              <p:pRg st="0" end="0"/>
                                            </p:txEl>
                                          </p:spTgt>
                                        </p:tgtEl>
                                        <p:attrNameLst>
                                          <p:attrName>ppt_h</p:attrName>
                                        </p:attrNameLst>
                                      </p:cBhvr>
                                      <p:tavLst>
                                        <p:tav tm="0">
                                          <p:val>
                                            <p:strVal val="ppt_h"/>
                                          </p:val>
                                        </p:tav>
                                        <p:tav tm="100000">
                                          <p:val>
                                            <p:strVal val="ppt_h"/>
                                          </p:val>
                                        </p:tav>
                                      </p:tavLst>
                                    </p:anim>
                                    <p:set>
                                      <p:cBhvr>
                                        <p:cTn id="1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0" y="813027"/>
            <a:ext cx="12070079" cy="5892573"/>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400" b="1" spc="-20">
                <a:solidFill>
                  <a:srgbClr val="FF0000"/>
                </a:solidFill>
                <a:latin typeface="Times New Roman" panose="02020603050405020304" pitchFamily="18" charset="0"/>
                <a:ea typeface="Times New Roman" panose="02020603050405020304" pitchFamily="18" charset="0"/>
              </a:rPr>
              <a:t>C</a:t>
            </a:r>
            <a:r>
              <a:rPr lang="en-US" sz="4400" b="1" spc="-20">
                <a:solidFill>
                  <a:srgbClr val="FF0000"/>
                </a:solidFill>
                <a:latin typeface="Times New Roman" panose="02020603050405020304" pitchFamily="18" charset="0"/>
                <a:ea typeface="Times New Roman" panose="02020603050405020304" pitchFamily="18" charset="0"/>
              </a:rPr>
              <a:t>HƯƠNG </a:t>
            </a:r>
            <a:r>
              <a:rPr lang="vi-VN" sz="4400" b="1" spc="-20">
                <a:solidFill>
                  <a:srgbClr val="FF0000"/>
                </a:solidFill>
                <a:latin typeface="Times New Roman" panose="02020603050405020304" pitchFamily="18" charset="0"/>
                <a:ea typeface="Times New Roman" panose="02020603050405020304" pitchFamily="18" charset="0"/>
              </a:rPr>
              <a:t>6: </a:t>
            </a:r>
            <a:r>
              <a:rPr lang="en-US" sz="4400" b="1" spc="-20">
                <a:solidFill>
                  <a:srgbClr val="FF0000"/>
                </a:solidFill>
                <a:latin typeface="Times New Roman" panose="02020603050405020304" pitchFamily="18" charset="0"/>
                <a:ea typeface="Times New Roman" panose="02020603050405020304" pitchFamily="18" charset="0"/>
              </a:rPr>
              <a:t>NUÔI THUỶ  SẢN</a:t>
            </a:r>
          </a:p>
          <a:p>
            <a:pPr algn="ctr"/>
            <a:r>
              <a:rPr lang="vi-VN" sz="4400" b="1" spc="-20">
                <a:solidFill>
                  <a:srgbClr val="FF0000"/>
                </a:solidFill>
                <a:latin typeface="Times New Roman" panose="02020603050405020304" pitchFamily="18" charset="0"/>
                <a:ea typeface="Times New Roman" panose="02020603050405020304" pitchFamily="18" charset="0"/>
              </a:rPr>
              <a:t>B</a:t>
            </a:r>
            <a:r>
              <a:rPr lang="en-US" sz="4400" b="1" spc="-20">
                <a:solidFill>
                  <a:srgbClr val="FF0000"/>
                </a:solidFill>
                <a:latin typeface="Times New Roman" panose="02020603050405020304" pitchFamily="18" charset="0"/>
                <a:ea typeface="Times New Roman" panose="02020603050405020304" pitchFamily="18" charset="0"/>
              </a:rPr>
              <a:t>ÀI</a:t>
            </a:r>
            <a:r>
              <a:rPr lang="vi-VN" sz="4400" b="1" spc="-20">
                <a:solidFill>
                  <a:srgbClr val="FF0000"/>
                </a:solidFill>
                <a:latin typeface="Times New Roman" panose="02020603050405020304" pitchFamily="18" charset="0"/>
                <a:ea typeface="Times New Roman" panose="02020603050405020304" pitchFamily="18" charset="0"/>
              </a:rPr>
              <a:t> 12: N</a:t>
            </a:r>
            <a:r>
              <a:rPr lang="en-US" sz="4400" b="1" spc="-20">
                <a:solidFill>
                  <a:srgbClr val="FF0000"/>
                </a:solidFill>
                <a:latin typeface="Times New Roman" panose="02020603050405020304" pitchFamily="18" charset="0"/>
                <a:ea typeface="Times New Roman" panose="02020603050405020304" pitchFamily="18" charset="0"/>
              </a:rPr>
              <a:t>GÀNH</a:t>
            </a:r>
            <a:r>
              <a:rPr lang="vi-VN" sz="4400" b="1" spc="-20">
                <a:solidFill>
                  <a:srgbClr val="FF0000"/>
                </a:solidFill>
                <a:latin typeface="Times New Roman" panose="02020603050405020304" pitchFamily="18" charset="0"/>
                <a:ea typeface="Times New Roman" panose="02020603050405020304" pitchFamily="18" charset="0"/>
              </a:rPr>
              <a:t> </a:t>
            </a:r>
            <a:r>
              <a:rPr lang="en-US" sz="4400" b="1" spc="-20">
                <a:solidFill>
                  <a:srgbClr val="FF0000"/>
                </a:solidFill>
                <a:latin typeface="Times New Roman" panose="02020603050405020304" pitchFamily="18" charset="0"/>
                <a:ea typeface="Times New Roman" panose="02020603050405020304" pitchFamily="18" charset="0"/>
              </a:rPr>
              <a:t>THUỶ</a:t>
            </a:r>
            <a:r>
              <a:rPr lang="vi-VN" sz="4400" b="1" spc="-20">
                <a:solidFill>
                  <a:srgbClr val="FF0000"/>
                </a:solidFill>
                <a:latin typeface="Times New Roman" panose="02020603050405020304" pitchFamily="18" charset="0"/>
                <a:ea typeface="Times New Roman" panose="02020603050405020304" pitchFamily="18" charset="0"/>
              </a:rPr>
              <a:t> </a:t>
            </a:r>
            <a:r>
              <a:rPr lang="en-US" sz="4400" b="1" spc="-20">
                <a:solidFill>
                  <a:srgbClr val="FF0000"/>
                </a:solidFill>
                <a:latin typeface="Times New Roman" panose="02020603050405020304" pitchFamily="18" charset="0"/>
                <a:ea typeface="Times New Roman" panose="02020603050405020304" pitchFamily="18" charset="0"/>
              </a:rPr>
              <a:t>SẢN</a:t>
            </a:r>
            <a:r>
              <a:rPr lang="vi-VN" sz="4400" b="1" spc="-20">
                <a:solidFill>
                  <a:srgbClr val="FF0000"/>
                </a:solidFill>
                <a:latin typeface="Times New Roman" panose="02020603050405020304" pitchFamily="18" charset="0"/>
                <a:ea typeface="Times New Roman" panose="02020603050405020304" pitchFamily="18" charset="0"/>
              </a:rPr>
              <a:t> </a:t>
            </a:r>
            <a:r>
              <a:rPr lang="en-US" sz="4400" b="1" spc="-20">
                <a:solidFill>
                  <a:srgbClr val="FF0000"/>
                </a:solidFill>
                <a:latin typeface="Times New Roman" panose="02020603050405020304" pitchFamily="18" charset="0"/>
                <a:ea typeface="Times New Roman" panose="02020603050405020304" pitchFamily="18" charset="0"/>
              </a:rPr>
              <a:t>Ở</a:t>
            </a:r>
            <a:r>
              <a:rPr lang="vi-VN" sz="4400" b="1" spc="-20">
                <a:solidFill>
                  <a:srgbClr val="FF0000"/>
                </a:solidFill>
                <a:latin typeface="Times New Roman" panose="02020603050405020304" pitchFamily="18" charset="0"/>
                <a:ea typeface="Times New Roman" panose="02020603050405020304" pitchFamily="18" charset="0"/>
              </a:rPr>
              <a:t> V</a:t>
            </a:r>
            <a:r>
              <a:rPr lang="en-US" sz="4400" b="1" spc="-20">
                <a:solidFill>
                  <a:srgbClr val="FF0000"/>
                </a:solidFill>
                <a:latin typeface="Times New Roman" panose="02020603050405020304" pitchFamily="18" charset="0"/>
                <a:ea typeface="Times New Roman" panose="02020603050405020304" pitchFamily="18" charset="0"/>
              </a:rPr>
              <a:t>IỆT</a:t>
            </a:r>
            <a:r>
              <a:rPr lang="vi-VN" sz="4400" b="1" spc="-20">
                <a:solidFill>
                  <a:srgbClr val="FF0000"/>
                </a:solidFill>
                <a:latin typeface="Times New Roman" panose="02020603050405020304" pitchFamily="18" charset="0"/>
                <a:ea typeface="Times New Roman" panose="02020603050405020304" pitchFamily="18" charset="0"/>
              </a:rPr>
              <a:t> N</a:t>
            </a:r>
            <a:r>
              <a:rPr lang="en-US" sz="4400" b="1" spc="-20">
                <a:solidFill>
                  <a:srgbClr val="FF0000"/>
                </a:solidFill>
                <a:latin typeface="Times New Roman" panose="02020603050405020304" pitchFamily="18" charset="0"/>
                <a:ea typeface="Times New Roman" panose="02020603050405020304" pitchFamily="18" charset="0"/>
              </a:rPr>
              <a:t>AM</a:t>
            </a:r>
            <a:endParaRPr lang="vi-VN" sz="4400" b="1">
              <a:solidFill>
                <a:srgbClr val="FF0000"/>
              </a:solidFill>
            </a:endParaRPr>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1478282" y="262919"/>
            <a:ext cx="1059179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04479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41.xml><?xml version="1.0" encoding="utf-8"?>
<p:tagLst xmlns:a="http://schemas.openxmlformats.org/drawingml/2006/main" xmlns:r="http://schemas.openxmlformats.org/officeDocument/2006/relationships" xmlns:p="http://schemas.openxmlformats.org/presentationml/2006/main">
  <p:tag name="PA" val="v3.0.0"/>
</p:tagLst>
</file>

<file path=ppt/tags/tag42.xml><?xml version="1.0" encoding="utf-8"?>
<p:tagLst xmlns:a="http://schemas.openxmlformats.org/drawingml/2006/main" xmlns:r="http://schemas.openxmlformats.org/officeDocument/2006/relationships" xmlns:p="http://schemas.openxmlformats.org/presentationml/2006/main">
  <p:tag name="PA" val="v3.0.0"/>
</p:tagLst>
</file>

<file path=ppt/tags/tag43.xml><?xml version="1.0" encoding="utf-8"?>
<p:tagLst xmlns:a="http://schemas.openxmlformats.org/drawingml/2006/main" xmlns:r="http://schemas.openxmlformats.org/officeDocument/2006/relationships" xmlns:p="http://schemas.openxmlformats.org/presentationml/2006/main">
  <p:tag name="PA" val="v3.0.0"/>
</p:tagLst>
</file>

<file path=ppt/tags/tag44.xml><?xml version="1.0" encoding="utf-8"?>
<p:tagLst xmlns:a="http://schemas.openxmlformats.org/drawingml/2006/main" xmlns:r="http://schemas.openxmlformats.org/officeDocument/2006/relationships" xmlns:p="http://schemas.openxmlformats.org/presentationml/2006/main">
  <p:tag name="PA" val="v3.0.0"/>
</p:tagLst>
</file>

<file path=ppt/tags/tag45.xml><?xml version="1.0" encoding="utf-8"?>
<p:tagLst xmlns:a="http://schemas.openxmlformats.org/drawingml/2006/main" xmlns:r="http://schemas.openxmlformats.org/officeDocument/2006/relationships" xmlns:p="http://schemas.openxmlformats.org/presentationml/2006/main">
  <p:tag name="PA" val="v3.0.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52.xml><?xml version="1.0" encoding="utf-8"?>
<p:tagLst xmlns:a="http://schemas.openxmlformats.org/drawingml/2006/main" xmlns:r="http://schemas.openxmlformats.org/officeDocument/2006/relationships" xmlns:p="http://schemas.openxmlformats.org/presentationml/2006/main">
  <p:tag name="PA" val="v3.0.0"/>
</p:tagLst>
</file>

<file path=ppt/tags/tag53.xml><?xml version="1.0" encoding="utf-8"?>
<p:tagLst xmlns:a="http://schemas.openxmlformats.org/drawingml/2006/main" xmlns:r="http://schemas.openxmlformats.org/officeDocument/2006/relationships" xmlns:p="http://schemas.openxmlformats.org/presentationml/2006/main">
  <p:tag name="PA" val="v3.0.0"/>
</p:tagLst>
</file>

<file path=ppt/tags/tag54.xml><?xml version="1.0" encoding="utf-8"?>
<p:tagLst xmlns:a="http://schemas.openxmlformats.org/drawingml/2006/main" xmlns:r="http://schemas.openxmlformats.org/officeDocument/2006/relationships" xmlns:p="http://schemas.openxmlformats.org/presentationml/2006/main">
  <p:tag name="PA" val="v3.0.0"/>
</p:tagLst>
</file>

<file path=ppt/tags/tag5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TotalTime>
  <Words>1557</Words>
  <PresentationFormat>Widescreen</PresentationFormat>
  <Paragraphs>169</Paragraphs>
  <Slides>34</Slides>
  <Notes>28</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Arial</vt:lpstr>
      <vt:lpstr>Bodoni MT</vt:lpstr>
      <vt:lpstr>Calibri</vt:lpstr>
      <vt:lpstr>Calibri Light</vt:lpstr>
      <vt:lpstr>Impact</vt:lpstr>
      <vt:lpstr>Times New Roman</vt:lpstr>
      <vt:lpstr>方正行楷简体</vt:lpstr>
      <vt:lpstr>汉真广标</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2016-03-16T07:12:00Z</dcterms:created>
  <dcterms:modified xsi:type="dcterms:W3CDTF">2022-07-25T06:20:12Z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