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Lst>
  <p:notesMasterIdLst>
    <p:notesMasterId r:id="rId27"/>
  </p:notesMasterIdLst>
  <p:sldIdLst>
    <p:sldId id="256" r:id="rId4"/>
    <p:sldId id="310" r:id="rId5"/>
    <p:sldId id="266" r:id="rId6"/>
    <p:sldId id="267" r:id="rId7"/>
    <p:sldId id="281" r:id="rId8"/>
    <p:sldId id="305" r:id="rId9"/>
    <p:sldId id="269" r:id="rId10"/>
    <p:sldId id="306" r:id="rId11"/>
    <p:sldId id="307" r:id="rId12"/>
    <p:sldId id="308" r:id="rId13"/>
    <p:sldId id="309" r:id="rId14"/>
    <p:sldId id="259" r:id="rId15"/>
    <p:sldId id="258" r:id="rId16"/>
    <p:sldId id="284" r:id="rId17"/>
    <p:sldId id="260" r:id="rId18"/>
    <p:sldId id="262" r:id="rId19"/>
    <p:sldId id="263" r:id="rId20"/>
    <p:sldId id="265" r:id="rId21"/>
    <p:sldId id="291" r:id="rId22"/>
    <p:sldId id="294" r:id="rId23"/>
    <p:sldId id="295" r:id="rId24"/>
    <p:sldId id="264" r:id="rId25"/>
    <p:sldId id="261" r:id="rId26"/>
  </p:sldIdLst>
  <p:sldSz cx="18288000" cy="10287000"/>
  <p:notesSz cx="6858000" cy="9144000"/>
  <p:embeddedFontLst>
    <p:embeddedFont>
      <p:font typeface="Calibri Light" panose="020F0302020204030204" pitchFamily="34" charset="0"/>
      <p:regular r:id="rId28"/>
      <p:italic r:id="rId29"/>
    </p:embeddedFont>
    <p:embeddedFont>
      <p:font typeface="Autour One" panose="020B0604020202020204" charset="0"/>
      <p:regular r:id="rId30"/>
    </p:embeddedFont>
    <p:embeddedFont>
      <p:font typeface="Calibri" panose="020F0502020204030204" pitchFamily="34" charset="0"/>
      <p:regular r:id="rId31"/>
      <p:bold r:id="rId32"/>
      <p:italic r:id="rId33"/>
      <p:boldItalic r:id="rId34"/>
    </p:embeddedFont>
    <p:embeddedFont>
      <p:font typeface="Anton" panose="020B0604020202020204" charset="0"/>
      <p:regular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2952" autoAdjust="0"/>
  </p:normalViewPr>
  <p:slideViewPr>
    <p:cSldViewPr>
      <p:cViewPr varScale="1">
        <p:scale>
          <a:sx n="40" d="100"/>
          <a:sy n="40" d="100"/>
        </p:scale>
        <p:origin x="8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9EDF2-19B2-49A8-8CFA-940DE9BCA7D0}" type="datetimeFigureOut">
              <a:rPr lang="en-US" smtClean="0"/>
              <a:t>29/11/2022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A7274-2722-4ED5-82D1-3F365BFF4E5B}" type="slidenum">
              <a:rPr lang="en-US" smtClean="0"/>
              <a:t>‹#›</a:t>
            </a:fld>
            <a:endParaRPr lang="en-US"/>
          </a:p>
        </p:txBody>
      </p:sp>
    </p:spTree>
    <p:extLst>
      <p:ext uri="{BB962C8B-B14F-4D97-AF65-F5344CB8AC3E}">
        <p14:creationId xmlns:p14="http://schemas.microsoft.com/office/powerpoint/2010/main" val="176054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45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07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92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49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24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73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934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133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26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6995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431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914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0068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94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831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105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0007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193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1426450" y="1079000"/>
            <a:ext cx="15435000" cy="1414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1426450" y="2493900"/>
            <a:ext cx="15435000" cy="6714000"/>
          </a:xfrm>
          <a:prstGeom prst="rect">
            <a:avLst/>
          </a:prstGeom>
        </p:spPr>
        <p:txBody>
          <a:bodyPr spcFirstLastPara="1" wrap="square" lIns="91425" tIns="91425" rIns="91425" bIns="91425" anchor="t" anchorCtr="0">
            <a:noAutofit/>
          </a:bodyPr>
          <a:lstStyle>
            <a:lvl1pPr marL="914400" lvl="0" indent="-660400">
              <a:spcBef>
                <a:spcPts val="0"/>
              </a:spcBef>
              <a:spcAft>
                <a:spcPts val="0"/>
              </a:spcAft>
              <a:buSzPts val="1600"/>
              <a:buChar char="●"/>
              <a:defRPr/>
            </a:lvl1pPr>
            <a:lvl2pPr marL="1828800" lvl="1" indent="-660400">
              <a:spcBef>
                <a:spcPts val="0"/>
              </a:spcBef>
              <a:spcAft>
                <a:spcPts val="0"/>
              </a:spcAft>
              <a:buSzPts val="1600"/>
              <a:buChar char="○"/>
              <a:defRPr/>
            </a:lvl2pPr>
            <a:lvl3pPr marL="2743200" lvl="2" indent="-660400">
              <a:spcBef>
                <a:spcPts val="0"/>
              </a:spcBef>
              <a:spcAft>
                <a:spcPts val="0"/>
              </a:spcAft>
              <a:buSzPts val="1600"/>
              <a:buChar char="■"/>
              <a:defRPr/>
            </a:lvl3pPr>
            <a:lvl4pPr marL="3657600" lvl="3" indent="-660400">
              <a:spcBef>
                <a:spcPts val="0"/>
              </a:spcBef>
              <a:spcAft>
                <a:spcPts val="0"/>
              </a:spcAft>
              <a:buSzPts val="1600"/>
              <a:buChar char="●"/>
              <a:defRPr/>
            </a:lvl4pPr>
            <a:lvl5pPr marL="4572000" lvl="4" indent="-660400">
              <a:spcBef>
                <a:spcPts val="0"/>
              </a:spcBef>
              <a:spcAft>
                <a:spcPts val="0"/>
              </a:spcAft>
              <a:buSzPts val="1600"/>
              <a:buChar char="○"/>
              <a:defRPr/>
            </a:lvl5pPr>
            <a:lvl6pPr marL="5486400" lvl="5" indent="-660400">
              <a:spcBef>
                <a:spcPts val="0"/>
              </a:spcBef>
              <a:spcAft>
                <a:spcPts val="0"/>
              </a:spcAft>
              <a:buSzPts val="1600"/>
              <a:buChar char="■"/>
              <a:defRPr/>
            </a:lvl6pPr>
            <a:lvl7pPr marL="6400800" lvl="6" indent="-660400">
              <a:spcBef>
                <a:spcPts val="0"/>
              </a:spcBef>
              <a:spcAft>
                <a:spcPts val="0"/>
              </a:spcAft>
              <a:buSzPts val="1600"/>
              <a:buChar char="●"/>
              <a:defRPr/>
            </a:lvl7pPr>
            <a:lvl8pPr marL="7315200" lvl="7" indent="-660400">
              <a:spcBef>
                <a:spcPts val="0"/>
              </a:spcBef>
              <a:spcAft>
                <a:spcPts val="0"/>
              </a:spcAft>
              <a:buSzPts val="1600"/>
              <a:buChar char="○"/>
              <a:defRPr/>
            </a:lvl8pPr>
            <a:lvl9pPr marL="8229600" lvl="8" indent="-6604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12588"/>
            <a:ext cx="18288000" cy="10312176"/>
          </a:xfrm>
          <a:prstGeom prst="rect">
            <a:avLst/>
          </a:prstGeom>
          <a:noFill/>
          <a:ln>
            <a:noFill/>
          </a:ln>
        </p:spPr>
      </p:pic>
      <p:grpSp>
        <p:nvGrpSpPr>
          <p:cNvPr id="60" name="Google Shape;60;p4"/>
          <p:cNvGrpSpPr/>
          <p:nvPr/>
        </p:nvGrpSpPr>
        <p:grpSpPr>
          <a:xfrm rot="10800000" flipH="1">
            <a:off x="648487" y="292187"/>
            <a:ext cx="16991050" cy="4495934"/>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 name="Google Shape;69;p4"/>
          <p:cNvGrpSpPr/>
          <p:nvPr/>
        </p:nvGrpSpPr>
        <p:grpSpPr>
          <a:xfrm flipH="1">
            <a:off x="648487" y="5486287"/>
            <a:ext cx="16991050" cy="4495934"/>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8" name="Google Shape;78;p4"/>
          <p:cNvPicPr preferRelativeResize="0"/>
          <p:nvPr/>
        </p:nvPicPr>
        <p:blipFill>
          <a:blip r:embed="rId3">
            <a:alphaModFix/>
          </a:blip>
          <a:stretch>
            <a:fillRect/>
          </a:stretch>
        </p:blipFill>
        <p:spPr>
          <a:xfrm>
            <a:off x="16716650" y="760853"/>
            <a:ext cx="2013300" cy="4147398"/>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16044601" y="1082574"/>
            <a:ext cx="816950" cy="1407668"/>
          </a:xfrm>
          <a:prstGeom prst="rect">
            <a:avLst/>
          </a:prstGeom>
          <a:noFill/>
          <a:ln>
            <a:noFill/>
          </a:ln>
        </p:spPr>
      </p:pic>
      <p:pic>
        <p:nvPicPr>
          <p:cNvPr id="80" name="Google Shape;80;p4"/>
          <p:cNvPicPr preferRelativeResize="0"/>
          <p:nvPr/>
        </p:nvPicPr>
        <p:blipFill>
          <a:blip r:embed="rId5">
            <a:alphaModFix/>
          </a:blip>
          <a:stretch>
            <a:fillRect/>
          </a:stretch>
        </p:blipFill>
        <p:spPr>
          <a:xfrm>
            <a:off x="213750" y="3956201"/>
            <a:ext cx="2148200" cy="4016498"/>
          </a:xfrm>
          <a:prstGeom prst="rect">
            <a:avLst/>
          </a:prstGeom>
          <a:noFill/>
          <a:ln>
            <a:noFill/>
          </a:ln>
        </p:spPr>
      </p:pic>
    </p:spTree>
    <p:extLst>
      <p:ext uri="{BB962C8B-B14F-4D97-AF65-F5344CB8AC3E}">
        <p14:creationId xmlns:p14="http://schemas.microsoft.com/office/powerpoint/2010/main" val="548475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FD6E-7B7E-3A02-20CE-F0B5F145012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6400E792-B9A6-E743-AD06-10C451027D1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E7C505B6-3D0C-985F-269F-DDEEE1DFCB56}"/>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454119-5F02-4D13-A9A7-02B4A66B5B9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D8D1927-2C93-871F-25F6-45A64F2FCE2C}"/>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654372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82DB-CF5E-5F22-1E59-C033B0826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C2B1F-5627-0101-AACE-8A8FBAE055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12CF6-3631-0B3B-1BE4-11A99F39DB62}"/>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C997C37-AC45-F81D-B945-36B27CFE292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969892-EE81-695C-5149-EE01F9203B9A}"/>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850978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CCE2-D60E-BE5C-D2E5-80BABD25874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477E9EBD-987F-FFD1-2924-96FDBE7E4F53}"/>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D025E0-2D14-4F6C-DFEE-7BA501184373}"/>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BF72CE5-0C83-7BAA-6C44-FAC441937D2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1DF96F5-09E5-EF97-F031-B06D1CB13424}"/>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20993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C219-A7A8-0570-5EA2-F8964231D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050037-A812-B974-98AF-F01A3C958C1E}"/>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EB7793-3D3B-E804-D7AF-94E7AE2028AC}"/>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A156FE-68DB-39A9-83E9-DA3565EEB5D0}"/>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0C372F7-B39B-8696-47B1-9F4F74FD971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35BB8FA-2F29-F7B3-B8DC-38D3CC5E0DB2}"/>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817464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141A-0652-6467-CD34-211D12FACBC8}"/>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C5E045-4DA6-788D-8F7D-6D6CF9FF1546}"/>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5046A689-5664-455E-BF33-02D5C14556A6}"/>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5DB1C1-6C56-1F62-5A71-71CD283B6535}"/>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9F8ABB93-A5DA-3611-9091-F25BD315DDF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8203AB-1F80-2043-2C53-F5F367AFEF69}"/>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6294692-61D7-2E62-DCFE-A2A782C34AC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03B3D51-FA71-6F22-1E31-4695B78E7200}"/>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887887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7CEDE-C796-BD5D-4253-C3C5D24D7C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98FAD0-25D8-1C11-04DF-B91ECF3A3CF9}"/>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4B5CEE7-16C0-BF48-2449-905A6E2CB98D}"/>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1C4C943-9D0A-D161-834F-2872E01B4390}"/>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84502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AC73DD-540B-03F6-8336-C781E1EA55DE}"/>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C362019-D103-DEA5-07C1-A0B21DDE675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0AB120B-5EFE-4339-F076-DC2AFB2E3417}"/>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157563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CB87-FCEB-E931-C07B-6354D1DFBBF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A3895AA-563B-2855-6C3F-BACA2ED08537}"/>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6F295B-B33B-817E-97A6-0509A3FFAC5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562E03E-8265-60D1-688E-123A1316403A}"/>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F93EF68-0A37-5DB3-52F1-47CAEBCA4307}"/>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B733D50-C688-CBD8-D410-A0651BC7839D}"/>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245681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1321-43B7-51F5-7D72-5B33445FC9D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1CE07B9-2883-CFC7-6BC3-C51D785578B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ED3B529-8F8E-457E-20BD-8F6E32BBE8C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12F2238-C963-0248-2223-B8422E1DF952}"/>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0BEA0F7-047F-C77D-212E-FA4D7E8EE33E}"/>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7F55ABD-32B3-3650-8E51-0F5C529E5DFA}"/>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262855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4D5F-F88F-4EFD-A2B4-8E900DDD67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FD6E48-0F40-1928-7F22-5B25827D2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443EA-FF3C-6500-E962-1CF74E75B1FD}"/>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7DA2650-7F61-BC74-C173-EB1E645163A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6DEA09B-DB82-5ED7-F6CD-C508F2FFFF8F}"/>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83673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52C557-27BC-A705-2C75-AA24EFFD2A96}"/>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FD87DC-4EDB-74A9-117A-9809D48B1E3B}"/>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B962E-9920-00C5-5051-8A24FC8D3FAD}"/>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7F3DF1-3736-711A-1B44-4FE245686D95}"/>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E5DE0A-B592-F86F-2BD3-65F926061119}"/>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73743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7459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2D24FF-E3A2-C019-2C23-5B215D6BC67E}"/>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B5E83A-87D1-8F4D-2918-83B58BDBF93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3A142-D17D-C2A5-A026-02BD82C6F000}"/>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16FA65C8-7E18-4226-B0C6-302A7D2968EF}" type="datetimeFigureOut">
              <a:rPr lang="en-US" smtClean="0">
                <a:solidFill>
                  <a:prstClr val="black">
                    <a:tint val="75000"/>
                  </a:prstClr>
                </a:solidFill>
              </a:rPr>
              <a:pPr defTabSz="1371600"/>
              <a:t>29/11/2022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26E205-1B69-944E-32A0-A2AC914C952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4D77CF-3B33-ACB5-8B2E-210B4CE58CD7}"/>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259438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1" Type="http://schemas.openxmlformats.org/officeDocument/2006/relationships/image" Target="../media/image26.png"/><Relationship Id="rId2" Type="http://schemas.openxmlformats.org/officeDocument/2006/relationships/image" Target="../media/image24.png"/><Relationship Id="rId20" Type="http://schemas.openxmlformats.org/officeDocument/2006/relationships/image" Target="../media/image14.svg"/><Relationship Id="rId1" Type="http://schemas.openxmlformats.org/officeDocument/2006/relationships/slideLayout" Target="../slideLayouts/slideLayout25.xml"/><Relationship Id="rId24" Type="http://schemas.openxmlformats.org/officeDocument/2006/relationships/image" Target="../media/image6.svg"/><Relationship Id="rId23" Type="http://schemas.openxmlformats.org/officeDocument/2006/relationships/image" Target="../media/image7.png"/><Relationship Id="rId22"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5.pn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svg"/><Relationship Id="rId10"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svg"/><Relationship Id="rId7"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2.svg"/><Relationship Id="rId10" Type="http://schemas.openxmlformats.org/officeDocument/2006/relationships/image" Target="../media/image33.png"/><Relationship Id="rId4" Type="http://schemas.openxmlformats.org/officeDocument/2006/relationships/image" Target="../media/image10.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42" Type="http://schemas.openxmlformats.org/officeDocument/2006/relationships/image" Target="NULL"/><Relationship Id="rId7" Type="http://schemas.openxmlformats.org/officeDocument/2006/relationships/image" Target="../media/image2.svg"/><Relationship Id="rId12"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33.svg"/><Relationship Id="rId10" Type="http://schemas.openxmlformats.org/officeDocument/2006/relationships/image" Target="../media/image38.png"/><Relationship Id="rId44" Type="http://schemas.openxmlformats.org/officeDocument/2006/relationships/image" Target="../media/image42.png"/><Relationship Id="rId9" Type="http://schemas.openxmlformats.org/officeDocument/2006/relationships/image" Target="../media/image31.svg"/><Relationship Id="rId43"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5.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8" Type="http://schemas.openxmlformats.org/officeDocument/2006/relationships/image" Target="../media/image23.svg"/><Relationship Id="rId7"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svg"/><Relationship Id="rId10" Type="http://schemas.openxmlformats.org/officeDocument/2006/relationships/image" Target="../media/image45.pn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10"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28" Type="http://schemas.openxmlformats.org/officeDocument/2006/relationships/image" Target="NULL"/><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5.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8" Type="http://schemas.openxmlformats.org/officeDocument/2006/relationships/image" Target="../media/image150.svg"/><Relationship Id="rId3" Type="http://schemas.microsoft.com/office/2007/relationships/media" Target="../media/media2.mp3"/><Relationship Id="rId7" Type="http://schemas.openxmlformats.org/officeDocument/2006/relationships/image" Target="../media/image12.png"/><Relationship Id="rId17" Type="http://schemas.openxmlformats.org/officeDocument/2006/relationships/image" Target="../media/image15.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14"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2.png"/><Relationship Id="rId12" Type="http://schemas.openxmlformats.org/officeDocument/2006/relationships/image" Target="../media/image3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23.xml"/><Relationship Id="rId4" Type="http://schemas.openxmlformats.org/officeDocument/2006/relationships/audio" Target="../media/media2.mp3"/><Relationship Id="rId14" Type="http://schemas.openxmlformats.org/officeDocument/2006/relationships/image" Target="../media/image50.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14"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4.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14"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image" Target="../media/image150.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9" Type="http://schemas.openxmlformats.org/officeDocument/2006/relationships/image" Target="../media/image13.png"/><Relationship Id="rId14" Type="http://schemas.openxmlformats.org/officeDocument/2006/relationships/image" Target="../media/image30.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6.png"/><Relationship Id="rId12" Type="http://schemas.openxmlformats.org/officeDocument/2006/relationships/image" Target="../media/image3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23.xml"/><Relationship Id="rId4" Type="http://schemas.openxmlformats.org/officeDocument/2006/relationships/audio" Target="../media/media2.mp3"/><Relationship Id="rId9" Type="http://schemas.openxmlformats.org/officeDocument/2006/relationships/image" Target="../media/image13.png"/><Relationship Id="rId14" Type="http://schemas.openxmlformats.org/officeDocument/2006/relationships/image" Target="../media/image50.sv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7.png"/><Relationship Id="rId12" Type="http://schemas.openxmlformats.org/officeDocument/2006/relationships/image" Target="../media/image13.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12.png"/><Relationship Id="rId5" Type="http://schemas.openxmlformats.org/officeDocument/2006/relationships/slideLayout" Target="../slideLayouts/slideLayout23.xml"/><Relationship Id="rId15" Type="http://schemas.openxmlformats.org/officeDocument/2006/relationships/image" Target="../media/image14.png"/><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image" Target="../media/image19.png"/><Relationship Id="rId1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324600" y="2351748"/>
            <a:ext cx="6110056" cy="611005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478396">
            <a:off x="14958560" y="6953277"/>
            <a:ext cx="2636567" cy="15724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54568" y="-2115728"/>
            <a:ext cx="5236901" cy="628885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806400" y="6113872"/>
            <a:ext cx="5236901" cy="628885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22079" y="926724"/>
            <a:ext cx="2211353" cy="29236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508484">
            <a:off x="54008" y="9067800"/>
            <a:ext cx="4455000" cy="411480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400000" flipH="1">
            <a:off x="15456051" y="4564240"/>
            <a:ext cx="802895" cy="1193897"/>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89724" flipH="1" flipV="1">
            <a:off x="2545038" y="6630170"/>
            <a:ext cx="802895" cy="1193897"/>
          </a:xfrm>
          <a:prstGeom prst="rect">
            <a:avLst/>
          </a:prstGeom>
        </p:spPr>
      </p:pic>
      <p:sp>
        <p:nvSpPr>
          <p:cNvPr id="12" name="Rectangle 11"/>
          <p:cNvSpPr/>
          <p:nvPr/>
        </p:nvSpPr>
        <p:spPr>
          <a:xfrm>
            <a:off x="3962400" y="2318130"/>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ĐẾN </a:t>
            </a:r>
            <a:r>
              <a:rPr lang="en-US" sz="7500" b="1" dirty="0">
                <a:solidFill>
                  <a:schemeClr val="tx2">
                    <a:lumMod val="75000"/>
                  </a:schemeClr>
                </a:solidFill>
                <a:latin typeface="Arial" panose="020B0604020202020204" pitchFamily="34" charset="0"/>
                <a:cs typeface="Arial" panose="020B0604020202020204" pitchFamily="34" charset="0"/>
                <a:sym typeface="Anton"/>
              </a:rPr>
              <a:t>VỚI TIẾT HỌC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DD4E840-8811-B7E5-58E9-576D1E21D0D0}"/>
              </a:ext>
            </a:extLst>
          </p:cNvPr>
          <p:cNvSpPr/>
          <p:nvPr/>
        </p:nvSpPr>
        <p:spPr>
          <a:xfrm>
            <a:off x="322977" y="1496396"/>
            <a:ext cx="2042718" cy="162746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defTabSz="1371600"/>
            <a:r>
              <a:rPr lang="en-US" sz="2700" dirty="0" err="1">
                <a:solidFill>
                  <a:prstClr val="black"/>
                </a:solidFill>
                <a:latin typeface="Arial" panose="020B0604020202020204" pitchFamily="34" charset="0"/>
                <a:cs typeface="Arial" panose="020B0604020202020204" pitchFamily="34" charset="0"/>
              </a:rPr>
              <a:t>Quy</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tắc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đếm</a:t>
            </a:r>
            <a:endParaRPr lang="en-US" sz="2700"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DBDFFBAB-3D2B-03C1-3ADE-11CA5A73E639}"/>
              </a:ext>
            </a:extLst>
          </p:cNvPr>
          <p:cNvSpPr/>
          <p:nvPr/>
        </p:nvSpPr>
        <p:spPr>
          <a:xfrm>
            <a:off x="322976" y="5493755"/>
            <a:ext cx="2042718" cy="3742524"/>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defTabSz="1371600"/>
            <a:r>
              <a:rPr lang="en-US" sz="2700">
                <a:solidFill>
                  <a:prstClr val="black"/>
                </a:solidFill>
                <a:latin typeface="Arial" panose="020B0604020202020204" pitchFamily="34" charset="0"/>
                <a:cs typeface="Arial" panose="020B0604020202020204" pitchFamily="34" charset="0"/>
              </a:rPr>
              <a:t>Hoán vị, Chỉnh hợp, Tổ hợp</a:t>
            </a:r>
          </a:p>
        </p:txBody>
      </p:sp>
      <p:sp>
        <p:nvSpPr>
          <p:cNvPr id="7" name="Rectangle: Rounded Corners 6">
            <a:extLst>
              <a:ext uri="{FF2B5EF4-FFF2-40B4-BE49-F238E27FC236}">
                <a16:creationId xmlns:a16="http://schemas.microsoft.com/office/drawing/2014/main" id="{47506503-CA07-DD76-CCF0-2072E7D63786}"/>
              </a:ext>
            </a:extLst>
          </p:cNvPr>
          <p:cNvSpPr/>
          <p:nvPr/>
        </p:nvSpPr>
        <p:spPr>
          <a:xfrm>
            <a:off x="3787628" y="146813"/>
            <a:ext cx="13804083" cy="2163314"/>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defTabSz="1371600"/>
            <a:r>
              <a:rPr lang="en-US" sz="2700" b="1" dirty="0" err="1">
                <a:solidFill>
                  <a:prstClr val="black"/>
                </a:solidFill>
                <a:latin typeface="Arial" panose="020B0604020202020204" pitchFamily="34" charset="0"/>
                <a:cs typeface="Arial" panose="020B0604020202020204" pitchFamily="34" charset="0"/>
              </a:rPr>
              <a:t>Quy</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tắc</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cộng</a:t>
            </a:r>
            <a:r>
              <a:rPr lang="en-US" sz="2700" b="1"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Một</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công</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việc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có</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thể</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được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thực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hiện</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theo</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một</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trong</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hai</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phương</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án</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khác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nhau</a:t>
            </a:r>
            <a:r>
              <a:rPr lang="en-US" sz="2700" dirty="0">
                <a:solidFill>
                  <a:prstClr val="black"/>
                </a:solidFill>
                <a:latin typeface="Arial" panose="020B0604020202020204" pitchFamily="34" charset="0"/>
                <a:cs typeface="Arial" panose="020B0604020202020204" pitchFamily="34" charset="0"/>
              </a:rPr>
              <a:t>: </a:t>
            </a:r>
          </a:p>
          <a:p>
            <a:pPr defTabSz="1371600"/>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Phương</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án</a:t>
            </a:r>
            <a:r>
              <a:rPr lang="en-US" sz="2700" dirty="0">
                <a:solidFill>
                  <a:prstClr val="black"/>
                </a:solidFill>
                <a:latin typeface="Arial" panose="020B0604020202020204" pitchFamily="34" charset="0"/>
                <a:cs typeface="Arial" panose="020B0604020202020204" pitchFamily="34" charset="0"/>
              </a:rPr>
              <a:t> 1 </a:t>
            </a:r>
            <a:r>
              <a:rPr lang="en-US" sz="2700" dirty="0" err="1">
                <a:solidFill>
                  <a:prstClr val="black"/>
                </a:solidFill>
                <a:latin typeface="Arial" panose="020B0604020202020204" pitchFamily="34" charset="0"/>
                <a:cs typeface="Arial" panose="020B0604020202020204" pitchFamily="34" charset="0"/>
              </a:rPr>
              <a:t>có</a:t>
            </a:r>
            <a:r>
              <a:rPr lang="en-US" sz="2700" dirty="0">
                <a:solidFill>
                  <a:prstClr val="black"/>
                </a:solidFill>
                <a:latin typeface="Arial" panose="020B0604020202020204" pitchFamily="34" charset="0"/>
                <a:cs typeface="Arial" panose="020B0604020202020204" pitchFamily="34" charset="0"/>
              </a:rPr>
              <a:t> n</a:t>
            </a:r>
            <a:r>
              <a:rPr lang="en-US" sz="2700" baseline="-25000" dirty="0">
                <a:solidFill>
                  <a:prstClr val="black"/>
                </a:solidFill>
                <a:latin typeface="Arial" panose="020B0604020202020204" pitchFamily="34" charset="0"/>
                <a:cs typeface="Arial" panose="020B0604020202020204" pitchFamily="34" charset="0"/>
              </a:rPr>
              <a:t>1</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cách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thực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hiện</a:t>
            </a:r>
            <a:r>
              <a:rPr lang="en-US" sz="2700" dirty="0">
                <a:solidFill>
                  <a:prstClr val="black"/>
                </a:solidFill>
                <a:latin typeface="Arial" panose="020B0604020202020204" pitchFamily="34" charset="0"/>
                <a:cs typeface="Arial" panose="020B0604020202020204" pitchFamily="34" charset="0"/>
              </a:rPr>
              <a:t>.</a:t>
            </a:r>
          </a:p>
          <a:p>
            <a:pPr defTabSz="1371600"/>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Phương</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án</a:t>
            </a:r>
            <a:r>
              <a:rPr lang="en-US" sz="2700" dirty="0">
                <a:solidFill>
                  <a:prstClr val="black"/>
                </a:solidFill>
                <a:latin typeface="Arial" panose="020B0604020202020204" pitchFamily="34" charset="0"/>
                <a:cs typeface="Arial" panose="020B0604020202020204" pitchFamily="34" charset="0"/>
              </a:rPr>
              <a:t> 2 </a:t>
            </a:r>
            <a:r>
              <a:rPr lang="en-US" sz="2700" dirty="0" err="1">
                <a:solidFill>
                  <a:prstClr val="black"/>
                </a:solidFill>
                <a:latin typeface="Arial" panose="020B0604020202020204" pitchFamily="34" charset="0"/>
                <a:cs typeface="Arial" panose="020B0604020202020204" pitchFamily="34" charset="0"/>
              </a:rPr>
              <a:t>có</a:t>
            </a:r>
            <a:r>
              <a:rPr lang="en-US" sz="2700" dirty="0">
                <a:solidFill>
                  <a:prstClr val="black"/>
                </a:solidFill>
                <a:latin typeface="Arial" panose="020B0604020202020204" pitchFamily="34" charset="0"/>
                <a:cs typeface="Arial" panose="020B0604020202020204" pitchFamily="34" charset="0"/>
              </a:rPr>
              <a:t> n</a:t>
            </a:r>
            <a:r>
              <a:rPr lang="en-US" sz="2700" baseline="-25000" dirty="0">
                <a:solidFill>
                  <a:prstClr val="black"/>
                </a:solidFill>
                <a:latin typeface="Arial" panose="020B0604020202020204" pitchFamily="34" charset="0"/>
                <a:cs typeface="Arial" panose="020B0604020202020204" pitchFamily="34" charset="0"/>
              </a:rPr>
              <a:t>2</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cách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thực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hiện</a:t>
            </a:r>
            <a:r>
              <a:rPr lang="en-US" sz="2700" dirty="0">
                <a:solidFill>
                  <a:prstClr val="black"/>
                </a:solidFill>
                <a:latin typeface="Arial" panose="020B0604020202020204" pitchFamily="34" charset="0"/>
                <a:cs typeface="Arial" panose="020B0604020202020204" pitchFamily="34" charset="0"/>
              </a:rPr>
              <a:t>.</a:t>
            </a:r>
          </a:p>
          <a:p>
            <a:pPr defTabSz="1371600"/>
            <a:r>
              <a:rPr lang="en-US" sz="2700" b="1" dirty="0" err="1">
                <a:solidFill>
                  <a:prstClr val="black"/>
                </a:solidFill>
                <a:latin typeface="Arial" panose="020B0604020202020204" pitchFamily="34" charset="0"/>
                <a:cs typeface="Arial" panose="020B0604020202020204" pitchFamily="34" charset="0"/>
              </a:rPr>
              <a:t>Số</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cách</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thực</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hiện</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công</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việc</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là</a:t>
            </a:r>
            <a:r>
              <a:rPr lang="en-US" sz="2700" b="1" dirty="0">
                <a:solidFill>
                  <a:prstClr val="black"/>
                </a:solidFill>
                <a:latin typeface="Arial" panose="020B0604020202020204" pitchFamily="34" charset="0"/>
                <a:cs typeface="Arial" panose="020B0604020202020204" pitchFamily="34" charset="0"/>
              </a:rPr>
              <a:t> n</a:t>
            </a:r>
            <a:r>
              <a:rPr lang="en-US" sz="2700" b="1" baseline="-25000" dirty="0">
                <a:solidFill>
                  <a:prstClr val="black"/>
                </a:solidFill>
                <a:latin typeface="Arial" panose="020B0604020202020204" pitchFamily="34" charset="0"/>
                <a:cs typeface="Arial" panose="020B0604020202020204" pitchFamily="34" charset="0"/>
              </a:rPr>
              <a:t>1</a:t>
            </a:r>
            <a:r>
              <a:rPr lang="en-US" sz="2700" b="1" dirty="0">
                <a:solidFill>
                  <a:prstClr val="black"/>
                </a:solidFill>
                <a:latin typeface="Arial" panose="020B0604020202020204" pitchFamily="34" charset="0"/>
                <a:cs typeface="Arial" panose="020B0604020202020204" pitchFamily="34" charset="0"/>
              </a:rPr>
              <a:t> + n</a:t>
            </a:r>
            <a:r>
              <a:rPr lang="en-US" sz="2700" b="1" baseline="-25000" dirty="0">
                <a:solidFill>
                  <a:prstClr val="black"/>
                </a:solidFill>
                <a:latin typeface="Arial" panose="020B0604020202020204" pitchFamily="34" charset="0"/>
                <a:cs typeface="Arial" panose="020B0604020202020204" pitchFamily="34" charset="0"/>
              </a:rPr>
              <a:t>2</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cách</a:t>
            </a:r>
            <a:r>
              <a:rPr lang="en-US" sz="2700" b="1" dirty="0">
                <a:solidFill>
                  <a:prstClr val="black"/>
                </a:solidFill>
                <a:latin typeface="Arial" panose="020B0604020202020204" pitchFamily="34" charset="0"/>
                <a:cs typeface="Arial" panose="020B0604020202020204" pitchFamily="34" charset="0"/>
              </a:rPr>
              <a:t>.</a:t>
            </a:r>
          </a:p>
        </p:txBody>
      </p:sp>
      <p:sp>
        <p:nvSpPr>
          <p:cNvPr id="8" name="Rectangle: Rounded Corners 7">
            <a:extLst>
              <a:ext uri="{FF2B5EF4-FFF2-40B4-BE49-F238E27FC236}">
                <a16:creationId xmlns:a16="http://schemas.microsoft.com/office/drawing/2014/main" id="{1DEA8B3E-F485-015E-8DBF-7794A79B0FB0}"/>
              </a:ext>
            </a:extLst>
          </p:cNvPr>
          <p:cNvSpPr/>
          <p:nvPr/>
        </p:nvSpPr>
        <p:spPr>
          <a:xfrm>
            <a:off x="3787628" y="2421281"/>
            <a:ext cx="13804082" cy="197350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defTabSz="1371600"/>
            <a:r>
              <a:rPr lang="en-US" sz="2700" b="1" dirty="0" err="1">
                <a:solidFill>
                  <a:prstClr val="black"/>
                </a:solidFill>
                <a:latin typeface="Arial" panose="020B0604020202020204" pitchFamily="34" charset="0"/>
                <a:cs typeface="Arial" panose="020B0604020202020204" pitchFamily="34" charset="0"/>
              </a:rPr>
              <a:t>Quy</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tắc</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nhân</a:t>
            </a:r>
            <a:r>
              <a:rPr lang="en-US" sz="2700" b="1"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Một</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công</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việc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phải</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được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hoàn</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thành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bởi</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hai</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hành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động</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liên</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tiếp</a:t>
            </a:r>
            <a:r>
              <a:rPr lang="en-US" sz="2700" dirty="0">
                <a:solidFill>
                  <a:prstClr val="black"/>
                </a:solidFill>
                <a:latin typeface="Arial" panose="020B0604020202020204" pitchFamily="34" charset="0"/>
                <a:cs typeface="Arial" panose="020B0604020202020204" pitchFamily="34" charset="0"/>
              </a:rPr>
              <a:t>.</a:t>
            </a:r>
          </a:p>
          <a:p>
            <a:pPr defTabSz="1371600"/>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Hành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động</a:t>
            </a:r>
            <a:r>
              <a:rPr lang="en-US" sz="2700" dirty="0">
                <a:solidFill>
                  <a:prstClr val="black"/>
                </a:solidFill>
                <a:latin typeface="Arial" panose="020B0604020202020204" pitchFamily="34" charset="0"/>
                <a:cs typeface="Arial" panose="020B0604020202020204" pitchFamily="34" charset="0"/>
              </a:rPr>
              <a:t> 1 </a:t>
            </a:r>
            <a:r>
              <a:rPr lang="en-US" sz="2700" dirty="0" err="1">
                <a:solidFill>
                  <a:prstClr val="black"/>
                </a:solidFill>
                <a:latin typeface="Arial" panose="020B0604020202020204" pitchFamily="34" charset="0"/>
                <a:cs typeface="Arial" panose="020B0604020202020204" pitchFamily="34" charset="0"/>
              </a:rPr>
              <a:t>có</a:t>
            </a:r>
            <a:r>
              <a:rPr lang="en-US" sz="2700" dirty="0">
                <a:solidFill>
                  <a:prstClr val="black"/>
                </a:solidFill>
                <a:latin typeface="Arial" panose="020B0604020202020204" pitchFamily="34" charset="0"/>
                <a:cs typeface="Arial" panose="020B0604020202020204" pitchFamily="34" charset="0"/>
              </a:rPr>
              <a:t> m</a:t>
            </a:r>
            <a:r>
              <a:rPr lang="en-US" sz="2700" baseline="-25000" dirty="0">
                <a:solidFill>
                  <a:prstClr val="black"/>
                </a:solidFill>
                <a:latin typeface="Arial" panose="020B0604020202020204" pitchFamily="34" charset="0"/>
                <a:cs typeface="Arial" panose="020B0604020202020204" pitchFamily="34" charset="0"/>
              </a:rPr>
              <a:t>1</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cách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thực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hiện</a:t>
            </a:r>
            <a:r>
              <a:rPr lang="en-US" sz="2700" dirty="0">
                <a:solidFill>
                  <a:prstClr val="black"/>
                </a:solidFill>
                <a:latin typeface="Arial" panose="020B0604020202020204" pitchFamily="34" charset="0"/>
                <a:cs typeface="Arial" panose="020B0604020202020204" pitchFamily="34" charset="0"/>
              </a:rPr>
              <a:t>.</a:t>
            </a:r>
          </a:p>
          <a:p>
            <a:pPr defTabSz="1371600"/>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Hành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động</a:t>
            </a:r>
            <a:r>
              <a:rPr lang="en-US" sz="2700" dirty="0">
                <a:solidFill>
                  <a:prstClr val="black"/>
                </a:solidFill>
                <a:latin typeface="Arial" panose="020B0604020202020204" pitchFamily="34" charset="0"/>
                <a:cs typeface="Arial" panose="020B0604020202020204" pitchFamily="34" charset="0"/>
              </a:rPr>
              <a:t> 2 </a:t>
            </a:r>
            <a:r>
              <a:rPr lang="en-US" sz="2700" dirty="0" err="1">
                <a:solidFill>
                  <a:prstClr val="black"/>
                </a:solidFill>
                <a:latin typeface="Arial" panose="020B0604020202020204" pitchFamily="34" charset="0"/>
                <a:cs typeface="Arial" panose="020B0604020202020204" pitchFamily="34" charset="0"/>
              </a:rPr>
              <a:t>có</a:t>
            </a:r>
            <a:r>
              <a:rPr lang="en-US" sz="2700" dirty="0">
                <a:solidFill>
                  <a:prstClr val="black"/>
                </a:solidFill>
                <a:latin typeface="Arial" panose="020B0604020202020204" pitchFamily="34" charset="0"/>
                <a:cs typeface="Arial" panose="020B0604020202020204" pitchFamily="34" charset="0"/>
              </a:rPr>
              <a:t> m</a:t>
            </a:r>
            <a:r>
              <a:rPr lang="en-US" sz="2700" baseline="-25000" dirty="0">
                <a:solidFill>
                  <a:prstClr val="black"/>
                </a:solidFill>
                <a:latin typeface="Arial" panose="020B0604020202020204" pitchFamily="34" charset="0"/>
                <a:cs typeface="Arial" panose="020B0604020202020204" pitchFamily="34" charset="0"/>
              </a:rPr>
              <a:t>2</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cách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thực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hiện</a:t>
            </a:r>
            <a:r>
              <a:rPr lang="en-US" sz="2700" dirty="0">
                <a:solidFill>
                  <a:prstClr val="black"/>
                </a:solidFill>
                <a:latin typeface="Arial" panose="020B0604020202020204" pitchFamily="34" charset="0"/>
                <a:cs typeface="Arial" panose="020B0604020202020204" pitchFamily="34" charset="0"/>
              </a:rPr>
              <a:t>.</a:t>
            </a:r>
          </a:p>
          <a:p>
            <a:pPr defTabSz="1371600"/>
            <a:r>
              <a:rPr lang="en-US" sz="2700" b="1" dirty="0" err="1">
                <a:solidFill>
                  <a:prstClr val="black"/>
                </a:solidFill>
                <a:latin typeface="Arial" panose="020B0604020202020204" pitchFamily="34" charset="0"/>
                <a:cs typeface="Arial" panose="020B0604020202020204" pitchFamily="34" charset="0"/>
              </a:rPr>
              <a:t>Số</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cách</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thực</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hiện</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công</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việc</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là</a:t>
            </a:r>
            <a:r>
              <a:rPr lang="en-US" sz="2700" b="1" dirty="0">
                <a:solidFill>
                  <a:prstClr val="black"/>
                </a:solidFill>
                <a:latin typeface="Arial" panose="020B0604020202020204" pitchFamily="34" charset="0"/>
                <a:cs typeface="Arial" panose="020B0604020202020204" pitchFamily="34" charset="0"/>
              </a:rPr>
              <a:t> m</a:t>
            </a:r>
            <a:r>
              <a:rPr lang="en-US" sz="2700" b="1" baseline="-25000" dirty="0">
                <a:solidFill>
                  <a:prstClr val="black"/>
                </a:solidFill>
                <a:latin typeface="Arial" panose="020B0604020202020204" pitchFamily="34" charset="0"/>
                <a:cs typeface="Arial" panose="020B0604020202020204" pitchFamily="34" charset="0"/>
              </a:rPr>
              <a:t>1</a:t>
            </a:r>
            <a:r>
              <a:rPr lang="en-US" sz="2700" b="1" dirty="0">
                <a:solidFill>
                  <a:prstClr val="black"/>
                </a:solidFill>
                <a:latin typeface="Arial" panose="020B0604020202020204" pitchFamily="34" charset="0"/>
                <a:cs typeface="Arial" panose="020B0604020202020204" pitchFamily="34" charset="0"/>
              </a:rPr>
              <a:t>.m</a:t>
            </a:r>
            <a:r>
              <a:rPr lang="en-US" sz="2700" b="1" baseline="-25000" dirty="0">
                <a:solidFill>
                  <a:prstClr val="black"/>
                </a:solidFill>
                <a:latin typeface="Arial" panose="020B0604020202020204" pitchFamily="34" charset="0"/>
                <a:cs typeface="Arial" panose="020B0604020202020204" pitchFamily="34" charset="0"/>
              </a:rPr>
              <a:t>2</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cách</a:t>
            </a:r>
            <a:r>
              <a:rPr lang="en-US" sz="2700" b="1" dirty="0">
                <a:solidFill>
                  <a:prstClr val="black"/>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84921223-C655-FA9F-C16B-F52DC3F79346}"/>
                  </a:ext>
                </a:extLst>
              </p:cNvPr>
              <p:cNvSpPr/>
              <p:nvPr/>
            </p:nvSpPr>
            <p:spPr>
              <a:xfrm>
                <a:off x="3787628" y="4750266"/>
                <a:ext cx="13804083" cy="149743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defTabSz="1371600"/>
                <a:r>
                  <a:rPr lang="en-US" sz="2700" b="1" dirty="0" err="1">
                    <a:solidFill>
                      <a:prstClr val="black"/>
                    </a:solidFill>
                    <a:latin typeface="Arial" panose="020B0604020202020204" pitchFamily="34" charset="0"/>
                    <a:cs typeface="Arial" panose="020B0604020202020204" pitchFamily="34" charset="0"/>
                  </a:rPr>
                  <a:t>Hoán</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vị</a:t>
                </a:r>
                <a:r>
                  <a:rPr lang="en-US" sz="2700" b="1"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Số</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cách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sắp</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xếp</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có</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thứ</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tự</a:t>
                </a:r>
                <a:r>
                  <a:rPr lang="en-US" sz="2700" dirty="0">
                    <a:solidFill>
                      <a:prstClr val="black"/>
                    </a:solidFill>
                    <a:latin typeface="Arial" panose="020B0604020202020204" pitchFamily="34" charset="0"/>
                    <a:cs typeface="Arial" panose="020B0604020202020204" pitchFamily="34" charset="0"/>
                  </a:rPr>
                  <a:t> n </a:t>
                </a:r>
                <a:r>
                  <a:rPr lang="en-US" sz="2700" dirty="0" err="1">
                    <a:solidFill>
                      <a:prstClr val="black"/>
                    </a:solidFill>
                    <a:latin typeface="Arial" panose="020B0604020202020204" pitchFamily="34" charset="0"/>
                    <a:cs typeface="Arial" panose="020B0604020202020204" pitchFamily="34" charset="0"/>
                  </a:rPr>
                  <a:t>phần</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tử</a:t>
                </a:r>
                <a:r>
                  <a:rPr lang="en-US" sz="2700"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700" i="1">
                        <a:solidFill>
                          <a:prstClr val="black"/>
                        </a:solidFill>
                        <a:latin typeface="Cambria Math" panose="02040503050406030204" pitchFamily="18" charset="0"/>
                      </a:rPr>
                      <m:t>𝑛</m:t>
                    </m:r>
                    <m:r>
                      <a:rPr lang="en-US" sz="2700" i="1">
                        <a:solidFill>
                          <a:prstClr val="black"/>
                        </a:solidFill>
                        <a:latin typeface="Cambria Math" panose="02040503050406030204" pitchFamily="18" charset="0"/>
                        <a:ea typeface="Cambria Math" panose="02040503050406030204" pitchFamily="18" charset="0"/>
                      </a:rPr>
                      <m:t>∈</m:t>
                    </m:r>
                    <m:r>
                      <a:rPr lang="en-US" sz="2700" i="1">
                        <a:solidFill>
                          <a:prstClr val="black"/>
                        </a:solidFill>
                        <a:latin typeface="Cambria Math" panose="02040503050406030204" pitchFamily="18" charset="0"/>
                        <a:ea typeface="Cambria Math" panose="02040503050406030204" pitchFamily="18" charset="0"/>
                      </a:rPr>
                      <m:t>ℕ</m:t>
                    </m:r>
                    <m:r>
                      <a:rPr lang="en-US" sz="2700" i="1">
                        <a:solidFill>
                          <a:prstClr val="black"/>
                        </a:solidFill>
                        <a:latin typeface="Cambria Math" panose="02040503050406030204" pitchFamily="18" charset="0"/>
                        <a:ea typeface="Cambria Math" panose="02040503050406030204" pitchFamily="18" charset="0"/>
                      </a:rPr>
                      <m:t>,</m:t>
                    </m:r>
                    <m:r>
                      <a:rPr lang="en-US" sz="2700" i="1">
                        <a:solidFill>
                          <a:prstClr val="black"/>
                        </a:solidFill>
                        <a:latin typeface="Cambria Math" panose="02040503050406030204" pitchFamily="18" charset="0"/>
                        <a:ea typeface="Cambria Math" panose="02040503050406030204" pitchFamily="18" charset="0"/>
                      </a:rPr>
                      <m:t>𝑛</m:t>
                    </m:r>
                    <m:r>
                      <a:rPr lang="en-US" sz="2700" i="1">
                        <a:solidFill>
                          <a:prstClr val="black"/>
                        </a:solidFill>
                        <a:latin typeface="Cambria Math" panose="02040503050406030204" pitchFamily="18" charset="0"/>
                        <a:ea typeface="Cambria Math" panose="02040503050406030204" pitchFamily="18" charset="0"/>
                      </a:rPr>
                      <m:t>≥1)</m:t>
                    </m:r>
                  </m:oMath>
                </a14:m>
                <a:endParaRPr lang="en-US" sz="2700" dirty="0">
                  <a:solidFill>
                    <a:prstClr val="black"/>
                  </a:solidFill>
                  <a:latin typeface="Arial" panose="020B0604020202020204" pitchFamily="34" charset="0"/>
                  <a:ea typeface="Cambria Math" panose="02040503050406030204" pitchFamily="18" charset="0"/>
                  <a:cs typeface="Arial" panose="020B0604020202020204" pitchFamily="34" charset="0"/>
                </a:endParaRPr>
              </a:p>
              <a:p>
                <a:pPr defTabSz="1371600"/>
                <a:r>
                  <a:rPr lang="en-US" sz="2700" dirty="0" err="1">
                    <a:solidFill>
                      <a:prstClr val="black"/>
                    </a:solidFill>
                    <a:latin typeface="Arial" panose="020B0604020202020204" pitchFamily="34" charset="0"/>
                    <a:cs typeface="Arial" panose="020B0604020202020204" pitchFamily="34" charset="0"/>
                  </a:rPr>
                  <a:t>Số</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các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hoán</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vị</a:t>
                </a:r>
                <a:r>
                  <a:rPr lang="en-US" sz="2700" dirty="0">
                    <a:solidFill>
                      <a:prstClr val="black"/>
                    </a:solidFill>
                    <a:latin typeface="Arial" panose="020B0604020202020204" pitchFamily="34" charset="0"/>
                    <a:cs typeface="Arial" panose="020B0604020202020204" pitchFamily="34" charset="0"/>
                  </a:rPr>
                  <a:t>:</a:t>
                </a:r>
                <a14:m>
                  <m:oMath xmlns:m="http://schemas.openxmlformats.org/officeDocument/2006/math">
                    <m:sSub>
                      <m:sSubPr>
                        <m:ctrlPr>
                          <a:rPr lang="en-US" sz="2700" i="1">
                            <a:solidFill>
                              <a:prstClr val="black"/>
                            </a:solidFill>
                            <a:latin typeface="Cambria Math" panose="02040503050406030204" pitchFamily="18" charset="0"/>
                          </a:rPr>
                        </m:ctrlPr>
                      </m:sSub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
                      <m:dPr>
                        <m:ctrlPr>
                          <a:rPr lang="en-US" sz="2700" i="1">
                            <a:solidFill>
                              <a:prstClr val="black"/>
                            </a:solidFill>
                            <a:latin typeface="Cambria Math" panose="02040503050406030204" pitchFamily="18" charset="0"/>
                          </a:rPr>
                        </m:ctrlPr>
                      </m:d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1</m:t>
                        </m:r>
                      </m:e>
                    </m:d>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oMath>
                </a14:m>
                <a:endParaRPr lang="en-US" sz="27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1371600"/>
                <a:r>
                  <a:rPr lang="en-US" sz="2700" dirty="0" err="1">
                    <a:solidFill>
                      <a:prstClr val="black"/>
                    </a:solidFill>
                    <a:latin typeface="Arial" panose="020B0604020202020204" pitchFamily="34" charset="0"/>
                    <a:cs typeface="Arial" panose="020B0604020202020204" pitchFamily="34" charset="0"/>
                  </a:rPr>
                  <a:t>Quy</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ước</a:t>
                </a:r>
                <a:r>
                  <a:rPr lang="en-US" sz="2700" dirty="0">
                    <a:solidFill>
                      <a:prstClr val="black"/>
                    </a:solidFill>
                    <a:latin typeface="Arial" panose="020B0604020202020204" pitchFamily="34" charset="0"/>
                    <a:cs typeface="Arial" panose="020B0604020202020204" pitchFamily="34" charset="0"/>
                  </a:rPr>
                  <a:t>: 0</a:t>
                </a:r>
                <a14:m>
                  <m:oMath xmlns:m="http://schemas.openxmlformats.org/officeDocument/2006/math">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r>
                  <a:rPr lang="en-US" sz="2700" dirty="0">
                    <a:solidFill>
                      <a:prstClr val="black"/>
                    </a:solidFill>
                    <a:latin typeface="Arial" panose="020B0604020202020204" pitchFamily="34" charset="0"/>
                    <a:cs typeface="Arial" panose="020B0604020202020204" pitchFamily="34" charset="0"/>
                  </a:rPr>
                  <a:t>  </a:t>
                </a:r>
              </a:p>
            </p:txBody>
          </p:sp>
        </mc:Choice>
        <mc:Fallback xmlns="">
          <p:sp>
            <p:nvSpPr>
              <p:cNvPr id="9" name="Rectangle: Rounded Corners 8">
                <a:extLst>
                  <a:ext uri="{FF2B5EF4-FFF2-40B4-BE49-F238E27FC236}">
                    <a16:creationId xmlns:a16="http://schemas.microsoft.com/office/drawing/2014/main" id="{84921223-C655-FA9F-C16B-F52DC3F79346}"/>
                  </a:ext>
                </a:extLst>
              </p:cNvPr>
              <p:cNvSpPr>
                <a:spLocks noRot="1" noChangeAspect="1" noMove="1" noResize="1" noEditPoints="1" noAdjustHandles="1" noChangeArrowheads="1" noChangeShapeType="1" noTextEdit="1"/>
              </p:cNvSpPr>
              <p:nvPr/>
            </p:nvSpPr>
            <p:spPr>
              <a:xfrm>
                <a:off x="3787628" y="4750266"/>
                <a:ext cx="13804083" cy="1497435"/>
              </a:xfrm>
              <a:prstGeom prst="roundRect">
                <a:avLst/>
              </a:prstGeom>
              <a:blipFill>
                <a:blip r:embed="rId2"/>
                <a:stretch>
                  <a:fillRect l="-220" b="-3984"/>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DF7920DB-8644-47E7-43A1-FD72DFECBF94}"/>
                  </a:ext>
                </a:extLst>
              </p:cNvPr>
              <p:cNvSpPr/>
              <p:nvPr/>
            </p:nvSpPr>
            <p:spPr>
              <a:xfrm>
                <a:off x="3787626" y="6541311"/>
                <a:ext cx="13804083" cy="149743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defTabSz="1371600"/>
                <a:r>
                  <a:rPr lang="en-US" sz="2700" b="1" dirty="0" err="1">
                    <a:solidFill>
                      <a:prstClr val="black"/>
                    </a:solidFill>
                    <a:latin typeface="Arial" panose="020B0604020202020204" pitchFamily="34" charset="0"/>
                    <a:cs typeface="Arial" panose="020B0604020202020204" pitchFamily="34" charset="0"/>
                  </a:rPr>
                  <a:t>Chỉnh</a:t>
                </a:r>
                <a:r>
                  <a:rPr lang="en-US" sz="2700" b="1" dirty="0">
                    <a:solidFill>
                      <a:prstClr val="black"/>
                    </a:solidFill>
                    <a:latin typeface="Arial" panose="020B0604020202020204" pitchFamily="34" charset="0"/>
                    <a:cs typeface="Arial" panose="020B0604020202020204" pitchFamily="34" charset="0"/>
                  </a:rPr>
                  <a:t> </a:t>
                </a:r>
                <a:r>
                  <a:rPr lang="en-US" sz="2700" b="1" dirty="0" err="1">
                    <a:solidFill>
                      <a:prstClr val="black"/>
                    </a:solidFill>
                    <a:latin typeface="Arial" panose="020B0604020202020204" pitchFamily="34" charset="0"/>
                    <a:cs typeface="Arial" panose="020B0604020202020204" pitchFamily="34" charset="0"/>
                  </a:rPr>
                  <a:t>hợp</a:t>
                </a:r>
                <a:r>
                  <a:rPr lang="en-US" sz="2700" b="1"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Số</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cách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sắp</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xếp</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có</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thứ</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tự</a:t>
                </a:r>
                <a:r>
                  <a:rPr lang="en-US" sz="2700" dirty="0">
                    <a:solidFill>
                      <a:prstClr val="black"/>
                    </a:solidFill>
                    <a:latin typeface="Arial" panose="020B0604020202020204" pitchFamily="34" charset="0"/>
                    <a:cs typeface="Arial" panose="020B0604020202020204" pitchFamily="34" charset="0"/>
                  </a:rPr>
                  <a:t> k </a:t>
                </a:r>
                <a:r>
                  <a:rPr lang="en-US" sz="2700" dirty="0" err="1">
                    <a:solidFill>
                      <a:prstClr val="black"/>
                    </a:solidFill>
                    <a:latin typeface="Arial" panose="020B0604020202020204" pitchFamily="34" charset="0"/>
                    <a:cs typeface="Arial" panose="020B0604020202020204" pitchFamily="34" charset="0"/>
                  </a:rPr>
                  <a:t>phần</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từ</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tập</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hợp</a:t>
                </a:r>
                <a:r>
                  <a:rPr lang="en-US" sz="2700" dirty="0">
                    <a:solidFill>
                      <a:prstClr val="black"/>
                    </a:solidFill>
                    <a:latin typeface="Arial" panose="020B0604020202020204" pitchFamily="34" charset="0"/>
                    <a:cs typeface="Arial" panose="020B0604020202020204" pitchFamily="34" charset="0"/>
                  </a:rPr>
                  <a:t> n </a:t>
                </a:r>
                <a:r>
                  <a:rPr lang="en-US" sz="2700" dirty="0" err="1">
                    <a:solidFill>
                      <a:prstClr val="black"/>
                    </a:solidFill>
                    <a:latin typeface="Arial" panose="020B0604020202020204" pitchFamily="34" charset="0"/>
                    <a:cs typeface="Arial" panose="020B0604020202020204" pitchFamily="34" charset="0"/>
                  </a:rPr>
                  <a:t>phần</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tử</a:t>
                </a:r>
                <a:r>
                  <a:rPr lang="en-US" sz="2700"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2700" i="1">
                        <a:solidFill>
                          <a:prstClr val="black"/>
                        </a:solidFill>
                        <a:latin typeface="Cambria Math" panose="02040503050406030204" pitchFamily="18" charset="0"/>
                      </a:rPr>
                      <m:t>𝑘</m:t>
                    </m:r>
                    <m:r>
                      <a:rPr lang="en-US" sz="2700" i="1">
                        <a:solidFill>
                          <a:prstClr val="black"/>
                        </a:solidFill>
                        <a:latin typeface="Cambria Math" panose="02040503050406030204" pitchFamily="18" charset="0"/>
                      </a:rPr>
                      <m:t>, </m:t>
                    </m:r>
                    <m:r>
                      <a:rPr lang="en-US" sz="2700" i="1">
                        <a:solidFill>
                          <a:prstClr val="black"/>
                        </a:solidFill>
                        <a:latin typeface="Cambria Math" panose="02040503050406030204" pitchFamily="18" charset="0"/>
                      </a:rPr>
                      <m:t>𝑛</m:t>
                    </m:r>
                    <m:r>
                      <a:rPr lang="en-US" sz="2700" i="1">
                        <a:solidFill>
                          <a:prstClr val="black"/>
                        </a:solidFill>
                        <a:latin typeface="Cambria Math" panose="02040503050406030204" pitchFamily="18" charset="0"/>
                        <a:ea typeface="Cambria Math" panose="02040503050406030204" pitchFamily="18" charset="0"/>
                      </a:rPr>
                      <m:t>∈</m:t>
                    </m:r>
                    <m:r>
                      <a:rPr lang="en-US" sz="2700" i="1">
                        <a:solidFill>
                          <a:prstClr val="black"/>
                        </a:solidFill>
                        <a:latin typeface="Cambria Math" panose="02040503050406030204" pitchFamily="18" charset="0"/>
                        <a:ea typeface="Cambria Math" panose="02040503050406030204" pitchFamily="18" charset="0"/>
                      </a:rPr>
                      <m:t>ℕ</m:t>
                    </m:r>
                    <m:r>
                      <a:rPr lang="en-US" sz="2700" i="1">
                        <a:solidFill>
                          <a:prstClr val="black"/>
                        </a:solidFill>
                        <a:latin typeface="Cambria Math" panose="02040503050406030204" pitchFamily="18" charset="0"/>
                        <a:ea typeface="Cambria Math" panose="02040503050406030204" pitchFamily="18" charset="0"/>
                      </a:rPr>
                      <m:t>, 1≤</m:t>
                    </m:r>
                    <m:r>
                      <a:rPr lang="en-US" sz="2700" i="1">
                        <a:solidFill>
                          <a:prstClr val="black"/>
                        </a:solidFill>
                        <a:latin typeface="Cambria Math" panose="02040503050406030204" pitchFamily="18" charset="0"/>
                        <a:ea typeface="Cambria Math" panose="02040503050406030204" pitchFamily="18" charset="0"/>
                      </a:rPr>
                      <m:t>𝑘</m:t>
                    </m:r>
                    <m:r>
                      <a:rPr lang="en-US" sz="2700" i="1">
                        <a:solidFill>
                          <a:prstClr val="black"/>
                        </a:solidFill>
                        <a:latin typeface="Cambria Math" panose="02040503050406030204" pitchFamily="18" charset="0"/>
                        <a:ea typeface="Cambria Math" panose="02040503050406030204" pitchFamily="18" charset="0"/>
                      </a:rPr>
                      <m:t>≤</m:t>
                    </m:r>
                    <m:r>
                      <a:rPr lang="en-US" sz="2700" i="1">
                        <a:solidFill>
                          <a:prstClr val="black"/>
                        </a:solidFill>
                        <a:latin typeface="Cambria Math" panose="02040503050406030204" pitchFamily="18" charset="0"/>
                        <a:ea typeface="Cambria Math" panose="02040503050406030204" pitchFamily="18" charset="0"/>
                      </a:rPr>
                      <m:t>𝑛</m:t>
                    </m:r>
                    <m:r>
                      <a:rPr lang="en-US" sz="2700" i="1">
                        <a:solidFill>
                          <a:prstClr val="black"/>
                        </a:solidFill>
                        <a:latin typeface="Cambria Math" panose="02040503050406030204" pitchFamily="18" charset="0"/>
                        <a:ea typeface="Cambria Math" panose="02040503050406030204" pitchFamily="18" charset="0"/>
                      </a:rPr>
                      <m:t>)</m:t>
                    </m:r>
                  </m:oMath>
                </a14:m>
                <a:endParaRPr lang="en-US" sz="2700" dirty="0">
                  <a:solidFill>
                    <a:prstClr val="black"/>
                  </a:solidFill>
                  <a:latin typeface="Arial" panose="020B0604020202020204" pitchFamily="34" charset="0"/>
                  <a:ea typeface="Cambria Math" panose="02040503050406030204" pitchFamily="18" charset="0"/>
                  <a:cs typeface="Arial" panose="020B0604020202020204" pitchFamily="34" charset="0"/>
                </a:endParaRPr>
              </a:p>
              <a:p>
                <a:pPr defTabSz="1371600"/>
                <a:r>
                  <a:rPr lang="en-US" sz="2700" dirty="0" err="1">
                    <a:solidFill>
                      <a:prstClr val="black"/>
                    </a:solidFill>
                    <a:latin typeface="Arial" panose="020B0604020202020204" pitchFamily="34" charset="0"/>
                    <a:cs typeface="Arial" panose="020B0604020202020204" pitchFamily="34" charset="0"/>
                  </a:rPr>
                  <a:t>Số</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các</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chỉnh</a:t>
                </a:r>
                <a:r>
                  <a:rPr lang="en-US" sz="2700" dirty="0">
                    <a:solidFill>
                      <a:prstClr val="black"/>
                    </a:solidFill>
                    <a:latin typeface="Arial" panose="020B0604020202020204" pitchFamily="34" charset="0"/>
                    <a:cs typeface="Arial" panose="020B0604020202020204" pitchFamily="34" charset="0"/>
                  </a:rPr>
                  <a:t> </a:t>
                </a:r>
                <a:r>
                  <a:rPr lang="en-US" sz="2700" dirty="0" err="1">
                    <a:solidFill>
                      <a:prstClr val="black"/>
                    </a:solidFill>
                    <a:latin typeface="Arial" panose="020B0604020202020204" pitchFamily="34" charset="0"/>
                    <a:cs typeface="Arial" panose="020B0604020202020204" pitchFamily="34" charset="0"/>
                  </a:rPr>
                  <a:t>hợp</a:t>
                </a:r>
                <a:r>
                  <a:rPr lang="en-US" sz="2700" dirty="0">
                    <a:solidFill>
                      <a:prstClr val="black"/>
                    </a:solidFill>
                    <a:latin typeface="Arial" panose="020B0604020202020204" pitchFamily="34" charset="0"/>
                    <a:cs typeface="Arial" panose="020B0604020202020204" pitchFamily="34" charset="0"/>
                  </a:rPr>
                  <a:t>: </a:t>
                </a:r>
                <a14:m>
                  <m:oMath xmlns:m="http://schemas.openxmlformats.org/officeDocument/2006/math">
                    <m:sSubSup>
                      <m:sSub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𝑛</m:t>
                        </m:r>
                      </m:sub>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𝑘</m:t>
                        </m:r>
                      </m:sup>
                    </m:sSub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𝑛</m:t>
                    </m:r>
                    <m:d>
                      <m:d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𝑛</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𝑛</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𝑘</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2700" i="1" dirty="0">
                  <a:solidFill>
                    <a:prstClr val="black"/>
                  </a:solidFill>
                  <a:latin typeface="Arial" panose="020B0604020202020204" pitchFamily="34" charset="0"/>
                  <a:cs typeface="Arial" panose="020B0604020202020204" pitchFamily="34" charset="0"/>
                </a:endParaRPr>
              </a:p>
            </p:txBody>
          </p:sp>
        </mc:Choice>
        <mc:Fallback xmlns="">
          <p:sp>
            <p:nvSpPr>
              <p:cNvPr id="10" name="Rectangle: Rounded Corners 9">
                <a:extLst>
                  <a:ext uri="{FF2B5EF4-FFF2-40B4-BE49-F238E27FC236}">
                    <a16:creationId xmlns:a16="http://schemas.microsoft.com/office/drawing/2014/main" id="{DF7920DB-8644-47E7-43A1-FD72DFECBF94}"/>
                  </a:ext>
                </a:extLst>
              </p:cNvPr>
              <p:cNvSpPr>
                <a:spLocks noRot="1" noChangeAspect="1" noMove="1" noResize="1" noEditPoints="1" noAdjustHandles="1" noChangeArrowheads="1" noChangeShapeType="1" noTextEdit="1"/>
              </p:cNvSpPr>
              <p:nvPr/>
            </p:nvSpPr>
            <p:spPr>
              <a:xfrm>
                <a:off x="3787626" y="6541311"/>
                <a:ext cx="13804083" cy="1497435"/>
              </a:xfrm>
              <a:prstGeom prst="roundRect">
                <a:avLst/>
              </a:prstGeom>
              <a:blipFill>
                <a:blip r:embed="rId3"/>
                <a:stretch>
                  <a:fillRect l="-220" b="-3984"/>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C0910CE6-590A-8890-6D9E-01976F274F2E}"/>
                  </a:ext>
                </a:extLst>
              </p:cNvPr>
              <p:cNvSpPr/>
              <p:nvPr/>
            </p:nvSpPr>
            <p:spPr>
              <a:xfrm>
                <a:off x="3787630" y="8332358"/>
                <a:ext cx="13804082" cy="149743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defTabSz="1371600"/>
                <a:r>
                  <a:rPr lang="en-US" sz="2700" b="1">
                    <a:solidFill>
                      <a:prstClr val="black"/>
                    </a:solidFill>
                    <a:latin typeface="Arial" panose="020B0604020202020204" pitchFamily="34" charset="0"/>
                    <a:cs typeface="Arial" panose="020B0604020202020204" pitchFamily="34" charset="0"/>
                  </a:rPr>
                  <a:t>Tổ hợp: </a:t>
                </a:r>
                <a:r>
                  <a:rPr lang="en-US" sz="2700">
                    <a:solidFill>
                      <a:prstClr val="black"/>
                    </a:solidFill>
                    <a:latin typeface="Arial" panose="020B0604020202020204" pitchFamily="34" charset="0"/>
                    <a:cs typeface="Arial" panose="020B0604020202020204" pitchFamily="34" charset="0"/>
                  </a:rPr>
                  <a:t>Số cách chọn k phần tử từ tập hợp n phần tử (</a:t>
                </a:r>
                <a14:m>
                  <m:oMath xmlns:m="http://schemas.openxmlformats.org/officeDocument/2006/math">
                    <m:r>
                      <a:rPr lang="en-US" sz="2700" i="1">
                        <a:solidFill>
                          <a:prstClr val="black"/>
                        </a:solidFill>
                        <a:latin typeface="Cambria Math" panose="02040503050406030204" pitchFamily="18" charset="0"/>
                      </a:rPr>
                      <m:t>𝑘</m:t>
                    </m:r>
                    <m:r>
                      <a:rPr lang="en-US" sz="2700" i="1">
                        <a:solidFill>
                          <a:prstClr val="black"/>
                        </a:solidFill>
                        <a:latin typeface="Cambria Math" panose="02040503050406030204" pitchFamily="18" charset="0"/>
                      </a:rPr>
                      <m:t>, </m:t>
                    </m:r>
                    <m:r>
                      <a:rPr lang="en-US" sz="2700" i="1">
                        <a:solidFill>
                          <a:prstClr val="black"/>
                        </a:solidFill>
                        <a:latin typeface="Cambria Math" panose="02040503050406030204" pitchFamily="18" charset="0"/>
                      </a:rPr>
                      <m:t>𝑛</m:t>
                    </m:r>
                    <m:r>
                      <a:rPr lang="en-US" sz="2700" i="1">
                        <a:solidFill>
                          <a:prstClr val="black"/>
                        </a:solidFill>
                        <a:latin typeface="Cambria Math" panose="02040503050406030204" pitchFamily="18" charset="0"/>
                        <a:ea typeface="Cambria Math" panose="02040503050406030204" pitchFamily="18" charset="0"/>
                      </a:rPr>
                      <m:t>∈</m:t>
                    </m:r>
                    <m:r>
                      <a:rPr lang="en-US" sz="2700" i="1">
                        <a:solidFill>
                          <a:prstClr val="black"/>
                        </a:solidFill>
                        <a:latin typeface="Cambria Math" panose="02040503050406030204" pitchFamily="18" charset="0"/>
                        <a:ea typeface="Cambria Math" panose="02040503050406030204" pitchFamily="18" charset="0"/>
                      </a:rPr>
                      <m:t>ℕ</m:t>
                    </m:r>
                    <m:r>
                      <a:rPr lang="en-US" sz="2700" i="1">
                        <a:solidFill>
                          <a:prstClr val="black"/>
                        </a:solidFill>
                        <a:latin typeface="Cambria Math" panose="02040503050406030204" pitchFamily="18" charset="0"/>
                        <a:ea typeface="Cambria Math" panose="02040503050406030204" pitchFamily="18" charset="0"/>
                      </a:rPr>
                      <m:t>, 0≤</m:t>
                    </m:r>
                    <m:r>
                      <a:rPr lang="en-US" sz="2700" i="1">
                        <a:solidFill>
                          <a:prstClr val="black"/>
                        </a:solidFill>
                        <a:latin typeface="Cambria Math" panose="02040503050406030204" pitchFamily="18" charset="0"/>
                        <a:ea typeface="Cambria Math" panose="02040503050406030204" pitchFamily="18" charset="0"/>
                      </a:rPr>
                      <m:t>𝑘</m:t>
                    </m:r>
                    <m:r>
                      <a:rPr lang="en-US" sz="2700" i="1">
                        <a:solidFill>
                          <a:prstClr val="black"/>
                        </a:solidFill>
                        <a:latin typeface="Cambria Math" panose="02040503050406030204" pitchFamily="18" charset="0"/>
                        <a:ea typeface="Cambria Math" panose="02040503050406030204" pitchFamily="18" charset="0"/>
                      </a:rPr>
                      <m:t>≤</m:t>
                    </m:r>
                    <m:r>
                      <a:rPr lang="en-US" sz="2700" i="1">
                        <a:solidFill>
                          <a:prstClr val="black"/>
                        </a:solidFill>
                        <a:latin typeface="Cambria Math" panose="02040503050406030204" pitchFamily="18" charset="0"/>
                        <a:ea typeface="Cambria Math" panose="02040503050406030204" pitchFamily="18" charset="0"/>
                      </a:rPr>
                      <m:t>𝑛</m:t>
                    </m:r>
                    <m:r>
                      <a:rPr lang="en-US" sz="2700" i="1">
                        <a:solidFill>
                          <a:prstClr val="black"/>
                        </a:solidFill>
                        <a:latin typeface="Cambria Math" panose="02040503050406030204" pitchFamily="18" charset="0"/>
                        <a:ea typeface="Cambria Math" panose="02040503050406030204" pitchFamily="18" charset="0"/>
                      </a:rPr>
                      <m:t>)</m:t>
                    </m:r>
                  </m:oMath>
                </a14:m>
                <a:r>
                  <a:rPr lang="en-US" sz="2700">
                    <a:solidFill>
                      <a:prstClr val="black"/>
                    </a:solidFill>
                    <a:latin typeface="Arial" panose="020B0604020202020204" pitchFamily="34" charset="0"/>
                    <a:cs typeface="Arial" panose="020B0604020202020204" pitchFamily="34" charset="0"/>
                  </a:rPr>
                  <a:t> </a:t>
                </a:r>
              </a:p>
              <a:p>
                <a:pPr defTabSz="1371600"/>
                <a:r>
                  <a:rPr lang="en-US" sz="2700">
                    <a:solidFill>
                      <a:prstClr val="black"/>
                    </a:solidFill>
                    <a:latin typeface="Arial" panose="020B0604020202020204" pitchFamily="34" charset="0"/>
                    <a:cs typeface="Arial" panose="020B0604020202020204" pitchFamily="34" charset="0"/>
                  </a:rPr>
                  <a:t>Số các tổ hợp: </a:t>
                </a:r>
                <a14:m>
                  <m:oMath xmlns:m="http://schemas.openxmlformats.org/officeDocument/2006/math">
                    <m:sSubSup>
                      <m:sSubSupPr>
                        <m:ctrlPr>
                          <a:rPr lang="en-US" sz="2700" i="1">
                            <a:solidFill>
                              <a:prstClr val="black"/>
                            </a:solidFill>
                            <a:latin typeface="Cambria Math" panose="020405030504060302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𝑘</m:t>
                        </m:r>
                      </m:sup>
                    </m:sSub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2700" i="1">
                            <a:solidFill>
                              <a:prstClr val="black"/>
                            </a:solidFill>
                            <a:latin typeface="Cambria Math" panose="02040503050406030204" pitchFamily="18" charset="0"/>
                          </a:rPr>
                        </m:ctrlPr>
                      </m:fPr>
                      <m:num>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num>
                      <m:den>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𝑘</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2700" i="1">
                                <a:solidFill>
                                  <a:prstClr val="black"/>
                                </a:solidFill>
                                <a:latin typeface="Cambria Math" panose="02040503050406030204" pitchFamily="18" charset="0"/>
                              </a:rPr>
                            </m:ctrlPr>
                          </m:d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𝑘</m:t>
                            </m:r>
                          </m:e>
                        </m:d>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en>
                    </m:f>
                  </m:oMath>
                </a14:m>
                <a:endParaRPr lang="en-US" sz="2700">
                  <a:solidFill>
                    <a:prstClr val="black"/>
                  </a:solidFill>
                  <a:latin typeface="Arial" panose="020B0604020202020204" pitchFamily="34" charset="0"/>
                  <a:cs typeface="Arial" panose="020B0604020202020204" pitchFamily="34" charset="0"/>
                </a:endParaRPr>
              </a:p>
            </p:txBody>
          </p:sp>
        </mc:Choice>
        <mc:Fallback xmlns="">
          <p:sp>
            <p:nvSpPr>
              <p:cNvPr id="11" name="Rectangle: Rounded Corners 10">
                <a:extLst>
                  <a:ext uri="{FF2B5EF4-FFF2-40B4-BE49-F238E27FC236}">
                    <a16:creationId xmlns:a16="http://schemas.microsoft.com/office/drawing/2014/main" id="{C0910CE6-590A-8890-6D9E-01976F274F2E}"/>
                  </a:ext>
                </a:extLst>
              </p:cNvPr>
              <p:cNvSpPr>
                <a:spLocks noRot="1" noChangeAspect="1" noMove="1" noResize="1" noEditPoints="1" noAdjustHandles="1" noChangeArrowheads="1" noChangeShapeType="1" noTextEdit="1"/>
              </p:cNvSpPr>
              <p:nvPr/>
            </p:nvSpPr>
            <p:spPr>
              <a:xfrm>
                <a:off x="3787630" y="8332358"/>
                <a:ext cx="13804082" cy="1497435"/>
              </a:xfrm>
              <a:prstGeom prst="roundRect">
                <a:avLst/>
              </a:prstGeom>
              <a:blipFill>
                <a:blip r:embed="rId4"/>
                <a:stretch>
                  <a:fillRect l="-220"/>
                </a:stretch>
              </a:blipFill>
              <a:ln w="28575"/>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8DE0C074-E41B-B874-6381-6CCDC4905A92}"/>
              </a:ext>
            </a:extLst>
          </p:cNvPr>
          <p:cNvCxnSpPr>
            <a:cxnSpLocks/>
            <a:stCxn id="4" idx="3"/>
          </p:cNvCxnSpPr>
          <p:nvPr/>
        </p:nvCxnSpPr>
        <p:spPr>
          <a:xfrm>
            <a:off x="2365696" y="2310126"/>
            <a:ext cx="817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7190BA7-5DEF-D7B0-11A1-4A6191675336}"/>
              </a:ext>
            </a:extLst>
          </p:cNvPr>
          <p:cNvCxnSpPr/>
          <p:nvPr/>
        </p:nvCxnSpPr>
        <p:spPr>
          <a:xfrm>
            <a:off x="3183623" y="956354"/>
            <a:ext cx="604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28C8627-CC63-9AE3-506E-1E369930C1B6}"/>
              </a:ext>
            </a:extLst>
          </p:cNvPr>
          <p:cNvCxnSpPr>
            <a:cxnSpLocks/>
            <a:endCxn id="8" idx="1"/>
          </p:cNvCxnSpPr>
          <p:nvPr/>
        </p:nvCxnSpPr>
        <p:spPr>
          <a:xfrm>
            <a:off x="3183623" y="3408032"/>
            <a:ext cx="604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499CE70-0E12-03BB-C20F-539A1CA56BE5}"/>
              </a:ext>
            </a:extLst>
          </p:cNvPr>
          <p:cNvCxnSpPr>
            <a:cxnSpLocks/>
          </p:cNvCxnSpPr>
          <p:nvPr/>
        </p:nvCxnSpPr>
        <p:spPr>
          <a:xfrm>
            <a:off x="3183623" y="956354"/>
            <a:ext cx="0" cy="24516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5F4AD-34FA-5E7A-05A0-0755D4F1AB69}"/>
              </a:ext>
            </a:extLst>
          </p:cNvPr>
          <p:cNvCxnSpPr>
            <a:stCxn id="4" idx="2"/>
            <a:endCxn id="5" idx="0"/>
          </p:cNvCxnSpPr>
          <p:nvPr/>
        </p:nvCxnSpPr>
        <p:spPr>
          <a:xfrm flipH="1">
            <a:off x="1344335" y="3123856"/>
            <a:ext cx="2" cy="2369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36DE7E3-CAFE-AE81-B456-8260B8EA3626}"/>
              </a:ext>
            </a:extLst>
          </p:cNvPr>
          <p:cNvCxnSpPr>
            <a:cxnSpLocks/>
          </p:cNvCxnSpPr>
          <p:nvPr/>
        </p:nvCxnSpPr>
        <p:spPr>
          <a:xfrm>
            <a:off x="3183623" y="5493755"/>
            <a:ext cx="604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29A81B2-D362-8DB4-6461-A24F05F976F1}"/>
              </a:ext>
            </a:extLst>
          </p:cNvPr>
          <p:cNvCxnSpPr>
            <a:cxnSpLocks/>
            <a:endCxn id="10" idx="1"/>
          </p:cNvCxnSpPr>
          <p:nvPr/>
        </p:nvCxnSpPr>
        <p:spPr>
          <a:xfrm>
            <a:off x="3183623" y="7290029"/>
            <a:ext cx="60400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0064363-A06A-580B-8BCC-C424D84FA299}"/>
              </a:ext>
            </a:extLst>
          </p:cNvPr>
          <p:cNvCxnSpPr>
            <a:cxnSpLocks/>
          </p:cNvCxnSpPr>
          <p:nvPr/>
        </p:nvCxnSpPr>
        <p:spPr>
          <a:xfrm>
            <a:off x="3183623" y="9056978"/>
            <a:ext cx="604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2B3AD02-B5F2-811E-BD56-A7FC8B0EF128}"/>
              </a:ext>
            </a:extLst>
          </p:cNvPr>
          <p:cNvCxnSpPr>
            <a:cxnSpLocks/>
          </p:cNvCxnSpPr>
          <p:nvPr/>
        </p:nvCxnSpPr>
        <p:spPr>
          <a:xfrm>
            <a:off x="3183623" y="5493755"/>
            <a:ext cx="0" cy="35873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302EBF6-FFA9-3C3E-2254-63DE65B3733C}"/>
              </a:ext>
            </a:extLst>
          </p:cNvPr>
          <p:cNvCxnSpPr>
            <a:cxnSpLocks/>
          </p:cNvCxnSpPr>
          <p:nvPr/>
        </p:nvCxnSpPr>
        <p:spPr>
          <a:xfrm>
            <a:off x="2365694" y="7290029"/>
            <a:ext cx="111993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71015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62DBCD4-8128-9ACF-9572-58F6B2E73B1A}"/>
              </a:ext>
            </a:extLst>
          </p:cNvPr>
          <p:cNvSpPr/>
          <p:nvPr/>
        </p:nvSpPr>
        <p:spPr>
          <a:xfrm>
            <a:off x="1393971" y="3244792"/>
            <a:ext cx="2793534" cy="2894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2700" dirty="0" err="1">
                <a:solidFill>
                  <a:prstClr val="white"/>
                </a:solidFill>
                <a:latin typeface="Arial" panose="020B0604020202020204" pitchFamily="34" charset="0"/>
                <a:cs typeface="Arial" panose="020B0604020202020204" pitchFamily="34" charset="0"/>
              </a:rPr>
              <a:t>Nhị</a:t>
            </a:r>
            <a:r>
              <a:rPr lang="en-US" sz="2700" dirty="0">
                <a:solidFill>
                  <a:prstClr val="white"/>
                </a:solidFill>
                <a:latin typeface="Arial" panose="020B0604020202020204" pitchFamily="34" charset="0"/>
                <a:cs typeface="Arial" panose="020B0604020202020204" pitchFamily="34" charset="0"/>
              </a:rPr>
              <a:t> </a:t>
            </a:r>
            <a:r>
              <a:rPr lang="en-US" sz="2700" dirty="0" err="1">
                <a:solidFill>
                  <a:prstClr val="white"/>
                </a:solidFill>
                <a:latin typeface="Arial" panose="020B0604020202020204" pitchFamily="34" charset="0"/>
                <a:cs typeface="Arial" panose="020B0604020202020204" pitchFamily="34" charset="0"/>
              </a:rPr>
              <a:t>thức</a:t>
            </a:r>
            <a:r>
              <a:rPr lang="en-US" sz="2700" dirty="0">
                <a:solidFill>
                  <a:prstClr val="white"/>
                </a:solidFill>
                <a:latin typeface="Arial" panose="020B0604020202020204" pitchFamily="34" charset="0"/>
                <a:cs typeface="Arial" panose="020B0604020202020204" pitchFamily="34" charset="0"/>
              </a:rPr>
              <a:t> Newton</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A43ED7B9-D723-32EB-82D0-DF7BF594A9FE}"/>
                  </a:ext>
                </a:extLst>
              </p:cNvPr>
              <p:cNvSpPr/>
              <p:nvPr/>
            </p:nvSpPr>
            <p:spPr>
              <a:xfrm>
                <a:off x="5413695" y="2552700"/>
                <a:ext cx="11350305" cy="42783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defTabSz="1371600">
                  <a:lnSpc>
                    <a:spcPct val="150000"/>
                  </a:lnSpc>
                  <a:spcAft>
                    <a:spcPts val="1200"/>
                  </a:spcAft>
                </a:pPr>
                <a14:m>
                  <m:oMath xmlns:m="http://schemas.openxmlformats.org/officeDocument/2006/math">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d>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a14:m>
                <a:r>
                  <a:rPr lang="en-US" sz="27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b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27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1371600">
                  <a:lnSpc>
                    <a:spcPct val="150000"/>
                  </a:lnSpc>
                  <a:spcAft>
                    <a:spcPts val="1200"/>
                  </a:spcAft>
                </a:pPr>
                <a:r>
                  <a:rPr lang="en-US" sz="27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+ 4</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+ 6</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+ 4</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sup>
                    </m:sSup>
                  </m:oMath>
                </a14:m>
                <a:endParaRPr lang="en-US" sz="27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1371600">
                  <a:lnSpc>
                    <a:spcPct val="150000"/>
                  </a:lnSpc>
                  <a:spcAft>
                    <a:spcPts val="1200"/>
                  </a:spcAft>
                </a:pPr>
                <a14:m>
                  <m:oMath xmlns:m="http://schemas.openxmlformats.org/officeDocument/2006/math">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d>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p>
                    </m:sSup>
                  </m:oMath>
                </a14:m>
                <a:r>
                  <a:rPr lang="en-US" sz="2700" dirty="0" smtClean="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b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b>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p>
                    </m:sSubSup>
                    <m:sSup>
                      <m:sSupPr>
                        <m:ctrlP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2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p>
                    </m:sSup>
                  </m:oMath>
                </a14:m>
                <a:endParaRPr lang="en-US" sz="27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1371600">
                  <a:lnSpc>
                    <a:spcPct val="150000"/>
                  </a:lnSpc>
                  <a:spcAft>
                    <a:spcPts val="1200"/>
                  </a:spcAft>
                </a:pPr>
                <a:r>
                  <a:rPr lang="en-US" sz="27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+ 5</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+ 10</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+ 10</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+ 5</m:t>
                    </m:r>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𝑎</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e>
                      <m:sup>
                        <m:r>
                          <a:rPr lang="en-US" sz="2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en-US" sz="27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A43ED7B9-D723-32EB-82D0-DF7BF594A9FE}"/>
                  </a:ext>
                </a:extLst>
              </p:cNvPr>
              <p:cNvSpPr>
                <a:spLocks noRot="1" noChangeAspect="1" noMove="1" noResize="1" noEditPoints="1" noAdjustHandles="1" noChangeArrowheads="1" noChangeShapeType="1" noTextEdit="1"/>
              </p:cNvSpPr>
              <p:nvPr/>
            </p:nvSpPr>
            <p:spPr>
              <a:xfrm>
                <a:off x="5413695" y="2552700"/>
                <a:ext cx="11350305" cy="4278386"/>
              </a:xfrm>
              <a:prstGeom prst="roundRect">
                <a:avLst/>
              </a:prstGeom>
              <a:blipFill>
                <a:blip r:embed="rId2"/>
                <a:stretch>
                  <a:fillRect/>
                </a:stretch>
              </a:blipFill>
            </p:spPr>
            <p:txBody>
              <a:bodyPr/>
              <a:lstStyle/>
              <a:p>
                <a:r>
                  <a:rPr lang="en-US">
                    <a:noFill/>
                  </a:rPr>
                  <a:t> </a:t>
                </a:r>
              </a:p>
            </p:txBody>
          </p:sp>
        </mc:Fallback>
      </mc:AlternateContent>
      <p:pic>
        <p:nvPicPr>
          <p:cNvPr id="4"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20737175">
            <a:off x="-492318" y="750606"/>
            <a:ext cx="3048326" cy="933037"/>
          </a:xfrm>
          <a:prstGeom prst="rect">
            <a:avLst/>
          </a:prstGeom>
        </p:spPr>
      </p:pic>
      <p:pic>
        <p:nvPicPr>
          <p:cNvPr id="5" name="Picture 10"/>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814739">
            <a:off x="15951740" y="8698021"/>
            <a:ext cx="1299231" cy="1931814"/>
          </a:xfrm>
          <a:prstGeom prst="rect">
            <a:avLst/>
          </a:prstGeom>
        </p:spPr>
      </p:pic>
      <p:pic>
        <p:nvPicPr>
          <p:cNvPr id="6" name="Picture 3"/>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15011400" y="-4305300"/>
            <a:ext cx="4987570" cy="5989439"/>
          </a:xfrm>
          <a:prstGeom prst="rect">
            <a:avLst/>
          </a:prstGeom>
        </p:spPr>
      </p:pic>
      <p:pic>
        <p:nvPicPr>
          <p:cNvPr id="9" name="Picture 7"/>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flipH="1" flipV="1">
            <a:off x="-1324919" y="8343900"/>
            <a:ext cx="4987570" cy="5989439"/>
          </a:xfrm>
          <a:prstGeom prst="rect">
            <a:avLst/>
          </a:prstGeom>
        </p:spPr>
      </p:pic>
    </p:spTree>
    <p:extLst>
      <p:ext uri="{BB962C8B-B14F-4D97-AF65-F5344CB8AC3E}">
        <p14:creationId xmlns:p14="http://schemas.microsoft.com/office/powerpoint/2010/main" val="291990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2286000" y="3665890"/>
            <a:ext cx="13866917" cy="1812997"/>
          </a:xfrm>
          <a:prstGeom prst="rect">
            <a:avLst/>
          </a:prstGeom>
        </p:spPr>
        <p:txBody>
          <a:bodyPr lIns="0" tIns="0" rIns="0" bIns="0" rtlCol="0" anchor="t">
            <a:spAutoFit/>
          </a:bodyPr>
          <a:lstStyle/>
          <a:p>
            <a:pPr algn="ctr">
              <a:lnSpc>
                <a:spcPts val="15453"/>
              </a:lnSpc>
              <a:spcBef>
                <a:spcPct val="0"/>
              </a:spcBef>
            </a:pPr>
            <a:r>
              <a:rPr lang="en-US" sz="11038" b="1" dirty="0" smtClean="0">
                <a:solidFill>
                  <a:srgbClr val="C45C67"/>
                </a:solidFill>
                <a:latin typeface="Arial" panose="020B0604020202020204" pitchFamily="34" charset="0"/>
                <a:cs typeface="Arial" panose="020B0604020202020204" pitchFamily="34" charset="0"/>
              </a:rPr>
              <a:t>LUYỆN TẬP</a:t>
            </a:r>
            <a:endParaRPr lang="en-US" sz="11038" b="1" dirty="0">
              <a:solidFill>
                <a:srgbClr val="C45C67"/>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945036">
            <a:off x="1087840" y="8047640"/>
            <a:ext cx="2001824" cy="119385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flipH="1">
            <a:off x="15912896" y="1052199"/>
            <a:ext cx="1082759" cy="16100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flipV="1">
            <a:off x="-1832686" y="7630360"/>
            <a:ext cx="4987570" cy="598943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02154" y="7032529"/>
            <a:ext cx="4240207" cy="424020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78396">
            <a:off x="15994040" y="8363297"/>
            <a:ext cx="2228134" cy="132882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6318258" y="-507372"/>
            <a:ext cx="1082759" cy="1610050"/>
          </a:xfrm>
          <a:prstGeom prst="rect">
            <a:avLst/>
          </a:prstGeom>
        </p:spPr>
      </p:pic>
      <p:sp>
        <p:nvSpPr>
          <p:cNvPr id="16" name="Rectangle 15"/>
          <p:cNvSpPr/>
          <p:nvPr/>
        </p:nvSpPr>
        <p:spPr>
          <a:xfrm>
            <a:off x="601628" y="849390"/>
            <a:ext cx="5716630" cy="707886"/>
          </a:xfrm>
          <a:prstGeom prst="rect">
            <a:avLst/>
          </a:prstGeom>
        </p:spPr>
        <p:txBody>
          <a:bodyPr wrap="none">
            <a:spAutoFit/>
          </a:bodyPr>
          <a:lstStyle/>
          <a:p>
            <a:r>
              <a:rPr lang="fr-FR" sz="4000" b="1" dirty="0" err="1">
                <a:solidFill>
                  <a:srgbClr val="000000"/>
                </a:solidFill>
                <a:latin typeface="Arial" panose="020B0604020202020204" pitchFamily="34" charset="0"/>
                <a:ea typeface="Calibri" panose="020F0502020204030204" pitchFamily="34" charset="0"/>
              </a:rPr>
              <a:t>Bài</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2. </a:t>
            </a:r>
            <a:r>
              <a:rPr lang="fr-FR" sz="4000" b="1" dirty="0">
                <a:solidFill>
                  <a:srgbClr val="000000"/>
                </a:solidFill>
                <a:latin typeface="Arial" panose="020B0604020202020204" pitchFamily="34" charset="0"/>
                <a:ea typeface="Calibri" panose="020F0502020204030204" pitchFamily="34" charset="0"/>
              </a:rPr>
              <a:t>(SGK – </a:t>
            </a:r>
            <a:r>
              <a:rPr lang="fr-FR" sz="4000" b="1" dirty="0" err="1">
                <a:solidFill>
                  <a:srgbClr val="000000"/>
                </a:solidFill>
                <a:latin typeface="Arial" panose="020B0604020202020204" pitchFamily="34" charset="0"/>
                <a:ea typeface="Calibri" panose="020F0502020204030204" pitchFamily="34" charset="0"/>
              </a:rPr>
              <a:t>trang</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20)</a:t>
            </a:r>
            <a:endParaRPr lang="en-US" sz="4000" dirty="0"/>
          </a:p>
        </p:txBody>
      </p:sp>
      <p:sp>
        <p:nvSpPr>
          <p:cNvPr id="2" name="Rectangle 1"/>
          <p:cNvSpPr/>
          <p:nvPr/>
        </p:nvSpPr>
        <p:spPr>
          <a:xfrm>
            <a:off x="601628" y="1790700"/>
            <a:ext cx="17000572" cy="5260864"/>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Dương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chiếc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xanh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đen</a:t>
            </a:r>
            <a:r>
              <a:rPr lang="en-US" sz="3800" dirty="0">
                <a:latin typeface="Arial" panose="020B0604020202020204" pitchFamily="34" charset="0"/>
                <a:ea typeface="Calibri" panose="020F0502020204030204" pitchFamily="34" charset="0"/>
                <a:cs typeface="Times New Roman" panose="02020603050405020304" pitchFamily="18" charset="0"/>
              </a:rPr>
              <a:t>; 3 </a:t>
            </a:r>
            <a:r>
              <a:rPr lang="en-US" sz="3800" dirty="0" err="1">
                <a:latin typeface="Arial" panose="020B0604020202020204" pitchFamily="34" charset="0"/>
                <a:ea typeface="Calibri" panose="020F0502020204030204" pitchFamily="34" charset="0"/>
                <a:cs typeface="Times New Roman" panose="02020603050405020304" pitchFamily="18" charset="0"/>
              </a:rPr>
              <a:t>chiếc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nâu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xanh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vàng</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a:latin typeface="Arial" panose="020B0604020202020204" pitchFamily="34" charset="0"/>
                <a:ea typeface="Calibri" panose="020F0502020204030204" pitchFamily="34" charset="0"/>
                <a:cs typeface="Times New Roman" panose="02020603050405020304" pitchFamily="18" charset="0"/>
              </a:rPr>
              <a:t>2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đen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đỏ</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Dương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muốn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quẩn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tham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vẽ</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đồ</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cây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đôi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giày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Dương</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10"/>
          <a:srcRect/>
          <a:stretch>
            <a:fillRect/>
          </a:stretch>
        </p:blipFill>
        <p:spPr>
          <a:xfrm>
            <a:off x="14517982" y="7630360"/>
            <a:ext cx="1978870" cy="21364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919848" y="-3931102"/>
            <a:ext cx="4987570" cy="598943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02154" y="7032529"/>
            <a:ext cx="4240207" cy="4240207"/>
          </a:xfrm>
          <a:prstGeom prst="rect">
            <a:avLst/>
          </a:prstGeom>
        </p:spPr>
      </p:pic>
      <p:sp>
        <p:nvSpPr>
          <p:cNvPr id="17" name="Oval Callout 16"/>
          <p:cNvSpPr/>
          <p:nvPr/>
        </p:nvSpPr>
        <p:spPr>
          <a:xfrm>
            <a:off x="914400" y="4953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6" name="Rectangle: Rounded Corners 6">
            <a:extLst>
              <a:ext uri="{FF2B5EF4-FFF2-40B4-BE49-F238E27FC236}">
                <a16:creationId xmlns:a16="http://schemas.microsoft.com/office/drawing/2014/main" id="{93928FEF-6CC9-850D-B522-2EA596FD9C3F}"/>
              </a:ext>
            </a:extLst>
          </p:cNvPr>
          <p:cNvSpPr/>
          <p:nvPr/>
        </p:nvSpPr>
        <p:spPr>
          <a:xfrm>
            <a:off x="7122046" y="611401"/>
            <a:ext cx="3898899" cy="123190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defTabSz="1371600"/>
            <a:r>
              <a:rPr lang="en-US" sz="3450">
                <a:solidFill>
                  <a:prstClr val="black"/>
                </a:solidFill>
                <a:latin typeface="Arial" panose="020B0604020202020204" pitchFamily="34" charset="0"/>
                <a:cs typeface="Arial" panose="020B0604020202020204" pitchFamily="34" charset="0"/>
              </a:rPr>
              <a:t>Áo – Quần – Giày</a:t>
            </a:r>
          </a:p>
        </p:txBody>
      </p:sp>
      <p:sp>
        <p:nvSpPr>
          <p:cNvPr id="57" name="TextBox 56">
            <a:extLst>
              <a:ext uri="{FF2B5EF4-FFF2-40B4-BE49-F238E27FC236}">
                <a16:creationId xmlns:a16="http://schemas.microsoft.com/office/drawing/2014/main" id="{5C5502F2-CD68-B061-6898-10FD4C65A7D5}"/>
              </a:ext>
            </a:extLst>
          </p:cNvPr>
          <p:cNvSpPr txBox="1"/>
          <p:nvPr/>
        </p:nvSpPr>
        <p:spPr>
          <a:xfrm>
            <a:off x="2367516" y="2908637"/>
            <a:ext cx="2044700" cy="553998"/>
          </a:xfrm>
          <a:prstGeom prst="rect">
            <a:avLst/>
          </a:prstGeom>
          <a:noFill/>
          <a:ln w="28575">
            <a:solidFill>
              <a:schemeClr val="tx1"/>
            </a:solidFill>
          </a:ln>
        </p:spPr>
        <p:txBody>
          <a:bodyPr wrap="square" rtlCol="0">
            <a:spAutoFit/>
          </a:bodyPr>
          <a:lstStyle/>
          <a:p>
            <a:pPr algn="ctr" defTabSz="1371600"/>
            <a:r>
              <a:rPr lang="en-US" sz="3000" dirty="0" err="1">
                <a:solidFill>
                  <a:prstClr val="black"/>
                </a:solidFill>
                <a:latin typeface="Arial" panose="020B0604020202020204" pitchFamily="34" charset="0"/>
                <a:cs typeface="Arial" panose="020B0604020202020204" pitchFamily="34" charset="0"/>
              </a:rPr>
              <a:t>Áo</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nâu</a:t>
            </a:r>
            <a:endParaRPr lang="en-US" sz="3000" dirty="0">
              <a:solidFill>
                <a:prstClr val="black"/>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6ACFB359-FB41-AF10-6B8F-6D46336FD9F3}"/>
              </a:ext>
            </a:extLst>
          </p:cNvPr>
          <p:cNvSpPr txBox="1"/>
          <p:nvPr/>
        </p:nvSpPr>
        <p:spPr>
          <a:xfrm>
            <a:off x="8084881" y="2883238"/>
            <a:ext cx="2044700" cy="553998"/>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Áo xanh</a:t>
            </a:r>
          </a:p>
        </p:txBody>
      </p:sp>
      <p:sp>
        <p:nvSpPr>
          <p:cNvPr id="59" name="TextBox 58">
            <a:extLst>
              <a:ext uri="{FF2B5EF4-FFF2-40B4-BE49-F238E27FC236}">
                <a16:creationId xmlns:a16="http://schemas.microsoft.com/office/drawing/2014/main" id="{AEC34C7F-BA63-88C0-3476-E8F58D9CA447}"/>
              </a:ext>
            </a:extLst>
          </p:cNvPr>
          <p:cNvSpPr txBox="1"/>
          <p:nvPr/>
        </p:nvSpPr>
        <p:spPr>
          <a:xfrm>
            <a:off x="13802248" y="2908637"/>
            <a:ext cx="2235200" cy="553998"/>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Áo vàng</a:t>
            </a:r>
          </a:p>
        </p:txBody>
      </p:sp>
      <p:sp>
        <p:nvSpPr>
          <p:cNvPr id="60" name="TextBox 59">
            <a:extLst>
              <a:ext uri="{FF2B5EF4-FFF2-40B4-BE49-F238E27FC236}">
                <a16:creationId xmlns:a16="http://schemas.microsoft.com/office/drawing/2014/main" id="{5DAF478A-E07A-8E3D-B058-53821FE43F41}"/>
              </a:ext>
            </a:extLst>
          </p:cNvPr>
          <p:cNvSpPr txBox="1"/>
          <p:nvPr/>
        </p:nvSpPr>
        <p:spPr>
          <a:xfrm>
            <a:off x="613295" y="4762837"/>
            <a:ext cx="2254254" cy="553998"/>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Quần xanh</a:t>
            </a:r>
          </a:p>
        </p:txBody>
      </p:sp>
      <p:sp>
        <p:nvSpPr>
          <p:cNvPr id="61" name="TextBox 60">
            <a:extLst>
              <a:ext uri="{FF2B5EF4-FFF2-40B4-BE49-F238E27FC236}">
                <a16:creationId xmlns:a16="http://schemas.microsoft.com/office/drawing/2014/main" id="{D9FD539B-78E2-200E-FD9E-5D6EBA2A5648}"/>
              </a:ext>
            </a:extLst>
          </p:cNvPr>
          <p:cNvSpPr txBox="1"/>
          <p:nvPr/>
        </p:nvSpPr>
        <p:spPr>
          <a:xfrm>
            <a:off x="6395600" y="4762837"/>
            <a:ext cx="2254254" cy="553998"/>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Quần xanh</a:t>
            </a:r>
          </a:p>
        </p:txBody>
      </p:sp>
      <p:sp>
        <p:nvSpPr>
          <p:cNvPr id="62" name="TextBox 61">
            <a:extLst>
              <a:ext uri="{FF2B5EF4-FFF2-40B4-BE49-F238E27FC236}">
                <a16:creationId xmlns:a16="http://schemas.microsoft.com/office/drawing/2014/main" id="{EEB32BEC-75A8-A749-71BB-46E4F9B8F9CF}"/>
              </a:ext>
            </a:extLst>
          </p:cNvPr>
          <p:cNvSpPr txBox="1"/>
          <p:nvPr/>
        </p:nvSpPr>
        <p:spPr>
          <a:xfrm>
            <a:off x="12309994" y="4762837"/>
            <a:ext cx="2247903" cy="553998"/>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Quần xanh</a:t>
            </a:r>
          </a:p>
        </p:txBody>
      </p:sp>
      <p:sp>
        <p:nvSpPr>
          <p:cNvPr id="63" name="TextBox 62">
            <a:extLst>
              <a:ext uri="{FF2B5EF4-FFF2-40B4-BE49-F238E27FC236}">
                <a16:creationId xmlns:a16="http://schemas.microsoft.com/office/drawing/2014/main" id="{AEE6A2F7-E0F4-262E-43EC-6CC0BA604394}"/>
              </a:ext>
            </a:extLst>
          </p:cNvPr>
          <p:cNvSpPr txBox="1"/>
          <p:nvPr/>
        </p:nvSpPr>
        <p:spPr>
          <a:xfrm>
            <a:off x="3363497" y="4762836"/>
            <a:ext cx="1871025" cy="553998"/>
          </a:xfrm>
          <a:prstGeom prst="rect">
            <a:avLst/>
          </a:prstGeom>
          <a:noFill/>
          <a:ln w="28575">
            <a:solidFill>
              <a:schemeClr val="tx1"/>
            </a:solidFill>
          </a:ln>
        </p:spPr>
        <p:txBody>
          <a:bodyPr wrap="non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Quần đen</a:t>
            </a:r>
          </a:p>
        </p:txBody>
      </p:sp>
      <p:sp>
        <p:nvSpPr>
          <p:cNvPr id="64" name="TextBox 63">
            <a:extLst>
              <a:ext uri="{FF2B5EF4-FFF2-40B4-BE49-F238E27FC236}">
                <a16:creationId xmlns:a16="http://schemas.microsoft.com/office/drawing/2014/main" id="{EE500D49-6075-ABA9-2067-0222DC1C2EA5}"/>
              </a:ext>
            </a:extLst>
          </p:cNvPr>
          <p:cNvSpPr txBox="1"/>
          <p:nvPr/>
        </p:nvSpPr>
        <p:spPr>
          <a:xfrm>
            <a:off x="9544412" y="4762836"/>
            <a:ext cx="1871025" cy="553998"/>
          </a:xfrm>
          <a:prstGeom prst="rect">
            <a:avLst/>
          </a:prstGeom>
          <a:noFill/>
          <a:ln w="28575">
            <a:solidFill>
              <a:schemeClr val="tx1"/>
            </a:solidFill>
          </a:ln>
        </p:spPr>
        <p:txBody>
          <a:bodyPr wrap="non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Quần đen</a:t>
            </a:r>
          </a:p>
        </p:txBody>
      </p:sp>
      <p:sp>
        <p:nvSpPr>
          <p:cNvPr id="65" name="TextBox 64">
            <a:extLst>
              <a:ext uri="{FF2B5EF4-FFF2-40B4-BE49-F238E27FC236}">
                <a16:creationId xmlns:a16="http://schemas.microsoft.com/office/drawing/2014/main" id="{BFE45777-7DDE-44D0-CFFD-7F7DFB2B42B4}"/>
              </a:ext>
            </a:extLst>
          </p:cNvPr>
          <p:cNvSpPr txBox="1"/>
          <p:nvPr/>
        </p:nvSpPr>
        <p:spPr>
          <a:xfrm>
            <a:off x="15484201" y="4762836"/>
            <a:ext cx="1871025" cy="553998"/>
          </a:xfrm>
          <a:prstGeom prst="rect">
            <a:avLst/>
          </a:prstGeom>
          <a:noFill/>
          <a:ln w="28575">
            <a:solidFill>
              <a:schemeClr val="tx1"/>
            </a:solidFill>
          </a:ln>
        </p:spPr>
        <p:txBody>
          <a:bodyPr wrap="non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Quần đen</a:t>
            </a:r>
          </a:p>
        </p:txBody>
      </p:sp>
      <p:sp>
        <p:nvSpPr>
          <p:cNvPr id="66" name="TextBox 65">
            <a:extLst>
              <a:ext uri="{FF2B5EF4-FFF2-40B4-BE49-F238E27FC236}">
                <a16:creationId xmlns:a16="http://schemas.microsoft.com/office/drawing/2014/main" id="{CF19FD14-A70F-125C-BD92-7C0A2ACBCA40}"/>
              </a:ext>
            </a:extLst>
          </p:cNvPr>
          <p:cNvSpPr txBox="1"/>
          <p:nvPr/>
        </p:nvSpPr>
        <p:spPr>
          <a:xfrm>
            <a:off x="9205949" y="6794829"/>
            <a:ext cx="1126851" cy="1015663"/>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Giày đen</a:t>
            </a:r>
          </a:p>
        </p:txBody>
      </p:sp>
      <p:sp>
        <p:nvSpPr>
          <p:cNvPr id="67" name="TextBox 66">
            <a:extLst>
              <a:ext uri="{FF2B5EF4-FFF2-40B4-BE49-F238E27FC236}">
                <a16:creationId xmlns:a16="http://schemas.microsoft.com/office/drawing/2014/main" id="{6E772A88-2F45-63BE-6D4D-F4DDE3F47BC3}"/>
              </a:ext>
            </a:extLst>
          </p:cNvPr>
          <p:cNvSpPr txBox="1"/>
          <p:nvPr/>
        </p:nvSpPr>
        <p:spPr>
          <a:xfrm>
            <a:off x="3111209" y="6794837"/>
            <a:ext cx="1156053" cy="1015663"/>
          </a:xfrm>
          <a:prstGeom prst="rect">
            <a:avLst/>
          </a:prstGeom>
          <a:noFill/>
          <a:ln w="28575">
            <a:solidFill>
              <a:schemeClr val="tx1"/>
            </a:solidFill>
          </a:ln>
        </p:spPr>
        <p:txBody>
          <a:bodyPr wrap="square" rtlCol="0">
            <a:spAutoFit/>
          </a:bodyPr>
          <a:lstStyle/>
          <a:p>
            <a:pPr algn="ctr" defTabSz="1371600"/>
            <a:r>
              <a:rPr lang="en-US" sz="3000" dirty="0" err="1">
                <a:solidFill>
                  <a:prstClr val="black"/>
                </a:solidFill>
                <a:latin typeface="Arial" panose="020B0604020202020204" pitchFamily="34" charset="0"/>
                <a:cs typeface="Arial" panose="020B0604020202020204" pitchFamily="34" charset="0"/>
              </a:rPr>
              <a:t>Giày</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đen</a:t>
            </a:r>
            <a:endParaRPr lang="en-US" sz="3000" dirty="0">
              <a:solidFill>
                <a:prstClr val="black"/>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A4BC32D6-9CB1-B9ED-52B5-77E62BA8F34B}"/>
              </a:ext>
            </a:extLst>
          </p:cNvPr>
          <p:cNvSpPr txBox="1"/>
          <p:nvPr/>
        </p:nvSpPr>
        <p:spPr>
          <a:xfrm>
            <a:off x="6174123" y="6794829"/>
            <a:ext cx="1113650" cy="1015663"/>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Giày đen</a:t>
            </a:r>
          </a:p>
        </p:txBody>
      </p:sp>
      <p:sp>
        <p:nvSpPr>
          <p:cNvPr id="69" name="TextBox 68">
            <a:extLst>
              <a:ext uri="{FF2B5EF4-FFF2-40B4-BE49-F238E27FC236}">
                <a16:creationId xmlns:a16="http://schemas.microsoft.com/office/drawing/2014/main" id="{59FAE658-6FBD-BEF6-4AC7-24ECFCD2BB69}"/>
              </a:ext>
            </a:extLst>
          </p:cNvPr>
          <p:cNvSpPr txBox="1"/>
          <p:nvPr/>
        </p:nvSpPr>
        <p:spPr>
          <a:xfrm>
            <a:off x="384695" y="6794835"/>
            <a:ext cx="1093338" cy="1015663"/>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Giày đen</a:t>
            </a:r>
          </a:p>
        </p:txBody>
      </p:sp>
      <p:sp>
        <p:nvSpPr>
          <p:cNvPr id="70" name="TextBox 69">
            <a:extLst>
              <a:ext uri="{FF2B5EF4-FFF2-40B4-BE49-F238E27FC236}">
                <a16:creationId xmlns:a16="http://schemas.microsoft.com/office/drawing/2014/main" id="{47994C8A-8CC0-A4FD-9E28-822226DC1E27}"/>
              </a:ext>
            </a:extLst>
          </p:cNvPr>
          <p:cNvSpPr txBox="1"/>
          <p:nvPr/>
        </p:nvSpPr>
        <p:spPr>
          <a:xfrm>
            <a:off x="12288252" y="6794822"/>
            <a:ext cx="1161536" cy="1015663"/>
          </a:xfrm>
          <a:prstGeom prst="rect">
            <a:avLst/>
          </a:prstGeom>
          <a:noFill/>
          <a:ln w="28575">
            <a:solidFill>
              <a:schemeClr val="tx1"/>
            </a:solidFill>
          </a:ln>
        </p:spPr>
        <p:txBody>
          <a:bodyPr wrap="square" rtlCol="0">
            <a:spAutoFit/>
          </a:bodyPr>
          <a:lstStyle/>
          <a:p>
            <a:pPr algn="ctr" defTabSz="1371600"/>
            <a:r>
              <a:rPr lang="en-US" sz="3000" dirty="0" err="1">
                <a:solidFill>
                  <a:prstClr val="black"/>
                </a:solidFill>
                <a:latin typeface="Arial" panose="020B0604020202020204" pitchFamily="34" charset="0"/>
                <a:cs typeface="Arial" panose="020B0604020202020204" pitchFamily="34" charset="0"/>
              </a:rPr>
              <a:t>Giày</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đen</a:t>
            </a:r>
            <a:endParaRPr lang="en-US" sz="3000" dirty="0">
              <a:solidFill>
                <a:prstClr val="black"/>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03DDD39E-8D02-551C-41E6-7477BA08A04D}"/>
              </a:ext>
            </a:extLst>
          </p:cNvPr>
          <p:cNvSpPr txBox="1"/>
          <p:nvPr/>
        </p:nvSpPr>
        <p:spPr>
          <a:xfrm>
            <a:off x="15214468" y="6794822"/>
            <a:ext cx="1116230" cy="1015663"/>
          </a:xfrm>
          <a:prstGeom prst="rect">
            <a:avLst/>
          </a:prstGeom>
          <a:noFill/>
          <a:ln w="28575">
            <a:solidFill>
              <a:schemeClr val="tx1"/>
            </a:solidFill>
          </a:ln>
        </p:spPr>
        <p:txBody>
          <a:bodyPr wrap="square" rtlCol="0">
            <a:spAutoFit/>
          </a:bodyPr>
          <a:lstStyle/>
          <a:p>
            <a:pPr algn="ctr" defTabSz="1371600"/>
            <a:r>
              <a:rPr lang="en-US" sz="3000" dirty="0" err="1">
                <a:solidFill>
                  <a:prstClr val="black"/>
                </a:solidFill>
                <a:latin typeface="Arial" panose="020B0604020202020204" pitchFamily="34" charset="0"/>
                <a:cs typeface="Arial" panose="020B0604020202020204" pitchFamily="34" charset="0"/>
              </a:rPr>
              <a:t>Giày</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đen</a:t>
            </a:r>
            <a:endParaRPr lang="en-US" sz="3000" dirty="0">
              <a:solidFill>
                <a:prstClr val="black"/>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31EFE474-06A2-116B-C583-8B09B20F1951}"/>
              </a:ext>
            </a:extLst>
          </p:cNvPr>
          <p:cNvSpPr txBox="1"/>
          <p:nvPr/>
        </p:nvSpPr>
        <p:spPr>
          <a:xfrm>
            <a:off x="1749207" y="6794834"/>
            <a:ext cx="1086596" cy="1015663"/>
          </a:xfrm>
          <a:prstGeom prst="rect">
            <a:avLst/>
          </a:prstGeom>
          <a:noFill/>
          <a:ln w="28575">
            <a:solidFill>
              <a:schemeClr val="tx1"/>
            </a:solidFill>
          </a:ln>
        </p:spPr>
        <p:txBody>
          <a:bodyPr wrap="square" rtlCol="0">
            <a:spAutoFit/>
          </a:bodyPr>
          <a:lstStyle/>
          <a:p>
            <a:pPr algn="ctr" defTabSz="1371600"/>
            <a:r>
              <a:rPr lang="en-US" sz="3000" dirty="0" err="1">
                <a:solidFill>
                  <a:prstClr val="black"/>
                </a:solidFill>
                <a:latin typeface="Arial" panose="020B0604020202020204" pitchFamily="34" charset="0"/>
                <a:cs typeface="Arial" panose="020B0604020202020204" pitchFamily="34" charset="0"/>
              </a:rPr>
              <a:t>Giày</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đỏ</a:t>
            </a:r>
            <a:endParaRPr lang="en-US" sz="3000" dirty="0">
              <a:solidFill>
                <a:prstClr val="black"/>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FD843513-EA6E-FA2C-353B-C3D648D18D40}"/>
              </a:ext>
            </a:extLst>
          </p:cNvPr>
          <p:cNvSpPr txBox="1"/>
          <p:nvPr/>
        </p:nvSpPr>
        <p:spPr>
          <a:xfrm>
            <a:off x="4500675" y="6794832"/>
            <a:ext cx="1091720" cy="1015663"/>
          </a:xfrm>
          <a:prstGeom prst="rect">
            <a:avLst/>
          </a:prstGeom>
          <a:noFill/>
          <a:ln w="28575">
            <a:solidFill>
              <a:schemeClr val="tx1"/>
            </a:solidFill>
          </a:ln>
        </p:spPr>
        <p:txBody>
          <a:bodyPr wrap="square" rtlCol="0">
            <a:spAutoFit/>
          </a:bodyPr>
          <a:lstStyle/>
          <a:p>
            <a:pPr algn="ctr" defTabSz="1371600"/>
            <a:r>
              <a:rPr lang="en-US" sz="3000" dirty="0" err="1">
                <a:solidFill>
                  <a:prstClr val="black"/>
                </a:solidFill>
                <a:latin typeface="Arial" panose="020B0604020202020204" pitchFamily="34" charset="0"/>
                <a:cs typeface="Arial" panose="020B0604020202020204" pitchFamily="34" charset="0"/>
              </a:rPr>
              <a:t>Giày</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đỏ</a:t>
            </a:r>
            <a:endParaRPr lang="en-US" sz="3000" dirty="0">
              <a:solidFill>
                <a:prstClr val="black"/>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5CD5EE3A-B6B3-BED7-623E-E329FF39E969}"/>
              </a:ext>
            </a:extLst>
          </p:cNvPr>
          <p:cNvSpPr txBox="1"/>
          <p:nvPr/>
        </p:nvSpPr>
        <p:spPr>
          <a:xfrm>
            <a:off x="7687933" y="6794829"/>
            <a:ext cx="1127120" cy="1015663"/>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Giày đỏ</a:t>
            </a:r>
          </a:p>
        </p:txBody>
      </p:sp>
      <p:sp>
        <p:nvSpPr>
          <p:cNvPr id="75" name="TextBox 74">
            <a:extLst>
              <a:ext uri="{FF2B5EF4-FFF2-40B4-BE49-F238E27FC236}">
                <a16:creationId xmlns:a16="http://schemas.microsoft.com/office/drawing/2014/main" id="{4E77ACDD-7810-2D6F-3879-7F196B6575A5}"/>
              </a:ext>
            </a:extLst>
          </p:cNvPr>
          <p:cNvSpPr txBox="1"/>
          <p:nvPr/>
        </p:nvSpPr>
        <p:spPr>
          <a:xfrm>
            <a:off x="10685408" y="6794829"/>
            <a:ext cx="1119648" cy="1015663"/>
          </a:xfrm>
          <a:prstGeom prst="rect">
            <a:avLst/>
          </a:prstGeom>
          <a:noFill/>
          <a:ln w="28575">
            <a:solidFill>
              <a:schemeClr val="tx1"/>
            </a:solidFill>
          </a:ln>
        </p:spPr>
        <p:txBody>
          <a:bodyPr wrap="square" rtlCol="0">
            <a:spAutoFit/>
          </a:bodyPr>
          <a:lstStyle/>
          <a:p>
            <a:pPr algn="ctr" defTabSz="1371600"/>
            <a:r>
              <a:rPr lang="en-US" sz="3000" dirty="0" err="1">
                <a:solidFill>
                  <a:prstClr val="black"/>
                </a:solidFill>
                <a:latin typeface="Arial" panose="020B0604020202020204" pitchFamily="34" charset="0"/>
                <a:cs typeface="Arial" panose="020B0604020202020204" pitchFamily="34" charset="0"/>
              </a:rPr>
              <a:t>Giày</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đỏ</a:t>
            </a:r>
            <a:endParaRPr lang="en-US" sz="3000" dirty="0">
              <a:solidFill>
                <a:prstClr val="black"/>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DF6AB954-8DCD-1E00-6E8E-28EECA669179}"/>
              </a:ext>
            </a:extLst>
          </p:cNvPr>
          <p:cNvSpPr txBox="1"/>
          <p:nvPr/>
        </p:nvSpPr>
        <p:spPr>
          <a:xfrm>
            <a:off x="13780785" y="6794822"/>
            <a:ext cx="1127120" cy="1015663"/>
          </a:xfrm>
          <a:prstGeom prst="rect">
            <a:avLst/>
          </a:prstGeom>
          <a:noFill/>
          <a:ln w="28575">
            <a:solidFill>
              <a:schemeClr val="tx1"/>
            </a:solidFill>
          </a:ln>
        </p:spPr>
        <p:txBody>
          <a:bodyPr wrap="square" rtlCol="0">
            <a:spAutoFit/>
          </a:bodyPr>
          <a:lstStyle/>
          <a:p>
            <a:pPr algn="ctr" defTabSz="1371600"/>
            <a:r>
              <a:rPr lang="en-US" sz="3000" dirty="0" err="1">
                <a:solidFill>
                  <a:prstClr val="black"/>
                </a:solidFill>
                <a:latin typeface="Arial" panose="020B0604020202020204" pitchFamily="34" charset="0"/>
                <a:cs typeface="Arial" panose="020B0604020202020204" pitchFamily="34" charset="0"/>
              </a:rPr>
              <a:t>Giày</a:t>
            </a:r>
            <a:r>
              <a:rPr lang="en-US" sz="3000" dirty="0">
                <a:solidFill>
                  <a:prstClr val="black"/>
                </a:solidFill>
                <a:latin typeface="Arial" panose="020B0604020202020204" pitchFamily="34" charset="0"/>
                <a:cs typeface="Arial" panose="020B0604020202020204" pitchFamily="34" charset="0"/>
              </a:rPr>
              <a:t> </a:t>
            </a:r>
            <a:r>
              <a:rPr lang="en-US" sz="3000" dirty="0" err="1">
                <a:solidFill>
                  <a:prstClr val="black"/>
                </a:solidFill>
                <a:latin typeface="Arial" panose="020B0604020202020204" pitchFamily="34" charset="0"/>
                <a:cs typeface="Arial" panose="020B0604020202020204" pitchFamily="34" charset="0"/>
              </a:rPr>
              <a:t>đỏ</a:t>
            </a:r>
            <a:endParaRPr lang="en-US" sz="3000" dirty="0">
              <a:solidFill>
                <a:prstClr val="black"/>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2100D8A6-A91F-82CA-CC64-767FC030175F}"/>
              </a:ext>
            </a:extLst>
          </p:cNvPr>
          <p:cNvSpPr txBox="1"/>
          <p:nvPr/>
        </p:nvSpPr>
        <p:spPr>
          <a:xfrm>
            <a:off x="16750711" y="6794822"/>
            <a:ext cx="1156289" cy="1015663"/>
          </a:xfrm>
          <a:prstGeom prst="rect">
            <a:avLst/>
          </a:prstGeom>
          <a:noFill/>
          <a:ln w="28575">
            <a:solidFill>
              <a:schemeClr val="tx1"/>
            </a:solidFill>
          </a:ln>
        </p:spPr>
        <p:txBody>
          <a:bodyPr wrap="square" rtlCol="0">
            <a:spAutoFit/>
          </a:bodyPr>
          <a:lstStyle/>
          <a:p>
            <a:pPr algn="ctr" defTabSz="1371600"/>
            <a:r>
              <a:rPr lang="en-US" sz="3000">
                <a:solidFill>
                  <a:prstClr val="black"/>
                </a:solidFill>
                <a:latin typeface="Arial" panose="020B0604020202020204" pitchFamily="34" charset="0"/>
                <a:cs typeface="Arial" panose="020B0604020202020204" pitchFamily="34" charset="0"/>
              </a:rPr>
              <a:t>Giày đỏ</a:t>
            </a:r>
          </a:p>
        </p:txBody>
      </p:sp>
      <p:cxnSp>
        <p:nvCxnSpPr>
          <p:cNvPr id="78" name="Straight Arrow Connector 77">
            <a:extLst>
              <a:ext uri="{FF2B5EF4-FFF2-40B4-BE49-F238E27FC236}">
                <a16:creationId xmlns:a16="http://schemas.microsoft.com/office/drawing/2014/main" id="{664AC5D4-F89C-7E1C-9AB2-6275DA1EF61D}"/>
              </a:ext>
            </a:extLst>
          </p:cNvPr>
          <p:cNvCxnSpPr>
            <a:stCxn id="56" idx="2"/>
          </p:cNvCxnSpPr>
          <p:nvPr/>
        </p:nvCxnSpPr>
        <p:spPr>
          <a:xfrm flipH="1">
            <a:off x="3915296" y="1843301"/>
            <a:ext cx="5156199" cy="10399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3D2A0CAC-3021-8ED8-D41B-2D80962AE329}"/>
              </a:ext>
            </a:extLst>
          </p:cNvPr>
          <p:cNvCxnSpPr>
            <a:stCxn id="56" idx="2"/>
          </p:cNvCxnSpPr>
          <p:nvPr/>
        </p:nvCxnSpPr>
        <p:spPr>
          <a:xfrm>
            <a:off x="9071495" y="1843301"/>
            <a:ext cx="0" cy="8875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E12BBE59-DCDC-ADFA-B529-7803C58900CC}"/>
              </a:ext>
            </a:extLst>
          </p:cNvPr>
          <p:cNvCxnSpPr>
            <a:stCxn id="56" idx="2"/>
            <a:endCxn id="59" idx="0"/>
          </p:cNvCxnSpPr>
          <p:nvPr/>
        </p:nvCxnSpPr>
        <p:spPr>
          <a:xfrm>
            <a:off x="9071495" y="1843301"/>
            <a:ext cx="5848353" cy="10653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7E6AB06B-3BE6-BDFB-FADF-5FE8D63356BB}"/>
              </a:ext>
            </a:extLst>
          </p:cNvPr>
          <p:cNvCxnSpPr>
            <a:cxnSpLocks/>
            <a:stCxn id="57" idx="2"/>
            <a:endCxn id="60" idx="0"/>
          </p:cNvCxnSpPr>
          <p:nvPr/>
        </p:nvCxnSpPr>
        <p:spPr>
          <a:xfrm flipH="1">
            <a:off x="1740423" y="3508802"/>
            <a:ext cx="1649444" cy="12540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8921E7D4-8A6C-A731-912D-63A77260D39B}"/>
              </a:ext>
            </a:extLst>
          </p:cNvPr>
          <p:cNvCxnSpPr>
            <a:cxnSpLocks/>
            <a:stCxn id="57" idx="2"/>
            <a:endCxn id="63" idx="0"/>
          </p:cNvCxnSpPr>
          <p:nvPr/>
        </p:nvCxnSpPr>
        <p:spPr>
          <a:xfrm>
            <a:off x="3389866" y="3508802"/>
            <a:ext cx="909144" cy="12540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DBAE9FE-70FB-26CE-3B54-0B181CE30809}"/>
              </a:ext>
            </a:extLst>
          </p:cNvPr>
          <p:cNvCxnSpPr>
            <a:cxnSpLocks/>
          </p:cNvCxnSpPr>
          <p:nvPr/>
        </p:nvCxnSpPr>
        <p:spPr>
          <a:xfrm flipH="1">
            <a:off x="7569831" y="3467100"/>
            <a:ext cx="1421769" cy="12540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4E019F1D-FFB7-7C61-31A0-9DA0F3636962}"/>
              </a:ext>
            </a:extLst>
          </p:cNvPr>
          <p:cNvCxnSpPr>
            <a:cxnSpLocks/>
          </p:cNvCxnSpPr>
          <p:nvPr/>
        </p:nvCxnSpPr>
        <p:spPr>
          <a:xfrm>
            <a:off x="8980060" y="3473967"/>
            <a:ext cx="1372694" cy="12794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7B90A07D-854A-7250-F566-1C8C4FEC11A4}"/>
              </a:ext>
            </a:extLst>
          </p:cNvPr>
          <p:cNvCxnSpPr>
            <a:stCxn id="59" idx="2"/>
            <a:endCxn id="62" idx="0"/>
          </p:cNvCxnSpPr>
          <p:nvPr/>
        </p:nvCxnSpPr>
        <p:spPr>
          <a:xfrm flipH="1">
            <a:off x="13433945" y="3508802"/>
            <a:ext cx="1485903" cy="12540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EEE4C7DA-3AD8-3F06-3FDE-AE84910D6E86}"/>
              </a:ext>
            </a:extLst>
          </p:cNvPr>
          <p:cNvCxnSpPr>
            <a:stCxn id="59" idx="2"/>
            <a:endCxn id="65" idx="0"/>
          </p:cNvCxnSpPr>
          <p:nvPr/>
        </p:nvCxnSpPr>
        <p:spPr>
          <a:xfrm>
            <a:off x="14919848" y="3508802"/>
            <a:ext cx="1499865" cy="12540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E204EAAC-E5ED-CB35-BAFF-2F302D945135}"/>
              </a:ext>
            </a:extLst>
          </p:cNvPr>
          <p:cNvCxnSpPr>
            <a:stCxn id="60" idx="2"/>
            <a:endCxn id="69" idx="0"/>
          </p:cNvCxnSpPr>
          <p:nvPr/>
        </p:nvCxnSpPr>
        <p:spPr>
          <a:xfrm flipH="1">
            <a:off x="931364" y="5363001"/>
            <a:ext cx="809058" cy="14318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B04B4BC4-0D3D-38B4-32CE-AC43DEE29263}"/>
              </a:ext>
            </a:extLst>
          </p:cNvPr>
          <p:cNvCxnSpPr>
            <a:stCxn id="60" idx="2"/>
            <a:endCxn id="72" idx="0"/>
          </p:cNvCxnSpPr>
          <p:nvPr/>
        </p:nvCxnSpPr>
        <p:spPr>
          <a:xfrm>
            <a:off x="1740423" y="5363002"/>
            <a:ext cx="552083" cy="1431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23A69A5-BF50-4C6B-7BE6-587450D554FC}"/>
              </a:ext>
            </a:extLst>
          </p:cNvPr>
          <p:cNvCxnSpPr>
            <a:stCxn id="63" idx="2"/>
            <a:endCxn id="67" idx="0"/>
          </p:cNvCxnSpPr>
          <p:nvPr/>
        </p:nvCxnSpPr>
        <p:spPr>
          <a:xfrm flipH="1">
            <a:off x="3689236" y="5363002"/>
            <a:ext cx="609774" cy="14318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64AEAC83-7445-B4E0-E1DE-AEC75DAF0658}"/>
              </a:ext>
            </a:extLst>
          </p:cNvPr>
          <p:cNvCxnSpPr>
            <a:stCxn id="63" idx="2"/>
            <a:endCxn id="73" idx="0"/>
          </p:cNvCxnSpPr>
          <p:nvPr/>
        </p:nvCxnSpPr>
        <p:spPr>
          <a:xfrm>
            <a:off x="4299010" y="5363001"/>
            <a:ext cx="747525" cy="14318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3A0C3918-E473-8443-8EA1-6AC2EE342946}"/>
              </a:ext>
            </a:extLst>
          </p:cNvPr>
          <p:cNvCxnSpPr>
            <a:stCxn id="61" idx="2"/>
            <a:endCxn id="68" idx="0"/>
          </p:cNvCxnSpPr>
          <p:nvPr/>
        </p:nvCxnSpPr>
        <p:spPr>
          <a:xfrm flipH="1">
            <a:off x="6730948" y="5363001"/>
            <a:ext cx="791780" cy="14318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D074489-BE97-134C-39FD-9933EB79A24E}"/>
              </a:ext>
            </a:extLst>
          </p:cNvPr>
          <p:cNvCxnSpPr>
            <a:stCxn id="61" idx="2"/>
            <a:endCxn id="74" idx="0"/>
          </p:cNvCxnSpPr>
          <p:nvPr/>
        </p:nvCxnSpPr>
        <p:spPr>
          <a:xfrm>
            <a:off x="7522727" y="5363001"/>
            <a:ext cx="728766" cy="14318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782EED5E-88C5-D5EE-AFCC-E288551C450E}"/>
              </a:ext>
            </a:extLst>
          </p:cNvPr>
          <p:cNvCxnSpPr>
            <a:stCxn id="64" idx="2"/>
            <a:endCxn id="66" idx="0"/>
          </p:cNvCxnSpPr>
          <p:nvPr/>
        </p:nvCxnSpPr>
        <p:spPr>
          <a:xfrm flipH="1">
            <a:off x="9769375" y="5363001"/>
            <a:ext cx="710550" cy="14318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0B36BD7C-1C00-FD92-2578-7CAB8631AE9F}"/>
              </a:ext>
            </a:extLst>
          </p:cNvPr>
          <p:cNvCxnSpPr>
            <a:stCxn id="64" idx="2"/>
            <a:endCxn id="75" idx="0"/>
          </p:cNvCxnSpPr>
          <p:nvPr/>
        </p:nvCxnSpPr>
        <p:spPr>
          <a:xfrm>
            <a:off x="10479925" y="5363001"/>
            <a:ext cx="765308" cy="14318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8021346B-365E-F1AE-71C8-C0CE3990220A}"/>
              </a:ext>
            </a:extLst>
          </p:cNvPr>
          <p:cNvCxnSpPr>
            <a:stCxn id="62" idx="2"/>
            <a:endCxn id="70" idx="0"/>
          </p:cNvCxnSpPr>
          <p:nvPr/>
        </p:nvCxnSpPr>
        <p:spPr>
          <a:xfrm flipH="1">
            <a:off x="12869020" y="5363002"/>
            <a:ext cx="564926" cy="14318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37B0905C-5D34-10CD-C589-63974B21E883}"/>
              </a:ext>
            </a:extLst>
          </p:cNvPr>
          <p:cNvCxnSpPr>
            <a:stCxn id="62" idx="2"/>
            <a:endCxn id="76" idx="0"/>
          </p:cNvCxnSpPr>
          <p:nvPr/>
        </p:nvCxnSpPr>
        <p:spPr>
          <a:xfrm>
            <a:off x="13433946" y="5363002"/>
            <a:ext cx="910400" cy="14318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1C8E77E6-6860-C0A3-CDF7-7E45385ACFB1}"/>
              </a:ext>
            </a:extLst>
          </p:cNvPr>
          <p:cNvCxnSpPr>
            <a:stCxn id="65" idx="2"/>
            <a:endCxn id="71" idx="0"/>
          </p:cNvCxnSpPr>
          <p:nvPr/>
        </p:nvCxnSpPr>
        <p:spPr>
          <a:xfrm flipH="1">
            <a:off x="15772583" y="5363002"/>
            <a:ext cx="647130" cy="14318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5F3BFD28-D5BE-D5B1-991C-D7E127790E96}"/>
              </a:ext>
            </a:extLst>
          </p:cNvPr>
          <p:cNvCxnSpPr>
            <a:stCxn id="65" idx="2"/>
            <a:endCxn id="77" idx="0"/>
          </p:cNvCxnSpPr>
          <p:nvPr/>
        </p:nvCxnSpPr>
        <p:spPr>
          <a:xfrm>
            <a:off x="16419714" y="5363002"/>
            <a:ext cx="909143" cy="14318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07716" y="8648700"/>
            <a:ext cx="18232684" cy="969496"/>
          </a:xfrm>
          <a:prstGeom prst="rect">
            <a:avLst/>
          </a:prstGeom>
        </p:spPr>
        <p:txBody>
          <a:bodyPr wrap="none">
            <a:spAutoFit/>
          </a:bodyPr>
          <a:lstStyle/>
          <a:p>
            <a:pPr algn="just">
              <a:lnSpc>
                <a:spcPct val="150000"/>
              </a:lnSpc>
              <a:spcBef>
                <a:spcPts val="600"/>
              </a:spcBef>
              <a:spcAft>
                <a:spcPts val="800"/>
              </a:spcAft>
            </a:pPr>
            <a:r>
              <a:rPr lang="nl-NL" sz="3800" dirty="0">
                <a:latin typeface="Arial" panose="020B0604020202020204" pitchFamily="34" charset="0"/>
                <a:ea typeface="Calibri" panose="020F0502020204030204" pitchFamily="34" charset="0"/>
                <a:cs typeface="Times New Roman" panose="02020603050405020304" pitchFamily="18" charset="0"/>
              </a:rPr>
              <a:t>Từ sơ đồ cây, ta thấy bạn Dương có 12 cách chọn một bộ quần áo và một đôi giày.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680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anim calcmode="lin" valueType="num">
                                      <p:cBhvr>
                                        <p:cTn id="13" dur="500" fill="hold"/>
                                        <p:tgtEl>
                                          <p:spTgt spid="56"/>
                                        </p:tgtEl>
                                        <p:attrNameLst>
                                          <p:attrName>ppt_x</p:attrName>
                                        </p:attrNameLst>
                                      </p:cBhvr>
                                      <p:tavLst>
                                        <p:tav tm="0">
                                          <p:val>
                                            <p:strVal val="#ppt_x"/>
                                          </p:val>
                                        </p:tav>
                                        <p:tav tm="100000">
                                          <p:val>
                                            <p:strVal val="#ppt_x"/>
                                          </p:val>
                                        </p:tav>
                                      </p:tavLst>
                                    </p:anim>
                                    <p:anim calcmode="lin" valueType="num">
                                      <p:cBhvr>
                                        <p:cTn id="14" dur="500" fill="hold"/>
                                        <p:tgtEl>
                                          <p:spTgt spid="5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anim calcmode="lin" valueType="num">
                                      <p:cBhvr>
                                        <p:cTn id="18" dur="500" fill="hold"/>
                                        <p:tgtEl>
                                          <p:spTgt spid="57"/>
                                        </p:tgtEl>
                                        <p:attrNameLst>
                                          <p:attrName>ppt_x</p:attrName>
                                        </p:attrNameLst>
                                      </p:cBhvr>
                                      <p:tavLst>
                                        <p:tav tm="0">
                                          <p:val>
                                            <p:strVal val="#ppt_x"/>
                                          </p:val>
                                        </p:tav>
                                        <p:tav tm="100000">
                                          <p:val>
                                            <p:strVal val="#ppt_x"/>
                                          </p:val>
                                        </p:tav>
                                      </p:tavLst>
                                    </p:anim>
                                    <p:anim calcmode="lin" valueType="num">
                                      <p:cBhvr>
                                        <p:cTn id="19" dur="500" fill="hold"/>
                                        <p:tgtEl>
                                          <p:spTgt spid="5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anim calcmode="lin" valueType="num">
                                      <p:cBhvr>
                                        <p:cTn id="23" dur="500" fill="hold"/>
                                        <p:tgtEl>
                                          <p:spTgt spid="58"/>
                                        </p:tgtEl>
                                        <p:attrNameLst>
                                          <p:attrName>ppt_x</p:attrName>
                                        </p:attrNameLst>
                                      </p:cBhvr>
                                      <p:tavLst>
                                        <p:tav tm="0">
                                          <p:val>
                                            <p:strVal val="#ppt_x"/>
                                          </p:val>
                                        </p:tav>
                                        <p:tav tm="100000">
                                          <p:val>
                                            <p:strVal val="#ppt_x"/>
                                          </p:val>
                                        </p:tav>
                                      </p:tavLst>
                                    </p:anim>
                                    <p:anim calcmode="lin" valueType="num">
                                      <p:cBhvr>
                                        <p:cTn id="24" dur="500" fill="hold"/>
                                        <p:tgtEl>
                                          <p:spTgt spid="5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anim calcmode="lin" valueType="num">
                                      <p:cBhvr>
                                        <p:cTn id="28" dur="500" fill="hold"/>
                                        <p:tgtEl>
                                          <p:spTgt spid="59"/>
                                        </p:tgtEl>
                                        <p:attrNameLst>
                                          <p:attrName>ppt_x</p:attrName>
                                        </p:attrNameLst>
                                      </p:cBhvr>
                                      <p:tavLst>
                                        <p:tav tm="0">
                                          <p:val>
                                            <p:strVal val="#ppt_x"/>
                                          </p:val>
                                        </p:tav>
                                        <p:tav tm="100000">
                                          <p:val>
                                            <p:strVal val="#ppt_x"/>
                                          </p:val>
                                        </p:tav>
                                      </p:tavLst>
                                    </p:anim>
                                    <p:anim calcmode="lin" valueType="num">
                                      <p:cBhvr>
                                        <p:cTn id="29" dur="500" fill="hold"/>
                                        <p:tgtEl>
                                          <p:spTgt spid="5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anim calcmode="lin" valueType="num">
                                      <p:cBhvr>
                                        <p:cTn id="33" dur="500" fill="hold"/>
                                        <p:tgtEl>
                                          <p:spTgt spid="60"/>
                                        </p:tgtEl>
                                        <p:attrNameLst>
                                          <p:attrName>ppt_x</p:attrName>
                                        </p:attrNameLst>
                                      </p:cBhvr>
                                      <p:tavLst>
                                        <p:tav tm="0">
                                          <p:val>
                                            <p:strVal val="#ppt_x"/>
                                          </p:val>
                                        </p:tav>
                                        <p:tav tm="100000">
                                          <p:val>
                                            <p:strVal val="#ppt_x"/>
                                          </p:val>
                                        </p:tav>
                                      </p:tavLst>
                                    </p:anim>
                                    <p:anim calcmode="lin" valueType="num">
                                      <p:cBhvr>
                                        <p:cTn id="34" dur="500" fill="hold"/>
                                        <p:tgtEl>
                                          <p:spTgt spid="6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anim calcmode="lin" valueType="num">
                                      <p:cBhvr>
                                        <p:cTn id="38" dur="500" fill="hold"/>
                                        <p:tgtEl>
                                          <p:spTgt spid="61"/>
                                        </p:tgtEl>
                                        <p:attrNameLst>
                                          <p:attrName>ppt_x</p:attrName>
                                        </p:attrNameLst>
                                      </p:cBhvr>
                                      <p:tavLst>
                                        <p:tav tm="0">
                                          <p:val>
                                            <p:strVal val="#ppt_x"/>
                                          </p:val>
                                        </p:tav>
                                        <p:tav tm="100000">
                                          <p:val>
                                            <p:strVal val="#ppt_x"/>
                                          </p:val>
                                        </p:tav>
                                      </p:tavLst>
                                    </p:anim>
                                    <p:anim calcmode="lin" valueType="num">
                                      <p:cBhvr>
                                        <p:cTn id="39" dur="500" fill="hold"/>
                                        <p:tgtEl>
                                          <p:spTgt spid="6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anim calcmode="lin" valueType="num">
                                      <p:cBhvr>
                                        <p:cTn id="43" dur="500" fill="hold"/>
                                        <p:tgtEl>
                                          <p:spTgt spid="62"/>
                                        </p:tgtEl>
                                        <p:attrNameLst>
                                          <p:attrName>ppt_x</p:attrName>
                                        </p:attrNameLst>
                                      </p:cBhvr>
                                      <p:tavLst>
                                        <p:tav tm="0">
                                          <p:val>
                                            <p:strVal val="#ppt_x"/>
                                          </p:val>
                                        </p:tav>
                                        <p:tav tm="100000">
                                          <p:val>
                                            <p:strVal val="#ppt_x"/>
                                          </p:val>
                                        </p:tav>
                                      </p:tavLst>
                                    </p:anim>
                                    <p:anim calcmode="lin" valueType="num">
                                      <p:cBhvr>
                                        <p:cTn id="44" dur="500" fill="hold"/>
                                        <p:tgtEl>
                                          <p:spTgt spid="6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anim calcmode="lin" valueType="num">
                                      <p:cBhvr>
                                        <p:cTn id="48" dur="500" fill="hold"/>
                                        <p:tgtEl>
                                          <p:spTgt spid="63"/>
                                        </p:tgtEl>
                                        <p:attrNameLst>
                                          <p:attrName>ppt_x</p:attrName>
                                        </p:attrNameLst>
                                      </p:cBhvr>
                                      <p:tavLst>
                                        <p:tav tm="0">
                                          <p:val>
                                            <p:strVal val="#ppt_x"/>
                                          </p:val>
                                        </p:tav>
                                        <p:tav tm="100000">
                                          <p:val>
                                            <p:strVal val="#ppt_x"/>
                                          </p:val>
                                        </p:tav>
                                      </p:tavLst>
                                    </p:anim>
                                    <p:anim calcmode="lin" valueType="num">
                                      <p:cBhvr>
                                        <p:cTn id="49" dur="500" fill="hold"/>
                                        <p:tgtEl>
                                          <p:spTgt spid="6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anim calcmode="lin" valueType="num">
                                      <p:cBhvr>
                                        <p:cTn id="53" dur="500" fill="hold"/>
                                        <p:tgtEl>
                                          <p:spTgt spid="64"/>
                                        </p:tgtEl>
                                        <p:attrNameLst>
                                          <p:attrName>ppt_x</p:attrName>
                                        </p:attrNameLst>
                                      </p:cBhvr>
                                      <p:tavLst>
                                        <p:tav tm="0">
                                          <p:val>
                                            <p:strVal val="#ppt_x"/>
                                          </p:val>
                                        </p:tav>
                                        <p:tav tm="100000">
                                          <p:val>
                                            <p:strVal val="#ppt_x"/>
                                          </p:val>
                                        </p:tav>
                                      </p:tavLst>
                                    </p:anim>
                                    <p:anim calcmode="lin" valueType="num">
                                      <p:cBhvr>
                                        <p:cTn id="54" dur="500" fill="hold"/>
                                        <p:tgtEl>
                                          <p:spTgt spid="6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anim calcmode="lin" valueType="num">
                                      <p:cBhvr>
                                        <p:cTn id="58" dur="500" fill="hold"/>
                                        <p:tgtEl>
                                          <p:spTgt spid="65"/>
                                        </p:tgtEl>
                                        <p:attrNameLst>
                                          <p:attrName>ppt_x</p:attrName>
                                        </p:attrNameLst>
                                      </p:cBhvr>
                                      <p:tavLst>
                                        <p:tav tm="0">
                                          <p:val>
                                            <p:strVal val="#ppt_x"/>
                                          </p:val>
                                        </p:tav>
                                        <p:tav tm="100000">
                                          <p:val>
                                            <p:strVal val="#ppt_x"/>
                                          </p:val>
                                        </p:tav>
                                      </p:tavLst>
                                    </p:anim>
                                    <p:anim calcmode="lin" valueType="num">
                                      <p:cBhvr>
                                        <p:cTn id="59" dur="500" fill="hold"/>
                                        <p:tgtEl>
                                          <p:spTgt spid="6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anim calcmode="lin" valueType="num">
                                      <p:cBhvr>
                                        <p:cTn id="63" dur="500" fill="hold"/>
                                        <p:tgtEl>
                                          <p:spTgt spid="66"/>
                                        </p:tgtEl>
                                        <p:attrNameLst>
                                          <p:attrName>ppt_x</p:attrName>
                                        </p:attrNameLst>
                                      </p:cBhvr>
                                      <p:tavLst>
                                        <p:tav tm="0">
                                          <p:val>
                                            <p:strVal val="#ppt_x"/>
                                          </p:val>
                                        </p:tav>
                                        <p:tav tm="100000">
                                          <p:val>
                                            <p:strVal val="#ppt_x"/>
                                          </p:val>
                                        </p:tav>
                                      </p:tavLst>
                                    </p:anim>
                                    <p:anim calcmode="lin" valueType="num">
                                      <p:cBhvr>
                                        <p:cTn id="64" dur="500" fill="hold"/>
                                        <p:tgtEl>
                                          <p:spTgt spid="6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anim calcmode="lin" valueType="num">
                                      <p:cBhvr>
                                        <p:cTn id="68" dur="500" fill="hold"/>
                                        <p:tgtEl>
                                          <p:spTgt spid="67"/>
                                        </p:tgtEl>
                                        <p:attrNameLst>
                                          <p:attrName>ppt_x</p:attrName>
                                        </p:attrNameLst>
                                      </p:cBhvr>
                                      <p:tavLst>
                                        <p:tav tm="0">
                                          <p:val>
                                            <p:strVal val="#ppt_x"/>
                                          </p:val>
                                        </p:tav>
                                        <p:tav tm="100000">
                                          <p:val>
                                            <p:strVal val="#ppt_x"/>
                                          </p:val>
                                        </p:tav>
                                      </p:tavLst>
                                    </p:anim>
                                    <p:anim calcmode="lin" valueType="num">
                                      <p:cBhvr>
                                        <p:cTn id="69" dur="500" fill="hold"/>
                                        <p:tgtEl>
                                          <p:spTgt spid="6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anim calcmode="lin" valueType="num">
                                      <p:cBhvr>
                                        <p:cTn id="73" dur="500" fill="hold"/>
                                        <p:tgtEl>
                                          <p:spTgt spid="68"/>
                                        </p:tgtEl>
                                        <p:attrNameLst>
                                          <p:attrName>ppt_x</p:attrName>
                                        </p:attrNameLst>
                                      </p:cBhvr>
                                      <p:tavLst>
                                        <p:tav tm="0">
                                          <p:val>
                                            <p:strVal val="#ppt_x"/>
                                          </p:val>
                                        </p:tav>
                                        <p:tav tm="100000">
                                          <p:val>
                                            <p:strVal val="#ppt_x"/>
                                          </p:val>
                                        </p:tav>
                                      </p:tavLst>
                                    </p:anim>
                                    <p:anim calcmode="lin" valueType="num">
                                      <p:cBhvr>
                                        <p:cTn id="74" dur="500" fill="hold"/>
                                        <p:tgtEl>
                                          <p:spTgt spid="6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500"/>
                                        <p:tgtEl>
                                          <p:spTgt spid="69"/>
                                        </p:tgtEl>
                                      </p:cBhvr>
                                    </p:animEffect>
                                    <p:anim calcmode="lin" valueType="num">
                                      <p:cBhvr>
                                        <p:cTn id="78" dur="500" fill="hold"/>
                                        <p:tgtEl>
                                          <p:spTgt spid="69"/>
                                        </p:tgtEl>
                                        <p:attrNameLst>
                                          <p:attrName>ppt_x</p:attrName>
                                        </p:attrNameLst>
                                      </p:cBhvr>
                                      <p:tavLst>
                                        <p:tav tm="0">
                                          <p:val>
                                            <p:strVal val="#ppt_x"/>
                                          </p:val>
                                        </p:tav>
                                        <p:tav tm="100000">
                                          <p:val>
                                            <p:strVal val="#ppt_x"/>
                                          </p:val>
                                        </p:tav>
                                      </p:tavLst>
                                    </p:anim>
                                    <p:anim calcmode="lin" valueType="num">
                                      <p:cBhvr>
                                        <p:cTn id="79" dur="5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500"/>
                                        <p:tgtEl>
                                          <p:spTgt spid="70"/>
                                        </p:tgtEl>
                                      </p:cBhvr>
                                    </p:animEffect>
                                    <p:anim calcmode="lin" valueType="num">
                                      <p:cBhvr>
                                        <p:cTn id="83" dur="500" fill="hold"/>
                                        <p:tgtEl>
                                          <p:spTgt spid="70"/>
                                        </p:tgtEl>
                                        <p:attrNameLst>
                                          <p:attrName>ppt_x</p:attrName>
                                        </p:attrNameLst>
                                      </p:cBhvr>
                                      <p:tavLst>
                                        <p:tav tm="0">
                                          <p:val>
                                            <p:strVal val="#ppt_x"/>
                                          </p:val>
                                        </p:tav>
                                        <p:tav tm="100000">
                                          <p:val>
                                            <p:strVal val="#ppt_x"/>
                                          </p:val>
                                        </p:tav>
                                      </p:tavLst>
                                    </p:anim>
                                    <p:anim calcmode="lin" valueType="num">
                                      <p:cBhvr>
                                        <p:cTn id="84" dur="500" fill="hold"/>
                                        <p:tgtEl>
                                          <p:spTgt spid="7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anim calcmode="lin" valueType="num">
                                      <p:cBhvr>
                                        <p:cTn id="88" dur="500" fill="hold"/>
                                        <p:tgtEl>
                                          <p:spTgt spid="71"/>
                                        </p:tgtEl>
                                        <p:attrNameLst>
                                          <p:attrName>ppt_x</p:attrName>
                                        </p:attrNameLst>
                                      </p:cBhvr>
                                      <p:tavLst>
                                        <p:tav tm="0">
                                          <p:val>
                                            <p:strVal val="#ppt_x"/>
                                          </p:val>
                                        </p:tav>
                                        <p:tav tm="100000">
                                          <p:val>
                                            <p:strVal val="#ppt_x"/>
                                          </p:val>
                                        </p:tav>
                                      </p:tavLst>
                                    </p:anim>
                                    <p:anim calcmode="lin" valueType="num">
                                      <p:cBhvr>
                                        <p:cTn id="89" dur="500" fill="hold"/>
                                        <p:tgtEl>
                                          <p:spTgt spid="7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fade">
                                      <p:cBhvr>
                                        <p:cTn id="92" dur="500"/>
                                        <p:tgtEl>
                                          <p:spTgt spid="72"/>
                                        </p:tgtEl>
                                      </p:cBhvr>
                                    </p:animEffect>
                                    <p:anim calcmode="lin" valueType="num">
                                      <p:cBhvr>
                                        <p:cTn id="93" dur="500" fill="hold"/>
                                        <p:tgtEl>
                                          <p:spTgt spid="72"/>
                                        </p:tgtEl>
                                        <p:attrNameLst>
                                          <p:attrName>ppt_x</p:attrName>
                                        </p:attrNameLst>
                                      </p:cBhvr>
                                      <p:tavLst>
                                        <p:tav tm="0">
                                          <p:val>
                                            <p:strVal val="#ppt_x"/>
                                          </p:val>
                                        </p:tav>
                                        <p:tav tm="100000">
                                          <p:val>
                                            <p:strVal val="#ppt_x"/>
                                          </p:val>
                                        </p:tav>
                                      </p:tavLst>
                                    </p:anim>
                                    <p:anim calcmode="lin" valueType="num">
                                      <p:cBhvr>
                                        <p:cTn id="94" dur="500" fill="hold"/>
                                        <p:tgtEl>
                                          <p:spTgt spid="7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fade">
                                      <p:cBhvr>
                                        <p:cTn id="97" dur="500"/>
                                        <p:tgtEl>
                                          <p:spTgt spid="73"/>
                                        </p:tgtEl>
                                      </p:cBhvr>
                                    </p:animEffect>
                                    <p:anim calcmode="lin" valueType="num">
                                      <p:cBhvr>
                                        <p:cTn id="98" dur="500" fill="hold"/>
                                        <p:tgtEl>
                                          <p:spTgt spid="73"/>
                                        </p:tgtEl>
                                        <p:attrNameLst>
                                          <p:attrName>ppt_x</p:attrName>
                                        </p:attrNameLst>
                                      </p:cBhvr>
                                      <p:tavLst>
                                        <p:tav tm="0">
                                          <p:val>
                                            <p:strVal val="#ppt_x"/>
                                          </p:val>
                                        </p:tav>
                                        <p:tav tm="100000">
                                          <p:val>
                                            <p:strVal val="#ppt_x"/>
                                          </p:val>
                                        </p:tav>
                                      </p:tavLst>
                                    </p:anim>
                                    <p:anim calcmode="lin" valueType="num">
                                      <p:cBhvr>
                                        <p:cTn id="99" dur="500" fill="hold"/>
                                        <p:tgtEl>
                                          <p:spTgt spid="7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strVal val="#ppt_x"/>
                                          </p:val>
                                        </p:tav>
                                        <p:tav tm="100000">
                                          <p:val>
                                            <p:strVal val="#ppt_x"/>
                                          </p:val>
                                        </p:tav>
                                      </p:tavLst>
                                    </p:anim>
                                    <p:anim calcmode="lin" valueType="num">
                                      <p:cBhvr>
                                        <p:cTn id="104" dur="500" fill="hold"/>
                                        <p:tgtEl>
                                          <p:spTgt spid="7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75"/>
                                        </p:tgtEl>
                                        <p:attrNameLst>
                                          <p:attrName>style.visibility</p:attrName>
                                        </p:attrNameLst>
                                      </p:cBhvr>
                                      <p:to>
                                        <p:strVal val="visible"/>
                                      </p:to>
                                    </p:set>
                                    <p:animEffect transition="in" filter="fade">
                                      <p:cBhvr>
                                        <p:cTn id="107" dur="500"/>
                                        <p:tgtEl>
                                          <p:spTgt spid="75"/>
                                        </p:tgtEl>
                                      </p:cBhvr>
                                    </p:animEffect>
                                    <p:anim calcmode="lin" valueType="num">
                                      <p:cBhvr>
                                        <p:cTn id="108" dur="500" fill="hold"/>
                                        <p:tgtEl>
                                          <p:spTgt spid="75"/>
                                        </p:tgtEl>
                                        <p:attrNameLst>
                                          <p:attrName>ppt_x</p:attrName>
                                        </p:attrNameLst>
                                      </p:cBhvr>
                                      <p:tavLst>
                                        <p:tav tm="0">
                                          <p:val>
                                            <p:strVal val="#ppt_x"/>
                                          </p:val>
                                        </p:tav>
                                        <p:tav tm="100000">
                                          <p:val>
                                            <p:strVal val="#ppt_x"/>
                                          </p:val>
                                        </p:tav>
                                      </p:tavLst>
                                    </p:anim>
                                    <p:anim calcmode="lin" valueType="num">
                                      <p:cBhvr>
                                        <p:cTn id="109" dur="500" fill="hold"/>
                                        <p:tgtEl>
                                          <p:spTgt spid="7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animEffect transition="in" filter="fade">
                                      <p:cBhvr>
                                        <p:cTn id="112" dur="500"/>
                                        <p:tgtEl>
                                          <p:spTgt spid="76"/>
                                        </p:tgtEl>
                                      </p:cBhvr>
                                    </p:animEffect>
                                    <p:anim calcmode="lin" valueType="num">
                                      <p:cBhvr>
                                        <p:cTn id="113" dur="500" fill="hold"/>
                                        <p:tgtEl>
                                          <p:spTgt spid="76"/>
                                        </p:tgtEl>
                                        <p:attrNameLst>
                                          <p:attrName>ppt_x</p:attrName>
                                        </p:attrNameLst>
                                      </p:cBhvr>
                                      <p:tavLst>
                                        <p:tav tm="0">
                                          <p:val>
                                            <p:strVal val="#ppt_x"/>
                                          </p:val>
                                        </p:tav>
                                        <p:tav tm="100000">
                                          <p:val>
                                            <p:strVal val="#ppt_x"/>
                                          </p:val>
                                        </p:tav>
                                      </p:tavLst>
                                    </p:anim>
                                    <p:anim calcmode="lin" valueType="num">
                                      <p:cBhvr>
                                        <p:cTn id="114" dur="500" fill="hold"/>
                                        <p:tgtEl>
                                          <p:spTgt spid="7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fade">
                                      <p:cBhvr>
                                        <p:cTn id="117" dur="500"/>
                                        <p:tgtEl>
                                          <p:spTgt spid="77"/>
                                        </p:tgtEl>
                                      </p:cBhvr>
                                    </p:animEffect>
                                    <p:anim calcmode="lin" valueType="num">
                                      <p:cBhvr>
                                        <p:cTn id="118" dur="500" fill="hold"/>
                                        <p:tgtEl>
                                          <p:spTgt spid="77"/>
                                        </p:tgtEl>
                                        <p:attrNameLst>
                                          <p:attrName>ppt_x</p:attrName>
                                        </p:attrNameLst>
                                      </p:cBhvr>
                                      <p:tavLst>
                                        <p:tav tm="0">
                                          <p:val>
                                            <p:strVal val="#ppt_x"/>
                                          </p:val>
                                        </p:tav>
                                        <p:tav tm="100000">
                                          <p:val>
                                            <p:strVal val="#ppt_x"/>
                                          </p:val>
                                        </p:tav>
                                      </p:tavLst>
                                    </p:anim>
                                    <p:anim calcmode="lin" valueType="num">
                                      <p:cBhvr>
                                        <p:cTn id="119" dur="500" fill="hold"/>
                                        <p:tgtEl>
                                          <p:spTgt spid="77"/>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78"/>
                                        </p:tgtEl>
                                        <p:attrNameLst>
                                          <p:attrName>style.visibility</p:attrName>
                                        </p:attrNameLst>
                                      </p:cBhvr>
                                      <p:to>
                                        <p:strVal val="visible"/>
                                      </p:to>
                                    </p:set>
                                    <p:animEffect transition="in" filter="fade">
                                      <p:cBhvr>
                                        <p:cTn id="122" dur="500"/>
                                        <p:tgtEl>
                                          <p:spTgt spid="78"/>
                                        </p:tgtEl>
                                      </p:cBhvr>
                                    </p:animEffect>
                                    <p:anim calcmode="lin" valueType="num">
                                      <p:cBhvr>
                                        <p:cTn id="123" dur="500" fill="hold"/>
                                        <p:tgtEl>
                                          <p:spTgt spid="78"/>
                                        </p:tgtEl>
                                        <p:attrNameLst>
                                          <p:attrName>ppt_x</p:attrName>
                                        </p:attrNameLst>
                                      </p:cBhvr>
                                      <p:tavLst>
                                        <p:tav tm="0">
                                          <p:val>
                                            <p:strVal val="#ppt_x"/>
                                          </p:val>
                                        </p:tav>
                                        <p:tav tm="100000">
                                          <p:val>
                                            <p:strVal val="#ppt_x"/>
                                          </p:val>
                                        </p:tav>
                                      </p:tavLst>
                                    </p:anim>
                                    <p:anim calcmode="lin" valueType="num">
                                      <p:cBhvr>
                                        <p:cTn id="124" dur="500" fill="hold"/>
                                        <p:tgtEl>
                                          <p:spTgt spid="78"/>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79"/>
                                        </p:tgtEl>
                                        <p:attrNameLst>
                                          <p:attrName>style.visibility</p:attrName>
                                        </p:attrNameLst>
                                      </p:cBhvr>
                                      <p:to>
                                        <p:strVal val="visible"/>
                                      </p:to>
                                    </p:set>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strVal val="#ppt_x"/>
                                          </p:val>
                                        </p:tav>
                                        <p:tav tm="100000">
                                          <p:val>
                                            <p:strVal val="#ppt_x"/>
                                          </p:val>
                                        </p:tav>
                                      </p:tavLst>
                                    </p:anim>
                                    <p:anim calcmode="lin" valueType="num">
                                      <p:cBhvr>
                                        <p:cTn id="129" dur="500" fill="hold"/>
                                        <p:tgtEl>
                                          <p:spTgt spid="79"/>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80"/>
                                        </p:tgtEl>
                                        <p:attrNameLst>
                                          <p:attrName>style.visibility</p:attrName>
                                        </p:attrNameLst>
                                      </p:cBhvr>
                                      <p:to>
                                        <p:strVal val="visible"/>
                                      </p:to>
                                    </p:set>
                                    <p:animEffect transition="in" filter="fade">
                                      <p:cBhvr>
                                        <p:cTn id="132" dur="500"/>
                                        <p:tgtEl>
                                          <p:spTgt spid="80"/>
                                        </p:tgtEl>
                                      </p:cBhvr>
                                    </p:animEffect>
                                    <p:anim calcmode="lin" valueType="num">
                                      <p:cBhvr>
                                        <p:cTn id="133" dur="500" fill="hold"/>
                                        <p:tgtEl>
                                          <p:spTgt spid="80"/>
                                        </p:tgtEl>
                                        <p:attrNameLst>
                                          <p:attrName>ppt_x</p:attrName>
                                        </p:attrNameLst>
                                      </p:cBhvr>
                                      <p:tavLst>
                                        <p:tav tm="0">
                                          <p:val>
                                            <p:strVal val="#ppt_x"/>
                                          </p:val>
                                        </p:tav>
                                        <p:tav tm="100000">
                                          <p:val>
                                            <p:strVal val="#ppt_x"/>
                                          </p:val>
                                        </p:tav>
                                      </p:tavLst>
                                    </p:anim>
                                    <p:anim calcmode="lin" valueType="num">
                                      <p:cBhvr>
                                        <p:cTn id="134" dur="500" fill="hold"/>
                                        <p:tgtEl>
                                          <p:spTgt spid="80"/>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81"/>
                                        </p:tgtEl>
                                        <p:attrNameLst>
                                          <p:attrName>style.visibility</p:attrName>
                                        </p:attrNameLst>
                                      </p:cBhvr>
                                      <p:to>
                                        <p:strVal val="visible"/>
                                      </p:to>
                                    </p:set>
                                    <p:animEffect transition="in" filter="fade">
                                      <p:cBhvr>
                                        <p:cTn id="137" dur="500"/>
                                        <p:tgtEl>
                                          <p:spTgt spid="81"/>
                                        </p:tgtEl>
                                      </p:cBhvr>
                                    </p:animEffect>
                                    <p:anim calcmode="lin" valueType="num">
                                      <p:cBhvr>
                                        <p:cTn id="138" dur="500" fill="hold"/>
                                        <p:tgtEl>
                                          <p:spTgt spid="81"/>
                                        </p:tgtEl>
                                        <p:attrNameLst>
                                          <p:attrName>ppt_x</p:attrName>
                                        </p:attrNameLst>
                                      </p:cBhvr>
                                      <p:tavLst>
                                        <p:tav tm="0">
                                          <p:val>
                                            <p:strVal val="#ppt_x"/>
                                          </p:val>
                                        </p:tav>
                                        <p:tav tm="100000">
                                          <p:val>
                                            <p:strVal val="#ppt_x"/>
                                          </p:val>
                                        </p:tav>
                                      </p:tavLst>
                                    </p:anim>
                                    <p:anim calcmode="lin" valueType="num">
                                      <p:cBhvr>
                                        <p:cTn id="139" dur="500" fill="hold"/>
                                        <p:tgtEl>
                                          <p:spTgt spid="81"/>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82"/>
                                        </p:tgtEl>
                                        <p:attrNameLst>
                                          <p:attrName>style.visibility</p:attrName>
                                        </p:attrNameLst>
                                      </p:cBhvr>
                                      <p:to>
                                        <p:strVal val="visible"/>
                                      </p:to>
                                    </p:set>
                                    <p:animEffect transition="in" filter="fade">
                                      <p:cBhvr>
                                        <p:cTn id="142" dur="500"/>
                                        <p:tgtEl>
                                          <p:spTgt spid="82"/>
                                        </p:tgtEl>
                                      </p:cBhvr>
                                    </p:animEffect>
                                    <p:anim calcmode="lin" valueType="num">
                                      <p:cBhvr>
                                        <p:cTn id="143" dur="500" fill="hold"/>
                                        <p:tgtEl>
                                          <p:spTgt spid="82"/>
                                        </p:tgtEl>
                                        <p:attrNameLst>
                                          <p:attrName>ppt_x</p:attrName>
                                        </p:attrNameLst>
                                      </p:cBhvr>
                                      <p:tavLst>
                                        <p:tav tm="0">
                                          <p:val>
                                            <p:strVal val="#ppt_x"/>
                                          </p:val>
                                        </p:tav>
                                        <p:tav tm="100000">
                                          <p:val>
                                            <p:strVal val="#ppt_x"/>
                                          </p:val>
                                        </p:tav>
                                      </p:tavLst>
                                    </p:anim>
                                    <p:anim calcmode="lin" valueType="num">
                                      <p:cBhvr>
                                        <p:cTn id="144" dur="500" fill="hold"/>
                                        <p:tgtEl>
                                          <p:spTgt spid="82"/>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83"/>
                                        </p:tgtEl>
                                        <p:attrNameLst>
                                          <p:attrName>style.visibility</p:attrName>
                                        </p:attrNameLst>
                                      </p:cBhvr>
                                      <p:to>
                                        <p:strVal val="visible"/>
                                      </p:to>
                                    </p:set>
                                    <p:animEffect transition="in" filter="fade">
                                      <p:cBhvr>
                                        <p:cTn id="147" dur="500"/>
                                        <p:tgtEl>
                                          <p:spTgt spid="83"/>
                                        </p:tgtEl>
                                      </p:cBhvr>
                                    </p:animEffect>
                                    <p:anim calcmode="lin" valueType="num">
                                      <p:cBhvr>
                                        <p:cTn id="148" dur="500" fill="hold"/>
                                        <p:tgtEl>
                                          <p:spTgt spid="83"/>
                                        </p:tgtEl>
                                        <p:attrNameLst>
                                          <p:attrName>ppt_x</p:attrName>
                                        </p:attrNameLst>
                                      </p:cBhvr>
                                      <p:tavLst>
                                        <p:tav tm="0">
                                          <p:val>
                                            <p:strVal val="#ppt_x"/>
                                          </p:val>
                                        </p:tav>
                                        <p:tav tm="100000">
                                          <p:val>
                                            <p:strVal val="#ppt_x"/>
                                          </p:val>
                                        </p:tav>
                                      </p:tavLst>
                                    </p:anim>
                                    <p:anim calcmode="lin" valueType="num">
                                      <p:cBhvr>
                                        <p:cTn id="149" dur="500" fill="hold"/>
                                        <p:tgtEl>
                                          <p:spTgt spid="83"/>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84"/>
                                        </p:tgtEl>
                                        <p:attrNameLst>
                                          <p:attrName>style.visibility</p:attrName>
                                        </p:attrNameLst>
                                      </p:cBhvr>
                                      <p:to>
                                        <p:strVal val="visible"/>
                                      </p:to>
                                    </p:set>
                                    <p:animEffect transition="in" filter="fade">
                                      <p:cBhvr>
                                        <p:cTn id="152" dur="500"/>
                                        <p:tgtEl>
                                          <p:spTgt spid="84"/>
                                        </p:tgtEl>
                                      </p:cBhvr>
                                    </p:animEffect>
                                    <p:anim calcmode="lin" valueType="num">
                                      <p:cBhvr>
                                        <p:cTn id="153" dur="500" fill="hold"/>
                                        <p:tgtEl>
                                          <p:spTgt spid="84"/>
                                        </p:tgtEl>
                                        <p:attrNameLst>
                                          <p:attrName>ppt_x</p:attrName>
                                        </p:attrNameLst>
                                      </p:cBhvr>
                                      <p:tavLst>
                                        <p:tav tm="0">
                                          <p:val>
                                            <p:strVal val="#ppt_x"/>
                                          </p:val>
                                        </p:tav>
                                        <p:tav tm="100000">
                                          <p:val>
                                            <p:strVal val="#ppt_x"/>
                                          </p:val>
                                        </p:tav>
                                      </p:tavLst>
                                    </p:anim>
                                    <p:anim calcmode="lin" valueType="num">
                                      <p:cBhvr>
                                        <p:cTn id="154" dur="500" fill="hold"/>
                                        <p:tgtEl>
                                          <p:spTgt spid="84"/>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85"/>
                                        </p:tgtEl>
                                        <p:attrNameLst>
                                          <p:attrName>style.visibility</p:attrName>
                                        </p:attrNameLst>
                                      </p:cBhvr>
                                      <p:to>
                                        <p:strVal val="visible"/>
                                      </p:to>
                                    </p:set>
                                    <p:animEffect transition="in" filter="fade">
                                      <p:cBhvr>
                                        <p:cTn id="157" dur="500"/>
                                        <p:tgtEl>
                                          <p:spTgt spid="85"/>
                                        </p:tgtEl>
                                      </p:cBhvr>
                                    </p:animEffect>
                                    <p:anim calcmode="lin" valueType="num">
                                      <p:cBhvr>
                                        <p:cTn id="158" dur="500" fill="hold"/>
                                        <p:tgtEl>
                                          <p:spTgt spid="85"/>
                                        </p:tgtEl>
                                        <p:attrNameLst>
                                          <p:attrName>ppt_x</p:attrName>
                                        </p:attrNameLst>
                                      </p:cBhvr>
                                      <p:tavLst>
                                        <p:tav tm="0">
                                          <p:val>
                                            <p:strVal val="#ppt_x"/>
                                          </p:val>
                                        </p:tav>
                                        <p:tav tm="100000">
                                          <p:val>
                                            <p:strVal val="#ppt_x"/>
                                          </p:val>
                                        </p:tav>
                                      </p:tavLst>
                                    </p:anim>
                                    <p:anim calcmode="lin" valueType="num">
                                      <p:cBhvr>
                                        <p:cTn id="159" dur="500" fill="hold"/>
                                        <p:tgtEl>
                                          <p:spTgt spid="85"/>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86"/>
                                        </p:tgtEl>
                                        <p:attrNameLst>
                                          <p:attrName>style.visibility</p:attrName>
                                        </p:attrNameLst>
                                      </p:cBhvr>
                                      <p:to>
                                        <p:strVal val="visible"/>
                                      </p:to>
                                    </p:set>
                                    <p:animEffect transition="in" filter="fade">
                                      <p:cBhvr>
                                        <p:cTn id="162" dur="500"/>
                                        <p:tgtEl>
                                          <p:spTgt spid="86"/>
                                        </p:tgtEl>
                                      </p:cBhvr>
                                    </p:animEffect>
                                    <p:anim calcmode="lin" valueType="num">
                                      <p:cBhvr>
                                        <p:cTn id="163" dur="500" fill="hold"/>
                                        <p:tgtEl>
                                          <p:spTgt spid="86"/>
                                        </p:tgtEl>
                                        <p:attrNameLst>
                                          <p:attrName>ppt_x</p:attrName>
                                        </p:attrNameLst>
                                      </p:cBhvr>
                                      <p:tavLst>
                                        <p:tav tm="0">
                                          <p:val>
                                            <p:strVal val="#ppt_x"/>
                                          </p:val>
                                        </p:tav>
                                        <p:tav tm="100000">
                                          <p:val>
                                            <p:strVal val="#ppt_x"/>
                                          </p:val>
                                        </p:tav>
                                      </p:tavLst>
                                    </p:anim>
                                    <p:anim calcmode="lin" valueType="num">
                                      <p:cBhvr>
                                        <p:cTn id="164" dur="500" fill="hold"/>
                                        <p:tgtEl>
                                          <p:spTgt spid="86"/>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87"/>
                                        </p:tgtEl>
                                        <p:attrNameLst>
                                          <p:attrName>style.visibility</p:attrName>
                                        </p:attrNameLst>
                                      </p:cBhvr>
                                      <p:to>
                                        <p:strVal val="visible"/>
                                      </p:to>
                                    </p:set>
                                    <p:animEffect transition="in" filter="fade">
                                      <p:cBhvr>
                                        <p:cTn id="167" dur="500"/>
                                        <p:tgtEl>
                                          <p:spTgt spid="87"/>
                                        </p:tgtEl>
                                      </p:cBhvr>
                                    </p:animEffect>
                                    <p:anim calcmode="lin" valueType="num">
                                      <p:cBhvr>
                                        <p:cTn id="168" dur="500" fill="hold"/>
                                        <p:tgtEl>
                                          <p:spTgt spid="87"/>
                                        </p:tgtEl>
                                        <p:attrNameLst>
                                          <p:attrName>ppt_x</p:attrName>
                                        </p:attrNameLst>
                                      </p:cBhvr>
                                      <p:tavLst>
                                        <p:tav tm="0">
                                          <p:val>
                                            <p:strVal val="#ppt_x"/>
                                          </p:val>
                                        </p:tav>
                                        <p:tav tm="100000">
                                          <p:val>
                                            <p:strVal val="#ppt_x"/>
                                          </p:val>
                                        </p:tav>
                                      </p:tavLst>
                                    </p:anim>
                                    <p:anim calcmode="lin" valueType="num">
                                      <p:cBhvr>
                                        <p:cTn id="169" dur="500" fill="hold"/>
                                        <p:tgtEl>
                                          <p:spTgt spid="87"/>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88"/>
                                        </p:tgtEl>
                                        <p:attrNameLst>
                                          <p:attrName>style.visibility</p:attrName>
                                        </p:attrNameLst>
                                      </p:cBhvr>
                                      <p:to>
                                        <p:strVal val="visible"/>
                                      </p:to>
                                    </p:set>
                                    <p:animEffect transition="in" filter="fade">
                                      <p:cBhvr>
                                        <p:cTn id="172" dur="500"/>
                                        <p:tgtEl>
                                          <p:spTgt spid="88"/>
                                        </p:tgtEl>
                                      </p:cBhvr>
                                    </p:animEffect>
                                    <p:anim calcmode="lin" valueType="num">
                                      <p:cBhvr>
                                        <p:cTn id="173" dur="500" fill="hold"/>
                                        <p:tgtEl>
                                          <p:spTgt spid="88"/>
                                        </p:tgtEl>
                                        <p:attrNameLst>
                                          <p:attrName>ppt_x</p:attrName>
                                        </p:attrNameLst>
                                      </p:cBhvr>
                                      <p:tavLst>
                                        <p:tav tm="0">
                                          <p:val>
                                            <p:strVal val="#ppt_x"/>
                                          </p:val>
                                        </p:tav>
                                        <p:tav tm="100000">
                                          <p:val>
                                            <p:strVal val="#ppt_x"/>
                                          </p:val>
                                        </p:tav>
                                      </p:tavLst>
                                    </p:anim>
                                    <p:anim calcmode="lin" valueType="num">
                                      <p:cBhvr>
                                        <p:cTn id="174" dur="500" fill="hold"/>
                                        <p:tgtEl>
                                          <p:spTgt spid="88"/>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89"/>
                                        </p:tgtEl>
                                        <p:attrNameLst>
                                          <p:attrName>style.visibility</p:attrName>
                                        </p:attrNameLst>
                                      </p:cBhvr>
                                      <p:to>
                                        <p:strVal val="visible"/>
                                      </p:to>
                                    </p:set>
                                    <p:animEffect transition="in" filter="fade">
                                      <p:cBhvr>
                                        <p:cTn id="177" dur="500"/>
                                        <p:tgtEl>
                                          <p:spTgt spid="89"/>
                                        </p:tgtEl>
                                      </p:cBhvr>
                                    </p:animEffect>
                                    <p:anim calcmode="lin" valueType="num">
                                      <p:cBhvr>
                                        <p:cTn id="178" dur="500" fill="hold"/>
                                        <p:tgtEl>
                                          <p:spTgt spid="89"/>
                                        </p:tgtEl>
                                        <p:attrNameLst>
                                          <p:attrName>ppt_x</p:attrName>
                                        </p:attrNameLst>
                                      </p:cBhvr>
                                      <p:tavLst>
                                        <p:tav tm="0">
                                          <p:val>
                                            <p:strVal val="#ppt_x"/>
                                          </p:val>
                                        </p:tav>
                                        <p:tav tm="100000">
                                          <p:val>
                                            <p:strVal val="#ppt_x"/>
                                          </p:val>
                                        </p:tav>
                                      </p:tavLst>
                                    </p:anim>
                                    <p:anim calcmode="lin" valueType="num">
                                      <p:cBhvr>
                                        <p:cTn id="179" dur="500" fill="hold"/>
                                        <p:tgtEl>
                                          <p:spTgt spid="89"/>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90"/>
                                        </p:tgtEl>
                                        <p:attrNameLst>
                                          <p:attrName>style.visibility</p:attrName>
                                        </p:attrNameLst>
                                      </p:cBhvr>
                                      <p:to>
                                        <p:strVal val="visible"/>
                                      </p:to>
                                    </p:set>
                                    <p:animEffect transition="in" filter="fade">
                                      <p:cBhvr>
                                        <p:cTn id="182" dur="500"/>
                                        <p:tgtEl>
                                          <p:spTgt spid="90"/>
                                        </p:tgtEl>
                                      </p:cBhvr>
                                    </p:animEffect>
                                    <p:anim calcmode="lin" valueType="num">
                                      <p:cBhvr>
                                        <p:cTn id="183" dur="500" fill="hold"/>
                                        <p:tgtEl>
                                          <p:spTgt spid="90"/>
                                        </p:tgtEl>
                                        <p:attrNameLst>
                                          <p:attrName>ppt_x</p:attrName>
                                        </p:attrNameLst>
                                      </p:cBhvr>
                                      <p:tavLst>
                                        <p:tav tm="0">
                                          <p:val>
                                            <p:strVal val="#ppt_x"/>
                                          </p:val>
                                        </p:tav>
                                        <p:tav tm="100000">
                                          <p:val>
                                            <p:strVal val="#ppt_x"/>
                                          </p:val>
                                        </p:tav>
                                      </p:tavLst>
                                    </p:anim>
                                    <p:anim calcmode="lin" valueType="num">
                                      <p:cBhvr>
                                        <p:cTn id="184" dur="500" fill="hold"/>
                                        <p:tgtEl>
                                          <p:spTgt spid="90"/>
                                        </p:tgtEl>
                                        <p:attrNameLst>
                                          <p:attrName>ppt_y</p:attrName>
                                        </p:attrNameLst>
                                      </p:cBhvr>
                                      <p:tavLst>
                                        <p:tav tm="0">
                                          <p:val>
                                            <p:strVal val="#ppt_y+.1"/>
                                          </p:val>
                                        </p:tav>
                                        <p:tav tm="100000">
                                          <p:val>
                                            <p:strVal val="#ppt_y"/>
                                          </p:val>
                                        </p:tav>
                                      </p:tavLst>
                                    </p:anim>
                                  </p:childTnLst>
                                </p:cTn>
                              </p:par>
                              <p:par>
                                <p:cTn id="185" presetID="42" presetClass="entr" presetSubtype="0" fill="hold" nodeType="withEffect">
                                  <p:stCondLst>
                                    <p:cond delay="0"/>
                                  </p:stCondLst>
                                  <p:childTnLst>
                                    <p:set>
                                      <p:cBhvr>
                                        <p:cTn id="186" dur="1" fill="hold">
                                          <p:stCondLst>
                                            <p:cond delay="0"/>
                                          </p:stCondLst>
                                        </p:cTn>
                                        <p:tgtEl>
                                          <p:spTgt spid="91"/>
                                        </p:tgtEl>
                                        <p:attrNameLst>
                                          <p:attrName>style.visibility</p:attrName>
                                        </p:attrNameLst>
                                      </p:cBhvr>
                                      <p:to>
                                        <p:strVal val="visible"/>
                                      </p:to>
                                    </p:set>
                                    <p:animEffect transition="in" filter="fade">
                                      <p:cBhvr>
                                        <p:cTn id="187" dur="500"/>
                                        <p:tgtEl>
                                          <p:spTgt spid="91"/>
                                        </p:tgtEl>
                                      </p:cBhvr>
                                    </p:animEffect>
                                    <p:anim calcmode="lin" valueType="num">
                                      <p:cBhvr>
                                        <p:cTn id="188" dur="500" fill="hold"/>
                                        <p:tgtEl>
                                          <p:spTgt spid="91"/>
                                        </p:tgtEl>
                                        <p:attrNameLst>
                                          <p:attrName>ppt_x</p:attrName>
                                        </p:attrNameLst>
                                      </p:cBhvr>
                                      <p:tavLst>
                                        <p:tav tm="0">
                                          <p:val>
                                            <p:strVal val="#ppt_x"/>
                                          </p:val>
                                        </p:tav>
                                        <p:tav tm="100000">
                                          <p:val>
                                            <p:strVal val="#ppt_x"/>
                                          </p:val>
                                        </p:tav>
                                      </p:tavLst>
                                    </p:anim>
                                    <p:anim calcmode="lin" valueType="num">
                                      <p:cBhvr>
                                        <p:cTn id="189" dur="500" fill="hold"/>
                                        <p:tgtEl>
                                          <p:spTgt spid="91"/>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92"/>
                                        </p:tgtEl>
                                        <p:attrNameLst>
                                          <p:attrName>style.visibility</p:attrName>
                                        </p:attrNameLst>
                                      </p:cBhvr>
                                      <p:to>
                                        <p:strVal val="visible"/>
                                      </p:to>
                                    </p:set>
                                    <p:animEffect transition="in" filter="fade">
                                      <p:cBhvr>
                                        <p:cTn id="192" dur="500"/>
                                        <p:tgtEl>
                                          <p:spTgt spid="92"/>
                                        </p:tgtEl>
                                      </p:cBhvr>
                                    </p:animEffect>
                                    <p:anim calcmode="lin" valueType="num">
                                      <p:cBhvr>
                                        <p:cTn id="193" dur="500" fill="hold"/>
                                        <p:tgtEl>
                                          <p:spTgt spid="92"/>
                                        </p:tgtEl>
                                        <p:attrNameLst>
                                          <p:attrName>ppt_x</p:attrName>
                                        </p:attrNameLst>
                                      </p:cBhvr>
                                      <p:tavLst>
                                        <p:tav tm="0">
                                          <p:val>
                                            <p:strVal val="#ppt_x"/>
                                          </p:val>
                                        </p:tav>
                                        <p:tav tm="100000">
                                          <p:val>
                                            <p:strVal val="#ppt_x"/>
                                          </p:val>
                                        </p:tav>
                                      </p:tavLst>
                                    </p:anim>
                                    <p:anim calcmode="lin" valueType="num">
                                      <p:cBhvr>
                                        <p:cTn id="194" dur="500" fill="hold"/>
                                        <p:tgtEl>
                                          <p:spTgt spid="92"/>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500"/>
                                        <p:tgtEl>
                                          <p:spTgt spid="93"/>
                                        </p:tgtEl>
                                      </p:cBhvr>
                                    </p:animEffect>
                                    <p:anim calcmode="lin" valueType="num">
                                      <p:cBhvr>
                                        <p:cTn id="198" dur="500" fill="hold"/>
                                        <p:tgtEl>
                                          <p:spTgt spid="93"/>
                                        </p:tgtEl>
                                        <p:attrNameLst>
                                          <p:attrName>ppt_x</p:attrName>
                                        </p:attrNameLst>
                                      </p:cBhvr>
                                      <p:tavLst>
                                        <p:tav tm="0">
                                          <p:val>
                                            <p:strVal val="#ppt_x"/>
                                          </p:val>
                                        </p:tav>
                                        <p:tav tm="100000">
                                          <p:val>
                                            <p:strVal val="#ppt_x"/>
                                          </p:val>
                                        </p:tav>
                                      </p:tavLst>
                                    </p:anim>
                                    <p:anim calcmode="lin" valueType="num">
                                      <p:cBhvr>
                                        <p:cTn id="199" dur="500" fill="hold"/>
                                        <p:tgtEl>
                                          <p:spTgt spid="93"/>
                                        </p:tgtEl>
                                        <p:attrNameLst>
                                          <p:attrName>ppt_y</p:attrName>
                                        </p:attrNameLst>
                                      </p:cBhvr>
                                      <p:tavLst>
                                        <p:tav tm="0">
                                          <p:val>
                                            <p:strVal val="#ppt_y+.1"/>
                                          </p:val>
                                        </p:tav>
                                        <p:tav tm="100000">
                                          <p:val>
                                            <p:strVal val="#ppt_y"/>
                                          </p:val>
                                        </p:tav>
                                      </p:tavLst>
                                    </p:anim>
                                  </p:childTnLst>
                                </p:cTn>
                              </p:par>
                              <p:par>
                                <p:cTn id="200" presetID="42" presetClass="entr" presetSubtype="0" fill="hold" nodeType="withEffect">
                                  <p:stCondLst>
                                    <p:cond delay="0"/>
                                  </p:stCondLst>
                                  <p:childTnLst>
                                    <p:set>
                                      <p:cBhvr>
                                        <p:cTn id="201" dur="1" fill="hold">
                                          <p:stCondLst>
                                            <p:cond delay="0"/>
                                          </p:stCondLst>
                                        </p:cTn>
                                        <p:tgtEl>
                                          <p:spTgt spid="94"/>
                                        </p:tgtEl>
                                        <p:attrNameLst>
                                          <p:attrName>style.visibility</p:attrName>
                                        </p:attrNameLst>
                                      </p:cBhvr>
                                      <p:to>
                                        <p:strVal val="visible"/>
                                      </p:to>
                                    </p:set>
                                    <p:animEffect transition="in" filter="fade">
                                      <p:cBhvr>
                                        <p:cTn id="202" dur="500"/>
                                        <p:tgtEl>
                                          <p:spTgt spid="94"/>
                                        </p:tgtEl>
                                      </p:cBhvr>
                                    </p:animEffect>
                                    <p:anim calcmode="lin" valueType="num">
                                      <p:cBhvr>
                                        <p:cTn id="203" dur="500" fill="hold"/>
                                        <p:tgtEl>
                                          <p:spTgt spid="94"/>
                                        </p:tgtEl>
                                        <p:attrNameLst>
                                          <p:attrName>ppt_x</p:attrName>
                                        </p:attrNameLst>
                                      </p:cBhvr>
                                      <p:tavLst>
                                        <p:tav tm="0">
                                          <p:val>
                                            <p:strVal val="#ppt_x"/>
                                          </p:val>
                                        </p:tav>
                                        <p:tav tm="100000">
                                          <p:val>
                                            <p:strVal val="#ppt_x"/>
                                          </p:val>
                                        </p:tav>
                                      </p:tavLst>
                                    </p:anim>
                                    <p:anim calcmode="lin" valueType="num">
                                      <p:cBhvr>
                                        <p:cTn id="204" dur="500" fill="hold"/>
                                        <p:tgtEl>
                                          <p:spTgt spid="94"/>
                                        </p:tgtEl>
                                        <p:attrNameLst>
                                          <p:attrName>ppt_y</p:attrName>
                                        </p:attrNameLst>
                                      </p:cBhvr>
                                      <p:tavLst>
                                        <p:tav tm="0">
                                          <p:val>
                                            <p:strVal val="#ppt_y+.1"/>
                                          </p:val>
                                        </p:tav>
                                        <p:tav tm="100000">
                                          <p:val>
                                            <p:strVal val="#ppt_y"/>
                                          </p:val>
                                        </p:tav>
                                      </p:tavLst>
                                    </p:anim>
                                  </p:childTnLst>
                                </p:cTn>
                              </p:par>
                              <p:par>
                                <p:cTn id="205" presetID="42" presetClass="entr" presetSubtype="0" fill="hold" nodeType="withEffect">
                                  <p:stCondLst>
                                    <p:cond delay="0"/>
                                  </p:stCondLst>
                                  <p:childTnLst>
                                    <p:set>
                                      <p:cBhvr>
                                        <p:cTn id="206" dur="1" fill="hold">
                                          <p:stCondLst>
                                            <p:cond delay="0"/>
                                          </p:stCondLst>
                                        </p:cTn>
                                        <p:tgtEl>
                                          <p:spTgt spid="95"/>
                                        </p:tgtEl>
                                        <p:attrNameLst>
                                          <p:attrName>style.visibility</p:attrName>
                                        </p:attrNameLst>
                                      </p:cBhvr>
                                      <p:to>
                                        <p:strVal val="visible"/>
                                      </p:to>
                                    </p:set>
                                    <p:animEffect transition="in" filter="fade">
                                      <p:cBhvr>
                                        <p:cTn id="207" dur="500"/>
                                        <p:tgtEl>
                                          <p:spTgt spid="95"/>
                                        </p:tgtEl>
                                      </p:cBhvr>
                                    </p:animEffect>
                                    <p:anim calcmode="lin" valueType="num">
                                      <p:cBhvr>
                                        <p:cTn id="208" dur="500" fill="hold"/>
                                        <p:tgtEl>
                                          <p:spTgt spid="95"/>
                                        </p:tgtEl>
                                        <p:attrNameLst>
                                          <p:attrName>ppt_x</p:attrName>
                                        </p:attrNameLst>
                                      </p:cBhvr>
                                      <p:tavLst>
                                        <p:tav tm="0">
                                          <p:val>
                                            <p:strVal val="#ppt_x"/>
                                          </p:val>
                                        </p:tav>
                                        <p:tav tm="100000">
                                          <p:val>
                                            <p:strVal val="#ppt_x"/>
                                          </p:val>
                                        </p:tav>
                                      </p:tavLst>
                                    </p:anim>
                                    <p:anim calcmode="lin" valueType="num">
                                      <p:cBhvr>
                                        <p:cTn id="209" dur="500" fill="hold"/>
                                        <p:tgtEl>
                                          <p:spTgt spid="95"/>
                                        </p:tgtEl>
                                        <p:attrNameLst>
                                          <p:attrName>ppt_y</p:attrName>
                                        </p:attrNameLst>
                                      </p:cBhvr>
                                      <p:tavLst>
                                        <p:tav tm="0">
                                          <p:val>
                                            <p:strVal val="#ppt_y+.1"/>
                                          </p:val>
                                        </p:tav>
                                        <p:tav tm="100000">
                                          <p:val>
                                            <p:strVal val="#ppt_y"/>
                                          </p:val>
                                        </p:tav>
                                      </p:tavLst>
                                    </p:anim>
                                  </p:childTnLst>
                                </p:cTn>
                              </p:par>
                              <p:par>
                                <p:cTn id="210" presetID="42" presetClass="entr" presetSubtype="0" fill="hold" nodeType="withEffect">
                                  <p:stCondLst>
                                    <p:cond delay="0"/>
                                  </p:stCondLst>
                                  <p:childTnLst>
                                    <p:set>
                                      <p:cBhvr>
                                        <p:cTn id="211" dur="1" fill="hold">
                                          <p:stCondLst>
                                            <p:cond delay="0"/>
                                          </p:stCondLst>
                                        </p:cTn>
                                        <p:tgtEl>
                                          <p:spTgt spid="96"/>
                                        </p:tgtEl>
                                        <p:attrNameLst>
                                          <p:attrName>style.visibility</p:attrName>
                                        </p:attrNameLst>
                                      </p:cBhvr>
                                      <p:to>
                                        <p:strVal val="visible"/>
                                      </p:to>
                                    </p:set>
                                    <p:animEffect transition="in" filter="fade">
                                      <p:cBhvr>
                                        <p:cTn id="212" dur="500"/>
                                        <p:tgtEl>
                                          <p:spTgt spid="96"/>
                                        </p:tgtEl>
                                      </p:cBhvr>
                                    </p:animEffect>
                                    <p:anim calcmode="lin" valueType="num">
                                      <p:cBhvr>
                                        <p:cTn id="213" dur="500" fill="hold"/>
                                        <p:tgtEl>
                                          <p:spTgt spid="96"/>
                                        </p:tgtEl>
                                        <p:attrNameLst>
                                          <p:attrName>ppt_x</p:attrName>
                                        </p:attrNameLst>
                                      </p:cBhvr>
                                      <p:tavLst>
                                        <p:tav tm="0">
                                          <p:val>
                                            <p:strVal val="#ppt_x"/>
                                          </p:val>
                                        </p:tav>
                                        <p:tav tm="100000">
                                          <p:val>
                                            <p:strVal val="#ppt_x"/>
                                          </p:val>
                                        </p:tav>
                                      </p:tavLst>
                                    </p:anim>
                                    <p:anim calcmode="lin" valueType="num">
                                      <p:cBhvr>
                                        <p:cTn id="214" dur="500" fill="hold"/>
                                        <p:tgtEl>
                                          <p:spTgt spid="96"/>
                                        </p:tgtEl>
                                        <p:attrNameLst>
                                          <p:attrName>ppt_y</p:attrName>
                                        </p:attrNameLst>
                                      </p:cBhvr>
                                      <p:tavLst>
                                        <p:tav tm="0">
                                          <p:val>
                                            <p:strVal val="#ppt_y+.1"/>
                                          </p:val>
                                        </p:tav>
                                        <p:tav tm="100000">
                                          <p:val>
                                            <p:strVal val="#ppt_y"/>
                                          </p:val>
                                        </p:tav>
                                      </p:tavLst>
                                    </p:anim>
                                  </p:childTnLst>
                                </p:cTn>
                              </p:par>
                              <p:par>
                                <p:cTn id="215" presetID="42" presetClass="entr" presetSubtype="0" fill="hold" nodeType="withEffect">
                                  <p:stCondLst>
                                    <p:cond delay="0"/>
                                  </p:stCondLst>
                                  <p:childTnLst>
                                    <p:set>
                                      <p:cBhvr>
                                        <p:cTn id="216" dur="1" fill="hold">
                                          <p:stCondLst>
                                            <p:cond delay="0"/>
                                          </p:stCondLst>
                                        </p:cTn>
                                        <p:tgtEl>
                                          <p:spTgt spid="97"/>
                                        </p:tgtEl>
                                        <p:attrNameLst>
                                          <p:attrName>style.visibility</p:attrName>
                                        </p:attrNameLst>
                                      </p:cBhvr>
                                      <p:to>
                                        <p:strVal val="visible"/>
                                      </p:to>
                                    </p:set>
                                    <p:animEffect transition="in" filter="fade">
                                      <p:cBhvr>
                                        <p:cTn id="217" dur="500"/>
                                        <p:tgtEl>
                                          <p:spTgt spid="97"/>
                                        </p:tgtEl>
                                      </p:cBhvr>
                                    </p:animEffect>
                                    <p:anim calcmode="lin" valueType="num">
                                      <p:cBhvr>
                                        <p:cTn id="218" dur="500" fill="hold"/>
                                        <p:tgtEl>
                                          <p:spTgt spid="97"/>
                                        </p:tgtEl>
                                        <p:attrNameLst>
                                          <p:attrName>ppt_x</p:attrName>
                                        </p:attrNameLst>
                                      </p:cBhvr>
                                      <p:tavLst>
                                        <p:tav tm="0">
                                          <p:val>
                                            <p:strVal val="#ppt_x"/>
                                          </p:val>
                                        </p:tav>
                                        <p:tav tm="100000">
                                          <p:val>
                                            <p:strVal val="#ppt_x"/>
                                          </p:val>
                                        </p:tav>
                                      </p:tavLst>
                                    </p:anim>
                                    <p:anim calcmode="lin" valueType="num">
                                      <p:cBhvr>
                                        <p:cTn id="219" dur="500" fill="hold"/>
                                        <p:tgtEl>
                                          <p:spTgt spid="97"/>
                                        </p:tgtEl>
                                        <p:attrNameLst>
                                          <p:attrName>ppt_y</p:attrName>
                                        </p:attrNameLst>
                                      </p:cBhvr>
                                      <p:tavLst>
                                        <p:tav tm="0">
                                          <p:val>
                                            <p:strVal val="#ppt_y+.1"/>
                                          </p:val>
                                        </p:tav>
                                        <p:tav tm="100000">
                                          <p:val>
                                            <p:strVal val="#ppt_y"/>
                                          </p:val>
                                        </p:tav>
                                      </p:tavLst>
                                    </p:anim>
                                  </p:childTnLst>
                                </p:cTn>
                              </p:par>
                              <p:par>
                                <p:cTn id="220" presetID="42" presetClass="entr" presetSubtype="0" fill="hold" nodeType="withEffect">
                                  <p:stCondLst>
                                    <p:cond delay="0"/>
                                  </p:stCondLst>
                                  <p:childTnLst>
                                    <p:set>
                                      <p:cBhvr>
                                        <p:cTn id="221" dur="1" fill="hold">
                                          <p:stCondLst>
                                            <p:cond delay="0"/>
                                          </p:stCondLst>
                                        </p:cTn>
                                        <p:tgtEl>
                                          <p:spTgt spid="98"/>
                                        </p:tgtEl>
                                        <p:attrNameLst>
                                          <p:attrName>style.visibility</p:attrName>
                                        </p:attrNameLst>
                                      </p:cBhvr>
                                      <p:to>
                                        <p:strVal val="visible"/>
                                      </p:to>
                                    </p:set>
                                    <p:animEffect transition="in" filter="fade">
                                      <p:cBhvr>
                                        <p:cTn id="222" dur="500"/>
                                        <p:tgtEl>
                                          <p:spTgt spid="98"/>
                                        </p:tgtEl>
                                      </p:cBhvr>
                                    </p:animEffect>
                                    <p:anim calcmode="lin" valueType="num">
                                      <p:cBhvr>
                                        <p:cTn id="223" dur="500" fill="hold"/>
                                        <p:tgtEl>
                                          <p:spTgt spid="98"/>
                                        </p:tgtEl>
                                        <p:attrNameLst>
                                          <p:attrName>ppt_x</p:attrName>
                                        </p:attrNameLst>
                                      </p:cBhvr>
                                      <p:tavLst>
                                        <p:tav tm="0">
                                          <p:val>
                                            <p:strVal val="#ppt_x"/>
                                          </p:val>
                                        </p:tav>
                                        <p:tav tm="100000">
                                          <p:val>
                                            <p:strVal val="#ppt_x"/>
                                          </p:val>
                                        </p:tav>
                                      </p:tavLst>
                                    </p:anim>
                                    <p:anim calcmode="lin" valueType="num">
                                      <p:cBhvr>
                                        <p:cTn id="224"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16" presetClass="entr" presetSubtype="21" fill="hold" grpId="0" nodeType="clickEffect">
                                  <p:stCondLst>
                                    <p:cond delay="0"/>
                                  </p:stCondLst>
                                  <p:childTnLst>
                                    <p:set>
                                      <p:cBhvr>
                                        <p:cTn id="228" dur="1" fill="hold">
                                          <p:stCondLst>
                                            <p:cond delay="0"/>
                                          </p:stCondLst>
                                        </p:cTn>
                                        <p:tgtEl>
                                          <p:spTgt spid="2"/>
                                        </p:tgtEl>
                                        <p:attrNameLst>
                                          <p:attrName>style.visibility</p:attrName>
                                        </p:attrNameLst>
                                      </p:cBhvr>
                                      <p:to>
                                        <p:strVal val="visible"/>
                                      </p:to>
                                    </p:set>
                                    <p:animEffect transition="in" filter="barn(inVertical)">
                                      <p:cBhvr>
                                        <p:cTn id="2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6717418">
            <a:off x="13129902" y="6195683"/>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457200" y="8579042"/>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83640" flipH="1">
            <a:off x="17150279" y="2297230"/>
            <a:ext cx="1481004" cy="1643278"/>
          </a:xfrm>
          <a:prstGeom prst="rect">
            <a:avLst/>
          </a:prstGeom>
        </p:spPr>
      </p:pic>
      <p:sp>
        <p:nvSpPr>
          <p:cNvPr id="10" name="Oval Callout 9"/>
          <p:cNvSpPr/>
          <p:nvPr/>
        </p:nvSpPr>
        <p:spPr>
          <a:xfrm>
            <a:off x="1308037" y="2940209"/>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1" name="Rectangle 10"/>
          <p:cNvSpPr/>
          <p:nvPr/>
        </p:nvSpPr>
        <p:spPr>
          <a:xfrm>
            <a:off x="457200" y="-190500"/>
            <a:ext cx="14935200" cy="861133"/>
          </a:xfrm>
          <a:prstGeom prst="rect">
            <a:avLst/>
          </a:prstGeom>
        </p:spPr>
        <p:txBody>
          <a:bodyPr wrap="square">
            <a:spAutoFit/>
          </a:bodyPr>
          <a:lstStyle/>
          <a:p>
            <a:pPr algn="just">
              <a:lnSpc>
                <a:spcPct val="150000"/>
              </a:lnSpc>
              <a:spcAft>
                <a:spcPts val="1200"/>
              </a:spcAft>
            </a:pPr>
            <a:r>
              <a:rPr lang="en-US" sz="3800" dirty="0" smtClean="0">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 name="Group 4"/>
          <p:cNvGrpSpPr/>
          <p:nvPr/>
        </p:nvGrpSpPr>
        <p:grpSpPr>
          <a:xfrm>
            <a:off x="533400" y="38100"/>
            <a:ext cx="17145000" cy="2723823"/>
            <a:chOff x="457200" y="819477"/>
            <a:chExt cx="17145000" cy="2723823"/>
          </a:xfrm>
        </p:grpSpPr>
        <p:sp>
          <p:nvSpPr>
            <p:cNvPr id="9" name="Rectangle 8"/>
            <p:cNvSpPr/>
            <p:nvPr/>
          </p:nvSpPr>
          <p:spPr>
            <a:xfrm>
              <a:off x="457200" y="1006614"/>
              <a:ext cx="5716630" cy="707886"/>
            </a:xfrm>
            <a:prstGeom prst="rect">
              <a:avLst/>
            </a:prstGeom>
          </p:spPr>
          <p:txBody>
            <a:bodyPr wrap="none">
              <a:spAutoFit/>
            </a:bodyPr>
            <a:lstStyle/>
            <a:p>
              <a:r>
                <a:rPr lang="fr-FR" sz="4000" b="1" dirty="0" err="1">
                  <a:solidFill>
                    <a:srgbClr val="000000"/>
                  </a:solidFill>
                  <a:latin typeface="Arial" panose="020B0604020202020204" pitchFamily="34" charset="0"/>
                  <a:ea typeface="Calibri" panose="020F0502020204030204" pitchFamily="34" charset="0"/>
                </a:rPr>
                <a:t>Bài</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3. </a:t>
              </a:r>
              <a:r>
                <a:rPr lang="fr-FR" sz="4000" b="1" dirty="0">
                  <a:solidFill>
                    <a:srgbClr val="000000"/>
                  </a:solidFill>
                  <a:latin typeface="Arial" panose="020B0604020202020204" pitchFamily="34" charset="0"/>
                  <a:ea typeface="Calibri" panose="020F0502020204030204" pitchFamily="34" charset="0"/>
                </a:rPr>
                <a:t>(SGK – </a:t>
              </a:r>
              <a:r>
                <a:rPr lang="fr-FR" sz="4000" b="1" dirty="0" err="1">
                  <a:solidFill>
                    <a:srgbClr val="000000"/>
                  </a:solidFill>
                  <a:latin typeface="Arial" panose="020B0604020202020204" pitchFamily="34" charset="0"/>
                  <a:ea typeface="Calibri" panose="020F0502020204030204" pitchFamily="34" charset="0"/>
                </a:rPr>
                <a:t>trang</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20)</a:t>
              </a:r>
              <a:endParaRPr lang="en-US" sz="4000" dirty="0"/>
            </a:p>
          </p:txBody>
        </p:sp>
        <mc:AlternateContent xmlns:mc="http://schemas.openxmlformats.org/markup-compatibility/2006" xmlns:a14="http://schemas.microsoft.com/office/drawing/2010/main">
          <mc:Choice Requires="a14">
            <p:sp>
              <p:nvSpPr>
                <p:cNvPr id="3" name="Rectangle 2"/>
                <p:cNvSpPr/>
                <p:nvPr/>
              </p:nvSpPr>
              <p:spPr>
                <a:xfrm>
                  <a:off x="457200" y="819477"/>
                  <a:ext cx="17145000" cy="2723823"/>
                </a:xfrm>
                <a:prstGeom prst="rect">
                  <a:avLst/>
                </a:prstGeom>
              </p:spPr>
              <p:txBody>
                <a:bodyPr wrap="square">
                  <a:spAutoFit/>
                </a:bodyPr>
                <a:lstStyle/>
                <a:p>
                  <a:pPr algn="just">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Trong</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thẳng</a:t>
                  </a:r>
                  <a:r>
                    <a:rPr lang="en-US" sz="3800" dirty="0">
                      <a:latin typeface="Arial" panose="020B0604020202020204" pitchFamily="34" charset="0"/>
                      <a:ea typeface="Calibri" panose="020F0502020204030204" pitchFamily="34" charset="0"/>
                      <a:cs typeface="Times New Roman" panose="02020603050405020304" pitchFamily="18" charset="0"/>
                    </a:rPr>
                    <a:t> song </a:t>
                  </a:r>
                  <a:r>
                    <a:rPr lang="en-US" sz="3800" dirty="0" err="1">
                      <a:latin typeface="Arial" panose="020B0604020202020204" pitchFamily="34" charset="0"/>
                      <a:ea typeface="Calibri" panose="020F0502020204030204" pitchFamily="34" charset="0"/>
                      <a:cs typeface="Times New Roman" panose="02020603050405020304" pitchFamily="18" charset="0"/>
                    </a:rPr>
                    <a:t>song</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b</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Cho 3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4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b</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800" dirty="0">
                      <a:effectLst/>
                      <a:latin typeface="Arial" panose="020B0604020202020204" pitchFamily="34" charset="0"/>
                      <a:ea typeface="Calibri" panose="020F0502020204030204" pitchFamily="34" charset="0"/>
                      <a:cs typeface="Times New Roman" panose="02020603050405020304" pitchFamily="18" charset="0"/>
                    </a:rPr>
                    <a:t> tam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cả</a:t>
                  </a:r>
                  <a:r>
                    <a:rPr lang="en-US" sz="3800" dirty="0">
                      <a:effectLst/>
                      <a:latin typeface="Arial" panose="020B0604020202020204" pitchFamily="34" charset="0"/>
                      <a:ea typeface="Calibri" panose="020F0502020204030204" pitchFamily="34" charset="0"/>
                      <a:cs typeface="Times New Roman" panose="02020603050405020304" pitchFamily="18" charset="0"/>
                    </a:rPr>
                    <a:t> 3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đỉnh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3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dirty="0">
                      <a:effectLst/>
                      <a:latin typeface="Arial" panose="020B0604020202020204" pitchFamily="34" charset="0"/>
                      <a:ea typeface="Calibri" panose="020F0502020204030204" pitchFamily="34" charset="0"/>
                      <a:cs typeface="Times New Roman" panose="02020603050405020304" pitchFamily="18" charset="0"/>
                    </a:rPr>
                    <a:t> 7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nói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57200" y="819477"/>
                  <a:ext cx="17145000" cy="2723823"/>
                </a:xfrm>
                <a:prstGeom prst="rect">
                  <a:avLst/>
                </a:prstGeom>
                <a:blipFill>
                  <a:blip r:embed="rId9"/>
                  <a:stretch>
                    <a:fillRect l="-1174" r="-1138" b="-425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Rectangle 3"/>
              <p:cNvSpPr/>
              <p:nvPr/>
            </p:nvSpPr>
            <p:spPr>
              <a:xfrm>
                <a:off x="457200" y="3924300"/>
                <a:ext cx="17145000" cy="62647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nl-NL" sz="3800" dirty="0" smtClean="0">
                    <a:latin typeface="Arial" panose="020B0604020202020204" pitchFamily="34" charset="0"/>
                    <a:ea typeface="Calibri" panose="020F0502020204030204" pitchFamily="34" charset="0"/>
                    <a:cs typeface="Times New Roman" panose="02020603050405020304" pitchFamily="18" charset="0"/>
                  </a:rPr>
                  <a:t>Trường </a:t>
                </a:r>
                <a:r>
                  <a:rPr lang="nl-NL" sz="3800" dirty="0">
                    <a:latin typeface="Arial" panose="020B0604020202020204" pitchFamily="34" charset="0"/>
                    <a:ea typeface="Calibri" panose="020F0502020204030204" pitchFamily="34" charset="0"/>
                    <a:cs typeface="Times New Roman" panose="02020603050405020304" pitchFamily="18" charset="0"/>
                  </a:rPr>
                  <a:t>hợp 1: Tam giác có 2 điểm thuộc đường thẳng a và 1 điểm thuộc đường thẳng b.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smtClean="0">
                    <a:effectLst/>
                    <a:latin typeface="Arial" panose="020B0604020202020204" pitchFamily="34" charset="0"/>
                    <a:ea typeface="Calibri" panose="020F0502020204030204" pitchFamily="34" charset="0"/>
                    <a:cs typeface="Times New Roman" panose="02020603050405020304" pitchFamily="18" charset="0"/>
                  </a:rPr>
                  <a:t>    Số </a:t>
                </a:r>
                <a:r>
                  <a:rPr lang="nl-NL" sz="3800" dirty="0">
                    <a:effectLst/>
                    <a:latin typeface="Arial" panose="020B0604020202020204" pitchFamily="34" charset="0"/>
                    <a:ea typeface="Calibri" panose="020F0502020204030204" pitchFamily="34" charset="0"/>
                    <a:cs typeface="Times New Roman" panose="02020603050405020304" pitchFamily="18" charset="0"/>
                  </a:rPr>
                  <a:t>tam giác được tạo ra là: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3</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r>
                      <a:rPr lang="nl-NL" sz="3800">
                        <a:effectLst/>
                        <a:latin typeface="Cambria Math" panose="02040503050406030204" pitchFamily="18" charset="0"/>
                        <a:ea typeface="Calibri" panose="020F0502020204030204" pitchFamily="34" charset="0"/>
                        <a:cs typeface="Arial" panose="020B0604020202020204" pitchFamily="34" charset="0"/>
                      </a:rPr>
                      <m:t>.</m:t>
                    </m:r>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4</m:t>
                        </m:r>
                      </m:sub>
                      <m:sup>
                        <m:r>
                          <a:rPr lang="nl-NL" sz="3800">
                            <a:effectLst/>
                            <a:latin typeface="Cambria Math" panose="02040503050406030204" pitchFamily="18" charset="0"/>
                            <a:ea typeface="Calibri" panose="020F0502020204030204" pitchFamily="34" charset="0"/>
                            <a:cs typeface="Arial" panose="020B0604020202020204" pitchFamily="34" charset="0"/>
                          </a:rPr>
                          <m:t>1</m:t>
                        </m:r>
                      </m:sup>
                    </m:sSubSup>
                    <m:r>
                      <a:rPr lang="nl-NL" sz="3800">
                        <a:effectLst/>
                        <a:latin typeface="Cambria Math" panose="02040503050406030204" pitchFamily="18" charset="0"/>
                        <a:ea typeface="Calibri" panose="020F0502020204030204" pitchFamily="34" charset="0"/>
                        <a:cs typeface="Arial" panose="020B0604020202020204" pitchFamily="34" charset="0"/>
                      </a:rPr>
                      <m:t>=12</m:t>
                    </m:r>
                  </m:oMath>
                </a14:m>
                <a:endParaRPr lang="en-US" sz="3800" dirty="0" smtClean="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Trường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hợp 2: Tam giác có 1 điểm thuộc đường thẳng a và 2 điểm thuộc đường thẳng b.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    Số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tam giác được tạo ra là: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3</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r>
                      <a:rPr lang="nl-NL" sz="3800">
                        <a:effectLst/>
                        <a:latin typeface="Cambria Math" panose="02040503050406030204" pitchFamily="18" charset="0"/>
                        <a:ea typeface="Calibri" panose="020F0502020204030204" pitchFamily="34" charset="0"/>
                        <a:cs typeface="Arial" panose="020B0604020202020204" pitchFamily="34" charset="0"/>
                      </a:rPr>
                      <m:t>.</m:t>
                    </m:r>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4</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r>
                      <a:rPr lang="nl-NL" sz="3800">
                        <a:effectLst/>
                        <a:latin typeface="Cambria Math" panose="02040503050406030204" pitchFamily="18" charset="0"/>
                        <a:ea typeface="Calibri" panose="020F0502020204030204" pitchFamily="34" charset="0"/>
                        <a:cs typeface="Arial" panose="020B0604020202020204" pitchFamily="34" charset="0"/>
                      </a:rPr>
                      <m:t>=18</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    Vậy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tổng có 12 + 18 = 30 tam giác cần tìm.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57200" y="3924300"/>
                <a:ext cx="17145000" cy="6264792"/>
              </a:xfrm>
              <a:prstGeom prst="rect">
                <a:avLst/>
              </a:prstGeom>
              <a:blipFill>
                <a:blip r:embed="rId10"/>
                <a:stretch>
                  <a:fillRect l="-1066" r="-1138" b="-126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5" dur="500"/>
                                        <p:tgtEl>
                                          <p:spTgt spid="4">
                                            <p:txEl>
                                              <p:pRg st="2" end="2"/>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barn(inVertical)">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94984" y="-2556564"/>
            <a:ext cx="4240207" cy="424020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78396">
            <a:off x="16002035" y="-280376"/>
            <a:ext cx="1836514" cy="109526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331629" flipH="1">
            <a:off x="35148" y="9401818"/>
            <a:ext cx="1510860" cy="901052"/>
          </a:xfrm>
          <a:prstGeom prst="rect">
            <a:avLst/>
          </a:prstGeom>
        </p:spPr>
      </p:pic>
      <p:sp>
        <p:nvSpPr>
          <p:cNvPr id="13" name="Rectangle 12"/>
          <p:cNvSpPr/>
          <p:nvPr/>
        </p:nvSpPr>
        <p:spPr>
          <a:xfrm>
            <a:off x="838200" y="495300"/>
            <a:ext cx="5716630" cy="707886"/>
          </a:xfrm>
          <a:prstGeom prst="rect">
            <a:avLst/>
          </a:prstGeom>
        </p:spPr>
        <p:txBody>
          <a:bodyPr wrap="none">
            <a:spAutoFit/>
          </a:bodyPr>
          <a:lstStyle/>
          <a:p>
            <a:r>
              <a:rPr lang="fr-FR" sz="4000" b="1" dirty="0" err="1">
                <a:solidFill>
                  <a:srgbClr val="000000"/>
                </a:solidFill>
                <a:latin typeface="Arial" panose="020B0604020202020204" pitchFamily="34" charset="0"/>
                <a:ea typeface="Calibri" panose="020F0502020204030204" pitchFamily="34" charset="0"/>
              </a:rPr>
              <a:t>Bài</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4. </a:t>
            </a:r>
            <a:r>
              <a:rPr lang="fr-FR" sz="4000" b="1" dirty="0">
                <a:solidFill>
                  <a:srgbClr val="000000"/>
                </a:solidFill>
                <a:latin typeface="Arial" panose="020B0604020202020204" pitchFamily="34" charset="0"/>
                <a:ea typeface="Calibri" panose="020F0502020204030204" pitchFamily="34" charset="0"/>
              </a:rPr>
              <a:t>(SGK – </a:t>
            </a:r>
            <a:r>
              <a:rPr lang="fr-FR" sz="4000" b="1" dirty="0" err="1">
                <a:solidFill>
                  <a:srgbClr val="000000"/>
                </a:solidFill>
                <a:latin typeface="Arial" panose="020B0604020202020204" pitchFamily="34" charset="0"/>
                <a:ea typeface="Calibri" panose="020F0502020204030204" pitchFamily="34" charset="0"/>
              </a:rPr>
              <a:t>trang</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20)</a:t>
            </a:r>
            <a:endParaRPr lang="en-US" sz="4000" dirty="0"/>
          </a:p>
        </p:txBody>
      </p:sp>
      <p:pic>
        <p:nvPicPr>
          <p:cNvPr id="16" name="Picture 5"/>
          <p:cNvPicPr>
            <a:picLocks noChangeAspect="1"/>
          </p:cNvPicPr>
          <p:nvPr/>
        </p:nvPicPr>
        <p:blipFill>
          <a:blip r:embed="rId9"/>
          <a:srcRect/>
          <a:stretch>
            <a:fillRect/>
          </a:stretch>
        </p:blipFill>
        <p:spPr>
          <a:xfrm>
            <a:off x="16154479" y="8496300"/>
            <a:ext cx="1981121" cy="1650935"/>
          </a:xfrm>
          <a:prstGeom prst="rect">
            <a:avLst/>
          </a:prstGeom>
        </p:spPr>
      </p:pic>
      <p:sp>
        <p:nvSpPr>
          <p:cNvPr id="3" name="Rectangle 2"/>
          <p:cNvSpPr/>
          <p:nvPr/>
        </p:nvSpPr>
        <p:spPr>
          <a:xfrm>
            <a:off x="838200" y="1258024"/>
            <a:ext cx="16535400" cy="1846659"/>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mặt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6 </a:t>
            </a:r>
            <a:r>
              <a:rPr lang="en-US" sz="3800" dirty="0" err="1">
                <a:latin typeface="Arial" panose="020B0604020202020204" pitchFamily="34" charset="0"/>
                <a:ea typeface="Calibri" panose="020F0502020204030204" pitchFamily="34" charset="0"/>
                <a:cs typeface="Times New Roman" panose="02020603050405020304" pitchFamily="18" charset="0"/>
              </a:rPr>
              <a:t>đường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thẳng</a:t>
            </a:r>
            <a:r>
              <a:rPr lang="en-US" sz="3800" dirty="0">
                <a:latin typeface="Arial" panose="020B0604020202020204" pitchFamily="34" charset="0"/>
                <a:ea typeface="Calibri" panose="020F0502020204030204" pitchFamily="34" charset="0"/>
                <a:cs typeface="Times New Roman" panose="02020603050405020304" pitchFamily="18" charset="0"/>
              </a:rPr>
              <a:t> song </a:t>
            </a:r>
            <a:r>
              <a:rPr lang="en-US" sz="3800" dirty="0" err="1">
                <a:latin typeface="Arial" panose="020B0604020202020204" pitchFamily="34" charset="0"/>
                <a:ea typeface="Calibri" panose="020F0502020204030204" pitchFamily="34" charset="0"/>
                <a:cs typeface="Times New Roman" panose="02020603050405020304" pitchFamily="18" charset="0"/>
              </a:rPr>
              <a:t>song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8 </a:t>
            </a:r>
            <a:r>
              <a:rPr lang="en-US" sz="3800" dirty="0" err="1">
                <a:latin typeface="Arial" panose="020B0604020202020204" pitchFamily="34" charset="0"/>
                <a:ea typeface="Calibri" panose="020F0502020204030204" pitchFamily="34" charset="0"/>
                <a:cs typeface="Times New Roman" panose="02020603050405020304" pitchFamily="18" charset="0"/>
              </a:rPr>
              <a:t>đường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vuông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6 </a:t>
            </a:r>
            <a:r>
              <a:rPr lang="en-US" sz="3800" dirty="0" err="1">
                <a:latin typeface="Arial" panose="020B0604020202020204" pitchFamily="34" charset="0"/>
                <a:ea typeface="Calibri" panose="020F0502020204030204" pitchFamily="34" charset="0"/>
                <a:cs typeface="Times New Roman" panose="02020603050405020304" pitchFamily="18" charset="0"/>
              </a:rPr>
              <a:t>đường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chữ</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nhật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thành</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Oval Callout 10"/>
          <p:cNvSpPr/>
          <p:nvPr/>
        </p:nvSpPr>
        <p:spPr>
          <a:xfrm>
            <a:off x="1371600" y="3393936"/>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838200" y="4538995"/>
                <a:ext cx="16916400" cy="5407955"/>
              </a:xfrm>
              <a:prstGeom prst="rect">
                <a:avLst/>
              </a:prstGeom>
            </p:spPr>
            <p:txBody>
              <a:bodyPr wrap="square">
                <a:spAutoFit/>
              </a:bodyPr>
              <a:lstStyle/>
              <a:p>
                <a:pPr>
                  <a:lnSpc>
                    <a:spcPct val="150000"/>
                  </a:lnSpc>
                </a:pPr>
                <a:r>
                  <a:rPr lang="nl-NL" sz="3800" dirty="0">
                    <a:latin typeface="Arial" panose="020B0604020202020204" pitchFamily="34" charset="0"/>
                    <a:ea typeface="Calibri" panose="020F0502020204030204" pitchFamily="34" charset="0"/>
                    <a:cs typeface="Times New Roman" panose="02020603050405020304" pitchFamily="18" charset="0"/>
                  </a:rPr>
                  <a:t>Số cách chọn 2 đường thẳng song song trong 6 đường thẳng song song là: </a:t>
                </a:r>
                <a:endParaRPr lang="nl-NL" sz="3800" dirty="0" smtClean="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6</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chọn</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Số cách chọn 2 đường thẳng song song trong 8 đường thẳng song song cùng vuông góc với 6 đường thẳng song song ban đầu là: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8</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chọn</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Áp dụng quy tắc nhân, ta có số hình chữ nhật có thể tạo thành là: </a:t>
                </a:r>
                <a:endParaRPr lang="nl-NL"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pP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8</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nl-NL" sz="3800">
                        <a:effectLst/>
                        <a:latin typeface="Cambria Math" panose="02040503050406030204" pitchFamily="18" charset="0"/>
                        <a:ea typeface="Calibri" panose="020F0502020204030204" pitchFamily="34" charset="0"/>
                        <a:cs typeface="Arial" panose="020B0604020202020204" pitchFamily="34" charset="0"/>
                      </a:rPr>
                      <m:t> </m:t>
                    </m:r>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6</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 420 (hình chữ nhật</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38200" y="4538995"/>
                <a:ext cx="16916400" cy="5407955"/>
              </a:xfrm>
              <a:prstGeom prst="rect">
                <a:avLst/>
              </a:prstGeom>
              <a:blipFill>
                <a:blip r:embed="rId10"/>
                <a:stretch>
                  <a:fillRect l="-1189" r="-1153" b="-146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anim calcmode="lin" valueType="num">
                                      <p:cBhvr>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anim calcmode="lin" valueType="num">
                                      <p:cBhvr>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up)">
                                      <p:cBhvr>
                                        <p:cTn id="39" dur="500"/>
                                        <p:tgtEl>
                                          <p:spTgt spid="4">
                                            <p:txEl>
                                              <p:pRg st="3" end="3"/>
                                            </p:txEl>
                                          </p:spTgt>
                                        </p:tgtEl>
                                      </p:cBhvr>
                                    </p:animEffect>
                                  </p:childTnLst>
                                </p:cTn>
                              </p:par>
                              <p:par>
                                <p:cTn id="40" presetID="22" presetClass="entr" presetSubtype="1" fill="hold"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ipe(up)">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83640">
            <a:off x="16252528" y="544880"/>
            <a:ext cx="1482835" cy="164531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588623" flipH="1">
            <a:off x="20454" y="-561200"/>
            <a:ext cx="1594799" cy="237145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945601" flipH="1" flipV="1">
            <a:off x="1102330" y="8448306"/>
            <a:ext cx="1375115" cy="2044779"/>
          </a:xfrm>
          <a:prstGeom prst="rect">
            <a:avLst/>
          </a:prstGeom>
        </p:spPr>
      </p:pic>
      <p:sp>
        <p:nvSpPr>
          <p:cNvPr id="16" name="Oval Callout 15"/>
          <p:cNvSpPr/>
          <p:nvPr/>
        </p:nvSpPr>
        <p:spPr>
          <a:xfrm>
            <a:off x="4205852" y="34313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9"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2"/>
              </a:ext>
            </a:extLst>
          </a:blip>
          <a:srcRect/>
          <a:stretch>
            <a:fillRect/>
          </a:stretch>
        </p:blipFill>
        <p:spPr>
          <a:xfrm>
            <a:off x="8153400" y="8496300"/>
            <a:ext cx="3048000" cy="1657351"/>
          </a:xfrm>
          <a:prstGeom prst="rect">
            <a:avLst/>
          </a:prstGeom>
        </p:spPr>
      </p:pic>
      <p:grpSp>
        <p:nvGrpSpPr>
          <p:cNvPr id="4" name="Group 3"/>
          <p:cNvGrpSpPr/>
          <p:nvPr/>
        </p:nvGrpSpPr>
        <p:grpSpPr>
          <a:xfrm>
            <a:off x="1347537" y="419100"/>
            <a:ext cx="14860630" cy="2636234"/>
            <a:chOff x="2284370" y="952500"/>
            <a:chExt cx="14860630" cy="2636234"/>
          </a:xfrm>
        </p:grpSpPr>
        <p:sp>
          <p:nvSpPr>
            <p:cNvPr id="15" name="Rectangle 14"/>
            <p:cNvSpPr/>
            <p:nvPr/>
          </p:nvSpPr>
          <p:spPr>
            <a:xfrm>
              <a:off x="2284370" y="1117870"/>
              <a:ext cx="5716630" cy="707886"/>
            </a:xfrm>
            <a:prstGeom prst="rect">
              <a:avLst/>
            </a:prstGeom>
          </p:spPr>
          <p:txBody>
            <a:bodyPr wrap="none">
              <a:spAutoFit/>
            </a:bodyPr>
            <a:lstStyle/>
            <a:p>
              <a:r>
                <a:rPr lang="fr-FR" sz="4000" b="1" dirty="0" err="1">
                  <a:solidFill>
                    <a:srgbClr val="000000"/>
                  </a:solidFill>
                  <a:latin typeface="Arial" panose="020B0604020202020204" pitchFamily="34" charset="0"/>
                  <a:ea typeface="Calibri" panose="020F0502020204030204" pitchFamily="34" charset="0"/>
                </a:rPr>
                <a:t>Bài</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5. </a:t>
              </a:r>
              <a:r>
                <a:rPr lang="fr-FR" sz="4000" b="1" dirty="0">
                  <a:solidFill>
                    <a:srgbClr val="000000"/>
                  </a:solidFill>
                  <a:latin typeface="Arial" panose="020B0604020202020204" pitchFamily="34" charset="0"/>
                  <a:ea typeface="Calibri" panose="020F0502020204030204" pitchFamily="34" charset="0"/>
                </a:rPr>
                <a:t>(SGK – </a:t>
              </a:r>
              <a:r>
                <a:rPr lang="fr-FR" sz="4000" b="1" dirty="0" err="1">
                  <a:solidFill>
                    <a:srgbClr val="000000"/>
                  </a:solidFill>
                  <a:latin typeface="Arial" panose="020B0604020202020204" pitchFamily="34" charset="0"/>
                  <a:ea typeface="Calibri" panose="020F0502020204030204" pitchFamily="34" charset="0"/>
                </a:rPr>
                <a:t>trang</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20)</a:t>
              </a:r>
              <a:endParaRPr lang="en-US" sz="4000" dirty="0"/>
            </a:p>
          </p:txBody>
        </p:sp>
        <mc:AlternateContent xmlns:mc="http://schemas.openxmlformats.org/markup-compatibility/2006" xmlns:a14="http://schemas.microsoft.com/office/drawing/2010/main">
          <mc:Choice Requires="a14">
            <p:sp>
              <p:nvSpPr>
                <p:cNvPr id="2" name="Rectangle 1"/>
                <p:cNvSpPr/>
                <p:nvPr/>
              </p:nvSpPr>
              <p:spPr>
                <a:xfrm>
                  <a:off x="8001000" y="952500"/>
                  <a:ext cx="9144000" cy="2636234"/>
                </a:xfrm>
                <a:prstGeom prst="rect">
                  <a:avLst/>
                </a:prstGeom>
              </p:spPr>
              <p:txBody>
                <a:bodyPr>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Khai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triển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biểu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a:t>
                  </a:r>
                  <a:br>
                    <a:rPr lang="en-US" sz="3800" dirty="0">
                      <a:latin typeface="Arial" panose="020B0604020202020204" pitchFamily="34" charset="0"/>
                      <a:ea typeface="Calibri" panose="020F0502020204030204" pitchFamily="34" charset="0"/>
                      <a:cs typeface="Times New Roman" panose="02020603050405020304" pitchFamily="18" charset="0"/>
                    </a:rPr>
                  </a:br>
                  <a:r>
                    <a:rPr lang="en-US" sz="38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(4</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y</m:t>
                      </m:r>
                      <m:r>
                        <a:rPr lang="en-US" sz="3800" i="1">
                          <a:effectLst/>
                          <a:latin typeface="Cambria Math" panose="02040503050406030204" pitchFamily="18" charset="0"/>
                          <a:ea typeface="Calibri" panose="020F0502020204030204" pitchFamily="34" charset="0"/>
                          <a:cs typeface="Arial" panose="020B0604020202020204" pitchFamily="34" charset="0"/>
                        </a:rPr>
                        <m:t>−</m:t>
                      </m:r>
                      <m:r>
                        <a:rPr lang="en-US" sz="3800">
                          <a:effectLst/>
                          <a:latin typeface="Cambria Math" panose="02040503050406030204" pitchFamily="18" charset="0"/>
                          <a:ea typeface="Calibri" panose="020F0502020204030204" pitchFamily="34" charset="0"/>
                          <a:cs typeface="Arial" panose="020B0604020202020204" pitchFamily="34" charset="0"/>
                        </a:rPr>
                        <m:t>1</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4</m:t>
                          </m:r>
                        </m:sup>
                      </m:sSup>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br>
                    <a:rPr lang="en-US" sz="3800" dirty="0">
                      <a:effectLst/>
                      <a:latin typeface="Arial" panose="020B0604020202020204" pitchFamily="34" charset="0"/>
                      <a:ea typeface="Calibri" panose="020F0502020204030204" pitchFamily="34" charset="0"/>
                      <a:cs typeface="Times New Roman" panose="02020603050405020304" pitchFamily="18" charset="0"/>
                    </a:rPr>
                  </a:br>
                  <a:r>
                    <a:rPr lang="en-US" sz="38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(3</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x</m:t>
                      </m:r>
                      <m:r>
                        <a:rPr lang="en-US" sz="3800">
                          <a:effectLst/>
                          <a:latin typeface="Cambria Math" panose="02040503050406030204" pitchFamily="18" charset="0"/>
                          <a:ea typeface="Calibri" panose="020F0502020204030204" pitchFamily="34" charset="0"/>
                          <a:cs typeface="Arial" panose="020B0604020202020204" pitchFamily="34" charset="0"/>
                        </a:rPr>
                        <m:t>+4</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y</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a:effectLst/>
                              <a:latin typeface="Cambria Math" panose="02040503050406030204" pitchFamily="18" charset="0"/>
                              <a:ea typeface="Calibri" panose="020F0502020204030204" pitchFamily="34" charset="0"/>
                              <a:cs typeface="Arial" panose="020B0604020202020204" pitchFamily="34" charset="0"/>
                            </a:rPr>
                            <m:t>)</m:t>
                          </m:r>
                        </m:e>
                        <m:sup>
                          <m:r>
                            <a:rPr lang="en-US" sz="3800">
                              <a:effectLst/>
                              <a:latin typeface="Cambria Math" panose="02040503050406030204" pitchFamily="18" charset="0"/>
                              <a:ea typeface="Calibri" panose="020F0502020204030204" pitchFamily="34" charset="0"/>
                              <a:cs typeface="Arial" panose="020B0604020202020204" pitchFamily="34" charset="0"/>
                            </a:rPr>
                            <m:t>5</m:t>
                          </m:r>
                        </m:sup>
                      </m:sSup>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001000" y="952500"/>
                  <a:ext cx="9144000" cy="2636234"/>
                </a:xfrm>
                <a:prstGeom prst="rect">
                  <a:avLst/>
                </a:prstGeom>
                <a:blipFill>
                  <a:blip r:embed="rId43"/>
                  <a:stretch>
                    <a:fillRect l="-2200" b="-787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Rectangle 2"/>
              <p:cNvSpPr/>
              <p:nvPr/>
            </p:nvSpPr>
            <p:spPr>
              <a:xfrm>
                <a:off x="1351548" y="4610100"/>
                <a:ext cx="16003630" cy="3128164"/>
              </a:xfrm>
              <a:prstGeom prst="rect">
                <a:avLst/>
              </a:prstGeom>
            </p:spPr>
            <p:txBody>
              <a:bodyPr wrap="square">
                <a:spAutoFit/>
              </a:bodyPr>
              <a:lstStyle/>
              <a:p>
                <a:pPr>
                  <a:lnSpc>
                    <a:spcPct val="150000"/>
                  </a:lnSpc>
                  <a:spcBef>
                    <a:spcPts val="600"/>
                  </a:spcBef>
                  <a:spcAft>
                    <a:spcPts val="800"/>
                  </a:spcAft>
                </a:pPr>
                <a:r>
                  <a:rPr lang="nl-NL" sz="3800" dirty="0" smtClean="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nl-NL" sz="3800">
                                <a:effectLst/>
                                <a:latin typeface="Cambria Math" panose="02040503050406030204" pitchFamily="18" charset="0"/>
                                <a:ea typeface="Calibri" panose="020F0502020204030204" pitchFamily="34" charset="0"/>
                                <a:cs typeface="Arial" panose="020B0604020202020204" pitchFamily="34" charset="0"/>
                              </a:rPr>
                              <m:t>4</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r>
                              <a:rPr lang="nl-NL" sz="3800">
                                <a:effectLst/>
                                <a:latin typeface="Cambria Math" panose="02040503050406030204" pitchFamily="18" charset="0"/>
                                <a:ea typeface="Calibri" panose="020F0502020204030204" pitchFamily="34" charset="0"/>
                                <a:cs typeface="Arial" panose="020B0604020202020204" pitchFamily="34" charset="0"/>
                              </a:rPr>
                              <m:t> – 1</m:t>
                            </m:r>
                          </m:e>
                        </m:d>
                      </m:e>
                      <m:sup>
                        <m:r>
                          <a:rPr lang="nl-NL" sz="3800">
                            <a:effectLst/>
                            <a:latin typeface="Cambria Math" panose="02040503050406030204" pitchFamily="18" charset="0"/>
                            <a:ea typeface="Calibri" panose="020F0502020204030204" pitchFamily="34" charset="0"/>
                            <a:cs typeface="Arial" panose="020B0604020202020204" pitchFamily="34" charset="0"/>
                          </a:rPr>
                          <m:t>4</m:t>
                        </m:r>
                      </m:sup>
                    </m:sSup>
                    <m:r>
                      <a:rPr lang="nl-NL" sz="3800">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d>
                          <m:dPr>
                            <m:begChr m:val="["/>
                            <m:end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nl-NL" sz="3800">
                                <a:effectLst/>
                                <a:latin typeface="Cambria Math" panose="02040503050406030204" pitchFamily="18" charset="0"/>
                                <a:ea typeface="Calibri" panose="020F0502020204030204" pitchFamily="34" charset="0"/>
                                <a:cs typeface="Arial" panose="020B0604020202020204" pitchFamily="34" charset="0"/>
                              </a:rPr>
                              <m:t>4</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r>
                              <a:rPr lang="nl-NL" sz="3800">
                                <a:effectLst/>
                                <a:latin typeface="Cambria Math" panose="02040503050406030204" pitchFamily="18" charset="0"/>
                                <a:ea typeface="Calibri" panose="020F0502020204030204" pitchFamily="34" charset="0"/>
                                <a:cs typeface="Arial" panose="020B0604020202020204" pitchFamily="34" charset="0"/>
                              </a:rPr>
                              <m:t> + </m:t>
                            </m:r>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nl-NL" sz="3800" i="1">
                                    <a:effectLst/>
                                    <a:latin typeface="Cambria Math" panose="02040503050406030204" pitchFamily="18" charset="0"/>
                                    <a:ea typeface="Calibri" panose="020F0502020204030204" pitchFamily="34" charset="0"/>
                                    <a:cs typeface="Arial" panose="020B0604020202020204" pitchFamily="34" charset="0"/>
                                  </a:rPr>
                                  <m:t>−</m:t>
                                </m:r>
                                <m:r>
                                  <a:rPr lang="nl-NL" sz="3800">
                                    <a:effectLst/>
                                    <a:latin typeface="Cambria Math" panose="02040503050406030204" pitchFamily="18" charset="0"/>
                                    <a:ea typeface="Calibri" panose="020F0502020204030204" pitchFamily="34" charset="0"/>
                                    <a:cs typeface="Arial" panose="020B0604020202020204" pitchFamily="34" charset="0"/>
                                  </a:rPr>
                                  <m:t>1</m:t>
                                </m:r>
                              </m:e>
                            </m:d>
                          </m:e>
                        </m:d>
                      </m:e>
                      <m:sup>
                        <m:r>
                          <a:rPr lang="nl-NL" sz="3800">
                            <a:effectLst/>
                            <a:latin typeface="Cambria Math" panose="02040503050406030204" pitchFamily="18" charset="0"/>
                            <a:ea typeface="Calibri" panose="020F0502020204030204" pitchFamily="34" charset="0"/>
                            <a:cs typeface="Arial" panose="020B0604020202020204" pitchFamily="34" charset="0"/>
                          </a:rPr>
                          <m:t>4</m:t>
                        </m:r>
                      </m:sup>
                    </m:sSup>
                    <m:r>
                      <a:rPr lang="nl-NL" sz="3800">
                        <a:effectLst/>
                        <a:latin typeface="Cambria Math" panose="02040503050406030204" pitchFamily="18" charset="0"/>
                        <a:ea typeface="Calibri" panose="020F0502020204030204" pitchFamily="34" charset="0"/>
                        <a:cs typeface="Arial" panose="020B0604020202020204" pitchFamily="34" charset="0"/>
                      </a:rPr>
                      <m:t>= 256</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e>
                      <m:sup>
                        <m:r>
                          <a:rPr lang="nl-NL" sz="3800">
                            <a:effectLst/>
                            <a:latin typeface="Cambria Math" panose="02040503050406030204" pitchFamily="18" charset="0"/>
                            <a:ea typeface="Calibri" panose="020F0502020204030204" pitchFamily="34" charset="0"/>
                            <a:cs typeface="Arial" panose="020B0604020202020204" pitchFamily="34" charset="0"/>
                          </a:rPr>
                          <m:t>4</m:t>
                        </m:r>
                      </m:sup>
                    </m:sSup>
                    <m:r>
                      <a:rPr lang="nl-NL" sz="3800">
                        <a:effectLst/>
                        <a:latin typeface="Cambria Math" panose="02040503050406030204" pitchFamily="18" charset="0"/>
                        <a:ea typeface="Calibri" panose="020F0502020204030204" pitchFamily="34" charset="0"/>
                        <a:cs typeface="Arial" panose="020B0604020202020204" pitchFamily="34" charset="0"/>
                      </a:rPr>
                      <m:t>– 256</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e>
                      <m:sup>
                        <m:r>
                          <a:rPr lang="nl-NL" sz="3800">
                            <a:effectLst/>
                            <a:latin typeface="Cambria Math" panose="02040503050406030204" pitchFamily="18" charset="0"/>
                            <a:ea typeface="Calibri" panose="020F0502020204030204" pitchFamily="34" charset="0"/>
                            <a:cs typeface="Arial" panose="020B0604020202020204" pitchFamily="34" charset="0"/>
                          </a:rPr>
                          <m:t>3</m:t>
                        </m:r>
                      </m:sup>
                    </m:sSup>
                    <m:r>
                      <a:rPr lang="nl-NL" sz="3800">
                        <a:effectLst/>
                        <a:latin typeface="Cambria Math" panose="02040503050406030204" pitchFamily="18" charset="0"/>
                        <a:ea typeface="Calibri" panose="020F0502020204030204" pitchFamily="34" charset="0"/>
                        <a:cs typeface="Arial" panose="020B0604020202020204" pitchFamily="34" charset="0"/>
                      </a:rPr>
                      <m:t>+ 96</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e>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p>
                    <m:r>
                      <a:rPr lang="nl-NL" sz="3800">
                        <a:effectLst/>
                        <a:latin typeface="Cambria Math" panose="02040503050406030204" pitchFamily="18" charset="0"/>
                        <a:ea typeface="Calibri" panose="020F0502020204030204" pitchFamily="34" charset="0"/>
                        <a:cs typeface="Arial" panose="020B0604020202020204" pitchFamily="34" charset="0"/>
                      </a:rPr>
                      <m:t>– 16</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r>
                      <a:rPr lang="nl-NL" sz="3800">
                        <a:effectLst/>
                        <a:latin typeface="Cambria Math" panose="02040503050406030204" pitchFamily="18" charset="0"/>
                        <a:ea typeface="Calibri" panose="020F0502020204030204" pitchFamily="34" charset="0"/>
                        <a:cs typeface="Arial" panose="020B0604020202020204" pitchFamily="34" charset="0"/>
                      </a:rPr>
                      <m:t> + 1</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800"/>
                  </a:spcAft>
                </a:pPr>
                <a:r>
                  <a:rPr lang="nl-NL" sz="3800" dirty="0" smtClean="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en-US" sz="3800" i="1">
                                <a:effectLst/>
                                <a:latin typeface="Cambria Math" panose="02040503050406030204" pitchFamily="18" charset="0"/>
                                <a:ea typeface="Calibri" panose="020F0502020204030204" pitchFamily="34" charset="0"/>
                                <a:cs typeface="Arial" panose="020B0604020202020204" pitchFamily="34" charset="0"/>
                              </a:rPr>
                            </m:ctrlPr>
                          </m:dPr>
                          <m:e>
                            <m:r>
                              <a:rPr lang="nl-NL" sz="3800">
                                <a:effectLst/>
                                <a:latin typeface="Cambria Math" panose="02040503050406030204" pitchFamily="18" charset="0"/>
                                <a:ea typeface="Calibri" panose="020F0502020204030204" pitchFamily="34" charset="0"/>
                                <a:cs typeface="Arial" panose="020B0604020202020204" pitchFamily="34" charset="0"/>
                              </a:rPr>
                              <m:t>3</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r>
                              <a:rPr lang="nl-NL" sz="3800">
                                <a:effectLst/>
                                <a:latin typeface="Cambria Math" panose="02040503050406030204" pitchFamily="18" charset="0"/>
                                <a:ea typeface="Calibri" panose="020F0502020204030204" pitchFamily="34" charset="0"/>
                                <a:cs typeface="Arial" panose="020B0604020202020204" pitchFamily="34" charset="0"/>
                              </a:rPr>
                              <m:t> + 4</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e>
                        </m:d>
                      </m:e>
                      <m:sup>
                        <m:r>
                          <a:rPr lang="nl-NL" sz="3800">
                            <a:effectLst/>
                            <a:latin typeface="Cambria Math" panose="02040503050406030204" pitchFamily="18" charset="0"/>
                            <a:ea typeface="Calibri" panose="020F0502020204030204" pitchFamily="34" charset="0"/>
                            <a:cs typeface="Arial" panose="020B0604020202020204" pitchFamily="34" charset="0"/>
                          </a:rPr>
                          <m:t>5</m:t>
                        </m:r>
                      </m:sup>
                    </m:sSup>
                  </m:oMath>
                </a14:m>
                <a:endParaRPr lang="en-US" sz="3800" i="1" dirty="0" smtClean="0">
                  <a:effectLst/>
                  <a:latin typeface="Cambria Math" panose="02040503050406030204" pitchFamily="18" charset="0"/>
                  <a:ea typeface="Calibri" panose="020F0502020204030204" pitchFamily="34" charset="0"/>
                  <a:cs typeface="Arial" panose="020B0604020202020204" pitchFamily="34" charset="0"/>
                </a:endParaRPr>
              </a:p>
              <a:p>
                <a:pPr>
                  <a:lnSpc>
                    <a:spcPct val="150000"/>
                  </a:lnSpc>
                  <a:spcBef>
                    <a:spcPts val="600"/>
                  </a:spcBef>
                  <a:spcAft>
                    <a:spcPts val="800"/>
                  </a:spcAft>
                </a:pPr>
                <a:r>
                  <a:rPr lang="nl-NL" sz="3800" dirty="0" smtClean="0">
                    <a:effectLst/>
                    <a:ea typeface="Calibri" panose="020F0502020204030204" pitchFamily="34" charset="0"/>
                    <a:cs typeface="Arial" panose="020B0604020202020204" pitchFamily="34" charset="0"/>
                  </a:rPr>
                  <a:t>      </a:t>
                </a:r>
                <a14:m>
                  <m:oMath xmlns:m="http://schemas.openxmlformats.org/officeDocument/2006/math">
                    <m:r>
                      <a:rPr lang="nl-NL" sz="3800">
                        <a:effectLst/>
                        <a:latin typeface="Cambria Math" panose="02040503050406030204" pitchFamily="18" charset="0"/>
                        <a:ea typeface="Calibri" panose="020F0502020204030204" pitchFamily="34" charset="0"/>
                        <a:cs typeface="Arial" panose="020B0604020202020204" pitchFamily="34" charset="0"/>
                      </a:rPr>
                      <m:t>= 243</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e>
                      <m:sup>
                        <m:r>
                          <a:rPr lang="nl-NL" sz="3800">
                            <a:effectLst/>
                            <a:latin typeface="Cambria Math" panose="02040503050406030204" pitchFamily="18" charset="0"/>
                            <a:ea typeface="Calibri" panose="020F0502020204030204" pitchFamily="34" charset="0"/>
                            <a:cs typeface="Arial" panose="020B0604020202020204" pitchFamily="34" charset="0"/>
                          </a:rPr>
                          <m:t>5</m:t>
                        </m:r>
                      </m:sup>
                    </m:sSup>
                    <m:r>
                      <a:rPr lang="nl-NL" sz="3800">
                        <a:effectLst/>
                        <a:latin typeface="Cambria Math" panose="02040503050406030204" pitchFamily="18" charset="0"/>
                        <a:ea typeface="Calibri" panose="020F0502020204030204" pitchFamily="34" charset="0"/>
                        <a:cs typeface="Arial" panose="020B0604020202020204" pitchFamily="34" charset="0"/>
                      </a:rPr>
                      <m:t>+ 1 620</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e>
                      <m:sup>
                        <m:r>
                          <a:rPr lang="nl-NL" sz="3800">
                            <a:effectLst/>
                            <a:latin typeface="Cambria Math" panose="02040503050406030204" pitchFamily="18" charset="0"/>
                            <a:ea typeface="Calibri" panose="020F0502020204030204" pitchFamily="34" charset="0"/>
                            <a:cs typeface="Arial" panose="020B0604020202020204" pitchFamily="34" charset="0"/>
                          </a:rPr>
                          <m:t>4</m:t>
                        </m:r>
                      </m:sup>
                    </m:sSup>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r>
                      <a:rPr lang="nl-NL" sz="3800">
                        <a:effectLst/>
                        <a:latin typeface="Cambria Math" panose="02040503050406030204" pitchFamily="18" charset="0"/>
                        <a:ea typeface="Calibri" panose="020F0502020204030204" pitchFamily="34" charset="0"/>
                        <a:cs typeface="Arial" panose="020B0604020202020204" pitchFamily="34" charset="0"/>
                      </a:rPr>
                      <m:t> + 4 320</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e>
                      <m:sup>
                        <m:r>
                          <a:rPr lang="nl-NL" sz="3800">
                            <a:effectLst/>
                            <a:latin typeface="Cambria Math" panose="02040503050406030204" pitchFamily="18" charset="0"/>
                            <a:ea typeface="Calibri" panose="020F0502020204030204" pitchFamily="34" charset="0"/>
                            <a:cs typeface="Arial" panose="020B0604020202020204" pitchFamily="34" charset="0"/>
                          </a:rPr>
                          <m:t>3</m:t>
                        </m:r>
                      </m:sup>
                    </m:sSup>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e>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p>
                    <m:r>
                      <a:rPr lang="nl-NL" sz="3800">
                        <a:effectLst/>
                        <a:latin typeface="Cambria Math" panose="02040503050406030204" pitchFamily="18" charset="0"/>
                        <a:ea typeface="Calibri" panose="020F0502020204030204" pitchFamily="34" charset="0"/>
                        <a:cs typeface="Arial" panose="020B0604020202020204" pitchFamily="34" charset="0"/>
                      </a:rPr>
                      <m:t>+ 5 760</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e>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p>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e>
                      <m:sup>
                        <m:r>
                          <a:rPr lang="nl-NL" sz="3800">
                            <a:effectLst/>
                            <a:latin typeface="Cambria Math" panose="02040503050406030204" pitchFamily="18" charset="0"/>
                            <a:ea typeface="Calibri" panose="020F0502020204030204" pitchFamily="34" charset="0"/>
                            <a:cs typeface="Arial" panose="020B0604020202020204" pitchFamily="34" charset="0"/>
                          </a:rPr>
                          <m:t>3</m:t>
                        </m:r>
                      </m:sup>
                    </m:sSup>
                    <m:r>
                      <a:rPr lang="nl-NL" sz="3800">
                        <a:effectLst/>
                        <a:latin typeface="Cambria Math" panose="02040503050406030204" pitchFamily="18" charset="0"/>
                        <a:ea typeface="Calibri" panose="020F0502020204030204" pitchFamily="34" charset="0"/>
                        <a:cs typeface="Arial" panose="020B0604020202020204" pitchFamily="34" charset="0"/>
                      </a:rPr>
                      <m:t>+ 3 840</m:t>
                    </m:r>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e>
                      <m:sup>
                        <m:r>
                          <a:rPr lang="nl-NL" sz="3800">
                            <a:effectLst/>
                            <a:latin typeface="Cambria Math" panose="02040503050406030204" pitchFamily="18" charset="0"/>
                            <a:ea typeface="Calibri" panose="020F0502020204030204" pitchFamily="34" charset="0"/>
                            <a:cs typeface="Arial" panose="020B0604020202020204" pitchFamily="34" charset="0"/>
                          </a:rPr>
                          <m:t>4</m:t>
                        </m:r>
                      </m:sup>
                    </m:sSup>
                    <m:r>
                      <a:rPr lang="nl-NL" sz="3800">
                        <a:effectLst/>
                        <a:latin typeface="Cambria Math" panose="02040503050406030204" pitchFamily="18" charset="0"/>
                        <a:ea typeface="Calibri" panose="020F0502020204030204" pitchFamily="34" charset="0"/>
                        <a:cs typeface="Arial" panose="020B0604020202020204" pitchFamily="34" charset="0"/>
                      </a:rPr>
                      <m:t>+ 1 024</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y</m:t>
                        </m:r>
                      </m:e>
                      <m:sup>
                        <m:r>
                          <a:rPr lang="nl-NL" sz="3800">
                            <a:effectLst/>
                            <a:latin typeface="Cambria Math" panose="02040503050406030204" pitchFamily="18" charset="0"/>
                            <a:ea typeface="Calibri" panose="020F0502020204030204" pitchFamily="34" charset="0"/>
                            <a:cs typeface="Arial" panose="020B0604020202020204" pitchFamily="34" charset="0"/>
                          </a:rPr>
                          <m:t>5</m:t>
                        </m:r>
                      </m:sup>
                    </m:sSup>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51548" y="4610100"/>
                <a:ext cx="16003630" cy="3128164"/>
              </a:xfrm>
              <a:prstGeom prst="rect">
                <a:avLst/>
              </a:prstGeom>
              <a:blipFill>
                <a:blip r:embed="rId44"/>
                <a:stretch>
                  <a:fillRect l="-125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6483105" y="-2096466"/>
            <a:ext cx="4987570" cy="5989439"/>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4336" flipH="1" flipV="1">
            <a:off x="-2687375" y="6438909"/>
            <a:ext cx="4987570" cy="598943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8891" y="-1652381"/>
            <a:ext cx="4240207" cy="424020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736684" y="7699174"/>
            <a:ext cx="4240207" cy="4240207"/>
          </a:xfrm>
          <a:prstGeom prst="rect">
            <a:avLst/>
          </a:prstGeom>
        </p:spPr>
      </p:pic>
      <p:sp>
        <p:nvSpPr>
          <p:cNvPr id="11" name="Rectangle 10"/>
          <p:cNvSpPr/>
          <p:nvPr/>
        </p:nvSpPr>
        <p:spPr>
          <a:xfrm>
            <a:off x="1295400" y="800100"/>
            <a:ext cx="5716630" cy="707886"/>
          </a:xfrm>
          <a:prstGeom prst="rect">
            <a:avLst/>
          </a:prstGeom>
        </p:spPr>
        <p:txBody>
          <a:bodyPr wrap="none">
            <a:spAutoFit/>
          </a:bodyPr>
          <a:lstStyle/>
          <a:p>
            <a:r>
              <a:rPr lang="fr-FR" sz="4000" b="1" dirty="0" err="1">
                <a:solidFill>
                  <a:srgbClr val="000000"/>
                </a:solidFill>
                <a:latin typeface="Arial" panose="020B0604020202020204" pitchFamily="34" charset="0"/>
                <a:ea typeface="Calibri" panose="020F0502020204030204" pitchFamily="34" charset="0"/>
              </a:rPr>
              <a:t>Bài</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6. </a:t>
            </a:r>
            <a:r>
              <a:rPr lang="fr-FR" sz="4000" b="1" dirty="0">
                <a:solidFill>
                  <a:srgbClr val="000000"/>
                </a:solidFill>
                <a:latin typeface="Arial" panose="020B0604020202020204" pitchFamily="34" charset="0"/>
                <a:ea typeface="Calibri" panose="020F0502020204030204" pitchFamily="34" charset="0"/>
              </a:rPr>
              <a:t>(SGK – </a:t>
            </a:r>
            <a:r>
              <a:rPr lang="fr-FR" sz="4000" b="1" dirty="0" err="1">
                <a:solidFill>
                  <a:srgbClr val="000000"/>
                </a:solidFill>
                <a:latin typeface="Arial" panose="020B0604020202020204" pitchFamily="34" charset="0"/>
                <a:ea typeface="Calibri" panose="020F0502020204030204" pitchFamily="34" charset="0"/>
              </a:rPr>
              <a:t>trang</a:t>
            </a:r>
            <a:r>
              <a:rPr lang="fr-FR" sz="4000" b="1" dirty="0">
                <a:solidFill>
                  <a:srgbClr val="000000"/>
                </a:solidFill>
                <a:latin typeface="Arial" panose="020B0604020202020204" pitchFamily="34" charset="0"/>
                <a:ea typeface="Calibri" panose="020F0502020204030204" pitchFamily="34" charset="0"/>
              </a:rPr>
              <a:t> </a:t>
            </a:r>
            <a:r>
              <a:rPr lang="fr-FR" sz="4000" b="1" dirty="0" smtClean="0">
                <a:solidFill>
                  <a:srgbClr val="000000"/>
                </a:solidFill>
                <a:latin typeface="Arial" panose="020B0604020202020204" pitchFamily="34" charset="0"/>
                <a:ea typeface="Calibri" panose="020F0502020204030204" pitchFamily="34" charset="0"/>
              </a:rPr>
              <a:t>20)</a:t>
            </a:r>
            <a:endParaRPr lang="en-US" sz="4000" dirty="0"/>
          </a:p>
        </p:txBody>
      </p:sp>
      <p:sp>
        <p:nvSpPr>
          <p:cNvPr id="13" name="Rectangle 12"/>
          <p:cNvSpPr/>
          <p:nvPr/>
        </p:nvSpPr>
        <p:spPr>
          <a:xfrm>
            <a:off x="1299042" y="1702970"/>
            <a:ext cx="15922157" cy="6232475"/>
          </a:xfrm>
          <a:prstGeom prst="rect">
            <a:avLst/>
          </a:prstGeom>
        </p:spPr>
        <p:txBody>
          <a:bodyPr wrap="square">
            <a:spAutoFit/>
          </a:bodyPr>
          <a:lstStyle/>
          <a:p>
            <a:pPr algn="just">
              <a:lnSpc>
                <a:spcPct val="150000"/>
              </a:lnSpc>
              <a:spcAft>
                <a:spcPts val="1200"/>
              </a:spcAft>
            </a:pPr>
            <a:r>
              <a:rPr lang="vi-VN" sz="3800" dirty="0">
                <a:ea typeface="Calibri" panose="020F0502020204030204" pitchFamily="34" charset="0"/>
                <a:cs typeface="Times New Roman" panose="02020603050405020304" pitchFamily="18" charset="0"/>
              </a:rPr>
              <a:t>Mật khẩu của máy tính là một dãy các kí tự (có kể thứ tự từ trái qua phải) được chọn từ: 10 chữ số, 26 chữ cái in thường cùng với 26 chữ cái in hoa và 10 kí tự đặc biệt. Bạn Ngân muốn lập một mật khẩu của máy tính có độ dài là 8 kí tự bao gồm: 4 kí tự đầu tiên là 4 chữ số đôi một khác nhau, 2 kí tự tiếp theo là chữ cái in thường, 1 kí tự tiếp theo nữa là chữ cái in hoa, kí tự cuối cùng là kí tự đặc biệt. Bạn Ngân có bao nhiêu cách lập mật khẩu của máy tính?</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6"/>
          <a:srcRect/>
          <a:stretch>
            <a:fillRect/>
          </a:stretch>
        </p:blipFill>
        <p:spPr>
          <a:xfrm>
            <a:off x="14173200" y="7799743"/>
            <a:ext cx="1978870" cy="21364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728268">
            <a:off x="16291407" y="-2060114"/>
            <a:ext cx="5304839" cy="6370439"/>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20024" flipH="1" flipV="1">
            <a:off x="-3126234" y="6122240"/>
            <a:ext cx="5867575" cy="704621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02154" y="7032529"/>
            <a:ext cx="4240207" cy="424020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78396">
            <a:off x="16189087" y="8638587"/>
            <a:ext cx="1581624" cy="943254"/>
          </a:xfrm>
          <a:prstGeom prst="rect">
            <a:avLst/>
          </a:prstGeom>
        </p:spPr>
      </p:pic>
      <p:sp>
        <p:nvSpPr>
          <p:cNvPr id="17" name="Oval Callout 16"/>
          <p:cNvSpPr/>
          <p:nvPr/>
        </p:nvSpPr>
        <p:spPr>
          <a:xfrm>
            <a:off x="2438400" y="6881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2492447" y="1763596"/>
                <a:ext cx="13766485" cy="7037504"/>
              </a:xfrm>
              <a:prstGeom prst="rect">
                <a:avLst/>
              </a:prstGeom>
            </p:spPr>
            <p:txBody>
              <a:bodyPr wrap="square">
                <a:spAutoFit/>
              </a:bodyPr>
              <a:lstStyle/>
              <a:p>
                <a:pPr marL="571500" indent="-571500" algn="just">
                  <a:lnSpc>
                    <a:spcPct val="200000"/>
                  </a:lnSpc>
                  <a:buFont typeface="Arial" panose="020B0604020202020204" pitchFamily="34" charset="0"/>
                  <a:buChar char="•"/>
                </a:pPr>
                <a:r>
                  <a:rPr lang="nl-NL" sz="3800" dirty="0" smtClean="0">
                    <a:latin typeface="Arial" panose="020B0604020202020204" pitchFamily="34" charset="0"/>
                    <a:ea typeface="Calibri" panose="020F0502020204030204" pitchFamily="34" charset="0"/>
                    <a:cs typeface="Times New Roman" panose="02020603050405020304" pitchFamily="18" charset="0"/>
                  </a:rPr>
                  <a:t>Số </a:t>
                </a:r>
                <a:r>
                  <a:rPr lang="nl-NL" sz="3800" dirty="0">
                    <a:latin typeface="Arial" panose="020B0604020202020204" pitchFamily="34" charset="0"/>
                    <a:ea typeface="Calibri" panose="020F0502020204030204" pitchFamily="34" charset="0"/>
                    <a:cs typeface="Times New Roman" panose="02020603050405020304" pitchFamily="18" charset="0"/>
                  </a:rPr>
                  <a:t>cách chọn 4 kí tự đầu tiên là: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A</m:t>
                        </m:r>
                      </m:e>
                      <m:sub>
                        <m:r>
                          <a:rPr lang="nl-NL" sz="3800">
                            <a:effectLst/>
                            <a:latin typeface="Cambria Math" panose="02040503050406030204" pitchFamily="18" charset="0"/>
                            <a:ea typeface="Calibri" panose="020F0502020204030204" pitchFamily="34" charset="0"/>
                            <a:cs typeface="Arial" panose="020B0604020202020204" pitchFamily="34" charset="0"/>
                          </a:rPr>
                          <m:t>10</m:t>
                        </m:r>
                      </m:sub>
                      <m:sup>
                        <m:r>
                          <a:rPr lang="nl-NL" sz="3800">
                            <a:effectLst/>
                            <a:latin typeface="Cambria Math" panose="02040503050406030204" pitchFamily="18" charset="0"/>
                            <a:ea typeface="Calibri" panose="020F0502020204030204" pitchFamily="34" charset="0"/>
                            <a:cs typeface="Arial" panose="020B0604020202020204" pitchFamily="34" charset="0"/>
                          </a:rPr>
                          <m:t>4</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chọn)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20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Số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cách chọn 2 kí tự tiếp theo là: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1</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nl-NL" sz="3800">
                        <a:effectLst/>
                        <a:latin typeface="Cambria Math" panose="02040503050406030204" pitchFamily="18" charset="0"/>
                        <a:ea typeface="Times New Roman" panose="02020603050405020304" pitchFamily="18" charset="0"/>
                        <a:cs typeface="Arial" panose="020B0604020202020204" pitchFamily="34" charset="0"/>
                      </a:rPr>
                      <m:t> </m:t>
                    </m:r>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1</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chọn)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20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Số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cách chọn 1 kí tự tiếp theo là: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1</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chọn)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20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Số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cách chọn 1 kí tự cuối cùng là: </a:t>
                </a:r>
                <a14:m>
                  <m:oMath xmlns:m="http://schemas.openxmlformats.org/officeDocument/2006/math">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10</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1</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chọn)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    Áp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dụng quy tắc nhân, ta có số mật khẩu có thể tạo thành là: </a:t>
                </a:r>
                <a14:m>
                  <m:oMath xmlns:m="http://schemas.openxmlformats.org/officeDocument/2006/math">
                    <m:sSubSup>
                      <m:sSubSupPr>
                        <m:ctrlPr>
                          <a:rPr lang="en-US" sz="3800" i="1" smtClean="0">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A</m:t>
                        </m:r>
                      </m:e>
                      <m:sub>
                        <m:r>
                          <a:rPr lang="nl-NL" sz="3800">
                            <a:effectLst/>
                            <a:latin typeface="Cambria Math" panose="02040503050406030204" pitchFamily="18" charset="0"/>
                            <a:ea typeface="Calibri" panose="020F0502020204030204" pitchFamily="34" charset="0"/>
                            <a:cs typeface="Arial" panose="020B0604020202020204" pitchFamily="34" charset="0"/>
                          </a:rPr>
                          <m:t>10</m:t>
                        </m:r>
                      </m:sub>
                      <m:sup>
                        <m:r>
                          <a:rPr lang="nl-NL" sz="3800">
                            <a:effectLst/>
                            <a:latin typeface="Cambria Math" panose="02040503050406030204" pitchFamily="18" charset="0"/>
                            <a:ea typeface="Calibri" panose="020F0502020204030204" pitchFamily="34" charset="0"/>
                            <a:cs typeface="Arial" panose="020B0604020202020204" pitchFamily="34" charset="0"/>
                          </a:rPr>
                          <m:t>4</m:t>
                        </m:r>
                      </m:sup>
                    </m:sSubSup>
                    <m:r>
                      <a:rPr lang="nl-NL" sz="3800">
                        <a:effectLst/>
                        <a:latin typeface="Cambria Math" panose="02040503050406030204" pitchFamily="18" charset="0"/>
                        <a:ea typeface="Calibri" panose="020F0502020204030204" pitchFamily="34" charset="0"/>
                        <a:cs typeface="Arial" panose="020B0604020202020204" pitchFamily="34" charset="0"/>
                      </a:rPr>
                      <m:t>.</m:t>
                    </m:r>
                    <m:r>
                      <a:rPr lang="nl-NL" sz="3800">
                        <a:effectLst/>
                        <a:latin typeface="Cambria Math" panose="02040503050406030204" pitchFamily="18" charset="0"/>
                        <a:ea typeface="Times New Roman" panose="02020603050405020304" pitchFamily="18" charset="0"/>
                        <a:cs typeface="Arial" panose="020B0604020202020204" pitchFamily="34" charset="0"/>
                      </a:rPr>
                      <m:t> </m:t>
                    </m:r>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1</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nl-NL" sz="3800">
                        <a:effectLst/>
                        <a:latin typeface="Cambria Math" panose="02040503050406030204" pitchFamily="18" charset="0"/>
                        <a:ea typeface="Times New Roman" panose="02020603050405020304" pitchFamily="18" charset="0"/>
                        <a:cs typeface="Arial" panose="020B0604020202020204" pitchFamily="34" charset="0"/>
                      </a:rPr>
                      <m:t> </m:t>
                    </m:r>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1</m:t>
                        </m:r>
                      </m:sup>
                    </m:sSubSup>
                    <m:r>
                      <a:rPr lang="nl-NL" sz="3800">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26</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1</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nl-NL" sz="3800">
                        <a:effectLst/>
                        <a:latin typeface="Cambria Math" panose="02040503050406030204" pitchFamily="18" charset="0"/>
                        <a:ea typeface="Times New Roman" panose="02020603050405020304" pitchFamily="18" charset="0"/>
                        <a:cs typeface="Arial" panose="020B0604020202020204" pitchFamily="34" charset="0"/>
                      </a:rPr>
                      <m:t> </m:t>
                    </m:r>
                    <m:sSubSup>
                      <m:sSub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bSupPr>
                      <m:e>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C</m:t>
                        </m:r>
                      </m:e>
                      <m:sub>
                        <m:r>
                          <a:rPr lang="nl-NL" sz="3800">
                            <a:effectLst/>
                            <a:latin typeface="Cambria Math" panose="02040503050406030204" pitchFamily="18" charset="0"/>
                            <a:ea typeface="Times New Roman" panose="02020603050405020304" pitchFamily="18" charset="0"/>
                            <a:cs typeface="Arial" panose="020B0604020202020204" pitchFamily="34" charset="0"/>
                          </a:rPr>
                          <m:t>10</m:t>
                        </m:r>
                      </m:sub>
                      <m:sup>
                        <m:r>
                          <a:rPr lang="nl-NL" sz="3800">
                            <a:effectLst/>
                            <a:latin typeface="Cambria Math" panose="02040503050406030204" pitchFamily="18" charset="0"/>
                            <a:ea typeface="Times New Roman" panose="02020603050405020304" pitchFamily="18" charset="0"/>
                            <a:cs typeface="Arial" panose="020B0604020202020204" pitchFamily="34" charset="0"/>
                          </a:rPr>
                          <m:t>1</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(mật khẩu)</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92447" y="1763596"/>
                <a:ext cx="13766485" cy="7037504"/>
              </a:xfrm>
              <a:prstGeom prst="rect">
                <a:avLst/>
              </a:prstGeom>
              <a:blipFill>
                <a:blip r:embed="rId8"/>
                <a:stretch>
                  <a:fillRect l="-1329" r="-2214" b="-2338"/>
                </a:stretch>
              </a:blipFill>
            </p:spPr>
            <p:txBody>
              <a:bodyPr/>
              <a:lstStyle/>
              <a:p>
                <a:r>
                  <a:rPr lang="en-US">
                    <a:noFill/>
                  </a:rPr>
                  <a:t> </a:t>
                </a:r>
              </a:p>
            </p:txBody>
          </p:sp>
        </mc:Fallback>
      </mc:AlternateContent>
    </p:spTree>
    <p:extLst>
      <p:ext uri="{BB962C8B-B14F-4D97-AF65-F5344CB8AC3E}">
        <p14:creationId xmlns:p14="http://schemas.microsoft.com/office/powerpoint/2010/main" val="407644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3124200" y="3543300"/>
            <a:ext cx="12155654" cy="1615827"/>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000" b="1" i="0" u="none" strike="noStrike" kern="1200" cap="none" spc="0" normalizeH="0" baseline="0" noProof="0" dirty="0" smtClean="0">
                <a:ln>
                  <a:noFill/>
                </a:ln>
                <a:solidFill>
                  <a:srgbClr val="C45C67"/>
                </a:solidFill>
                <a:effectLst/>
                <a:uLnTx/>
                <a:uFillTx/>
                <a:latin typeface="Arial" panose="020B0604020202020204" pitchFamily="34" charset="0"/>
                <a:ea typeface="+mn-ea"/>
                <a:cs typeface="Arial" panose="020B0604020202020204" pitchFamily="34" charset="0"/>
              </a:rPr>
              <a:t>BÀI</a:t>
            </a:r>
            <a:r>
              <a:rPr kumimoji="0" lang="en-US" sz="7000" b="1" i="0" u="none" strike="noStrike" kern="1200" cap="none" spc="0" normalizeH="0" noProof="0" dirty="0" smtClean="0">
                <a:ln>
                  <a:noFill/>
                </a:ln>
                <a:solidFill>
                  <a:srgbClr val="C45C67"/>
                </a:solidFill>
                <a:effectLst/>
                <a:uLnTx/>
                <a:uFillTx/>
                <a:latin typeface="Arial" panose="020B0604020202020204" pitchFamily="34" charset="0"/>
                <a:ea typeface="+mn-ea"/>
                <a:cs typeface="Arial" panose="020B0604020202020204" pitchFamily="34" charset="0"/>
              </a:rPr>
              <a:t> TẬP CUỐI CHƯƠNG V</a:t>
            </a:r>
            <a:endParaRPr kumimoji="0" lang="en-US" sz="7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945036">
            <a:off x="1087840" y="8047640"/>
            <a:ext cx="2001824" cy="119385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flipH="1">
            <a:off x="15912896" y="1052199"/>
            <a:ext cx="1082759" cy="1610050"/>
          </a:xfrm>
          <a:prstGeom prst="rect">
            <a:avLst/>
          </a:prstGeom>
        </p:spPr>
      </p:pic>
    </p:spTree>
    <p:extLst>
      <p:ext uri="{BB962C8B-B14F-4D97-AF65-F5344CB8AC3E}">
        <p14:creationId xmlns:p14="http://schemas.microsoft.com/office/powerpoint/2010/main" val="2036416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7226814" y="5901267"/>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83640" flipH="1">
            <a:off x="16741390" y="149862"/>
            <a:ext cx="1072449" cy="1189957"/>
          </a:xfrm>
          <a:prstGeom prst="rect">
            <a:avLst/>
          </a:prstGeom>
        </p:spPr>
      </p:pic>
      <p:sp>
        <p:nvSpPr>
          <p:cNvPr id="9" name="Rectangle 8"/>
          <p:cNvSpPr/>
          <p:nvPr/>
        </p:nvSpPr>
        <p:spPr>
          <a:xfrm>
            <a:off x="304800" y="342900"/>
            <a:ext cx="571663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7. </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(SGK – </a:t>
            </a: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20)</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val Callout 9"/>
          <p:cNvSpPr/>
          <p:nvPr/>
        </p:nvSpPr>
        <p:spPr>
          <a:xfrm>
            <a:off x="1752600" y="5658763"/>
            <a:ext cx="1683043" cy="703937"/>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304800" y="1028700"/>
                <a:ext cx="17457772" cy="4478149"/>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phổ</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tổ</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cuộc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giữa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lớp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nội</a:t>
                </a:r>
                <a:r>
                  <a:rPr lang="en-US" sz="3800" dirty="0">
                    <a:latin typeface="Arial" panose="020B0604020202020204" pitchFamily="34" charset="0"/>
                    <a:ea typeface="Calibri" panose="020F0502020204030204" pitchFamily="34" charset="0"/>
                    <a:cs typeface="Times New Roman" panose="02020603050405020304" pitchFamily="18" charset="0"/>
                  </a:rPr>
                  <a:t> dung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4×100</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yêu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cầu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gồm</a:t>
                </a:r>
                <a:r>
                  <a:rPr lang="en-US" sz="3800" dirty="0">
                    <a:effectLst/>
                    <a:latin typeface="Arial" panose="020B0604020202020204" pitchFamily="34" charset="0"/>
                    <a:ea typeface="Calibri" panose="020F0502020204030204" pitchFamily="34" charset="0"/>
                    <a:cs typeface="Times New Roman" panose="02020603050405020304" pitchFamily="18" charset="0"/>
                  </a:rPr>
                  <a:t> 2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nam</a:t>
                </a:r>
                <a:r>
                  <a:rPr lang="en-US" sz="3800" dirty="0">
                    <a:effectLst/>
                    <a:latin typeface="Arial" panose="020B0604020202020204" pitchFamily="34" charset="0"/>
                    <a:ea typeface="Calibri" panose="020F0502020204030204" pitchFamily="34" charset="0"/>
                    <a:cs typeface="Times New Roman" panose="02020603050405020304" pitchFamily="18" charset="0"/>
                  </a:rPr>
                  <a:t>, 2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nữ</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giáo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viên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nhiệm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vụ</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chọn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4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sắp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xếp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tự</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chạy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để</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đăng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dự</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cách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lập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ra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đủ</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kiện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đăng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Biết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lớp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bạn</a:t>
                </a:r>
                <a:r>
                  <a:rPr lang="en-US" sz="3800" dirty="0">
                    <a:effectLst/>
                    <a:latin typeface="Arial" panose="020B0604020202020204" pitchFamily="34" charset="0"/>
                    <a:ea typeface="Calibri" panose="020F0502020204030204" pitchFamily="34" charset="0"/>
                    <a:cs typeface="Times New Roman" panose="02020603050405020304" pitchFamily="18" charset="0"/>
                  </a:rPr>
                  <a:t> An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22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nam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17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nữ</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04800" y="1028700"/>
                <a:ext cx="17457772" cy="4478149"/>
              </a:xfrm>
              <a:prstGeom prst="rect">
                <a:avLst/>
              </a:prstGeom>
              <a:blipFill>
                <a:blip r:embed="rId9"/>
                <a:stretch>
                  <a:fillRect l="-1152" r="-1152" b="-2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28600" y="6497184"/>
                <a:ext cx="17949334" cy="3635611"/>
              </a:xfrm>
              <a:prstGeom prst="rect">
                <a:avLst/>
              </a:prstGeom>
            </p:spPr>
            <p:txBody>
              <a:bodyPr wrap="square">
                <a:spAutoFit/>
              </a:bodyPr>
              <a:lstStyle/>
              <a:p>
                <a:pPr marL="571500" indent="-571500">
                  <a:lnSpc>
                    <a:spcPct val="150000"/>
                  </a:lnSpc>
                  <a:buFont typeface="Arial" panose="020B0604020202020204" pitchFamily="34" charset="0"/>
                  <a:buChar char="•"/>
                </a:pPr>
                <a:r>
                  <a:rPr lang="nl-NL" sz="3800" dirty="0" smtClean="0">
                    <a:latin typeface="Arial" panose="020B0604020202020204" pitchFamily="34" charset="0"/>
                    <a:ea typeface="Calibri" panose="020F0502020204030204" pitchFamily="34" charset="0"/>
                    <a:cs typeface="Times New Roman" panose="02020603050405020304" pitchFamily="18" charset="0"/>
                  </a:rPr>
                  <a:t>Số </a:t>
                </a:r>
                <a:r>
                  <a:rPr lang="nl-NL" sz="3800" dirty="0">
                    <a:latin typeface="Arial" panose="020B0604020202020204" pitchFamily="34" charset="0"/>
                    <a:ea typeface="Calibri" panose="020F0502020204030204" pitchFamily="34" charset="0"/>
                    <a:cs typeface="Times New Roman" panose="02020603050405020304" pitchFamily="18" charset="0"/>
                  </a:rPr>
                  <a:t>cách chọn ra 2 bạn nam bất kì tử 22 bạn nam là: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22</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chọn)</a:t>
                </a:r>
                <a:endParaRPr lang="en-US" sz="38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5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Số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cách chọn ra 2 bạn nữ bất kì từ 17 bạn nữ là: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17</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(cách chọn</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5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Số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cách sắp xếp thứ tự thi đấu của 4 bạn là: 4! (cách xếp) </a:t>
                </a:r>
                <a:endParaRPr lang="en-US" sz="3800" dirty="0" smtClean="0">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50000"/>
                  </a:lnSpc>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Áp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dụng quy tắc nhân, ta có số cách lập một đội thi đấu là: </a:t>
                </a: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22</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nl-NL" sz="3800">
                        <a:effectLst/>
                        <a:latin typeface="Cambria Math" panose="02040503050406030204" pitchFamily="18" charset="0"/>
                        <a:ea typeface="Calibri" panose="020F0502020204030204" pitchFamily="34" charset="0"/>
                        <a:cs typeface="Arial" panose="020B0604020202020204" pitchFamily="34" charset="0"/>
                      </a:rPr>
                      <m:t> </m:t>
                    </m:r>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C</m:t>
                        </m:r>
                      </m:e>
                      <m:sub>
                        <m:r>
                          <a:rPr lang="nl-NL" sz="3800">
                            <a:effectLst/>
                            <a:latin typeface="Cambria Math" panose="02040503050406030204" pitchFamily="18" charset="0"/>
                            <a:ea typeface="Calibri" panose="020F0502020204030204" pitchFamily="34" charset="0"/>
                            <a:cs typeface="Arial" panose="020B0604020202020204" pitchFamily="34" charset="0"/>
                          </a:rPr>
                          <m:t>17</m:t>
                        </m:r>
                      </m:sub>
                      <m:sup>
                        <m:r>
                          <a:rPr lang="nl-NL" sz="3800">
                            <a:effectLst/>
                            <a:latin typeface="Cambria Math" panose="02040503050406030204" pitchFamily="18" charset="0"/>
                            <a:ea typeface="Calibri" panose="020F0502020204030204" pitchFamily="34" charset="0"/>
                            <a:cs typeface="Arial" panose="020B0604020202020204" pitchFamily="34" charset="0"/>
                          </a:rPr>
                          <m:t>2</m:t>
                        </m:r>
                      </m:sup>
                    </m:sSubSup>
                    <m:r>
                      <a:rPr lang="nl-NL" sz="3800">
                        <a:effectLst/>
                        <a:latin typeface="Cambria Math" panose="02040503050406030204" pitchFamily="18" charset="0"/>
                        <a:ea typeface="Calibri" panose="020F0502020204030204" pitchFamily="34" charset="0"/>
                        <a:cs typeface="Arial" panose="020B0604020202020204" pitchFamily="34" charset="0"/>
                      </a:rPr>
                      <m:t>.</m:t>
                    </m:r>
                  </m:oMath>
                </a14:m>
                <a:r>
                  <a:rPr lang="nl-NL" sz="3800" dirty="0">
                    <a:effectLst/>
                    <a:latin typeface="Arial" panose="020B0604020202020204" pitchFamily="34" charset="0"/>
                    <a:ea typeface="Times New Roman" panose="02020603050405020304" pitchFamily="18" charset="0"/>
                    <a:cs typeface="Times New Roman" panose="02020603050405020304" pitchFamily="18" charset="0"/>
                  </a:rPr>
                  <a:t> 4! (cách lập</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28600" y="6497184"/>
                <a:ext cx="17949334" cy="3635611"/>
              </a:xfrm>
              <a:prstGeom prst="rect">
                <a:avLst/>
              </a:prstGeom>
              <a:blipFill>
                <a:blip r:embed="rId10"/>
                <a:stretch>
                  <a:fillRect l="-1019" r="-1053" b="-2852"/>
                </a:stretch>
              </a:blipFill>
            </p:spPr>
            <p:txBody>
              <a:bodyPr/>
              <a:lstStyle/>
              <a:p>
                <a:r>
                  <a:rPr lang="en-US">
                    <a:noFill/>
                  </a:rPr>
                  <a:t> </a:t>
                </a:r>
              </a:p>
            </p:txBody>
          </p:sp>
        </mc:Fallback>
      </mc:AlternateContent>
    </p:spTree>
    <p:extLst>
      <p:ext uri="{BB962C8B-B14F-4D97-AF65-F5344CB8AC3E}">
        <p14:creationId xmlns:p14="http://schemas.microsoft.com/office/powerpoint/2010/main" val="172599210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barn(inVertical)">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down)">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94984" y="-2556564"/>
            <a:ext cx="4240207" cy="424020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78396">
            <a:off x="16208656" y="-504554"/>
            <a:ext cx="1836514" cy="109526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331629" flipH="1">
            <a:off x="308193" y="9075708"/>
            <a:ext cx="1510860" cy="901052"/>
          </a:xfrm>
          <a:prstGeom prst="rect">
            <a:avLst/>
          </a:prstGeom>
        </p:spPr>
      </p:pic>
      <p:sp>
        <p:nvSpPr>
          <p:cNvPr id="13" name="Rectangle 12"/>
          <p:cNvSpPr/>
          <p:nvPr/>
        </p:nvSpPr>
        <p:spPr>
          <a:xfrm>
            <a:off x="762000" y="522328"/>
            <a:ext cx="571663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lang="fr-FR" sz="4000" b="1" dirty="0">
                <a:solidFill>
                  <a:srgbClr val="000000"/>
                </a:solidFill>
                <a:latin typeface="Arial" panose="020B0604020202020204" pitchFamily="34" charset="0"/>
                <a:ea typeface="Calibri" panose="020F0502020204030204" pitchFamily="34" charset="0"/>
              </a:rPr>
              <a:t>8</a:t>
            </a:r>
            <a:r>
              <a:rPr kumimoji="0" lang="fr-FR" sz="40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(SGK – </a:t>
            </a: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20)</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5"/>
          <p:cNvPicPr>
            <a:picLocks noChangeAspect="1"/>
          </p:cNvPicPr>
          <p:nvPr/>
        </p:nvPicPr>
        <p:blipFill>
          <a:blip r:embed="rId9"/>
          <a:srcRect/>
          <a:stretch>
            <a:fillRect/>
          </a:stretch>
        </p:blipFill>
        <p:spPr>
          <a:xfrm>
            <a:off x="13868400" y="6896100"/>
            <a:ext cx="3814907" cy="3179090"/>
          </a:xfrm>
          <a:prstGeom prst="rect">
            <a:avLst/>
          </a:prstGeom>
        </p:spPr>
      </p:pic>
      <p:sp>
        <p:nvSpPr>
          <p:cNvPr id="11" name="Oval Callout 10"/>
          <p:cNvSpPr/>
          <p:nvPr/>
        </p:nvSpPr>
        <p:spPr>
          <a:xfrm>
            <a:off x="1898644" y="5881027"/>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 name="Rectangle 3"/>
          <p:cNvSpPr/>
          <p:nvPr/>
        </p:nvSpPr>
        <p:spPr>
          <a:xfrm>
            <a:off x="761999" y="1181100"/>
            <a:ext cx="16921307" cy="4478149"/>
          </a:xfrm>
          <a:prstGeom prst="rect">
            <a:avLst/>
          </a:prstGeom>
        </p:spPr>
        <p:txBody>
          <a:bodyPr wrap="square">
            <a:spAutoFit/>
          </a:bodyPr>
          <a:lstStyle/>
          <a:p>
            <a:pPr algn="just">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Thảo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muốn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mua</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chiếc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phục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vụ</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việc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3 </a:t>
            </a:r>
            <a:r>
              <a:rPr lang="en-US" sz="3800" dirty="0" err="1">
                <a:latin typeface="Arial" panose="020B0604020202020204" pitchFamily="34" charset="0"/>
                <a:ea typeface="Calibri" panose="020F0502020204030204" pitchFamily="34" charset="0"/>
                <a:cs typeface="Times New Roman" panose="02020603050405020304" pitchFamily="18" charset="0"/>
              </a:rPr>
              <a:t>hãng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tham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khảo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4 </a:t>
            </a:r>
            <a:r>
              <a:rPr lang="en-US" sz="3800" dirty="0" err="1">
                <a:latin typeface="Arial" panose="020B0604020202020204" pitchFamily="34" charset="0"/>
                <a:ea typeface="Calibri" panose="020F0502020204030204" pitchFamily="34" charset="0"/>
                <a:cs typeface="Times New Roman" panose="02020603050405020304" pitchFamily="18" charset="0"/>
              </a:rPr>
              <a:t>loại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phù</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5 </a:t>
            </a:r>
            <a:r>
              <a:rPr lang="en-US" sz="3800" dirty="0" err="1">
                <a:latin typeface="Arial" panose="020B0604020202020204" pitchFamily="34" charset="0"/>
                <a:ea typeface="Calibri" panose="020F0502020204030204" pitchFamily="34" charset="0"/>
                <a:cs typeface="Times New Roman" panose="02020603050405020304" pitchFamily="18" charset="0"/>
              </a:rPr>
              <a:t>loại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phù</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7 </a:t>
            </a:r>
            <a:r>
              <a:rPr lang="en-US" sz="3800" dirty="0" err="1">
                <a:latin typeface="Arial" panose="020B0604020202020204" pitchFamily="34" charset="0"/>
                <a:ea typeface="Calibri" panose="020F0502020204030204" pitchFamily="34" charset="0"/>
                <a:cs typeface="Times New Roman" panose="02020603050405020304" pitchFamily="18" charset="0"/>
              </a:rPr>
              <a:t>loại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phù</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hợp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Thảo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chọn</a:t>
            </a:r>
            <a:r>
              <a:rPr lang="en-US" sz="3800" dirty="0">
                <a:latin typeface="Arial" panose="020B0604020202020204" pitchFamily="34" charset="0"/>
                <a:ea typeface="Calibri" panose="020F0502020204030204" pitchFamily="34" charset="0"/>
                <a:cs typeface="Times New Roman" panose="02020603050405020304" pitchFamily="18" charset="0"/>
              </a:rPr>
              <a:t> 2 </a:t>
            </a:r>
            <a:r>
              <a:rPr lang="en-US" sz="3800" dirty="0" err="1">
                <a:latin typeface="Arial" panose="020B0604020202020204" pitchFamily="34" charset="0"/>
                <a:ea typeface="Calibri" panose="020F0502020204030204" pitchFamily="34" charset="0"/>
                <a:cs typeface="Times New Roman" panose="02020603050405020304" pitchFamily="18" charset="0"/>
              </a:rPr>
              <a:t>máy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dùng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việc</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761998" y="7050629"/>
                <a:ext cx="12649201" cy="2741071"/>
              </a:xfrm>
              <a:prstGeom prst="rect">
                <a:avLst/>
              </a:prstGeom>
            </p:spPr>
            <p:txBody>
              <a:bodyPr wrap="square">
                <a:spAutoFit/>
              </a:bodyPr>
              <a:lstStyle/>
              <a:p>
                <a:pPr marL="571500" indent="-571500">
                  <a:lnSpc>
                    <a:spcPct val="150000"/>
                  </a:lnSpc>
                  <a:buFont typeface="Arial" panose="020B0604020202020204" pitchFamily="34" charset="0"/>
                  <a:buChar char="•"/>
                </a:pPr>
                <a:r>
                  <a:rPr lang="fr-FR" sz="3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Tổng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máy</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phù</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hợp</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 4 + 5 + 7 = 16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máy</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50000"/>
                  </a:lnSpc>
                  <a:buFont typeface="Arial" panose="020B0604020202020204" pitchFamily="34" charset="0"/>
                  <a:buChar char="•"/>
                </a:pPr>
                <a:r>
                  <a:rPr lang="fr-FR" sz="38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máy</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tính</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16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máy</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tính</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phù</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hợp</a:t>
                </a:r>
                <a:r>
                  <a:rPr lang="fr-FR"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a:t>
                </a:r>
                <a:r>
                  <a:rPr lang="pt-BR" sz="3800" dirty="0">
                    <a:effectLst/>
                    <a:latin typeface="Arial" panose="020B0604020202020204" pitchFamily="34" charset="0"/>
                    <a:ea typeface="Calibri" panose="020F0502020204030204" pitchFamily="34" charset="0"/>
                    <a:cs typeface="Times New Roman" panose="02020603050405020304" pitchFamily="18" charset="0"/>
                  </a:rPr>
                  <a:t>: </a:t>
                </a:r>
                <a:endParaRPr lang="pt-BR" sz="3800"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14:m>
                  <m:oMath xmlns:m="http://schemas.openxmlformats.org/officeDocument/2006/math">
                    <m:sSubSup>
                      <m:sSub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pt-BR" sz="3800">
                            <a:effectLst/>
                            <a:latin typeface="Cambria Math" panose="02040503050406030204" pitchFamily="18" charset="0"/>
                            <a:ea typeface="Calibri" panose="020F0502020204030204" pitchFamily="34" charset="0"/>
                            <a:cs typeface="Arial" panose="020B0604020202020204" pitchFamily="34" charset="0"/>
                          </a:rPr>
                          <m:t>C</m:t>
                        </m:r>
                      </m:e>
                      <m:sub>
                        <m:r>
                          <a:rPr lang="pt-BR" sz="3800">
                            <a:effectLst/>
                            <a:latin typeface="Cambria Math" panose="02040503050406030204" pitchFamily="18" charset="0"/>
                            <a:ea typeface="Calibri" panose="020F0502020204030204" pitchFamily="34" charset="0"/>
                            <a:cs typeface="Arial" panose="020B0604020202020204" pitchFamily="34" charset="0"/>
                          </a:rPr>
                          <m:t>16</m:t>
                        </m:r>
                      </m:sub>
                      <m:sup>
                        <m:r>
                          <a:rPr lang="pt-BR" sz="3800">
                            <a:effectLst/>
                            <a:latin typeface="Cambria Math" panose="02040503050406030204" pitchFamily="18" charset="0"/>
                            <a:ea typeface="Calibri" panose="020F0502020204030204" pitchFamily="34" charset="0"/>
                            <a:cs typeface="Arial" panose="020B0604020202020204" pitchFamily="34" charset="0"/>
                          </a:rPr>
                          <m:t>2</m:t>
                        </m:r>
                      </m:sup>
                    </m:sSubSup>
                  </m:oMath>
                </a14:m>
                <a:r>
                  <a:rPr lang="pt-BR" sz="3800" dirty="0">
                    <a:effectLst/>
                    <a:latin typeface="Arial" panose="020B0604020202020204" pitchFamily="34" charset="0"/>
                    <a:ea typeface="Times New Roman" panose="02020603050405020304" pitchFamily="18" charset="0"/>
                    <a:cs typeface="Times New Roman" panose="02020603050405020304" pitchFamily="18" charset="0"/>
                  </a:rPr>
                  <a:t> = 120 (cách chọn</a:t>
                </a:r>
                <a:r>
                  <a:rPr lang="pt-BR" sz="38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61998" y="7050629"/>
                <a:ext cx="12649201" cy="2741071"/>
              </a:xfrm>
              <a:prstGeom prst="rect">
                <a:avLst/>
              </a:prstGeom>
              <a:blipFill>
                <a:blip r:embed="rId10"/>
                <a:stretch>
                  <a:fillRect l="-1446" r="-1253" b="-4009"/>
                </a:stretch>
              </a:blipFill>
            </p:spPr>
            <p:txBody>
              <a:bodyPr/>
              <a:lstStyle/>
              <a:p>
                <a:r>
                  <a:rPr lang="en-US">
                    <a:noFill/>
                  </a:rPr>
                  <a:t> </a:t>
                </a:r>
              </a:p>
            </p:txBody>
          </p:sp>
        </mc:Fallback>
      </mc:AlternateContent>
    </p:spTree>
    <p:extLst>
      <p:ext uri="{BB962C8B-B14F-4D97-AF65-F5344CB8AC3E}">
        <p14:creationId xmlns:p14="http://schemas.microsoft.com/office/powerpoint/2010/main" val="392452059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up)">
                                      <p:cBhvr>
                                        <p:cTn id="29" dur="500"/>
                                        <p:tgtEl>
                                          <p:spTgt spid="6">
                                            <p:txEl>
                                              <p:pRg st="1" end="1"/>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up)">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13" name="TextBox 13"/>
          <p:cNvSpPr txBox="1"/>
          <p:nvPr/>
        </p:nvSpPr>
        <p:spPr>
          <a:xfrm>
            <a:off x="1066800" y="2990093"/>
            <a:ext cx="3516509" cy="14155755"/>
          </a:xfrm>
          <a:prstGeom prst="rect">
            <a:avLst/>
          </a:prstGeom>
        </p:spPr>
        <p:txBody>
          <a:bodyPr lIns="50800" tIns="50800" rIns="50800" bIns="50800" rtlCol="0" anchor="ctr"/>
          <a:lstStyle/>
          <a:p>
            <a:pPr algn="ctr">
              <a:lnSpc>
                <a:spcPts val="2659"/>
              </a:lnSpc>
              <a:spcBef>
                <a:spcPct val="0"/>
              </a:spcBef>
            </a:pPr>
            <a:endParaRPr/>
          </a:p>
        </p:txBody>
      </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404992" flipH="1" flipV="1">
            <a:off x="15991437" y="-1590356"/>
            <a:ext cx="4987570" cy="5989439"/>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395485">
            <a:off x="-2296563" y="-1827109"/>
            <a:ext cx="4987570" cy="5989439"/>
          </a:xfrm>
          <a:prstGeom prst="rect">
            <a:avLst/>
          </a:prstGeom>
        </p:spPr>
      </p:pic>
      <p:sp>
        <p:nvSpPr>
          <p:cNvPr id="29" name="Google Shape;7771;p33"/>
          <p:cNvSpPr txBox="1">
            <a:spLocks/>
          </p:cNvSpPr>
          <p:nvPr/>
        </p:nvSpPr>
        <p:spPr>
          <a:xfrm>
            <a:off x="3901200" y="17129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dirty="0" smtClean="0">
                <a:solidFill>
                  <a:schemeClr val="tx2"/>
                </a:solidFill>
                <a:latin typeface="Arial" panose="020B0604020202020204" pitchFamily="34" charset="0"/>
              </a:rPr>
              <a:t>HƯỚNG DẪN VỀ NHÀ</a:t>
            </a:r>
            <a:endParaRPr lang="vi-VN" sz="7500" b="1" kern="0" dirty="0">
              <a:solidFill>
                <a:schemeClr val="tx2"/>
              </a:solidFill>
              <a:latin typeface="Arial" panose="020B0604020202020204" pitchFamily="34" charset="0"/>
            </a:endParaRPr>
          </a:p>
        </p:txBody>
      </p:sp>
      <p:grpSp>
        <p:nvGrpSpPr>
          <p:cNvPr id="30" name="Group 29"/>
          <p:cNvGrpSpPr/>
          <p:nvPr/>
        </p:nvGrpSpPr>
        <p:grpSpPr>
          <a:xfrm>
            <a:off x="656062" y="3655732"/>
            <a:ext cx="5130550" cy="3699159"/>
            <a:chOff x="1066801" y="3771900"/>
            <a:chExt cx="5130550" cy="3699159"/>
          </a:xfrm>
        </p:grpSpPr>
        <p:grpSp>
          <p:nvGrpSpPr>
            <p:cNvPr id="31" name="Group 4"/>
            <p:cNvGrpSpPr/>
            <p:nvPr/>
          </p:nvGrpSpPr>
          <p:grpSpPr>
            <a:xfrm>
              <a:off x="1066801" y="3771900"/>
              <a:ext cx="5130550" cy="3699159"/>
              <a:chOff x="0" y="0"/>
              <a:chExt cx="6038063" cy="6076340"/>
            </a:xfrm>
          </p:grpSpPr>
          <p:sp>
            <p:nvSpPr>
              <p:cNvPr id="3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2" name="Rectangle 31"/>
            <p:cNvSpPr/>
            <p:nvPr/>
          </p:nvSpPr>
          <p:spPr>
            <a:xfrm>
              <a:off x="1223570" y="4554258"/>
              <a:ext cx="4796230"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35" name="Group 34"/>
          <p:cNvGrpSpPr/>
          <p:nvPr/>
        </p:nvGrpSpPr>
        <p:grpSpPr>
          <a:xfrm>
            <a:off x="6376272" y="3638829"/>
            <a:ext cx="5130550" cy="3699159"/>
            <a:chOff x="6494020" y="3791229"/>
            <a:chExt cx="5130550" cy="3699159"/>
          </a:xfrm>
        </p:grpSpPr>
        <p:grpSp>
          <p:nvGrpSpPr>
            <p:cNvPr id="36" name="Group 4"/>
            <p:cNvGrpSpPr/>
            <p:nvPr/>
          </p:nvGrpSpPr>
          <p:grpSpPr>
            <a:xfrm>
              <a:off x="6494020" y="3791229"/>
              <a:ext cx="5130550" cy="3699159"/>
              <a:chOff x="0" y="0"/>
              <a:chExt cx="6038063" cy="6076340"/>
            </a:xfrm>
          </p:grpSpPr>
          <p:sp>
            <p:nvSpPr>
              <p:cNvPr id="3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7" name="Rectangle 36"/>
            <p:cNvSpPr/>
            <p:nvPr/>
          </p:nvSpPr>
          <p:spPr>
            <a:xfrm>
              <a:off x="6879189" y="461397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40" name="Group 39"/>
          <p:cNvGrpSpPr/>
          <p:nvPr/>
        </p:nvGrpSpPr>
        <p:grpSpPr>
          <a:xfrm>
            <a:off x="12031010" y="3658158"/>
            <a:ext cx="5266390" cy="3699159"/>
            <a:chOff x="8041576" y="4880651"/>
            <a:chExt cx="5266390" cy="3699159"/>
          </a:xfrm>
        </p:grpSpPr>
        <p:grpSp>
          <p:nvGrpSpPr>
            <p:cNvPr id="41" name="Group 4"/>
            <p:cNvGrpSpPr/>
            <p:nvPr/>
          </p:nvGrpSpPr>
          <p:grpSpPr>
            <a:xfrm>
              <a:off x="8107047" y="4880651"/>
              <a:ext cx="5130550" cy="3699159"/>
              <a:chOff x="0" y="0"/>
              <a:chExt cx="6038063" cy="6076340"/>
            </a:xfrm>
          </p:grpSpPr>
          <p:sp>
            <p:nvSpPr>
              <p:cNvPr id="4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4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42" name="Rectangle 41"/>
            <p:cNvSpPr/>
            <p:nvPr/>
          </p:nvSpPr>
          <p:spPr>
            <a:xfrm>
              <a:off x="8041576" y="5658385"/>
              <a:ext cx="5266390" cy="1824923"/>
            </a:xfrm>
            <a:prstGeom prst="rect">
              <a:avLst/>
            </a:prstGeom>
          </p:spPr>
          <p:txBody>
            <a:bodyPr wrap="square">
              <a:spAutoFit/>
            </a:bodyPr>
            <a:lstStyle/>
            <a:p>
              <a:pPr marL="571500" lvl="0" indent="-571500" algn="ctr">
                <a:lnSpc>
                  <a:spcPct val="150000"/>
                </a:lnSpc>
                <a:buClr>
                  <a:srgbClr val="000000"/>
                </a:buClr>
                <a:buFont typeface="Arial" panose="020B0604020202020204" pitchFamily="34" charset="0"/>
                <a:buChar char="•"/>
              </a:pPr>
              <a:r>
                <a:rPr lang="vi-VN" sz="4000" kern="0" dirty="0" smtClean="0">
                  <a:solidFill>
                    <a:prstClr val="black"/>
                  </a:solidFill>
                  <a:ea typeface="Calibri" panose="020F0502020204030204" pitchFamily="34" charset="0"/>
                  <a:cs typeface="Arial" panose="020B0604020202020204" pitchFamily="34" charset="0"/>
                  <a:sym typeface="Arial"/>
                </a:rPr>
                <a:t>Chuẩn </a:t>
              </a:r>
              <a:r>
                <a:rPr lang="vi-VN" sz="4000" kern="0" dirty="0">
                  <a:solidFill>
                    <a:prstClr val="black"/>
                  </a:solidFill>
                  <a:ea typeface="Calibri" panose="020F0502020204030204" pitchFamily="34" charset="0"/>
                  <a:cs typeface="Arial" panose="020B0604020202020204" pitchFamily="34" charset="0"/>
                  <a:sym typeface="Arial"/>
                </a:rPr>
                <a:t>bị + </a:t>
              </a:r>
              <a:endParaRPr lang="en-US" sz="4000" kern="0" dirty="0" smtClean="0">
                <a:solidFill>
                  <a:prstClr val="black"/>
                </a:solidFill>
                <a:ea typeface="Calibri" panose="020F0502020204030204" pitchFamily="34" charset="0"/>
                <a:cs typeface="Arial" panose="020B0604020202020204" pitchFamily="34" charset="0"/>
                <a:sym typeface="Arial"/>
              </a:endParaRPr>
            </a:p>
            <a:p>
              <a:pPr lvl="0" algn="ctr">
                <a:lnSpc>
                  <a:spcPct val="150000"/>
                </a:lnSpc>
                <a:buClr>
                  <a:srgbClr val="000000"/>
                </a:buClr>
              </a:pPr>
              <a:r>
                <a:rPr lang="vi-VN" sz="4000" kern="0" dirty="0" smtClean="0">
                  <a:solidFill>
                    <a:prstClr val="black"/>
                  </a:solidFill>
                  <a:ea typeface="Calibri" panose="020F0502020204030204" pitchFamily="34" charset="0"/>
                  <a:cs typeface="Arial" panose="020B0604020202020204" pitchFamily="34" charset="0"/>
                  <a:sym typeface="Arial"/>
                </a:rPr>
                <a:t>đọc </a:t>
              </a:r>
              <a:r>
                <a:rPr lang="vi-VN" sz="4000" kern="0" dirty="0">
                  <a:solidFill>
                    <a:prstClr val="black"/>
                  </a:solidFill>
                  <a:ea typeface="Calibri" panose="020F0502020204030204" pitchFamily="34" charset="0"/>
                  <a:cs typeface="Arial" panose="020B0604020202020204" pitchFamily="34" charset="0"/>
                  <a:sym typeface="Arial"/>
                </a:rPr>
                <a:t>trước bài sau.</a:t>
              </a:r>
              <a:endParaRPr lang="pt-BR" sz="4000" b="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4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5767465" y="8149172"/>
            <a:ext cx="6339902" cy="20683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46253" y="-2120104"/>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201540" y="8166896"/>
            <a:ext cx="4240207" cy="424020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142439" flipH="1">
            <a:off x="1330783" y="6701781"/>
            <a:ext cx="1533174" cy="227981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230394" y="658272"/>
            <a:ext cx="2211353" cy="2923664"/>
          </a:xfrm>
          <a:prstGeom prst="rect">
            <a:avLst/>
          </a:prstGeom>
        </p:spPr>
      </p:pic>
      <p:sp>
        <p:nvSpPr>
          <p:cNvPr id="9" name="Rectangle 8"/>
          <p:cNvSpPr/>
          <p:nvPr/>
        </p:nvSpPr>
        <p:spPr>
          <a:xfrm>
            <a:off x="3966356" y="3250761"/>
            <a:ext cx="10439400" cy="3368486"/>
          </a:xfrm>
          <a:prstGeom prst="rect">
            <a:avLst/>
          </a:prstGeom>
        </p:spPr>
        <p:txBody>
          <a:bodyPr wrap="square">
            <a:spAutoFit/>
          </a:bodyPr>
          <a:lstStyle/>
          <a:p>
            <a:pPr algn="ctr">
              <a:lnSpc>
                <a:spcPct val="150000"/>
              </a:lnSpc>
            </a:pP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tx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2286000" y="1061700"/>
            <a:ext cx="15435000" cy="1414800"/>
          </a:xfrm>
        </p:spPr>
        <p:txBody>
          <a:bodyPr/>
          <a:lstStyle/>
          <a:p>
            <a:r>
              <a:rPr lang="en-US" sz="5000" b="1" dirty="0">
                <a:latin typeface="Arial" panose="020B0604020202020204" pitchFamily="34" charset="0"/>
                <a:cs typeface="Arial" panose="020B0604020202020204" pitchFamily="34" charset="0"/>
              </a:rPr>
              <a:t>TRÒ CHƠI TRẮC 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411616" y="2324100"/>
            <a:ext cx="15435000" cy="189608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defRPr/>
            </a:pPr>
            <a:r>
              <a:rPr lang="fr-FR" sz="4000" b="1">
                <a:solidFill>
                  <a:prstClr val="black"/>
                </a:solidFill>
                <a:latin typeface="Arial" panose="020B0604020202020204" pitchFamily="34" charset="0"/>
                <a:ea typeface="Times New Roman" panose="02020603050405020304" pitchFamily="18" charset="0"/>
                <a:cs typeface="Arial" panose="020B0604020202020204" pitchFamily="34" charset="0"/>
              </a:rPr>
              <a:t>Câu 1: Số cách cắm 4 bông hoa khác nhau vào 4 bình hoa khác nhau (mỗi bông hoa cắm vào một bình) là:</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1196884" y="7381317"/>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dirty="0" smtClean="0">
                <a:solidFill>
                  <a:schemeClr val="tx1"/>
                </a:solidFill>
                <a:latin typeface="Arial" panose="020B0604020202020204" pitchFamily="34" charset="0"/>
                <a:ea typeface="Calibri" panose="020F0502020204030204" pitchFamily="34" charset="0"/>
              </a:rPr>
              <a:t>B. 24</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1196884" y="504337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latin typeface="Arial" panose="020B0604020202020204" pitchFamily="34" charset="0"/>
                <a:ea typeface="Calibri" panose="020F0502020204030204" pitchFamily="34" charset="0"/>
                <a:cs typeface="Times New Roman" panose="02020603050405020304" pitchFamily="18" charset="0"/>
              </a:rPr>
              <a:t>A. 16</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9424457" y="504337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schemeClr val="tx1"/>
                </a:solidFill>
                <a:latin typeface="Arial" panose="020B0604020202020204" pitchFamily="34" charset="0"/>
                <a:ea typeface="Calibri" panose="020F0502020204030204" pitchFamily="34" charset="0"/>
              </a:rPr>
              <a:t>C. 8</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9457371" y="7549939"/>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latin typeface="Arial" panose="020B0604020202020204" pitchFamily="34" charset="0"/>
                <a:ea typeface="Calibri" panose="020F0502020204030204" pitchFamily="34" charset="0"/>
                <a:cs typeface="Times New Roman" panose="02020603050405020304" pitchFamily="18" charset="0"/>
              </a:rPr>
              <a:t>D. 4</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227854" y="7503540"/>
            <a:ext cx="1706092" cy="1484988"/>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128291" y="5286564"/>
            <a:ext cx="1700244" cy="1514762"/>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485618" y="7718553"/>
            <a:ext cx="1700244" cy="1514762"/>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228973" y="5211982"/>
            <a:ext cx="1700244" cy="151476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pic>
        <p:nvPicPr>
          <p:cNvPr id="19" name="Picture 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1399">
            <a:off x="15664041" y="638529"/>
            <a:ext cx="2049800" cy="1478418"/>
          </a:xfrm>
          <a:prstGeom prst="rect">
            <a:avLst/>
          </a:prstGeom>
        </p:spPr>
      </p:pic>
      <p:sp>
        <p:nvSpPr>
          <p:cNvPr id="20" name="Google Shape;596;p37"/>
          <p:cNvSpPr txBox="1">
            <a:spLocks/>
          </p:cNvSpPr>
          <p:nvPr/>
        </p:nvSpPr>
        <p:spPr>
          <a:xfrm>
            <a:off x="609600" y="901687"/>
            <a:ext cx="5593080" cy="141173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a:buClr>
                <a:srgbClr val="305347"/>
              </a:buClr>
              <a:defRPr/>
            </a:pPr>
            <a:r>
              <a:rPr lang="en-US" sz="6000" kern="0" dirty="0">
                <a:solidFill>
                  <a:schemeClr val="tx2"/>
                </a:solidFill>
                <a:latin typeface="Arial"/>
              </a:rPr>
              <a:t>KHỞI ĐỘNG</a:t>
            </a:r>
          </a:p>
        </p:txBody>
      </p:sp>
    </p:spTree>
    <p:extLst>
      <p:ext uri="{BB962C8B-B14F-4D97-AF65-F5344CB8AC3E}">
        <p14:creationId xmlns:p14="http://schemas.microsoft.com/office/powerpoint/2010/main" val="511480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500"/>
                            </p:stCondLst>
                            <p:childTnLst>
                              <p:par>
                                <p:cTn id="19" presetID="18" presetClass="entr" presetSubtype="1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childTnLst>
                          </p:cTn>
                        </p:par>
                        <p:par>
                          <p:cTn id="22" fill="hold">
                            <p:stCondLst>
                              <p:cond delay="1000"/>
                            </p:stCondLst>
                            <p:childTnLst>
                              <p:par>
                                <p:cTn id="23" presetID="18" presetClass="entr" presetSubtype="1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childTnLst>
                          </p:cTn>
                        </p:par>
                        <p:par>
                          <p:cTn id="26" fill="hold">
                            <p:stCondLst>
                              <p:cond delay="1500"/>
                            </p:stCondLst>
                            <p:childTnLst>
                              <p:par>
                                <p:cTn id="27" presetID="18" presetClass="entr" presetSubtype="1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Left)">
                                      <p:cBhvr>
                                        <p:cTn id="29" dur="500"/>
                                        <p:tgtEl>
                                          <p:spTgt spid="11"/>
                                        </p:tgtEl>
                                      </p:cBhvr>
                                    </p:animEffect>
                                  </p:childTnLst>
                                </p:cTn>
                              </p:par>
                            </p:childTnLst>
                          </p:cTn>
                        </p:par>
                        <p:par>
                          <p:cTn id="30" fill="hold">
                            <p:stCondLst>
                              <p:cond delay="2000"/>
                            </p:stCondLst>
                            <p:childTnLst>
                              <p:par>
                                <p:cTn id="31" presetID="18" presetClass="entr" presetSubtype="12"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trips(down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9"/>
                                        </p:tgtEl>
                                        <p:attrNameLst>
                                          <p:attrName>fillcolor</p:attrName>
                                        </p:attrNameLst>
                                      </p:cBhvr>
                                      <p:to>
                                        <a:srgbClr val="92D050"/>
                                      </p:to>
                                    </p:animClr>
                                    <p:set>
                                      <p:cBhvr>
                                        <p:cTn id="39" dur="500" fill="hold"/>
                                        <p:tgtEl>
                                          <p:spTgt spid="9"/>
                                        </p:tgtEl>
                                        <p:attrNameLst>
                                          <p:attrName>fill.type</p:attrName>
                                        </p:attrNameLst>
                                      </p:cBhvr>
                                      <p:to>
                                        <p:strVal val="solid"/>
                                      </p:to>
                                    </p:set>
                                    <p:set>
                                      <p:cBhvr>
                                        <p:cTn id="40" dur="500" fill="hold"/>
                                        <p:tgtEl>
                                          <p:spTgt spid="9"/>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35" fill="hold"/>
                                        <p:tgtEl>
                                          <p:spTgt spid="13"/>
                                        </p:tgtEl>
                                      </p:cBhvr>
                                    </p:cmd>
                                  </p:childTnLst>
                                </p:cTn>
                              </p:par>
                              <p:par>
                                <p:cTn id="43" presetID="1" presetClass="entr" presetSubtype="0" fill="hold" nodeType="withEffect">
                                  <p:stCondLst>
                                    <p:cond delay="0"/>
                                  </p:stCondLst>
                                  <p:childTnLst>
                                    <p:set>
                                      <p:cBhvr>
                                        <p:cTn id="44" dur="1" fill="hold">
                                          <p:stCondLst>
                                            <p:cond delay="9"/>
                                          </p:stCondLst>
                                        </p:cTn>
                                        <p:tgtEl>
                                          <p:spTgt spid="14"/>
                                        </p:tgtEl>
                                        <p:attrNameLst>
                                          <p:attrName>style.visibility</p:attrName>
                                        </p:attrNameLst>
                                      </p:cBhvr>
                                      <p:to>
                                        <p:strVal val="visible"/>
                                      </p:to>
                                    </p:set>
                                  </p:childTnLst>
                                </p:cTn>
                              </p:par>
                              <p:par>
                                <p:cTn id="45" presetID="26" presetClass="emph" presetSubtype="0" repeatCount="4000" fill="hold" grpId="1" nodeType="withEffect">
                                  <p:stCondLst>
                                    <p:cond delay="0"/>
                                  </p:stCondLst>
                                  <p:childTnLst>
                                    <p:animEffect transition="out" filter="fade">
                                      <p:cBhvr>
                                        <p:cTn id="46" dur="500" tmFilter="0, 0; .2, .5; .8, .5; 1, 0"/>
                                        <p:tgtEl>
                                          <p:spTgt spid="9"/>
                                        </p:tgtEl>
                                      </p:cBhvr>
                                    </p:animEffect>
                                    <p:animScale>
                                      <p:cBhvr>
                                        <p:cTn id="47"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8" restart="whenNotActive" fill="hold" evtFilter="cancelBubble" nodeType="interactiveSeq">
                <p:stCondLst>
                  <p:cond evt="onClick" delay="0">
                    <p:tgtEl>
                      <p:spTgt spid="10"/>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10"/>
                                        </p:tgtEl>
                                        <p:attrNameLst>
                                          <p:attrName>fillcolor</p:attrName>
                                        </p:attrNameLst>
                                      </p:cBhvr>
                                      <p:to>
                                        <a:srgbClr val="D99694"/>
                                      </p:to>
                                    </p:animClr>
                                    <p:set>
                                      <p:cBhvr>
                                        <p:cTn id="53" dur="500" fill="hold"/>
                                        <p:tgtEl>
                                          <p:spTgt spid="10"/>
                                        </p:tgtEl>
                                        <p:attrNameLst>
                                          <p:attrName>fill.type</p:attrName>
                                        </p:attrNameLst>
                                      </p:cBhvr>
                                      <p:to>
                                        <p:strVal val="solid"/>
                                      </p:to>
                                    </p:set>
                                    <p:set>
                                      <p:cBhvr>
                                        <p:cTn id="54" dur="500" fill="hold"/>
                                        <p:tgtEl>
                                          <p:spTgt spid="10"/>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862" fill="hold"/>
                                        <p:tgtEl>
                                          <p:spTgt spid="18"/>
                                        </p:tgtEl>
                                      </p:cBhvr>
                                    </p:cmd>
                                  </p:childTnLst>
                                </p:cTn>
                              </p:par>
                              <p:par>
                                <p:cTn id="57" presetID="1"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26" presetClass="emph" presetSubtype="0" repeatCount="4000" fill="hold" grpId="1" nodeType="withEffect">
                                  <p:stCondLst>
                                    <p:cond delay="0"/>
                                  </p:stCondLst>
                                  <p:childTnLst>
                                    <p:animEffect transition="out" filter="fade">
                                      <p:cBhvr>
                                        <p:cTn id="60" dur="500" tmFilter="0, 0; .2, .5; .8, .5; 1, 0"/>
                                        <p:tgtEl>
                                          <p:spTgt spid="10"/>
                                        </p:tgtEl>
                                      </p:cBhvr>
                                    </p:animEffect>
                                    <p:animScale>
                                      <p:cBhvr>
                                        <p:cTn id="6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11"/>
                                        </p:tgtEl>
                                        <p:attrNameLst>
                                          <p:attrName>fillcolor</p:attrName>
                                        </p:attrNameLst>
                                      </p:cBhvr>
                                      <p:to>
                                        <a:srgbClr val="D99694"/>
                                      </p:to>
                                    </p:animClr>
                                    <p:set>
                                      <p:cBhvr>
                                        <p:cTn id="67" dur="500" fill="hold"/>
                                        <p:tgtEl>
                                          <p:spTgt spid="11"/>
                                        </p:tgtEl>
                                        <p:attrNameLst>
                                          <p:attrName>fill.type</p:attrName>
                                        </p:attrNameLst>
                                      </p:cBhvr>
                                      <p:to>
                                        <p:strVal val="solid"/>
                                      </p:to>
                                    </p:set>
                                    <p:set>
                                      <p:cBhvr>
                                        <p:cTn id="68" dur="500" fill="hold"/>
                                        <p:tgtEl>
                                          <p:spTgt spid="11"/>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862" fill="hold"/>
                                        <p:tgtEl>
                                          <p:spTgt spid="18"/>
                                        </p:tgtEl>
                                      </p:cBhvr>
                                    </p:cmd>
                                  </p:childTnLst>
                                </p:cTn>
                              </p:par>
                              <p:par>
                                <p:cTn id="71" presetID="1" presetClass="entr" presetSubtype="0" fill="hold" nodeType="withEffect">
                                  <p:stCondLst>
                                    <p:cond delay="0"/>
                                  </p:stCondLst>
                                  <p:childTnLst>
                                    <p:set>
                                      <p:cBhvr>
                                        <p:cTn id="72" dur="1" fill="hold">
                                          <p:stCondLst>
                                            <p:cond delay="9"/>
                                          </p:stCondLst>
                                        </p:cTn>
                                        <p:tgtEl>
                                          <p:spTgt spid="15"/>
                                        </p:tgtEl>
                                        <p:attrNameLst>
                                          <p:attrName>style.visibility</p:attrName>
                                        </p:attrNameLst>
                                      </p:cBhvr>
                                      <p:to>
                                        <p:strVal val="visible"/>
                                      </p:to>
                                    </p:set>
                                  </p:childTnLst>
                                </p:cTn>
                              </p:par>
                              <p:par>
                                <p:cTn id="73" presetID="26" presetClass="emph" presetSubtype="0" repeatCount="4000" fill="hold" grpId="1" nodeType="withEffect">
                                  <p:stCondLst>
                                    <p:cond delay="0"/>
                                  </p:stCondLst>
                                  <p:childTnLst>
                                    <p:animEffect transition="out" filter="fade">
                                      <p:cBhvr>
                                        <p:cTn id="74" dur="500" tmFilter="0, 0; .2, .5; .8, .5; 1, 0"/>
                                        <p:tgtEl>
                                          <p:spTgt spid="11"/>
                                        </p:tgtEl>
                                      </p:cBhvr>
                                    </p:animEffect>
                                    <p:animScale>
                                      <p:cBhvr>
                                        <p:cTn id="7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76" restart="whenNotActive" fill="hold" evtFilter="cancelBubble" nodeType="interactiveSeq">
                <p:stCondLst>
                  <p:cond evt="onClick" delay="0">
                    <p:tgtEl>
                      <p:spTgt spid="12"/>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500" fill="hold"/>
                                        <p:tgtEl>
                                          <p:spTgt spid="12"/>
                                        </p:tgtEl>
                                        <p:attrNameLst>
                                          <p:attrName>fillcolor</p:attrName>
                                        </p:attrNameLst>
                                      </p:cBhvr>
                                      <p:to>
                                        <a:srgbClr val="D99694"/>
                                      </p:to>
                                    </p:animClr>
                                    <p:set>
                                      <p:cBhvr>
                                        <p:cTn id="81" dur="500" fill="hold"/>
                                        <p:tgtEl>
                                          <p:spTgt spid="12"/>
                                        </p:tgtEl>
                                        <p:attrNameLst>
                                          <p:attrName>fill.type</p:attrName>
                                        </p:attrNameLst>
                                      </p:cBhvr>
                                      <p:to>
                                        <p:strVal val="solid"/>
                                      </p:to>
                                    </p:set>
                                    <p:set>
                                      <p:cBhvr>
                                        <p:cTn id="82" dur="500" fill="hold"/>
                                        <p:tgtEl>
                                          <p:spTgt spid="12"/>
                                        </p:tgtEl>
                                        <p:attrNameLst>
                                          <p:attrName>fill.on</p:attrName>
                                        </p:attrNameLst>
                                      </p:cBhvr>
                                      <p:to>
                                        <p:strVal val="true"/>
                                      </p:to>
                                    </p:set>
                                  </p:childTnLst>
                                </p:cTn>
                              </p:par>
                              <p:par>
                                <p:cTn id="83" presetID="1" presetClass="mediacall" presetSubtype="0" fill="hold" nodeType="withEffect">
                                  <p:stCondLst>
                                    <p:cond delay="0"/>
                                  </p:stCondLst>
                                  <p:childTnLst>
                                    <p:cmd type="call" cmd="playFrom(0.0)">
                                      <p:cBhvr>
                                        <p:cTn id="84" dur="862" fill="hold"/>
                                        <p:tgtEl>
                                          <p:spTgt spid="18"/>
                                        </p:tgtEl>
                                      </p:cBhvr>
                                    </p:cmd>
                                  </p:childTnLst>
                                </p:cTn>
                              </p:par>
                              <p:par>
                                <p:cTn id="85" presetID="1" presetClass="entr" presetSubtype="0" fill="hold" nodeType="withEffect">
                                  <p:stCondLst>
                                    <p:cond delay="0"/>
                                  </p:stCondLst>
                                  <p:childTnLst>
                                    <p:set>
                                      <p:cBhvr>
                                        <p:cTn id="86" dur="1" fill="hold">
                                          <p:stCondLst>
                                            <p:cond delay="9"/>
                                          </p:stCondLst>
                                        </p:cTn>
                                        <p:tgtEl>
                                          <p:spTgt spid="16"/>
                                        </p:tgtEl>
                                        <p:attrNameLst>
                                          <p:attrName>style.visibility</p:attrName>
                                        </p:attrNameLst>
                                      </p:cBhvr>
                                      <p:to>
                                        <p:strVal val="visible"/>
                                      </p:to>
                                    </p:set>
                                  </p:childTnLst>
                                </p:cTn>
                              </p:par>
                              <p:par>
                                <p:cTn id="87" presetID="26" presetClass="emph" presetSubtype="0" repeatCount="4000" fill="hold" grpId="1" nodeType="withEffect">
                                  <p:stCondLst>
                                    <p:cond delay="0"/>
                                  </p:stCondLst>
                                  <p:childTnLst>
                                    <p:animEffect transition="out" filter="fade">
                                      <p:cBhvr>
                                        <p:cTn id="88" dur="500" tmFilter="0, 0; .2, .5; .8, .5; 1, 0"/>
                                        <p:tgtEl>
                                          <p:spTgt spid="12"/>
                                        </p:tgtEl>
                                      </p:cBhvr>
                                    </p:animEffect>
                                    <p:animScale>
                                      <p:cBhvr>
                                        <p:cTn id="8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90" fill="hold" display="0">
                  <p:stCondLst>
                    <p:cond delay="indefinite"/>
                  </p:stCondLst>
                  <p:endCondLst>
                    <p:cond evt="onStopAudio" delay="0">
                      <p:tgtEl>
                        <p:sldTgt/>
                      </p:tgtEl>
                    </p:cond>
                  </p:endCondLst>
                </p:cTn>
                <p:tgtEl>
                  <p:spTgt spid="13"/>
                </p:tgtEl>
              </p:cMediaNode>
            </p:audio>
            <p:audio>
              <p:cMediaNode vol="80000">
                <p:cTn id="91" fill="hold" display="0">
                  <p:stCondLst>
                    <p:cond delay="indefinite"/>
                  </p:stCondLst>
                  <p:endCondLst>
                    <p:cond evt="onStopAudio" delay="0">
                      <p:tgtEl>
                        <p:sldTgt/>
                      </p:tgtEl>
                    </p:cond>
                  </p:endCondLst>
                </p:cTn>
                <p:tgtEl>
                  <p:spTgt spid="18"/>
                </p:tgtEl>
              </p:cMediaNode>
            </p:audio>
          </p:childTnLst>
        </p:cTn>
      </p:par>
    </p:tnLst>
    <p:bldLst>
      <p:bldP spid="2" grpId="0"/>
      <p:bldP spid="8" grpId="0" animBg="1"/>
      <p:bldP spid="9" grpId="0" animBg="1"/>
      <p:bldP spid="9" grpId="1" animBg="1"/>
      <p:bldP spid="10" grpId="0" animBg="1"/>
      <p:bldP spid="10" grpId="1" animBg="1"/>
      <p:bldP spid="11" grpId="0" animBg="1"/>
      <p:bldP spid="11" grpId="1" animBg="1"/>
      <p:bldP spid="12" grpId="0" animBg="1"/>
      <p:bldP spid="12" grpId="1"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633800" y="909300"/>
            <a:ext cx="15435000" cy="1414800"/>
          </a:xfrm>
        </p:spPr>
        <p:txBody>
          <a:bodyPr/>
          <a:lstStyle/>
          <a:p>
            <a:r>
              <a:rPr lang="en-US" sz="5000" b="1" dirty="0">
                <a:latin typeface="Arial" panose="020B0604020202020204" pitchFamily="34" charset="0"/>
                <a:cs typeface="Arial" panose="020B0604020202020204" pitchFamily="34" charset="0"/>
              </a:rPr>
              <a:t>TRÒ CHƠI TRẮC 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951812" y="1925010"/>
            <a:ext cx="14074002" cy="306609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800"/>
              </a:spcAft>
            </a:pPr>
            <a:r>
              <a:rPr lang="vi-VN" sz="4000" b="1">
                <a:solidFill>
                  <a:schemeClr val="tx1"/>
                </a:solidFill>
                <a:ea typeface="Calibri" panose="020F0502020204030204" pitchFamily="34" charset="0"/>
                <a:cs typeface="Times New Roman" panose="02020603050405020304" pitchFamily="18" charset="0"/>
              </a:rPr>
              <a:t>Câu 2: Số các số có ba chữ số khác nhau, trong đó các chữ số đều lớn hơn 0 và nhỏ hơn hoặc bằng 5 là:</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1490916" y="7579143"/>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noProof="1">
                <a:solidFill>
                  <a:srgbClr val="000000"/>
                </a:solidFill>
                <a:latin typeface="Arial" panose="020B0604020202020204" pitchFamily="34" charset="0"/>
                <a:cs typeface="Arial" panose="020B0604020202020204" pitchFamily="34" charset="0"/>
              </a:rPr>
              <a:t>B. 60</a:t>
            </a:r>
          </a:p>
        </p:txBody>
      </p:sp>
      <p:sp>
        <p:nvSpPr>
          <p:cNvPr id="10" name="Đáp án sai 1">
            <a:extLst>
              <a:ext uri="{FF2B5EF4-FFF2-40B4-BE49-F238E27FC236}">
                <a16:creationId xmlns:a16="http://schemas.microsoft.com/office/drawing/2014/main" id="{3FCD9830-5FD1-BD44-878B-228BD96CE996}"/>
              </a:ext>
            </a:extLst>
          </p:cNvPr>
          <p:cNvSpPr/>
          <p:nvPr/>
        </p:nvSpPr>
        <p:spPr>
          <a:xfrm>
            <a:off x="1490916" y="527937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noProof="1">
                <a:solidFill>
                  <a:srgbClr val="000000"/>
                </a:solidFill>
                <a:cs typeface="Arial" panose="020B0604020202020204" pitchFamily="34" charset="0"/>
              </a:rPr>
              <a:t>A. 120</a:t>
            </a:r>
            <a:endParaRPr kumimoji="0" lang="vi-VN" sz="4000" b="0" i="0" u="none" strike="noStrike" kern="120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9442539" y="5277365"/>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ea typeface="Times New Roman" panose="02020603050405020304" pitchFamily="18" charset="0"/>
              </a:rPr>
              <a:t>C. 720</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9442539" y="7549939"/>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000">
                <a:solidFill>
                  <a:schemeClr val="tx1"/>
                </a:solidFill>
                <a:latin typeface="Arial" panose="020B0604020202020204" pitchFamily="34" charset="0"/>
                <a:ea typeface="Calibri" panose="020F0502020204030204" pitchFamily="34" charset="0"/>
                <a:cs typeface="Times New Roman" panose="02020603050405020304" pitchFamily="18" charset="0"/>
              </a:rPr>
              <a:t>D. 2</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666451" y="7604543"/>
            <a:ext cx="1706092" cy="1484988"/>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485618" y="5378803"/>
            <a:ext cx="1700244" cy="1514762"/>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485618" y="7718553"/>
            <a:ext cx="1700244" cy="1514762"/>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64373" y="5438875"/>
            <a:ext cx="1700244" cy="151476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Tree>
    <p:extLst>
      <p:ext uri="{BB962C8B-B14F-4D97-AF65-F5344CB8AC3E}">
        <p14:creationId xmlns:p14="http://schemas.microsoft.com/office/powerpoint/2010/main" val="3758992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Left)">
                                      <p:cBhvr>
                                        <p:cTn id="11" dur="500"/>
                                        <p:tgtEl>
                                          <p:spTgt spid="1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9"/>
                                        </p:tgtEl>
                                        <p:attrNameLst>
                                          <p:attrName>fillcolor</p:attrName>
                                        </p:attrNameLst>
                                      </p:cBhvr>
                                      <p:to>
                                        <a:srgbClr val="92D050"/>
                                      </p:to>
                                    </p:animClr>
                                    <p:set>
                                      <p:cBhvr>
                                        <p:cTn id="29" dur="500" fill="hold"/>
                                        <p:tgtEl>
                                          <p:spTgt spid="9"/>
                                        </p:tgtEl>
                                        <p:attrNameLst>
                                          <p:attrName>fill.type</p:attrName>
                                        </p:attrNameLst>
                                      </p:cBhvr>
                                      <p:to>
                                        <p:strVal val="solid"/>
                                      </p:to>
                                    </p:set>
                                    <p:set>
                                      <p:cBhvr>
                                        <p:cTn id="30" dur="500" fill="hold"/>
                                        <p:tgtEl>
                                          <p:spTgt spid="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3"/>
                                        </p:tgtEl>
                                      </p:cBhvr>
                                    </p:cmd>
                                  </p:childTnLst>
                                </p:cTn>
                              </p:par>
                              <p:par>
                                <p:cTn id="33" presetID="1" presetClass="entr" presetSubtype="0" fill="hold" nodeType="withEffect">
                                  <p:stCondLst>
                                    <p:cond delay="0"/>
                                  </p:stCondLst>
                                  <p:childTnLst>
                                    <p:set>
                                      <p:cBhvr>
                                        <p:cTn id="34" dur="1" fill="hold">
                                          <p:stCondLst>
                                            <p:cond delay="9"/>
                                          </p:stCondLst>
                                        </p:cTn>
                                        <p:tgtEl>
                                          <p:spTgt spid="1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8"/>
                                        </p:tgtEl>
                                      </p:cBhvr>
                                    </p:cmd>
                                  </p:childTnLst>
                                </p:cTn>
                              </p:par>
                              <p:par>
                                <p:cTn id="75" presetID="1" presetClass="entr" presetSubtype="0" fill="hold" nodeType="withEffect">
                                  <p:stCondLst>
                                    <p:cond delay="0"/>
                                  </p:stCondLst>
                                  <p:childTnLst>
                                    <p:set>
                                      <p:cBhvr>
                                        <p:cTn id="76" dur="1" fill="hold">
                                          <p:stCondLst>
                                            <p:cond delay="9"/>
                                          </p:stCondLst>
                                        </p:cTn>
                                        <p:tgtEl>
                                          <p:spTgt spid="1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3"/>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633800" y="909300"/>
            <a:ext cx="15435000" cy="1414800"/>
          </a:xfrm>
        </p:spPr>
        <p:txBody>
          <a:bodyPr/>
          <a:lstStyle/>
          <a:p>
            <a:r>
              <a:rPr lang="en-US" sz="5000" b="1" dirty="0">
                <a:latin typeface="Arial" panose="020B0604020202020204" pitchFamily="34" charset="0"/>
                <a:cs typeface="Arial" panose="020B0604020202020204" pitchFamily="34" charset="0"/>
              </a:rPr>
              <a:t>TRÒ CHƠI TRẮC 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951812" y="1925010"/>
            <a:ext cx="14074002" cy="306609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800"/>
              </a:spcAft>
            </a:pPr>
            <a:r>
              <a:rPr lang="vi-VN" sz="4000" b="1">
                <a:solidFill>
                  <a:schemeClr val="tx1"/>
                </a:solidFill>
                <a:ea typeface="Calibri" panose="020F0502020204030204" pitchFamily="34" charset="0"/>
                <a:cs typeface="Times New Roman" panose="02020603050405020304" pitchFamily="18" charset="0"/>
              </a:rPr>
              <a:t>Câu 3: Số cách chọn 3 học sinh đi học bơi từ một nhóm 10 bạn học sinh là:</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9457371" y="534452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schemeClr val="tx1"/>
                </a:solidFill>
                <a:latin typeface="Arial" panose="020B0604020202020204" pitchFamily="34" charset="0"/>
                <a:ea typeface="Calibri" panose="020F0502020204030204" pitchFamily="34" charset="0"/>
              </a:rPr>
              <a:t>C. 120</a:t>
            </a:r>
            <a:endParaRPr kumimoji="0" lang="en-US"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1280566" y="7549939"/>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schemeClr val="tx1"/>
                </a:solidFill>
                <a:latin typeface="Arial" panose="020B0604020202020204" pitchFamily="34" charset="0"/>
                <a:ea typeface="Calibri" panose="020F0502020204030204" pitchFamily="34" charset="0"/>
              </a:rPr>
              <a:t>B. 604 800</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254567" y="534452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chemeClr val="tx1"/>
                </a:solidFill>
                <a:latin typeface="Arial" panose="020B0604020202020204" pitchFamily="34" charset="0"/>
                <a:ea typeface="Calibri" panose="020F0502020204030204" pitchFamily="34" charset="0"/>
              </a:rPr>
              <a:t>A. 3 628 800</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9457371" y="7549939"/>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000">
                <a:solidFill>
                  <a:schemeClr val="tx1"/>
                </a:solidFill>
                <a:latin typeface="Arial" panose="020B0604020202020204" pitchFamily="34" charset="0"/>
                <a:ea typeface="Calibri" panose="020F0502020204030204" pitchFamily="34" charset="0"/>
                <a:cs typeface="Times New Roman" panose="02020603050405020304" pitchFamily="18" charset="0"/>
              </a:rPr>
              <a:t>D. 720 </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32906" y="5369920"/>
            <a:ext cx="1706092" cy="1484988"/>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297646" y="5445958"/>
            <a:ext cx="1700244" cy="1514762"/>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485618" y="7718553"/>
            <a:ext cx="1700244" cy="1514762"/>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154023" y="7709444"/>
            <a:ext cx="1700244" cy="151476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Tree>
    <p:extLst>
      <p:ext uri="{BB962C8B-B14F-4D97-AF65-F5344CB8AC3E}">
        <p14:creationId xmlns:p14="http://schemas.microsoft.com/office/powerpoint/2010/main" val="3305504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Left)">
                                      <p:cBhvr>
                                        <p:cTn id="11" dur="500"/>
                                        <p:tgtEl>
                                          <p:spTgt spid="11"/>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500"/>
                                        <p:tgtEl>
                                          <p:spTgt spid="10"/>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9"/>
                                        </p:tgtEl>
                                        <p:attrNameLst>
                                          <p:attrName>fillcolor</p:attrName>
                                        </p:attrNameLst>
                                      </p:cBhvr>
                                      <p:to>
                                        <a:srgbClr val="92D050"/>
                                      </p:to>
                                    </p:animClr>
                                    <p:set>
                                      <p:cBhvr>
                                        <p:cTn id="29" dur="500" fill="hold"/>
                                        <p:tgtEl>
                                          <p:spTgt spid="9"/>
                                        </p:tgtEl>
                                        <p:attrNameLst>
                                          <p:attrName>fill.type</p:attrName>
                                        </p:attrNameLst>
                                      </p:cBhvr>
                                      <p:to>
                                        <p:strVal val="solid"/>
                                      </p:to>
                                    </p:set>
                                    <p:set>
                                      <p:cBhvr>
                                        <p:cTn id="30" dur="500" fill="hold"/>
                                        <p:tgtEl>
                                          <p:spTgt spid="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3"/>
                                        </p:tgtEl>
                                      </p:cBhvr>
                                    </p:cmd>
                                  </p:childTnLst>
                                </p:cTn>
                              </p:par>
                              <p:par>
                                <p:cTn id="33" presetID="1" presetClass="entr" presetSubtype="0" fill="hold" nodeType="withEffect">
                                  <p:stCondLst>
                                    <p:cond delay="0"/>
                                  </p:stCondLst>
                                  <p:childTnLst>
                                    <p:set>
                                      <p:cBhvr>
                                        <p:cTn id="34" dur="1" fill="hold">
                                          <p:stCondLst>
                                            <p:cond delay="9"/>
                                          </p:stCondLst>
                                        </p:cTn>
                                        <p:tgtEl>
                                          <p:spTgt spid="1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8"/>
                                        </p:tgtEl>
                                      </p:cBhvr>
                                    </p:cmd>
                                  </p:childTnLst>
                                </p:cTn>
                              </p:par>
                              <p:par>
                                <p:cTn id="75" presetID="1" presetClass="entr" presetSubtype="0" fill="hold" nodeType="withEffect">
                                  <p:stCondLst>
                                    <p:cond delay="0"/>
                                  </p:stCondLst>
                                  <p:childTnLst>
                                    <p:set>
                                      <p:cBhvr>
                                        <p:cTn id="76" dur="1" fill="hold">
                                          <p:stCondLst>
                                            <p:cond delay="9"/>
                                          </p:stCondLst>
                                        </p:cTn>
                                        <p:tgtEl>
                                          <p:spTgt spid="1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3"/>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633800" y="909300"/>
            <a:ext cx="15435000" cy="1414800"/>
          </a:xfrm>
        </p:spPr>
        <p:txBody>
          <a:bodyPr/>
          <a:lstStyle/>
          <a:p>
            <a:r>
              <a:rPr lang="en-US" sz="5000" b="1" dirty="0">
                <a:latin typeface="Arial" panose="020B0604020202020204" pitchFamily="34" charset="0"/>
                <a:cs typeface="Arial" panose="020B0604020202020204" pitchFamily="34" charset="0"/>
              </a:rPr>
              <a:t>TRÒ CHƠI TRẮC 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951812" y="1925010"/>
            <a:ext cx="14074002" cy="306609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800"/>
              </a:spcAft>
            </a:pPr>
            <a:r>
              <a:rPr lang="vi-VN" sz="4000" b="1">
                <a:solidFill>
                  <a:prstClr val="black"/>
                </a:solidFill>
                <a:ea typeface="Calibri" panose="020F0502020204030204" pitchFamily="34" charset="0"/>
                <a:cs typeface="Times New Roman" panose="02020603050405020304" pitchFamily="18" charset="0"/>
              </a:rPr>
              <a:t>Câu 4: Bạn An gieo một con xúc xắc hai lần. Số các trường hợp để tổng số chấm xuất hiện trên con xúc xắc bằng 8 qua hai lần gieo là:</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9457371" y="534452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ea typeface="Calibri" panose="020F0502020204030204" pitchFamily="34" charset="0"/>
              </a:rPr>
              <a:t>C. 5</a:t>
            </a:r>
            <a:endParaRPr kumimoji="0" lang="en-US" sz="40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1280566" y="7549939"/>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ea typeface="Calibri" panose="020F0502020204030204" pitchFamily="34" charset="0"/>
              </a:rPr>
              <a:t>B. 6</a:t>
            </a:r>
            <a:endParaRPr kumimoji="0" lang="vi-VN" sz="40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254567" y="534452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ea typeface="Calibri" panose="020F0502020204030204" pitchFamily="34" charset="0"/>
              </a:rPr>
              <a:t>A. 36</a:t>
            </a:r>
            <a:endParaRPr kumimoji="0" lang="vi-VN" sz="40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9457371" y="7549939"/>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D. 4</a:t>
            </a:r>
            <a:endParaRPr kumimoji="0" lang="en-US" sz="3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32906" y="5369920"/>
            <a:ext cx="1706092" cy="1484988"/>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297646" y="5445958"/>
            <a:ext cx="1700244" cy="1514762"/>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485618" y="7718553"/>
            <a:ext cx="1700244" cy="1514762"/>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154023" y="7709444"/>
            <a:ext cx="1700244" cy="151476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Tree>
    <p:extLst>
      <p:ext uri="{BB962C8B-B14F-4D97-AF65-F5344CB8AC3E}">
        <p14:creationId xmlns:p14="http://schemas.microsoft.com/office/powerpoint/2010/main" val="3092878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1500"/>
                            </p:stCondLst>
                            <p:childTnLst>
                              <p:par>
                                <p:cTn id="9" presetID="18" presetClass="entr" presetSubtype="1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Left)">
                                      <p:cBhvr>
                                        <p:cTn id="11" dur="500"/>
                                        <p:tgtEl>
                                          <p:spTgt spid="11"/>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500"/>
                                        <p:tgtEl>
                                          <p:spTgt spid="10"/>
                                        </p:tgtEl>
                                      </p:cBhvr>
                                    </p:animEffect>
                                  </p:childTnLst>
                                </p:cTn>
                              </p:par>
                            </p:childTnLst>
                          </p:cTn>
                        </p:par>
                        <p:par>
                          <p:cTn id="16" fill="hold">
                            <p:stCondLst>
                              <p:cond delay="2500"/>
                            </p:stCondLst>
                            <p:childTnLst>
                              <p:par>
                                <p:cTn id="17" presetID="18" presetClass="entr" presetSubtype="1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par>
                          <p:cTn id="20" fill="hold">
                            <p:stCondLst>
                              <p:cond delay="3000"/>
                            </p:stCondLst>
                            <p:childTnLst>
                              <p:par>
                                <p:cTn id="21" presetID="18" presetClass="entr" presetSubtype="1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9"/>
                                        </p:tgtEl>
                                        <p:attrNameLst>
                                          <p:attrName>fillcolor</p:attrName>
                                        </p:attrNameLst>
                                      </p:cBhvr>
                                      <p:to>
                                        <a:srgbClr val="92D050"/>
                                      </p:to>
                                    </p:animClr>
                                    <p:set>
                                      <p:cBhvr>
                                        <p:cTn id="29" dur="500" fill="hold"/>
                                        <p:tgtEl>
                                          <p:spTgt spid="9"/>
                                        </p:tgtEl>
                                        <p:attrNameLst>
                                          <p:attrName>fill.type</p:attrName>
                                        </p:attrNameLst>
                                      </p:cBhvr>
                                      <p:to>
                                        <p:strVal val="solid"/>
                                      </p:to>
                                    </p:set>
                                    <p:set>
                                      <p:cBhvr>
                                        <p:cTn id="30" dur="500" fill="hold"/>
                                        <p:tgtEl>
                                          <p:spTgt spid="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3"/>
                                        </p:tgtEl>
                                      </p:cBhvr>
                                    </p:cmd>
                                  </p:childTnLst>
                                </p:cTn>
                              </p:par>
                              <p:par>
                                <p:cTn id="33" presetID="1" presetClass="entr" presetSubtype="0" fill="hold" nodeType="withEffect">
                                  <p:stCondLst>
                                    <p:cond delay="0"/>
                                  </p:stCondLst>
                                  <p:childTnLst>
                                    <p:set>
                                      <p:cBhvr>
                                        <p:cTn id="34" dur="1" fill="hold">
                                          <p:stCondLst>
                                            <p:cond delay="9"/>
                                          </p:stCondLst>
                                        </p:cTn>
                                        <p:tgtEl>
                                          <p:spTgt spid="1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8"/>
                                        </p:tgtEl>
                                      </p:cBhvr>
                                    </p:cmd>
                                  </p:childTnLst>
                                </p:cTn>
                              </p:par>
                              <p:par>
                                <p:cTn id="75" presetID="1" presetClass="entr" presetSubtype="0" fill="hold" nodeType="withEffect">
                                  <p:stCondLst>
                                    <p:cond delay="0"/>
                                  </p:stCondLst>
                                  <p:childTnLst>
                                    <p:set>
                                      <p:cBhvr>
                                        <p:cTn id="76" dur="1" fill="hold">
                                          <p:stCondLst>
                                            <p:cond delay="9"/>
                                          </p:stCondLst>
                                        </p:cTn>
                                        <p:tgtEl>
                                          <p:spTgt spid="1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3"/>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633800" y="909300"/>
            <a:ext cx="15435000" cy="1414800"/>
          </a:xfrm>
        </p:spPr>
        <p:txBody>
          <a:bodyPr/>
          <a:lstStyle/>
          <a:p>
            <a:r>
              <a:rPr lang="en-US" sz="5000" b="1" dirty="0">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8" name="Câu hỏi">
                <a:extLst>
                  <a:ext uri="{FF2B5EF4-FFF2-40B4-BE49-F238E27FC236}">
                    <a16:creationId xmlns:a16="http://schemas.microsoft.com/office/drawing/2014/main" id="{4ADFFF1A-F500-CC57-185E-00F4826D0836}"/>
                  </a:ext>
                </a:extLst>
              </p:cNvPr>
              <p:cNvSpPr/>
              <p:nvPr/>
            </p:nvSpPr>
            <p:spPr>
              <a:xfrm>
                <a:off x="1237176" y="2340743"/>
                <a:ext cx="15795338" cy="216753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spcAft>
                    <a:spcPts val="800"/>
                  </a:spcAft>
                </a:pPr>
                <a:r>
                  <a:rPr lang="nl-NL" sz="4000" b="1" smtClean="0">
                    <a:solidFill>
                      <a:schemeClr val="tx1"/>
                    </a:solidFill>
                    <a:latin typeface="Arial" panose="020B0604020202020204" pitchFamily="34" charset="0"/>
                    <a:ea typeface="Calibri" panose="020F0502020204030204" pitchFamily="34" charset="0"/>
                    <a:cs typeface="Times New Roman" panose="02020603050405020304" pitchFamily="18" charset="0"/>
                  </a:rPr>
                  <a:t>Câu 5:</a:t>
                </a:r>
                <a:r>
                  <a:rPr lang="nl-NL" sz="40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Hệ số của </a:t>
                </a:r>
                <a14:m>
                  <m:oMath xmlns:m="http://schemas.openxmlformats.org/officeDocument/2006/math">
                    <m:sSup>
                      <m:sSupPr>
                        <m:ctrlPr>
                          <a:rPr lang="en-US" sz="40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nl-NL" sz="40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𝒙</m:t>
                        </m:r>
                      </m:e>
                      <m:sup>
                        <m:r>
                          <a:rPr lang="nl-NL" sz="40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𝟒</m:t>
                        </m:r>
                      </m:sup>
                    </m:sSup>
                    <m:r>
                      <a:rPr lang="nl-NL" sz="4000" b="1">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oMath>
                </a14:m>
                <a:r>
                  <a:rPr lang="nl-NL" sz="40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trong khai triển nhị thức </a:t>
                </a:r>
                <a14:m>
                  <m:oMath xmlns:m="http://schemas.openxmlformats.org/officeDocument/2006/math">
                    <m:sSup>
                      <m:sSupPr>
                        <m:ctrlPr>
                          <a:rPr lang="en-US" sz="40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d>
                          <m:dPr>
                            <m:ctrlPr>
                              <a:rPr lang="en-US" sz="40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r>
                              <a:rPr lang="nl-NL" sz="40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𝟑𝐱</m:t>
                            </m:r>
                            <m:r>
                              <a:rPr lang="nl-NL" sz="4000" b="1">
                                <a:solidFill>
                                  <a:schemeClr val="tx1"/>
                                </a:solidFill>
                                <a:effectLst/>
                                <a:latin typeface="Cambria Math" panose="02040503050406030204" pitchFamily="18" charset="0"/>
                                <a:ea typeface="Calibri" panose="020F0502020204030204" pitchFamily="34" charset="0"/>
                                <a:cs typeface="Arial" panose="020B0604020202020204" pitchFamily="34" charset="0"/>
                              </a:rPr>
                              <m:t> – </m:t>
                            </m:r>
                            <m:r>
                              <a:rPr lang="nl-NL" sz="40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𝟒</m:t>
                            </m:r>
                          </m:e>
                        </m:d>
                      </m:e>
                      <m:sup>
                        <m:r>
                          <a:rPr lang="nl-NL" sz="40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𝟓</m:t>
                        </m:r>
                      </m:sup>
                    </m:sSup>
                    <m:r>
                      <a:rPr lang="nl-NL" sz="4000" b="1">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oMath>
                </a14:m>
                <a:r>
                  <a:rPr lang="nl-NL" sz="40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endParaRPr lang="en-US" sz="3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237176" y="2340743"/>
                <a:ext cx="15795338" cy="2167538"/>
              </a:xfrm>
              <a:prstGeom prst="roundRect">
                <a:avLst/>
              </a:prstGeom>
              <a:blipFill>
                <a:blip r:embed="rId7"/>
                <a:stretch>
                  <a:fillRect l="-695"/>
                </a:stretch>
              </a:blipFill>
              <a:ln>
                <a:noFill/>
              </a:ln>
            </p:spPr>
            <p:txBody>
              <a:bodyPr/>
              <a:lstStyle/>
              <a:p>
                <a:r>
                  <a:rPr lang="en-US">
                    <a:noFill/>
                  </a:rPr>
                  <a:t> </a:t>
                </a:r>
              </a:p>
            </p:txBody>
          </p:sp>
        </mc:Fallback>
      </mc:AlternateContent>
      <p:sp>
        <p:nvSpPr>
          <p:cNvPr id="9" name="Đáp án đúng">
            <a:extLst>
              <a:ext uri="{FF2B5EF4-FFF2-40B4-BE49-F238E27FC236}">
                <a16:creationId xmlns:a16="http://schemas.microsoft.com/office/drawing/2014/main" id="{8B66CBE4-2DB9-BCF7-D1C4-281B894BFE17}"/>
              </a:ext>
            </a:extLst>
          </p:cNvPr>
          <p:cNvSpPr/>
          <p:nvPr/>
        </p:nvSpPr>
        <p:spPr>
          <a:xfrm>
            <a:off x="9628436" y="7406302"/>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rPr>
              <a:t>D. – 1 </a:t>
            </a:r>
            <a:r>
              <a:rPr lang="en-US" sz="4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620</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1098196" y="506730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schemeClr val="tx1"/>
                </a:solidFill>
                <a:latin typeface="Arial" panose="020B0604020202020204" pitchFamily="34" charset="0"/>
                <a:ea typeface="Calibri" panose="020F0502020204030204" pitchFamily="34" charset="0"/>
              </a:rPr>
              <a:t>A. 1 620</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098196" y="742950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600"/>
              </a:spcBef>
            </a:pPr>
            <a:r>
              <a:rPr lang="en-US" sz="4000">
                <a:solidFill>
                  <a:schemeClr val="tx1"/>
                </a:solidFill>
                <a:latin typeface="Arial" panose="020B0604020202020204" pitchFamily="34" charset="0"/>
                <a:ea typeface="Calibri" panose="020F0502020204030204" pitchFamily="34" charset="0"/>
              </a:rPr>
              <a:t>B. 60</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9628436" y="499110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600"/>
              </a:spcBef>
            </a:pPr>
            <a:r>
              <a:rPr lang="en-US" sz="4000">
                <a:solidFill>
                  <a:schemeClr val="tx1"/>
                </a:solidFill>
                <a:latin typeface="Arial" panose="020B0604020202020204" pitchFamily="34" charset="0"/>
                <a:ea typeface="Calibri" panose="020F0502020204030204" pitchFamily="34" charset="0"/>
              </a:rPr>
              <a:t>C. – 60</a:t>
            </a:r>
            <a:endParaRPr kumimoji="0" lang="en-US" sz="400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362708" y="7422945"/>
            <a:ext cx="1706092" cy="1484988"/>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162800" y="7543668"/>
            <a:ext cx="1700244" cy="1514762"/>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175692" y="4991100"/>
            <a:ext cx="1700244" cy="1514762"/>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971653" y="5226805"/>
            <a:ext cx="1700244" cy="151476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5538451" y="-1274532"/>
            <a:ext cx="974726" cy="974726"/>
          </a:xfrm>
          <a:prstGeom prst="rect">
            <a:avLst/>
          </a:prstGeom>
        </p:spPr>
      </p:pic>
    </p:spTree>
    <p:extLst>
      <p:ext uri="{BB962C8B-B14F-4D97-AF65-F5344CB8AC3E}">
        <p14:creationId xmlns:p14="http://schemas.microsoft.com/office/powerpoint/2010/main" val="3076255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Left)">
                                      <p:cBhvr>
                                        <p:cTn id="11" dur="500"/>
                                        <p:tgtEl>
                                          <p:spTgt spid="10"/>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500"/>
                                        <p:tgtEl>
                                          <p:spTgt spid="11"/>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9"/>
                                        </p:tgtEl>
                                        <p:attrNameLst>
                                          <p:attrName>fillcolor</p:attrName>
                                        </p:attrNameLst>
                                      </p:cBhvr>
                                      <p:to>
                                        <a:srgbClr val="92D050"/>
                                      </p:to>
                                    </p:animClr>
                                    <p:set>
                                      <p:cBhvr>
                                        <p:cTn id="29" dur="500" fill="hold"/>
                                        <p:tgtEl>
                                          <p:spTgt spid="9"/>
                                        </p:tgtEl>
                                        <p:attrNameLst>
                                          <p:attrName>fill.type</p:attrName>
                                        </p:attrNameLst>
                                      </p:cBhvr>
                                      <p:to>
                                        <p:strVal val="solid"/>
                                      </p:to>
                                    </p:set>
                                    <p:set>
                                      <p:cBhvr>
                                        <p:cTn id="30" dur="500" fill="hold"/>
                                        <p:tgtEl>
                                          <p:spTgt spid="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3"/>
                                        </p:tgtEl>
                                      </p:cBhvr>
                                    </p:cmd>
                                  </p:childTnLst>
                                </p:cTn>
                              </p:par>
                              <p:par>
                                <p:cTn id="33" presetID="1" presetClass="entr" presetSubtype="0" fill="hold" nodeType="withEffect">
                                  <p:stCondLst>
                                    <p:cond delay="0"/>
                                  </p:stCondLst>
                                  <p:childTnLst>
                                    <p:set>
                                      <p:cBhvr>
                                        <p:cTn id="34" dur="1" fill="hold">
                                          <p:stCondLst>
                                            <p:cond delay="9"/>
                                          </p:stCondLst>
                                        </p:cTn>
                                        <p:tgtEl>
                                          <p:spTgt spid="1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8"/>
                                        </p:tgtEl>
                                      </p:cBhvr>
                                    </p:cmd>
                                  </p:childTnLst>
                                </p:cTn>
                              </p:par>
                              <p:par>
                                <p:cTn id="75" presetID="1" presetClass="entr" presetSubtype="0" fill="hold" nodeType="withEffect">
                                  <p:stCondLst>
                                    <p:cond delay="0"/>
                                  </p:stCondLst>
                                  <p:childTnLst>
                                    <p:set>
                                      <p:cBhvr>
                                        <p:cTn id="76" dur="1" fill="hold">
                                          <p:stCondLst>
                                            <p:cond delay="9"/>
                                          </p:stCondLst>
                                        </p:cTn>
                                        <p:tgtEl>
                                          <p:spTgt spid="1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3"/>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633800" y="909300"/>
            <a:ext cx="15435000" cy="1414800"/>
          </a:xfrm>
        </p:spPr>
        <p:txBody>
          <a:bodyPr/>
          <a:lstStyle/>
          <a:p>
            <a:r>
              <a:rPr lang="en-US" sz="5000" b="1" dirty="0">
                <a:latin typeface="Arial" panose="020B0604020202020204" pitchFamily="34" charset="0"/>
                <a:cs typeface="Arial" panose="020B0604020202020204" pitchFamily="34" charset="0"/>
              </a:rPr>
              <a:t>TRÒ CHƠI TRẮC NGHIỆM</a:t>
            </a:r>
          </a:p>
        </p:txBody>
      </p:sp>
      <p:sp>
        <p:nvSpPr>
          <p:cNvPr id="8" name="Câu hỏi">
            <a:extLst>
              <a:ext uri="{FF2B5EF4-FFF2-40B4-BE49-F238E27FC236}">
                <a16:creationId xmlns:a16="http://schemas.microsoft.com/office/drawing/2014/main" id="{4ADFFF1A-F500-CC57-185E-00F4826D0836}"/>
              </a:ext>
            </a:extLst>
          </p:cNvPr>
          <p:cNvSpPr/>
          <p:nvPr/>
        </p:nvSpPr>
        <p:spPr>
          <a:xfrm>
            <a:off x="2004198" y="2095500"/>
            <a:ext cx="14074002" cy="252736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4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Câu 6 (Câu 1a SGK trang 20).</a:t>
            </a:r>
            <a:endParaRPr lang="en-US"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b="1" dirty="0" err="1">
                <a:solidFill>
                  <a:schemeClr val="tx1"/>
                </a:solidFill>
                <a:latin typeface="Arial" panose="020B0604020202020204" pitchFamily="34" charset="0"/>
                <a:ea typeface="Calibri" panose="020F0502020204030204" pitchFamily="34" charset="0"/>
              </a:rPr>
              <a:t>Có</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bao</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nhiêu</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cách</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xếp</a:t>
            </a:r>
            <a:r>
              <a:rPr lang="en-US" sz="4000" b="1" dirty="0">
                <a:solidFill>
                  <a:schemeClr val="tx1"/>
                </a:solidFill>
                <a:latin typeface="Arial" panose="020B0604020202020204" pitchFamily="34" charset="0"/>
                <a:ea typeface="Calibri" panose="020F0502020204030204" pitchFamily="34" charset="0"/>
              </a:rPr>
              <a:t> 20 </a:t>
            </a:r>
            <a:r>
              <a:rPr lang="en-US" sz="4000" b="1" dirty="0" err="1">
                <a:solidFill>
                  <a:schemeClr val="tx1"/>
                </a:solidFill>
                <a:latin typeface="Arial" panose="020B0604020202020204" pitchFamily="34" charset="0"/>
                <a:ea typeface="Calibri" panose="020F0502020204030204" pitchFamily="34" charset="0"/>
              </a:rPr>
              <a:t>học</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sinh</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theo</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một</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hàng</a:t>
            </a:r>
            <a:r>
              <a:rPr lang="en-US" sz="4000" b="1" dirty="0">
                <a:solidFill>
                  <a:schemeClr val="tx1"/>
                </a:solidFill>
                <a:latin typeface="Arial" panose="020B0604020202020204" pitchFamily="34" charset="0"/>
                <a:ea typeface="Calibri" panose="020F0502020204030204" pitchFamily="34" charset="0"/>
              </a:rPr>
              <a:t> </a:t>
            </a:r>
            <a:r>
              <a:rPr lang="en-US" sz="4000" b="1" dirty="0" err="1">
                <a:solidFill>
                  <a:schemeClr val="tx1"/>
                </a:solidFill>
                <a:latin typeface="Arial" panose="020B0604020202020204" pitchFamily="34" charset="0"/>
                <a:ea typeface="Calibri" panose="020F0502020204030204" pitchFamily="34" charset="0"/>
              </a:rPr>
              <a:t>dọc</a:t>
            </a:r>
            <a:r>
              <a:rPr lang="en-US" sz="4000" b="1" dirty="0" smtClean="0">
                <a:solidFill>
                  <a:schemeClr val="tx1"/>
                </a:solidFill>
                <a:latin typeface="Arial" panose="020B0604020202020204" pitchFamily="34" charset="0"/>
                <a:ea typeface="Calibri" panose="020F0502020204030204" pitchFamily="34" charset="0"/>
              </a:rPr>
              <a:t>?</a:t>
            </a:r>
            <a:endParaRPr kumimoji="0" lang="en-US" sz="32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1490916" y="7579143"/>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chemeClr val="tx1"/>
                </a:solidFill>
                <a:latin typeface="Arial" panose="020B0604020202020204" pitchFamily="34" charset="0"/>
                <a:ea typeface="Calibri" panose="020F0502020204030204" pitchFamily="34" charset="0"/>
              </a:rPr>
              <a:t>B. 20</a:t>
            </a:r>
            <a:r>
              <a:rPr lang="en-US" sz="4000" dirty="0" smtClean="0">
                <a:solidFill>
                  <a:schemeClr val="tx1"/>
                </a:solidFill>
                <a:latin typeface="Arial" panose="020B0604020202020204" pitchFamily="34" charset="0"/>
                <a:ea typeface="Calibri" panose="020F0502020204030204" pitchFamily="34" charset="0"/>
              </a:rPr>
              <a:t>!</a:t>
            </a:r>
            <a:endParaRPr kumimoji="0" lang="en-US" sz="4000" b="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Đáp án sai 1">
                <a:extLst>
                  <a:ext uri="{FF2B5EF4-FFF2-40B4-BE49-F238E27FC236}">
                    <a16:creationId xmlns:a16="http://schemas.microsoft.com/office/drawing/2014/main" id="{3FCD9830-5FD1-BD44-878B-228BD96CE996}"/>
                  </a:ext>
                </a:extLst>
              </p:cNvPr>
              <p:cNvSpPr/>
              <p:nvPr/>
            </p:nvSpPr>
            <p:spPr>
              <a:xfrm>
                <a:off x="1490916" y="527937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smtClean="0">
                    <a:solidFill>
                      <a:schemeClr val="tx1"/>
                    </a:solidFill>
                    <a:latin typeface="Arial" panose="020B0604020202020204" pitchFamily="34" charset="0"/>
                    <a:ea typeface="Calibri" panose="020F0502020204030204" pitchFamily="34" charset="0"/>
                  </a:rPr>
                  <a:t>A. </a:t>
                </a:r>
                <a14:m>
                  <m:oMath xmlns:m="http://schemas.openxmlformats.org/officeDocument/2006/math">
                    <m:sSup>
                      <m:sSupPr>
                        <m:ctrlPr>
                          <a:rPr lang="en-US" sz="4000" i="1">
                            <a:solidFill>
                              <a:schemeClr val="tx1"/>
                            </a:solidFill>
                            <a:effectLst/>
                            <a:latin typeface="Cambria Math" panose="02040503050406030204" pitchFamily="18" charset="0"/>
                            <a:cs typeface="Arial" panose="020B0604020202020204" pitchFamily="34" charset="0"/>
                          </a:rPr>
                        </m:ctrlPr>
                      </m:sSupPr>
                      <m:e>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20</m:t>
                        </m:r>
                      </m:e>
                      <m:sup>
                        <m:r>
                          <a:rPr lang="en-US" sz="4000" b="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20</m:t>
                        </m:r>
                      </m:sup>
                    </m:sSup>
                  </m:oMath>
                </a14:m>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xmlns="">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490916" y="5279370"/>
                <a:ext cx="7404078" cy="1851998"/>
              </a:xfrm>
              <a:prstGeom prst="roundRect">
                <a:avLst/>
              </a:prstGeom>
              <a:blipFill>
                <a:blip r:embed="rId7"/>
                <a:stretch>
                  <a:fillRect/>
                </a:stretch>
              </a:blipFill>
              <a:ln>
                <a:noFill/>
              </a:ln>
            </p:spPr>
            <p:txBody>
              <a:bodyPr/>
              <a:lstStyle/>
              <a:p>
                <a:r>
                  <a:rPr lang="en-US">
                    <a:noFill/>
                  </a:rPr>
                  <a:t> </a:t>
                </a:r>
              </a:p>
            </p:txBody>
          </p:sp>
        </mc:Fallback>
      </mc:AlternateContent>
      <p:sp>
        <p:nvSpPr>
          <p:cNvPr id="11" name="Đáp án sai 2">
            <a:extLst>
              <a:ext uri="{FF2B5EF4-FFF2-40B4-BE49-F238E27FC236}">
                <a16:creationId xmlns:a16="http://schemas.microsoft.com/office/drawing/2014/main" id="{6A919885-0285-0403-1E09-FA94D8BC080B}"/>
              </a:ext>
            </a:extLst>
          </p:cNvPr>
          <p:cNvSpPr/>
          <p:nvPr/>
        </p:nvSpPr>
        <p:spPr>
          <a:xfrm>
            <a:off x="9442539" y="5277365"/>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chemeClr val="tx1"/>
                </a:solidFill>
                <a:latin typeface="Arial" panose="020B0604020202020204" pitchFamily="34" charset="0"/>
                <a:ea typeface="Calibri" panose="020F0502020204030204" pitchFamily="34" charset="0"/>
              </a:rPr>
              <a:t>C. </a:t>
            </a:r>
            <a:r>
              <a:rPr lang="en-US" sz="4000" dirty="0" smtClean="0">
                <a:solidFill>
                  <a:schemeClr val="tx1"/>
                </a:solidFill>
                <a:latin typeface="Arial" panose="020B0604020202020204" pitchFamily="34" charset="0"/>
                <a:ea typeface="Calibri" panose="020F0502020204030204" pitchFamily="34" charset="0"/>
              </a:rPr>
              <a:t>20</a:t>
            </a:r>
            <a:endParaRPr kumimoji="0" lang="vi-VN" sz="4000" b="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9442539" y="7549939"/>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D. 1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666451" y="7604543"/>
            <a:ext cx="1706092" cy="1484988"/>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485618" y="5378803"/>
            <a:ext cx="1700244" cy="1514762"/>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485618" y="7718553"/>
            <a:ext cx="1700244" cy="1514762"/>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64373" y="5438875"/>
            <a:ext cx="1700244" cy="151476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5538451" y="-1274532"/>
            <a:ext cx="974726" cy="974726"/>
          </a:xfrm>
          <a:prstGeom prst="rect">
            <a:avLst/>
          </a:prstGeom>
        </p:spPr>
      </p:pic>
    </p:spTree>
    <p:extLst>
      <p:ext uri="{BB962C8B-B14F-4D97-AF65-F5344CB8AC3E}">
        <p14:creationId xmlns:p14="http://schemas.microsoft.com/office/powerpoint/2010/main" val="2308255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Left)">
                                      <p:cBhvr>
                                        <p:cTn id="11" dur="500"/>
                                        <p:tgtEl>
                                          <p:spTgt spid="1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9"/>
                                        </p:tgtEl>
                                        <p:attrNameLst>
                                          <p:attrName>fillcolor</p:attrName>
                                        </p:attrNameLst>
                                      </p:cBhvr>
                                      <p:to>
                                        <a:srgbClr val="92D050"/>
                                      </p:to>
                                    </p:animClr>
                                    <p:set>
                                      <p:cBhvr>
                                        <p:cTn id="29" dur="500" fill="hold"/>
                                        <p:tgtEl>
                                          <p:spTgt spid="9"/>
                                        </p:tgtEl>
                                        <p:attrNameLst>
                                          <p:attrName>fill.type</p:attrName>
                                        </p:attrNameLst>
                                      </p:cBhvr>
                                      <p:to>
                                        <p:strVal val="solid"/>
                                      </p:to>
                                    </p:set>
                                    <p:set>
                                      <p:cBhvr>
                                        <p:cTn id="30" dur="500" fill="hold"/>
                                        <p:tgtEl>
                                          <p:spTgt spid="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3"/>
                                        </p:tgtEl>
                                      </p:cBhvr>
                                    </p:cmd>
                                  </p:childTnLst>
                                </p:cTn>
                              </p:par>
                              <p:par>
                                <p:cTn id="33" presetID="1" presetClass="entr" presetSubtype="0" fill="hold" nodeType="withEffect">
                                  <p:stCondLst>
                                    <p:cond delay="0"/>
                                  </p:stCondLst>
                                  <p:childTnLst>
                                    <p:set>
                                      <p:cBhvr>
                                        <p:cTn id="34" dur="1" fill="hold">
                                          <p:stCondLst>
                                            <p:cond delay="9"/>
                                          </p:stCondLst>
                                        </p:cTn>
                                        <p:tgtEl>
                                          <p:spTgt spid="1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8"/>
                                        </p:tgtEl>
                                      </p:cBhvr>
                                    </p:cmd>
                                  </p:childTnLst>
                                </p:cTn>
                              </p:par>
                              <p:par>
                                <p:cTn id="75" presetID="1" presetClass="entr" presetSubtype="0" fill="hold" nodeType="withEffect">
                                  <p:stCondLst>
                                    <p:cond delay="0"/>
                                  </p:stCondLst>
                                  <p:childTnLst>
                                    <p:set>
                                      <p:cBhvr>
                                        <p:cTn id="76" dur="1" fill="hold">
                                          <p:stCondLst>
                                            <p:cond delay="9"/>
                                          </p:stCondLst>
                                        </p:cTn>
                                        <p:tgtEl>
                                          <p:spTgt spid="1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3"/>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633800" y="909300"/>
            <a:ext cx="15435000" cy="1414800"/>
          </a:xfrm>
        </p:spPr>
        <p:txBody>
          <a:bodyPr/>
          <a:lstStyle/>
          <a:p>
            <a:r>
              <a:rPr lang="en-US" sz="5000" b="1" dirty="0">
                <a:latin typeface="Arial" panose="020B0604020202020204" pitchFamily="34" charset="0"/>
                <a:cs typeface="Arial" panose="020B0604020202020204" pitchFamily="34" charset="0"/>
              </a:rPr>
              <a:t>TRÒ CHƠI TRẮC 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237176" y="2340743"/>
            <a:ext cx="15795338" cy="216753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nl-NL" sz="4000" b="1">
                <a:solidFill>
                  <a:prstClr val="black"/>
                </a:solidFill>
                <a:latin typeface="Arial" panose="020B0604020202020204" pitchFamily="34" charset="0"/>
                <a:ea typeface="Calibri" panose="020F0502020204030204" pitchFamily="34" charset="0"/>
                <a:cs typeface="Times New Roman" panose="02020603050405020304" pitchFamily="18" charset="0"/>
              </a:rPr>
              <a:t>Câu 7 (Câu 1b SGK trang 20)</a:t>
            </a:r>
          </a:p>
          <a:p>
            <a:pPr lvl="0">
              <a:lnSpc>
                <a:spcPct val="150000"/>
              </a:lnSpc>
            </a:pPr>
            <a:r>
              <a:rPr lang="nl-NL" sz="4000" b="1">
                <a:solidFill>
                  <a:prstClr val="black"/>
                </a:solidFill>
                <a:latin typeface="Arial" panose="020B0604020202020204" pitchFamily="34" charset="0"/>
                <a:ea typeface="Calibri" panose="020F0502020204030204" pitchFamily="34" charset="0"/>
                <a:cs typeface="Times New Roman" panose="02020603050405020304" pitchFamily="18" charset="0"/>
              </a:rPr>
              <a:t>Số cách chọn ra 3 học sinh từ một lớp có 40 học sinh là:</a:t>
            </a:r>
          </a:p>
        </p:txBody>
      </p:sp>
      <mc:AlternateContent xmlns:mc="http://schemas.openxmlformats.org/markup-compatibility/2006" xmlns:a14="http://schemas.microsoft.com/office/drawing/2010/main">
        <mc:Choice Requires="a14">
          <p:sp>
            <p:nvSpPr>
              <p:cNvPr id="9" name="Đáp án đúng">
                <a:extLst>
                  <a:ext uri="{FF2B5EF4-FFF2-40B4-BE49-F238E27FC236}">
                    <a16:creationId xmlns:a16="http://schemas.microsoft.com/office/drawing/2014/main" id="{8B66CBE4-2DB9-BCF7-D1C4-281B894BFE17}"/>
                  </a:ext>
                </a:extLst>
              </p:cNvPr>
              <p:cNvSpPr/>
              <p:nvPr/>
            </p:nvSpPr>
            <p:spPr>
              <a:xfrm>
                <a:off x="9628436" y="7406302"/>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n-US" sz="4000" dirty="0" smtClean="0">
                    <a:solidFill>
                      <a:schemeClr val="tx1"/>
                    </a:solidFill>
                    <a:latin typeface="Arial" panose="020B0604020202020204" pitchFamily="34" charset="0"/>
                    <a:ea typeface="Calibri" panose="020F0502020204030204" pitchFamily="34" charset="0"/>
                  </a:rPr>
                  <a:t>D. </a:t>
                </a:r>
                <a14:m>
                  <m:oMath xmlns:m="http://schemas.openxmlformats.org/officeDocument/2006/math">
                    <m:sSubSup>
                      <m:sSubSupPr>
                        <m:ctrlPr>
                          <a:rPr lang="en-US" sz="4000" i="1">
                            <a:solidFill>
                              <a:schemeClr val="tx1"/>
                            </a:solidFill>
                            <a:effectLst/>
                            <a:latin typeface="Cambria Math" panose="02040503050406030204" pitchFamily="18" charset="0"/>
                            <a:cs typeface="Arial" panose="020B0604020202020204" pitchFamily="34" charset="0"/>
                          </a:rPr>
                        </m:ctrlPr>
                      </m:sSubSupPr>
                      <m:e>
                        <m:r>
                          <m:rPr>
                            <m:sty m:val="p"/>
                          </m:rP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C</m:t>
                        </m:r>
                      </m:e>
                      <m:sub>
                        <m: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40</m:t>
                        </m:r>
                      </m:sub>
                      <m:sup>
                        <m: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bSup>
                  </m:oMath>
                </a14:m>
                <a:endPar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9628436" y="7406302"/>
                <a:ext cx="7404078" cy="1851998"/>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Đáp án sai 1">
                <a:extLst>
                  <a:ext uri="{FF2B5EF4-FFF2-40B4-BE49-F238E27FC236}">
                    <a16:creationId xmlns:a16="http://schemas.microsoft.com/office/drawing/2014/main" id="{3FCD9830-5FD1-BD44-878B-228BD96CE996}"/>
                  </a:ext>
                </a:extLst>
              </p:cNvPr>
              <p:cNvSpPr/>
              <p:nvPr/>
            </p:nvSpPr>
            <p:spPr>
              <a:xfrm>
                <a:off x="1098196" y="506730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smtClean="0">
                    <a:solidFill>
                      <a:schemeClr val="tx1"/>
                    </a:solidFill>
                    <a:latin typeface="Arial" panose="020B0604020202020204" pitchFamily="34" charset="0"/>
                    <a:ea typeface="Calibri" panose="020F0502020204030204" pitchFamily="34" charset="0"/>
                  </a:rPr>
                  <a:t>A. </a:t>
                </a:r>
                <a14:m>
                  <m:oMath xmlns:m="http://schemas.openxmlformats.org/officeDocument/2006/math">
                    <m:sSubSup>
                      <m:sSubSupPr>
                        <m:ctrlPr>
                          <a:rPr lang="en-US" sz="4000" i="1">
                            <a:solidFill>
                              <a:schemeClr val="tx1"/>
                            </a:solidFill>
                            <a:effectLst/>
                            <a:latin typeface="Cambria Math" panose="02040503050406030204" pitchFamily="18" charset="0"/>
                            <a:cs typeface="Arial" panose="020B0604020202020204" pitchFamily="34" charset="0"/>
                          </a:rPr>
                        </m:ctrlPr>
                      </m:sSubSupPr>
                      <m:e>
                        <m:r>
                          <m:rPr>
                            <m:sty m:val="p"/>
                          </m:rP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A</m:t>
                        </m:r>
                      </m:e>
                      <m:sub>
                        <m: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40</m:t>
                        </m:r>
                      </m:sub>
                      <m:sup>
                        <m: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bSup>
                  </m:oMath>
                </a14:m>
                <a:r>
                  <a:rPr lang="en-US" sz="4000" dirty="0">
                    <a:solidFill>
                      <a:schemeClr val="tx1"/>
                    </a:solidFill>
                    <a:effectLst/>
                    <a:latin typeface="Arial" panose="020B0604020202020204" pitchFamily="34" charset="0"/>
                    <a:ea typeface="Calibri" panose="020F0502020204030204" pitchFamily="34" charset="0"/>
                  </a:rPr>
                  <a:t/>
                </a:r>
                <a:br>
                  <a:rPr lang="en-US" sz="4000" dirty="0">
                    <a:solidFill>
                      <a:schemeClr val="tx1"/>
                    </a:solidFill>
                    <a:effectLst/>
                    <a:latin typeface="Arial" panose="020B0604020202020204" pitchFamily="34" charset="0"/>
                    <a:ea typeface="Calibri" panose="020F0502020204030204" pitchFamily="34" charset="0"/>
                  </a:rPr>
                </a:br>
                <a:endParaRPr kumimoji="0" lang="vi-VN" sz="40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mc:Choice>
        <mc:Fallback xmlns="">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98196" y="5067300"/>
                <a:ext cx="7404078" cy="1851998"/>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sai 2">
                <a:extLst>
                  <a:ext uri="{FF2B5EF4-FFF2-40B4-BE49-F238E27FC236}">
                    <a16:creationId xmlns:a16="http://schemas.microsoft.com/office/drawing/2014/main" id="{6A919885-0285-0403-1E09-FA94D8BC080B}"/>
                  </a:ext>
                </a:extLst>
              </p:cNvPr>
              <p:cNvSpPr/>
              <p:nvPr/>
            </p:nvSpPr>
            <p:spPr>
              <a:xfrm>
                <a:off x="1098196" y="742950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600"/>
                  </a:spcBef>
                </a:pPr>
                <a:r>
                  <a:rPr lang="en-US" sz="4000" dirty="0" smtClean="0">
                    <a:solidFill>
                      <a:schemeClr val="tx1"/>
                    </a:solidFill>
                    <a:latin typeface="Arial" panose="020B0604020202020204" pitchFamily="34" charset="0"/>
                    <a:ea typeface="Calibri" panose="020F0502020204030204" pitchFamily="34" charset="0"/>
                  </a:rPr>
                  <a:t>B. </a:t>
                </a:r>
                <a14:m>
                  <m:oMath xmlns:m="http://schemas.openxmlformats.org/officeDocument/2006/math">
                    <m:sSup>
                      <m:sSupPr>
                        <m:ctrlPr>
                          <a:rPr lang="en-US" sz="4000" i="1">
                            <a:solidFill>
                              <a:schemeClr val="tx1"/>
                            </a:solidFill>
                            <a:effectLst/>
                            <a:latin typeface="Cambria Math" panose="02040503050406030204" pitchFamily="18" charset="0"/>
                            <a:cs typeface="Arial" panose="020B0604020202020204" pitchFamily="34" charset="0"/>
                          </a:rPr>
                        </m:ctrlPr>
                      </m:sSupPr>
                      <m:e>
                        <m: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40</m:t>
                        </m:r>
                      </m:e>
                      <m:sup>
                        <m: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oMath>
                </a14:m>
                <a:endParaRPr kumimoji="0" lang="vi-VN" sz="40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mc:Choice>
        <mc:Fallback xmlns="">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098196" y="7429500"/>
                <a:ext cx="7404078" cy="1851998"/>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3">
                <a:extLst>
                  <a:ext uri="{FF2B5EF4-FFF2-40B4-BE49-F238E27FC236}">
                    <a16:creationId xmlns:a16="http://schemas.microsoft.com/office/drawing/2014/main" id="{2E7D83A4-3758-8699-4DD0-010A80780539}"/>
                  </a:ext>
                </a:extLst>
              </p:cNvPr>
              <p:cNvSpPr/>
              <p:nvPr/>
            </p:nvSpPr>
            <p:spPr>
              <a:xfrm>
                <a:off x="9628436" y="4991100"/>
                <a:ext cx="7404078" cy="185199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600"/>
                  </a:spcBef>
                </a:pPr>
                <a:r>
                  <a:rPr lang="en-US" sz="4000" smtClean="0">
                    <a:solidFill>
                      <a:schemeClr val="tx1"/>
                    </a:solidFill>
                    <a:latin typeface="Arial" panose="020B0604020202020204" pitchFamily="34" charset="0"/>
                    <a:ea typeface="Calibri" panose="020F0502020204030204" pitchFamily="34" charset="0"/>
                  </a:rPr>
                  <a:t>C. </a:t>
                </a:r>
                <a14:m>
                  <m:oMath xmlns:m="http://schemas.openxmlformats.org/officeDocument/2006/math">
                    <m:sSup>
                      <m:sSupPr>
                        <m:ctrlPr>
                          <a:rPr lang="en-US" sz="4000" i="1">
                            <a:solidFill>
                              <a:schemeClr val="tx1"/>
                            </a:solidFill>
                            <a:effectLst/>
                            <a:latin typeface="Cambria Math" panose="02040503050406030204" pitchFamily="18" charset="0"/>
                            <a:cs typeface="Arial" panose="020B0604020202020204" pitchFamily="34" charset="0"/>
                          </a:rPr>
                        </m:ctrlPr>
                      </m:sSupPr>
                      <m:e>
                        <m: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e>
                      <m:sup>
                        <m:r>
                          <a:rPr lang="en-US" sz="4000">
                            <a:solidFill>
                              <a:schemeClr val="tx1"/>
                            </a:solidFill>
                            <a:effectLst/>
                            <a:latin typeface="Cambria Math" panose="02040503050406030204" pitchFamily="18" charset="0"/>
                            <a:ea typeface="Calibri" panose="020F0502020204030204" pitchFamily="34" charset="0"/>
                            <a:cs typeface="Arial" panose="020B0604020202020204" pitchFamily="34" charset="0"/>
                          </a:rPr>
                          <m:t>40</m:t>
                        </m:r>
                      </m:sup>
                    </m:sSup>
                  </m:oMath>
                </a14:m>
                <a:endParaRPr kumimoji="0" lang="en-US" sz="4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628436" y="4991100"/>
                <a:ext cx="7404078" cy="1851998"/>
              </a:xfrm>
              <a:prstGeom prst="roundRect">
                <a:avLst/>
              </a:prstGeom>
              <a:blipFill>
                <a:blip r:embed="rId10"/>
                <a:stretch>
                  <a:fillRect/>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362708" y="7422945"/>
            <a:ext cx="1706092" cy="1484988"/>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162800" y="7543668"/>
            <a:ext cx="1700244" cy="1514762"/>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175692" y="4991100"/>
            <a:ext cx="1700244" cy="1514762"/>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971653" y="5226805"/>
            <a:ext cx="1700244" cy="151476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538451" y="-1274532"/>
            <a:ext cx="974726" cy="974726"/>
          </a:xfrm>
          <a:prstGeom prst="rect">
            <a:avLst/>
          </a:prstGeom>
        </p:spPr>
      </p:pic>
    </p:spTree>
    <p:extLst>
      <p:ext uri="{BB962C8B-B14F-4D97-AF65-F5344CB8AC3E}">
        <p14:creationId xmlns:p14="http://schemas.microsoft.com/office/powerpoint/2010/main" val="859036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Left)">
                                      <p:cBhvr>
                                        <p:cTn id="11" dur="500"/>
                                        <p:tgtEl>
                                          <p:spTgt spid="10"/>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500"/>
                                        <p:tgtEl>
                                          <p:spTgt spid="11"/>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9"/>
                                        </p:tgtEl>
                                        <p:attrNameLst>
                                          <p:attrName>fillcolor</p:attrName>
                                        </p:attrNameLst>
                                      </p:cBhvr>
                                      <p:to>
                                        <a:srgbClr val="92D050"/>
                                      </p:to>
                                    </p:animClr>
                                    <p:set>
                                      <p:cBhvr>
                                        <p:cTn id="29" dur="500" fill="hold"/>
                                        <p:tgtEl>
                                          <p:spTgt spid="9"/>
                                        </p:tgtEl>
                                        <p:attrNameLst>
                                          <p:attrName>fill.type</p:attrName>
                                        </p:attrNameLst>
                                      </p:cBhvr>
                                      <p:to>
                                        <p:strVal val="solid"/>
                                      </p:to>
                                    </p:set>
                                    <p:set>
                                      <p:cBhvr>
                                        <p:cTn id="30" dur="500" fill="hold"/>
                                        <p:tgtEl>
                                          <p:spTgt spid="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3"/>
                                        </p:tgtEl>
                                      </p:cBhvr>
                                    </p:cmd>
                                  </p:childTnLst>
                                </p:cTn>
                              </p:par>
                              <p:par>
                                <p:cTn id="33" presetID="1" presetClass="entr" presetSubtype="0" fill="hold" nodeType="withEffect">
                                  <p:stCondLst>
                                    <p:cond delay="0"/>
                                  </p:stCondLst>
                                  <p:childTnLst>
                                    <p:set>
                                      <p:cBhvr>
                                        <p:cTn id="34" dur="1" fill="hold">
                                          <p:stCondLst>
                                            <p:cond delay="9"/>
                                          </p:stCondLst>
                                        </p:cTn>
                                        <p:tgtEl>
                                          <p:spTgt spid="1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8"/>
                                        </p:tgtEl>
                                      </p:cBhvr>
                                    </p:cmd>
                                  </p:childTnLst>
                                </p:cTn>
                              </p:par>
                              <p:par>
                                <p:cTn id="75" presetID="1" presetClass="entr" presetSubtype="0" fill="hold" nodeType="withEffect">
                                  <p:stCondLst>
                                    <p:cond delay="0"/>
                                  </p:stCondLst>
                                  <p:childTnLst>
                                    <p:set>
                                      <p:cBhvr>
                                        <p:cTn id="76" dur="1" fill="hold">
                                          <p:stCondLst>
                                            <p:cond delay="9"/>
                                          </p:stCondLst>
                                        </p:cTn>
                                        <p:tgtEl>
                                          <p:spTgt spid="1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3"/>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1245</Words>
  <PresentationFormat>Custom</PresentationFormat>
  <Paragraphs>149</Paragraphs>
  <Slides>23</Slides>
  <Notes>7</Notes>
  <HiddenSlides>0</HiddenSlides>
  <MMClips>14</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Times New Roman</vt:lpstr>
      <vt:lpstr>Calibri Light</vt:lpstr>
      <vt:lpstr>Kavoon</vt:lpstr>
      <vt:lpstr>Autour One</vt:lpstr>
      <vt:lpstr>Calibri</vt:lpstr>
      <vt:lpstr>Arial</vt:lpstr>
      <vt:lpstr>Anton</vt:lpstr>
      <vt:lpstr>Cambria Math</vt:lpstr>
      <vt:lpstr>Office Theme</vt:lpstr>
      <vt:lpstr>5_Office Theme</vt:lpstr>
      <vt:lpstr>1_Office Theme</vt:lpstr>
      <vt:lpstr>PowerPoint Presentation</vt:lpstr>
      <vt:lpstr>PowerPoint Presentation</vt:lpstr>
      <vt:lpstr>TRÒ CHƠI TRẮC NGHIỆM</vt:lpstr>
      <vt:lpstr>TRÒ CHƠI TRẮC NGHIỆM</vt:lpstr>
      <vt:lpstr>TRÒ CHƠI TRẮC NGHIỆM</vt:lpstr>
      <vt:lpstr>TRÒ CHƠI TRẮC NGHIỆM</vt:lpstr>
      <vt:lpstr>TRÒ CHƠI TRẮC NGHIỆM</vt:lpstr>
      <vt:lpstr>TRÒ CHƠI TRẮC NGHIỆM</vt:lpstr>
      <vt:lpstr>TRÒ CHƠI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2022-11-29T07:51:09Z</dcterms:modified>
  <dc:identifier>DAFSQ-Bl3TE</dc:identifier>
</cp:coreProperties>
</file>