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316" r:id="rId2"/>
    <p:sldId id="276" r:id="rId3"/>
    <p:sldId id="312" r:id="rId4"/>
    <p:sldId id="292" r:id="rId5"/>
    <p:sldId id="262" r:id="rId6"/>
    <p:sldId id="308" r:id="rId7"/>
    <p:sldId id="263" r:id="rId8"/>
    <p:sldId id="309" r:id="rId9"/>
    <p:sldId id="291" r:id="rId10"/>
    <p:sldId id="293" r:id="rId11"/>
    <p:sldId id="268" r:id="rId12"/>
    <p:sldId id="264" r:id="rId13"/>
    <p:sldId id="297" r:id="rId14"/>
    <p:sldId id="294" r:id="rId15"/>
    <p:sldId id="265" r:id="rId16"/>
    <p:sldId id="298" r:id="rId17"/>
    <p:sldId id="295" r:id="rId18"/>
    <p:sldId id="267" r:id="rId19"/>
    <p:sldId id="310" r:id="rId20"/>
    <p:sldId id="313" r:id="rId21"/>
    <p:sldId id="296" r:id="rId22"/>
    <p:sldId id="299" r:id="rId23"/>
    <p:sldId id="271" r:id="rId24"/>
    <p:sldId id="314" r:id="rId25"/>
    <p:sldId id="315" r:id="rId26"/>
    <p:sldId id="258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0" r:id="rId35"/>
    <p:sldId id="275" r:id="rId36"/>
  </p:sldIdLst>
  <p:sldSz cx="12192000" cy="6858000"/>
  <p:notesSz cx="7104063" cy="10234613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872"/>
    <a:srgbClr val="F6C438"/>
    <a:srgbClr val="F2DC73"/>
    <a:srgbClr val="009193"/>
    <a:srgbClr val="B7D886"/>
    <a:srgbClr val="9ECC6A"/>
    <a:srgbClr val="73FEFF"/>
    <a:srgbClr val="E7FFFF"/>
    <a:srgbClr val="EDF08F"/>
    <a:srgbClr val="68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26" autoAdjust="0"/>
    <p:restoredTop sz="94660"/>
  </p:normalViewPr>
  <p:slideViewPr>
    <p:cSldViewPr snapToGrid="0">
      <p:cViewPr>
        <p:scale>
          <a:sx n="76" d="100"/>
          <a:sy n="76" d="100"/>
        </p:scale>
        <p:origin x="-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83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08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6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61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33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88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88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26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56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26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97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66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0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4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08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67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75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09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50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50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8.em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8.em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8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7" y="2246812"/>
            <a:ext cx="69602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CHÀO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MỪNG</a:t>
            </a:r>
            <a:r>
              <a:rPr lang="en-US" altLang="zh-CN" sz="5000" b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5000" b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CÁC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ĐẾN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VỚI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TIẾT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HỌC</a:t>
            </a:r>
            <a:endParaRPr lang="vi-VN" altLang="zh-CN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xmlns="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xmlns="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xmlns="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xmlns="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xmlns="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xmlns="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xmlns="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xmlns="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xmlns="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xmlns="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xmlns="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xmlns="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xmlns="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xmlns="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xmlns="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xmlns="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xmlns="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xmlns="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xmlns="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xmlns="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xmlns="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xmlns="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xmlns="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xmlns="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xmlns="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xmlns="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xmlns="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xmlns="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xmlns="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xmlns="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xmlns="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xmlns="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xmlns="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xmlns="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xmlns="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xmlns="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xmlns="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xmlns="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xmlns="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xmlns="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xmlns="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xmlns="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xmlns="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xmlns="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xmlns="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xmlns="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xmlns="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xmlns="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xmlns="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xmlns="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xmlns="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xmlns="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xmlns="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xmlns="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xmlns="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xmlns="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xmlns="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xmlns="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xmlns="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xmlns="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xmlns="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xmlns="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xmlns="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xmlns="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xmlns="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xmlns="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xmlns="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xmlns="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xmlns="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xmlns="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xmlns="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xmlns="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xmlns="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xmlns="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xmlns="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xmlns="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xmlns="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xmlns="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xmlns="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xmlns="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xmlns="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xmlns="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xmlns="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xmlns="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xmlns="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xmlns="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xmlns="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xmlns="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xmlns="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xmlns="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xmlns="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xmlns="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75" y="1999512"/>
              <a:ext cx="1705736" cy="11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thể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dung,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tưởng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tượng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những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khi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đọc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ba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đầu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098" name="Picture 2" descr="Soạn bài Con chào mào Kết nối tri thức đầy đủ: ngữ văn 6 mới">
            <a:extLst>
              <a:ext uri="{FF2B5EF4-FFF2-40B4-BE49-F238E27FC236}">
                <a16:creationId xmlns:a16="http://schemas.microsoft.com/office/drawing/2014/main" xmlns="" id="{0946CB3C-D5C0-5D44-AE8F-47261D2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4" y="1153088"/>
            <a:ext cx="4256563" cy="4013653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75254" y="3792749"/>
            <a:ext cx="6877055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Hình ảnh và tiếng hót của con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455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19455" y="6356350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C825F5-DFD3-E941-A668-01304218050F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CÁ NHÂN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191F4D8-DCB1-D848-B991-981334314626}"/>
              </a:ext>
            </a:extLst>
          </p:cNvPr>
          <p:cNvSpPr/>
          <p:nvPr/>
        </p:nvSpPr>
        <p:spPr>
          <a:xfrm rot="611397">
            <a:off x="1779810" y="733338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FE12670-9DAD-9845-9963-29481CBAD09C}"/>
              </a:ext>
            </a:extLst>
          </p:cNvPr>
          <p:cNvSpPr/>
          <p:nvPr/>
        </p:nvSpPr>
        <p:spPr>
          <a:xfrm rot="20419440">
            <a:off x="5479540" y="844432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D20F4E3-12DF-9848-8D83-23C94BDC6BBD}"/>
              </a:ext>
            </a:extLst>
          </p:cNvPr>
          <p:cNvSpPr/>
          <p:nvPr/>
        </p:nvSpPr>
        <p:spPr>
          <a:xfrm rot="16200000">
            <a:off x="4558512" y="2538760"/>
            <a:ext cx="3076531" cy="5288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AF364087-AC72-B94A-9A90-1ADA4BACA689}"/>
              </a:ext>
            </a:extLst>
          </p:cNvPr>
          <p:cNvSpPr/>
          <p:nvPr/>
        </p:nvSpPr>
        <p:spPr>
          <a:xfrm>
            <a:off x="4785437" y="1730328"/>
            <a:ext cx="2804327" cy="263496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60BBB4A-D816-B240-907F-8665E1BFA2FD}"/>
              </a:ext>
            </a:extLst>
          </p:cNvPr>
          <p:cNvSpPr txBox="1"/>
          <p:nvPr/>
        </p:nvSpPr>
        <p:spPr>
          <a:xfrm>
            <a:off x="2886488" y="1025952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4A360E5-C75F-EA4E-9980-FF5916AAEC26}"/>
              </a:ext>
            </a:extLst>
          </p:cNvPr>
          <p:cNvSpPr txBox="1"/>
          <p:nvPr/>
        </p:nvSpPr>
        <p:spPr>
          <a:xfrm>
            <a:off x="7822634" y="1120008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1E68E40-DCAB-0845-ADFB-375EF8422CB0}"/>
              </a:ext>
            </a:extLst>
          </p:cNvPr>
          <p:cNvSpPr txBox="1"/>
          <p:nvPr/>
        </p:nvSpPr>
        <p:spPr>
          <a:xfrm>
            <a:off x="5121615" y="4317213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A148BE78-0E37-364B-99F6-915234049A31}"/>
              </a:ext>
            </a:extLst>
          </p:cNvPr>
          <p:cNvSpPr/>
          <p:nvPr/>
        </p:nvSpPr>
        <p:spPr>
          <a:xfrm>
            <a:off x="751112" y="1395895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520D9E17-FC37-3345-A890-8E48088375D8}"/>
              </a:ext>
            </a:extLst>
          </p:cNvPr>
          <p:cNvSpPr/>
          <p:nvPr/>
        </p:nvSpPr>
        <p:spPr>
          <a:xfrm>
            <a:off x="751112" y="2771804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DA89C3EF-E214-AD4E-9BDC-E370AC8A137B}"/>
              </a:ext>
            </a:extLst>
          </p:cNvPr>
          <p:cNvSpPr/>
          <p:nvPr/>
        </p:nvSpPr>
        <p:spPr>
          <a:xfrm>
            <a:off x="751112" y="4147713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16C42FEC-2DCD-1C41-B55C-406FEADCEB04}"/>
              </a:ext>
            </a:extLst>
          </p:cNvPr>
          <p:cNvSpPr/>
          <p:nvPr/>
        </p:nvSpPr>
        <p:spPr>
          <a:xfrm>
            <a:off x="3806007" y="1265269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trắng mũ đỏ </a:t>
            </a:r>
          </a:p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30056B82-6CDC-D643-9D56-FCAD18B88325}"/>
              </a:ext>
            </a:extLst>
          </p:cNvPr>
          <p:cNvSpPr/>
          <p:nvPr/>
        </p:nvSpPr>
        <p:spPr>
          <a:xfrm>
            <a:off x="3806007" y="263459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dài, </a:t>
            </a:r>
          </a:p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38B185BC-5BF6-E049-BDF1-FF8D64BE3322}"/>
              </a:ext>
            </a:extLst>
          </p:cNvPr>
          <p:cNvSpPr/>
          <p:nvPr/>
        </p:nvSpPr>
        <p:spPr>
          <a:xfrm>
            <a:off x="3806007" y="4008470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cao chót vót → 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D7988F6A-6B02-D342-856A-6CAF50C62AD1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331028" y="1805243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xmlns="" id="{C022C8AA-8BEE-0947-AF29-641CD66E055F}"/>
              </a:ext>
            </a:extLst>
          </p:cNvPr>
          <p:cNvSpPr/>
          <p:nvPr/>
        </p:nvSpPr>
        <p:spPr>
          <a:xfrm>
            <a:off x="8120743" y="1265269"/>
            <a:ext cx="544285" cy="382973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3C94E45A-5F47-154A-AC4F-3C35DFDE77B2}"/>
              </a:ext>
            </a:extLst>
          </p:cNvPr>
          <p:cNvSpPr/>
          <p:nvPr/>
        </p:nvSpPr>
        <p:spPr>
          <a:xfrm>
            <a:off x="9152507" y="1261350"/>
            <a:ext cx="2380751" cy="3829730"/>
          </a:xfrm>
          <a:prstGeom prst="roundRect">
            <a:avLst/>
          </a:prstGeom>
          <a:solidFill>
            <a:srgbClr val="F6C43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0229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Ý nghĩ, cảm xúc của nhân vật “tôi” về con chim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10D27ED-EC37-1744-81A6-EA33C15B5D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NHÓM ĐÔI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456BB674-8DA6-4A46-A118-E005B3006AE9}"/>
              </a:ext>
            </a:extLst>
          </p:cNvPr>
          <p:cNvSpPr/>
          <p:nvPr/>
        </p:nvSpPr>
        <p:spPr>
          <a:xfrm>
            <a:off x="279753" y="74967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nhân vật tôi lại vội vàng “vẽ chiếc lồng trong ý nghĩ”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CD4A7B0F-9AA8-2049-952D-B55ECFA96A11}"/>
              </a:ext>
            </a:extLst>
          </p:cNvPr>
          <p:cNvSpPr/>
          <p:nvPr/>
        </p:nvSpPr>
        <p:spPr>
          <a:xfrm>
            <a:off x="1651353" y="239868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“hối hả đuổi theo” con chim chào mào để làm gì?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1EBFADA3-79A4-5C44-B27E-1F143DFC2A92}"/>
              </a:ext>
            </a:extLst>
          </p:cNvPr>
          <p:cNvSpPr/>
          <p:nvPr/>
        </p:nvSpPr>
        <p:spPr>
          <a:xfrm>
            <a:off x="3022953" y="4047696"/>
            <a:ext cx="4778829" cy="2308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thấy tăm tích con chim chào mào, tại sao nhân vật tôi lại hình dung về những con sâu, trái cây chín đỏ, giọt nước thanh sạch?</a:t>
            </a: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xmlns="" id="{7A2FF3F7-26B7-AE40-BB12-8975D14D8D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3731" y="2207640"/>
            <a:ext cx="1482090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xmlns="" id="{9D32D152-8041-F148-9F45-5E080FD5E2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62049" y="4252405"/>
            <a:ext cx="2308655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C390AE-CFD0-C34B-A050-78FE5F8D4EA5}"/>
              </a:ext>
            </a:extLst>
          </p:cNvPr>
          <p:cNvSpPr txBox="1"/>
          <p:nvPr/>
        </p:nvSpPr>
        <p:spPr>
          <a:xfrm>
            <a:off x="5181600" y="553091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x-none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x-none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x-none" dirty="0"/>
              <a:t>……………………………………………….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B92A797-15F1-4545-A363-943341C1CB02}"/>
              </a:ext>
            </a:extLst>
          </p:cNvPr>
          <p:cNvSpPr txBox="1"/>
          <p:nvPr/>
        </p:nvSpPr>
        <p:spPr>
          <a:xfrm>
            <a:off x="6632749" y="2208786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x-none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x-none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x-none" dirty="0"/>
              <a:t>……………………………………………….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BB97BA8-147D-B741-A5C7-6F68C1BA93C3}"/>
              </a:ext>
            </a:extLst>
          </p:cNvPr>
          <p:cNvSpPr txBox="1"/>
          <p:nvPr/>
        </p:nvSpPr>
        <p:spPr>
          <a:xfrm>
            <a:off x="7872120" y="4020063"/>
            <a:ext cx="3349451" cy="2126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x-none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x-none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x-none" dirty="0"/>
              <a:t>………………………………………………. ………………………………………………. ……………………………………………….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4AA19A-E13B-1440-8099-794751B10315}"/>
              </a:ext>
            </a:extLst>
          </p:cNvPr>
          <p:cNvSpPr txBox="1"/>
          <p:nvPr/>
        </p:nvSpPr>
        <p:spPr>
          <a:xfrm>
            <a:off x="838200" y="792519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Những thay đổi trong suy nghĩ của nhân vật tôi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7F840A-6DC1-FD48-BDFD-B8AD569248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KHĂN TRẢI BÀN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2" y="-45384"/>
            <a:ext cx="6995657" cy="6115984"/>
          </a:xfrm>
          <a:prstGeom prst="rect">
            <a:avLst/>
          </a:prstGeom>
        </p:spPr>
      </p:pic>
      <p:sp>
        <p:nvSpPr>
          <p:cNvPr id="26" name="文本框 49">
            <a:extLst>
              <a:ext uri="{FF2B5EF4-FFF2-40B4-BE49-F238E27FC236}">
                <a16:creationId xmlns:a16="http://schemas.microsoft.com/office/drawing/2014/main" xmlns="" id="{F1B14D00-3ECA-AF4E-A18F-9D13FEBC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721" y="1334033"/>
            <a:ext cx="4710379" cy="341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sợ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/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hót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ấy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xmlns="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3046126" y="3198461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xmlns="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643656" y="762994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7F840A-6DC1-FD48-BDFD-B8AD569248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KHĂN TRẢI BÀN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4" y="-45384"/>
            <a:ext cx="10987408" cy="6115984"/>
          </a:xfrm>
          <a:prstGeom prst="rect">
            <a:avLst/>
          </a:prstGeom>
        </p:spPr>
      </p:pic>
      <p:sp>
        <p:nvSpPr>
          <p:cNvPr id="26" name="文本框 49">
            <a:extLst>
              <a:ext uri="{FF2B5EF4-FFF2-40B4-BE49-F238E27FC236}">
                <a16:creationId xmlns:a16="http://schemas.microsoft.com/office/drawing/2014/main" xmlns="" id="{F1B14D00-3ECA-AF4E-A18F-9D13FEBC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543" y="1291572"/>
            <a:ext cx="760297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- “</a:t>
            </a:r>
            <a:r>
              <a:rPr lang="de-DE" sz="3200" i="1" dirty="0">
                <a:latin typeface="Times New Roman" pitchFamily="18" charset="0"/>
                <a:cs typeface="Times New Roman" pitchFamily="18" charset="0"/>
              </a:rPr>
              <a:t>Chẳng cần chim lại bay về/ Tiếng hót ấy giờ tôi nghe rất rõ”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 Vẫn rất thích tiếng chim, nhưng hiểu chim chào mào là một phần của thiên nhiên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 Trân trọng tiếng chim và lưu giữ nó trong ký ức của thiên nhiên và tình yêu của con người đối với thiên nhiên.</a:t>
            </a:r>
            <a:endParaRPr kumimoji="0" lang="en-US" altLang="zh-CN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xmlns="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643656" y="762994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2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sz="2400" b="1" cap="small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121</a:t>
            </a:r>
            <a:endParaRPr sz="2400" b="1" cap="small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-167746" y="649295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5765241" y="1300251"/>
            <a:ext cx="52209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500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lang="zh-CN" altLang="en-US" sz="7500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102083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</a:t>
            </a:r>
            <a:r>
              <a:rPr lang="vi-VN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xmlns="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988331" y="1882158"/>
            <a:ext cx="3638717" cy="30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III</a:t>
            </a:r>
            <a:r>
              <a:rPr lang="vi-VN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.</a:t>
            </a:r>
            <a:endParaRPr lang="vi-VN" altLang="zh-CN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TỔNG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KẾT</a:t>
            </a:r>
            <a:endParaRPr lang="vi-VN" altLang="zh-CN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8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Nghệ thuật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xmlns="" id="{CE1739D9-3B92-234C-BFBA-FCAD27BAD64A}"/>
              </a:ext>
            </a:extLst>
          </p:cNvPr>
          <p:cNvGrpSpPr/>
          <p:nvPr/>
        </p:nvGrpSpPr>
        <p:grpSpPr>
          <a:xfrm>
            <a:off x="4822521" y="739036"/>
            <a:ext cx="6401639" cy="42248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xmlns="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xmlns="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xmlns="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xmlns="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xmlns="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xmlns="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xmlns="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xmlns="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xmlns="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xmlns="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xmlns="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xmlns="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xmlns="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xmlns="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xmlns="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xmlns="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xmlns="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xmlns="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xmlns="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xmlns="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xmlns="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xmlns="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xmlns="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xmlns="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xmlns="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xmlns="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xmlns="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xmlns="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xmlns="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xmlns="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xmlns="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xmlns="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xmlns="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xmlns="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xmlns="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xmlns="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xmlns="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xmlns="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xmlns="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xmlns="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xmlns="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xmlns="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xmlns="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xmlns="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xmlns="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xmlns="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xmlns="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xmlns="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xmlns="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xmlns="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xmlns="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xmlns="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xmlns="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xmlns="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xmlns="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xmlns="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xmlns="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xmlns="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xmlns="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xmlns="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xmlns="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xmlns="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xmlns="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xmlns="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xmlns="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xmlns="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xmlns="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xmlns="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xmlns="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xmlns="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xmlns="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xmlns="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xmlns="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xmlns="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xmlns="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xmlns="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xmlns="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xmlns="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xmlns="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xmlns="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xmlns="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xmlns="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xmlns="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xmlns="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xmlns="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xmlns="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xmlns="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xmlns="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xmlns="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xmlns="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xmlns="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1060" y="1919603"/>
              <a:ext cx="2009641" cy="96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de-DE" sz="3200" dirty="0" smtClean="0"/>
            </a:p>
            <a:p>
              <a:r>
                <a:rPr lang="de-DE" sz="3200" dirty="0" smtClean="0"/>
                <a:t>-</a:t>
              </a:r>
              <a:r>
                <a:rPr lang="de-DE" sz="3200" dirty="0" smtClean="0">
                  <a:latin typeface="Times New Roman" pitchFamily="18" charset="0"/>
                  <a:cs typeface="Times New Roman" pitchFamily="18" charset="0"/>
                </a:rPr>
                <a:t>Thể </a:t>
              </a:r>
              <a:r>
                <a:rPr lang="de-DE" sz="3200" dirty="0">
                  <a:latin typeface="Times New Roman" pitchFamily="18" charset="0"/>
                  <a:cs typeface="Times New Roman" pitchFamily="18" charset="0"/>
                </a:rPr>
                <a:t>thơ tự do phù hợp với mạch tâm trạng, cảm xúc;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 sz="3200" dirty="0">
                  <a:latin typeface="Times New Roman" pitchFamily="18" charset="0"/>
                  <a:cs typeface="Times New Roman" pitchFamily="18" charset="0"/>
                </a:rPr>
                <a:t>- Sử dụng phép điệp ngữ.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xmlns="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9F6CFF0-1341-2740-8E95-0993AFA557A9}"/>
              </a:ext>
            </a:extLst>
          </p:cNvPr>
          <p:cNvSpPr txBox="1"/>
          <p:nvPr/>
        </p:nvSpPr>
        <p:spPr>
          <a:xfrm>
            <a:off x="3213846" y="756647"/>
            <a:ext cx="7682754" cy="4843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thơ lặp lại:</a:t>
            </a:r>
            <a:r>
              <a:rPr lang="vi-VN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“triu…uýt…huýt…tu   hìu” (2 lần)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ngữ: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âm thanh của tiếng chim chào mào hót. Tiếng chim vang lên từ trên cành cây cao hót, vang lên ngay trong tâm hồn nhà thơ</a:t>
            </a:r>
            <a:endParaRPr lang="x-none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xmlns="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66561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 smtClean="0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dung- ý nghĩa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3" name="组合 137">
            <a:extLst>
              <a:ext uri="{FF2B5EF4-FFF2-40B4-BE49-F238E27FC236}">
                <a16:creationId xmlns:a16="http://schemas.microsoft.com/office/drawing/2014/main" xmlns="" id="{DFFABD5D-D455-AC48-860F-69C4AB293B7E}"/>
              </a:ext>
            </a:extLst>
          </p:cNvPr>
          <p:cNvGrpSpPr/>
          <p:nvPr/>
        </p:nvGrpSpPr>
        <p:grpSpPr>
          <a:xfrm flipH="1">
            <a:off x="4822521" y="739036"/>
            <a:ext cx="6401639" cy="4224849"/>
            <a:chOff x="3246438" y="1068388"/>
            <a:chExt cx="5711825" cy="467836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xmlns="" id="{1CAD8BBF-5BFB-C84B-94FE-D84984860EE2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37D58C74-4485-684F-9259-7323ED07E349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4E099139-A3CB-8545-BE05-BA58234A54EC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24093C34-DAB3-8145-965C-811B57E65A8B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26325B6A-A682-D745-B8FC-B6F1C325A839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3B3C1F6E-0CE3-064B-BD12-1E384947683B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xmlns="" id="{798E19BF-A66F-9E45-BDF8-1A43B2F9D2C9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endParaRPr>
            </a:p>
          </p:txBody>
        </p:sp>
        <p:grpSp>
          <p:nvGrpSpPr>
            <p:cNvPr id="32" name="组合 146">
              <a:extLst>
                <a:ext uri="{FF2B5EF4-FFF2-40B4-BE49-F238E27FC236}">
                  <a16:creationId xmlns:a16="http://schemas.microsoft.com/office/drawing/2014/main" xmlns="" id="{5E2644D2-696E-384F-B14F-830C95A912D8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xmlns="" id="{5BA0305A-2547-7944-A0C5-CC80BA29C946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xmlns="" id="{9EDD1C4B-ED62-6C4D-8D68-BF3458D26671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xmlns="" id="{D75AAF59-653F-6F48-B759-674BB752E998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xmlns="" id="{7FBED484-626F-0446-BDED-BF1595D60DBD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xmlns="" id="{C19E8A06-682A-B043-BED4-F894D95B4711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xmlns="" id="{8A0ABAB5-FA84-D242-BFFE-6CD67510EEEF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xmlns="" id="{BE280A6B-3909-7846-BC7F-1A1030B793FB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xmlns="" id="{D1266EA4-9A94-A24F-9B53-19BF7FF8E823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xmlns="" id="{1352E390-7F1D-F44E-8B4F-029438076FBA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xmlns="" id="{28580B37-47AE-EA41-A952-2EFAF25CDA96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xmlns="" id="{404B2155-4F07-3940-AA44-0D5ABFD7AF4C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xmlns="" id="{A0F29BBC-9746-0749-8461-CC4DC70EE348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xmlns="" id="{EFD4D031-6A55-774D-879C-F992A8C36158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xmlns="" id="{3E8013A0-C23D-8C4D-A718-0C98AEBE4079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xmlns="" id="{838AB392-0BC5-3146-8124-1901962BBE4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xmlns="" id="{A9BC4040-BDD6-CD45-85F8-D6168AF4BE1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xmlns="" id="{305CCABF-D010-9F4E-AB13-03B00C79F282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xmlns="" id="{4B36B040-F876-3546-AF7A-4D3C0E23A720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xmlns="" id="{FCD05044-37D9-5041-8A51-2FA4DBA59F0E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xmlns="" id="{1B234F6E-8560-4B45-90BC-CBDE4AC6E2A9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3" name="Freeform 32">
                <a:extLst>
                  <a:ext uri="{FF2B5EF4-FFF2-40B4-BE49-F238E27FC236}">
                    <a16:creationId xmlns:a16="http://schemas.microsoft.com/office/drawing/2014/main" xmlns="" id="{276DB2A1-B36C-8641-9E25-B60D3A9F4FD2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xmlns="" id="{EF6ABCB1-3DC3-DC42-9F1F-71C59726333D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5" name="Freeform 34">
                <a:extLst>
                  <a:ext uri="{FF2B5EF4-FFF2-40B4-BE49-F238E27FC236}">
                    <a16:creationId xmlns:a16="http://schemas.microsoft.com/office/drawing/2014/main" xmlns="" id="{FF433EA9-5B8A-214B-8FCB-9C993CDFFAAD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6" name="Freeform 35">
                <a:extLst>
                  <a:ext uri="{FF2B5EF4-FFF2-40B4-BE49-F238E27FC236}">
                    <a16:creationId xmlns:a16="http://schemas.microsoft.com/office/drawing/2014/main" xmlns="" id="{0B78C443-5E4E-D140-ABEC-898F039CA3C3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7" name="Freeform 36">
                <a:extLst>
                  <a:ext uri="{FF2B5EF4-FFF2-40B4-BE49-F238E27FC236}">
                    <a16:creationId xmlns:a16="http://schemas.microsoft.com/office/drawing/2014/main" xmlns="" id="{F62C1FCD-B5A7-BD47-9608-3639C98264B4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8" name="Freeform 37">
                <a:extLst>
                  <a:ext uri="{FF2B5EF4-FFF2-40B4-BE49-F238E27FC236}">
                    <a16:creationId xmlns:a16="http://schemas.microsoft.com/office/drawing/2014/main" xmlns="" id="{65A76121-47D6-6844-BD69-473BD6705A8A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9" name="Freeform 38">
                <a:extLst>
                  <a:ext uri="{FF2B5EF4-FFF2-40B4-BE49-F238E27FC236}">
                    <a16:creationId xmlns:a16="http://schemas.microsoft.com/office/drawing/2014/main" xmlns="" id="{37BB449A-9611-2245-A470-A71F794ED2CC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0" name="Freeform 39">
                <a:extLst>
                  <a:ext uri="{FF2B5EF4-FFF2-40B4-BE49-F238E27FC236}">
                    <a16:creationId xmlns:a16="http://schemas.microsoft.com/office/drawing/2014/main" xmlns="" id="{31DF0450-5DA6-6C4B-8AD3-5360B098CC67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1" name="Freeform 40">
                <a:extLst>
                  <a:ext uri="{FF2B5EF4-FFF2-40B4-BE49-F238E27FC236}">
                    <a16:creationId xmlns:a16="http://schemas.microsoft.com/office/drawing/2014/main" xmlns="" id="{4AA95EC9-D5A4-874C-BD34-C9275B36BB7C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2" name="Freeform 41">
                <a:extLst>
                  <a:ext uri="{FF2B5EF4-FFF2-40B4-BE49-F238E27FC236}">
                    <a16:creationId xmlns:a16="http://schemas.microsoft.com/office/drawing/2014/main" xmlns="" id="{827A857C-772A-E145-B99C-AD46213A2636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3" name="Freeform 42">
                <a:extLst>
                  <a:ext uri="{FF2B5EF4-FFF2-40B4-BE49-F238E27FC236}">
                    <a16:creationId xmlns:a16="http://schemas.microsoft.com/office/drawing/2014/main" xmlns="" id="{05C9B0C5-9947-FD44-A74D-1DCC8B445115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4" name="Freeform 43">
                <a:extLst>
                  <a:ext uri="{FF2B5EF4-FFF2-40B4-BE49-F238E27FC236}">
                    <a16:creationId xmlns:a16="http://schemas.microsoft.com/office/drawing/2014/main" xmlns="" id="{748A435F-96C8-8C41-81E7-66CD19C7ADB4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5" name="Freeform 44">
                <a:extLst>
                  <a:ext uri="{FF2B5EF4-FFF2-40B4-BE49-F238E27FC236}">
                    <a16:creationId xmlns:a16="http://schemas.microsoft.com/office/drawing/2014/main" xmlns="" id="{0AD60985-4682-AB4B-A3EA-80F52E05B412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6" name="Freeform 45">
                <a:extLst>
                  <a:ext uri="{FF2B5EF4-FFF2-40B4-BE49-F238E27FC236}">
                    <a16:creationId xmlns:a16="http://schemas.microsoft.com/office/drawing/2014/main" xmlns="" id="{43DC545A-D4B9-7B4D-909A-8EA185B3DF6B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7" name="Freeform 46">
                <a:extLst>
                  <a:ext uri="{FF2B5EF4-FFF2-40B4-BE49-F238E27FC236}">
                    <a16:creationId xmlns:a16="http://schemas.microsoft.com/office/drawing/2014/main" xmlns="" id="{44050433-C465-314C-9499-AE1FC7637319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8" name="Freeform 47">
                <a:extLst>
                  <a:ext uri="{FF2B5EF4-FFF2-40B4-BE49-F238E27FC236}">
                    <a16:creationId xmlns:a16="http://schemas.microsoft.com/office/drawing/2014/main" xmlns="" id="{40B4A097-49E8-6241-8025-5908D2A713AE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9" name="Freeform 48">
                <a:extLst>
                  <a:ext uri="{FF2B5EF4-FFF2-40B4-BE49-F238E27FC236}">
                    <a16:creationId xmlns:a16="http://schemas.microsoft.com/office/drawing/2014/main" xmlns="" id="{0A93288E-99B8-AA4D-8ADE-317C1AE69E35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0" name="Freeform 49">
                <a:extLst>
                  <a:ext uri="{FF2B5EF4-FFF2-40B4-BE49-F238E27FC236}">
                    <a16:creationId xmlns:a16="http://schemas.microsoft.com/office/drawing/2014/main" xmlns="" id="{04C3B823-5970-2443-AC49-13F0589F13C8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1" name="Freeform 50">
                <a:extLst>
                  <a:ext uri="{FF2B5EF4-FFF2-40B4-BE49-F238E27FC236}">
                    <a16:creationId xmlns:a16="http://schemas.microsoft.com/office/drawing/2014/main" xmlns="" id="{ABECE079-A836-8F48-A717-E81A0D03E827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2" name="Freeform 51">
                <a:extLst>
                  <a:ext uri="{FF2B5EF4-FFF2-40B4-BE49-F238E27FC236}">
                    <a16:creationId xmlns:a16="http://schemas.microsoft.com/office/drawing/2014/main" xmlns="" id="{967E11AD-645A-6C46-8D8B-411314902761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3" name="Freeform 52">
                <a:extLst>
                  <a:ext uri="{FF2B5EF4-FFF2-40B4-BE49-F238E27FC236}">
                    <a16:creationId xmlns:a16="http://schemas.microsoft.com/office/drawing/2014/main" xmlns="" id="{3C7E04E4-0700-8547-80EA-14DFDC7F9535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4" name="Freeform 53">
                <a:extLst>
                  <a:ext uri="{FF2B5EF4-FFF2-40B4-BE49-F238E27FC236}">
                    <a16:creationId xmlns:a16="http://schemas.microsoft.com/office/drawing/2014/main" xmlns="" id="{FC2F9A7F-A7D8-9E4D-BDA7-CB4BBFEA9321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5" name="Freeform 54">
                <a:extLst>
                  <a:ext uri="{FF2B5EF4-FFF2-40B4-BE49-F238E27FC236}">
                    <a16:creationId xmlns:a16="http://schemas.microsoft.com/office/drawing/2014/main" xmlns="" id="{FF3BA55F-8394-DD41-A1C8-65FBF15B24A6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6" name="Freeform 55">
                <a:extLst>
                  <a:ext uri="{FF2B5EF4-FFF2-40B4-BE49-F238E27FC236}">
                    <a16:creationId xmlns:a16="http://schemas.microsoft.com/office/drawing/2014/main" xmlns="" id="{89F831E3-6A5F-CF44-84F4-F786AF6E05C5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7" name="Freeform 56">
                <a:extLst>
                  <a:ext uri="{FF2B5EF4-FFF2-40B4-BE49-F238E27FC236}">
                    <a16:creationId xmlns:a16="http://schemas.microsoft.com/office/drawing/2014/main" xmlns="" id="{44AF908C-A328-E342-9959-283D093F2D4A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8" name="Freeform 57">
                <a:extLst>
                  <a:ext uri="{FF2B5EF4-FFF2-40B4-BE49-F238E27FC236}">
                    <a16:creationId xmlns:a16="http://schemas.microsoft.com/office/drawing/2014/main" xmlns="" id="{6A5C17BF-E699-8A4E-9C31-BF437E6CDF7B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9" name="Freeform 58">
                <a:extLst>
                  <a:ext uri="{FF2B5EF4-FFF2-40B4-BE49-F238E27FC236}">
                    <a16:creationId xmlns:a16="http://schemas.microsoft.com/office/drawing/2014/main" xmlns="" id="{9A354310-8FBD-5F44-82A6-64F4E4855196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0" name="Freeform 59">
                <a:extLst>
                  <a:ext uri="{FF2B5EF4-FFF2-40B4-BE49-F238E27FC236}">
                    <a16:creationId xmlns:a16="http://schemas.microsoft.com/office/drawing/2014/main" xmlns="" id="{CCA20C18-684A-464D-BFDB-734D1B45AD3C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1" name="Freeform 60">
                <a:extLst>
                  <a:ext uri="{FF2B5EF4-FFF2-40B4-BE49-F238E27FC236}">
                    <a16:creationId xmlns:a16="http://schemas.microsoft.com/office/drawing/2014/main" xmlns="" id="{C9369653-98E7-5B4F-874B-DD006559AAE2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xmlns="" id="{8E2354AA-3D2E-1449-8192-431C0C3798FF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3" name="Freeform 62">
                <a:extLst>
                  <a:ext uri="{FF2B5EF4-FFF2-40B4-BE49-F238E27FC236}">
                    <a16:creationId xmlns:a16="http://schemas.microsoft.com/office/drawing/2014/main" xmlns="" id="{A99C64A0-D654-CD4C-9BED-8BFF3F88E576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4" name="Freeform 63">
                <a:extLst>
                  <a:ext uri="{FF2B5EF4-FFF2-40B4-BE49-F238E27FC236}">
                    <a16:creationId xmlns:a16="http://schemas.microsoft.com/office/drawing/2014/main" xmlns="" id="{1F677D30-CAAB-0047-92F3-ED4FB74F909C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5" name="Freeform 64">
                <a:extLst>
                  <a:ext uri="{FF2B5EF4-FFF2-40B4-BE49-F238E27FC236}">
                    <a16:creationId xmlns:a16="http://schemas.microsoft.com/office/drawing/2014/main" xmlns="" id="{B8CC8576-8577-8A4C-A228-269F454E0803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6" name="Freeform 65">
                <a:extLst>
                  <a:ext uri="{FF2B5EF4-FFF2-40B4-BE49-F238E27FC236}">
                    <a16:creationId xmlns:a16="http://schemas.microsoft.com/office/drawing/2014/main" xmlns="" id="{5C48FF3B-611F-B145-941E-D377B6D3EB27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7" name="Freeform 66">
                <a:extLst>
                  <a:ext uri="{FF2B5EF4-FFF2-40B4-BE49-F238E27FC236}">
                    <a16:creationId xmlns:a16="http://schemas.microsoft.com/office/drawing/2014/main" xmlns="" id="{995E967C-C9DF-1640-B9A8-EA26187CFB18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8" name="Freeform 67">
                <a:extLst>
                  <a:ext uri="{FF2B5EF4-FFF2-40B4-BE49-F238E27FC236}">
                    <a16:creationId xmlns:a16="http://schemas.microsoft.com/office/drawing/2014/main" xmlns="" id="{CA897F67-F90D-D941-8B97-975480BC6BDE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9" name="Freeform 68">
                <a:extLst>
                  <a:ext uri="{FF2B5EF4-FFF2-40B4-BE49-F238E27FC236}">
                    <a16:creationId xmlns:a16="http://schemas.microsoft.com/office/drawing/2014/main" xmlns="" id="{AD42B1F3-AE66-7A4E-9D17-49282AB9E677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0" name="Freeform 69">
                <a:extLst>
                  <a:ext uri="{FF2B5EF4-FFF2-40B4-BE49-F238E27FC236}">
                    <a16:creationId xmlns:a16="http://schemas.microsoft.com/office/drawing/2014/main" xmlns="" id="{B93CC208-0980-144E-9D4A-7BCFF583E8BF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1" name="Freeform 70">
                <a:extLst>
                  <a:ext uri="{FF2B5EF4-FFF2-40B4-BE49-F238E27FC236}">
                    <a16:creationId xmlns:a16="http://schemas.microsoft.com/office/drawing/2014/main" xmlns="" id="{CEEEE01C-23E2-2948-8AED-F6B0DBD29458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2" name="Freeform 71">
                <a:extLst>
                  <a:ext uri="{FF2B5EF4-FFF2-40B4-BE49-F238E27FC236}">
                    <a16:creationId xmlns:a16="http://schemas.microsoft.com/office/drawing/2014/main" xmlns="" id="{5BC841AB-13E7-D749-AFA9-3C5644FE6D00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3" name="Freeform 72">
                <a:extLst>
                  <a:ext uri="{FF2B5EF4-FFF2-40B4-BE49-F238E27FC236}">
                    <a16:creationId xmlns:a16="http://schemas.microsoft.com/office/drawing/2014/main" xmlns="" id="{C4D896AF-89E4-F346-BAA3-4206F7EF9D60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4" name="Freeform 73">
                <a:extLst>
                  <a:ext uri="{FF2B5EF4-FFF2-40B4-BE49-F238E27FC236}">
                    <a16:creationId xmlns:a16="http://schemas.microsoft.com/office/drawing/2014/main" xmlns="" id="{8261B52B-6439-F44C-A8C8-2ADAE75F35FC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5" name="Freeform 74">
                <a:extLst>
                  <a:ext uri="{FF2B5EF4-FFF2-40B4-BE49-F238E27FC236}">
                    <a16:creationId xmlns:a16="http://schemas.microsoft.com/office/drawing/2014/main" xmlns="" id="{A3CA5F12-1AC0-7C43-B5B2-B95ACA81FE8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6" name="Freeform 75">
                <a:extLst>
                  <a:ext uri="{FF2B5EF4-FFF2-40B4-BE49-F238E27FC236}">
                    <a16:creationId xmlns:a16="http://schemas.microsoft.com/office/drawing/2014/main" xmlns="" id="{599D490A-DCAC-2645-A3B4-C5246228A6BB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7" name="Freeform 76">
                <a:extLst>
                  <a:ext uri="{FF2B5EF4-FFF2-40B4-BE49-F238E27FC236}">
                    <a16:creationId xmlns:a16="http://schemas.microsoft.com/office/drawing/2014/main" xmlns="" id="{6BFF2029-4253-4A40-BF58-890B29414E2B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8" name="Freeform 77">
                <a:extLst>
                  <a:ext uri="{FF2B5EF4-FFF2-40B4-BE49-F238E27FC236}">
                    <a16:creationId xmlns:a16="http://schemas.microsoft.com/office/drawing/2014/main" xmlns="" id="{5CD5CC9C-4A5C-744E-AD74-FDE0F867F27C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9" name="Freeform 78">
                <a:extLst>
                  <a:ext uri="{FF2B5EF4-FFF2-40B4-BE49-F238E27FC236}">
                    <a16:creationId xmlns:a16="http://schemas.microsoft.com/office/drawing/2014/main" xmlns="" id="{D7A7B7A3-B221-1D44-8996-63883F8B135E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0" name="Freeform 79">
                <a:extLst>
                  <a:ext uri="{FF2B5EF4-FFF2-40B4-BE49-F238E27FC236}">
                    <a16:creationId xmlns:a16="http://schemas.microsoft.com/office/drawing/2014/main" xmlns="" id="{2A641C26-D179-FD45-87A4-A5D4CEC102A6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1" name="Freeform 80">
                <a:extLst>
                  <a:ext uri="{FF2B5EF4-FFF2-40B4-BE49-F238E27FC236}">
                    <a16:creationId xmlns:a16="http://schemas.microsoft.com/office/drawing/2014/main" xmlns="" id="{529A42D4-7A70-6745-AB3B-12B03049B49E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2" name="Freeform 81">
                <a:extLst>
                  <a:ext uri="{FF2B5EF4-FFF2-40B4-BE49-F238E27FC236}">
                    <a16:creationId xmlns:a16="http://schemas.microsoft.com/office/drawing/2014/main" xmlns="" id="{B4172884-3A21-B94A-BC23-7BCBEE9F7DCE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3" name="Freeform 82">
                <a:extLst>
                  <a:ext uri="{FF2B5EF4-FFF2-40B4-BE49-F238E27FC236}">
                    <a16:creationId xmlns:a16="http://schemas.microsoft.com/office/drawing/2014/main" xmlns="" id="{3AF5BC8E-C54E-344D-AC92-A0660AF9A25D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4" name="Freeform 83">
                <a:extLst>
                  <a:ext uri="{FF2B5EF4-FFF2-40B4-BE49-F238E27FC236}">
                    <a16:creationId xmlns:a16="http://schemas.microsoft.com/office/drawing/2014/main" xmlns="" id="{2B5367BD-81B0-9143-A4F2-248C6638750B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5" name="Freeform 84">
                <a:extLst>
                  <a:ext uri="{FF2B5EF4-FFF2-40B4-BE49-F238E27FC236}">
                    <a16:creationId xmlns:a16="http://schemas.microsoft.com/office/drawing/2014/main" xmlns="" id="{1FEA224B-EFE0-AA4C-85E4-CF2DEB2B2B80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6" name="Freeform 85">
                <a:extLst>
                  <a:ext uri="{FF2B5EF4-FFF2-40B4-BE49-F238E27FC236}">
                    <a16:creationId xmlns:a16="http://schemas.microsoft.com/office/drawing/2014/main" xmlns="" id="{02AB77C5-2F97-F241-B157-8DCAB8DCB3DB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7" name="Freeform 86">
                <a:extLst>
                  <a:ext uri="{FF2B5EF4-FFF2-40B4-BE49-F238E27FC236}">
                    <a16:creationId xmlns:a16="http://schemas.microsoft.com/office/drawing/2014/main" xmlns="" id="{6A192B96-0B20-614B-AD18-C63DAD9A2B7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8" name="Freeform 87">
                <a:extLst>
                  <a:ext uri="{FF2B5EF4-FFF2-40B4-BE49-F238E27FC236}">
                    <a16:creationId xmlns:a16="http://schemas.microsoft.com/office/drawing/2014/main" xmlns="" id="{0BC7B9F6-2F80-3749-BA60-5DA1C21AF13F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9" name="Freeform 88">
                <a:extLst>
                  <a:ext uri="{FF2B5EF4-FFF2-40B4-BE49-F238E27FC236}">
                    <a16:creationId xmlns:a16="http://schemas.microsoft.com/office/drawing/2014/main" xmlns="" id="{F44CF3BB-4CA2-F14F-B0C5-A39393BF31DF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0" name="Freeform 89">
                <a:extLst>
                  <a:ext uri="{FF2B5EF4-FFF2-40B4-BE49-F238E27FC236}">
                    <a16:creationId xmlns:a16="http://schemas.microsoft.com/office/drawing/2014/main" xmlns="" id="{59911BBC-81B0-774E-98C2-DBA86D717D13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1" name="Freeform 90">
                <a:extLst>
                  <a:ext uri="{FF2B5EF4-FFF2-40B4-BE49-F238E27FC236}">
                    <a16:creationId xmlns:a16="http://schemas.microsoft.com/office/drawing/2014/main" xmlns="" id="{FD8E8D91-C378-CC49-9960-7A6FC56894BF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2" name="Freeform 91">
                <a:extLst>
                  <a:ext uri="{FF2B5EF4-FFF2-40B4-BE49-F238E27FC236}">
                    <a16:creationId xmlns:a16="http://schemas.microsoft.com/office/drawing/2014/main" xmlns="" id="{EC4B527F-8C94-8543-B43C-D7F88EE714D3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3" name="Freeform 92">
                <a:extLst>
                  <a:ext uri="{FF2B5EF4-FFF2-40B4-BE49-F238E27FC236}">
                    <a16:creationId xmlns:a16="http://schemas.microsoft.com/office/drawing/2014/main" xmlns="" id="{751EA962-1539-3640-8E1F-508970F184F1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xmlns="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-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50762" y="1562904"/>
            <a:ext cx="48181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Bài thơ miêu tả vẻ đẹp của chú chim chào mào. Từ đó ta thấy được vẻ đẹp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của thi</a:t>
            </a: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ên nhiên và tình yêu 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ủa con người đối với thi</a:t>
            </a:r>
            <a:r>
              <a:rPr lang="de-DE" sz="2800" dirty="0">
                <a:latin typeface="Times New Roman" pitchFamily="18" charset="0"/>
                <a:cs typeface="Times New Roman" pitchFamily="18" charset="0"/>
              </a:rPr>
              <a:t>ên nhiên.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644562"/>
            <a:ext cx="1255885" cy="1024217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189" y="-1611664"/>
            <a:ext cx="1188823" cy="101202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xmlns="" id="{7929C8A0-C5B9-0445-8781-8EC2D39B930B}"/>
              </a:ext>
            </a:extLst>
          </p:cNvPr>
          <p:cNvSpPr/>
          <p:nvPr/>
        </p:nvSpPr>
        <p:spPr>
          <a:xfrm>
            <a:off x="2750072" y="2594984"/>
            <a:ext cx="6691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LUYỆN TẬP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phương thức biểu đạt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Biểu cảm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ghị luận kết hợp với biểu cảm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kết hợp với tự sự</a:t>
            </a:r>
          </a:p>
        </p:txBody>
      </p:sp>
    </p:spTree>
    <p:extLst>
      <p:ext uri="{BB962C8B-B14F-4D97-AF65-F5344CB8AC3E}">
        <p14:creationId xmlns:p14="http://schemas.microsoft.com/office/powerpoint/2010/main" val="1193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thể thơ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336B04-A6E1-3746-B716-945490018AEF}"/>
              </a:ext>
            </a:extLst>
          </p:cNvPr>
          <p:cNvSpPr txBox="1"/>
          <p:nvPr/>
        </p:nvSpPr>
        <p:spPr>
          <a:xfrm>
            <a:off x="2536372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B30D6A-0D0C-844E-8239-0A46669AE145}"/>
              </a:ext>
            </a:extLst>
          </p:cNvPr>
          <p:cNvSpPr txBox="1"/>
          <p:nvPr/>
        </p:nvSpPr>
        <p:spPr>
          <a:xfrm>
            <a:off x="2536372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Lục bát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36B7A2-DFC2-9449-B9ED-F13A1E6EA56F}"/>
              </a:ext>
            </a:extLst>
          </p:cNvPr>
          <p:cNvSpPr txBox="1"/>
          <p:nvPr/>
        </p:nvSpPr>
        <p:spPr>
          <a:xfrm>
            <a:off x="6989576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chữ</a:t>
            </a:r>
            <a:endParaRPr lang="x-none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C47909-6F5F-EE4D-A1A0-D0AEEA709131}"/>
              </a:ext>
            </a:extLst>
          </p:cNvPr>
          <p:cNvSpPr txBox="1"/>
          <p:nvPr/>
        </p:nvSpPr>
        <p:spPr>
          <a:xfrm>
            <a:off x="6989576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chữ</a:t>
            </a:r>
          </a:p>
        </p:txBody>
      </p:sp>
    </p:spTree>
    <p:extLst>
      <p:ext uri="{BB962C8B-B14F-4D97-AF65-F5344CB8AC3E}">
        <p14:creationId xmlns:p14="http://schemas.microsoft.com/office/powerpoint/2010/main" val="7999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mào trong bài thơ “Con chào mào” được miêu tả như thế nào ?</a:t>
            </a:r>
            <a:endParaRPr lang="x-none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Đốm trắng, mũ vàng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Đốm trắng, mũ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đỏ, mũ xanh</a:t>
            </a:r>
            <a:endParaRPr lang="x-none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Đốm vàng, mũ xanh</a:t>
            </a:r>
          </a:p>
        </p:txBody>
      </p:sp>
    </p:spTree>
    <p:extLst>
      <p:ext uri="{BB962C8B-B14F-4D97-AF65-F5344CB8AC3E}">
        <p14:creationId xmlns:p14="http://schemas.microsoft.com/office/powerpoint/2010/main" val="2504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</a:t>
            </a:r>
            <a:r>
              <a:rPr lang="vi-VN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.</a:t>
            </a:r>
            <a:endParaRPr lang="vi-VN" altLang="zh-CN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ĐỌC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-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TÌM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HIỂU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CHUNG</a:t>
            </a:r>
            <a:endParaRPr lang="vi-VN" altLang="zh-CN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“triu…uýt…huýt…tu hìu” trong bài thơ “Con chào mào” được lặp lại mấy lần ?</a:t>
            </a:r>
            <a:endParaRPr lang="x-none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336B04-A6E1-3746-B716-945490018AEF}"/>
              </a:ext>
            </a:extLst>
          </p:cNvPr>
          <p:cNvSpPr txBox="1"/>
          <p:nvPr/>
        </p:nvSpPr>
        <p:spPr>
          <a:xfrm>
            <a:off x="2775857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Hai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B30D6A-0D0C-844E-8239-0A46669AE145}"/>
              </a:ext>
            </a:extLst>
          </p:cNvPr>
          <p:cNvSpPr txBox="1"/>
          <p:nvPr/>
        </p:nvSpPr>
        <p:spPr>
          <a:xfrm>
            <a:off x="2775857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Bốn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36B7A2-DFC2-9449-B9ED-F13A1E6EA56F}"/>
              </a:ext>
            </a:extLst>
          </p:cNvPr>
          <p:cNvSpPr txBox="1"/>
          <p:nvPr/>
        </p:nvSpPr>
        <p:spPr>
          <a:xfrm>
            <a:off x="7229061" y="312107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lần</a:t>
            </a:r>
            <a:endParaRPr lang="x-none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C47909-6F5F-EE4D-A1A0-D0AEEA709131}"/>
              </a:ext>
            </a:extLst>
          </p:cNvPr>
          <p:cNvSpPr txBox="1"/>
          <p:nvPr/>
        </p:nvSpPr>
        <p:spPr>
          <a:xfrm>
            <a:off x="7229061" y="438334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lần</a:t>
            </a:r>
          </a:p>
        </p:txBody>
      </p:sp>
    </p:spTree>
    <p:extLst>
      <p:ext uri="{BB962C8B-B14F-4D97-AF65-F5344CB8AC3E}">
        <p14:creationId xmlns:p14="http://schemas.microsoft.com/office/powerpoint/2010/main" val="1508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“tôi” trong bài thơ “Con chào mào” nghĩ con chào mào sẽ ăn trái cây loại nào ?</a:t>
            </a:r>
            <a:endParaRPr lang="x-none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336B04-A6E1-3746-B716-945490018AEF}"/>
              </a:ext>
            </a:extLst>
          </p:cNvPr>
          <p:cNvSpPr txBox="1"/>
          <p:nvPr/>
        </p:nvSpPr>
        <p:spPr>
          <a:xfrm>
            <a:off x="1872216" y="306411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Trái táo đang chín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B30D6A-0D0C-844E-8239-0A46669AE145}"/>
              </a:ext>
            </a:extLst>
          </p:cNvPr>
          <p:cNvSpPr txBox="1"/>
          <p:nvPr/>
        </p:nvSpPr>
        <p:spPr>
          <a:xfrm>
            <a:off x="1872216" y="432638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Trái cây chín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cam đang chín</a:t>
            </a:r>
            <a:endParaRPr lang="x-none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Trái cây đang chín</a:t>
            </a:r>
          </a:p>
        </p:txBody>
      </p:sp>
    </p:spTree>
    <p:extLst>
      <p:ext uri="{BB962C8B-B14F-4D97-AF65-F5344CB8AC3E}">
        <p14:creationId xmlns:p14="http://schemas.microsoft.com/office/powerpoint/2010/main" val="37145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79ED5EEA-AF96-5648-BF23-B99E244AACE9}"/>
              </a:ext>
            </a:extLst>
          </p:cNvPr>
          <p:cNvSpPr/>
          <p:nvPr/>
        </p:nvSpPr>
        <p:spPr>
          <a:xfrm>
            <a:off x="561578" y="318366"/>
            <a:ext cx="11237843" cy="116955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 là loại chim như thế nào ?</a:t>
            </a:r>
            <a:endParaRPr lang="x-none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336B04-A6E1-3746-B716-945490018AEF}"/>
              </a:ext>
            </a:extLst>
          </p:cNvPr>
          <p:cNvSpPr txBox="1"/>
          <p:nvPr/>
        </p:nvSpPr>
        <p:spPr>
          <a:xfrm>
            <a:off x="892629" y="1610864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Loài chim đầu có chỏm lông màu vàng rực rỡ, tiếng hót trong, cao.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B30D6A-0D0C-844E-8239-0A46669AE145}"/>
              </a:ext>
            </a:extLst>
          </p:cNvPr>
          <p:cNvSpPr txBox="1"/>
          <p:nvPr/>
        </p:nvSpPr>
        <p:spPr>
          <a:xfrm>
            <a:off x="892629" y="2903362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Loài chim đầu có chỏm lông màu đỏ tía, tiếng hót trong, cao.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AE6538-AF9A-F242-AFAE-5C10A8D10A21}"/>
              </a:ext>
            </a:extLst>
          </p:cNvPr>
          <p:cNvSpPr txBox="1"/>
          <p:nvPr/>
        </p:nvSpPr>
        <p:spPr>
          <a:xfrm>
            <a:off x="838200" y="4077585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Loài chim đầu có chỏm lông màu trắng, tiếng hót trong, cao.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B66AE48-9070-4740-92B8-7BE03DAB5967}"/>
              </a:ext>
            </a:extLst>
          </p:cNvPr>
          <p:cNvSpPr txBox="1"/>
          <p:nvPr/>
        </p:nvSpPr>
        <p:spPr>
          <a:xfrm>
            <a:off x="838200" y="5370083"/>
            <a:ext cx="10678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Loài chim đầu có chỏm lông nhọn, tiếng hót trong, cao.</a:t>
            </a:r>
          </a:p>
        </p:txBody>
      </p:sp>
    </p:spTree>
    <p:extLst>
      <p:ext uri="{BB962C8B-B14F-4D97-AF65-F5344CB8AC3E}">
        <p14:creationId xmlns:p14="http://schemas.microsoft.com/office/powerpoint/2010/main" val="2601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 “vô tăm tích” là gì?</a:t>
            </a:r>
            <a:endParaRPr lang="x-none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336B04-A6E1-3746-B716-945490018AEF}"/>
              </a:ext>
            </a:extLst>
          </p:cNvPr>
          <p:cNvSpPr txBox="1"/>
          <p:nvPr/>
        </p:nvSpPr>
        <p:spPr>
          <a:xfrm>
            <a:off x="1123156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 chơi xa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B30D6A-0D0C-844E-8239-0A46669AE145}"/>
              </a:ext>
            </a:extLst>
          </p:cNvPr>
          <p:cNvSpPr txBox="1"/>
          <p:nvPr/>
        </p:nvSpPr>
        <p:spPr>
          <a:xfrm>
            <a:off x="1123156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 có dấu vết nào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chơi một thời gian</a:t>
            </a:r>
            <a:endParaRPr lang="x-none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Mất tích một thời gian</a:t>
            </a:r>
          </a:p>
        </p:txBody>
      </p:sp>
    </p:spTree>
    <p:extLst>
      <p:ext uri="{BB962C8B-B14F-4D97-AF65-F5344CB8AC3E}">
        <p14:creationId xmlns:p14="http://schemas.microsoft.com/office/powerpoint/2010/main" val="4012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071DA-282F-7B4F-BC08-F3587712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5638800" cy="40005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35222FD-7C68-C146-884B-2080D55D1C8C}"/>
              </a:ext>
            </a:extLst>
          </p:cNvPr>
          <p:cNvSpPr txBox="1"/>
          <p:nvPr/>
        </p:nvSpPr>
        <p:spPr>
          <a:xfrm>
            <a:off x="5331904" y="1049564"/>
            <a:ext cx="5642992" cy="437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x-none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266825"/>
            <a:ext cx="5760085" cy="5575935"/>
          </a:xfrm>
          <a:prstGeom prst="rect">
            <a:avLst/>
          </a:prstGeom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xmlns="" id="{F87BBE1D-33A6-DE46-AF54-AEB6D8852188}"/>
              </a:ext>
            </a:extLst>
          </p:cNvPr>
          <p:cNvSpPr txBox="1"/>
          <p:nvPr/>
        </p:nvSpPr>
        <p:spPr>
          <a:xfrm>
            <a:off x="1721922" y="2207564"/>
            <a:ext cx="7411133" cy="140253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27043" y="3653783"/>
            <a:ext cx="4362653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TÁC </a:t>
            </a:r>
            <a:r>
              <a:rPr lang="vi-VN" altLang="zh-CN" sz="5500" b="1" noProof="1" smtClean="0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GIẢ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8200" y="942297"/>
            <a:ext cx="5793890" cy="491421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xmlns="" id="{C7AFF648-59BB-5942-8D15-4EF7A26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60">
            <a:off x="7441839" y="732447"/>
            <a:ext cx="3965090" cy="52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D4154E-75F6-584B-BDF0-E858AFA8F9E9}"/>
              </a:ext>
            </a:extLst>
          </p:cNvPr>
          <p:cNvSpPr txBox="1"/>
          <p:nvPr/>
        </p:nvSpPr>
        <p:spPr>
          <a:xfrm>
            <a:off x="980678" y="1228397"/>
            <a:ext cx="55089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Tên: Mai Văn Phấn</a:t>
            </a:r>
          </a:p>
          <a:p>
            <a:pPr marL="457200" indent="-457200">
              <a:buFontTx/>
              <a:buChar char="-"/>
            </a:pP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1955</a:t>
            </a:r>
          </a:p>
          <a:p>
            <a:pPr marL="457200" indent="-457200">
              <a:buFontTx/>
              <a:buChar char="-"/>
            </a:pP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Ninh Bình</a:t>
            </a:r>
          </a:p>
          <a:p>
            <a:pPr marL="457200" indent="-457200">
              <a:buFontTx/>
              <a:buChar char="-"/>
            </a:pP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tác thơ và viết tiểu luận phê bình.</a:t>
            </a:r>
          </a:p>
          <a:p>
            <a:pPr marL="457200" indent="-457200">
              <a:buFontTx/>
              <a:buChar char="-"/>
            </a:pP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27043" y="3653783"/>
            <a:ext cx="4362653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 smtClean="0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TÁC </a:t>
            </a: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PHẨM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3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076" name="Picture 4" descr="Kỹ Thuật Nuôi Chim Chào Mào - Máy nông nghiệp Bình Minh">
            <a:extLst>
              <a:ext uri="{FF2B5EF4-FFF2-40B4-BE49-F238E27FC236}">
                <a16:creationId xmlns:a16="http://schemas.microsoft.com/office/drawing/2014/main" xmlns="" id="{1F302307-156E-E246-A360-610E796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97">
            <a:off x="1167105" y="680671"/>
            <a:ext cx="4303165" cy="28669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ạn văn 6 trang 67 Kết nối tri thức - Tập 1">
            <a:extLst>
              <a:ext uri="{FF2B5EF4-FFF2-40B4-BE49-F238E27FC236}">
                <a16:creationId xmlns:a16="http://schemas.microsoft.com/office/drawing/2014/main" xmlns="" id="{2BA1EBA5-4D5A-AC49-9B5E-14CA8EFB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327">
            <a:off x="1983426" y="2783843"/>
            <a:ext cx="4110348" cy="28139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xmlns="" id="{41BB6076-BF1A-3945-8001-B0AAD7A6E7F7}"/>
              </a:ext>
            </a:extLst>
          </p:cNvPr>
          <p:cNvSpPr/>
          <p:nvPr/>
        </p:nvSpPr>
        <p:spPr>
          <a:xfrm>
            <a:off x="7222682" y="1828062"/>
            <a:ext cx="4297869" cy="2832656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5079D67-6615-9840-B930-62913C6A2A89}"/>
              </a:ext>
            </a:extLst>
          </p:cNvPr>
          <p:cNvSpPr txBox="1"/>
          <p:nvPr/>
        </p:nvSpPr>
        <p:spPr>
          <a:xfrm>
            <a:off x="7365160" y="2114162"/>
            <a:ext cx="40864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“Con chào mào” được trích trong “Bầu trời không mái che”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3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076" name="Picture 4" descr="Kỹ Thuật Nuôi Chim Chào Mào - Máy nông nghiệp Bình Minh">
            <a:extLst>
              <a:ext uri="{FF2B5EF4-FFF2-40B4-BE49-F238E27FC236}">
                <a16:creationId xmlns:a16="http://schemas.microsoft.com/office/drawing/2014/main" xmlns="" id="{1F302307-156E-E246-A360-610E796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97">
            <a:off x="653538" y="1795487"/>
            <a:ext cx="4303165" cy="28669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5079D67-6615-9840-B930-62913C6A2A89}"/>
              </a:ext>
            </a:extLst>
          </p:cNvPr>
          <p:cNvSpPr txBox="1"/>
          <p:nvPr/>
        </p:nvSpPr>
        <p:spPr>
          <a:xfrm>
            <a:off x="5461349" y="565468"/>
            <a:ext cx="64759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600" b="1" dirty="0">
                <a:latin typeface="Times New Roman" pitchFamily="18" charset="0"/>
                <a:cs typeface="Times New Roman" pitchFamily="18" charset="0"/>
              </a:rPr>
              <a:t>- Bố cục: </a:t>
            </a:r>
            <a:r>
              <a:rPr lang="de-DE" sz="3600" dirty="0">
                <a:latin typeface="Times New Roman" pitchFamily="18" charset="0"/>
                <a:cs typeface="Times New Roman" pitchFamily="18" charset="0"/>
              </a:rPr>
              <a:t>3 phần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de-DE" sz="3600" dirty="0">
                <a:latin typeface="Times New Roman" pitchFamily="18" charset="0"/>
                <a:cs typeface="Times New Roman" pitchFamily="18" charset="0"/>
              </a:rPr>
              <a:t>+ Phần 1- Khổ 1: Hình ảnh và tiếng hót của con chào mào;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de-DE" sz="3600" dirty="0">
                <a:latin typeface="Times New Roman" pitchFamily="18" charset="0"/>
                <a:cs typeface="Times New Roman" pitchFamily="18" charset="0"/>
              </a:rPr>
              <a:t>+ Phần 2- Khổ 2, 3, 4: Suy nghĩ, cảm xúc của nhân vật “tôi”muốn giữ con chim ở lại bên mình;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de-DE" sz="3600" dirty="0">
                <a:latin typeface="Times New Roman" pitchFamily="18" charset="0"/>
                <a:cs typeface="Times New Roman" pitchFamily="18" charset="0"/>
              </a:rPr>
              <a:t>+ Phần 3- Còn lại: hình ảnh và tiếng chim chào mào đã được nhân vật “tôi” lưu giữ trong ký ức.</a:t>
            </a:r>
            <a:endParaRPr lang="x-none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2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TÌM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HIỂU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CHI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TIẾT</a:t>
            </a:r>
            <a:endParaRPr lang="vi-VN" altLang="zh-CN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1065</Words>
  <PresentationFormat>Custom</PresentationFormat>
  <Paragraphs>188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2017-10-03T14:23:00Z</dcterms:created>
  <dcterms:modified xsi:type="dcterms:W3CDTF">2022-04-15T15:06:34Z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