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5A41-6375-409D-86D9-D7DA1F974918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1BF20-B0DE-47EB-99C7-FACBF74E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84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3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3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0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2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6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8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3EF5-C740-47FD-838D-ADAB46046910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DDD4-A75A-4143-BC31-2817C3B5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0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78743" y="2279375"/>
            <a:ext cx="7234863" cy="1883819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Nghề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nghiệp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74499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F72FC-A4EE-4358-AD55-8A081AA7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op 20 lý do bạn nên tham gia các hoạt động tình nguyện - Toplist.vn">
            <a:extLst>
              <a:ext uri="{FF2B5EF4-FFF2-40B4-BE49-F238E27FC236}">
                <a16:creationId xmlns:a16="http://schemas.microsoft.com/office/drawing/2014/main" xmlns="" id="{99D803DE-B7FF-4A68-9191-F737DBE3CE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6035D-E1F4-4BA2-BACB-8B2D1214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Tình nguyện viên là gì? Tham gia làm tình nguyện bạn nhận được gì?">
            <a:extLst>
              <a:ext uri="{FF2B5EF4-FFF2-40B4-BE49-F238E27FC236}">
                <a16:creationId xmlns:a16="http://schemas.microsoft.com/office/drawing/2014/main" xmlns="" id="{50EB8893-5E7B-46A9-B7D4-5E1FB297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22"/>
            <a:ext cx="12192000" cy="67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352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12240"/>
            <a:ext cx="12059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THẢO LUẬN NHÓM ĐÔI 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, 3 , 4 (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– SGK )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124688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B025E1-3650-4732-80EE-A711B16BC87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"/>
            <a:ext cx="12191999" cy="667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1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120" y="660400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able&#10;&#10;Description automatically generated">
            <a:extLst>
              <a:ext uri="{FF2B5EF4-FFF2-40B4-BE49-F238E27FC236}">
                <a16:creationId xmlns:a16="http://schemas.microsoft.com/office/drawing/2014/main" xmlns="" id="{934D8712-659E-437D-B9B2-171268E83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7447280" cy="670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CCD3B2-3CC4-4435-ABD8-A1099EA6AF8A}"/>
              </a:ext>
            </a:extLst>
          </p:cNvPr>
          <p:cNvSpPr txBox="1"/>
          <p:nvPr/>
        </p:nvSpPr>
        <p:spPr>
          <a:xfrm>
            <a:off x="7701280" y="2743200"/>
            <a:ext cx="439928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Sinh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viên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tình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nguyện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dạy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học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cho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các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em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có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hoàn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cảnh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khó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khăn</a:t>
            </a:r>
            <a:r>
              <a:rPr lang="en-US" sz="4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87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922FBA7-D8C1-44BC-B84A-700AAA81D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274320"/>
            <a:ext cx="8230284" cy="6583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4F0588-5C4F-4974-B947-FC3572B18D47}"/>
              </a:ext>
            </a:extLst>
          </p:cNvPr>
          <p:cNvSpPr txBox="1"/>
          <p:nvPr/>
        </p:nvSpPr>
        <p:spPr>
          <a:xfrm rot="10800000" flipV="1">
            <a:off x="8402320" y="2267635"/>
            <a:ext cx="360680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Thanh </a:t>
            </a:r>
            <a:r>
              <a:rPr lang="en-US" sz="4800" dirty="0" err="1">
                <a:solidFill>
                  <a:srgbClr val="FF0000"/>
                </a:solidFill>
              </a:rPr>
              <a:t>niên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tình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nguyện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dọn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dẹp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vệ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sinh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cho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môi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trường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trong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sạch</a:t>
            </a:r>
            <a:r>
              <a:rPr lang="en-US" sz="4800" dirty="0">
                <a:solidFill>
                  <a:srgbClr val="FF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47394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xmlns="" id="{FAD5CF90-6B68-458D-B1AB-5D7F7BEAB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" y="0"/>
            <a:ext cx="79248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4510E-CA69-4185-9300-0666945EF2AC}"/>
              </a:ext>
            </a:extLst>
          </p:cNvPr>
          <p:cNvSpPr txBox="1"/>
          <p:nvPr/>
        </p:nvSpPr>
        <p:spPr>
          <a:xfrm>
            <a:off x="8148320" y="3728720"/>
            <a:ext cx="3931921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Thanh </a:t>
            </a:r>
            <a:r>
              <a:rPr lang="en-US" sz="4800" dirty="0" err="1">
                <a:solidFill>
                  <a:srgbClr val="FF0000"/>
                </a:solidFill>
              </a:rPr>
              <a:t>niên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tình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nguyện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trồng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cây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gây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rừng</a:t>
            </a:r>
            <a:r>
              <a:rPr lang="en-US" sz="4800" dirty="0">
                <a:solidFill>
                  <a:srgbClr val="FF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5226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5D30B-81D7-4DEB-97AC-65534B7D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1676400"/>
            <a:ext cx="4419598" cy="1216153"/>
          </a:xfrm>
        </p:spPr>
        <p:txBody>
          <a:bodyPr anchor="t">
            <a:normAutofit/>
          </a:bodyPr>
          <a:lstStyle/>
          <a:p>
            <a:endParaRPr lang="en-US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55FC987-45D1-414D-81E0-71BAC9010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280" y="4236719"/>
            <a:ext cx="5069840" cy="23063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Bác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sĩ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tình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nguyện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khám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bệnh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cho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người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nghèo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.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8656AE04-669A-46D6-A1D2-2224349BB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/>
        </p:blipFill>
        <p:spPr>
          <a:xfrm>
            <a:off x="0" y="0"/>
            <a:ext cx="67817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4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BB7B3F-AFBE-4001-A492-72E9F92BA15F}"/>
              </a:ext>
            </a:extLst>
          </p:cNvPr>
          <p:cNvSpPr txBox="1"/>
          <p:nvPr/>
        </p:nvSpPr>
        <p:spPr>
          <a:xfrm>
            <a:off x="0" y="489644"/>
            <a:ext cx="122114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 err="1"/>
              <a:t>Em</a:t>
            </a:r>
            <a:r>
              <a:rPr lang="en-US" sz="6600" dirty="0"/>
              <a:t> </a:t>
            </a:r>
            <a:r>
              <a:rPr lang="en-US" sz="6600" dirty="0" err="1"/>
              <a:t>hãy</a:t>
            </a:r>
            <a:r>
              <a:rPr lang="en-US" sz="6600" dirty="0"/>
              <a:t> </a:t>
            </a:r>
            <a:r>
              <a:rPr lang="en-US" sz="6600" dirty="0" err="1"/>
              <a:t>kể</a:t>
            </a:r>
            <a:r>
              <a:rPr lang="en-US" sz="6600" dirty="0"/>
              <a:t> </a:t>
            </a:r>
            <a:r>
              <a:rPr lang="en-US" sz="6600" dirty="0" err="1"/>
              <a:t>một</a:t>
            </a:r>
            <a:r>
              <a:rPr lang="en-US" sz="6600" dirty="0"/>
              <a:t> </a:t>
            </a:r>
            <a:r>
              <a:rPr lang="en-US" sz="6600" dirty="0" err="1"/>
              <a:t>số</a:t>
            </a:r>
            <a:r>
              <a:rPr lang="en-US" sz="6600" dirty="0"/>
              <a:t> </a:t>
            </a:r>
            <a:r>
              <a:rPr lang="en-US" sz="6600" dirty="0" err="1"/>
              <a:t>công</a:t>
            </a:r>
            <a:r>
              <a:rPr lang="en-US" sz="6600" dirty="0"/>
              <a:t> </a:t>
            </a:r>
            <a:r>
              <a:rPr lang="en-US" sz="6600" dirty="0" err="1"/>
              <a:t>việc</a:t>
            </a:r>
            <a:r>
              <a:rPr lang="en-US" sz="6600" dirty="0"/>
              <a:t> </a:t>
            </a:r>
          </a:p>
          <a:p>
            <a:pPr algn="ctr"/>
            <a:r>
              <a:rPr lang="en-US" sz="6600" dirty="0" err="1"/>
              <a:t>tình</a:t>
            </a:r>
            <a:r>
              <a:rPr lang="en-US" sz="6600" dirty="0"/>
              <a:t> </a:t>
            </a:r>
            <a:r>
              <a:rPr lang="en-US" sz="6600" dirty="0" err="1"/>
              <a:t>nguyện</a:t>
            </a:r>
            <a:r>
              <a:rPr lang="en-US" sz="6600" dirty="0"/>
              <a:t> </a:t>
            </a:r>
            <a:r>
              <a:rPr lang="en-US" sz="6600" dirty="0" err="1"/>
              <a:t>khác</a:t>
            </a:r>
            <a:r>
              <a:rPr lang="en-US" sz="66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4959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15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0" y="121920"/>
            <a:ext cx="12192000" cy="34442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- </a:t>
            </a:r>
            <a:r>
              <a:rPr lang="en-US" sz="4400" dirty="0" err="1"/>
              <a:t>Vì</a:t>
            </a:r>
            <a:r>
              <a:rPr lang="en-US" sz="4400" dirty="0"/>
              <a:t> </a:t>
            </a:r>
            <a:r>
              <a:rPr lang="en-US" sz="4400" dirty="0" err="1"/>
              <a:t>sao</a:t>
            </a:r>
            <a:r>
              <a:rPr lang="en-US" sz="4400" dirty="0"/>
              <a:t> </a:t>
            </a:r>
            <a:r>
              <a:rPr lang="en-US" sz="4400" dirty="0" err="1"/>
              <a:t>mọi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nên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từ</a:t>
            </a:r>
            <a:r>
              <a:rPr lang="en-US" sz="4400" dirty="0"/>
              <a:t> </a:t>
            </a:r>
            <a:r>
              <a:rPr lang="en-US" sz="4400" dirty="0" err="1"/>
              <a:t>thiện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công</a:t>
            </a:r>
            <a:r>
              <a:rPr lang="en-US" sz="4400" dirty="0"/>
              <a:t> </a:t>
            </a:r>
            <a:r>
              <a:rPr lang="en-US" sz="4400" dirty="0" err="1"/>
              <a:t>việc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nguyện</a:t>
            </a:r>
            <a:r>
              <a:rPr lang="en-US" sz="4400" dirty="0"/>
              <a:t> 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2CC3A0-6F3C-490D-A508-A9C47E260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6960" y="2479040"/>
            <a:ext cx="1000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KẾT LUẬN 2 :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Các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công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việc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,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nghề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nghiệp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có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ý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nghĩa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đối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với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gia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đình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và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xã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hội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đều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được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tran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trọng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 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1993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9653"/>
            <a:ext cx="1211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63040"/>
            <a:ext cx="12110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THẢO LUẬN NHÓM 6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05BB188C-0BF6-4745-BE18-BD7A4BAF53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3992880"/>
          <a:ext cx="12192001" cy="306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466">
                  <a:extLst>
                    <a:ext uri="{9D8B030D-6E8A-4147-A177-3AD203B41FA5}">
                      <a16:colId xmlns:a16="http://schemas.microsoft.com/office/drawing/2014/main" xmlns="" val="2935185723"/>
                    </a:ext>
                  </a:extLst>
                </a:gridCol>
                <a:gridCol w="3184845">
                  <a:extLst>
                    <a:ext uri="{9D8B030D-6E8A-4147-A177-3AD203B41FA5}">
                      <a16:colId xmlns:a16="http://schemas.microsoft.com/office/drawing/2014/main" xmlns="" val="4137840354"/>
                    </a:ext>
                  </a:extLst>
                </a:gridCol>
                <a:gridCol w="3184845">
                  <a:extLst>
                    <a:ext uri="{9D8B030D-6E8A-4147-A177-3AD203B41FA5}">
                      <a16:colId xmlns:a16="http://schemas.microsoft.com/office/drawing/2014/main" xmlns="" val="1319746040"/>
                    </a:ext>
                  </a:extLst>
                </a:gridCol>
                <a:gridCol w="3184845">
                  <a:extLst>
                    <a:ext uri="{9D8B030D-6E8A-4147-A177-3AD203B41FA5}">
                      <a16:colId xmlns:a16="http://schemas.microsoft.com/office/drawing/2014/main" xmlns="" val="2612089335"/>
                    </a:ext>
                  </a:extLst>
                </a:gridCol>
              </a:tblGrid>
              <a:tr h="87714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Tên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người</a:t>
                      </a:r>
                      <a:r>
                        <a:rPr lang="en-US" sz="4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Công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việc</a:t>
                      </a:r>
                      <a:r>
                        <a:rPr lang="en-US" sz="4000" dirty="0"/>
                        <a:t> , </a:t>
                      </a:r>
                      <a:r>
                        <a:rPr lang="en-US" sz="4000" dirty="0" err="1"/>
                        <a:t>nghề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nghiệp</a:t>
                      </a:r>
                      <a:r>
                        <a:rPr lang="en-US" sz="4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Có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thu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nhập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Tình</a:t>
                      </a:r>
                      <a:r>
                        <a:rPr lang="en-US" sz="4000" dirty="0"/>
                        <a:t>  </a:t>
                      </a:r>
                      <a:r>
                        <a:rPr lang="en-US" sz="4000" dirty="0" err="1"/>
                        <a:t>nguyện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0173553"/>
                  </a:ext>
                </a:extLst>
              </a:tr>
              <a:tr h="87714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5046739"/>
                  </a:ext>
                </a:extLst>
              </a:tr>
              <a:tr h="87714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5983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7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654"/>
            <a:ext cx="10515600" cy="748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21327" y="1163781"/>
            <a:ext cx="10515600" cy="133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1327" y="2941780"/>
            <a:ext cx="10515600" cy="133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32164" y="1290320"/>
            <a:ext cx="10515600" cy="503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" y="1300480"/>
            <a:ext cx="10424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KẾT LUẬN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: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Trong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gia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đình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người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lớn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thường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có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công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việc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,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nghề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nghiệp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khác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nhau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.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Các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công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việc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,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nghề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nghiệp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có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ý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nghĩa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đối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với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gia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đình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và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xã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hội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đều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được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trân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trọng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. 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736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D4CCB9-E115-4267-A992-F7B74E3557E6}"/>
              </a:ext>
            </a:extLst>
          </p:cNvPr>
          <p:cNvSpPr txBox="1"/>
          <p:nvPr/>
        </p:nvSpPr>
        <p:spPr>
          <a:xfrm>
            <a:off x="2327564" y="190005"/>
            <a:ext cx="710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 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D28A40-A708-49BC-8F76-186A051005ED}"/>
              </a:ext>
            </a:extLst>
          </p:cNvPr>
          <p:cNvSpPr/>
          <p:nvPr/>
        </p:nvSpPr>
        <p:spPr>
          <a:xfrm>
            <a:off x="1209040" y="1888177"/>
            <a:ext cx="10982960" cy="330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: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tránh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ngộ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độc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  <a:endParaRPr lang="en-US" sz="4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6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2279375"/>
            <a:ext cx="11834546" cy="3369584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thiện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nguyện</a:t>
            </a:r>
            <a:r>
              <a:rPr lang="en-US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1956813" y="516424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7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818FFB-7183-4AFD-BA84-3E46C225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Nối dài những hoạt động thiện nguyện trong phòng, chống dịch covid-19 |  VOV.VN">
            <a:extLst>
              <a:ext uri="{FF2B5EF4-FFF2-40B4-BE49-F238E27FC236}">
                <a16:creationId xmlns:a16="http://schemas.microsoft.com/office/drawing/2014/main" xmlns="" id="{63389605-3EFD-4941-B698-055DB1E37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42"/>
            <a:ext cx="12192000" cy="675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3C51BF-4011-4231-8FE6-1C8222B1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ể hoạt động từ thiện có hiệu quả và ý nghĩa hơn | baotintuc.vn">
            <a:extLst>
              <a:ext uri="{FF2B5EF4-FFF2-40B4-BE49-F238E27FC236}">
                <a16:creationId xmlns:a16="http://schemas.microsoft.com/office/drawing/2014/main" xmlns="" id="{EED228DB-00B5-480F-AA71-07987AC79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4" y="466396"/>
            <a:ext cx="11226084" cy="639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0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485AF-2D43-4AD9-9950-0F4FCBFE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ác hình thức làm từ thiện thiết thực và phổ biến ở Việt Nam">
            <a:extLst>
              <a:ext uri="{FF2B5EF4-FFF2-40B4-BE49-F238E27FC236}">
                <a16:creationId xmlns:a16="http://schemas.microsoft.com/office/drawing/2014/main" xmlns="" id="{B877789A-8965-44FE-84C4-442C39A9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1" y="168924"/>
            <a:ext cx="11676845" cy="657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9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6684A-15D8-4708-A6FA-0D735102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HƯƠNG TRÌNH THIỆN NGUYỆN THẮP SÁNG NỤ CƯỜI VÙNG CAO NĂM 2020">
            <a:extLst>
              <a:ext uri="{FF2B5EF4-FFF2-40B4-BE49-F238E27FC236}">
                <a16:creationId xmlns:a16="http://schemas.microsoft.com/office/drawing/2014/main" xmlns="" id="{E176B344-445D-45C3-9CC2-B2D49FF8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0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39A2E-976E-44B0-97B3-B9BEDF775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Lan tỏa những hoạt động nhân đạo từ thiện vì cộng đồng | baoninhbinh.org.vn">
            <a:extLst>
              <a:ext uri="{FF2B5EF4-FFF2-40B4-BE49-F238E27FC236}">
                <a16:creationId xmlns:a16="http://schemas.microsoft.com/office/drawing/2014/main" xmlns="" id="{BB467D5D-584E-4AEA-8EB6-F5D2B4FC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" y="36816"/>
            <a:ext cx="12110720" cy="682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2BA36-F709-45C7-B37D-803C8EF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Những dấu chân tình nguyện">
            <a:extLst>
              <a:ext uri="{FF2B5EF4-FFF2-40B4-BE49-F238E27FC236}">
                <a16:creationId xmlns:a16="http://schemas.microsoft.com/office/drawing/2014/main" xmlns="" id="{089F3B6A-40A9-44CE-B802-74E810B9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341</Words>
  <PresentationFormat>Custom</PresentationFormat>
  <Paragraphs>37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2021-07-19T13:50:11Z</dcterms:created>
  <dcterms:modified xsi:type="dcterms:W3CDTF">2021-07-31T08:45:49Z</dcterms:modified>
</cp:coreProperties>
</file>