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5" r:id="rId4"/>
    <p:sldId id="302" r:id="rId5"/>
    <p:sldId id="357" r:id="rId6"/>
    <p:sldId id="279" r:id="rId7"/>
    <p:sldId id="358" r:id="rId8"/>
    <p:sldId id="316" r:id="rId9"/>
    <p:sldId id="351" r:id="rId10"/>
    <p:sldId id="352" r:id="rId11"/>
    <p:sldId id="283" r:id="rId12"/>
    <p:sldId id="332" r:id="rId13"/>
    <p:sldId id="326" r:id="rId14"/>
    <p:sldId id="341" r:id="rId15"/>
    <p:sldId id="359" r:id="rId16"/>
    <p:sldId id="343" r:id="rId17"/>
    <p:sldId id="313" r:id="rId18"/>
    <p:sldId id="361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7941E"/>
    <a:srgbClr val="4472C4"/>
    <a:srgbClr val="008A80"/>
    <a:srgbClr val="00B2A5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297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available</a:t>
            </a:r>
            <a:r>
              <a:rPr lang="en-US" sz="4800" b="1">
                <a:solidFill>
                  <a:srgbClr val="F7941E"/>
                </a:solidFill>
              </a:rPr>
              <a:t> (</a:t>
            </a:r>
            <a:r>
              <a:rPr lang="en-US" sz="4800" b="1" smtClean="0">
                <a:solidFill>
                  <a:srgbClr val="F7941E"/>
                </a:solidFill>
              </a:rPr>
              <a:t>adj)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73" y="45104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có sẵn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12495" y="3400004"/>
            <a:ext cx="2357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 /</a:t>
            </a:r>
            <a:r>
              <a:rPr lang="en-US" sz="3600" b="1" dirty="0" err="1">
                <a:solidFill>
                  <a:srgbClr val="0FB7BD"/>
                </a:solidFill>
              </a:rPr>
              <a:t>əˈveɪləbl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4F8C6804-4845-40D6-E813-1AC605140F2E}"/>
              </a:ext>
            </a:extLst>
          </p:cNvPr>
          <p:cNvSpPr txBox="1"/>
          <p:nvPr/>
        </p:nvSpPr>
        <p:spPr>
          <a:xfrm>
            <a:off x="5892800" y="2279066"/>
            <a:ext cx="53847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that you can get, buy or find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3200" i="1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coal takes a long time to be available again.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07433"/>
              </p:ext>
            </p:extLst>
          </p:nvPr>
        </p:nvGraphicFramePr>
        <p:xfrm>
          <a:off x="1009952" y="1583163"/>
          <a:ext cx="9739328" cy="46220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6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9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187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33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prəˈdjuːs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/>
                        <a:t>sản xuất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7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limited </a:t>
                      </a: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/ˈlɪmɪtɪd/</a:t>
                      </a:r>
                      <a:endParaRPr lang="en-US" sz="2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/>
                        <a:t>bị hạn chế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97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</a:t>
                      </a: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əˈveɪləbl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/>
                        <a:t>có sẵn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26" y="1373128"/>
            <a:ext cx="82246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cs typeface="Arial" panose="020B0604020202020204" pitchFamily="34" charset="0"/>
              </a:rPr>
              <a:t>Work in pairs. Discuss </a:t>
            </a:r>
            <a:r>
              <a:rPr lang="en-US" sz="2400" b="1" smtClean="0">
                <a:cs typeface="Arial" panose="020B0604020202020204" pitchFamily="34" charset="0"/>
              </a:rPr>
              <a:t>the following </a:t>
            </a:r>
            <a:r>
              <a:rPr lang="en-US" sz="2400" b="1">
                <a:cs typeface="Arial" panose="020B0604020202020204" pitchFamily="34" charset="0"/>
              </a:rPr>
              <a:t>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9" y="26487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2401"/>
          <a:stretch/>
        </p:blipFill>
        <p:spPr>
          <a:xfrm>
            <a:off x="5183187" y="1860193"/>
            <a:ext cx="6372225" cy="43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306512"/>
            <a:ext cx="969908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text and choose the best option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C8D843B8-194E-466A-8F88-DCC68AC563DE}"/>
              </a:ext>
            </a:extLst>
          </p:cNvPr>
          <p:cNvSpPr txBox="1"/>
          <p:nvPr/>
        </p:nvSpPr>
        <p:spPr>
          <a:xfrm>
            <a:off x="487067" y="1991383"/>
            <a:ext cx="1144043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7941E"/>
                </a:solidFill>
              </a:rPr>
              <a:t>1. </a:t>
            </a:r>
            <a:r>
              <a:rPr lang="en-US" sz="2600" dirty="0"/>
              <a:t>Non-renewable sources are cheap and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 </a:t>
            </a:r>
            <a:r>
              <a:rPr lang="en-US" sz="2600" dirty="0"/>
              <a:t>available  		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easy to use  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expensive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2. </a:t>
            </a:r>
            <a:r>
              <a:rPr lang="en-US" sz="2600" dirty="0"/>
              <a:t>______ come from the sun, wind or water.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 </a:t>
            </a:r>
            <a:r>
              <a:rPr lang="en-US" sz="2600" dirty="0"/>
              <a:t>Renewable sources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All energy sources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Non-renewable sources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3. </a:t>
            </a:r>
            <a:r>
              <a:rPr lang="en-US" sz="2600" dirty="0"/>
              <a:t>When energy comes from water, we call it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</a:t>
            </a:r>
            <a:r>
              <a:rPr lang="en-US" sz="2600" dirty="0"/>
              <a:t> wind energy 	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solar energy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hydro energy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4. </a:t>
            </a:r>
            <a:r>
              <a:rPr lang="en-US" sz="2600" dirty="0"/>
              <a:t>Renewable energy sources are better for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</a:t>
            </a:r>
            <a:r>
              <a:rPr lang="en-US" sz="2600" dirty="0"/>
              <a:t> the environment </a:t>
            </a:r>
            <a:r>
              <a:rPr lang="en-US" sz="2600"/>
              <a:t>	</a:t>
            </a:r>
            <a:r>
              <a:rPr lang="en-US" sz="2600" smtClean="0"/>
              <a:t>	</a:t>
            </a:r>
            <a:r>
              <a:rPr lang="en-US" sz="2600" b="1" smtClean="0">
                <a:solidFill>
                  <a:srgbClr val="0FB7BD"/>
                </a:solidFill>
              </a:rPr>
              <a:t>B</a:t>
            </a:r>
            <a:r>
              <a:rPr lang="en-US" sz="2600" b="1" dirty="0">
                <a:solidFill>
                  <a:srgbClr val="0FB7BD"/>
                </a:solidFill>
              </a:rPr>
              <a:t>.</a:t>
            </a:r>
            <a:r>
              <a:rPr lang="en-US" sz="2600" dirty="0"/>
              <a:t> our cars	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hydro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ình Bầu dục 18">
            <a:extLst>
              <a:ext uri="{FF2B5EF4-FFF2-40B4-BE49-F238E27FC236}">
                <a16:creationId xmlns:a16="http://schemas.microsoft.com/office/drawing/2014/main" xmlns="" id="{37E1675D-3C80-1500-68E8-AA2C8F05C7E9}"/>
              </a:ext>
            </a:extLst>
          </p:cNvPr>
          <p:cNvSpPr/>
          <p:nvPr/>
        </p:nvSpPr>
        <p:spPr>
          <a:xfrm>
            <a:off x="4045973" y="2376534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Bầu dục 19">
            <a:extLst>
              <a:ext uri="{FF2B5EF4-FFF2-40B4-BE49-F238E27FC236}">
                <a16:creationId xmlns:a16="http://schemas.microsoft.com/office/drawing/2014/main" xmlns="" id="{3B01DEF0-445F-DDBC-A247-B52C1278A657}"/>
              </a:ext>
            </a:extLst>
          </p:cNvPr>
          <p:cNvSpPr/>
          <p:nvPr/>
        </p:nvSpPr>
        <p:spPr>
          <a:xfrm>
            <a:off x="392888" y="3561399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20">
            <a:extLst>
              <a:ext uri="{FF2B5EF4-FFF2-40B4-BE49-F238E27FC236}">
                <a16:creationId xmlns:a16="http://schemas.microsoft.com/office/drawing/2014/main" xmlns="" id="{C8271485-B1C0-50D7-23B9-6809BC27651C}"/>
              </a:ext>
            </a:extLst>
          </p:cNvPr>
          <p:cNvSpPr/>
          <p:nvPr/>
        </p:nvSpPr>
        <p:spPr>
          <a:xfrm>
            <a:off x="7712937" y="4765358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21">
            <a:extLst>
              <a:ext uri="{FF2B5EF4-FFF2-40B4-BE49-F238E27FC236}">
                <a16:creationId xmlns:a16="http://schemas.microsoft.com/office/drawing/2014/main" xmlns="" id="{54765853-94BC-C670-CA08-9314B46CF979}"/>
              </a:ext>
            </a:extLst>
          </p:cNvPr>
          <p:cNvSpPr/>
          <p:nvPr/>
        </p:nvSpPr>
        <p:spPr>
          <a:xfrm>
            <a:off x="392657" y="5974695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3065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text again and answer </a:t>
            </a:r>
            <a:r>
              <a:rPr lang="en-US" sz="2400" b="1">
                <a:cs typeface="Arial" panose="020B0604020202020204" pitchFamily="34" charset="0"/>
              </a:rPr>
              <a:t>the </a:t>
            </a:r>
            <a:r>
              <a:rPr lang="en-US" sz="2400" b="1" smtClean="0">
                <a:cs typeface="Arial" panose="020B0604020202020204" pitchFamily="34" charset="0"/>
              </a:rPr>
              <a:t>questions.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9">
            <a:extLst>
              <a:ext uri="{FF2B5EF4-FFF2-40B4-BE49-F238E27FC236}">
                <a16:creationId xmlns:a16="http://schemas.microsoft.com/office/drawing/2014/main" xmlns="" id="{42B6CBE4-8897-B876-F686-F006067C96A6}"/>
              </a:ext>
            </a:extLst>
          </p:cNvPr>
          <p:cNvSpPr txBox="1"/>
          <p:nvPr/>
        </p:nvSpPr>
        <p:spPr>
          <a:xfrm>
            <a:off x="882983" y="2016783"/>
            <a:ext cx="93786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How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many energy sources are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there? What are they?</a:t>
            </a:r>
          </a:p>
          <a:p>
            <a:pPr>
              <a:lnSpc>
                <a:spcPct val="150000"/>
              </a:lnSpc>
            </a:pP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do non-renewable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sources include?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are the advantages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of renewable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will we rely more on in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the future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3783" y="2663554"/>
            <a:ext cx="8153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There are two. They are non-renewable and renewable.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6483" y="3773797"/>
            <a:ext cx="5962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They include coal, oil and natural gas.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9983" y="4858640"/>
            <a:ext cx="560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It’s available, clean, and safe to use.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7282" y="5968883"/>
            <a:ext cx="8502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We will rely more on renewable energy sources in the future.</a:t>
            </a:r>
            <a:endParaRPr lang="en-GB" sz="260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033" y="3970474"/>
            <a:ext cx="1883767" cy="6461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the questions.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2: Read </a:t>
            </a:r>
            <a:r>
              <a:rPr lang="en-US" dirty="0">
                <a:solidFill>
                  <a:schemeClr val="tx1"/>
                </a:solidFill>
              </a:rPr>
              <a:t>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text again and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7393" y="3675150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Work in groups. Discuss and put the following words or phrases in the appropriate columns.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9918" y="2700706"/>
            <a:ext cx="1318045" cy="12697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4149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192212"/>
            <a:ext cx="1072937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groups. Discuss and put the following words or phrases in the appropriate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2A6B74CB-9C82-8D4E-96D9-59AE48B72DB8}"/>
              </a:ext>
            </a:extLst>
          </p:cNvPr>
          <p:cNvSpPr/>
          <p:nvPr/>
        </p:nvSpPr>
        <p:spPr>
          <a:xfrm>
            <a:off x="1095912" y="2132115"/>
            <a:ext cx="9832482" cy="7976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run out	limited		easy to use </a:t>
            </a:r>
            <a:r>
              <a:rPr lang="en-US" sz="2400" dirty="0" smtClean="0"/>
              <a:t>		cheap</a:t>
            </a:r>
            <a:r>
              <a:rPr lang="en-US" sz="2400" dirty="0"/>
              <a:t>		</a:t>
            </a:r>
            <a:r>
              <a:rPr lang="en-US" sz="2400" dirty="0" smtClean="0"/>
              <a:t>expensive</a:t>
            </a:r>
          </a:p>
          <a:p>
            <a:r>
              <a:rPr lang="en-US" sz="2400" dirty="0" smtClean="0"/>
              <a:t>available	safe </a:t>
            </a:r>
            <a:r>
              <a:rPr lang="en-US" sz="2400" dirty="0"/>
              <a:t>to use	good for the environment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311494"/>
              </p:ext>
            </p:extLst>
          </p:nvPr>
        </p:nvGraphicFramePr>
        <p:xfrm>
          <a:off x="1948153" y="3278716"/>
          <a:ext cx="8128000" cy="323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5511620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553109697"/>
                    </a:ext>
                  </a:extLst>
                </a:gridCol>
              </a:tblGrid>
              <a:tr h="613834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Advantages</a:t>
                      </a:r>
                      <a:endParaRPr lang="en-GB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smtClean="0"/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6594116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0111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465376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504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658617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25843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11900" y="3971925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run out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53415" y="3971925"/>
            <a:ext cx="134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easy to 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3415" y="4520911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/>
              <a:t>cheap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40102" y="5065244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available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40101" y="5561542"/>
            <a:ext cx="1305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safe to use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40100" y="6037263"/>
            <a:ext cx="286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good for the environment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11900" y="4477748"/>
            <a:ext cx="914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limited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11899" y="5026734"/>
            <a:ext cx="121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expensive</a:t>
            </a:r>
          </a:p>
        </p:txBody>
      </p:sp>
    </p:spTree>
    <p:extLst>
      <p:ext uri="{BB962C8B-B14F-4D97-AF65-F5344CB8AC3E}">
        <p14:creationId xmlns:p14="http://schemas.microsoft.com/office/powerpoint/2010/main" val="24488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8136" y="123828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Ask and answer questions about the advantages and disadvantages of different energy sources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3578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2552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36B7F79-94EB-5E29-65A1-C4FBB2998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42" y="2207941"/>
            <a:ext cx="5227878" cy="4650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00" y="2529621"/>
            <a:ext cx="6458468" cy="29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033" y="3970474"/>
            <a:ext cx="1883767" cy="6461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en-US" dirty="0" smtClean="0">
                <a:solidFill>
                  <a:schemeClr val="tx1"/>
                </a:solidFill>
              </a:rPr>
              <a:t>Discuss the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2: Read </a:t>
            </a:r>
            <a:r>
              <a:rPr lang="en-US" dirty="0">
                <a:solidFill>
                  <a:schemeClr val="tx1"/>
                </a:solidFill>
              </a:rPr>
              <a:t>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text again and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7393" y="3620832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Work in groups. Discuss and put the following words or phrases in the appropriate columns.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9918" y="2700706"/>
            <a:ext cx="1318045" cy="12697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51800" y="4293540"/>
            <a:ext cx="1174156" cy="957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84072" y="5250882"/>
            <a:ext cx="1883767" cy="6421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94317" y="5208033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4288082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20421" y="1647012"/>
            <a:ext cx="3533549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32" y="1280705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73192" y="1734224"/>
            <a:ext cx="266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756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1" y="237708"/>
            <a:ext cx="135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xmlns="" id="{CF8C3CC8-7C3F-8371-1296-7E273D1AA2BB}"/>
              </a:ext>
            </a:extLst>
          </p:cNvPr>
          <p:cNvSpPr txBox="1"/>
          <p:nvPr/>
        </p:nvSpPr>
        <p:spPr>
          <a:xfrm>
            <a:off x="3372566" y="262402"/>
            <a:ext cx="6942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xmlns="" id="{2E6E7A36-C330-BABC-4111-C5140F885817}"/>
              </a:ext>
            </a:extLst>
          </p:cNvPr>
          <p:cNvSpPr txBox="1"/>
          <p:nvPr/>
        </p:nvSpPr>
        <p:spPr>
          <a:xfrm>
            <a:off x="2084305" y="231565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C0E7E2B-8ED0-424A-D17B-ABD7E0477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05" y="2369564"/>
            <a:ext cx="4273779" cy="43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253399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</a:t>
            </a:r>
            <a:r>
              <a:rPr lang="en-US" sz="28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</a:t>
            </a:r>
            <a:r>
              <a:rPr lang="en-US" sz="2800" dirty="0"/>
              <a:t>for the next lesson: </a:t>
            </a:r>
            <a:r>
              <a:rPr lang="en-US" sz="2800" b="1" dirty="0">
                <a:solidFill>
                  <a:schemeClr val="accent2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07" y="2963671"/>
            <a:ext cx="3568293" cy="35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 err="1">
                <a:latin typeface="Calibri" panose="020F0502020204030204" pitchFamily="34" charset="0"/>
              </a:rPr>
              <a:t>hoclieu.vn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 err="1">
                <a:latin typeface="Calibri" panose="020F0502020204030204" pitchFamily="34" charset="0"/>
              </a:rPr>
              <a:t>facebook.com</a:t>
            </a:r>
            <a:r>
              <a:rPr lang="en-GB" sz="1600" b="1" i="1" dirty="0">
                <a:latin typeface="Calibri" panose="020F0502020204030204" pitchFamily="34" charset="0"/>
              </a:rPr>
              <a:t>/</a:t>
            </a:r>
            <a:r>
              <a:rPr lang="en-GB" sz="16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600" b="1" i="1">
                <a:latin typeface="Calibri" panose="020F0502020204030204" pitchFamily="34" charset="0"/>
              </a:rPr>
              <a:t>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43395" y="2171130"/>
            <a:ext cx="94952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read 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 specific information about renewable and non-renewable sources of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energy</a:t>
            </a:r>
            <a:endParaRPr lang="en-US" sz="28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Speaking: talk 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about advantages and disadvantages of different sources of energy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033" y="3970474"/>
            <a:ext cx="1883767" cy="6461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en-US" dirty="0" smtClean="0">
                <a:solidFill>
                  <a:schemeClr val="tx1"/>
                </a:solidFill>
              </a:rPr>
              <a:t>Discuss the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2: Read </a:t>
            </a:r>
            <a:r>
              <a:rPr lang="en-US" dirty="0">
                <a:solidFill>
                  <a:schemeClr val="tx1"/>
                </a:solidFill>
              </a:rPr>
              <a:t>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text again and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7393" y="3620832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Work in groups. Discuss and put the following words or phrases in the appropriate columns.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9918" y="2700706"/>
            <a:ext cx="1318045" cy="12697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51800" y="4293540"/>
            <a:ext cx="1174156" cy="957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84072" y="5250882"/>
            <a:ext cx="1883767" cy="6421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94317" y="5208033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2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559032" y="2692911"/>
            <a:ext cx="551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</a:t>
            </a:r>
            <a:r>
              <a:rPr lang="en-GB" sz="2800"/>
              <a:t>of </a:t>
            </a:r>
            <a:r>
              <a:rPr lang="en-GB" sz="2800" smtClean="0"/>
              <a:t>reading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15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285545"/>
            <a:ext cx="4344352" cy="434435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99DA75-A5CC-4E7F-AE78-A6DB5E51E497}"/>
              </a:ext>
            </a:extLst>
          </p:cNvPr>
          <p:cNvSpPr txBox="1"/>
          <p:nvPr/>
        </p:nvSpPr>
        <p:spPr>
          <a:xfrm>
            <a:off x="5007924" y="2327053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US" sz="40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W </a:t>
            </a:r>
            <a:r>
              <a:rPr lang="en-US" sz="40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 L E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286500" y="2938463"/>
            <a:ext cx="278606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86550" y="2938463"/>
            <a:ext cx="247650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50881" y="2938463"/>
            <a:ext cx="328613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89031" y="2938463"/>
            <a:ext cx="257175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58125" y="2938463"/>
            <a:ext cx="466725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34388" y="2938463"/>
            <a:ext cx="309562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51107" y="2938463"/>
            <a:ext cx="288131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44013" y="2938463"/>
            <a:ext cx="223837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584532" y="2938463"/>
            <a:ext cx="254793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the questions.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2: Read </a:t>
            </a:r>
            <a:r>
              <a:rPr lang="en-US" dirty="0">
                <a:solidFill>
                  <a:schemeClr val="tx1"/>
                </a:solidFill>
              </a:rPr>
              <a:t>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text again and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FEB2E8F9-C47C-4381-8DA8-A97A34C83958}"/>
              </a:ext>
            </a:extLst>
          </p:cNvPr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xmlns="" id="{E1E6FED2-B046-4B05-949D-C0160CED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2" y="3871989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produce</a:t>
            </a:r>
            <a:r>
              <a:rPr lang="en-US" sz="4800" b="1" dirty="0">
                <a:solidFill>
                  <a:srgbClr val="F7941E"/>
                </a:solidFill>
              </a:rPr>
              <a:t> (v)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072" y="466090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sản xuất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6615" y="3379984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prəˈdjuːs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4F8C6804-4845-40D6-E813-1AC605140F2E}"/>
              </a:ext>
            </a:extLst>
          </p:cNvPr>
          <p:cNvSpPr txBox="1"/>
          <p:nvPr/>
        </p:nvSpPr>
        <p:spPr>
          <a:xfrm>
            <a:off x="5718195" y="2260249"/>
            <a:ext cx="62103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make things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mostly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quantity</a:t>
            </a:r>
            <a:endParaRPr lang="vi-VN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i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Companies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many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toys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before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Christmas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7693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limited</a:t>
            </a:r>
            <a:r>
              <a:rPr lang="en-US" sz="4800" b="1">
                <a:solidFill>
                  <a:srgbClr val="F7941E"/>
                </a:solidFill>
              </a:rPr>
              <a:t> (</a:t>
            </a:r>
            <a:r>
              <a:rPr lang="en-US" sz="4800" b="1" smtClean="0">
                <a:solidFill>
                  <a:srgbClr val="F7941E"/>
                </a:solidFill>
              </a:rPr>
              <a:t>adj)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6972" y="4858884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bị hạn chế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47826" y="3621423"/>
            <a:ext cx="2169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 /ˈlɪmɪtɪd/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4F8C6804-4845-40D6-E813-1AC605140F2E}"/>
              </a:ext>
            </a:extLst>
          </p:cNvPr>
          <p:cNvSpPr txBox="1"/>
          <p:nvPr/>
        </p:nvSpPr>
        <p:spPr>
          <a:xfrm>
            <a:off x="5553094" y="2374928"/>
            <a:ext cx="64738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not very great in amount or extent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3200" i="1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Coal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limited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3323</TotalTime>
  <Words>780</Words>
  <Application>Microsoft Office PowerPoint</Application>
  <PresentationFormat>Widescreen</PresentationFormat>
  <Paragraphs>172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156</cp:revision>
  <dcterms:created xsi:type="dcterms:W3CDTF">2020-12-09T02:04:09Z</dcterms:created>
  <dcterms:modified xsi:type="dcterms:W3CDTF">2023-04-07T08:36:20Z</dcterms:modified>
</cp:coreProperties>
</file>