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81" r:id="rId8"/>
    <p:sldId id="282" r:id="rId9"/>
    <p:sldId id="291" r:id="rId10"/>
    <p:sldId id="286" r:id="rId11"/>
    <p:sldId id="263" r:id="rId12"/>
    <p:sldId id="283" r:id="rId13"/>
    <p:sldId id="284" r:id="rId14"/>
    <p:sldId id="285" r:id="rId15"/>
    <p:sldId id="267" r:id="rId16"/>
    <p:sldId id="287" r:id="rId17"/>
    <p:sldId id="269" r:id="rId18"/>
    <p:sldId id="288" r:id="rId19"/>
    <p:sldId id="271" r:id="rId20"/>
    <p:sldId id="289" r:id="rId21"/>
    <p:sldId id="273" r:id="rId22"/>
    <p:sldId id="274" r:id="rId23"/>
    <p:sldId id="275" r:id="rId24"/>
    <p:sldId id="276" r:id="rId25"/>
    <p:sldId id="290" r:id="rId26"/>
    <p:sldId id="278" r:id="rId27"/>
    <p:sldId id="279" r:id="rId28"/>
    <p:sldId id="280" r:id="rId29"/>
  </p:sldIdLst>
  <p:sldSz cx="12192000" cy="6858000"/>
  <p:notesSz cx="6858000" cy="9144000"/>
  <p:embeddedFontLst>
    <p:embeddedFont>
      <p:font typeface="Bookman Old Style" panose="0205060405050502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gpqFJp80AxfJqvX/0tphNxVpjm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4A023B-2B26-4EFD-8B79-CFCD21587FCB}">
  <a:tblStyle styleId="{1D4A023B-2B26-4EFD-8B79-CFCD21587FCB}"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8A627B3-E548-470C-A4B0-7FF3FFD81D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31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700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86230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0291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64634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806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a4ec17c7c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11a4ec17c7c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a4ec17c7c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11a4ec17c7c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6903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352189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39596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12448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2193" y="6858"/>
            <a:ext cx="12179808" cy="6851142"/>
          </a:xfrm>
          <a:prstGeom prst="rect">
            <a:avLst/>
          </a:prstGeom>
          <a:noFill/>
          <a:ln>
            <a:noFill/>
          </a:ln>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4"/>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24" name="Google Shape;124;p4"/>
          <p:cNvSpPr/>
          <p:nvPr/>
        </p:nvSpPr>
        <p:spPr>
          <a:xfrm>
            <a:off x="4576036" y="2196674"/>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25" name="Google Shape;125;p4"/>
          <p:cNvSpPr/>
          <p:nvPr/>
        </p:nvSpPr>
        <p:spPr>
          <a:xfrm>
            <a:off x="1457720" y="1707556"/>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3076118" y="2568247"/>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8" name="Google Shape;128;p4"/>
          <p:cNvSpPr/>
          <p:nvPr/>
        </p:nvSpPr>
        <p:spPr>
          <a:xfrm>
            <a:off x="6550755" y="1360234"/>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196675"/>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cxnSp>
        <p:nvCxnSpPr>
          <p:cNvPr id="131" name="Google Shape;131;p4"/>
          <p:cNvCxnSpPr/>
          <p:nvPr/>
        </p:nvCxnSpPr>
        <p:spPr>
          <a:xfrm>
            <a:off x="3364904" y="1950241"/>
            <a:ext cx="844500" cy="618000"/>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6029977" y="660547"/>
            <a:ext cx="25939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6122722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374951" y="173768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peacekeeping </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r>
              <a:rPr lang="en-US" sz="4800" b="1" dirty="0">
                <a:solidFill>
                  <a:srgbClr val="F26532"/>
                </a:solidFill>
                <a:latin typeface="Calibri" panose="020F0502020204030204" pitchFamily="34" charset="0"/>
                <a:ea typeface="Calibri"/>
                <a:cs typeface="Calibri" panose="020F0502020204030204" pitchFamily="34" charset="0"/>
                <a:sym typeface="Calibri"/>
              </a:rPr>
              <a:t>adj</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16449" y="4342015"/>
            <a:ext cx="5566323" cy="1200288"/>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rgbClr val="1D2A57"/>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77151"/>
            <a:ext cx="2606804" cy="553957"/>
          </a:xfrm>
          <a:prstGeom prst="rect">
            <a:avLst/>
          </a:prstGeom>
          <a:noFill/>
          <a:ln>
            <a:noFill/>
          </a:ln>
        </p:spPr>
        <p:txBody>
          <a:bodyPr spcFirstLastPara="1" wrap="square" lIns="91425" tIns="45700" rIns="91425" bIns="45700" anchor="t" anchorCtr="0">
            <a:spAutoFit/>
          </a:bodyPr>
          <a:lstStyle/>
          <a:p>
            <a:pPr lvl="0" algn="ctr">
              <a:buSzPts val="2800"/>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/ˈ</a:t>
            </a:r>
            <a:r>
              <a:rPr lang="en-US" sz="2800" b="1" dirty="0" err="1">
                <a:solidFill>
                  <a:srgbClr val="0FB7BD"/>
                </a:solidFill>
              </a:rPr>
              <a:t>piːskiːpɪŋ</a:t>
            </a:r>
            <a:r>
              <a:rPr lang="en-US" sz="2800" b="1" dirty="0">
                <a:solidFill>
                  <a:srgbClr val="0FB7BD"/>
                </a:solidFill>
              </a:rPr>
              <a:t>/</a:t>
            </a:r>
            <a:endParaRPr sz="2800" b="1" dirty="0">
              <a:solidFill>
                <a:srgbClr val="0FB7BD"/>
              </a:solidFill>
            </a:endParaRPr>
          </a:p>
        </p:txBody>
      </p:sp>
      <p:sp>
        <p:nvSpPr>
          <p:cNvPr id="185" name="Google Shape;185;p13"/>
          <p:cNvSpPr txBox="1"/>
          <p:nvPr/>
        </p:nvSpPr>
        <p:spPr>
          <a:xfrm>
            <a:off x="1036319" y="52505"/>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panose="020F0502020204030204" pitchFamily="34" charset="0"/>
                <a:cs typeface="Calibri" panose="020F0502020204030204" pitchFamily="34" charset="0"/>
                <a:sym typeface="Arial"/>
              </a:rPr>
              <a:t>PRESENTATION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2050" name="Picture 2" descr="file1.dangcongsan.vn/data/0/images/2021/02/04/g...">
            <a:extLst>
              <a:ext uri="{FF2B5EF4-FFF2-40B4-BE49-F238E27FC236}">
                <a16:creationId xmlns:a16="http://schemas.microsoft.com/office/drawing/2014/main" id="{68A9D8A3-A2F8-4602-8C76-823B3E4609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31" r="15259"/>
          <a:stretch/>
        </p:blipFill>
        <p:spPr bwMode="auto">
          <a:xfrm>
            <a:off x="5799221" y="846908"/>
            <a:ext cx="6392779" cy="6011092"/>
          </a:xfrm>
          <a:prstGeom prst="rect">
            <a:avLst/>
          </a:prstGeom>
          <a:noFill/>
          <a:extLst>
            <a:ext uri="{909E8E84-426E-40DD-AFC4-6F175D3DCCD1}">
              <a14:hiddenFill xmlns:a14="http://schemas.microsoft.com/office/drawing/2010/main">
                <a:solidFill>
                  <a:srgbClr val="FFFFFF"/>
                </a:solidFill>
              </a14:hiddenFill>
            </a:ext>
          </a:extLst>
        </p:spPr>
      </p:pic>
      <p:pic>
        <p:nvPicPr>
          <p:cNvPr id="3" name="peacekeeping__gb_1">
            <a:hlinkClick r:id="" action="ppaction://media"/>
            <a:extLst>
              <a:ext uri="{FF2B5EF4-FFF2-40B4-BE49-F238E27FC236}">
                <a16:creationId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39999" y="3469468"/>
            <a:ext cx="768685" cy="76868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476552" y="1733009"/>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harm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677852" y="4450299"/>
            <a:ext cx="4443518" cy="830956"/>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rgbClr val="1D2A57"/>
                </a:solidFill>
                <a:latin typeface="Calibri" panose="020F0502020204030204" pitchFamily="34" charset="0"/>
                <a:cs typeface="Calibri" panose="020F0502020204030204" pitchFamily="34" charset="0"/>
              </a:rPr>
              <a:t>damage or injury that is caused by a person or an event</a:t>
            </a:r>
            <a:endParaRPr sz="24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65120"/>
            <a:ext cx="260680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sp>
        <p:nvSpPr>
          <p:cNvPr id="185" name="Google Shape;185;p13"/>
          <p:cNvSpPr txBox="1"/>
          <p:nvPr/>
        </p:nvSpPr>
        <p:spPr>
          <a:xfrm>
            <a:off x="1036319" y="52505"/>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panose="020F0502020204030204" pitchFamily="34" charset="0"/>
                <a:cs typeface="Calibri" panose="020F0502020204030204" pitchFamily="34" charset="0"/>
                <a:sym typeface="Arial"/>
              </a:rPr>
              <a:t>PRESENTATION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2" name="harm__gb_1">
            <a:hlinkClick r:id="" action="ppaction://media"/>
            <a:extLst>
              <a:ext uri="{FF2B5EF4-FFF2-40B4-BE49-F238E27FC236}">
                <a16:creationId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5137" y="3487444"/>
            <a:ext cx="830844" cy="830844"/>
          </a:xfrm>
          <a:prstGeom prst="rect">
            <a:avLst/>
          </a:prstGeom>
        </p:spPr>
      </p:pic>
      <p:pic>
        <p:nvPicPr>
          <p:cNvPr id="3074" name="Picture 2" descr="people walking near fire">
            <a:extLst>
              <a:ext uri="{FF2B5EF4-FFF2-40B4-BE49-F238E27FC236}">
                <a16:creationId xmlns:a16="http://schemas.microsoft.com/office/drawing/2014/main" id="{4070F8F3-FD88-4F2A-A46C-085EC7C1B0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1"/>
          <a:stretch/>
        </p:blipFill>
        <p:spPr bwMode="auto">
          <a:xfrm>
            <a:off x="6096000" y="828503"/>
            <a:ext cx="6096000" cy="602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expert (adj)</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rgbClr val="1D2A57"/>
                </a:solidFill>
                <a:latin typeface="Calibri" panose="020F0502020204030204" pitchFamily="34" charset="0"/>
                <a:cs typeface="Calibri" panose="020F0502020204030204" pitchFamily="34" charset="0"/>
              </a:rPr>
              <a:t> having or involving great knowledge or skill</a:t>
            </a:r>
            <a:endParaRPr sz="28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/ˈ</a:t>
            </a:r>
            <a:r>
              <a:rPr lang="en-US" sz="2800" b="1" dirty="0" err="1">
                <a:solidFill>
                  <a:srgbClr val="0FB7BD"/>
                </a:solidFill>
              </a:rPr>
              <a:t>ekspɜːrt</a:t>
            </a:r>
            <a:r>
              <a:rPr lang="en-US" sz="2800" b="1" dirty="0">
                <a:solidFill>
                  <a:srgbClr val="0FB7BD"/>
                </a:solidFill>
              </a:rPr>
              <a:t>/</a:t>
            </a:r>
          </a:p>
        </p:txBody>
      </p:sp>
      <p:sp>
        <p:nvSpPr>
          <p:cNvPr id="185" name="Google Shape;185;p13"/>
          <p:cNvSpPr txBox="1"/>
          <p:nvPr/>
        </p:nvSpPr>
        <p:spPr>
          <a:xfrm>
            <a:off x="1036319" y="52505"/>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panose="020F0502020204030204" pitchFamily="34" charset="0"/>
                <a:cs typeface="Calibri" panose="020F0502020204030204" pitchFamily="34" charset="0"/>
                <a:sym typeface="Arial"/>
              </a:rPr>
              <a:t>PRESENTATION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3" name="expert__gb_2">
            <a:hlinkClick r:id="" action="ppaction://media"/>
            <a:extLst>
              <a:ext uri="{FF2B5EF4-FFF2-40B4-BE49-F238E27FC236}">
                <a16:creationId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8358" y="3421910"/>
            <a:ext cx="799432" cy="799432"/>
          </a:xfrm>
          <a:prstGeom prst="rect">
            <a:avLst/>
          </a:prstGeom>
        </p:spPr>
      </p:pic>
      <p:pic>
        <p:nvPicPr>
          <p:cNvPr id="4098" name="Picture 2" descr="man in black shirt in front of computer monitor">
            <a:extLst>
              <a:ext uri="{FF2B5EF4-FFF2-40B4-BE49-F238E27FC236}">
                <a16:creationId xmlns:a16="http://schemas.microsoft.com/office/drawing/2014/main" id="{58A3235E-237E-4912-8FDE-DAB50CFCA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33" b="2501"/>
          <a:stretch/>
        </p:blipFill>
        <p:spPr bwMode="auto">
          <a:xfrm>
            <a:off x="7471611" y="846908"/>
            <a:ext cx="4720389" cy="602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investor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1384954"/>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rgbClr val="1D2A57"/>
                </a:solidFill>
                <a:latin typeface="Calibri" panose="020F0502020204030204" pitchFamily="34" charset="0"/>
                <a:cs typeface="Calibri" panose="020F0502020204030204" pitchFamily="34" charset="0"/>
              </a:rPr>
              <a:t>a person or an organization that invests money in something</a:t>
            </a:r>
            <a:endParaRPr sz="280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a:t>
            </a:r>
            <a:r>
              <a:rPr lang="en-US" sz="2800" b="1" dirty="0" err="1">
                <a:solidFill>
                  <a:srgbClr val="0FB7BD"/>
                </a:solidFill>
              </a:rPr>
              <a:t>ɪnˈvestə</a:t>
            </a:r>
            <a:r>
              <a:rPr lang="en-US" sz="2800" b="1" dirty="0">
                <a:solidFill>
                  <a:srgbClr val="0FB7BD"/>
                </a:solidFill>
              </a:rPr>
              <a:t>(r)/</a:t>
            </a:r>
          </a:p>
        </p:txBody>
      </p:sp>
      <p:sp>
        <p:nvSpPr>
          <p:cNvPr id="185" name="Google Shape;185;p13"/>
          <p:cNvSpPr txBox="1"/>
          <p:nvPr/>
        </p:nvSpPr>
        <p:spPr>
          <a:xfrm>
            <a:off x="1036319" y="52505"/>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panose="020F0502020204030204" pitchFamily="34" charset="0"/>
                <a:cs typeface="Calibri" panose="020F0502020204030204" pitchFamily="34" charset="0"/>
                <a:sym typeface="Arial"/>
              </a:rPr>
              <a:t>PRESENTATION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2" name="investor__gb_1">
            <a:hlinkClick r:id="" action="ppaction://media"/>
            <a:extLst>
              <a:ext uri="{FF2B5EF4-FFF2-40B4-BE49-F238E27FC236}">
                <a16:creationId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9548" y="3429000"/>
            <a:ext cx="880278" cy="880278"/>
          </a:xfrm>
          <a:prstGeom prst="rect">
            <a:avLst/>
          </a:prstGeom>
        </p:spPr>
      </p:pic>
      <p:pic>
        <p:nvPicPr>
          <p:cNvPr id="5124" name="Picture 4" descr="gold round coins on black background">
            <a:extLst>
              <a:ext uri="{FF2B5EF4-FFF2-40B4-BE49-F238E27FC236}">
                <a16:creationId xmlns:a16="http://schemas.microsoft.com/office/drawing/2014/main" id="{9ECD8E79-0A32-45B8-BDD9-E1C26C483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12192000" cy="880278"/>
          </a:xfrm>
          <a:prstGeom prst="rect">
            <a:avLst/>
          </a:prstGeom>
          <a:noFill/>
          <a:ln>
            <a:noFill/>
          </a:ln>
        </p:spPr>
      </p:pic>
      <p:sp>
        <p:nvSpPr>
          <p:cNvPr id="227" name="Google Shape;227;p17"/>
          <p:cNvSpPr txBox="1"/>
          <p:nvPr/>
        </p:nvSpPr>
        <p:spPr>
          <a:xfrm>
            <a:off x="1033349" y="5250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PRESENTATION</a:t>
            </a:r>
            <a:endParaRPr sz="1400" b="0" i="0" u="none" strike="noStrike" cap="none">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36EFB7D7-1301-43BC-A28A-6DD1B8479A6F}"/>
              </a:ext>
            </a:extLst>
          </p:cNvPr>
          <p:cNvGraphicFramePr>
            <a:graphicFrameLocks noGrp="1"/>
          </p:cNvGraphicFramePr>
          <p:nvPr>
            <p:extLst>
              <p:ext uri="{D42A27DB-BD31-4B8C-83A1-F6EECF244321}">
                <p14:modId xmlns:p14="http://schemas.microsoft.com/office/powerpoint/2010/main" val="1114720622"/>
              </p:ext>
            </p:extLst>
          </p:nvPr>
        </p:nvGraphicFramePr>
        <p:xfrm>
          <a:off x="346066" y="1804736"/>
          <a:ext cx="11499868" cy="4612033"/>
        </p:xfrm>
        <a:graphic>
          <a:graphicData uri="http://schemas.openxmlformats.org/drawingml/2006/table">
            <a:tbl>
              <a:tblPr>
                <a:tableStyleId>{1D4A023B-2B26-4EFD-8B79-CFCD21587FCB}</a:tableStyleId>
              </a:tblPr>
              <a:tblGrid>
                <a:gridCol w="2443861">
                  <a:extLst>
                    <a:ext uri="{9D8B030D-6E8A-4147-A177-3AD203B41FA5}">
                      <a16:colId xmlns:a16="http://schemas.microsoft.com/office/drawing/2014/main" val="3881813933"/>
                    </a:ext>
                  </a:extLst>
                </a:gridCol>
                <a:gridCol w="2128139">
                  <a:extLst>
                    <a:ext uri="{9D8B030D-6E8A-4147-A177-3AD203B41FA5}">
                      <a16:colId xmlns:a16="http://schemas.microsoft.com/office/drawing/2014/main" val="4106688330"/>
                    </a:ext>
                  </a:extLst>
                </a:gridCol>
                <a:gridCol w="6927868">
                  <a:extLst>
                    <a:ext uri="{9D8B030D-6E8A-4147-A177-3AD203B41FA5}">
                      <a16:colId xmlns:a16="http://schemas.microsoft.com/office/drawing/2014/main" val="2681741651"/>
                    </a:ext>
                  </a:extLst>
                </a:gridCol>
              </a:tblGrid>
              <a:tr h="702329">
                <a:tc>
                  <a:txBody>
                    <a:bodyPr/>
                    <a:lstStyle/>
                    <a:p>
                      <a:pPr algn="ctr"/>
                      <a:r>
                        <a:rPr lang="vi-VN" sz="2400" b="1" dirty="0">
                          <a:effectLst/>
                        </a:rPr>
                        <a:t>Form</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solidFill>
                      <a:srgbClr val="FFC000">
                        <a:alpha val="0"/>
                      </a:srgbClr>
                    </a:solidFill>
                  </a:tcPr>
                </a:tc>
                <a:tc>
                  <a:txBody>
                    <a:bodyPr/>
                    <a:lstStyle/>
                    <a:p>
                      <a:pPr algn="ctr"/>
                      <a:r>
                        <a:rPr lang="vi-VN" sz="2400" b="1" dirty="0">
                          <a:effectLst/>
                        </a:rPr>
                        <a:t>Pronunciation</a:t>
                      </a:r>
                      <a:endParaRPr lang="en-US" sz="2800" b="1" dirty="0">
                        <a:effectLst/>
                        <a:latin typeface="Calibri" panose="020F0502020204030204" pitchFamily="34" charset="0"/>
                        <a:ea typeface="Calibri" panose="020F0502020204030204" pitchFamily="34" charset="0"/>
                      </a:endParaRPr>
                    </a:p>
                  </a:txBody>
                  <a:tcPr marL="128436" marR="128436" marT="0" marB="0" anchor="ctr">
                    <a:solidFill>
                      <a:srgbClr val="FFC000">
                        <a:alpha val="0"/>
                      </a:srgbClr>
                    </a:solidFill>
                  </a:tcPr>
                </a:tc>
                <a:tc>
                  <a:txBody>
                    <a:bodyPr/>
                    <a:lstStyle/>
                    <a:p>
                      <a:pPr algn="ctr"/>
                      <a:r>
                        <a:rPr lang="vi-VN" sz="2400" b="1" dirty="0">
                          <a:effectLst/>
                        </a:rPr>
                        <a:t>Meaning</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solidFill>
                      <a:srgbClr val="FFC000">
                        <a:alpha val="0"/>
                      </a:srgbClr>
                    </a:solidFill>
                  </a:tcPr>
                </a:tc>
                <a:extLst>
                  <a:ext uri="{0D108BD9-81ED-4DB2-BD59-A6C34878D82A}">
                    <a16:rowId xmlns:a16="http://schemas.microsoft.com/office/drawing/2014/main" val="3193500204"/>
                  </a:ext>
                </a:extLst>
              </a:tr>
              <a:tr h="969806">
                <a:tc>
                  <a:txBody>
                    <a:bodyPr/>
                    <a:lstStyle/>
                    <a:p>
                      <a:pPr marL="144145" indent="-144145"/>
                      <a:r>
                        <a:rPr lang="vi-VN" sz="2400" dirty="0">
                          <a:effectLst/>
                        </a:rPr>
                        <a:t>1. </a:t>
                      </a:r>
                      <a:r>
                        <a:rPr lang="en-US" sz="2400" dirty="0">
                          <a:effectLst/>
                        </a:rPr>
                        <a:t>peacekeeping</a:t>
                      </a:r>
                      <a:r>
                        <a:rPr lang="vi-VN" sz="2400" dirty="0">
                          <a:effectLst/>
                        </a:rPr>
                        <a:t> (</a:t>
                      </a:r>
                      <a:r>
                        <a:rPr lang="en-US" sz="2400" dirty="0">
                          <a:effectLst/>
                        </a:rPr>
                        <a:t>adj</a:t>
                      </a:r>
                      <a:r>
                        <a:rPr lang="vi-VN" sz="2400" dirty="0">
                          <a:effectLst/>
                        </a:rPr>
                        <a:t>)</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dirty="0">
                          <a:effectLst/>
                        </a:rPr>
                        <a:t>/ˈpiːskiːpɪŋ/</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helping stop people fighting</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892716180"/>
                  </a:ext>
                </a:extLst>
              </a:tr>
              <a:tr h="969806">
                <a:tc>
                  <a:txBody>
                    <a:bodyPr/>
                    <a:lstStyle/>
                    <a:p>
                      <a:pPr marL="144145" indent="-144145"/>
                      <a:r>
                        <a:rPr lang="vi-VN" sz="2400" dirty="0">
                          <a:effectLst/>
                        </a:rPr>
                        <a:t>2. </a:t>
                      </a:r>
                      <a:r>
                        <a:rPr lang="en-US" sz="2400" dirty="0">
                          <a:effectLst/>
                        </a:rPr>
                        <a:t>harm </a:t>
                      </a:r>
                      <a:r>
                        <a:rPr lang="vi-VN" sz="2400" dirty="0">
                          <a:effectLst/>
                        </a:rPr>
                        <a:t>(n)</a:t>
                      </a:r>
                      <a:endParaRPr lang="en-US" sz="2800" dirty="0">
                        <a:effectLst/>
                      </a:endParaRPr>
                    </a:p>
                  </a:txBody>
                  <a:tcPr marL="134383" marR="134383" marT="134383" marB="134383" anchor="ctr"/>
                </a:tc>
                <a:tc>
                  <a:txBody>
                    <a:bodyPr/>
                    <a:lstStyle/>
                    <a:p>
                      <a:r>
                        <a:rPr lang="vi-VN" sz="2400" dirty="0">
                          <a:effectLst/>
                        </a:rPr>
                        <a:t>/hɑː</a:t>
                      </a:r>
                      <a:r>
                        <a:rPr lang="en-US" sz="2400" dirty="0">
                          <a:effectLst/>
                        </a:rPr>
                        <a:t>(</a:t>
                      </a:r>
                      <a:r>
                        <a:rPr lang="vi-VN" sz="2400" dirty="0">
                          <a:effectLst/>
                        </a:rPr>
                        <a:t>r</a:t>
                      </a:r>
                      <a:r>
                        <a:rPr lang="en-US" sz="2400" dirty="0">
                          <a:effectLst/>
                        </a:rPr>
                        <a:t>)</a:t>
                      </a:r>
                      <a:r>
                        <a:rPr lang="vi-VN" sz="2400" dirty="0">
                          <a:effectLst/>
                        </a:rPr>
                        <a:t>m/</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rPr>
                        <a:t>d</a:t>
                      </a:r>
                      <a:r>
                        <a:rPr lang="vi-VN" sz="2400" dirty="0">
                          <a:effectLst/>
                        </a:rPr>
                        <a:t>amage or injury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4228097362"/>
                  </a:ext>
                </a:extLst>
              </a:tr>
              <a:tr h="969806">
                <a:tc>
                  <a:txBody>
                    <a:bodyPr/>
                    <a:lstStyle/>
                    <a:p>
                      <a:pPr marL="144145" indent="-144145"/>
                      <a:r>
                        <a:rPr lang="vi-VN" sz="2400">
                          <a:effectLst/>
                        </a:rPr>
                        <a:t>3. </a:t>
                      </a:r>
                      <a:r>
                        <a:rPr lang="en-US" sz="2400">
                          <a:effectLst/>
                        </a:rPr>
                        <a:t>expert</a:t>
                      </a:r>
                      <a:r>
                        <a:rPr lang="vi-VN" sz="2400">
                          <a:effectLst/>
                        </a:rPr>
                        <a:t> (</a:t>
                      </a:r>
                      <a:r>
                        <a:rPr lang="en-US" sz="2400">
                          <a:effectLst/>
                        </a:rPr>
                        <a:t>adj</a:t>
                      </a:r>
                      <a:r>
                        <a:rPr lang="vi-VN" sz="2400">
                          <a:effectLst/>
                        </a:rPr>
                        <a:t>)</a:t>
                      </a:r>
                      <a:endParaRPr lang="en-US" sz="280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en-US" sz="2400" dirty="0">
                          <a:effectLst/>
                          <a:highlight>
                            <a:srgbClr val="FFFFFF"/>
                          </a:highlight>
                        </a:rPr>
                        <a:t>/</a:t>
                      </a:r>
                      <a:r>
                        <a:rPr lang="vi-VN" sz="2400" dirty="0">
                          <a:effectLst/>
                          <a:highlight>
                            <a:srgbClr val="FFFFFF"/>
                          </a:highlight>
                        </a:rPr>
                        <a:t>ˈekspɜːrt/</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having great knowledge</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165405047"/>
                  </a:ext>
                </a:extLst>
              </a:tr>
              <a:tr h="969806">
                <a:tc>
                  <a:txBody>
                    <a:bodyPr/>
                    <a:lstStyle/>
                    <a:p>
                      <a:pPr marL="144145" indent="-144145"/>
                      <a:r>
                        <a:rPr lang="vi-VN" sz="2400" dirty="0">
                          <a:effectLst/>
                        </a:rPr>
                        <a:t>4. </a:t>
                      </a:r>
                      <a:r>
                        <a:rPr lang="en-US" sz="2400" dirty="0">
                          <a:effectLst/>
                        </a:rPr>
                        <a:t>investor</a:t>
                      </a:r>
                      <a:r>
                        <a:rPr lang="vi-VN" sz="2400" dirty="0">
                          <a:effectLst/>
                        </a:rPr>
                        <a:t> (n)</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a:effectLst/>
                          <a:highlight>
                            <a:srgbClr val="FFFFFF"/>
                          </a:highlight>
                        </a:rPr>
                        <a:t>/ɪnˈvestə(r)/</a:t>
                      </a:r>
                      <a:endParaRPr lang="en-US" sz="280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highlight>
                            <a:srgbClr val="FFFFFF"/>
                          </a:highlight>
                        </a:rPr>
                        <a:t>p</a:t>
                      </a:r>
                      <a:r>
                        <a:rPr lang="vi-VN" sz="2400" dirty="0">
                          <a:effectLst/>
                          <a:highlight>
                            <a:srgbClr val="FFFFFF"/>
                          </a:highlight>
                        </a:rPr>
                        <a:t>eople or organisations that invest money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1271678004"/>
                  </a:ext>
                </a:extLst>
              </a:tr>
            </a:tbl>
          </a:graphicData>
        </a:graphic>
      </p:graphicFrame>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4"/>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24" name="Google Shape;124;p4"/>
          <p:cNvSpPr/>
          <p:nvPr/>
        </p:nvSpPr>
        <p:spPr>
          <a:xfrm>
            <a:off x="4576036" y="2196674"/>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25" name="Google Shape;125;p4"/>
          <p:cNvSpPr/>
          <p:nvPr/>
        </p:nvSpPr>
        <p:spPr>
          <a:xfrm>
            <a:off x="1457720" y="1707556"/>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3076118" y="2568247"/>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421976" y="3858860"/>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50755" y="1360234"/>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196675"/>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043925"/>
            <a:ext cx="3965400" cy="20934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Read the text again and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 with the words and phrases from Task 1.</a:t>
            </a:r>
            <a:endParaRPr sz="1800" dirty="0">
              <a:solidFill>
                <a:srgbClr val="006673"/>
              </a:solidFill>
              <a:latin typeface="Calibri"/>
              <a:ea typeface="Calibri"/>
              <a:cs typeface="Calibri"/>
              <a:sym typeface="Calibri"/>
            </a:endParaRPr>
          </a:p>
        </p:txBody>
      </p:sp>
      <p:cxnSp>
        <p:nvCxnSpPr>
          <p:cNvPr id="131" name="Google Shape;131;p4"/>
          <p:cNvCxnSpPr/>
          <p:nvPr/>
        </p:nvCxnSpPr>
        <p:spPr>
          <a:xfrm>
            <a:off x="3364904" y="1950241"/>
            <a:ext cx="844500" cy="618000"/>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p:nvPr/>
        </p:nvCxnSpPr>
        <p:spPr>
          <a:xfrm rot="5400000">
            <a:off x="2263158" y="3061597"/>
            <a:ext cx="990300" cy="604200"/>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6029977" y="660547"/>
            <a:ext cx="25939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3361415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545124" y="2265222"/>
            <a:ext cx="11101751" cy="452167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A. The United Nations (UN) was created in 1945. It is an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in 1977. Since then, our country has become more active and has participated in many UN activities including peacekeeping.</a:t>
            </a:r>
            <a:endParaRPr sz="2400" dirty="0">
              <a:solidFill>
                <a:schemeClr val="dk1"/>
              </a:solidFill>
              <a:latin typeface="Calibri"/>
              <a:ea typeface="Calibri"/>
              <a:cs typeface="Calibri"/>
              <a:sym typeface="Calibri"/>
            </a:endParaRPr>
          </a:p>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a:t>
            </a:r>
            <a:r>
              <a:rPr lang="en-US" sz="2400" dirty="0" err="1">
                <a:solidFill>
                  <a:schemeClr val="dk1"/>
                </a:solidFill>
                <a:latin typeface="Calibri"/>
                <a:ea typeface="Calibri"/>
                <a:cs typeface="Calibri"/>
                <a:sym typeface="Calibri"/>
              </a:rPr>
              <a:t>VietNam</a:t>
            </a:r>
            <a:r>
              <a:rPr lang="en-US" sz="2400" dirty="0">
                <a:solidFill>
                  <a:schemeClr val="dk1"/>
                </a:solidFill>
                <a:latin typeface="Calibri"/>
                <a:ea typeface="Calibri"/>
                <a:cs typeface="Calibri"/>
                <a:sym typeface="Calibri"/>
              </a:rPr>
              <a:t> is to protect children and make sure they are healthy, educated and safe from harm.</a:t>
            </a:r>
            <a:r>
              <a:rPr lang="en-US" sz="2400" b="0" u="none" strike="noStrike" cap="none" dirty="0">
                <a:solidFill>
                  <a:schemeClr val="dk1"/>
                </a:solidFill>
                <a:latin typeface="Calibri"/>
                <a:ea typeface="Calibri"/>
                <a:cs typeface="Calibri"/>
                <a:sym typeface="Calibri"/>
              </a:rPr>
              <a:t> </a:t>
            </a:r>
            <a:endParaRPr sz="2400" b="0" u="none" strike="noStrike" cap="none" dirty="0">
              <a:solidFill>
                <a:srgbClr val="000000"/>
              </a:solidFill>
              <a:latin typeface="Arial"/>
              <a:ea typeface="Arial"/>
              <a:cs typeface="Arial"/>
              <a:sym typeface="Arial"/>
            </a:endParaRP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FB7BD"/>
                </a:solidFill>
                <a:latin typeface="Calibri"/>
                <a:ea typeface="Calibri"/>
                <a:cs typeface="Calibri"/>
                <a:sym typeface="Calibri"/>
              </a:rPr>
              <a:t>Do You Know…? </a:t>
            </a:r>
            <a:endParaRPr sz="1400" b="0" i="0" u="none" strike="noStrike" cap="none">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26532"/>
                </a:solidFill>
                <a:latin typeface="Arial"/>
                <a:ea typeface="Arial"/>
                <a:cs typeface="Arial"/>
                <a:sym typeface="Arial"/>
              </a:rPr>
              <a:t>Listen and read.</a:t>
            </a:r>
            <a:endParaRPr sz="1400" b="0" i="0" u="none" strike="noStrike" cap="none">
              <a:solidFill>
                <a:srgbClr val="000000"/>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0" y="-4080"/>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6360586" y="135555"/>
            <a:ext cx="535732" cy="535732"/>
          </a:xfrm>
          <a:prstGeom prst="rect">
            <a:avLst/>
          </a:prstGeom>
          <a:noFill/>
          <a:ln>
            <a:noFill/>
          </a:ln>
        </p:spPr>
      </p:pic>
      <p:pic>
        <p:nvPicPr>
          <p:cNvPr id="2" name="051">
            <a:hlinkClick r:id="" action="ppaction://media"/>
            <a:extLst>
              <a:ext uri="{FF2B5EF4-FFF2-40B4-BE49-F238E27FC236}">
                <a16:creationId xmlns:a16="http://schemas.microsoft.com/office/drawing/2014/main" id="{094AE1FA-D041-4009-B113-C151E25016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01673" y="1072857"/>
            <a:ext cx="617074" cy="6170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9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746747" y="2527830"/>
            <a:ext cx="10794148" cy="393334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sz="2400" b="0" i="0" u="none" strike="noStrike" cap="none" dirty="0" err="1">
                <a:solidFill>
                  <a:srgbClr val="000000"/>
                </a:solidFill>
                <a:latin typeface="Calibri" panose="020F0502020204030204" pitchFamily="34" charset="0"/>
                <a:cs typeface="Calibri" panose="020F0502020204030204" pitchFamily="34" charset="0"/>
                <a:sym typeface="Arial"/>
              </a:rPr>
              <a:t>organisation</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0000"/>
                </a:solidFill>
                <a:latin typeface="Calibri" panose="020F0502020204030204" pitchFamily="34" charset="0"/>
                <a:cs typeface="Calibri" panose="020F0502020204030204" pitchFamily="34" charset="0"/>
                <a:sym typeface="Arial"/>
              </a:rPr>
              <a:t>VietNam</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became a WTO member in 2007. Since then, our economy has achieved a high growth level. Viet Nam has also become more attractive to foreign investors.</a:t>
            </a: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FB7BD"/>
                </a:solidFill>
                <a:latin typeface="Calibri"/>
                <a:ea typeface="Calibri"/>
                <a:cs typeface="Calibri"/>
                <a:sym typeface="Calibri"/>
              </a:rPr>
              <a:t>Do You Know…? </a:t>
            </a:r>
            <a:endParaRPr sz="1400" b="0" i="0" u="none" strike="noStrike" cap="none">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26532"/>
                </a:solidFill>
                <a:latin typeface="Arial"/>
                <a:ea typeface="Arial"/>
                <a:cs typeface="Arial"/>
                <a:sym typeface="Arial"/>
              </a:rPr>
              <a:t>Listen and read.</a:t>
            </a:r>
            <a:endParaRPr sz="1400" b="0" i="0" u="none" strike="noStrike" cap="none">
              <a:solidFill>
                <a:srgbClr val="000000"/>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0" y="-4080"/>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6360586" y="135555"/>
            <a:ext cx="535732" cy="535732"/>
          </a:xfrm>
          <a:prstGeom prst="rect">
            <a:avLst/>
          </a:prstGeom>
          <a:noFill/>
          <a:ln>
            <a:noFill/>
          </a:ln>
        </p:spPr>
      </p:pic>
      <p:pic>
        <p:nvPicPr>
          <p:cNvPr id="11" name="051">
            <a:hlinkClick r:id="" action="ppaction://media"/>
            <a:extLst>
              <a:ext uri="{FF2B5EF4-FFF2-40B4-BE49-F238E27FC236}">
                <a16:creationId xmlns:a16="http://schemas.microsoft.com/office/drawing/2014/main" id="{9F6C1E0C-0152-4211-87EB-42E432BB97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01673" y="1072857"/>
            <a:ext cx="617074" cy="617074"/>
          </a:xfrm>
          <a:prstGeom prst="rect">
            <a:avLst/>
          </a:prstGeom>
        </p:spPr>
      </p:pic>
    </p:spTree>
    <p:extLst>
      <p:ext uri="{BB962C8B-B14F-4D97-AF65-F5344CB8AC3E}">
        <p14:creationId xmlns:p14="http://schemas.microsoft.com/office/powerpoint/2010/main" val="3164241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98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62366"/>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1507775" y="1138525"/>
            <a:ext cx="9423900" cy="5064057"/>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rgbClr val="F26532"/>
                </a:solidFill>
              </a:rPr>
              <a:t>Read the text again and choose the correct answers.</a:t>
            </a:r>
            <a:endParaRPr sz="2800" b="1" dirty="0">
              <a:solidFill>
                <a:srgbClr val="F26532"/>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2. Which </a:t>
            </a:r>
            <a:r>
              <a:rPr lang="en-US" sz="2400" dirty="0" err="1">
                <a:solidFill>
                  <a:schemeClr val="dk1"/>
                </a:solidFill>
              </a:rPr>
              <a:t>organisation</a:t>
            </a:r>
            <a:r>
              <a:rPr lang="en-US" sz="2400" dirty="0">
                <a:solidFill>
                  <a:schemeClr val="dk1"/>
                </a:solidFill>
              </a:rPr>
              <a:t> aims to help improve children’s health and education?</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UNDP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UNDP 		C. The WTO</a:t>
            </a:r>
            <a:endParaRPr sz="2400" b="1" dirty="0">
              <a:solidFill>
                <a:srgbClr val="F26532"/>
              </a:solidFill>
            </a:endParaRPr>
          </a:p>
        </p:txBody>
      </p:sp>
      <p:sp>
        <p:nvSpPr>
          <p:cNvPr id="287" name="Google Shape;287;p21"/>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pic>
        <p:nvPicPr>
          <p:cNvPr id="288" name="Google Shape;288;p21"/>
          <p:cNvPicPr preferRelativeResize="0"/>
          <p:nvPr/>
        </p:nvPicPr>
        <p:blipFill rotWithShape="1">
          <a:blip r:embed="rId4">
            <a:alphaModFix/>
          </a:blip>
          <a:srcRect/>
          <a:stretch/>
        </p:blipFill>
        <p:spPr>
          <a:xfrm>
            <a:off x="0" y="-4080"/>
            <a:ext cx="12192000" cy="880278"/>
          </a:xfrm>
          <a:prstGeom prst="rect">
            <a:avLst/>
          </a:prstGeom>
          <a:noFill/>
          <a:ln>
            <a:noFill/>
          </a:ln>
        </p:spPr>
      </p:pic>
      <p:sp>
        <p:nvSpPr>
          <p:cNvPr id="289" name="Google Shape;289;p21"/>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90" name="Google Shape;290;p21"/>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5345116" y="2786581"/>
            <a:ext cx="4425284" cy="627454"/>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96" name="Google Shape;96;p2"/>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a:off x="1236000" y="3942444"/>
            <a:ext cx="9720000" cy="64629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3600"/>
              <a:buFont typeface="Arial"/>
              <a:buNone/>
            </a:pPr>
            <a:r>
              <a:rPr lang="en-US" sz="3600" dirty="0">
                <a:solidFill>
                  <a:schemeClr val="accent1"/>
                </a:solidFill>
                <a:latin typeface="Calibri" panose="020F0502020204030204" pitchFamily="34" charset="0"/>
                <a:cs typeface="Calibri" panose="020F0502020204030204" pitchFamily="34" charset="0"/>
              </a:rPr>
              <a:t>VIETNAM AND INTERNATIONAL ORGANISATIONS</a:t>
            </a:r>
            <a:endParaRPr sz="1050" dirty="0">
              <a:solidFill>
                <a:schemeClr val="accent1"/>
              </a:solidFill>
              <a:latin typeface="Calibri" panose="020F0502020204030204" pitchFamily="34" charset="0"/>
              <a:cs typeface="Calibri" panose="020F0502020204030204" pitchFamily="34" charset="0"/>
            </a:endParaRPr>
          </a:p>
        </p:txBody>
      </p:sp>
      <p:pic>
        <p:nvPicPr>
          <p:cNvPr id="98" name="Google Shape;98;p2"/>
          <p:cNvPicPr preferRelativeResize="0"/>
          <p:nvPr/>
        </p:nvPicPr>
        <p:blipFill rotWithShape="1">
          <a:blip r:embed="rId3">
            <a:alphaModFix/>
          </a:blip>
          <a:srcRect r="37479"/>
          <a:stretch/>
        </p:blipFill>
        <p:spPr>
          <a:xfrm>
            <a:off x="0" y="-99014"/>
            <a:ext cx="12192000" cy="2188296"/>
          </a:xfrm>
          <a:prstGeom prst="rect">
            <a:avLst/>
          </a:prstGeom>
          <a:noFill/>
          <a:ln>
            <a:noFill/>
          </a:ln>
        </p:spPr>
      </p:pic>
      <p:sp>
        <p:nvSpPr>
          <p:cNvPr id="99" name="Google Shape;99;p2"/>
          <p:cNvSpPr txBox="1"/>
          <p:nvPr/>
        </p:nvSpPr>
        <p:spPr>
          <a:xfrm>
            <a:off x="1027615" y="401650"/>
            <a:ext cx="1479000" cy="1385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a:solidFill>
                  <a:schemeClr val="lt1"/>
                </a:solidFill>
              </a:rPr>
              <a:t>7</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3008820" y="676547"/>
            <a:ext cx="87974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dirty="0">
                <a:solidFill>
                  <a:schemeClr val="lt1"/>
                </a:solidFill>
                <a:latin typeface="Calibri" panose="020F0502020204030204" pitchFamily="34" charset="0"/>
                <a:cs typeface="Calibri" panose="020F0502020204030204" pitchFamily="34" charset="0"/>
              </a:rPr>
              <a:t>VIETNAM AND INTERNATIONAL ORGANISATIONS</a:t>
            </a:r>
            <a:endParaRPr sz="1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1" name="Google Shape;101;p2"/>
          <p:cNvSpPr txBox="1"/>
          <p:nvPr/>
        </p:nvSpPr>
        <p:spPr>
          <a:xfrm>
            <a:off x="5555276" y="2784425"/>
            <a:ext cx="454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panose="020F0502020204030204" pitchFamily="34" charset="0"/>
                <a:cs typeface="Calibri" panose="020F0502020204030204" pitchFamily="34" charset="0"/>
                <a:sym typeface="Arial"/>
              </a:rPr>
              <a:t>GETTING STARTED</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2" name="Google Shape;102;p2"/>
          <p:cNvSpPr/>
          <p:nvPr/>
        </p:nvSpPr>
        <p:spPr>
          <a:xfrm>
            <a:off x="2287619" y="2790376"/>
            <a:ext cx="2878040" cy="627454"/>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2122515" y="2767704"/>
            <a:ext cx="3208247" cy="64633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8" y="6351640"/>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1507775" y="1138525"/>
            <a:ext cx="9423900" cy="5064057"/>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rgbClr val="F26532"/>
                </a:solidFill>
              </a:rPr>
              <a:t>Read the text again and choose the correct answers.</a:t>
            </a:r>
            <a:endParaRPr sz="2800" b="1" dirty="0">
              <a:solidFill>
                <a:srgbClr val="F26532"/>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b="1" dirty="0">
                <a:solidFill>
                  <a:srgbClr val="FF0000"/>
                </a:solidFill>
              </a:rPr>
              <a:t>A. The UN </a:t>
            </a:r>
            <a:r>
              <a:rPr lang="en-US" sz="2400" dirty="0">
                <a:solidFill>
                  <a:schemeClr val="dk1"/>
                </a:solidFill>
              </a:rPr>
              <a:t>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2. Which </a:t>
            </a:r>
            <a:r>
              <a:rPr lang="en-US" sz="2400" dirty="0" err="1">
                <a:solidFill>
                  <a:schemeClr val="dk1"/>
                </a:solidFill>
              </a:rPr>
              <a:t>organisation</a:t>
            </a:r>
            <a:r>
              <a:rPr lang="en-US" sz="2400" dirty="0">
                <a:solidFill>
                  <a:schemeClr val="dk1"/>
                </a:solidFill>
              </a:rPr>
              <a:t> aims to help improve children’s health and education?</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UNDP 		</a:t>
            </a:r>
            <a:r>
              <a:rPr lang="en-US" sz="2400" b="1" dirty="0">
                <a:solidFill>
                  <a:srgbClr val="FF0000"/>
                </a:solidFill>
              </a:rPr>
              <a:t>B. UNICEF </a:t>
            </a:r>
            <a:r>
              <a:rPr lang="en-US" sz="2400" dirty="0">
                <a:solidFill>
                  <a:schemeClr val="dk1"/>
                </a:solidFill>
              </a:rPr>
              <a:t>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UNDP 		 </a:t>
            </a:r>
            <a:r>
              <a:rPr lang="en-US" sz="2400" b="1" dirty="0">
                <a:solidFill>
                  <a:srgbClr val="FF0000"/>
                </a:solidFill>
              </a:rPr>
              <a:t>C. The WTO</a:t>
            </a:r>
            <a:endParaRPr sz="2400" b="1" dirty="0">
              <a:solidFill>
                <a:srgbClr val="FF0000"/>
              </a:solidFill>
            </a:endParaRPr>
          </a:p>
        </p:txBody>
      </p:sp>
      <p:sp>
        <p:nvSpPr>
          <p:cNvPr id="287" name="Google Shape;287;p21"/>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pic>
        <p:nvPicPr>
          <p:cNvPr id="288" name="Google Shape;288;p21"/>
          <p:cNvPicPr preferRelativeResize="0"/>
          <p:nvPr/>
        </p:nvPicPr>
        <p:blipFill rotWithShape="1">
          <a:blip r:embed="rId4">
            <a:alphaModFix/>
          </a:blip>
          <a:srcRect/>
          <a:stretch/>
        </p:blipFill>
        <p:spPr>
          <a:xfrm>
            <a:off x="0" y="-4080"/>
            <a:ext cx="12192000" cy="880278"/>
          </a:xfrm>
          <a:prstGeom prst="rect">
            <a:avLst/>
          </a:prstGeom>
          <a:noFill/>
          <a:ln>
            <a:noFill/>
          </a:ln>
        </p:spPr>
      </p:pic>
      <p:sp>
        <p:nvSpPr>
          <p:cNvPr id="289" name="Google Shape;289;p21"/>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90" name="Google Shape;290;p21"/>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81121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Effect transition="in" filter="fade">
                                      <p:cBhvr>
                                        <p:cTn id="7" dur="500"/>
                                        <p:tgtEl>
                                          <p:spTgt spid="2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xEl>
                                              <p:pRg st="2" end="2"/>
                                            </p:txEl>
                                          </p:spTgt>
                                        </p:tgtEl>
                                        <p:attrNameLst>
                                          <p:attrName>style.visibility</p:attrName>
                                        </p:attrNameLst>
                                      </p:cBhvr>
                                      <p:to>
                                        <p:strVal val="visible"/>
                                      </p:to>
                                    </p:set>
                                    <p:animEffect transition="in" filter="fade">
                                      <p:cBhvr>
                                        <p:cTn id="12" dur="500"/>
                                        <p:tgtEl>
                                          <p:spTgt spid="2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xEl>
                                              <p:pRg st="3" end="3"/>
                                            </p:txEl>
                                          </p:spTgt>
                                        </p:tgtEl>
                                        <p:attrNameLst>
                                          <p:attrName>style.visibility</p:attrName>
                                        </p:attrNameLst>
                                      </p:cBhvr>
                                      <p:to>
                                        <p:strVal val="visible"/>
                                      </p:to>
                                    </p:set>
                                    <p:animEffect transition="in" filter="fade">
                                      <p:cBhvr>
                                        <p:cTn id="17" dur="500"/>
                                        <p:tgtEl>
                                          <p:spTgt spid="2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
                                            <p:txEl>
                                              <p:pRg st="4" end="4"/>
                                            </p:txEl>
                                          </p:spTgt>
                                        </p:tgtEl>
                                        <p:attrNameLst>
                                          <p:attrName>style.visibility</p:attrName>
                                        </p:attrNameLst>
                                      </p:cBhvr>
                                      <p:to>
                                        <p:strVal val="visible"/>
                                      </p:to>
                                    </p:set>
                                    <p:animEffect transition="in" filter="fade">
                                      <p:cBhvr>
                                        <p:cTn id="22" dur="500"/>
                                        <p:tgtEl>
                                          <p:spTgt spid="2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
                                            <p:txEl>
                                              <p:pRg st="5" end="5"/>
                                            </p:txEl>
                                          </p:spTgt>
                                        </p:tgtEl>
                                        <p:attrNameLst>
                                          <p:attrName>style.visibility</p:attrName>
                                        </p:attrNameLst>
                                      </p:cBhvr>
                                      <p:to>
                                        <p:strVal val="visible"/>
                                      </p:to>
                                    </p:set>
                                    <p:animEffect transition="in" filter="fade">
                                      <p:cBhvr>
                                        <p:cTn id="27" dur="500"/>
                                        <p:tgtEl>
                                          <p:spTgt spid="2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
                                            <p:txEl>
                                              <p:pRg st="6" end="6"/>
                                            </p:txEl>
                                          </p:spTgt>
                                        </p:tgtEl>
                                        <p:attrNameLst>
                                          <p:attrName>style.visibility</p:attrName>
                                        </p:attrNameLst>
                                      </p:cBhvr>
                                      <p:to>
                                        <p:strVal val="visible"/>
                                      </p:to>
                                    </p:set>
                                    <p:animEffect transition="in" filter="fade">
                                      <p:cBhvr>
                                        <p:cTn id="32" dur="500"/>
                                        <p:tgtEl>
                                          <p:spTgt spid="2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
                                            <p:txEl>
                                              <p:pRg st="7" end="7"/>
                                            </p:txEl>
                                          </p:spTgt>
                                        </p:tgtEl>
                                        <p:attrNameLst>
                                          <p:attrName>style.visibility</p:attrName>
                                        </p:attrNameLst>
                                      </p:cBhvr>
                                      <p:to>
                                        <p:strVal val="visible"/>
                                      </p:to>
                                    </p:set>
                                    <p:animEffect transition="in" filter="fade">
                                      <p:cBhvr>
                                        <p:cTn id="37" dur="500"/>
                                        <p:tgtEl>
                                          <p:spTgt spid="2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p:nvPr/>
        </p:nvSpPr>
        <p:spPr>
          <a:xfrm>
            <a:off x="1542325" y="1112050"/>
            <a:ext cx="9712555" cy="13849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rgbClr val="F26532"/>
                </a:solidFill>
                <a:latin typeface="+mj-lt"/>
                <a:cs typeface="Calibri" panose="020F0502020204030204" pitchFamily="34" charset="0"/>
              </a:rPr>
              <a:t>Find words in the texts (A, B, C, or D) that mean the following.</a:t>
            </a:r>
            <a:endParaRPr sz="2800" b="1" dirty="0">
              <a:solidFill>
                <a:srgbClr val="F26532"/>
              </a:solidFill>
              <a:latin typeface="+mj-lt"/>
              <a:cs typeface="Calibri" panose="020F0502020204030204" pitchFamily="34" charset="0"/>
            </a:endParaRPr>
          </a:p>
          <a:p>
            <a:pPr marL="0" marR="0" lvl="0" indent="0" algn="just" rtl="0">
              <a:lnSpc>
                <a:spcPct val="100000"/>
              </a:lnSpc>
              <a:spcBef>
                <a:spcPts val="0"/>
              </a:spcBef>
              <a:spcAft>
                <a:spcPts val="0"/>
              </a:spcAft>
              <a:buClr>
                <a:srgbClr val="000000"/>
              </a:buClr>
              <a:buSzPts val="2400"/>
              <a:buFont typeface="Arial"/>
              <a:buNone/>
            </a:pPr>
            <a:endParaRPr sz="2800" b="1" dirty="0">
              <a:solidFill>
                <a:srgbClr val="F26532"/>
              </a:solidFill>
              <a:latin typeface="Calibri" panose="020F0502020204030204" pitchFamily="34" charset="0"/>
              <a:cs typeface="Calibri" panose="020F0502020204030204" pitchFamily="34" charset="0"/>
            </a:endParaRPr>
          </a:p>
        </p:txBody>
      </p:sp>
      <p:pic>
        <p:nvPicPr>
          <p:cNvPr id="314" name="Google Shape;314;p22"/>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5" name="Google Shape;315;p22"/>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17" name="Google Shape;317;p22"/>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3</a:t>
            </a:r>
            <a:endParaRPr sz="1400" b="0" i="0" u="none" strike="noStrike" cap="none">
              <a:solidFill>
                <a:srgbClr val="000000"/>
              </a:solidFill>
              <a:latin typeface="Arial"/>
              <a:ea typeface="Arial"/>
              <a:cs typeface="Arial"/>
              <a:sym typeface="Arial"/>
            </a:endParaRPr>
          </a:p>
        </p:txBody>
      </p:sp>
      <p:graphicFrame>
        <p:nvGraphicFramePr>
          <p:cNvPr id="318" name="Google Shape;318;p22"/>
          <p:cNvGraphicFramePr/>
          <p:nvPr>
            <p:extLst>
              <p:ext uri="{D42A27DB-BD31-4B8C-83A1-F6EECF244321}">
                <p14:modId xmlns:p14="http://schemas.microsoft.com/office/powerpoint/2010/main" val="3112613790"/>
              </p:ext>
            </p:extLst>
          </p:nvPr>
        </p:nvGraphicFramePr>
        <p:xfrm>
          <a:off x="542738" y="2357442"/>
          <a:ext cx="11106524" cy="3498450"/>
        </p:xfrm>
        <a:graphic>
          <a:graphicData uri="http://schemas.openxmlformats.org/drawingml/2006/table">
            <a:tbl>
              <a:tblPr firstRow="1" bandRow="1">
                <a:noFill/>
                <a:tableStyleId>{88A627B3-E548-470C-A4B0-7FF3FFD81D36}</a:tableStyleId>
              </a:tblPr>
              <a:tblGrid>
                <a:gridCol w="5553262">
                  <a:extLst>
                    <a:ext uri="{9D8B030D-6E8A-4147-A177-3AD203B41FA5}">
                      <a16:colId xmlns:a16="http://schemas.microsoft.com/office/drawing/2014/main" val="20000"/>
                    </a:ext>
                  </a:extLst>
                </a:gridCol>
                <a:gridCol w="55532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dirty="0"/>
                        <a:t>Words</a:t>
                      </a:r>
                      <a:endParaRPr sz="1400" u="none" strike="noStrike" cap="none" dirty="0"/>
                    </a:p>
                  </a:txBody>
                  <a:tcPr marL="151050" marR="151050" marT="75525" marB="75525"/>
                </a:tc>
                <a:tc>
                  <a:txBody>
                    <a:bodyPr/>
                    <a:lstStyle/>
                    <a:p>
                      <a:pPr marL="0" marR="0" lvl="0" indent="0" algn="ctr" rtl="0">
                        <a:lnSpc>
                          <a:spcPct val="100000"/>
                        </a:lnSpc>
                        <a:spcBef>
                          <a:spcPts val="0"/>
                        </a:spcBef>
                        <a:spcAft>
                          <a:spcPts val="0"/>
                        </a:spcAft>
                        <a:buNone/>
                      </a:pPr>
                      <a:r>
                        <a:rPr lang="en-US" sz="3000" u="none" strike="noStrike" cap="none" dirty="0"/>
                        <a:t>Meanings</a:t>
                      </a:r>
                      <a:endParaRPr sz="3000" u="none" strike="noStrike" cap="none" dirty="0"/>
                    </a:p>
                  </a:txBody>
                  <a:tcPr marL="151050" marR="151050" marT="75525" marB="755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helping people stop fighting (A) </a:t>
                      </a:r>
                      <a:endParaRPr sz="3000" dirty="0"/>
                    </a:p>
                  </a:txBody>
                  <a:tcPr marL="151050" marR="151050" marT="75525" marB="755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damage or injury (B) </a:t>
                      </a:r>
                      <a:endParaRPr sz="3000" dirty="0"/>
                    </a:p>
                  </a:txBody>
                  <a:tcPr marL="151050" marR="151050" marT="75525" marB="755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having great knowledge (C) </a:t>
                      </a:r>
                      <a:endParaRPr sz="3000" dirty="0"/>
                    </a:p>
                  </a:txBody>
                  <a:tcPr marL="151050" marR="151050" marT="75525" marB="755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Clr>
                          <a:schemeClr val="dk1"/>
                        </a:buClr>
                        <a:buSzPts val="1100"/>
                        <a:buFont typeface="Arial"/>
                        <a:buNone/>
                      </a:pPr>
                      <a:r>
                        <a:rPr lang="en-US" sz="3000" dirty="0"/>
                        <a:t>people or </a:t>
                      </a:r>
                      <a:r>
                        <a:rPr lang="en-US" sz="3000" dirty="0" err="1"/>
                        <a:t>organisations</a:t>
                      </a:r>
                      <a:endParaRPr sz="3000" dirty="0"/>
                    </a:p>
                    <a:p>
                      <a:pPr marL="0" marR="0" lvl="0" indent="0" algn="ctr" rtl="0">
                        <a:lnSpc>
                          <a:spcPct val="100000"/>
                        </a:lnSpc>
                        <a:spcBef>
                          <a:spcPts val="0"/>
                        </a:spcBef>
                        <a:spcAft>
                          <a:spcPts val="0"/>
                        </a:spcAft>
                        <a:buClr>
                          <a:schemeClr val="dk1"/>
                        </a:buClr>
                        <a:buSzPts val="1100"/>
                        <a:buFont typeface="Arial"/>
                        <a:buNone/>
                      </a:pPr>
                      <a:r>
                        <a:rPr lang="en-US" sz="3000" dirty="0"/>
                        <a:t>that invest money (D)</a:t>
                      </a:r>
                      <a:endParaRPr sz="3000" dirty="0"/>
                    </a:p>
                  </a:txBody>
                  <a:tcPr marL="151050" marR="151050" marT="75525" marB="75525"/>
                </a:tc>
                <a:extLst>
                  <a:ext uri="{0D108BD9-81ED-4DB2-BD59-A6C34878D82A}">
                    <a16:rowId xmlns:a16="http://schemas.microsoft.com/office/drawing/2014/main" val="10004"/>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11a4ec17c7c_0_17"/>
          <p:cNvSpPr txBox="1"/>
          <p:nvPr/>
        </p:nvSpPr>
        <p:spPr>
          <a:xfrm>
            <a:off x="1542325" y="1112050"/>
            <a:ext cx="104874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rgbClr val="F26532"/>
                </a:solidFill>
              </a:rPr>
              <a:t>Find words in the texts (A, B, C, or D) that mean the following.</a:t>
            </a:r>
            <a:endParaRPr sz="2800" b="1" dirty="0">
              <a:solidFill>
                <a:srgbClr val="F26532"/>
              </a:solidFill>
            </a:endParaRPr>
          </a:p>
          <a:p>
            <a:pPr marL="0" marR="0" lvl="0" indent="0" algn="just" rtl="0">
              <a:lnSpc>
                <a:spcPct val="100000"/>
              </a:lnSpc>
              <a:spcBef>
                <a:spcPts val="0"/>
              </a:spcBef>
              <a:spcAft>
                <a:spcPts val="0"/>
              </a:spcAft>
              <a:buClr>
                <a:srgbClr val="000000"/>
              </a:buClr>
              <a:buSzPts val="2400"/>
              <a:buFont typeface="Arial"/>
              <a:buNone/>
            </a:pPr>
            <a:endParaRPr sz="2400" b="1" dirty="0">
              <a:solidFill>
                <a:srgbClr val="F26532"/>
              </a:solidFill>
            </a:endParaRPr>
          </a:p>
        </p:txBody>
      </p:sp>
      <p:pic>
        <p:nvPicPr>
          <p:cNvPr id="324" name="Google Shape;324;g11a4ec17c7c_0_17"/>
          <p:cNvPicPr preferRelativeResize="0"/>
          <p:nvPr/>
        </p:nvPicPr>
        <p:blipFill rotWithShape="1">
          <a:blip r:embed="rId3">
            <a:alphaModFix/>
          </a:blip>
          <a:srcRect/>
          <a:stretch/>
        </p:blipFill>
        <p:spPr>
          <a:xfrm>
            <a:off x="0" y="-4080"/>
            <a:ext cx="12191999" cy="880278"/>
          </a:xfrm>
          <a:prstGeom prst="rect">
            <a:avLst/>
          </a:prstGeom>
          <a:noFill/>
          <a:ln>
            <a:noFill/>
          </a:ln>
        </p:spPr>
      </p:pic>
      <p:sp>
        <p:nvSpPr>
          <p:cNvPr id="325" name="Google Shape;325;g11a4ec17c7c_0_17"/>
          <p:cNvSpPr txBox="1"/>
          <p:nvPr/>
        </p:nvSpPr>
        <p:spPr>
          <a:xfrm>
            <a:off x="746747" y="72225"/>
            <a:ext cx="4572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26" name="Google Shape;326;g11a4ec17c7c_0_17"/>
          <p:cNvSpPr/>
          <p:nvPr/>
        </p:nvSpPr>
        <p:spPr>
          <a:xfrm>
            <a:off x="937120" y="1104748"/>
            <a:ext cx="502500" cy="502500"/>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27" name="Google Shape;327;g11a4ec17c7c_0_17"/>
          <p:cNvSpPr txBox="1"/>
          <p:nvPr/>
        </p:nvSpPr>
        <p:spPr>
          <a:xfrm>
            <a:off x="963512" y="1002108"/>
            <a:ext cx="4497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3</a:t>
            </a:r>
            <a:endParaRPr sz="1400" b="0" i="0" u="none" strike="noStrike" cap="none">
              <a:solidFill>
                <a:srgbClr val="000000"/>
              </a:solidFill>
              <a:latin typeface="Arial"/>
              <a:ea typeface="Arial"/>
              <a:cs typeface="Arial"/>
              <a:sym typeface="Arial"/>
            </a:endParaRPr>
          </a:p>
        </p:txBody>
      </p:sp>
      <p:graphicFrame>
        <p:nvGraphicFramePr>
          <p:cNvPr id="328" name="Google Shape;328;g11a4ec17c7c_0_17"/>
          <p:cNvGraphicFramePr/>
          <p:nvPr>
            <p:extLst>
              <p:ext uri="{D42A27DB-BD31-4B8C-83A1-F6EECF244321}">
                <p14:modId xmlns:p14="http://schemas.microsoft.com/office/powerpoint/2010/main" val="1301979027"/>
              </p:ext>
            </p:extLst>
          </p:nvPr>
        </p:nvGraphicFramePr>
        <p:xfrm>
          <a:off x="561674" y="2435449"/>
          <a:ext cx="11068650" cy="3498450"/>
        </p:xfrm>
        <a:graphic>
          <a:graphicData uri="http://schemas.openxmlformats.org/drawingml/2006/table">
            <a:tbl>
              <a:tblPr firstRow="1" bandRow="1">
                <a:noFill/>
                <a:tableStyleId>{88A627B3-E548-470C-A4B0-7FF3FFD81D36}</a:tableStyleId>
              </a:tblPr>
              <a:tblGrid>
                <a:gridCol w="5534325">
                  <a:extLst>
                    <a:ext uri="{9D8B030D-6E8A-4147-A177-3AD203B41FA5}">
                      <a16:colId xmlns:a16="http://schemas.microsoft.com/office/drawing/2014/main" val="20000"/>
                    </a:ext>
                  </a:extLst>
                </a:gridCol>
                <a:gridCol w="5534325">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dirty="0"/>
                        <a:t>Words</a:t>
                      </a:r>
                      <a:endParaRPr sz="1400" u="none" strike="noStrike" cap="none" dirty="0"/>
                    </a:p>
                  </a:txBody>
                  <a:tcPr marL="151050" marR="151050" marT="75525" marB="75525"/>
                </a:tc>
                <a:tc>
                  <a:txBody>
                    <a:bodyPr/>
                    <a:lstStyle/>
                    <a:p>
                      <a:pPr marL="0" marR="0" lvl="0" indent="0" algn="ctr" rtl="0">
                        <a:lnSpc>
                          <a:spcPct val="100000"/>
                        </a:lnSpc>
                        <a:spcBef>
                          <a:spcPts val="0"/>
                        </a:spcBef>
                        <a:spcAft>
                          <a:spcPts val="0"/>
                        </a:spcAft>
                        <a:buNone/>
                      </a:pPr>
                      <a:r>
                        <a:rPr lang="en-US" sz="3000" u="none" strike="noStrike" cap="none" dirty="0"/>
                        <a:t>Meanings</a:t>
                      </a:r>
                      <a:endParaRPr sz="3000" u="none" strike="noStrike" cap="none" dirty="0"/>
                    </a:p>
                  </a:txBody>
                  <a:tcPr marL="151050" marR="151050" marT="75525" marB="755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dirty="0">
                          <a:solidFill>
                            <a:srgbClr val="FF0000"/>
                          </a:solidFill>
                        </a:rPr>
                        <a:t>peacekeeping </a:t>
                      </a: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a:t>helping people stop fighting (A) </a:t>
                      </a:r>
                      <a:endParaRPr sz="3000"/>
                    </a:p>
                  </a:txBody>
                  <a:tcPr marL="151050" marR="151050" marT="75525" marB="755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dirty="0">
                          <a:solidFill>
                            <a:srgbClr val="FF0000"/>
                          </a:solidFill>
                        </a:rPr>
                        <a:t>harm </a:t>
                      </a: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a:t>damage or injury (B) </a:t>
                      </a:r>
                      <a:endParaRPr sz="3000"/>
                    </a:p>
                  </a:txBody>
                  <a:tcPr marL="151050" marR="151050" marT="75525" marB="755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a:solidFill>
                            <a:srgbClr val="FF0000"/>
                          </a:solidFill>
                        </a:rPr>
                        <a:t>expert</a:t>
                      </a:r>
                      <a:endParaRPr sz="300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having great knowledge (C) </a:t>
                      </a:r>
                      <a:endParaRPr sz="3000" dirty="0"/>
                    </a:p>
                  </a:txBody>
                  <a:tcPr marL="151050" marR="151050" marT="75525" marB="755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r>
                        <a:rPr lang="en-US" sz="3000">
                          <a:solidFill>
                            <a:srgbClr val="FF0000"/>
                          </a:solidFill>
                        </a:rPr>
                        <a:t>investors </a:t>
                      </a:r>
                      <a:endParaRPr sz="300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Clr>
                          <a:schemeClr val="dk1"/>
                        </a:buClr>
                        <a:buSzPts val="1100"/>
                        <a:buFont typeface="Arial"/>
                        <a:buNone/>
                      </a:pPr>
                      <a:r>
                        <a:rPr lang="en-US" sz="3000" dirty="0"/>
                        <a:t>people or </a:t>
                      </a:r>
                      <a:r>
                        <a:rPr lang="en-US" sz="3000" dirty="0" err="1"/>
                        <a:t>organisations</a:t>
                      </a:r>
                      <a:endParaRPr sz="3000" dirty="0"/>
                    </a:p>
                    <a:p>
                      <a:pPr marL="0" marR="0" lvl="0" indent="0" algn="ctr" rtl="0">
                        <a:lnSpc>
                          <a:spcPct val="100000"/>
                        </a:lnSpc>
                        <a:spcBef>
                          <a:spcPts val="0"/>
                        </a:spcBef>
                        <a:spcAft>
                          <a:spcPts val="0"/>
                        </a:spcAft>
                        <a:buClr>
                          <a:schemeClr val="dk1"/>
                        </a:buClr>
                        <a:buSzPts val="1100"/>
                        <a:buFont typeface="Arial"/>
                        <a:buNone/>
                      </a:pPr>
                      <a:r>
                        <a:rPr lang="en-US" sz="3000" dirty="0"/>
                        <a:t>that invest money (D)</a:t>
                      </a:r>
                      <a:endParaRPr sz="3000" dirty="0"/>
                    </a:p>
                  </a:txBody>
                  <a:tcPr marL="151050" marR="151050" marT="75525" marB="75525"/>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3"/>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rgbClr val="F26532"/>
                </a:solidFill>
              </a:rPr>
              <a:t>Complete the sentences with the words and phrases from Task 1.</a:t>
            </a:r>
            <a:endParaRPr sz="1600" b="0" i="0" u="none" strike="noStrike" cap="none"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36" name="Google Shape;336;p23"/>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37" name="Google Shape;337;p23"/>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38" name="Google Shape;338;p23"/>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4</a:t>
            </a:r>
            <a:endParaRPr sz="1400" b="0" i="0" u="none" strike="noStrike" cap="none">
              <a:solidFill>
                <a:srgbClr val="000000"/>
              </a:solidFill>
              <a:latin typeface="Arial"/>
              <a:ea typeface="Arial"/>
              <a:cs typeface="Arial"/>
              <a:sym typeface="Arial"/>
            </a:endParaRPr>
          </a:p>
        </p:txBody>
      </p:sp>
      <p:sp>
        <p:nvSpPr>
          <p:cNvPr id="339" name="Google Shape;339;p23"/>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3"/>
          <p:cNvSpPr txBox="1"/>
          <p:nvPr/>
        </p:nvSpPr>
        <p:spPr>
          <a:xfrm>
            <a:off x="682825" y="1938544"/>
            <a:ext cx="11147400" cy="535528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__________ 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___________ 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__________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__________ 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5. Viet Nam has also become _________ to foreign investors.</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endParaRPr sz="2800" dirty="0">
              <a:latin typeface="Calibri" panose="020F0502020204030204" pitchFamily="34" charset="0"/>
              <a:cs typeface="Calibri" panose="020F0502020204030204" pitchFamily="34" charset="0"/>
            </a:endParaRP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1a4ec17c7c_0_26"/>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11a4ec17c7c_0_26"/>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rgbClr val="F26532"/>
                </a:solidFill>
              </a:rPr>
              <a:t>Complete the sentences with the words and phrases from Task 1.</a:t>
            </a:r>
            <a:endParaRPr sz="1600" b="0" i="0" u="none" strike="noStrike" cap="none" dirty="0">
              <a:solidFill>
                <a:srgbClr val="000000"/>
              </a:solidFill>
              <a:latin typeface="Arial"/>
              <a:ea typeface="Arial"/>
              <a:cs typeface="Arial"/>
              <a:sym typeface="Arial"/>
            </a:endParaRPr>
          </a:p>
        </p:txBody>
      </p:sp>
      <p:pic>
        <p:nvPicPr>
          <p:cNvPr id="347" name="Google Shape;347;g11a4ec17c7c_0_26"/>
          <p:cNvPicPr preferRelativeResize="0"/>
          <p:nvPr/>
        </p:nvPicPr>
        <p:blipFill rotWithShape="1">
          <a:blip r:embed="rId3">
            <a:alphaModFix/>
          </a:blip>
          <a:srcRect/>
          <a:stretch/>
        </p:blipFill>
        <p:spPr>
          <a:xfrm>
            <a:off x="0" y="-4080"/>
            <a:ext cx="12191999" cy="880278"/>
          </a:xfrm>
          <a:prstGeom prst="rect">
            <a:avLst/>
          </a:prstGeom>
          <a:noFill/>
          <a:ln>
            <a:noFill/>
          </a:ln>
        </p:spPr>
      </p:pic>
      <p:sp>
        <p:nvSpPr>
          <p:cNvPr id="348" name="Google Shape;348;g11a4ec17c7c_0_26"/>
          <p:cNvSpPr txBox="1"/>
          <p:nvPr/>
        </p:nvSpPr>
        <p:spPr>
          <a:xfrm>
            <a:off x="746747" y="72225"/>
            <a:ext cx="4572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49" name="Google Shape;349;g11a4ec17c7c_0_26"/>
          <p:cNvSpPr/>
          <p:nvPr/>
        </p:nvSpPr>
        <p:spPr>
          <a:xfrm>
            <a:off x="937120" y="1104748"/>
            <a:ext cx="502500" cy="502500"/>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50" name="Google Shape;350;g11a4ec17c7c_0_26"/>
          <p:cNvSpPr txBox="1"/>
          <p:nvPr/>
        </p:nvSpPr>
        <p:spPr>
          <a:xfrm>
            <a:off x="963512" y="1002108"/>
            <a:ext cx="4497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4</a:t>
            </a:r>
            <a:endParaRPr sz="1400" b="0" i="0" u="none" strike="noStrike" cap="none">
              <a:solidFill>
                <a:srgbClr val="000000"/>
              </a:solidFill>
              <a:latin typeface="Arial"/>
              <a:ea typeface="Arial"/>
              <a:cs typeface="Arial"/>
              <a:sym typeface="Arial"/>
            </a:endParaRPr>
          </a:p>
        </p:txBody>
      </p:sp>
      <p:sp>
        <p:nvSpPr>
          <p:cNvPr id="351" name="Google Shape;351;g11a4ec17c7c_0_26"/>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1a4ec17c7c_0_26"/>
          <p:cNvSpPr txBox="1"/>
          <p:nvPr/>
        </p:nvSpPr>
        <p:spPr>
          <a:xfrm>
            <a:off x="682825" y="2048564"/>
            <a:ext cx="11147400" cy="470895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a:t>
            </a:r>
            <a:r>
              <a:rPr lang="en-US" sz="2800" dirty="0">
                <a:solidFill>
                  <a:srgbClr val="FF0000"/>
                </a:solidFill>
                <a:latin typeface="Calibri" panose="020F0502020204030204" pitchFamily="34" charset="0"/>
                <a:cs typeface="Calibri" panose="020F0502020204030204" pitchFamily="34" charset="0"/>
              </a:rPr>
              <a:t>more active</a:t>
            </a:r>
            <a:r>
              <a:rPr lang="en-US" sz="2800" dirty="0">
                <a:latin typeface="Calibri" panose="020F0502020204030204" pitchFamily="34" charset="0"/>
                <a:cs typeface="Calibri" panose="020F0502020204030204" pitchFamily="34" charset="0"/>
              </a:rPr>
              <a:t> 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a:t>
            </a:r>
            <a:r>
              <a:rPr lang="en-US" sz="2800" dirty="0">
                <a:solidFill>
                  <a:srgbClr val="FF0000"/>
                </a:solidFill>
                <a:latin typeface="Calibri" panose="020F0502020204030204" pitchFamily="34" charset="0"/>
                <a:cs typeface="Calibri" panose="020F0502020204030204" pitchFamily="34" charset="0"/>
              </a:rPr>
              <a:t>the most disadvantaged </a:t>
            </a:r>
            <a:r>
              <a:rPr lang="en-US" sz="2800" dirty="0">
                <a:latin typeface="Calibri" panose="020F0502020204030204" pitchFamily="34" charset="0"/>
                <a:cs typeface="Calibri" panose="020F0502020204030204" pitchFamily="34" charset="0"/>
              </a:rPr>
              <a:t>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a:t>
            </a:r>
            <a:r>
              <a:rPr lang="en-US" sz="2800" dirty="0">
                <a:solidFill>
                  <a:srgbClr val="FF0000"/>
                </a:solidFill>
                <a:latin typeface="Calibri" panose="020F0502020204030204" pitchFamily="34" charset="0"/>
                <a:cs typeface="Calibri" panose="020F0502020204030204" pitchFamily="34" charset="0"/>
              </a:rPr>
              <a:t>better</a:t>
            </a:r>
            <a:r>
              <a:rPr lang="en-US" sz="2800" dirty="0">
                <a:latin typeface="Calibri" panose="020F0502020204030204" pitchFamily="34" charset="0"/>
                <a:cs typeface="Calibri" panose="020F0502020204030204" pitchFamily="34" charset="0"/>
              </a:rPr>
              <a:t>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a:t>
            </a:r>
            <a:r>
              <a:rPr lang="en-US" sz="2800" dirty="0">
                <a:solidFill>
                  <a:srgbClr val="FF0000"/>
                </a:solidFill>
                <a:latin typeface="Calibri" panose="020F0502020204030204" pitchFamily="34" charset="0"/>
                <a:cs typeface="Calibri" panose="020F0502020204030204" pitchFamily="34" charset="0"/>
              </a:rPr>
              <a:t>largest </a:t>
            </a:r>
            <a:r>
              <a:rPr lang="en-US" sz="2800" dirty="0">
                <a:latin typeface="Calibri" panose="020F0502020204030204" pitchFamily="34" charset="0"/>
                <a:cs typeface="Calibri" panose="020F0502020204030204" pitchFamily="34" charset="0"/>
              </a:rPr>
              <a:t>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5. Viet Nam has also become </a:t>
            </a:r>
            <a:r>
              <a:rPr lang="en-US" sz="2800" dirty="0">
                <a:solidFill>
                  <a:srgbClr val="FF0000"/>
                </a:solidFill>
                <a:latin typeface="Calibri" panose="020F0502020204030204" pitchFamily="34" charset="0"/>
                <a:cs typeface="Calibri" panose="020F0502020204030204" pitchFamily="34" charset="0"/>
              </a:rPr>
              <a:t>more attractive</a:t>
            </a:r>
            <a:r>
              <a:rPr lang="en-US" sz="2800" dirty="0">
                <a:latin typeface="Calibri" panose="020F0502020204030204" pitchFamily="34" charset="0"/>
                <a:cs typeface="Calibri" panose="020F0502020204030204" pitchFamily="34" charset="0"/>
              </a:rPr>
              <a:t> to foreign investors.</a:t>
            </a:r>
            <a:endParaRPr sz="2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animEffect transition="in" filter="fade">
                                      <p:cBhvr>
                                        <p:cTn id="7" dur="500"/>
                                        <p:tgtEl>
                                          <p:spTgt spid="3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2">
                                            <p:txEl>
                                              <p:pRg st="1" end="1"/>
                                            </p:txEl>
                                          </p:spTgt>
                                        </p:tgtEl>
                                        <p:attrNameLst>
                                          <p:attrName>style.visibility</p:attrName>
                                        </p:attrNameLst>
                                      </p:cBhvr>
                                      <p:to>
                                        <p:strVal val="visible"/>
                                      </p:to>
                                    </p:set>
                                    <p:animEffect transition="in" filter="fade">
                                      <p:cBhvr>
                                        <p:cTn id="12" dur="500"/>
                                        <p:tgtEl>
                                          <p:spTgt spid="3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xEl>
                                              <p:pRg st="2" end="2"/>
                                            </p:txEl>
                                          </p:spTgt>
                                        </p:tgtEl>
                                        <p:attrNameLst>
                                          <p:attrName>style.visibility</p:attrName>
                                        </p:attrNameLst>
                                      </p:cBhvr>
                                      <p:to>
                                        <p:strVal val="visible"/>
                                      </p:to>
                                    </p:set>
                                    <p:animEffect transition="in" filter="fade">
                                      <p:cBhvr>
                                        <p:cTn id="17" dur="500"/>
                                        <p:tgtEl>
                                          <p:spTgt spid="3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xEl>
                                              <p:pRg st="3" end="3"/>
                                            </p:txEl>
                                          </p:spTgt>
                                        </p:tgtEl>
                                        <p:attrNameLst>
                                          <p:attrName>style.visibility</p:attrName>
                                        </p:attrNameLst>
                                      </p:cBhvr>
                                      <p:to>
                                        <p:strVal val="visible"/>
                                      </p:to>
                                    </p:set>
                                    <p:animEffect transition="in" filter="fade">
                                      <p:cBhvr>
                                        <p:cTn id="22" dur="500"/>
                                        <p:tgtEl>
                                          <p:spTgt spid="35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2">
                                            <p:txEl>
                                              <p:pRg st="4" end="4"/>
                                            </p:txEl>
                                          </p:spTgt>
                                        </p:tgtEl>
                                        <p:attrNameLst>
                                          <p:attrName>style.visibility</p:attrName>
                                        </p:attrNameLst>
                                      </p:cBhvr>
                                      <p:to>
                                        <p:strVal val="visible"/>
                                      </p:to>
                                    </p:set>
                                    <p:animEffect transition="in" filter="fade">
                                      <p:cBhvr>
                                        <p:cTn id="27" dur="500"/>
                                        <p:tgtEl>
                                          <p:spTgt spid="3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4"/>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24" name="Google Shape;124;p4"/>
          <p:cNvSpPr/>
          <p:nvPr/>
        </p:nvSpPr>
        <p:spPr>
          <a:xfrm>
            <a:off x="4576036" y="2196674"/>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25" name="Google Shape;125;p4"/>
          <p:cNvSpPr/>
          <p:nvPr/>
        </p:nvSpPr>
        <p:spPr>
          <a:xfrm>
            <a:off x="1457720" y="1707556"/>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3076118" y="2568247"/>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421976" y="3858860"/>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50755" y="1360234"/>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196675"/>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043925"/>
            <a:ext cx="3965400" cy="20934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Read the text again and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 with the words and phrases from Task 1.</a:t>
            </a:r>
            <a:endParaRPr sz="1800" dirty="0">
              <a:solidFill>
                <a:srgbClr val="006673"/>
              </a:solidFill>
              <a:latin typeface="Calibri"/>
              <a:ea typeface="Calibri"/>
              <a:cs typeface="Calibri"/>
              <a:sym typeface="Calibri"/>
            </a:endParaRPr>
          </a:p>
        </p:txBody>
      </p:sp>
      <p:cxnSp>
        <p:nvCxnSpPr>
          <p:cNvPr id="131" name="Google Shape;131;p4"/>
          <p:cNvCxnSpPr/>
          <p:nvPr/>
        </p:nvCxnSpPr>
        <p:spPr>
          <a:xfrm>
            <a:off x="3364904" y="1950241"/>
            <a:ext cx="844500" cy="618000"/>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p:nvPr/>
        </p:nvCxnSpPr>
        <p:spPr>
          <a:xfrm rot="5400000">
            <a:off x="2263158" y="3061597"/>
            <a:ext cx="990300" cy="604200"/>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p:nvPr/>
        </p:nvCxnSpPr>
        <p:spPr>
          <a:xfrm rot="-5400000" flipH="1">
            <a:off x="3061159" y="4557202"/>
            <a:ext cx="1136400" cy="513300"/>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959984" y="538216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50755" y="5372799"/>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6029977" y="660547"/>
            <a:ext cx="25939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511398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5"/>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80" name="Google Shape;380;p25"/>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81" name="Google Shape;381;p25"/>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382" name="Google Shape;382;p25"/>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a:solidFill>
                  <a:srgbClr val="F26532"/>
                </a:solidFill>
                <a:latin typeface="Arial"/>
                <a:ea typeface="Arial"/>
                <a:cs typeface="Arial"/>
                <a:sym typeface="Arial"/>
              </a:rPr>
              <a:t>Wrap-up</a:t>
            </a:r>
            <a:endParaRPr sz="1400" b="0" i="0" u="none" strike="noStrike" cap="none">
              <a:solidFill>
                <a:srgbClr val="000000"/>
              </a:solidFill>
              <a:latin typeface="Arial"/>
              <a:ea typeface="Arial"/>
              <a:cs typeface="Arial"/>
              <a:sym typeface="Arial"/>
            </a:endParaRPr>
          </a:p>
        </p:txBody>
      </p:sp>
      <p:sp>
        <p:nvSpPr>
          <p:cNvPr id="384" name="Google Shape;384;p25"/>
          <p:cNvSpPr txBox="1"/>
          <p:nvPr/>
        </p:nvSpPr>
        <p:spPr>
          <a:xfrm>
            <a:off x="1936628" y="2123749"/>
            <a:ext cx="8584200" cy="2308800"/>
          </a:xfrm>
          <a:prstGeom prst="rect">
            <a:avLst/>
          </a:prstGeom>
          <a:noFill/>
          <a:ln>
            <a:noFill/>
          </a:ln>
        </p:spPr>
        <p:txBody>
          <a:bodyPr spcFirstLastPara="1" wrap="square" lIns="91425" tIns="45700" rIns="91425" bIns="45700" anchor="t" anchorCtr="0">
            <a:spAutoFit/>
          </a:bodyPr>
          <a:lstStyle/>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Some words and phrases related to </a:t>
            </a:r>
            <a:r>
              <a:rPr lang="en-US" sz="3600">
                <a:solidFill>
                  <a:schemeClr val="dk1"/>
                </a:solidFill>
                <a:latin typeface="Calibri"/>
                <a:ea typeface="Calibri"/>
                <a:cs typeface="Calibri"/>
                <a:sym typeface="Calibri"/>
              </a:rPr>
              <a:t>International Organisations </a:t>
            </a:r>
            <a:endParaRPr sz="1400" b="0" i="0" u="none" strike="noStrike" cap="none">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Reading for specific information</a:t>
            </a:r>
            <a:endParaRPr sz="1400" b="0" i="0" u="none" strike="noStrike" cap="none">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Scanning skills</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6"/>
          <p:cNvSpPr txBox="1"/>
          <p:nvPr/>
        </p:nvSpPr>
        <p:spPr>
          <a:xfrm>
            <a:off x="1882037" y="2055511"/>
            <a:ext cx="8584082" cy="120032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Do exercises in the workbook</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Project preparation </a:t>
            </a:r>
            <a:endParaRPr sz="1400" b="0" i="0" u="none" strike="noStrike" cap="none" dirty="0">
              <a:solidFill>
                <a:srgbClr val="000000"/>
              </a:solidFill>
              <a:latin typeface="Arial"/>
              <a:ea typeface="Arial"/>
              <a:cs typeface="Arial"/>
              <a:sym typeface="Arial"/>
            </a:endParaRPr>
          </a:p>
        </p:txBody>
      </p:sp>
      <p:sp>
        <p:nvSpPr>
          <p:cNvPr id="390" name="Google Shape;390;p26"/>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91" name="Google Shape;391;p26"/>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392" name="Google Shape;392;p26"/>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a:solidFill>
                  <a:srgbClr val="F26532"/>
                </a:solidFill>
                <a:latin typeface="Arial"/>
                <a:ea typeface="Arial"/>
                <a:cs typeface="Arial"/>
                <a:sym typeface="Arial"/>
              </a:rPr>
              <a:t>Homework</a:t>
            </a:r>
            <a:endParaRPr sz="1400" b="0" i="0" u="none" strike="noStrike" cap="none">
              <a:solidFill>
                <a:srgbClr val="000000"/>
              </a:solidFill>
              <a:latin typeface="Arial"/>
              <a:ea typeface="Arial"/>
              <a:cs typeface="Arial"/>
              <a:sym typeface="Arial"/>
            </a:endParaRPr>
          </a:p>
        </p:txBody>
      </p:sp>
      <p:pic>
        <p:nvPicPr>
          <p:cNvPr id="393" name="Google Shape;393;p26"/>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94" name="Google Shape;394;p26"/>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0" name="Google Shape;400;p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9" name="Google Shape;109;p3"/>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110" name="Google Shape;110;p3"/>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111" name="Google Shape;111;p3"/>
          <p:cNvSpPr txBox="1"/>
          <p:nvPr/>
        </p:nvSpPr>
        <p:spPr>
          <a:xfrm>
            <a:off x="2167672" y="347869"/>
            <a:ext cx="1267591" cy="138499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3843380" y="627920"/>
            <a:ext cx="49589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Family Life</a:t>
            </a:r>
            <a:endParaRPr sz="1400" b="0" i="0" u="none" strike="noStrike" cap="none">
              <a:solidFill>
                <a:srgbClr val="000000"/>
              </a:solidFill>
              <a:latin typeface="Arial"/>
              <a:ea typeface="Arial"/>
              <a:cs typeface="Arial"/>
              <a:sym typeface="Arial"/>
            </a:endParaRPr>
          </a:p>
        </p:txBody>
      </p:sp>
      <p:grpSp>
        <p:nvGrpSpPr>
          <p:cNvPr id="113" name="Google Shape;113;p3"/>
          <p:cNvGrpSpPr/>
          <p:nvPr/>
        </p:nvGrpSpPr>
        <p:grpSpPr>
          <a:xfrm>
            <a:off x="1119197" y="265737"/>
            <a:ext cx="6513725" cy="1548490"/>
            <a:chOff x="144635" y="1191561"/>
            <a:chExt cx="5167790" cy="1145834"/>
          </a:xfrm>
        </p:grpSpPr>
        <p:sp>
          <p:nvSpPr>
            <p:cNvPr id="114" name="Google Shape;114;p3"/>
            <p:cNvSpPr/>
            <p:nvPr/>
          </p:nvSpPr>
          <p:spPr>
            <a:xfrm>
              <a:off x="479471" y="1496280"/>
              <a:ext cx="4832954" cy="647205"/>
            </a:xfrm>
            <a:prstGeom prst="roundRect">
              <a:avLst>
                <a:gd name="adj" fmla="val 42661"/>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p:nvPr/>
          </p:nvSpPr>
          <p:spPr>
            <a:xfrm>
              <a:off x="1276664" y="1519800"/>
              <a:ext cx="3741812" cy="569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pic>
          <p:nvPicPr>
            <p:cNvPr id="116" name="Google Shape;116;p3"/>
            <p:cNvPicPr preferRelativeResize="0"/>
            <p:nvPr/>
          </p:nvPicPr>
          <p:blipFill rotWithShape="1">
            <a:blip r:embed="rId3">
              <a:alphaModFix/>
            </a:blip>
            <a:srcRect/>
            <a:stretch/>
          </p:blipFill>
          <p:spPr>
            <a:xfrm>
              <a:off x="144635" y="1191561"/>
              <a:ext cx="1096339" cy="1145834"/>
            </a:xfrm>
            <a:prstGeom prst="rect">
              <a:avLst/>
            </a:prstGeom>
            <a:noFill/>
            <a:ln>
              <a:noFill/>
            </a:ln>
          </p:spPr>
        </p:pic>
      </p:grpSp>
      <p:sp>
        <p:nvSpPr>
          <p:cNvPr id="117" name="Google Shape;117;p3"/>
          <p:cNvSpPr txBox="1"/>
          <p:nvPr/>
        </p:nvSpPr>
        <p:spPr>
          <a:xfrm>
            <a:off x="1926235" y="2383436"/>
            <a:ext cx="8733743" cy="2677616"/>
          </a:xfrm>
          <a:prstGeom prst="rect">
            <a:avLst/>
          </a:prstGeom>
          <a:noFill/>
          <a:ln>
            <a:noFill/>
          </a:ln>
        </p:spPr>
        <p:txBody>
          <a:bodyPr spcFirstLastPara="1" wrap="square" lIns="91425" tIns="45700" rIns="91425" bIns="45700" anchor="t" anchorCtr="0">
            <a:spAutoFit/>
          </a:bodyPr>
          <a:lstStyle/>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Gain an overview of the topic Viet Nam and international </a:t>
            </a:r>
            <a:r>
              <a:rPr lang="en-US" sz="2800" dirty="0" err="1">
                <a:solidFill>
                  <a:schemeClr val="dk1"/>
                </a:solidFill>
                <a:latin typeface="Calibri"/>
                <a:ea typeface="Calibri"/>
                <a:cs typeface="Calibri"/>
                <a:sym typeface="Calibri"/>
              </a:rPr>
              <a:t>organisations</a:t>
            </a:r>
            <a:endParaRPr lang="en-US" sz="2800" dirty="0">
              <a:solidFill>
                <a:schemeClr val="dk1"/>
              </a:solidFill>
              <a:latin typeface="Calibri"/>
              <a:ea typeface="Calibri"/>
              <a:cs typeface="Calibri"/>
              <a:sym typeface="Calibri"/>
            </a:endParaRP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words and phrases related to the topic Viet Nam and international </a:t>
            </a:r>
            <a:r>
              <a:rPr lang="en-US" sz="2800" dirty="0" err="1">
                <a:solidFill>
                  <a:schemeClr val="dk1"/>
                </a:solidFill>
                <a:latin typeface="Calibri"/>
                <a:ea typeface="Calibri"/>
                <a:cs typeface="Calibri"/>
                <a:sym typeface="Calibri"/>
              </a:rPr>
              <a:t>organisations</a:t>
            </a:r>
            <a:endParaRPr lang="en-US" sz="2800" dirty="0">
              <a:solidFill>
                <a:schemeClr val="dk1"/>
              </a:solidFill>
              <a:latin typeface="Calibri"/>
              <a:ea typeface="Calibri"/>
              <a:cs typeface="Calibri"/>
              <a:sym typeface="Calibri"/>
            </a:endParaRP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comparative and superlative adjectives.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5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5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4"/>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24" name="Google Shape;124;p4"/>
          <p:cNvSpPr/>
          <p:nvPr/>
        </p:nvSpPr>
        <p:spPr>
          <a:xfrm>
            <a:off x="4576036" y="2196674"/>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25" name="Google Shape;125;p4"/>
          <p:cNvSpPr/>
          <p:nvPr/>
        </p:nvSpPr>
        <p:spPr>
          <a:xfrm>
            <a:off x="1457720" y="1707556"/>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3076118" y="2568247"/>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421976" y="3858860"/>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50755" y="1360234"/>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196675"/>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043925"/>
            <a:ext cx="3965400" cy="20934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Read the text again and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 with the words and phrases from Task 1.</a:t>
            </a:r>
            <a:endParaRPr sz="1800" dirty="0">
              <a:solidFill>
                <a:srgbClr val="006673"/>
              </a:solidFill>
              <a:latin typeface="Calibri"/>
              <a:ea typeface="Calibri"/>
              <a:cs typeface="Calibri"/>
              <a:sym typeface="Calibri"/>
            </a:endParaRPr>
          </a:p>
        </p:txBody>
      </p:sp>
      <p:cxnSp>
        <p:nvCxnSpPr>
          <p:cNvPr id="131" name="Google Shape;131;p4"/>
          <p:cNvCxnSpPr/>
          <p:nvPr/>
        </p:nvCxnSpPr>
        <p:spPr>
          <a:xfrm>
            <a:off x="3364904" y="1950241"/>
            <a:ext cx="844500" cy="618000"/>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p:nvPr/>
        </p:nvCxnSpPr>
        <p:spPr>
          <a:xfrm rot="5400000">
            <a:off x="2263158" y="3061597"/>
            <a:ext cx="990300" cy="604200"/>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p:nvPr/>
        </p:nvCxnSpPr>
        <p:spPr>
          <a:xfrm rot="-5400000" flipH="1">
            <a:off x="3061159" y="4557202"/>
            <a:ext cx="1136400" cy="513300"/>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959984" y="538216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50755" y="5372799"/>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6029977" y="660547"/>
            <a:ext cx="25939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5"/>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46" name="Google Shape;146;p5"/>
          <p:cNvSpPr/>
          <p:nvPr/>
        </p:nvSpPr>
        <p:spPr>
          <a:xfrm>
            <a:off x="4576036" y="2196674"/>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47" name="Google Shape;147;p5"/>
          <p:cNvSpPr/>
          <p:nvPr/>
        </p:nvSpPr>
        <p:spPr>
          <a:xfrm>
            <a:off x="1457720" y="1707556"/>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48" name="Google Shape;148;p5"/>
          <p:cNvSpPr/>
          <p:nvPr/>
        </p:nvSpPr>
        <p:spPr>
          <a:xfrm>
            <a:off x="6512318" y="1663684"/>
            <a:ext cx="3965329" cy="69927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49" name="Google Shape;149;p5"/>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50" name="Google Shape;150;p5"/>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
          <p:cNvSpPr/>
          <p:nvPr/>
        </p:nvSpPr>
        <p:spPr>
          <a:xfrm>
            <a:off x="5731398" y="379725"/>
            <a:ext cx="32082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1" y="0"/>
            <a:ext cx="12192001" cy="898672"/>
          </a:xfrm>
          <a:prstGeom prst="rect">
            <a:avLst/>
          </a:prstGeom>
          <a:noFill/>
          <a:ln>
            <a:noFill/>
          </a:ln>
        </p:spPr>
      </p:pic>
      <p:sp>
        <p:nvSpPr>
          <p:cNvPr id="159" name="Google Shape;159;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B5864DD0-3AAE-4979-A870-7922F788D671}"/>
              </a:ext>
            </a:extLst>
          </p:cNvPr>
          <p:cNvSpPr txBox="1"/>
          <p:nvPr/>
        </p:nvSpPr>
        <p:spPr>
          <a:xfrm>
            <a:off x="1253439" y="1981892"/>
            <a:ext cx="4188200" cy="646331"/>
          </a:xfrm>
          <a:prstGeom prst="rect">
            <a:avLst/>
          </a:prstGeom>
          <a:noFill/>
        </p:spPr>
        <p:txBody>
          <a:bodyPr wrap="square" rtlCol="0">
            <a:spAutoFit/>
          </a:bodyPr>
          <a:lstStyle/>
          <a:p>
            <a:pPr algn="ctr"/>
            <a:r>
              <a:rPr lang="en-US" sz="3600" b="1" dirty="0">
                <a:solidFill>
                  <a:schemeClr val="tx1"/>
                </a:solidFill>
                <a:latin typeface="Calibri" panose="020F0502020204030204" pitchFamily="34" charset="0"/>
                <a:cs typeface="Calibri" panose="020F0502020204030204" pitchFamily="34" charset="0"/>
              </a:rPr>
              <a:t>Hint: “LHQ”</a:t>
            </a:r>
          </a:p>
        </p:txBody>
      </p:sp>
      <p:sp>
        <p:nvSpPr>
          <p:cNvPr id="9" name="TextBox 8">
            <a:extLst>
              <a:ext uri="{FF2B5EF4-FFF2-40B4-BE49-F238E27FC236}">
                <a16:creationId xmlns:a16="http://schemas.microsoft.com/office/drawing/2014/main" id="{73C5C48F-129D-454E-8783-E573B8BF3132}"/>
              </a:ext>
            </a:extLst>
          </p:cNvPr>
          <p:cNvSpPr txBox="1"/>
          <p:nvPr/>
        </p:nvSpPr>
        <p:spPr>
          <a:xfrm>
            <a:off x="878283" y="3429000"/>
            <a:ext cx="4938512" cy="707886"/>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United Nations</a:t>
            </a:r>
          </a:p>
        </p:txBody>
      </p:sp>
      <p:pic>
        <p:nvPicPr>
          <p:cNvPr id="1028" name="Picture 4" descr="Flag of the United Nations - Wikipedia">
            <a:extLst>
              <a:ext uri="{FF2B5EF4-FFF2-40B4-BE49-F238E27FC236}">
                <a16:creationId xmlns:a16="http://schemas.microsoft.com/office/drawing/2014/main" id="{5A7192A4-B9ED-4C97-8A7B-BADCC81F37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13" t="18390" r="24609" b="16304"/>
          <a:stretch/>
        </p:blipFill>
        <p:spPr bwMode="auto">
          <a:xfrm>
            <a:off x="6656870" y="2100943"/>
            <a:ext cx="3107616" cy="2656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B5864DD0-3AAE-4979-A870-7922F788D671}"/>
              </a:ext>
            </a:extLst>
          </p:cNvPr>
          <p:cNvSpPr txBox="1"/>
          <p:nvPr/>
        </p:nvSpPr>
        <p:spPr>
          <a:xfrm>
            <a:off x="802930" y="1840557"/>
            <a:ext cx="4173790" cy="641569"/>
          </a:xfrm>
          <a:prstGeom prst="rect">
            <a:avLst/>
          </a:prstGeom>
          <a:noFill/>
        </p:spPr>
        <p:txBody>
          <a:bodyPr wrap="square" rtlCol="0">
            <a:spAutoFit/>
          </a:bodyPr>
          <a:lstStyle/>
          <a:p>
            <a:pPr algn="ctr"/>
            <a:r>
              <a:rPr lang="en-US" sz="3600" b="1" dirty="0">
                <a:solidFill>
                  <a:schemeClr val="tx1"/>
                </a:solidFill>
                <a:latin typeface="Calibri" panose="020F0502020204030204" pitchFamily="34" charset="0"/>
                <a:cs typeface="Calibri" panose="020F0502020204030204" pitchFamily="34" charset="0"/>
              </a:rPr>
              <a:t>Hint: children</a:t>
            </a:r>
          </a:p>
        </p:txBody>
      </p:sp>
      <p:sp>
        <p:nvSpPr>
          <p:cNvPr id="9" name="TextBox 8">
            <a:extLst>
              <a:ext uri="{FF2B5EF4-FFF2-40B4-BE49-F238E27FC236}">
                <a16:creationId xmlns:a16="http://schemas.microsoft.com/office/drawing/2014/main" id="{73C5C48F-129D-454E-8783-E573B8BF3132}"/>
              </a:ext>
            </a:extLst>
          </p:cNvPr>
          <p:cNvSpPr txBox="1"/>
          <p:nvPr/>
        </p:nvSpPr>
        <p:spPr>
          <a:xfrm>
            <a:off x="613610" y="3429000"/>
            <a:ext cx="4921521" cy="1313688"/>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Children’s Fund</a:t>
            </a:r>
          </a:p>
        </p:txBody>
      </p:sp>
      <p:pic>
        <p:nvPicPr>
          <p:cNvPr id="3074" name="Picture 2" descr="UNICEF logo - International Budget Partnership">
            <a:extLst>
              <a:ext uri="{FF2B5EF4-FFF2-40B4-BE49-F238E27FC236}">
                <a16:creationId xmlns:a16="http://schemas.microsoft.com/office/drawing/2014/main" id="{054398DA-7D63-40F6-A32D-0B2C00806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131" y="1840557"/>
            <a:ext cx="5614250" cy="343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2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B5864DD0-3AAE-4979-A870-7922F788D671}"/>
              </a:ext>
            </a:extLst>
          </p:cNvPr>
          <p:cNvSpPr txBox="1"/>
          <p:nvPr/>
        </p:nvSpPr>
        <p:spPr>
          <a:xfrm>
            <a:off x="1499615" y="1843051"/>
            <a:ext cx="4173790" cy="641569"/>
          </a:xfrm>
          <a:prstGeom prst="rect">
            <a:avLst/>
          </a:prstGeom>
          <a:noFill/>
        </p:spPr>
        <p:txBody>
          <a:bodyPr wrap="square" rtlCol="0">
            <a:spAutoFit/>
          </a:bodyPr>
          <a:lstStyle/>
          <a:p>
            <a:pPr algn="ctr"/>
            <a:r>
              <a:rPr lang="en-US" sz="3600" b="1" dirty="0">
                <a:solidFill>
                  <a:schemeClr val="tx1"/>
                </a:solidFill>
                <a:latin typeface="Calibri" panose="020F0502020204030204" pitchFamily="34" charset="0"/>
                <a:cs typeface="Calibri" panose="020F0502020204030204" pitchFamily="34" charset="0"/>
              </a:rPr>
              <a:t>Hint: development</a:t>
            </a:r>
          </a:p>
        </p:txBody>
      </p:sp>
      <p:sp>
        <p:nvSpPr>
          <p:cNvPr id="9" name="TextBox 8">
            <a:extLst>
              <a:ext uri="{FF2B5EF4-FFF2-40B4-BE49-F238E27FC236}">
                <a16:creationId xmlns:a16="http://schemas.microsoft.com/office/drawing/2014/main" id="{73C5C48F-129D-454E-8783-E573B8BF3132}"/>
              </a:ext>
            </a:extLst>
          </p:cNvPr>
          <p:cNvSpPr txBox="1"/>
          <p:nvPr/>
        </p:nvSpPr>
        <p:spPr>
          <a:xfrm>
            <a:off x="1125749" y="3429000"/>
            <a:ext cx="4921521"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Development </a:t>
            </a:r>
          </a:p>
          <a:p>
            <a:pPr algn="ctr"/>
            <a:r>
              <a:rPr lang="en-US" sz="4000" b="1" dirty="0" err="1">
                <a:solidFill>
                  <a:srgbClr val="0FB7BD"/>
                </a:solidFill>
                <a:latin typeface="Calibri" panose="020F0502020204030204" pitchFamily="34" charset="0"/>
                <a:cs typeface="Calibri" panose="020F0502020204030204" pitchFamily="34" charset="0"/>
              </a:rPr>
              <a:t>Programme</a:t>
            </a:r>
            <a:endParaRPr lang="en-US" sz="4000" b="1" dirty="0">
              <a:solidFill>
                <a:srgbClr val="0FB7BD"/>
              </a:solidFill>
              <a:latin typeface="Calibri" panose="020F0502020204030204" pitchFamily="34" charset="0"/>
              <a:cs typeface="Calibri" panose="020F0502020204030204" pitchFamily="34" charset="0"/>
            </a:endParaRPr>
          </a:p>
        </p:txBody>
      </p:sp>
      <p:pic>
        <p:nvPicPr>
          <p:cNvPr id="1026" name="Picture 2" descr="Home | United Nations Development Programme">
            <a:extLst>
              <a:ext uri="{FF2B5EF4-FFF2-40B4-BE49-F238E27FC236}">
                <a16:creationId xmlns:a16="http://schemas.microsoft.com/office/drawing/2014/main" id="{803CC873-99F5-4B3C-906F-4B70A9592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172" y="1046747"/>
            <a:ext cx="2804767" cy="560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02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B5864DD0-3AAE-4979-A870-7922F788D671}"/>
              </a:ext>
            </a:extLst>
          </p:cNvPr>
          <p:cNvSpPr txBox="1"/>
          <p:nvPr/>
        </p:nvSpPr>
        <p:spPr>
          <a:xfrm>
            <a:off x="1499615" y="1843051"/>
            <a:ext cx="4173790" cy="641569"/>
          </a:xfrm>
          <a:prstGeom prst="rect">
            <a:avLst/>
          </a:prstGeom>
          <a:noFill/>
        </p:spPr>
        <p:txBody>
          <a:bodyPr wrap="square" rtlCol="0">
            <a:spAutoFit/>
          </a:bodyPr>
          <a:lstStyle/>
          <a:p>
            <a:pPr algn="ctr"/>
            <a:r>
              <a:rPr lang="en-US" sz="3600" b="1" dirty="0">
                <a:solidFill>
                  <a:schemeClr val="tx1"/>
                </a:solidFill>
                <a:latin typeface="Calibri" panose="020F0502020204030204" pitchFamily="34" charset="0"/>
                <a:cs typeface="Calibri" panose="020F0502020204030204" pitchFamily="34" charset="0"/>
              </a:rPr>
              <a:t>Hint: buy and sell</a:t>
            </a:r>
          </a:p>
        </p:txBody>
      </p:sp>
      <p:sp>
        <p:nvSpPr>
          <p:cNvPr id="9" name="TextBox 8">
            <a:extLst>
              <a:ext uri="{FF2B5EF4-FFF2-40B4-BE49-F238E27FC236}">
                <a16:creationId xmlns:a16="http://schemas.microsoft.com/office/drawing/2014/main" id="{73C5C48F-129D-454E-8783-E573B8BF3132}"/>
              </a:ext>
            </a:extLst>
          </p:cNvPr>
          <p:cNvSpPr txBox="1"/>
          <p:nvPr/>
        </p:nvSpPr>
        <p:spPr>
          <a:xfrm>
            <a:off x="1125749" y="3429000"/>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Trade Organization</a:t>
            </a:r>
          </a:p>
        </p:txBody>
      </p:sp>
      <p:pic>
        <p:nvPicPr>
          <p:cNvPr id="2050" name="Picture 2" descr="World Trade Organisation (WTO)">
            <a:extLst>
              <a:ext uri="{FF2B5EF4-FFF2-40B4-BE49-F238E27FC236}">
                <a16:creationId xmlns:a16="http://schemas.microsoft.com/office/drawing/2014/main" id="{6A70FCED-2CBD-4051-B13D-9BA016AE4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915" y="18648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61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1250</Words>
  <PresentationFormat>Widescreen</PresentationFormat>
  <Paragraphs>220</Paragraphs>
  <Slides>28</Slides>
  <Notes>28</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Bookman Old Style</vt:lpstr>
      <vt:lpstr>Arial</vt:lpstr>
      <vt:lpstr>Courier New</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2022-04-11T15:33:56Z</dcterms:modified>
</cp:coreProperties>
</file>