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74" r:id="rId2"/>
    <p:sldId id="301" r:id="rId3"/>
    <p:sldId id="377" r:id="rId4"/>
    <p:sldId id="381" r:id="rId5"/>
    <p:sldId id="379" r:id="rId6"/>
    <p:sldId id="380" r:id="rId7"/>
    <p:sldId id="382" r:id="rId8"/>
    <p:sldId id="376" r:id="rId9"/>
  </p:sldIdLst>
  <p:sldSz cx="12188825" cy="6858000"/>
  <p:notesSz cx="6858000" cy="9144000"/>
  <p:defaultTextStyle>
    <a:defPPr>
      <a:defRPr lang="en-US"/>
    </a:defPPr>
    <a:lvl1pPr marL="0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426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8850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3276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7702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2128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6553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00979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5404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03B"/>
    <a:srgbClr val="B75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76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A6634-C256-4E54-B045-0FC968CE322C}" type="datetimeFigureOut">
              <a:rPr lang="vi-VN" smtClean="0"/>
              <a:pPr/>
              <a:t>15/09/2021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9D81D-7D9F-44D6-A978-01A67BB375E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85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5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9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2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0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5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7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3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3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6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6" y="4406904"/>
            <a:ext cx="10360501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6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44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885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432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77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72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65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009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54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0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4"/>
            <a:ext cx="5383398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4"/>
            <a:ext cx="5383398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6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26" indent="0">
              <a:buNone/>
              <a:defRPr sz="2700" b="1"/>
            </a:lvl2pPr>
            <a:lvl3pPr marL="1228850" indent="0">
              <a:buNone/>
              <a:defRPr sz="2400" b="1"/>
            </a:lvl3pPr>
            <a:lvl4pPr marL="1843276" indent="0">
              <a:buNone/>
              <a:defRPr sz="2300" b="1"/>
            </a:lvl4pPr>
            <a:lvl5pPr marL="2457702" indent="0">
              <a:buNone/>
              <a:defRPr sz="2300" b="1"/>
            </a:lvl5pPr>
            <a:lvl6pPr marL="3072128" indent="0">
              <a:buNone/>
              <a:defRPr sz="2300" b="1"/>
            </a:lvl6pPr>
            <a:lvl7pPr marL="3686553" indent="0">
              <a:buNone/>
              <a:defRPr sz="2300" b="1"/>
            </a:lvl7pPr>
            <a:lvl8pPr marL="4300979" indent="0">
              <a:buNone/>
              <a:defRPr sz="2300" b="1"/>
            </a:lvl8pPr>
            <a:lvl9pPr marL="4915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6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26" indent="0">
              <a:buNone/>
              <a:defRPr sz="2700" b="1"/>
            </a:lvl2pPr>
            <a:lvl3pPr marL="1228850" indent="0">
              <a:buNone/>
              <a:defRPr sz="2400" b="1"/>
            </a:lvl3pPr>
            <a:lvl4pPr marL="1843276" indent="0">
              <a:buNone/>
              <a:defRPr sz="2300" b="1"/>
            </a:lvl4pPr>
            <a:lvl5pPr marL="2457702" indent="0">
              <a:buNone/>
              <a:defRPr sz="2300" b="1"/>
            </a:lvl5pPr>
            <a:lvl6pPr marL="3072128" indent="0">
              <a:buNone/>
              <a:defRPr sz="2300" b="1"/>
            </a:lvl6pPr>
            <a:lvl7pPr marL="3686553" indent="0">
              <a:buNone/>
              <a:defRPr sz="2300" b="1"/>
            </a:lvl7pPr>
            <a:lvl8pPr marL="4300979" indent="0">
              <a:buNone/>
              <a:defRPr sz="2300" b="1"/>
            </a:lvl8pPr>
            <a:lvl9pPr marL="4915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9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1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6" y="273050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6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6" y="1435104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14426" indent="0">
              <a:buNone/>
              <a:defRPr sz="1600"/>
            </a:lvl2pPr>
            <a:lvl3pPr marL="1228850" indent="0">
              <a:buNone/>
              <a:defRPr sz="1300"/>
            </a:lvl3pPr>
            <a:lvl4pPr marL="1843276" indent="0">
              <a:buNone/>
              <a:defRPr sz="1200"/>
            </a:lvl4pPr>
            <a:lvl5pPr marL="2457702" indent="0">
              <a:buNone/>
              <a:defRPr sz="1200"/>
            </a:lvl5pPr>
            <a:lvl6pPr marL="3072128" indent="0">
              <a:buNone/>
              <a:defRPr sz="1200"/>
            </a:lvl6pPr>
            <a:lvl7pPr marL="3686553" indent="0">
              <a:buNone/>
              <a:defRPr sz="1200"/>
            </a:lvl7pPr>
            <a:lvl8pPr marL="4300979" indent="0">
              <a:buNone/>
              <a:defRPr sz="1200"/>
            </a:lvl8pPr>
            <a:lvl9pPr marL="49154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8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14426" indent="0">
              <a:buNone/>
              <a:defRPr sz="3900"/>
            </a:lvl2pPr>
            <a:lvl3pPr marL="1228850" indent="0">
              <a:buNone/>
              <a:defRPr sz="3200"/>
            </a:lvl3pPr>
            <a:lvl4pPr marL="1843276" indent="0">
              <a:buNone/>
              <a:defRPr sz="2700"/>
            </a:lvl4pPr>
            <a:lvl5pPr marL="2457702" indent="0">
              <a:buNone/>
              <a:defRPr sz="2700"/>
            </a:lvl5pPr>
            <a:lvl6pPr marL="3072128" indent="0">
              <a:buNone/>
              <a:defRPr sz="2700"/>
            </a:lvl6pPr>
            <a:lvl7pPr marL="3686553" indent="0">
              <a:buNone/>
              <a:defRPr sz="2700"/>
            </a:lvl7pPr>
            <a:lvl8pPr marL="4300979" indent="0">
              <a:buNone/>
              <a:defRPr sz="2700"/>
            </a:lvl8pPr>
            <a:lvl9pPr marL="4915404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2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14426" indent="0">
              <a:buNone/>
              <a:defRPr sz="1600"/>
            </a:lvl2pPr>
            <a:lvl3pPr marL="1228850" indent="0">
              <a:buNone/>
              <a:defRPr sz="1300"/>
            </a:lvl3pPr>
            <a:lvl4pPr marL="1843276" indent="0">
              <a:buNone/>
              <a:defRPr sz="1200"/>
            </a:lvl4pPr>
            <a:lvl5pPr marL="2457702" indent="0">
              <a:buNone/>
              <a:defRPr sz="1200"/>
            </a:lvl5pPr>
            <a:lvl6pPr marL="3072128" indent="0">
              <a:buNone/>
              <a:defRPr sz="1200"/>
            </a:lvl6pPr>
            <a:lvl7pPr marL="3686553" indent="0">
              <a:buNone/>
              <a:defRPr sz="1200"/>
            </a:lvl7pPr>
            <a:lvl8pPr marL="4300979" indent="0">
              <a:buNone/>
              <a:defRPr sz="1200"/>
            </a:lvl8pPr>
            <a:lvl9pPr marL="49154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6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122885" tIns="61443" rIns="122885" bIns="614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4"/>
            <a:ext cx="10969943" cy="4525963"/>
          </a:xfrm>
          <a:prstGeom prst="rect">
            <a:avLst/>
          </a:prstGeom>
        </p:spPr>
        <p:txBody>
          <a:bodyPr vert="horz" lIns="122885" tIns="61443" rIns="122885" bIns="614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2"/>
            <a:ext cx="2844059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8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885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819" indent="-460819" algn="l" defTabSz="122885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443" indent="-384015" algn="l" defTabSz="122885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064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0490" indent="-307212" algn="l" defTabSz="122885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4916" indent="-307212" algn="l" defTabSz="122885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9339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3766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8192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2618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426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850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3276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7702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2128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6553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0979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5404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qkkich@gmai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>
            <a:extLst>
              <a:ext uri="{FF2B5EF4-FFF2-40B4-BE49-F238E27FC236}">
                <a16:creationId xmlns:a16="http://schemas.microsoft.com/office/drawing/2014/main" id="{BE741FC0-F4B5-4A31-A8E2-8C172D996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21" y="1949665"/>
            <a:ext cx="1171058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2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85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27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702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128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553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0979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404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ctr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 LÍ 12</a:t>
            </a:r>
          </a:p>
          <a:p>
            <a:pPr marL="457200" marR="0" lvl="0" indent="-457200" algn="ctr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32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 TƯỢNG QUANG – PHÁT QUANG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AutoNum type="romanU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D7250C79-9D9C-4111-9D5F-6206CA609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222" y="4078216"/>
            <a:ext cx="77703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2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85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27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702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128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553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0979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404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Đoàn văn Doanh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THPT Nam Trực –  Nam Định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7CD8146E-6702-4896-B408-BFF96ED3D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611" y="714589"/>
            <a:ext cx="644067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2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85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27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702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128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553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0979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404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CLB VẬT LÝ TRƯỜNG </a:t>
            </a:r>
          </a:p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THPT NAM TRỰC - NAM ĐỊNH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B1CCDAE-07B7-4A97-8244-BF13DCB68010}"/>
              </a:ext>
            </a:extLst>
          </p:cNvPr>
          <p:cNvSpPr/>
          <p:nvPr/>
        </p:nvSpPr>
        <p:spPr>
          <a:xfrm>
            <a:off x="4648896" y="5312414"/>
            <a:ext cx="3388107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2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85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27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702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128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553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0979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404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qkkich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gmail.com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0981.120681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35909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ÒNG TAY CAO SU DẠ QUANG - LỰA CHỌN VÒNG DẠ QUANG TỐ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2" y="726281"/>
            <a:ext cx="6705600" cy="536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381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ONY\Desktop\unnamed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457200"/>
            <a:ext cx="4156392" cy="39201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08012" y="685799"/>
            <a:ext cx="4412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1. </a:t>
            </a:r>
            <a:r>
              <a:rPr lang="en-US" b="1" dirty="0" err="1">
                <a:solidFill>
                  <a:srgbClr val="FFFF00"/>
                </a:solidFill>
              </a:rPr>
              <a:t>Hiện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tượng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quang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phát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quang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10800000" flipV="1">
            <a:off x="836612" y="2074805"/>
            <a:ext cx="5943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 tượng quang - ph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 quang l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à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hiện tượng một số chất c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khả năng hấp thụ 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 s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 c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bước s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 n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à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 để ph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 ra 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 s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 c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bước s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 kh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</a:t>
            </a:r>
            <a:endParaRPr kumimoji="0" lang="nl-NL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47013" y="4495800"/>
            <a:ext cx="350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Chiếu tia tử ngoại và dung dịch fluorexein thì phát ra ánh sáng mầu lục</a:t>
            </a: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0412" y="1447800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a. </a:t>
            </a:r>
            <a:r>
              <a:rPr lang="en-US" b="1" dirty="0" err="1">
                <a:solidFill>
                  <a:srgbClr val="FFFF00"/>
                </a:solidFill>
              </a:rPr>
              <a:t>Định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nghĩa</a:t>
            </a:r>
            <a:endParaRPr lang="vi-V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2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8012" y="685799"/>
            <a:ext cx="4412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1. </a:t>
            </a:r>
            <a:r>
              <a:rPr lang="en-US" b="1" dirty="0" err="1">
                <a:solidFill>
                  <a:srgbClr val="FFFF00"/>
                </a:solidFill>
              </a:rPr>
              <a:t>Hiện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tượng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quang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phát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quang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608012" y="1524000"/>
            <a:ext cx="6092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solidFill>
                  <a:srgbClr val="FFFF00"/>
                </a:solidFill>
              </a:rPr>
              <a:t>b.  Ứng dụng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1474" y="1984081"/>
            <a:ext cx="55532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solidFill>
                  <a:schemeClr val="bg1"/>
                </a:solidFill>
                <a:latin typeface="+mj-lt"/>
              </a:rPr>
              <a:t>Đền ống: </a:t>
            </a:r>
            <a:r>
              <a:rPr lang="nl-NL" dirty="0">
                <a:solidFill>
                  <a:schemeClr val="bg1"/>
                </a:solidFill>
                <a:latin typeface="+mj-lt"/>
              </a:rPr>
              <a:t>Lớp bột phát quang phát ánh sáng trắng khi bị kích thích bởi ánh sáng giàu từ ngoại do hơi thủy ngân tr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o</a:t>
            </a:r>
            <a:r>
              <a:rPr lang="nl-NL" dirty="0">
                <a:solidFill>
                  <a:schemeClr val="bg1"/>
                </a:solidFill>
                <a:latin typeface="+mj-lt"/>
              </a:rPr>
              <a:t>ng đèn phát ra</a:t>
            </a:r>
            <a:endParaRPr lang="vi-VN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1" t="21852" r="22732" b="20148"/>
          <a:stretch/>
        </p:blipFill>
        <p:spPr bwMode="auto">
          <a:xfrm>
            <a:off x="608012" y="3886200"/>
            <a:ext cx="5315206" cy="243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Đèn huỳnh quang là đèn led khác nhau như thế nào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2" y="857248"/>
            <a:ext cx="4343399" cy="269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Đèn LED trắng và huỳnh quang “có quan hệ họ hàng” - ÁNH SÁNG VÀ CUỘC SỐ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3849666"/>
            <a:ext cx="4343398" cy="293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4477" y="978218"/>
            <a:ext cx="3990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2. </a:t>
            </a:r>
            <a:r>
              <a:rPr lang="fr-FR" b="1" dirty="0" err="1">
                <a:solidFill>
                  <a:srgbClr val="FFFF00"/>
                </a:solidFill>
              </a:rPr>
              <a:t>Huỳnh</a:t>
            </a:r>
            <a:r>
              <a:rPr lang="fr-FR" b="1" dirty="0">
                <a:solidFill>
                  <a:srgbClr val="FFFF00"/>
                </a:solidFill>
              </a:rPr>
              <a:t> </a:t>
            </a:r>
            <a:r>
              <a:rPr lang="fr-FR" b="1" dirty="0" err="1">
                <a:solidFill>
                  <a:srgbClr val="FFFF00"/>
                </a:solidFill>
              </a:rPr>
              <a:t>quang</a:t>
            </a:r>
            <a:r>
              <a:rPr lang="fr-FR" b="1" dirty="0">
                <a:solidFill>
                  <a:srgbClr val="FFFF00"/>
                </a:solidFill>
              </a:rPr>
              <a:t> </a:t>
            </a:r>
            <a:r>
              <a:rPr lang="fr-FR" b="1" dirty="0" err="1">
                <a:solidFill>
                  <a:srgbClr val="FFFF00"/>
                </a:solidFill>
              </a:rPr>
              <a:t>và</a:t>
            </a:r>
            <a:r>
              <a:rPr lang="fr-FR" b="1" dirty="0">
                <a:solidFill>
                  <a:srgbClr val="FFFF00"/>
                </a:solidFill>
              </a:rPr>
              <a:t> </a:t>
            </a:r>
            <a:r>
              <a:rPr lang="fr-FR" b="1" dirty="0" err="1">
                <a:solidFill>
                  <a:srgbClr val="FFFF00"/>
                </a:solidFill>
              </a:rPr>
              <a:t>lân</a:t>
            </a:r>
            <a:r>
              <a:rPr lang="fr-FR" b="1" dirty="0">
                <a:solidFill>
                  <a:srgbClr val="FFFF00"/>
                </a:solidFill>
              </a:rPr>
              <a:t> Quang</a:t>
            </a:r>
            <a:r>
              <a:rPr lang="fr-FR" dirty="0">
                <a:solidFill>
                  <a:srgbClr val="FFFF00"/>
                </a:solidFill>
              </a:rPr>
              <a:t> 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4477" y="2057906"/>
            <a:ext cx="47803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-  </a:t>
            </a:r>
            <a:r>
              <a:rPr lang="fr-FR" dirty="0" err="1">
                <a:solidFill>
                  <a:schemeClr val="bg1"/>
                </a:solidFill>
              </a:rPr>
              <a:t>Sự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phát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quang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của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chất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lỏng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và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chất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khí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tắt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ngay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sau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tắt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kích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thích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gọi</a:t>
            </a:r>
            <a:r>
              <a:rPr lang="fr-FR" dirty="0">
                <a:solidFill>
                  <a:schemeClr val="bg1"/>
                </a:solidFill>
              </a:rPr>
              <a:t> là </a:t>
            </a:r>
            <a:r>
              <a:rPr lang="fr-FR" dirty="0" err="1">
                <a:solidFill>
                  <a:schemeClr val="bg1"/>
                </a:solidFill>
              </a:rPr>
              <a:t>huỳnh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quang</a:t>
            </a:r>
            <a:endParaRPr lang="fr-FR" dirty="0">
              <a:solidFill>
                <a:schemeClr val="bg1"/>
              </a:solidFill>
            </a:endParaRPr>
          </a:p>
          <a:p>
            <a:endParaRPr lang="vi-VN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- </a:t>
            </a:r>
            <a:r>
              <a:rPr lang="fr-FR" dirty="0" err="1">
                <a:solidFill>
                  <a:schemeClr val="bg1"/>
                </a:solidFill>
              </a:rPr>
              <a:t>Sự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phát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quang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của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chất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rắn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kéo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dài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thêm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một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khoảng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thời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gian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sau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tắt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kích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thích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gọi</a:t>
            </a:r>
            <a:r>
              <a:rPr lang="fr-FR" dirty="0">
                <a:solidFill>
                  <a:schemeClr val="bg1"/>
                </a:solidFill>
              </a:rPr>
              <a:t> là </a:t>
            </a:r>
            <a:r>
              <a:rPr lang="fr-FR" dirty="0" err="1">
                <a:solidFill>
                  <a:schemeClr val="bg1"/>
                </a:solidFill>
              </a:rPr>
              <a:t>lân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quang</a:t>
            </a:r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37412" y="4808217"/>
            <a:ext cx="46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Sơn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phát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quang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trên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biển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báo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giao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thông</a:t>
            </a:r>
            <a:r>
              <a:rPr lang="fr-FR" dirty="0">
                <a:solidFill>
                  <a:schemeClr val="bg1"/>
                </a:solidFill>
              </a:rPr>
              <a:t> là </a:t>
            </a:r>
            <a:r>
              <a:rPr lang="fr-FR" dirty="0" err="1">
                <a:solidFill>
                  <a:schemeClr val="bg1"/>
                </a:solidFill>
              </a:rPr>
              <a:t>chất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lân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quang</a:t>
            </a:r>
            <a:endParaRPr lang="vi-VN" dirty="0">
              <a:solidFill>
                <a:schemeClr val="bg1"/>
              </a:solidFill>
            </a:endParaRPr>
          </a:p>
        </p:txBody>
      </p:sp>
      <p:pic>
        <p:nvPicPr>
          <p:cNvPr id="3074" name="Picture 2" descr="Hiểu Rõ Về Ý Nghĩa Của Các Loại Biển Báo Giao Thông Đường B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7" y="620761"/>
            <a:ext cx="5648325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979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1812" y="1295400"/>
            <a:ext cx="495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huỳnh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quang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endParaRPr kumimoji="0" lang="vi-VN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</a:t>
            </a:r>
            <a:endParaRPr kumimoji="0" lang="fr-FR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0224" y="539807"/>
            <a:ext cx="5410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</a:t>
            </a:r>
            <a:r>
              <a:rPr lang="fr-FR" b="1" dirty="0" err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Đặc</a:t>
            </a:r>
            <a:r>
              <a:rPr lang="fr-FR" b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lang="fr-FR" b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fr-FR" b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á</a:t>
            </a:r>
            <a:r>
              <a:rPr lang="fr-FR" b="1" dirty="0" err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</a:t>
            </a:r>
            <a:r>
              <a:rPr lang="fr-FR" b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fr-FR" b="1" dirty="0" err="1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á</a:t>
            </a:r>
            <a:r>
              <a:rPr lang="fr-FR" b="1" dirty="0" err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</a:t>
            </a:r>
            <a:r>
              <a:rPr lang="fr-FR" b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huỳnh</a:t>
            </a:r>
            <a:r>
              <a:rPr lang="fr-FR" b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quang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2412" y="2644170"/>
            <a:ext cx="14754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000" dirty="0">
                <a:solidFill>
                  <a:srgbClr val="FFFF00"/>
                </a:solidFill>
                <a:sym typeface="Symbol"/>
              </a:rPr>
              <a:t></a:t>
            </a:r>
            <a:r>
              <a:rPr lang="nl-NL" sz="3000" baseline="-25000" dirty="0">
                <a:solidFill>
                  <a:srgbClr val="FFFF00"/>
                </a:solidFill>
              </a:rPr>
              <a:t>pq</a:t>
            </a:r>
            <a:r>
              <a:rPr lang="nl-NL" sz="3000" dirty="0">
                <a:solidFill>
                  <a:srgbClr val="FFFF00"/>
                </a:solidFill>
              </a:rPr>
              <a:t> </a:t>
            </a:r>
            <a:r>
              <a:rPr lang="nl-NL" sz="3000" dirty="0">
                <a:solidFill>
                  <a:srgbClr val="FFFF00"/>
                </a:solidFill>
                <a:sym typeface="Symbol"/>
              </a:rPr>
              <a:t></a:t>
            </a:r>
            <a:r>
              <a:rPr lang="nl-NL" sz="3000" baseline="-25000" dirty="0">
                <a:solidFill>
                  <a:srgbClr val="FFFF00"/>
                </a:solidFill>
              </a:rPr>
              <a:t>kt</a:t>
            </a:r>
            <a:r>
              <a:rPr lang="nl-NL" sz="3000" dirty="0">
                <a:solidFill>
                  <a:srgbClr val="FFFF00"/>
                </a:solidFill>
              </a:rPr>
              <a:t>.</a:t>
            </a:r>
            <a:endParaRPr lang="vi-VN" sz="3000" dirty="0">
              <a:solidFill>
                <a:srgbClr val="FFFF00"/>
              </a:solidFill>
            </a:endParaRPr>
          </a:p>
        </p:txBody>
      </p:sp>
      <p:pic>
        <p:nvPicPr>
          <p:cNvPr id="5126" name="Picture 6" descr="KỸ THUẬT FLOW CYTOMETRY - PHẦN 2 - CÔNG TY TNHH HAMESCO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740" y="1231338"/>
            <a:ext cx="5386642" cy="282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08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60812" y="838200"/>
            <a:ext cx="327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Calibri"/>
                <a:cs typeface="Times New Roman" pitchFamily="18" charset="0"/>
              </a:rPr>
              <a:t>CÁC LOẠI PHÁT QUANG</a:t>
            </a:r>
            <a:endParaRPr kumimoji="0" lang="fr-FR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4024" y="5791200"/>
            <a:ext cx="29733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cs typeface="Times New Roman" pitchFamily="18" charset="0"/>
              </a:rPr>
              <a:t>Ca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cs typeface="Times New Roman" pitchFamily="18" charset="0"/>
              </a:rPr>
              <a:t>tốt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cs typeface="Times New Roman" pitchFamily="18" charset="0"/>
              </a:rPr>
              <a:t> - </a:t>
            </a:r>
            <a:r>
              <a:rPr kumimoji="0" lang="en-US" b="0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cs typeface="Times New Roman" pitchFamily="18" charset="0"/>
              </a:rPr>
              <a:t>phát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cs typeface="Times New Roman" pitchFamily="18" charset="0"/>
              </a:rPr>
              <a:t>quang</a:t>
            </a:r>
            <a:endParaRPr kumimoji="0" lang="vi-VN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</a:t>
            </a:r>
            <a:endParaRPr kumimoji="0" lang="fr-FR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5612" y="3471797"/>
            <a:ext cx="2656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Quang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-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quang</a:t>
            </a:r>
            <a:endParaRPr lang="en-US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79939" y="3488208"/>
            <a:ext cx="2336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Hóa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-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quang</a:t>
            </a:r>
            <a:endParaRPr lang="en-US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62241" y="5791829"/>
            <a:ext cx="2413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Điên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-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quang</a:t>
            </a:r>
            <a:endParaRPr lang="en-US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146" name="Picture 2" descr="Hiện tượng quang phát quang là gì? lân quang, huỳnh qu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2" y="1559396"/>
            <a:ext cx="2469947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ÒNG TAY CAO SU DẠ QUANG - LỰA CHỌN VÒNG DẠ QUANG TỐ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812" y="1559396"/>
            <a:ext cx="2282049" cy="182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Đèn LED thường chịu được điện áp bao nhiêu? | Sumosola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10"/>
          <a:stretch/>
        </p:blipFill>
        <p:spPr bwMode="auto">
          <a:xfrm>
            <a:off x="7659121" y="4149247"/>
            <a:ext cx="2819400" cy="163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ivi CRT là gì? Nguyên lý hoạt động, ưu và nhược điểm của tivi C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49" y="4238784"/>
            <a:ext cx="2215537" cy="145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Quang phát quang – Phần 1 – THIẾT BỊ KHOA HỌC CÔNG NGHỆ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83" y="1125305"/>
            <a:ext cx="3141574" cy="224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179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00788" y="716504"/>
            <a:ext cx="5577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CỦNG CỐ. DẶN DÒ</a:t>
            </a:r>
            <a:endParaRPr lang="vi-V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97776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blipFill rotWithShape="1">
          <a:blip xmlns:r="http://schemas.openxmlformats.org/officeDocument/2006/relationships" r:embed="rId1"/>
          <a:stretch>
            <a:fillRect l="-754" t="-587" r="-754"/>
          </a:stretch>
        </a:blipFill>
      </a:spPr>
      <a:bodyPr/>
      <a:lstStyle>
        <a:defPPr>
          <a:defRPr dirty="0">
            <a:noFill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3366</TotalTime>
  <Words>266</Words>
  <PresentationFormat>Tùy chỉnh</PresentationFormat>
  <Paragraphs>31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2021-02-17T02:18:53Z</dcterms:created>
  <dcterms:modified xsi:type="dcterms:W3CDTF">2021-09-15T04:51:46Z</dcterms:modified>
</cp:coreProperties>
</file>