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7"/>
  </p:notesMasterIdLst>
  <p:sldIdLst>
    <p:sldId id="301" r:id="rId3"/>
    <p:sldId id="317" r:id="rId4"/>
    <p:sldId id="328" r:id="rId5"/>
    <p:sldId id="315" r:id="rId6"/>
    <p:sldId id="329" r:id="rId7"/>
    <p:sldId id="316" r:id="rId8"/>
    <p:sldId id="318" r:id="rId9"/>
    <p:sldId id="319" r:id="rId10"/>
    <p:sldId id="320" r:id="rId11"/>
    <p:sldId id="325" r:id="rId12"/>
    <p:sldId id="326" r:id="rId13"/>
    <p:sldId id="321" r:id="rId14"/>
    <p:sldId id="327" r:id="rId15"/>
    <p:sldId id="323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139" autoAdjust="0"/>
  </p:normalViewPr>
  <p:slideViewPr>
    <p:cSldViewPr>
      <p:cViewPr varScale="1">
        <p:scale>
          <a:sx n="41" d="100"/>
          <a:sy n="41" d="100"/>
        </p:scale>
        <p:origin x="624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88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2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47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6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6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1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8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8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18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4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1053632" y="1809823"/>
            <a:ext cx="19158540" cy="7949989"/>
            <a:chOff x="1510831" y="1793819"/>
            <a:chExt cx="19977850" cy="794998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510831" y="1793819"/>
              <a:ext cx="19977850" cy="7949989"/>
              <a:chOff x="1510831" y="1793819"/>
              <a:chExt cx="19977850" cy="7949989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0874127" y="1797127"/>
                <a:ext cx="3890809" cy="923330"/>
                <a:chOff x="5759299" y="3448230"/>
                <a:chExt cx="3890809" cy="92333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  <p:sp>
            <p:nvSpPr>
              <p:cNvPr id="74" name="Right Triangle 73"/>
              <p:cNvSpPr/>
              <p:nvPr/>
            </p:nvSpPr>
            <p:spPr>
              <a:xfrm flipH="1">
                <a:off x="3124199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3317576" y="1795947"/>
                <a:ext cx="18018423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419336" y="1881221"/>
                <a:ext cx="180693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HOẠT ĐỘNG THỰC HÀNH TRẢI NGHIỆM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510831" y="7146800"/>
                <a:ext cx="7549212" cy="936329"/>
                <a:chOff x="7522709" y="8968927"/>
                <a:chExt cx="7550087" cy="936433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71138" y="9089658"/>
                  <a:ext cx="5901658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TIẾT KIỆM ĐẦU TƯ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522709" y="8968927"/>
                  <a:ext cx="1417318" cy="914501"/>
                  <a:chOff x="7522187" y="9426127"/>
                  <a:chExt cx="1405617" cy="914501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531818" y="9416496"/>
                    <a:ext cx="144960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556204" y="9555020"/>
                    <a:ext cx="1371600" cy="785608"/>
                    <a:chOff x="7556204" y="9555020"/>
                    <a:chExt cx="1371600" cy="785608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876244" y="9234980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963266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587029" y="8814033"/>
                <a:ext cx="9247417" cy="929775"/>
                <a:chOff x="7598913" y="8524495"/>
                <a:chExt cx="9248482" cy="929882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8638675"/>
                  <a:ext cx="7754939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THUẾ THU NHẬP CÁ NHÂN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598913" y="8524495"/>
                  <a:ext cx="1384932" cy="872847"/>
                  <a:chOff x="7597761" y="7543800"/>
                  <a:chExt cx="1373498" cy="872847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608028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599659" y="7685127"/>
                    <a:ext cx="1371600" cy="731520"/>
                    <a:chOff x="7599659" y="7685127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919699" y="736508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7688759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9AA72E0-5856-4D7C-9751-9212013D35FC}"/>
              </a:ext>
            </a:extLst>
          </p:cNvPr>
          <p:cNvGrpSpPr/>
          <p:nvPr/>
        </p:nvGrpSpPr>
        <p:grpSpPr>
          <a:xfrm>
            <a:off x="6983251" y="3015295"/>
            <a:ext cx="16815477" cy="1664992"/>
            <a:chOff x="6983251" y="3015295"/>
            <a:chExt cx="16815477" cy="1664992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6983251" y="3015295"/>
              <a:ext cx="16282076" cy="1664992"/>
              <a:chOff x="71819" y="108752"/>
              <a:chExt cx="6870551" cy="8724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9" y="148683"/>
                <a:ext cx="6870551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366091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D90F34-85AC-0517-9340-5A5BE32D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12172" y="3097172"/>
              <a:ext cx="3586556" cy="156697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BB3421E-70FC-65B2-0A0C-39C151A24554}"/>
              </a:ext>
            </a:extLst>
          </p:cNvPr>
          <p:cNvSpPr txBox="1"/>
          <p:nvPr/>
        </p:nvSpPr>
        <p:spPr>
          <a:xfrm>
            <a:off x="9781758" y="3595515"/>
            <a:ext cx="1307763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HIỂU MỘT SỐ KIẾN THỨC VỀ TÀI CHÍNH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vi-VN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HUẾ THU NHẬP CÁ NHÂN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2895601"/>
            <a:ext cx="11353800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2895601"/>
            <a:ext cx="11630891" cy="1052353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Thu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chịu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trừ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Thu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5" name="TextBox 321"/>
          <p:cNvSpPr txBox="1"/>
          <p:nvPr/>
        </p:nvSpPr>
        <p:spPr>
          <a:xfrm>
            <a:off x="1066800" y="3308668"/>
            <a:ext cx="10515600" cy="9492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trích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nộp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ngân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trừ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trừ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gốm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trừ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trừ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trăm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nộp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000" b="1" dirty="0">
                <a:solidFill>
                  <a:srgbClr val="4358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199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42950" indent="-742950"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arenR"/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mức thu nhập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(triệu đồng) không quá 5 triệu đồng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thuế suất tương ứng là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hàm số bậc nhất mô tả sự phụ thuộc của thuế thu nhập cá nhân vào phần thu nhập tính thuế/ tháng là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𝟎𝟓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vi-VN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54" t="-1708" r="-33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30317" y="2362200"/>
            <a:ext cx="11133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HĐ3: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luỹ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931418"/>
              </p:ext>
            </p:extLst>
          </p:nvPr>
        </p:nvGraphicFramePr>
        <p:xfrm>
          <a:off x="1146942" y="4495800"/>
          <a:ext cx="10499834" cy="6658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3623">
                  <a:extLst>
                    <a:ext uri="{9D8B030D-6E8A-4147-A177-3AD203B41FA5}">
                      <a16:colId xmlns:a16="http://schemas.microsoft.com/office/drawing/2014/main" val="776127253"/>
                    </a:ext>
                  </a:extLst>
                </a:gridCol>
                <a:gridCol w="5115060">
                  <a:extLst>
                    <a:ext uri="{9D8B030D-6E8A-4147-A177-3AD203B41FA5}">
                      <a16:colId xmlns:a16="http://schemas.microsoft.com/office/drawing/2014/main" val="1181167505"/>
                    </a:ext>
                  </a:extLst>
                </a:gridCol>
                <a:gridCol w="2961151">
                  <a:extLst>
                    <a:ext uri="{9D8B030D-6E8A-4147-A177-3AD203B41FA5}">
                      <a16:colId xmlns:a16="http://schemas.microsoft.com/office/drawing/2014/main" val="3199605033"/>
                    </a:ext>
                  </a:extLst>
                </a:gridCol>
              </a:tblGrid>
              <a:tr h="913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Bậc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thuế</a:t>
                      </a:r>
                      <a:endParaRPr lang="en-US" sz="4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Phần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nhập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thuế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tháng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Thuế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suất</a:t>
                      </a:r>
                      <a:endParaRPr lang="en-US" sz="4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34852327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4032597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05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854777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502692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18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2444702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32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583934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 52 đến 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8300244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46112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41663" y="6781799"/>
            <a:ext cx="11734800" cy="181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72143" y="6810102"/>
                <a:ext cx="11531565" cy="136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đồ thị hàm số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𝟎𝟓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Đồ thị hàm số đi qua gốc tọa độ O(0;0) và A(2;0,1)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2143" y="6810102"/>
                <a:ext cx="11531565" cy="1360451"/>
              </a:xfrm>
              <a:prstGeom prst="rect">
                <a:avLst/>
              </a:prstGeom>
              <a:blipFill>
                <a:blip r:embed="rId4"/>
                <a:stretch>
                  <a:fillRect l="-1691" t="-8520" r="-2907" b="-1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914" y="8538884"/>
            <a:ext cx="11698549" cy="4763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708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199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mức thu nhập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(triệu đồng) trên 5 triệu đồng và không quá 10 triệu đồng 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thuế suất tương ứng là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hàm số bậc nhất mô tả sự phụ thuộc của thuế thu nhập cá nhân vào phần thu nhập tính thuế/ tháng là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với 5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</m:oMath>
                </a14:m>
                <a:endParaRPr lang="vi-VN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03" t="-1601" r="-30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30317" y="2362200"/>
            <a:ext cx="11133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HĐ3: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luỹ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339589"/>
              </p:ext>
            </p:extLst>
          </p:nvPr>
        </p:nvGraphicFramePr>
        <p:xfrm>
          <a:off x="1146942" y="4495800"/>
          <a:ext cx="10499834" cy="6658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3623">
                  <a:extLst>
                    <a:ext uri="{9D8B030D-6E8A-4147-A177-3AD203B41FA5}">
                      <a16:colId xmlns:a16="http://schemas.microsoft.com/office/drawing/2014/main" val="776127253"/>
                    </a:ext>
                  </a:extLst>
                </a:gridCol>
                <a:gridCol w="5115060">
                  <a:extLst>
                    <a:ext uri="{9D8B030D-6E8A-4147-A177-3AD203B41FA5}">
                      <a16:colId xmlns:a16="http://schemas.microsoft.com/office/drawing/2014/main" val="1181167505"/>
                    </a:ext>
                  </a:extLst>
                </a:gridCol>
                <a:gridCol w="2961151">
                  <a:extLst>
                    <a:ext uri="{9D8B030D-6E8A-4147-A177-3AD203B41FA5}">
                      <a16:colId xmlns:a16="http://schemas.microsoft.com/office/drawing/2014/main" val="3199605033"/>
                    </a:ext>
                  </a:extLst>
                </a:gridCol>
              </a:tblGrid>
              <a:tr h="913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Bậc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thuế</a:t>
                      </a:r>
                      <a:endParaRPr lang="en-US" sz="4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Phần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nhập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thuế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tháng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Thuế</a:t>
                      </a: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suất</a:t>
                      </a:r>
                      <a:endParaRPr lang="en-US" sz="4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34852327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4032597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05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854777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502692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 18 đến 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2444702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 32 đến 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583934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 52 đến 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8300244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4611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0" y="6621647"/>
                <a:ext cx="11531565" cy="136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đồ thị hàm số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vi-V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vi-VN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Đồ thị hàm số đi qua gốc tọa độ B(6;0,6) và C(10;1)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6621647"/>
                <a:ext cx="11531565" cy="1360451"/>
              </a:xfrm>
              <a:prstGeom prst="rect">
                <a:avLst/>
              </a:prstGeom>
              <a:blipFill>
                <a:blip r:embed="rId4"/>
                <a:stretch>
                  <a:fillRect l="-1691" t="-8520" r="-211" b="-1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383" y="7982098"/>
            <a:ext cx="11291074" cy="5320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49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199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𝟐𝟖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𝟏𝟏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(triệu đồng)</a:t>
                </a:r>
              </a:p>
              <a:p>
                <a:pPr marL="0" indent="0" algn="ctr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𝟏𝟖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thuế suất tương ứng là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𝟏𝟓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%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thuế thu nhập cá nhân mà anh Nam phải nộp trong 1 tháng là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𝟏𝟓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%=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𝟖𝟗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(triệu đồng)</a:t>
                </a:r>
              </a:p>
              <a:p>
                <a:pPr marL="0" indent="0" algn="ctr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thuế thu nhập cá nhân mà anh Nam phải nộp trong 1 năm là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𝟖𝟗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𝟐𝟐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(triệu đồng)</a:t>
                </a:r>
              </a:p>
              <a:p>
                <a:pPr marL="0" indent="0" algn="ctr">
                  <a:buNone/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03" t="-1601" r="-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01189" y="2068285"/>
            <a:ext cx="11133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HĐ3: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luỹ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468326"/>
              </p:ext>
            </p:extLst>
          </p:nvPr>
        </p:nvGraphicFramePr>
        <p:xfrm>
          <a:off x="853440" y="3324922"/>
          <a:ext cx="10499834" cy="5296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3623">
                  <a:extLst>
                    <a:ext uri="{9D8B030D-6E8A-4147-A177-3AD203B41FA5}">
                      <a16:colId xmlns:a16="http://schemas.microsoft.com/office/drawing/2014/main" val="776127253"/>
                    </a:ext>
                  </a:extLst>
                </a:gridCol>
                <a:gridCol w="5115060">
                  <a:extLst>
                    <a:ext uri="{9D8B030D-6E8A-4147-A177-3AD203B41FA5}">
                      <a16:colId xmlns:a16="http://schemas.microsoft.com/office/drawing/2014/main" val="1181167505"/>
                    </a:ext>
                  </a:extLst>
                </a:gridCol>
                <a:gridCol w="2961151">
                  <a:extLst>
                    <a:ext uri="{9D8B030D-6E8A-4147-A177-3AD203B41FA5}">
                      <a16:colId xmlns:a16="http://schemas.microsoft.com/office/drawing/2014/main" val="3199605033"/>
                    </a:ext>
                  </a:extLst>
                </a:gridCol>
              </a:tblGrid>
              <a:tr h="913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Bậc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thuế</a:t>
                      </a:r>
                      <a:endParaRPr lang="en-US" sz="35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Phần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nhập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thuế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tháng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Thuế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suất</a:t>
                      </a:r>
                      <a:endParaRPr lang="en-US" sz="35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34852327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4032597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05 </a:t>
                      </a: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854777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</a:t>
                      </a: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502692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18 </a:t>
                      </a: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2444702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32 </a:t>
                      </a: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583934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52 </a:t>
                      </a: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8300244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46112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17402" y="9032302"/>
            <a:ext cx="11080833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ngân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chịu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28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tuồi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nộp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trừ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trừ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(11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trừ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(4,4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3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199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thuế thu nhập cá nhân là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%=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𝟎𝟓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thuế thu nhập cá nhân là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%=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𝟏𝟖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thuế thu nhập cá nhân là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%=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𝟏𝟖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thuế thu nhập cá nhân là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%=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thuế thu nhập cá nhân là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%=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𝟖𝟎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thuế thu nhập cá nhân là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%=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∈(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𝟖𝟎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;+∞)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thuế thu nhập cá nhân là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%=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03" t="-1601" r="-33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75211" y="2011679"/>
            <a:ext cx="11088190" cy="443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  <a:r>
              <a:rPr lang="vi-VN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luỹ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HĐ3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637281"/>
              </p:ext>
            </p:extLst>
          </p:nvPr>
        </p:nvGraphicFramePr>
        <p:xfrm>
          <a:off x="875211" y="6464490"/>
          <a:ext cx="10499834" cy="6658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3623">
                  <a:extLst>
                    <a:ext uri="{9D8B030D-6E8A-4147-A177-3AD203B41FA5}">
                      <a16:colId xmlns:a16="http://schemas.microsoft.com/office/drawing/2014/main" val="776127253"/>
                    </a:ext>
                  </a:extLst>
                </a:gridCol>
                <a:gridCol w="5115060">
                  <a:extLst>
                    <a:ext uri="{9D8B030D-6E8A-4147-A177-3AD203B41FA5}">
                      <a16:colId xmlns:a16="http://schemas.microsoft.com/office/drawing/2014/main" val="1181167505"/>
                    </a:ext>
                  </a:extLst>
                </a:gridCol>
                <a:gridCol w="2961151">
                  <a:extLst>
                    <a:ext uri="{9D8B030D-6E8A-4147-A177-3AD203B41FA5}">
                      <a16:colId xmlns:a16="http://schemas.microsoft.com/office/drawing/2014/main" val="3199605033"/>
                    </a:ext>
                  </a:extLst>
                </a:gridCol>
              </a:tblGrid>
              <a:tr h="913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Bậc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thuế</a:t>
                      </a:r>
                      <a:endPara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Phần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nhập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thuế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tháng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Thuế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suất</a:t>
                      </a:r>
                      <a:endPara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34852327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4032597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05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854777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502692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18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2444702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32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583934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52 </a:t>
                      </a: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đến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8300244"/>
                  </a:ext>
                </a:extLst>
              </a:tr>
              <a:tr h="44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4611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420599" y="2819400"/>
                <a:ext cx="11859491" cy="677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𝟎𝟓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  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≤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  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≤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𝟏𝟎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  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≤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𝟏𝟖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  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𝟏𝟖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≤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𝟑𝟐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  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≤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𝟓𝟐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  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≤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𝟖𝟎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  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𝟖𝟎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599" y="2819400"/>
                <a:ext cx="11859491" cy="6778459"/>
              </a:xfrm>
              <a:prstGeom prst="rect">
                <a:avLst/>
              </a:prstGeom>
              <a:blipFill>
                <a:blip r:embed="rId4"/>
                <a:stretch>
                  <a:fillRect l="-2055" t="-1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393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4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AA72E0-5856-4D7C-9751-9212013D35FC}"/>
              </a:ext>
            </a:extLst>
          </p:cNvPr>
          <p:cNvGrpSpPr/>
          <p:nvPr/>
        </p:nvGrpSpPr>
        <p:grpSpPr>
          <a:xfrm>
            <a:off x="3784261" y="5193008"/>
            <a:ext cx="16815477" cy="1664992"/>
            <a:chOff x="6983251" y="3015295"/>
            <a:chExt cx="16815477" cy="1664992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6983251" y="3015295"/>
              <a:ext cx="16282076" cy="1664992"/>
              <a:chOff x="71819" y="108752"/>
              <a:chExt cx="6870551" cy="8724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19" y="148683"/>
                <a:ext cx="6870551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366091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D90F34-85AC-0517-9340-5A5BE32D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12172" y="3097172"/>
              <a:ext cx="3586556" cy="156697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BB3421E-70FC-65B2-0A0C-39C151A24554}"/>
              </a:ext>
            </a:extLst>
          </p:cNvPr>
          <p:cNvSpPr txBox="1"/>
          <p:nvPr/>
        </p:nvSpPr>
        <p:spPr>
          <a:xfrm>
            <a:off x="6582768" y="5678507"/>
            <a:ext cx="1307763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HIỂU MỘT SỐ KIẾN THỨC VỀ TÀI CHÍNH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EF3FF9C-197C-3012-A81B-AA252D739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219200"/>
            <a:ext cx="19507200" cy="3810000"/>
          </a:xfrm>
          <a:prstGeom prst="rect">
            <a:avLst/>
          </a:prstGeom>
        </p:spPr>
      </p:pic>
      <p:sp>
        <p:nvSpPr>
          <p:cNvPr id="39" name="Text Box 7">
            <a:extLst>
              <a:ext uri="{FF2B5EF4-FFF2-40B4-BE49-F238E27FC236}">
                <a16:creationId xmlns:a16="http://schemas.microsoft.com/office/drawing/2014/main" id="{F3FD03E8-E8EB-32B2-3935-2FC576338F8F}"/>
              </a:ext>
            </a:extLst>
          </p:cNvPr>
          <p:cNvSpPr txBox="1"/>
          <p:nvPr/>
        </p:nvSpPr>
        <p:spPr>
          <a:xfrm>
            <a:off x="647700" y="7021808"/>
            <a:ext cx="23088600" cy="4277571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C0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63D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 TIÊU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hoạch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đợi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6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AA72E0-5856-4D7C-9751-9212013D35FC}"/>
              </a:ext>
            </a:extLst>
          </p:cNvPr>
          <p:cNvGrpSpPr/>
          <p:nvPr/>
        </p:nvGrpSpPr>
        <p:grpSpPr>
          <a:xfrm>
            <a:off x="3505200" y="1584125"/>
            <a:ext cx="16815477" cy="1664992"/>
            <a:chOff x="6983251" y="3015295"/>
            <a:chExt cx="16815477" cy="1664992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6983251" y="3015295"/>
              <a:ext cx="16282076" cy="1664992"/>
              <a:chOff x="71819" y="108752"/>
              <a:chExt cx="6870551" cy="8724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19" y="148683"/>
                <a:ext cx="6870551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366091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D90F34-85AC-0517-9340-5A5BE32D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12172" y="3097172"/>
              <a:ext cx="3586556" cy="156697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BB3421E-70FC-65B2-0A0C-39C151A24554}"/>
              </a:ext>
            </a:extLst>
          </p:cNvPr>
          <p:cNvSpPr txBox="1"/>
          <p:nvPr/>
        </p:nvSpPr>
        <p:spPr>
          <a:xfrm>
            <a:off x="6303707" y="2035757"/>
            <a:ext cx="1307763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HIỂU MỘT SỐ KIẾN THỨC VỀ TÀI CHÍNH</a:t>
            </a: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F3FD03E8-E8EB-32B2-3935-2FC576338F8F}"/>
              </a:ext>
            </a:extLst>
          </p:cNvPr>
          <p:cNvSpPr txBox="1"/>
          <p:nvPr/>
        </p:nvSpPr>
        <p:spPr>
          <a:xfrm>
            <a:off x="647700" y="3325319"/>
            <a:ext cx="23088600" cy="3986017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C0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63D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 TIÊU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hoạch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đợi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AFB5FF-C45B-6D19-B13E-BE1041265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4800" y="7491224"/>
            <a:ext cx="8539310" cy="59858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DC3CC6-EB72-C4CA-83EB-712D3A79B617}"/>
              </a:ext>
            </a:extLst>
          </p:cNvPr>
          <p:cNvSpPr txBox="1"/>
          <p:nvPr/>
        </p:nvSpPr>
        <p:spPr>
          <a:xfrm>
            <a:off x="299890" y="7491224"/>
            <a:ext cx="15625910" cy="5081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đóng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hoạch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bồ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ngân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tiễn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6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40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8600" y="1879601"/>
            <a:ext cx="23926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vi-VN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KIỆM ĐẦU TƯ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28600" y="2895601"/>
            <a:ext cx="10515600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800" y="2895601"/>
                <a:ext cx="13182600" cy="1052353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Gửi </a:t>
                </a:r>
                <a:r>
                  <a:rPr lang="en-US" sz="4400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lãi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kép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r%/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vi-VN" b="1" dirty="0">
                  <a:solidFill>
                    <a:schemeClr val="accent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vi-VN" b="1" dirty="0">
                  <a:solidFill>
                    <a:schemeClr val="accent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vi-VN" b="1" dirty="0">
                  <a:solidFill>
                    <a:schemeClr val="accent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b="1" dirty="0" err="1">
                    <a:solidFill>
                      <a:srgbClr val="FF0000"/>
                    </a:solidFill>
                  </a:rPr>
                  <a:t>Phương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pháp</a:t>
                </a:r>
                <a:r>
                  <a:rPr lang="vi-VN" b="1" dirty="0">
                    <a:solidFill>
                      <a:srgbClr val="FF0000"/>
                    </a:solidFill>
                  </a:rPr>
                  <a:t> giải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năm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:r>
                  <a:rPr lang="en-US" b="1" dirty="0" err="1"/>
                  <a:t>công</a:t>
                </a:r>
                <a:r>
                  <a:rPr lang="en-US" b="1" dirty="0"/>
                  <a:t> </a:t>
                </a:r>
                <a:r>
                  <a:rPr lang="en-US" b="1" dirty="0" err="1"/>
                  <a:t>thức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𝑻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𝑨</m:t>
                    </m:r>
                    <m:r>
                      <a:rPr lang="en-US" b="1" i="1"/>
                      <m:t>(</m:t>
                    </m:r>
                    <m:r>
                      <a:rPr lang="en-US" b="1" i="1"/>
                      <m:t>𝟏</m:t>
                    </m:r>
                    <m:r>
                      <a:rPr lang="en-US" b="1" i="1"/>
                      <m:t>+</m:t>
                    </m:r>
                    <m:r>
                      <a:rPr lang="en-US" b="1" i="1"/>
                      <m:t>𝒓</m:t>
                    </m:r>
                    <m:r>
                      <a:rPr lang="en-US" b="1" i="1"/>
                      <m:t>%</m:t>
                    </m:r>
                    <m:sSup>
                      <m:sSupPr>
                        <m:ctrlPr>
                          <a:rPr lang="en-US" b="1" i="1"/>
                        </m:ctrlPr>
                      </m:sSupPr>
                      <m:e>
                        <m:r>
                          <a:rPr lang="en-US" b="1" i="1"/>
                          <m:t>)</m:t>
                        </m:r>
                      </m:e>
                      <m:sup>
                        <m:r>
                          <a:rPr lang="en-US" b="1" i="1"/>
                          <m:t>𝒏</m:t>
                        </m:r>
                      </m:sup>
                    </m:sSup>
                  </m:oMath>
                </a14:m>
                <a:endParaRPr lang="en-US" b="1" dirty="0"/>
              </a:p>
              <a:p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𝑨</m:t>
                    </m:r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đồng</a:t>
                </a:r>
                <a:r>
                  <a:rPr lang="en-US" b="1" dirty="0"/>
                  <a:t>)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gửi</a:t>
                </a:r>
                <a:r>
                  <a:rPr lang="en-US" b="1" dirty="0"/>
                  <a:t> </a:t>
                </a:r>
                <a:r>
                  <a:rPr lang="en-US" b="1" dirty="0" err="1"/>
                  <a:t>vào</a:t>
                </a:r>
                <a:r>
                  <a:rPr lang="en-US" b="1" dirty="0"/>
                  <a:t>, </a:t>
                </a:r>
                <a:r>
                  <a:rPr lang="en-US" b="1" dirty="0" err="1"/>
                  <a:t>lãi</a:t>
                </a:r>
                <a:r>
                  <a:rPr lang="en-US" b="1" dirty="0"/>
                  <a:t> </a:t>
                </a:r>
                <a:r>
                  <a:rPr lang="en-US" b="1" dirty="0" err="1"/>
                  <a:t>suất</a:t>
                </a:r>
                <a:r>
                  <a:rPr lang="en-US" b="1" dirty="0"/>
                  <a:t> </a:t>
                </a:r>
                <a:r>
                  <a:rPr lang="en-US" b="1" dirty="0" err="1"/>
                  <a:t>kép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𝒓</m:t>
                    </m:r>
                    <m:r>
                      <a:rPr lang="en-US" b="1" i="1"/>
                      <m:t>%</m:t>
                    </m:r>
                  </m:oMath>
                </a14:m>
                <a:r>
                  <a:rPr lang="en-US" b="1" dirty="0"/>
                  <a:t>/ </a:t>
                </a:r>
                <a:r>
                  <a:rPr lang="en-US" b="1" dirty="0" err="1"/>
                  <a:t>năm</a:t>
                </a:r>
                <a:r>
                  <a:rPr lang="en-US" b="1" dirty="0"/>
                  <a:t>.</a:t>
                </a:r>
              </a:p>
              <a:p>
                <a:pPr marL="0" lvl="0" indent="0">
                  <a:buNone/>
                </a:pPr>
                <a:r>
                  <a:rPr lang="en-US" b="1" dirty="0"/>
                  <a:t>b)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mét</a:t>
                </a:r>
                <a:r>
                  <a:rPr lang="en-US" b="1" dirty="0"/>
                  <a:t> </a:t>
                </a:r>
                <a:r>
                  <a:rPr lang="en-US" b="1" dirty="0" err="1"/>
                  <a:t>vuông</a:t>
                </a:r>
                <a:r>
                  <a:rPr lang="en-US" b="1" dirty="0"/>
                  <a:t> </a:t>
                </a:r>
                <a:r>
                  <a:rPr lang="en-US" b="1" dirty="0" err="1"/>
                  <a:t>mua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=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: </a:t>
                </a:r>
                <a:r>
                  <a:rPr lang="en-US" b="1" dirty="0" err="1"/>
                  <a:t>giá</a:t>
                </a:r>
                <a:r>
                  <a:rPr lang="en-US" b="1" dirty="0"/>
                  <a:t> 1 </a:t>
                </a:r>
                <a:r>
                  <a:rPr lang="en-US" b="1" dirty="0" err="1"/>
                  <a:t>mét</a:t>
                </a:r>
                <a:r>
                  <a:rPr lang="en-US" b="1" dirty="0"/>
                  <a:t> </a:t>
                </a:r>
                <a:r>
                  <a:rPr lang="en-US" b="1" dirty="0" err="1"/>
                  <a:t>vuông</a:t>
                </a:r>
                <a:r>
                  <a:rPr lang="en-US" b="1" dirty="0"/>
                  <a:t>.</a:t>
                </a:r>
              </a:p>
              <a:p>
                <a:pPr marL="0" marR="0" lv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160270" algn="l"/>
                    <a:tab pos="3599815" algn="l"/>
                    <a:tab pos="5039995" algn="l"/>
                  </a:tabLst>
                </a:pPr>
                <a:endParaRPr lang="vi-VN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  <a:tabLst>
                    <a:tab pos="2160270" algn="l"/>
                    <a:tab pos="3599815" algn="l"/>
                    <a:tab pos="5039995" algn="l"/>
                  </a:tabLst>
                </a:pPr>
                <a:endParaRPr lang="vi-VN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  <a:tabLst>
                    <a:tab pos="2160270" algn="l"/>
                    <a:tab pos="3599815" algn="l"/>
                    <a:tab pos="5039995" algn="l"/>
                  </a:tabLst>
                </a:pPr>
                <a:endParaRPr lang="vi-VN" i="1" dirty="0">
                  <a:solidFill>
                    <a:srgbClr val="000000"/>
                  </a:solidFill>
                  <a:latin typeface="Cambria Math" panose="02040503050406030204" pitchFamily="18" charset="0"/>
                  <a:ea typeface="Tahoma" panose="020B0604030504040204" pitchFamily="34" charset="0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b="1" dirty="0">
                  <a:solidFill>
                    <a:schemeClr val="accent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2895601"/>
                <a:ext cx="13182600" cy="10523539"/>
              </a:xfrm>
              <a:prstGeom prst="rect">
                <a:avLst/>
              </a:prstGeom>
              <a:blipFill>
                <a:blip r:embed="rId3"/>
                <a:stretch>
                  <a:fillRect l="-2032" t="-12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321"/>
          <p:cNvSpPr txBox="1"/>
          <p:nvPr/>
        </p:nvSpPr>
        <p:spPr>
          <a:xfrm>
            <a:off x="457200" y="3308668"/>
            <a:ext cx="10316559" cy="9492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HĐ1: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2018,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gửi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2 000 000 000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36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ngân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7%/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30 626 075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4"/>
          <a:stretch>
            <a:fillRect/>
          </a:stretch>
        </p:blipFill>
        <p:spPr>
          <a:xfrm>
            <a:off x="17515411" y="5001368"/>
            <a:ext cx="5420789" cy="32282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1704185" y="5330794"/>
                <a:ext cx="4592026" cy="769441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Aho"/>
                        </a:rPr>
                        <m:t>𝑻</m:t>
                      </m:r>
                      <m:r>
                        <a:rPr lang="en-US" sz="4400" b="1" i="0">
                          <a:solidFill>
                            <a:srgbClr val="0000FF"/>
                          </a:solidFill>
                          <a:latin typeface="Aho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Aho"/>
                        </a:rPr>
                        <m:t>𝑨</m:t>
                      </m:r>
                      <m:r>
                        <a:rPr lang="en-US" sz="4400" b="1" i="0">
                          <a:solidFill>
                            <a:srgbClr val="0000FF"/>
                          </a:solidFill>
                          <a:latin typeface="Aho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Aho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Aho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solidFill>
                                    <a:srgbClr val="0000FF"/>
                                  </a:solidFill>
                                  <a:latin typeface="Aho"/>
                                </a:rPr>
                                <m:t>𝟏</m:t>
                              </m:r>
                              <m:r>
                                <a:rPr lang="en-US" sz="4400" b="1" i="0">
                                  <a:solidFill>
                                    <a:srgbClr val="0000FF"/>
                                  </a:solidFill>
                                  <a:latin typeface="Aho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0000FF"/>
                                  </a:solidFill>
                                  <a:latin typeface="Aho"/>
                                </a:rPr>
                                <m:t>𝒓</m:t>
                              </m:r>
                              <m:r>
                                <a:rPr lang="en-US" sz="4400" b="1" i="0">
                                  <a:solidFill>
                                    <a:srgbClr val="0000FF"/>
                                  </a:solidFill>
                                  <a:latin typeface="Aho"/>
                                </a:rPr>
                                <m:t>%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Aho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vi-VN" sz="4400" b="1" dirty="0">
                  <a:solidFill>
                    <a:schemeClr val="accent5"/>
                  </a:solidFill>
                  <a:latin typeface="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4185" y="5330794"/>
                <a:ext cx="459202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5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8600" y="1879601"/>
            <a:ext cx="23926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vi-VN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KIỆM ĐẦU TƯ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28600" y="2895601"/>
            <a:ext cx="10515600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800" y="2895601"/>
                <a:ext cx="13182600" cy="1052353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Gửi </a:t>
                </a:r>
                <a:r>
                  <a:rPr lang="en-US" sz="4400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lãi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kép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r%/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vi-VN" b="1" dirty="0">
                  <a:solidFill>
                    <a:schemeClr val="accent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vi-VN" b="1" dirty="0">
                  <a:solidFill>
                    <a:schemeClr val="accent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vi-VN" b="1" dirty="0">
                  <a:solidFill>
                    <a:schemeClr val="accent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vi-VN" b="1" dirty="0">
                  <a:solidFill>
                    <a:schemeClr val="accent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vi-VN" b="1" dirty="0">
                    <a:solidFill>
                      <a:srgbClr val="FF0000"/>
                    </a:solidFill>
                  </a:rPr>
                  <a:t>Lời giải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mẹ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2021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𝑻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𝟎𝟎𝟎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𝟎𝟎𝟎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𝟎𝟎𝟎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%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vi-VN" sz="44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𝟒𝟓𝟎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𝟎𝟖𝟔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).</a:t>
                </a:r>
                <a:endParaRPr lang="vi-VN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  <a:tabLst>
                    <a:tab pos="2160270" algn="l"/>
                    <a:tab pos="3599815" algn="l"/>
                    <a:tab pos="5039995" algn="l"/>
                  </a:tabLst>
                </a:pPr>
                <a:endParaRPr lang="vi-VN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  <a:tabLst>
                    <a:tab pos="2160270" algn="l"/>
                    <a:tab pos="3599815" algn="l"/>
                    <a:tab pos="5039995" algn="l"/>
                  </a:tabLst>
                </a:pPr>
                <a:endParaRPr lang="vi-VN" i="1" dirty="0">
                  <a:solidFill>
                    <a:srgbClr val="000000"/>
                  </a:solidFill>
                  <a:latin typeface="Cambria Math" panose="02040503050406030204" pitchFamily="18" charset="0"/>
                  <a:ea typeface="Tahoma" panose="020B0604030504040204" pitchFamily="34" charset="0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07000"/>
                  </a:lnSpc>
                  <a:spcBef>
                    <a:spcPts val="0"/>
                  </a:spcBef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b="1" dirty="0">
                  <a:solidFill>
                    <a:schemeClr val="accent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2895601"/>
                <a:ext cx="13182600" cy="10523539"/>
              </a:xfrm>
              <a:prstGeom prst="rect">
                <a:avLst/>
              </a:prstGeom>
              <a:blipFill>
                <a:blip r:embed="rId3"/>
                <a:stretch>
                  <a:fillRect l="-1848" t="-1273" r="-175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321"/>
          <p:cNvSpPr txBox="1"/>
          <p:nvPr/>
        </p:nvSpPr>
        <p:spPr>
          <a:xfrm>
            <a:off x="457200" y="3308668"/>
            <a:ext cx="10316559" cy="9492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HĐ1: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2018,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gửi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2 000 000 000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36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ngân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7%/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30 626 075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4"/>
          <a:stretch>
            <a:fillRect/>
          </a:stretch>
        </p:blipFill>
        <p:spPr>
          <a:xfrm>
            <a:off x="17515411" y="5001368"/>
            <a:ext cx="5420789" cy="32282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1704185" y="5330794"/>
                <a:ext cx="4592026" cy="769441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44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vi-VN" sz="4400" b="1" dirty="0">
                  <a:solidFill>
                    <a:schemeClr val="accent5"/>
                  </a:solidFill>
                  <a:latin typeface="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4185" y="5330794"/>
                <a:ext cx="459202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11277600" y="9304871"/>
                <a:ext cx="11658600" cy="2748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mẹ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000" b="1" i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vi-VN" sz="4000" b="1" dirty="0">
                    <a:solidFill>
                      <a:srgbClr val="00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𝟒𝟓𝟎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𝟎𝟖𝟔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𝟑𝟎𝟔𝟐𝟔𝟎𝟕𝟓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vi-VN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vi-VN" sz="40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).</a:t>
                </a:r>
                <a:endParaRPr lang="vi-VN" sz="40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600" y="9304871"/>
                <a:ext cx="11658600" cy="2748894"/>
              </a:xfrm>
              <a:prstGeom prst="rect">
                <a:avLst/>
              </a:prstGeom>
              <a:blipFill>
                <a:blip r:embed="rId6"/>
                <a:stretch>
                  <a:fillRect l="-1830" r="-1777" b="-8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740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5" grpId="0"/>
      <p:bldP spid="21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32510" y="1981200"/>
            <a:ext cx="1003069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4400" b="1" dirty="0">
                <a:solidFill>
                  <a:srgbClr val="FF0000"/>
                </a:solidFill>
              </a:rPr>
              <a:t>TRAO ĐỔI</a:t>
            </a:r>
          </a:p>
          <a:p>
            <a:pPr marL="0" indent="0">
              <a:buNone/>
            </a:pPr>
            <a:r>
              <a:rPr lang="en-US" sz="4400" b="1" dirty="0" err="1"/>
              <a:t>Để</a:t>
            </a:r>
            <a:r>
              <a:rPr lang="en-US" sz="4400" b="1" dirty="0"/>
              <a:t> </a:t>
            </a:r>
            <a:r>
              <a:rPr lang="en-US" sz="4400" b="1" dirty="0" err="1"/>
              <a:t>mua</a:t>
            </a:r>
            <a:r>
              <a:rPr lang="en-US" sz="4400" b="1" dirty="0"/>
              <a:t> </a:t>
            </a:r>
            <a:r>
              <a:rPr lang="en-US" sz="4400" b="1" dirty="0" err="1"/>
              <a:t>được</a:t>
            </a:r>
            <a:r>
              <a:rPr lang="en-US" sz="4400" b="1" dirty="0"/>
              <a:t> </a:t>
            </a:r>
            <a:r>
              <a:rPr lang="en-US" sz="4400" b="1" dirty="0" err="1"/>
              <a:t>căn</a:t>
            </a:r>
            <a:r>
              <a:rPr lang="en-US" sz="4400" b="1" dirty="0"/>
              <a:t> </a:t>
            </a:r>
            <a:r>
              <a:rPr lang="en-US" sz="4400" b="1" dirty="0" err="1"/>
              <a:t>hộ</a:t>
            </a:r>
            <a:r>
              <a:rPr lang="en-US" sz="4400" b="1" dirty="0"/>
              <a:t> 100 </a:t>
            </a:r>
            <a:r>
              <a:rPr lang="en-US" sz="4400" b="1" dirty="0" err="1"/>
              <a:t>mét</a:t>
            </a:r>
            <a:r>
              <a:rPr lang="en-US" sz="4400" b="1" dirty="0"/>
              <a:t> </a:t>
            </a:r>
            <a:r>
              <a:rPr lang="en-US" sz="4400" b="1" dirty="0" err="1"/>
              <a:t>vuông</a:t>
            </a:r>
            <a:r>
              <a:rPr lang="en-US" sz="4400" b="1" dirty="0"/>
              <a:t> ở </a:t>
            </a:r>
            <a:r>
              <a:rPr lang="en-US" sz="4400" b="1" dirty="0" err="1"/>
              <a:t>thời</a:t>
            </a:r>
            <a:r>
              <a:rPr lang="en-US" sz="4400" b="1" dirty="0"/>
              <a:t> </a:t>
            </a:r>
            <a:r>
              <a:rPr lang="en-US" sz="4400" b="1" dirty="0" err="1"/>
              <a:t>điểm</a:t>
            </a:r>
            <a:r>
              <a:rPr lang="en-US" sz="4400" b="1" dirty="0"/>
              <a:t> </a:t>
            </a:r>
            <a:r>
              <a:rPr lang="en-US" sz="4400" b="1" dirty="0" err="1"/>
              <a:t>tháng</a:t>
            </a:r>
            <a:r>
              <a:rPr lang="en-US" sz="4400" b="1" dirty="0"/>
              <a:t> 1 </a:t>
            </a:r>
            <a:r>
              <a:rPr lang="en-US" sz="4400" b="1" dirty="0" err="1"/>
              <a:t>năm</a:t>
            </a:r>
            <a:r>
              <a:rPr lang="en-US" sz="4400" b="1" dirty="0"/>
              <a:t> 2021, </a:t>
            </a:r>
            <a:r>
              <a:rPr lang="en-US" sz="4400" b="1" dirty="0" err="1"/>
              <a:t>mẹ</a:t>
            </a:r>
            <a:r>
              <a:rPr lang="en-US" sz="4400" b="1" dirty="0"/>
              <a:t> </a:t>
            </a:r>
            <a:r>
              <a:rPr lang="en-US" sz="4400" b="1" dirty="0" err="1"/>
              <a:t>Việt</a:t>
            </a:r>
            <a:r>
              <a:rPr lang="en-US" sz="4400" b="1" dirty="0"/>
              <a:t> </a:t>
            </a:r>
            <a:r>
              <a:rPr lang="en-US" sz="4400" b="1" dirty="0" err="1"/>
              <a:t>cần</a:t>
            </a:r>
            <a:r>
              <a:rPr lang="en-US" sz="4400" b="1" dirty="0"/>
              <a:t> </a:t>
            </a:r>
            <a:r>
              <a:rPr lang="en-US" sz="4400" b="1" dirty="0" err="1"/>
              <a:t>phải</a:t>
            </a:r>
            <a:r>
              <a:rPr lang="en-US" sz="4400" b="1" dirty="0"/>
              <a:t> </a:t>
            </a:r>
            <a:r>
              <a:rPr lang="en-US" sz="4400" b="1" dirty="0" err="1"/>
              <a:t>gửi</a:t>
            </a:r>
            <a:r>
              <a:rPr lang="en-US" sz="4400" b="1" dirty="0"/>
              <a:t> </a:t>
            </a:r>
            <a:r>
              <a:rPr lang="en-US" sz="4400" b="1" dirty="0" err="1"/>
              <a:t>tiết</a:t>
            </a:r>
            <a:r>
              <a:rPr lang="en-US" sz="4400" b="1" dirty="0"/>
              <a:t> </a:t>
            </a:r>
            <a:r>
              <a:rPr lang="en-US" sz="4400" b="1" dirty="0" err="1"/>
              <a:t>kiệm</a:t>
            </a:r>
            <a:r>
              <a:rPr lang="en-US" sz="4400" b="1" dirty="0"/>
              <a:t> </a:t>
            </a:r>
            <a:r>
              <a:rPr lang="en-US" sz="4400" b="1" dirty="0" err="1"/>
              <a:t>từ</a:t>
            </a:r>
            <a:r>
              <a:rPr lang="en-US" sz="4400" b="1" dirty="0"/>
              <a:t> </a:t>
            </a:r>
            <a:r>
              <a:rPr lang="en-US" sz="4400" b="1" dirty="0" err="1"/>
              <a:t>tháng</a:t>
            </a:r>
            <a:r>
              <a:rPr lang="en-US" sz="4400" b="1" dirty="0"/>
              <a:t> 1 </a:t>
            </a:r>
            <a:r>
              <a:rPr lang="en-US" sz="4400" b="1" dirty="0" err="1"/>
              <a:t>năm</a:t>
            </a:r>
            <a:r>
              <a:rPr lang="en-US" sz="4400" b="1" dirty="0"/>
              <a:t> 2018 </a:t>
            </a:r>
            <a:r>
              <a:rPr lang="en-US" sz="4400" b="1" dirty="0" err="1"/>
              <a:t>bao</a:t>
            </a:r>
            <a:r>
              <a:rPr lang="en-US" sz="4400" b="1" dirty="0"/>
              <a:t> </a:t>
            </a:r>
            <a:r>
              <a:rPr lang="en-US" sz="4400" b="1" dirty="0" err="1"/>
              <a:t>nhiêu</a:t>
            </a:r>
            <a:r>
              <a:rPr lang="en-US" sz="4400" b="1" dirty="0"/>
              <a:t> </a:t>
            </a:r>
            <a:r>
              <a:rPr lang="en-US" sz="4400" b="1" dirty="0" err="1"/>
              <a:t>tiền</a:t>
            </a:r>
            <a:r>
              <a:rPr lang="en-US" sz="4400" b="1" dirty="0"/>
              <a:t>?</a:t>
            </a:r>
          </a:p>
          <a:p>
            <a:pPr marL="0" indent="0">
              <a:buNone/>
            </a:pPr>
            <a:endParaRPr lang="en-US" sz="4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91800" y="1981200"/>
                <a:ext cx="134596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𝟔𝟐𝟔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𝟎𝟕𝟓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𝟎𝟔𝟐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𝟔𝟎𝟕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𝟓𝟎𝟎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(đồng)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gửi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2018,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%</m:t>
                              </m:r>
                            </m:e>
                          </m:d>
                        </m:e>
                        <m:sup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𝟎𝟔𝟐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𝟔𝟎𝟕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𝟓𝟎𝟎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𝟎𝟔𝟐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𝟔𝟎𝟕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𝟓𝟎𝟎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%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vi-VN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       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𝟓𝟎𝟎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𝟎𝟎𝟎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2021,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gửi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2018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1981200"/>
                <a:ext cx="13459691" cy="11411749"/>
              </a:xfrm>
              <a:prstGeom prst="rect">
                <a:avLst/>
              </a:prstGeom>
              <a:blipFill>
                <a:blip r:embed="rId3"/>
                <a:stretch>
                  <a:fillRect l="-1811" t="-16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199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HĐ2: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511.000.000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A.</a:t>
            </a:r>
          </a:p>
          <a:p>
            <a:pPr marL="0" indent="0">
              <a:buNone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pPr marL="742950" lvl="0" indent="-742950"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27-7-2020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𝟖𝟔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.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𝟓𝟎𝟎𝟎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𝟒𝟑𝟎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(đồng)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30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12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-2020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𝟏𝟎𝟖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𝟖𝟎𝟎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.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𝟓𝟎𝟎𝟎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𝟓𝟒𝟒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(đồng)</a:t>
                </a:r>
              </a:p>
              <a:p>
                <a:pPr marL="0" indent="0"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05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-202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𝟗𝟏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.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𝟓𝟎𝟎𝟎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𝟒𝟓𝟓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(đồng)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Lãi suất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%/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ă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kì hạn một tháng tương ứng là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%/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𝒕𝒉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𝒏𝒈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tiền cô Lan nhận được sau 11 tháng là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𝟓𝟏𝟏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%</m:t>
                            </m:r>
                          </m:e>
                        </m:d>
                      </m:e>
                      <m:sup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𝟏𝟏</m:t>
                        </m:r>
                      </m:sup>
                    </m:sSup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≈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𝟓𝟑𝟗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𝟖𝟏𝟖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𝟐𝟕𝟏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(đồng)</a:t>
                </a:r>
              </a:p>
              <a:p>
                <a:pPr marL="0" lvl="0" indent="0" algn="ctr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54" t="-1601" r="-1952" b="-27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990600" y="5844025"/>
            <a:ext cx="5410200" cy="368609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6659880" y="5960674"/>
            <a:ext cx="5074920" cy="356944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1003663" y="9685816"/>
            <a:ext cx="5397137" cy="342058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6598920" y="9823069"/>
            <a:ext cx="5135880" cy="328333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838200" y="6130094"/>
            <a:ext cx="11125201" cy="23281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20783" y="8935282"/>
            <a:ext cx="109140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5 000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A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27-7-2020; 30-12-2020; 10-5-2021.</a:t>
            </a:r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20600" y="3276600"/>
            <a:ext cx="4495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8935282"/>
            <a:ext cx="10896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10-6-2020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511 000 000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gửi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6%/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10-5-2021,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9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15" grpId="0"/>
      <p:bldP spid="15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199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 ĐỔI</a:t>
            </a:r>
          </a:p>
          <a:p>
            <a:pPr marL="742950" indent="-742950">
              <a:buAutoNum type="alphaLcParenR"/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 tình huống trên, cô Lan nên đầu tư như thế nào để hiệu quả nhất?</a:t>
            </a:r>
          </a:p>
          <a:p>
            <a:pPr marL="742950" indent="-742950">
              <a:buAutoNum type="alphaLcParenR"/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so sánh giữa việc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gửi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AutoNum type="alphaLcParenR"/>
            </a:pP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  <a:p>
            <a:pPr marL="742950" indent="-742950">
              <a:buAutoNum type="alphaLcParenR"/>
            </a:pP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 tình huống như trên cô Lan nên đầu tư ở thời điểm 27-7-2020 và bán ra vào thời điểm 30-12-2020.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AutoNum type="alphaLcParenR"/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cô Lan gửi tiết kiệm, đến ngày 10-05 – 2021, số tiền thu được là          539 818 271  (đồng)</a:t>
            </a:r>
          </a:p>
          <a:p>
            <a:pPr marL="0" indent="0">
              <a:buNone/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Nếu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 Lan đầu tư, thì đến ngày 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10-5-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t-B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2021, số tiền thu được là: 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455 000 000 (đồng)</a:t>
            </a:r>
          </a:p>
          <a:p>
            <a:pPr marL="0" indent="0">
              <a:buNone/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 cô Lan nên chọn hình thức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kiệm</a:t>
            </a:r>
          </a:p>
        </p:txBody>
      </p:sp>
      <p:sp>
        <p:nvSpPr>
          <p:cNvPr id="8" name="Text Box 48"/>
          <p:cNvSpPr txBox="1"/>
          <p:nvPr/>
        </p:nvSpPr>
        <p:spPr>
          <a:xfrm>
            <a:off x="1333500" y="6667833"/>
            <a:ext cx="10134600" cy="6725115"/>
          </a:xfrm>
          <a:prstGeom prst="rect">
            <a:avLst/>
          </a:prstGeom>
          <a:solidFill>
            <a:schemeClr val="lt1"/>
          </a:solidFill>
          <a:ln w="19050">
            <a:solidFill>
              <a:srgbClr val="C0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nền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tảng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vi-VN" sz="37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ề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lưu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sức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sức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vi-VN" sz="3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nhằm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vi-VN" sz="37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ổ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vọng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3700" b="1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7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7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sp>
        <p:nvSpPr>
          <p:cNvPr id="9" name="Text Box 49"/>
          <p:cNvSpPr txBox="1"/>
          <p:nvPr/>
        </p:nvSpPr>
        <p:spPr>
          <a:xfrm>
            <a:off x="2095500" y="6249067"/>
            <a:ext cx="4191000" cy="83753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199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b="1" dirty="0"/>
          </a:p>
          <a:p>
            <a:pPr marL="0" indent="0">
              <a:buNone/>
            </a:pPr>
            <a:endParaRPr lang="vi-VN" b="1" dirty="0"/>
          </a:p>
          <a:p>
            <a:pPr marL="0" indent="0">
              <a:buNone/>
            </a:pPr>
            <a:endParaRPr lang="vi-VN" b="1" dirty="0"/>
          </a:p>
          <a:p>
            <a:pPr marL="0" indent="0">
              <a:buNone/>
            </a:pPr>
            <a:endParaRPr lang="vi-VN" b="1" dirty="0"/>
          </a:p>
          <a:p>
            <a:pPr marL="0" indent="0">
              <a:buNone/>
            </a:pPr>
            <a:endParaRPr lang="vi-VN" b="1" dirty="0"/>
          </a:p>
          <a:p>
            <a:pPr marL="0" indent="0">
              <a:buNone/>
            </a:pPr>
            <a:endParaRPr lang="vi-VN" b="1" dirty="0"/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T.2</a:t>
            </a:r>
            <a:endParaRPr lang="vi-VN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  <a:endParaRPr lang="vi-VN" sz="4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</a:t>
            </a:r>
            <a:r>
              <a:rPr lang="pt-B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 phiếu mà anh Tiến mua được là</a:t>
            </a:r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898 200 000 : 24950= 36 000 ( cổ phiếu</a:t>
            </a:r>
            <a:r>
              <a:rPr lang="vi-VN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AutoNum type="alphaLcParenR"/>
            </a:pPr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 thời điểm 15-3-2021, giá mỗi cổ phiếu là 33 000 (đồng)</a:t>
            </a:r>
          </a:p>
          <a:p>
            <a:pPr marL="0" indent="0">
              <a:buNone/>
            </a:pPr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Số tiền thu được nếu bán thời điểm này là </a:t>
            </a:r>
          </a:p>
          <a:p>
            <a:pPr marL="0" indent="0" algn="ctr">
              <a:buNone/>
            </a:pPr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36 000 . 33 000 = 1 188 000 000 (đồng)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7199" y="1981198"/>
            <a:ext cx="10348451" cy="2362200"/>
            <a:chOff x="22634" y="-123438"/>
            <a:chExt cx="5030016" cy="800100"/>
          </a:xfrm>
        </p:grpSpPr>
        <p:grpSp>
          <p:nvGrpSpPr>
            <p:cNvPr id="5" name="Group 4"/>
            <p:cNvGrpSpPr/>
            <p:nvPr/>
          </p:nvGrpSpPr>
          <p:grpSpPr>
            <a:xfrm>
              <a:off x="22634" y="-110027"/>
              <a:ext cx="212227" cy="158428"/>
              <a:chOff x="31845" y="-149259"/>
              <a:chExt cx="298607" cy="196062"/>
            </a:xfrm>
          </p:grpSpPr>
          <p:sp>
            <p:nvSpPr>
              <p:cNvPr id="9" name="Arrow: Chevron 53"/>
              <p:cNvSpPr/>
              <p:nvPr/>
            </p:nvSpPr>
            <p:spPr>
              <a:xfrm>
                <a:off x="31845" y="-149259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54"/>
              <p:cNvSpPr/>
              <p:nvPr/>
            </p:nvSpPr>
            <p:spPr>
              <a:xfrm>
                <a:off x="153686" y="-149259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24815" y="-123438"/>
              <a:ext cx="4827835" cy="800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vi-VN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Anh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Tiến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vi-VN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898 200 000 </a:t>
              </a:r>
              <a:r>
                <a:rPr lang="en-US" sz="4400" b="1" dirty="0" err="1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đồng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dự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đầu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tư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400" b="1" dirty="0" err="1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Anh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Tiến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mong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muốn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năm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sẽ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tiền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cả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gốc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lẫn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lãi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 </a:t>
              </a:r>
              <a:r>
                <a:rPr lang="en-US" sz="4400" b="1" dirty="0" err="1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 </a:t>
              </a:r>
              <a:r>
                <a:rPr lang="en-US" sz="4400" b="1" dirty="0" err="1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tỉ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đồng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400" b="1" dirty="0" err="1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Ngày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9-12-2020,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anh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Tiến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quyết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đầu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tư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mua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cồ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ty B. </a:t>
              </a:r>
              <a:r>
                <a:rPr lang="en-US" sz="4400" b="1" dirty="0" err="1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mỗi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cổ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24 950 </a:t>
              </a:r>
              <a:r>
                <a:rPr lang="en-US" sz="4400" b="1" dirty="0" err="1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đồng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chứng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ty B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solidFill>
                    <a:srgbClr val="2E2E2E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T.2.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12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Dựa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hây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tiền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Tiến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thu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bán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cổ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cõng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ty B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thời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  <a:p>
              <a:pPr marL="742950" indent="-742950">
                <a:buAutoNum type="alphaLcParenR"/>
              </a:pP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15-3-2021; 	b) 15-4-2021; </a:t>
              </a:r>
              <a:endPara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c) 18-5-2021.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2354370" y="1981198"/>
            <a:ext cx="11697121" cy="5334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65724" y="8763000"/>
            <a:ext cx="11859491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Vào thời điểm 15-4-2021, giá mỗi cổ phiếu là 34 400 (đồng)</a:t>
            </a:r>
          </a:p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Số tiền thu được nếu bán thời điểm này là </a:t>
            </a:r>
          </a:p>
          <a:p>
            <a:pPr algn="ctr"/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36 000 . 34 400 = 1 238 400 000 (đồng)</a:t>
            </a:r>
          </a:p>
          <a:p>
            <a:r>
              <a:rPr lang="vi-VN" dirty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54370" y="9024610"/>
            <a:ext cx="1142003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Vào thời điểm 18-5-2021, giá mỗi cổ phiếu là 36 550 (đồng)</a:t>
            </a:r>
          </a:p>
          <a:p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Số tiền thu được nếu bán thời điểm này là </a:t>
            </a:r>
          </a:p>
          <a:p>
            <a:pPr algn="ctr"/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36 000 . 36 550 = 1 315 800 000 (đồng)</a:t>
            </a:r>
          </a:p>
          <a:p>
            <a:r>
              <a:rPr lang="vi-VN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6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9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8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1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3446</TotalTime>
  <Words>2606</Words>
  <PresentationFormat>Custom</PresentationFormat>
  <Paragraphs>290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Yu Gothic UI Semilight</vt:lpstr>
      <vt:lpstr>Aho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2022-07-02T08:49:56Z</dcterms:modified>
</cp:coreProperties>
</file>