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2" r:id="rId7"/>
    <p:sldId id="261" r:id="rId8"/>
    <p:sldId id="263" r:id="rId9"/>
    <p:sldId id="264" r:id="rId10"/>
    <p:sldId id="267" r:id="rId11"/>
    <p:sldId id="266"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6/27/2022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6/27/2022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vi-VN" sz="5400" u="sng" dirty="0" smtClean="0"/>
              <a:t>Bài 39</a:t>
            </a:r>
            <a:r>
              <a:rPr lang="vi-VN" sz="5400" dirty="0" smtClean="0"/>
              <a:t>: </a:t>
            </a:r>
            <a:br>
              <a:rPr lang="vi-VN" sz="5400" dirty="0" smtClean="0"/>
            </a:br>
            <a:r>
              <a:rPr lang="vi-VN" sz="5400" dirty="0" smtClean="0"/>
              <a:t>CHỨNG MINH</a:t>
            </a:r>
            <a:br>
              <a:rPr lang="vi-VN" sz="5400" dirty="0" smtClean="0"/>
            </a:br>
            <a:r>
              <a:rPr lang="vi-VN" sz="5400" dirty="0" smtClean="0"/>
              <a:t>CƠ THỂ SINH VẬT LÀ MỘT THỂ THỐNG NHẤT</a:t>
            </a:r>
            <a:endParaRPr lang="en-US" sz="5400" dirty="0"/>
          </a:p>
        </p:txBody>
      </p:sp>
    </p:spTree>
    <p:extLst>
      <p:ext uri="{BB962C8B-B14F-4D97-AF65-F5344CB8AC3E}">
        <p14:creationId xmlns:p14="http://schemas.microsoft.com/office/powerpoint/2010/main" val="1983029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Ii- Mối quan hệ giữa các hoạt động sống trong cơ thể</a:t>
            </a:r>
            <a:endParaRPr lang="en-US" sz="2800" dirty="0"/>
          </a:p>
        </p:txBody>
      </p:sp>
      <p:sp>
        <p:nvSpPr>
          <p:cNvPr id="6" name="Rectangle 5"/>
          <p:cNvSpPr/>
          <p:nvPr/>
        </p:nvSpPr>
        <p:spPr>
          <a:xfrm>
            <a:off x="1596864" y="2230030"/>
            <a:ext cx="8923874" cy="1330044"/>
          </a:xfrm>
          <a:prstGeom prst="rect">
            <a:avLst/>
          </a:prstGeom>
          <a:ln w="28575">
            <a:solidFill>
              <a:srgbClr val="00B050"/>
            </a:solidFill>
          </a:ln>
        </p:spPr>
        <p:txBody>
          <a:bodyPr wrap="square">
            <a:spAutoFit/>
          </a:bodyPr>
          <a:lstStyle/>
          <a:p>
            <a:pPr marL="342900" marR="0" lvl="0" indent="-342900">
              <a:lnSpc>
                <a:spcPct val="115000"/>
              </a:lnSpc>
              <a:spcBef>
                <a:spcPts val="0"/>
              </a:spcBef>
              <a:spcAft>
                <a:spcPts val="0"/>
              </a:spcAft>
              <a:buClr>
                <a:srgbClr val="000000"/>
              </a:buClr>
              <a:buSzPts val="1000"/>
              <a:buFont typeface="Symbol" panose="05050102010706020507" pitchFamily="18" charset="2"/>
              <a:buChar char="-"/>
              <a:tabLst>
                <a:tab pos="342900" algn="l"/>
              </a:tabLst>
            </a:pP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Cơ</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thể</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sinh</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vật</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là</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một</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thể</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thống</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nhất</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thể</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hiện</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ở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mối</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quan</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hệ</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giữa</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tế</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bào</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cơ</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thể</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môi</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trường</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và</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mối</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quan</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hệ</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giữa</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các</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hoạt</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động</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sống</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trong</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cơ</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thể</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US" sz="24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57253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Ii- Mối quan hệ giữa các hoạt động sống trong cơ thể</a:t>
            </a:r>
            <a:endParaRPr lang="en-US" sz="2800" dirty="0"/>
          </a:p>
        </p:txBody>
      </p:sp>
      <p:pic>
        <p:nvPicPr>
          <p:cNvPr id="5" name="Picture 4" descr="C:\Users\nguye\OneDrive\Desktop\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2555935" y="1240447"/>
            <a:ext cx="6896290" cy="3948001"/>
          </a:xfrm>
          <a:prstGeom prst="rect">
            <a:avLst/>
          </a:prstGeom>
          <a:noFill/>
          <a:ln>
            <a:noFill/>
          </a:ln>
        </p:spPr>
      </p:pic>
    </p:spTree>
    <p:extLst>
      <p:ext uri="{BB962C8B-B14F-4D97-AF65-F5344CB8AC3E}">
        <p14:creationId xmlns:p14="http://schemas.microsoft.com/office/powerpoint/2010/main" val="1642755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Ii- Mối quan hệ giữa các hoạt động sống trong cơ thể</a:t>
            </a:r>
            <a:endParaRPr lang="en-US" sz="2800" dirty="0"/>
          </a:p>
        </p:txBody>
      </p:sp>
      <p:sp>
        <p:nvSpPr>
          <p:cNvPr id="2" name="Rectangle 1"/>
          <p:cNvSpPr/>
          <p:nvPr/>
        </p:nvSpPr>
        <p:spPr>
          <a:xfrm>
            <a:off x="893851" y="1824225"/>
            <a:ext cx="10613205" cy="2074414"/>
          </a:xfrm>
          <a:prstGeom prst="rect">
            <a:avLst/>
          </a:prstGeom>
        </p:spPr>
        <p:txBody>
          <a:bodyPr wrap="square">
            <a:spAutoFit/>
          </a:bodyPr>
          <a:lstStyle/>
          <a:p>
            <a:pPr indent="228600" algn="just">
              <a:lnSpc>
                <a:spcPct val="115000"/>
              </a:lnSpc>
              <a:tabLst>
                <a:tab pos="171450" algn="l"/>
                <a:tab pos="400050" algn="l"/>
              </a:tabLst>
            </a:pPr>
            <a:r>
              <a:rPr lang="vi-VN" sz="2800" dirty="0">
                <a:latin typeface="Times New Roman" panose="02020603050405020304" pitchFamily="18" charset="0"/>
                <a:ea typeface="Segoe UI" panose="020B0502040204020203" pitchFamily="34" charset="0"/>
              </a:rPr>
              <a:t>1. </a:t>
            </a:r>
            <a:r>
              <a:rPr lang="en-US" sz="2800" dirty="0" err="1">
                <a:latin typeface="Times New Roman" panose="02020603050405020304" pitchFamily="18" charset="0"/>
                <a:ea typeface="Segoe UI" panose="020B0502040204020203" pitchFamily="34" charset="0"/>
              </a:rPr>
              <a:t>Bệnh</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suy</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dinh</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dưỡng</a:t>
            </a:r>
            <a:r>
              <a:rPr lang="en-US" sz="2800" dirty="0">
                <a:latin typeface="Times New Roman" panose="02020603050405020304" pitchFamily="18" charset="0"/>
                <a:ea typeface="Segoe UI" panose="020B0502040204020203" pitchFamily="34" charset="0"/>
              </a:rPr>
              <a:t> ở </a:t>
            </a:r>
            <a:r>
              <a:rPr lang="en-US" sz="2800" dirty="0" err="1">
                <a:latin typeface="Times New Roman" panose="02020603050405020304" pitchFamily="18" charset="0"/>
                <a:ea typeface="Segoe UI" panose="020B0502040204020203" pitchFamily="34" charset="0"/>
              </a:rPr>
              <a:t>trẻ</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em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là</a:t>
            </a:r>
            <a:r>
              <a:rPr lang="en-US" sz="2800" dirty="0">
                <a:latin typeface="Times New Roman" panose="02020603050405020304" pitchFamily="18" charset="0"/>
                <a:ea typeface="Segoe UI" panose="020B0502040204020203" pitchFamily="34" charset="0"/>
              </a:rPr>
              <a:t> do </a:t>
            </a:r>
            <a:r>
              <a:rPr lang="en-US" sz="2800" dirty="0" err="1">
                <a:latin typeface="Times New Roman" panose="02020603050405020304" pitchFamily="18" charset="0"/>
                <a:ea typeface="Segoe UI" panose="020B0502040204020203" pitchFamily="34" charset="0"/>
              </a:rPr>
              <a:t>hoạt</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động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sống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nào</a:t>
            </a:r>
            <a:r>
              <a:rPr lang="en-US" sz="2800" dirty="0">
                <a:latin typeface="Times New Roman" panose="02020603050405020304" pitchFamily="18" charset="0"/>
                <a:ea typeface="Segoe UI" panose="020B0502040204020203" pitchFamily="34" charset="0"/>
              </a:rPr>
              <a:t> chi </a:t>
            </a:r>
            <a:r>
              <a:rPr lang="en-US" sz="2800" dirty="0" err="1">
                <a:latin typeface="Times New Roman" panose="02020603050405020304" pitchFamily="18" charset="0"/>
                <a:ea typeface="Segoe UI" panose="020B0502040204020203" pitchFamily="34" charset="0"/>
              </a:rPr>
              <a:t>phối</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Giải</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thích</a:t>
            </a:r>
            <a:r>
              <a:rPr lang="en-US" sz="2800" dirty="0">
                <a:latin typeface="Times New Roman" panose="02020603050405020304" pitchFamily="18" charset="0"/>
                <a:ea typeface="Segoe UI" panose="020B0502040204020203" pitchFamily="34" charset="0"/>
              </a:rPr>
              <a:t>.</a:t>
            </a:r>
            <a:endParaRPr lang="en-US" sz="2800" dirty="0">
              <a:latin typeface="Segoe UI" panose="020B0502040204020203" pitchFamily="34" charset="0"/>
              <a:ea typeface="Segoe UI" panose="020B0502040204020203" pitchFamily="34" charset="0"/>
            </a:endParaRPr>
          </a:p>
          <a:p>
            <a:pPr indent="228600" algn="just">
              <a:lnSpc>
                <a:spcPct val="115000"/>
              </a:lnSpc>
              <a:tabLst>
                <a:tab pos="171450" algn="l"/>
                <a:tab pos="400050" algn="l"/>
              </a:tabLst>
            </a:pPr>
            <a:r>
              <a:rPr lang="vi-VN" sz="2800" dirty="0">
                <a:latin typeface="Times New Roman" panose="02020603050405020304" pitchFamily="18" charset="0"/>
                <a:ea typeface="Segoe UI" panose="020B0502040204020203" pitchFamily="34" charset="0"/>
              </a:rPr>
              <a:t>2. </a:t>
            </a:r>
            <a:r>
              <a:rPr lang="en-US" sz="2800" dirty="0" err="1">
                <a:latin typeface="Times New Roman" panose="02020603050405020304" pitchFamily="18" charset="0"/>
                <a:ea typeface="Segoe UI" panose="020B0502040204020203" pitchFamily="34" charset="0"/>
              </a:rPr>
              <a:t>Giải</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thích</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việc</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nên</a:t>
            </a:r>
            <a:r>
              <a:rPr lang="en-US" sz="2800" dirty="0">
                <a:latin typeface="Times New Roman" panose="02020603050405020304" pitchFamily="18" charset="0"/>
                <a:ea typeface="Segoe UI" panose="020B0502040204020203" pitchFamily="34" charset="0"/>
              </a:rPr>
              <a:t> hay </a:t>
            </a:r>
            <a:r>
              <a:rPr lang="en-US" sz="2800" dirty="0" err="1">
                <a:latin typeface="Times New Roman" panose="02020603050405020304" pitchFamily="18" charset="0"/>
                <a:ea typeface="Segoe UI" panose="020B0502040204020203" pitchFamily="34" charset="0"/>
              </a:rPr>
              <a:t>không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nên</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xén</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rễ</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xây</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bờ</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bao</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quanh</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gốc</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cây</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cổ</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thụ</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trổng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trước</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nhà</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trường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học</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hoặc</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ngoài</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đường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phố</a:t>
            </a:r>
            <a:r>
              <a:rPr lang="en-US" sz="2800" dirty="0">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845785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995.jpeg"/>
          <p:cNvPicPr>
            <a:picLocks noChangeAspect="1"/>
          </p:cNvPicPr>
          <p:nvPr/>
        </p:nvPicPr>
        <p:blipFill>
          <a:blip r:embed="rId2" cstate="print"/>
          <a:stretch>
            <a:fillRect/>
          </a:stretch>
        </p:blipFill>
        <p:spPr>
          <a:xfrm>
            <a:off x="1690249" y="372520"/>
            <a:ext cx="6933489" cy="4635632"/>
          </a:xfrm>
          <a:prstGeom prst="rect">
            <a:avLst/>
          </a:prstGeom>
        </p:spPr>
      </p:pic>
      <p:sp>
        <p:nvSpPr>
          <p:cNvPr id="5" name="Rectangle 4"/>
          <p:cNvSpPr/>
          <p:nvPr/>
        </p:nvSpPr>
        <p:spPr>
          <a:xfrm>
            <a:off x="8623738" y="861536"/>
            <a:ext cx="3431628" cy="4093428"/>
          </a:xfrm>
          <a:prstGeom prst="rect">
            <a:avLst/>
          </a:prstGeom>
        </p:spPr>
        <p:txBody>
          <a:bodyPr wrap="square">
            <a:spAutoFit/>
          </a:bodyPr>
          <a:lstStyle/>
          <a:p>
            <a:pPr marL="141605" marR="589280" indent="0" algn="just">
              <a:spcBef>
                <a:spcPts val="415"/>
              </a:spcBef>
              <a:spcAft>
                <a:spcPts val="0"/>
              </a:spcAft>
            </a:pPr>
            <a:r>
              <a:rPr lang="vi-VN" sz="2800" spc="-10" dirty="0" smtClean="0">
                <a:solidFill>
                  <a:srgbClr val="57585A"/>
                </a:solidFill>
                <a:latin typeface="+mj-lt"/>
                <a:cs typeface="Times New Roman" panose="02020603050405020304" pitchFamily="18" charset="0"/>
              </a:rPr>
              <a:t>*</a:t>
            </a:r>
            <a:r>
              <a:rPr lang="vi-VN" sz="2800" spc="-60" dirty="0" smtClean="0">
                <a:solidFill>
                  <a:srgbClr val="57585A"/>
                </a:solidFill>
                <a:latin typeface="+mj-lt"/>
              </a:rPr>
              <a:t> </a:t>
            </a:r>
            <a:r>
              <a:rPr lang="vi-VN" sz="2800" spc="-10" dirty="0">
                <a:latin typeface="+mj-lt"/>
                <a:ea typeface="Times New Roman" panose="02020603050405020304" pitchFamily="18" charset="0"/>
                <a:cs typeface="Times New Roman" panose="02020603050405020304" pitchFamily="18" charset="0"/>
              </a:rPr>
              <a:t>Khi</a:t>
            </a:r>
            <a:r>
              <a:rPr lang="vi-VN" sz="2800" spc="-55"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chạy,</a:t>
            </a:r>
            <a:r>
              <a:rPr lang="vi-VN" sz="2800" spc="-50"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hoạt</a:t>
            </a:r>
            <a:r>
              <a:rPr lang="vi-VN" sz="2800" spc="-55"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động</a:t>
            </a:r>
            <a:r>
              <a:rPr lang="vi-VN" sz="2800" spc="-50" dirty="0">
                <a:latin typeface="+mj-lt"/>
                <a:ea typeface="Times New Roman" panose="02020603050405020304" pitchFamily="18" charset="0"/>
                <a:cs typeface="Times New Roman" panose="02020603050405020304" pitchFamily="18" charset="0"/>
              </a:rPr>
              <a:t> </a:t>
            </a:r>
            <a:r>
              <a:rPr lang="vi-VN" sz="2800" spc="-10" dirty="0">
                <a:solidFill>
                  <a:schemeClr val="accent1"/>
                </a:solidFill>
                <a:latin typeface="+mj-lt"/>
                <a:ea typeface="Times New Roman" panose="02020603050405020304" pitchFamily="18" charset="0"/>
                <a:cs typeface="Times New Roman" panose="02020603050405020304" pitchFamily="18" charset="0"/>
              </a:rPr>
              <a:t>trao</a:t>
            </a:r>
            <a:r>
              <a:rPr lang="vi-VN" sz="2800" spc="-50" dirty="0">
                <a:solidFill>
                  <a:schemeClr val="accent1"/>
                </a:solidFill>
                <a:latin typeface="+mj-lt"/>
                <a:ea typeface="Times New Roman" panose="02020603050405020304" pitchFamily="18" charset="0"/>
                <a:cs typeface="Times New Roman" panose="02020603050405020304" pitchFamily="18" charset="0"/>
              </a:rPr>
              <a:t> </a:t>
            </a:r>
            <a:r>
              <a:rPr lang="vi-VN" sz="2800" spc="-10" dirty="0">
                <a:solidFill>
                  <a:schemeClr val="accent1"/>
                </a:solidFill>
                <a:latin typeface="+mj-lt"/>
                <a:ea typeface="Times New Roman" panose="02020603050405020304" pitchFamily="18" charset="0"/>
                <a:cs typeface="Times New Roman" panose="02020603050405020304" pitchFamily="18" charset="0"/>
              </a:rPr>
              <a:t>đổi</a:t>
            </a:r>
            <a:r>
              <a:rPr lang="vi-VN" sz="2800" spc="-55" dirty="0">
                <a:solidFill>
                  <a:schemeClr val="accent1"/>
                </a:solidFill>
                <a:latin typeface="+mj-lt"/>
                <a:ea typeface="Times New Roman" panose="02020603050405020304" pitchFamily="18" charset="0"/>
                <a:cs typeface="Times New Roman" panose="02020603050405020304" pitchFamily="18" charset="0"/>
              </a:rPr>
              <a:t> </a:t>
            </a:r>
            <a:r>
              <a:rPr lang="vi-VN" sz="2800" spc="-10" dirty="0">
                <a:solidFill>
                  <a:schemeClr val="accent1"/>
                </a:solidFill>
                <a:latin typeface="+mj-lt"/>
                <a:ea typeface="Times New Roman" panose="02020603050405020304" pitchFamily="18" charset="0"/>
                <a:cs typeface="Times New Roman" panose="02020603050405020304" pitchFamily="18" charset="0"/>
              </a:rPr>
              <a:t>chất</a:t>
            </a:r>
            <a:r>
              <a:rPr lang="vi-VN" sz="2800" spc="-50" dirty="0">
                <a:solidFill>
                  <a:schemeClr val="accent1"/>
                </a:solidFill>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ở</a:t>
            </a:r>
            <a:r>
              <a:rPr lang="vi-VN" sz="2800" spc="-75"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tế</a:t>
            </a:r>
            <a:r>
              <a:rPr lang="vi-VN" sz="2800" spc="-80"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bào</a:t>
            </a:r>
            <a:r>
              <a:rPr lang="vi-VN" sz="2800" spc="-50"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diễn</a:t>
            </a:r>
            <a:r>
              <a:rPr lang="vi-VN" sz="2800" spc="-55"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ra</a:t>
            </a:r>
            <a:r>
              <a:rPr lang="vi-VN" sz="2800" spc="-50"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mạnh</a:t>
            </a:r>
            <a:r>
              <a:rPr lang="vi-VN" sz="2800" dirty="0">
                <a:latin typeface="+mj-lt"/>
                <a:ea typeface="Times New Roman" panose="02020603050405020304" pitchFamily="18" charset="0"/>
                <a:cs typeface="Times New Roman" panose="02020603050405020304" pitchFamily="18" charset="0"/>
              </a:rPr>
              <a:t> mẽ</a:t>
            </a:r>
            <a:r>
              <a:rPr lang="vi-VN" sz="2800" spc="-45" dirty="0">
                <a:latin typeface="+mj-lt"/>
                <a:ea typeface="Times New Roman" panose="02020603050405020304" pitchFamily="18" charset="0"/>
                <a:cs typeface="Times New Roman" panose="02020603050405020304" pitchFamily="18" charset="0"/>
              </a:rPr>
              <a:t> </a:t>
            </a:r>
            <a:r>
              <a:rPr lang="vi-VN" sz="2800" dirty="0">
                <a:latin typeface="+mj-lt"/>
                <a:ea typeface="Times New Roman" panose="02020603050405020304" pitchFamily="18" charset="0"/>
                <a:cs typeface="Times New Roman" panose="02020603050405020304" pitchFamily="18" charset="0"/>
              </a:rPr>
              <a:t>nhằm </a:t>
            </a:r>
            <a:r>
              <a:rPr lang="vi-VN" sz="2800" dirty="0">
                <a:solidFill>
                  <a:srgbClr val="00B0F0"/>
                </a:solidFill>
                <a:latin typeface="+mj-lt"/>
                <a:ea typeface="Times New Roman" panose="02020603050405020304" pitchFamily="18" charset="0"/>
                <a:cs typeface="Times New Roman" panose="02020603050405020304" pitchFamily="18" charset="0"/>
              </a:rPr>
              <a:t>cung cấp</a:t>
            </a:r>
            <a:r>
              <a:rPr lang="vi-VN" sz="2800" spc="-25" dirty="0">
                <a:solidFill>
                  <a:srgbClr val="00B0F0"/>
                </a:solidFill>
                <a:latin typeface="+mj-lt"/>
                <a:ea typeface="Times New Roman" panose="02020603050405020304" pitchFamily="18" charset="0"/>
                <a:cs typeface="Times New Roman" panose="02020603050405020304" pitchFamily="18" charset="0"/>
              </a:rPr>
              <a:t> </a:t>
            </a:r>
            <a:r>
              <a:rPr lang="vi-VN" sz="2800" dirty="0">
                <a:solidFill>
                  <a:srgbClr val="00B0F0"/>
                </a:solidFill>
                <a:latin typeface="+mj-lt"/>
                <a:ea typeface="Times New Roman" panose="02020603050405020304" pitchFamily="18" charset="0"/>
                <a:cs typeface="Times New Roman" panose="02020603050405020304" pitchFamily="18" charset="0"/>
              </a:rPr>
              <a:t>đủ</a:t>
            </a:r>
            <a:r>
              <a:rPr lang="vi-VN" sz="2800" spc="-45" dirty="0">
                <a:solidFill>
                  <a:srgbClr val="00B0F0"/>
                </a:solidFill>
                <a:latin typeface="+mj-lt"/>
                <a:ea typeface="Times New Roman" panose="02020603050405020304" pitchFamily="18" charset="0"/>
                <a:cs typeface="Times New Roman" panose="02020603050405020304" pitchFamily="18" charset="0"/>
              </a:rPr>
              <a:t> </a:t>
            </a:r>
            <a:r>
              <a:rPr lang="vi-VN" sz="2800" dirty="0">
                <a:solidFill>
                  <a:srgbClr val="00B0F0"/>
                </a:solidFill>
                <a:latin typeface="+mj-lt"/>
                <a:ea typeface="Times New Roman" panose="02020603050405020304" pitchFamily="18" charset="0"/>
                <a:cs typeface="Times New Roman" panose="02020603050405020304" pitchFamily="18" charset="0"/>
              </a:rPr>
              <a:t>năng lượng</a:t>
            </a:r>
            <a:r>
              <a:rPr lang="vi-VN" sz="2800" dirty="0">
                <a:latin typeface="+mj-lt"/>
                <a:ea typeface="Times New Roman" panose="02020603050405020304" pitchFamily="18" charset="0"/>
                <a:cs typeface="Times New Roman" panose="02020603050405020304" pitchFamily="18" charset="0"/>
              </a:rPr>
              <a:t> cho hoạt</a:t>
            </a:r>
            <a:r>
              <a:rPr lang="vi-VN" sz="2800" spc="-25" dirty="0">
                <a:latin typeface="+mj-lt"/>
                <a:ea typeface="Times New Roman" panose="02020603050405020304" pitchFamily="18" charset="0"/>
                <a:cs typeface="Times New Roman" panose="02020603050405020304" pitchFamily="18" charset="0"/>
              </a:rPr>
              <a:t> </a:t>
            </a:r>
            <a:r>
              <a:rPr lang="vi-VN" sz="2800" dirty="0">
                <a:latin typeface="+mj-lt"/>
                <a:ea typeface="Times New Roman" panose="02020603050405020304" pitchFamily="18" charset="0"/>
                <a:cs typeface="Times New Roman" panose="02020603050405020304" pitchFamily="18" charset="0"/>
              </a:rPr>
              <a:t>động vận</a:t>
            </a:r>
            <a:r>
              <a:rPr lang="vi-VN" sz="2800" spc="-25" dirty="0">
                <a:latin typeface="+mj-lt"/>
                <a:ea typeface="Times New Roman" panose="02020603050405020304" pitchFamily="18" charset="0"/>
                <a:cs typeface="Times New Roman" panose="02020603050405020304" pitchFamily="18" charset="0"/>
              </a:rPr>
              <a:t> </a:t>
            </a:r>
            <a:r>
              <a:rPr lang="vi-VN" sz="2800" dirty="0">
                <a:latin typeface="+mj-lt"/>
                <a:ea typeface="Times New Roman" panose="02020603050405020304" pitchFamily="18" charset="0"/>
                <a:cs typeface="Times New Roman" panose="02020603050405020304" pitchFamily="18" charset="0"/>
              </a:rPr>
              <a:t>động của</a:t>
            </a:r>
            <a:r>
              <a:rPr lang="vi-VN" sz="2800" spc="-80" dirty="0">
                <a:latin typeface="+mj-lt"/>
                <a:ea typeface="Times New Roman" panose="02020603050405020304" pitchFamily="18" charset="0"/>
                <a:cs typeface="Times New Roman" panose="02020603050405020304" pitchFamily="18" charset="0"/>
              </a:rPr>
              <a:t> </a:t>
            </a:r>
            <a:r>
              <a:rPr lang="vi-VN" sz="2800" dirty="0">
                <a:latin typeface="+mj-lt"/>
                <a:ea typeface="Times New Roman" panose="02020603050405020304" pitchFamily="18" charset="0"/>
                <a:cs typeface="Times New Roman" panose="02020603050405020304" pitchFamily="18" charset="0"/>
              </a:rPr>
              <a:t>cơ.</a:t>
            </a:r>
            <a:endParaRPr lang="vi-VN" sz="2800" dirty="0">
              <a:latin typeface="+mj-lt"/>
            </a:endParaRPr>
          </a:p>
          <a:p>
            <a:pPr algn="just"/>
            <a:r>
              <a:rPr lang="vi-VN" dirty="0">
                <a:latin typeface="Calibri" panose="020F0502020204030204" pitchFamily="34" charset="0"/>
                <a:ea typeface="Times New Roman" panose="02020603050405020304" pitchFamily="18" charset="0"/>
                <a:cs typeface="Times New Roman" panose="02020603050405020304" pitchFamily="18" charset="0"/>
              </a:rPr>
              <a:t/>
            </a:r>
            <a:br>
              <a:rPr lang="vi-VN" dirty="0">
                <a:latin typeface="Calibri" panose="020F0502020204030204" pitchFamily="34" charset="0"/>
                <a:ea typeface="Times New Roman" panose="02020603050405020304" pitchFamily="18" charset="0"/>
                <a:cs typeface="Times New Roman" panose="02020603050405020304" pitchFamily="18" charset="0"/>
              </a:rPr>
            </a:br>
            <a:endParaRPr lang="vi-VN" dirty="0">
              <a:effectLst/>
              <a:latin typeface="Times New Roman" panose="02020603050405020304" pitchFamily="18" charset="0"/>
            </a:endParaRPr>
          </a:p>
        </p:txBody>
      </p:sp>
    </p:spTree>
    <p:extLst>
      <p:ext uri="{BB962C8B-B14F-4D97-AF65-F5344CB8AC3E}">
        <p14:creationId xmlns:p14="http://schemas.microsoft.com/office/powerpoint/2010/main" val="273541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26" y="-173421"/>
            <a:ext cx="11359054" cy="1151965"/>
          </a:xfrm>
        </p:spPr>
        <p:txBody>
          <a:bodyPr>
            <a:normAutofit/>
          </a:bodyPr>
          <a:lstStyle/>
          <a:p>
            <a:r>
              <a:rPr lang="vi-VN" sz="2800" dirty="0" smtClean="0"/>
              <a:t>I- Mối quan hệ giữa tế bào với cơ thể và môi trường</a:t>
            </a:r>
            <a:endParaRPr lang="en-US" sz="2800" dirty="0"/>
          </a:p>
        </p:txBody>
      </p:sp>
      <p:pic>
        <p:nvPicPr>
          <p:cNvPr id="2049" name="Shape 1154"/>
          <p:cNvPicPr>
            <a:picLocks noChangeAspect="1" noChangeArrowheads="1"/>
          </p:cNvPicPr>
          <p:nvPr/>
        </p:nvPicPr>
        <p:blipFill>
          <a:blip r:embed="rId2">
            <a:extLst>
              <a:ext uri="{28A0092B-C50C-407E-A947-70E740481C1C}">
                <a14:useLocalDpi xmlns:a14="http://schemas.microsoft.com/office/drawing/2010/main" val="0"/>
              </a:ext>
            </a:extLst>
          </a:blip>
          <a:srcRect t="37013"/>
          <a:stretch>
            <a:fillRect/>
          </a:stretch>
        </p:blipFill>
        <p:spPr bwMode="auto">
          <a:xfrm>
            <a:off x="853493" y="2781856"/>
            <a:ext cx="1955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Shape 1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545" y="2926864"/>
            <a:ext cx="2554288" cy="173037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068025" y="2359920"/>
            <a:ext cx="5494655" cy="2469515"/>
            <a:chOff x="0" y="0"/>
            <a:chExt cx="6273800" cy="3272790"/>
          </a:xfrm>
        </p:grpSpPr>
        <p:pic>
          <p:nvPicPr>
            <p:cNvPr id="7" name="Picture 6" descr="https://lh6.googleusercontent.com/9A4A1svO9vNjBAJLpBxBYc9nqxK5w46zHozGVyE_xtYU2u6VHl31GJtD4BJTAG0Ed0MXWxPkm0lB9PZTJt6ucWQCNQoXtVegEdYdX4yhcvAc12wyuRpRHrsKDfEST7hER3SyrQ8vsuTxXje1X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43600" cy="3272790"/>
            </a:xfrm>
            <a:prstGeom prst="rect">
              <a:avLst/>
            </a:prstGeom>
            <a:noFill/>
            <a:ln>
              <a:noFill/>
            </a:ln>
          </p:spPr>
        </p:pic>
        <p:sp>
          <p:nvSpPr>
            <p:cNvPr id="8" name="Text Box 2"/>
            <p:cNvSpPr txBox="1">
              <a:spLocks noChangeArrowheads="1"/>
            </p:cNvSpPr>
            <p:nvPr/>
          </p:nvSpPr>
          <p:spPr bwMode="auto">
            <a:xfrm>
              <a:off x="4432300" y="869950"/>
              <a:ext cx="1841500" cy="635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1. </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9" name="Text Box 2"/>
            <p:cNvSpPr txBox="1">
              <a:spLocks noChangeArrowheads="1"/>
            </p:cNvSpPr>
            <p:nvPr/>
          </p:nvSpPr>
          <p:spPr bwMode="auto">
            <a:xfrm>
              <a:off x="0" y="1625600"/>
              <a:ext cx="1727200" cy="996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2. </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0" name="Text Box 2"/>
            <p:cNvSpPr txBox="1">
              <a:spLocks noChangeArrowheads="1"/>
            </p:cNvSpPr>
            <p:nvPr/>
          </p:nvSpPr>
          <p:spPr bwMode="auto">
            <a:xfrm>
              <a:off x="2609850" y="1625600"/>
              <a:ext cx="1079500" cy="355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3. </a:t>
              </a:r>
              <a:endParaRPr lang="en-US" sz="1400">
                <a:solidFill>
                  <a:srgbClr val="000000"/>
                </a:solidFill>
                <a:effectLst/>
                <a:latin typeface="Times New Roman" panose="02020603050405020304" pitchFamily="18" charset="0"/>
                <a:ea typeface="Calibri" panose="020F0502020204030204" pitchFamily="34" charset="0"/>
              </a:endParaRPr>
            </a:p>
          </p:txBody>
        </p:sp>
      </p:grpSp>
      <p:sp>
        <p:nvSpPr>
          <p:cNvPr id="4" name="Rectangle 8"/>
          <p:cNvSpPr>
            <a:spLocks noChangeArrowheads="1"/>
          </p:cNvSpPr>
          <p:nvPr/>
        </p:nvSpPr>
        <p:spPr bwMode="auto">
          <a:xfrm>
            <a:off x="746781" y="521182"/>
            <a:ext cx="1000949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0" algn="l"/>
              </a:tabLst>
              <a:defRPr>
                <a:solidFill>
                  <a:schemeClr val="tx1"/>
                </a:solidFill>
                <a:latin typeface="Arial" panose="020B0604020202020204" pitchFamily="34" charset="0"/>
              </a:defRPr>
            </a:lvl1pPr>
            <a:lvl2pPr eaLnBrk="0" fontAlgn="base" hangingPunct="0">
              <a:spcBef>
                <a:spcPct val="0"/>
              </a:spcBef>
              <a:spcAft>
                <a:spcPct val="0"/>
              </a:spcAft>
              <a:tabLst>
                <a:tab pos="571500" algn="l"/>
              </a:tabLst>
              <a:defRPr>
                <a:solidFill>
                  <a:schemeClr val="tx1"/>
                </a:solidFill>
                <a:latin typeface="Arial" panose="020B0604020202020204" pitchFamily="34" charset="0"/>
              </a:defRPr>
            </a:lvl2pPr>
            <a:lvl3pPr eaLnBrk="0" fontAlgn="base" hangingPunct="0">
              <a:spcBef>
                <a:spcPct val="0"/>
              </a:spcBef>
              <a:spcAft>
                <a:spcPct val="0"/>
              </a:spcAft>
              <a:tabLst>
                <a:tab pos="571500" algn="l"/>
              </a:tabLst>
              <a:defRPr>
                <a:solidFill>
                  <a:schemeClr val="tx1"/>
                </a:solidFill>
                <a:latin typeface="Arial" panose="020B0604020202020204" pitchFamily="34" charset="0"/>
              </a:defRPr>
            </a:lvl3pPr>
            <a:lvl4pPr eaLnBrk="0" fontAlgn="base" hangingPunct="0">
              <a:spcBef>
                <a:spcPct val="0"/>
              </a:spcBef>
              <a:spcAft>
                <a:spcPct val="0"/>
              </a:spcAft>
              <a:tabLst>
                <a:tab pos="571500" algn="l"/>
              </a:tabLst>
              <a:defRPr>
                <a:solidFill>
                  <a:schemeClr val="tx1"/>
                </a:solidFill>
                <a:latin typeface="Arial" panose="020B0604020202020204" pitchFamily="34" charset="0"/>
              </a:defRPr>
            </a:lvl4pPr>
            <a:lvl5pPr eaLnBrk="0" fontAlgn="base" hangingPunct="0">
              <a:spcBef>
                <a:spcPct val="0"/>
              </a:spcBef>
              <a:spcAft>
                <a:spcPct val="0"/>
              </a:spcAft>
              <a:tabLst>
                <a:tab pos="571500" algn="l"/>
              </a:tabLst>
              <a:defRPr>
                <a:solidFill>
                  <a:schemeClr val="tx1"/>
                </a:solidFill>
                <a:latin typeface="Arial" panose="020B0604020202020204" pitchFamily="34" charset="0"/>
              </a:defRPr>
            </a:lvl5pPr>
            <a:lvl6pPr eaLnBrk="0" fontAlgn="base" hangingPunct="0">
              <a:spcBef>
                <a:spcPct val="0"/>
              </a:spcBef>
              <a:spcAft>
                <a:spcPct val="0"/>
              </a:spcAft>
              <a:tabLst>
                <a:tab pos="571500" algn="l"/>
              </a:tabLst>
              <a:defRPr>
                <a:solidFill>
                  <a:schemeClr val="tx1"/>
                </a:solidFill>
                <a:latin typeface="Arial" panose="020B0604020202020204" pitchFamily="34" charset="0"/>
              </a:defRPr>
            </a:lvl6pPr>
            <a:lvl7pPr eaLnBrk="0" fontAlgn="base" hangingPunct="0">
              <a:spcBef>
                <a:spcPct val="0"/>
              </a:spcBef>
              <a:spcAft>
                <a:spcPct val="0"/>
              </a:spcAft>
              <a:tabLst>
                <a:tab pos="571500" algn="l"/>
              </a:tabLst>
              <a:defRPr>
                <a:solidFill>
                  <a:schemeClr val="tx1"/>
                </a:solidFill>
                <a:latin typeface="Arial" panose="020B0604020202020204" pitchFamily="34" charset="0"/>
              </a:defRPr>
            </a:lvl7pPr>
            <a:lvl8pPr eaLnBrk="0" fontAlgn="base" hangingPunct="0">
              <a:spcBef>
                <a:spcPct val="0"/>
              </a:spcBef>
              <a:spcAft>
                <a:spcPct val="0"/>
              </a:spcAft>
              <a:tabLst>
                <a:tab pos="571500" algn="l"/>
              </a:tabLst>
              <a:defRPr>
                <a:solidFill>
                  <a:schemeClr val="tx1"/>
                </a:solidFill>
                <a:latin typeface="Arial" panose="020B0604020202020204" pitchFamily="34" charset="0"/>
              </a:defRPr>
            </a:lvl8pPr>
            <a:lvl9pPr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71500" algn="l"/>
              </a:tabLst>
            </a:pPr>
            <a:r>
              <a:rPr kumimoji="0" lang="en-US" sz="2800" b="1" i="0" u="sng"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vi-VN" sz="28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học tập số 1</a:t>
            </a:r>
            <a:endParaRPr kumimoji="0" 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Hãy lấy ví dụ chứng tỏ rằng một tế bào có thể đảm nhận chức năng của một cơ thể sống?</a:t>
            </a:r>
            <a:endParaRPr kumimoji="0" 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Vẽ sơ đồ về mối quan hệ giữa cơ thể (tế bào) – môi trường đối với cơ thể đơn bào.</a:t>
            </a:r>
            <a:endParaRPr kumimoji="0" 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kumimoji="0" lang="vi-VN"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12"/>
          <p:cNvSpPr>
            <a:spLocks noChangeArrowheads="1"/>
          </p:cNvSpPr>
          <p:nvPr/>
        </p:nvSpPr>
        <p:spPr bwMode="auto">
          <a:xfrm>
            <a:off x="1072056" y="4069818"/>
            <a:ext cx="1004948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r>
            <a:br>
              <a:rPr kumimoji="0" lang="en-US" sz="1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Từ đó, Chứng minh rằng cơ thể đơn bào là một cơ thể thống nhất?</a:t>
            </a:r>
            <a:endParaRPr kumimoji="0" 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9733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5157" y="-237712"/>
            <a:ext cx="11359054" cy="1151965"/>
          </a:xfrm>
        </p:spPr>
        <p:txBody>
          <a:bodyPr>
            <a:normAutofit/>
          </a:bodyPr>
          <a:lstStyle/>
          <a:p>
            <a:r>
              <a:rPr lang="vi-VN" sz="2800" dirty="0" smtClean="0"/>
              <a:t>I- Mối quan hệ giữa tế bào với cơ thể và môi trường</a:t>
            </a:r>
            <a:endParaRPr lang="en-US" sz="2800" dirty="0"/>
          </a:p>
        </p:txBody>
      </p:sp>
      <p:grpSp>
        <p:nvGrpSpPr>
          <p:cNvPr id="7" name="Group 6"/>
          <p:cNvGrpSpPr/>
          <p:nvPr/>
        </p:nvGrpSpPr>
        <p:grpSpPr>
          <a:xfrm>
            <a:off x="3036259" y="2544110"/>
            <a:ext cx="4700182" cy="2449130"/>
            <a:chOff x="0" y="0"/>
            <a:chExt cx="6273800" cy="3272790"/>
          </a:xfrm>
        </p:grpSpPr>
        <p:pic>
          <p:nvPicPr>
            <p:cNvPr id="8" name="Picture 7" descr="https://lh6.googleusercontent.com/9A4A1svO9vNjBAJLpBxBYc9nqxK5w46zHozGVyE_xtYU2u6VHl31GJtD4BJTAG0Ed0MXWxPkm0lB9PZTJt6ucWQCNQoXtVegEdYdX4yhcvAc12wyuRpRHrsKDfEST7hER3SyrQ8vsuTxXje1X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656" y="0"/>
              <a:ext cx="5943600" cy="3272790"/>
            </a:xfrm>
            <a:prstGeom prst="rect">
              <a:avLst/>
            </a:prstGeom>
            <a:noFill/>
            <a:ln>
              <a:noFill/>
            </a:ln>
          </p:spPr>
        </p:pic>
        <p:sp>
          <p:nvSpPr>
            <p:cNvPr id="9" name="Text Box 2"/>
            <p:cNvSpPr txBox="1">
              <a:spLocks noChangeArrowheads="1"/>
            </p:cNvSpPr>
            <p:nvPr/>
          </p:nvSpPr>
          <p:spPr bwMode="auto">
            <a:xfrm>
              <a:off x="4432300" y="869950"/>
              <a:ext cx="1841500" cy="635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1. Carbondioside</a:t>
              </a:r>
              <a:endParaRPr lang="en-US" sz="140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CO</a:t>
              </a:r>
              <a:r>
                <a:rPr lang="vi-VN" sz="1400" baseline="-25000">
                  <a:solidFill>
                    <a:srgbClr val="000000"/>
                  </a:solidFill>
                  <a:effectLst/>
                  <a:latin typeface="Times New Roman" panose="02020603050405020304" pitchFamily="18" charset="0"/>
                  <a:ea typeface="Calibri" panose="020F0502020204030204" pitchFamily="34" charset="0"/>
                </a:rPr>
                <a:t>2</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0" name="Text Box 2"/>
            <p:cNvSpPr txBox="1">
              <a:spLocks noChangeArrowheads="1"/>
            </p:cNvSpPr>
            <p:nvPr/>
          </p:nvSpPr>
          <p:spPr bwMode="auto">
            <a:xfrm>
              <a:off x="0" y="1625600"/>
              <a:ext cx="1727200" cy="996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2. Thức ăn, nước, muối khoáng</a:t>
              </a:r>
              <a:endParaRPr lang="en-US" sz="140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 </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1" name="Text Box 2"/>
            <p:cNvSpPr txBox="1">
              <a:spLocks noChangeArrowheads="1"/>
            </p:cNvSpPr>
            <p:nvPr/>
          </p:nvSpPr>
          <p:spPr bwMode="auto">
            <a:xfrm>
              <a:off x="2609849" y="1625599"/>
              <a:ext cx="1244303" cy="5193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3.Tiêu hóa</a:t>
              </a:r>
              <a:endParaRPr lang="en-US" sz="140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 </a:t>
              </a:r>
              <a:endParaRPr lang="en-US" sz="1400">
                <a:solidFill>
                  <a:srgbClr val="000000"/>
                </a:solidFill>
                <a:effectLst/>
                <a:latin typeface="Times New Roman" panose="02020603050405020304" pitchFamily="18" charset="0"/>
                <a:ea typeface="Calibri" panose="020F0502020204030204" pitchFamily="34" charset="0"/>
              </a:endParaRPr>
            </a:p>
          </p:txBody>
        </p:sp>
      </p:grpSp>
      <p:sp>
        <p:nvSpPr>
          <p:cNvPr id="5" name="Rectangle 8"/>
          <p:cNvSpPr>
            <a:spLocks noChangeArrowheads="1"/>
          </p:cNvSpPr>
          <p:nvPr/>
        </p:nvSpPr>
        <p:spPr bwMode="auto">
          <a:xfrm>
            <a:off x="131266" y="653698"/>
            <a:ext cx="1103674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571500" algn="l"/>
              </a:tabLst>
              <a:defRPr>
                <a:solidFill>
                  <a:schemeClr val="tx1"/>
                </a:solidFill>
                <a:latin typeface="Arial" panose="020B0604020202020204" pitchFamily="34" charset="0"/>
              </a:defRPr>
            </a:lvl1pPr>
            <a:lvl2pPr eaLnBrk="0" fontAlgn="base" hangingPunct="0">
              <a:spcBef>
                <a:spcPct val="0"/>
              </a:spcBef>
              <a:spcAft>
                <a:spcPct val="0"/>
              </a:spcAft>
              <a:tabLst>
                <a:tab pos="571500" algn="l"/>
              </a:tabLst>
              <a:defRPr>
                <a:solidFill>
                  <a:schemeClr val="tx1"/>
                </a:solidFill>
                <a:latin typeface="Arial" panose="020B0604020202020204" pitchFamily="34" charset="0"/>
              </a:defRPr>
            </a:lvl2pPr>
            <a:lvl3pPr eaLnBrk="0" fontAlgn="base" hangingPunct="0">
              <a:spcBef>
                <a:spcPct val="0"/>
              </a:spcBef>
              <a:spcAft>
                <a:spcPct val="0"/>
              </a:spcAft>
              <a:tabLst>
                <a:tab pos="571500" algn="l"/>
              </a:tabLst>
              <a:defRPr>
                <a:solidFill>
                  <a:schemeClr val="tx1"/>
                </a:solidFill>
                <a:latin typeface="Arial" panose="020B0604020202020204" pitchFamily="34" charset="0"/>
              </a:defRPr>
            </a:lvl3pPr>
            <a:lvl4pPr eaLnBrk="0" fontAlgn="base" hangingPunct="0">
              <a:spcBef>
                <a:spcPct val="0"/>
              </a:spcBef>
              <a:spcAft>
                <a:spcPct val="0"/>
              </a:spcAft>
              <a:tabLst>
                <a:tab pos="571500" algn="l"/>
              </a:tabLst>
              <a:defRPr>
                <a:solidFill>
                  <a:schemeClr val="tx1"/>
                </a:solidFill>
                <a:latin typeface="Arial" panose="020B0604020202020204" pitchFamily="34" charset="0"/>
              </a:defRPr>
            </a:lvl4pPr>
            <a:lvl5pPr eaLnBrk="0" fontAlgn="base" hangingPunct="0">
              <a:spcBef>
                <a:spcPct val="0"/>
              </a:spcBef>
              <a:spcAft>
                <a:spcPct val="0"/>
              </a:spcAft>
              <a:tabLst>
                <a:tab pos="571500" algn="l"/>
              </a:tabLst>
              <a:defRPr>
                <a:solidFill>
                  <a:schemeClr val="tx1"/>
                </a:solidFill>
                <a:latin typeface="Arial" panose="020B0604020202020204" pitchFamily="34" charset="0"/>
              </a:defRPr>
            </a:lvl5pPr>
            <a:lvl6pPr eaLnBrk="0" fontAlgn="base" hangingPunct="0">
              <a:spcBef>
                <a:spcPct val="0"/>
              </a:spcBef>
              <a:spcAft>
                <a:spcPct val="0"/>
              </a:spcAft>
              <a:tabLst>
                <a:tab pos="571500" algn="l"/>
              </a:tabLst>
              <a:defRPr>
                <a:solidFill>
                  <a:schemeClr val="tx1"/>
                </a:solidFill>
                <a:latin typeface="Arial" panose="020B0604020202020204" pitchFamily="34" charset="0"/>
              </a:defRPr>
            </a:lvl6pPr>
            <a:lvl7pPr eaLnBrk="0" fontAlgn="base" hangingPunct="0">
              <a:spcBef>
                <a:spcPct val="0"/>
              </a:spcBef>
              <a:spcAft>
                <a:spcPct val="0"/>
              </a:spcAft>
              <a:tabLst>
                <a:tab pos="571500" algn="l"/>
              </a:tabLst>
              <a:defRPr>
                <a:solidFill>
                  <a:schemeClr val="tx1"/>
                </a:solidFill>
                <a:latin typeface="Arial" panose="020B0604020202020204" pitchFamily="34" charset="0"/>
              </a:defRPr>
            </a:lvl7pPr>
            <a:lvl8pPr eaLnBrk="0" fontAlgn="base" hangingPunct="0">
              <a:spcBef>
                <a:spcPct val="0"/>
              </a:spcBef>
              <a:spcAft>
                <a:spcPct val="0"/>
              </a:spcAft>
              <a:tabLst>
                <a:tab pos="571500" algn="l"/>
              </a:tabLst>
              <a:defRPr>
                <a:solidFill>
                  <a:schemeClr val="tx1"/>
                </a:solidFill>
                <a:latin typeface="Arial" panose="020B0604020202020204" pitchFamily="34" charset="0"/>
              </a:defRPr>
            </a:lvl8pPr>
            <a:lvl9pPr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marR="0" lvl="0" indent="228600" algn="ctr" defTabSz="914400" rtl="0" eaLnBrk="0" fontAlgn="base" latinLnBrk="0" hangingPunct="0">
              <a:lnSpc>
                <a:spcPct val="100000"/>
              </a:lnSpc>
              <a:spcBef>
                <a:spcPct val="0"/>
              </a:spcBef>
              <a:spcAft>
                <a:spcPct val="0"/>
              </a:spcAft>
              <a:buClrTx/>
              <a:buSzTx/>
              <a:buFontTx/>
              <a:buNone/>
              <a:tabLst>
                <a:tab pos="571500" algn="l"/>
              </a:tabLst>
            </a:pPr>
            <a:r>
              <a:rPr kumimoji="0" lang="en-US" sz="2800" b="1" i="0" u="sng"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vi-VN" sz="28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học tập số 1</a:t>
            </a:r>
            <a:endParaRPr kumimoji="0" lang="en-US" sz="28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571500" algn="l"/>
              </a:tabLst>
            </a:pP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t>
            </a: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ật đơn bào là cơ thể sống nhỏ bé có cấu tạo từ một tế bào. Ví dụ: cơ thể trùng roi (tế bào trùng roi)..</a:t>
            </a:r>
            <a:endParaRPr kumimoji="0" lang="en-US" sz="28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571500" algn="l"/>
              </a:tabLst>
            </a:pP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Vẽ sơ đồ về mối quan hệ giữa cơ thể (tế bào) – môi trường đối với cơ thể đơn bào.</a:t>
            </a:r>
            <a:endParaRPr kumimoji="0" lang="en-US" sz="28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571500" algn="l"/>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2"/>
          <p:cNvSpPr>
            <a:spLocks noChangeArrowheads="1"/>
          </p:cNvSpPr>
          <p:nvPr/>
        </p:nvSpPr>
        <p:spPr bwMode="auto">
          <a:xfrm>
            <a:off x="0" y="-7176179"/>
            <a:ext cx="11594211" cy="1306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r>
            <a:br>
              <a:rPr kumimoji="0" lang="en-US" sz="1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sz="13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8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767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smtClean="0"/>
              <a:t>I- Mối quan hệ giữa tế bào với cơ thể và môi trường</a:t>
            </a:r>
            <a:endParaRPr lang="en-US" sz="2800" dirty="0"/>
          </a:p>
        </p:txBody>
      </p:sp>
      <p:sp>
        <p:nvSpPr>
          <p:cNvPr id="5" name="Rectangle 4"/>
          <p:cNvSpPr/>
          <p:nvPr/>
        </p:nvSpPr>
        <p:spPr>
          <a:xfrm>
            <a:off x="4261355" y="708812"/>
            <a:ext cx="2223686" cy="369332"/>
          </a:xfrm>
          <a:prstGeom prst="rect">
            <a:avLst/>
          </a:prstGeom>
        </p:spPr>
        <p:txBody>
          <a:bodyPr wrap="none">
            <a:spAutoFit/>
          </a:bodyPr>
          <a:lstStyle/>
          <a:p>
            <a:r>
              <a:rPr lang="vi-VN" b="1" u="sng" dirty="0"/>
              <a:t>Phiếu học tập số 2</a:t>
            </a:r>
            <a:endParaRPr lang="en-US" dirty="0"/>
          </a:p>
        </p:txBody>
      </p:sp>
      <p:grpSp>
        <p:nvGrpSpPr>
          <p:cNvPr id="9" name="Group 8"/>
          <p:cNvGrpSpPr/>
          <p:nvPr/>
        </p:nvGrpSpPr>
        <p:grpSpPr>
          <a:xfrm>
            <a:off x="629110" y="1618637"/>
            <a:ext cx="6960870" cy="3431540"/>
            <a:chOff x="0" y="0"/>
            <a:chExt cx="6960870" cy="3431540"/>
          </a:xfrm>
        </p:grpSpPr>
        <p:pic>
          <p:nvPicPr>
            <p:cNvPr id="10" name="Picture 9" descr="https://lh3.googleusercontent.com/C5rA-1jETmwgaId2sfPr7byOdl9oNOLZ5aDodXaC3HjyIo5NDeVIHHI1yK0NlioC-nPk0HkFn5aVsSJz8Na0m-h3NugVzDlPpVaRbqJP6W75-dM_cIJbMITGv54ZlA9fa7xdmlZyIrpXUjcu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77870" cy="3296285"/>
            </a:xfrm>
            <a:prstGeom prst="rect">
              <a:avLst/>
            </a:prstGeom>
            <a:noFill/>
            <a:ln>
              <a:noFill/>
            </a:ln>
          </p:spPr>
        </p:pic>
        <p:grpSp>
          <p:nvGrpSpPr>
            <p:cNvPr id="11" name="Group 10"/>
            <p:cNvGrpSpPr/>
            <p:nvPr/>
          </p:nvGrpSpPr>
          <p:grpSpPr>
            <a:xfrm>
              <a:off x="3435350" y="82550"/>
              <a:ext cx="3525520" cy="3348990"/>
              <a:chOff x="0" y="0"/>
              <a:chExt cx="3525520" cy="3348990"/>
            </a:xfrm>
          </p:grpSpPr>
          <p:pic>
            <p:nvPicPr>
              <p:cNvPr id="12" name="Picture 11" descr="C:\Users\nguye\OneDrive\Desktop\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25520" cy="3348990"/>
              </a:xfrm>
              <a:prstGeom prst="rect">
                <a:avLst/>
              </a:prstGeom>
              <a:noFill/>
              <a:ln>
                <a:noFill/>
              </a:ln>
            </p:spPr>
          </p:pic>
          <p:sp>
            <p:nvSpPr>
              <p:cNvPr id="13" name="Text Box 2"/>
              <p:cNvSpPr txBox="1">
                <a:spLocks noChangeArrowheads="1"/>
              </p:cNvSpPr>
              <p:nvPr/>
            </p:nvSpPr>
            <p:spPr bwMode="auto">
              <a:xfrm>
                <a:off x="2076450" y="1670050"/>
                <a:ext cx="342900" cy="666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300">
                    <a:solidFill>
                      <a:srgbClr val="000000"/>
                    </a:solidFill>
                    <a:effectLst/>
                    <a:latin typeface="Times New Roman" panose="02020603050405020304" pitchFamily="18" charset="0"/>
                    <a:ea typeface="Calibri" panose="020F0502020204030204" pitchFamily="34" charset="0"/>
                  </a:rPr>
                  <a:t>4.</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4" name="Text Box 2"/>
              <p:cNvSpPr txBox="1">
                <a:spLocks noChangeArrowheads="1"/>
              </p:cNvSpPr>
              <p:nvPr/>
            </p:nvSpPr>
            <p:spPr bwMode="auto">
              <a:xfrm>
                <a:off x="400050" y="1035050"/>
                <a:ext cx="647700" cy="323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300">
                    <a:solidFill>
                      <a:srgbClr val="000000"/>
                    </a:solidFill>
                    <a:effectLst/>
                    <a:latin typeface="Times New Roman" panose="02020603050405020304" pitchFamily="18" charset="0"/>
                    <a:ea typeface="Calibri" panose="020F0502020204030204" pitchFamily="34" charset="0"/>
                  </a:rPr>
                  <a:t>1.</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5" name="Text Box 2"/>
              <p:cNvSpPr txBox="1">
                <a:spLocks noChangeArrowheads="1"/>
              </p:cNvSpPr>
              <p:nvPr/>
            </p:nvSpPr>
            <p:spPr bwMode="auto">
              <a:xfrm>
                <a:off x="1778000" y="952500"/>
                <a:ext cx="520700" cy="323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300">
                    <a:solidFill>
                      <a:srgbClr val="000000"/>
                    </a:solidFill>
                    <a:effectLst/>
                    <a:latin typeface="Times New Roman" panose="02020603050405020304" pitchFamily="18" charset="0"/>
                    <a:ea typeface="Calibri" panose="020F0502020204030204" pitchFamily="34" charset="0"/>
                  </a:rPr>
                  <a:t>2.</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6" name="Text Box 2"/>
              <p:cNvSpPr txBox="1">
                <a:spLocks noChangeArrowheads="1"/>
              </p:cNvSpPr>
              <p:nvPr/>
            </p:nvSpPr>
            <p:spPr bwMode="auto">
              <a:xfrm>
                <a:off x="2749550" y="812800"/>
                <a:ext cx="520700" cy="323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300">
                    <a:solidFill>
                      <a:srgbClr val="000000"/>
                    </a:solidFill>
                    <a:effectLst/>
                    <a:latin typeface="Times New Roman" panose="02020603050405020304" pitchFamily="18" charset="0"/>
                    <a:ea typeface="Calibri" panose="020F0502020204030204" pitchFamily="34" charset="0"/>
                  </a:rPr>
                  <a:t>3.</a:t>
                </a:r>
                <a:endParaRPr lang="en-US" sz="1400">
                  <a:solidFill>
                    <a:srgbClr val="000000"/>
                  </a:solidFill>
                  <a:effectLst/>
                  <a:latin typeface="Times New Roman" panose="02020603050405020304" pitchFamily="18" charset="0"/>
                  <a:ea typeface="Calibri" panose="020F0502020204030204" pitchFamily="34" charset="0"/>
                </a:endParaRPr>
              </a:p>
            </p:txBody>
          </p:sp>
        </p:grpSp>
      </p:grpSp>
      <p:sp>
        <p:nvSpPr>
          <p:cNvPr id="17" name="Rectangle 16"/>
          <p:cNvSpPr/>
          <p:nvPr/>
        </p:nvSpPr>
        <p:spPr>
          <a:xfrm>
            <a:off x="7810487" y="1734424"/>
            <a:ext cx="3783724" cy="3456139"/>
          </a:xfrm>
          <a:prstGeom prst="rect">
            <a:avLst/>
          </a:prstGeom>
        </p:spPr>
        <p:txBody>
          <a:bodyPr wrap="square">
            <a:spAutoFit/>
          </a:bodyPr>
          <a:lstStyle/>
          <a:p>
            <a:pPr indent="228600" algn="just">
              <a:lnSpc>
                <a:spcPct val="115000"/>
              </a:lnSpc>
            </a:pPr>
            <a:r>
              <a:rPr lang="en-US" sz="2400" dirty="0">
                <a:solidFill>
                  <a:srgbClr val="000000"/>
                </a:solidFill>
                <a:latin typeface="Times New Roman" panose="02020603050405020304" pitchFamily="18" charset="0"/>
                <a:ea typeface="Calibri" panose="020F0502020204030204" pitchFamily="34" charset="0"/>
              </a:rPr>
              <a:t>2</a:t>
            </a:r>
            <a:r>
              <a:rPr lang="vi-VN" sz="2400" dirty="0">
                <a:solidFill>
                  <a:srgbClr val="000000"/>
                </a:solidFill>
                <a:latin typeface="Times New Roman" panose="02020603050405020304" pitchFamily="18" charset="0"/>
                <a:ea typeface="Calibri" panose="020F0502020204030204" pitchFamily="34" charset="0"/>
              </a:rPr>
              <a:t>. Điền vào ô trống: Trong cơ thể đa bào, mỗi loại tế bào thực hiện chức năng nhất định thông các tổ chức...(1),...(2).,...(3).. Đồng thời, các tổ chức ..(4)..giúp cơ thể thực hiện các hoạt động sống nhịp nhàng.</a:t>
            </a:r>
            <a:endParaRPr lang="en-US"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74048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 Mối quan hệ giữa tế bào với cơ thể và môi trường</a:t>
            </a:r>
            <a:endParaRPr lang="en-US" sz="2800" dirty="0"/>
          </a:p>
        </p:txBody>
      </p:sp>
      <p:grpSp>
        <p:nvGrpSpPr>
          <p:cNvPr id="5" name="Group 4"/>
          <p:cNvGrpSpPr/>
          <p:nvPr/>
        </p:nvGrpSpPr>
        <p:grpSpPr>
          <a:xfrm>
            <a:off x="1294545" y="644277"/>
            <a:ext cx="8905696" cy="3591103"/>
            <a:chOff x="0" y="0"/>
            <a:chExt cx="6960870" cy="3431540"/>
          </a:xfrm>
        </p:grpSpPr>
        <p:pic>
          <p:nvPicPr>
            <p:cNvPr id="6" name="Picture 5" descr="https://lh3.googleusercontent.com/C5rA-1jETmwgaId2sfPr7byOdl9oNOLZ5aDodXaC3HjyIo5NDeVIHHI1yK0NlioC-nPk0HkFn5aVsSJz8Na0m-h3NugVzDlPpVaRbqJP6W75-dM_cIJbMITGv54ZlA9fa7xdmlZyIrpXUjcu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77870" cy="3296285"/>
            </a:xfrm>
            <a:prstGeom prst="rect">
              <a:avLst/>
            </a:prstGeom>
            <a:noFill/>
            <a:ln>
              <a:noFill/>
            </a:ln>
          </p:spPr>
        </p:pic>
        <p:pic>
          <p:nvPicPr>
            <p:cNvPr id="7" name="Picture 6" descr="C:\Users\nguye\OneDrive\Desktop\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5350" y="82550"/>
              <a:ext cx="3525520" cy="3348990"/>
            </a:xfrm>
            <a:prstGeom prst="rect">
              <a:avLst/>
            </a:prstGeom>
            <a:noFill/>
            <a:ln>
              <a:noFill/>
            </a:ln>
          </p:spPr>
        </p:pic>
      </p:grpSp>
      <p:sp>
        <p:nvSpPr>
          <p:cNvPr id="8" name="Rectangle 7"/>
          <p:cNvSpPr/>
          <p:nvPr/>
        </p:nvSpPr>
        <p:spPr>
          <a:xfrm>
            <a:off x="1303796" y="4073418"/>
            <a:ext cx="8570354" cy="1569660"/>
          </a:xfrm>
          <a:prstGeom prst="rect">
            <a:avLst/>
          </a:prstGeom>
        </p:spPr>
        <p:txBody>
          <a:bodyPr wrap="square">
            <a:spAutoFit/>
          </a:bodyPr>
          <a:lstStyle/>
          <a:p>
            <a:pPr algn="just"/>
            <a:r>
              <a:rPr lang="vi-VN" sz="2400" dirty="0">
                <a:latin typeface="Times New Roman" panose="02020603050405020304" pitchFamily="18" charset="0"/>
                <a:ea typeface="Calibri" panose="020F0502020204030204" pitchFamily="34" charset="0"/>
              </a:rPr>
              <a:t>Trong cơ thể đa bào, mỗi loại tế bào thực hiện chức năng nhất định thông các tổ chức</a:t>
            </a:r>
            <a:r>
              <a:rPr lang="vi-VN" sz="2400" dirty="0">
                <a:solidFill>
                  <a:schemeClr val="accent1"/>
                </a:solidFill>
                <a:latin typeface="Times New Roman" panose="02020603050405020304" pitchFamily="18" charset="0"/>
                <a:ea typeface="Calibri" panose="020F0502020204030204" pitchFamily="34" charset="0"/>
              </a:rPr>
              <a:t>...(1</a:t>
            </a:r>
            <a:r>
              <a:rPr lang="vi-VN" sz="2400" dirty="0" smtClean="0">
                <a:solidFill>
                  <a:schemeClr val="accent1"/>
                </a:solidFill>
                <a:latin typeface="Times New Roman" panose="02020603050405020304" pitchFamily="18" charset="0"/>
                <a:ea typeface="Calibri" panose="020F0502020204030204" pitchFamily="34" charset="0"/>
              </a:rPr>
              <a:t>), mô...(</a:t>
            </a:r>
            <a:r>
              <a:rPr lang="vi-VN" sz="2400" dirty="0">
                <a:solidFill>
                  <a:schemeClr val="accent1"/>
                </a:solidFill>
                <a:latin typeface="Times New Roman" panose="02020603050405020304" pitchFamily="18" charset="0"/>
                <a:ea typeface="Calibri" panose="020F0502020204030204" pitchFamily="34" charset="0"/>
              </a:rPr>
              <a:t>2</a:t>
            </a:r>
            <a:r>
              <a:rPr lang="vi-VN" sz="2400" dirty="0" smtClean="0">
                <a:solidFill>
                  <a:schemeClr val="accent1"/>
                </a:solidFill>
                <a:latin typeface="Times New Roman" panose="02020603050405020304" pitchFamily="18" charset="0"/>
                <a:ea typeface="Calibri" panose="020F0502020204030204" pitchFamily="34" charset="0"/>
              </a:rPr>
              <a:t>).hệ cơ quan,...(</a:t>
            </a:r>
            <a:r>
              <a:rPr lang="vi-VN" sz="2400" dirty="0">
                <a:solidFill>
                  <a:schemeClr val="accent1"/>
                </a:solidFill>
                <a:latin typeface="Times New Roman" panose="02020603050405020304" pitchFamily="18" charset="0"/>
                <a:ea typeface="Calibri" panose="020F0502020204030204" pitchFamily="34" charset="0"/>
              </a:rPr>
              <a:t>3</a:t>
            </a:r>
            <a:r>
              <a:rPr lang="vi-VN" sz="2400" dirty="0" smtClean="0">
                <a:solidFill>
                  <a:schemeClr val="accent1"/>
                </a:solidFill>
                <a:latin typeface="Times New Roman" panose="02020603050405020304" pitchFamily="18" charset="0"/>
                <a:ea typeface="Calibri" panose="020F0502020204030204" pitchFamily="34" charset="0"/>
              </a:rPr>
              <a:t>).cơ thể. </a:t>
            </a:r>
            <a:r>
              <a:rPr lang="vi-VN" sz="2400" dirty="0">
                <a:latin typeface="Times New Roman" panose="02020603050405020304" pitchFamily="18" charset="0"/>
                <a:ea typeface="Calibri" panose="020F0502020204030204" pitchFamily="34" charset="0"/>
              </a:rPr>
              <a:t>Đồng thời, các tổ chức </a:t>
            </a:r>
            <a:r>
              <a:rPr lang="vi-VN" sz="2400" dirty="0">
                <a:solidFill>
                  <a:schemeClr val="accent1"/>
                </a:solidFill>
                <a:latin typeface="Times New Roman" panose="02020603050405020304" pitchFamily="18" charset="0"/>
                <a:ea typeface="Calibri" panose="020F0502020204030204" pitchFamily="34" charset="0"/>
              </a:rPr>
              <a:t>..(</a:t>
            </a:r>
            <a:r>
              <a:rPr lang="vi-VN" sz="2400" dirty="0" smtClean="0">
                <a:solidFill>
                  <a:schemeClr val="accent1"/>
                </a:solidFill>
                <a:latin typeface="Times New Roman" panose="02020603050405020304" pitchFamily="18" charset="0"/>
                <a:ea typeface="Calibri" panose="020F0502020204030204" pitchFamily="34" charset="0"/>
              </a:rPr>
              <a:t>4)cùng phối hợp chặt chẽ.</a:t>
            </a:r>
            <a:r>
              <a:rPr lang="vi-VN" sz="2400" dirty="0" smtClean="0">
                <a:latin typeface="Times New Roman" panose="02020603050405020304" pitchFamily="18" charset="0"/>
                <a:ea typeface="Calibri" panose="020F0502020204030204" pitchFamily="34" charset="0"/>
              </a:rPr>
              <a:t>.</a:t>
            </a:r>
            <a:r>
              <a:rPr lang="vi-VN" sz="2400" dirty="0">
                <a:latin typeface="Times New Roman" panose="02020603050405020304" pitchFamily="18" charset="0"/>
                <a:ea typeface="Calibri" panose="020F0502020204030204" pitchFamily="34" charset="0"/>
              </a:rPr>
              <a:t>giúp cơ thể thực hiện các hoạt động sống nhịp nhàng.</a:t>
            </a:r>
            <a:endParaRPr lang="en-US" sz="2400" dirty="0"/>
          </a:p>
        </p:txBody>
      </p:sp>
    </p:spTree>
    <p:extLst>
      <p:ext uri="{BB962C8B-B14F-4D97-AF65-F5344CB8AC3E}">
        <p14:creationId xmlns:p14="http://schemas.microsoft.com/office/powerpoint/2010/main" val="2675298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 Mối quan hệ giữa tế bào với cơ thể và môi trường</a:t>
            </a:r>
            <a:endParaRPr lang="en-US" sz="2800" dirty="0"/>
          </a:p>
        </p:txBody>
      </p:sp>
      <p:pic>
        <p:nvPicPr>
          <p:cNvPr id="5" name="image1997.jpeg"/>
          <p:cNvPicPr/>
          <p:nvPr/>
        </p:nvPicPr>
        <p:blipFill>
          <a:blip r:embed="rId2" cstate="print"/>
          <a:stretch>
            <a:fillRect/>
          </a:stretch>
        </p:blipFill>
        <p:spPr>
          <a:xfrm>
            <a:off x="2431491" y="1051931"/>
            <a:ext cx="6381433" cy="3362413"/>
          </a:xfrm>
          <a:prstGeom prst="rect">
            <a:avLst/>
          </a:prstGeom>
        </p:spPr>
      </p:pic>
      <p:sp>
        <p:nvSpPr>
          <p:cNvPr id="6" name="Rectangle 5"/>
          <p:cNvSpPr/>
          <p:nvPr/>
        </p:nvSpPr>
        <p:spPr>
          <a:xfrm>
            <a:off x="2574207" y="4782726"/>
            <a:ext cx="6096000" cy="729430"/>
          </a:xfrm>
          <a:prstGeom prst="rect">
            <a:avLst/>
          </a:prstGeom>
        </p:spPr>
        <p:txBody>
          <a:bodyPr>
            <a:spAutoFit/>
          </a:bodyPr>
          <a:lstStyle/>
          <a:p>
            <a:pPr algn="ctr">
              <a:lnSpc>
                <a:spcPct val="115000"/>
              </a:lnSpc>
            </a:pPr>
            <a:r>
              <a:rPr lang="en-US" b="1" dirty="0" err="1">
                <a:solidFill>
                  <a:srgbClr val="000000"/>
                </a:solidFill>
                <a:latin typeface="Times New Roman" panose="02020603050405020304" pitchFamily="18" charset="0"/>
                <a:ea typeface="Calibri" panose="020F0502020204030204" pitchFamily="34" charset="0"/>
              </a:rPr>
              <a:t>Hình</a:t>
            </a:r>
            <a:r>
              <a:rPr lang="en-US" b="1" spc="-5" dirty="0">
                <a:solidFill>
                  <a:srgbClr val="000000"/>
                </a:solidFill>
                <a:latin typeface="Times New Roman" panose="02020603050405020304" pitchFamily="18" charset="0"/>
                <a:ea typeface="Calibri" panose="020F0502020204030204" pitchFamily="34" charset="0"/>
              </a:rPr>
              <a:t> </a:t>
            </a:r>
            <a:r>
              <a:rPr lang="en-US" b="1" dirty="0">
                <a:solidFill>
                  <a:srgbClr val="000000"/>
                </a:solidFill>
                <a:latin typeface="Times New Roman" panose="02020603050405020304" pitchFamily="18" charset="0"/>
                <a:ea typeface="Calibri" panose="020F0502020204030204" pitchFamily="34" charset="0"/>
              </a:rPr>
              <a:t>39.1.</a:t>
            </a:r>
            <a:r>
              <a:rPr lang="en-US" b="1" spc="-4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Sơ</a:t>
            </a:r>
            <a:r>
              <a:rPr lang="en-US" spc="-5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đồ</a:t>
            </a:r>
            <a:r>
              <a:rPr lang="en-US" spc="-60"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mối</a:t>
            </a:r>
            <a:r>
              <a:rPr lang="en-US" spc="-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quan</a:t>
            </a:r>
            <a:r>
              <a:rPr lang="en-US" spc="-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hệ</a:t>
            </a:r>
            <a:r>
              <a:rPr lang="en-US" spc="-6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giữa</a:t>
            </a:r>
            <a:r>
              <a:rPr lang="en-US" spc="-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tế</a:t>
            </a:r>
            <a:r>
              <a:rPr lang="en-US" spc="-6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bào</a:t>
            </a:r>
            <a:r>
              <a:rPr lang="en-US" spc="-5" dirty="0">
                <a:solidFill>
                  <a:srgbClr val="000000"/>
                </a:solidFill>
                <a:latin typeface="Times New Roman" panose="02020603050405020304" pitchFamily="18" charset="0"/>
                <a:ea typeface="Calibri" panose="020F0502020204030204" pitchFamily="34" charset="0"/>
              </a:rPr>
              <a:t> </a:t>
            </a:r>
            <a:r>
              <a:rPr lang="en-US" dirty="0">
                <a:solidFill>
                  <a:srgbClr val="000000"/>
                </a:solidFill>
                <a:latin typeface="Times New Roman" panose="02020603050405020304" pitchFamily="18" charset="0"/>
                <a:ea typeface="Calibri" panose="020F0502020204030204" pitchFamily="34" charset="0"/>
              </a:rPr>
              <a:t>–</a:t>
            </a:r>
            <a:r>
              <a:rPr lang="en-US" spc="-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cơ</a:t>
            </a:r>
            <a:r>
              <a:rPr lang="en-US" spc="-6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thể</a:t>
            </a:r>
            <a:r>
              <a:rPr lang="en-US" spc="-60" dirty="0">
                <a:solidFill>
                  <a:srgbClr val="000000"/>
                </a:solidFill>
                <a:latin typeface="Times New Roman" panose="02020603050405020304" pitchFamily="18" charset="0"/>
                <a:ea typeface="Calibri" panose="020F0502020204030204" pitchFamily="34" charset="0"/>
              </a:rPr>
              <a:t> </a:t>
            </a:r>
            <a:r>
              <a:rPr lang="en-US" dirty="0">
                <a:solidFill>
                  <a:srgbClr val="000000"/>
                </a:solidFill>
                <a:latin typeface="Times New Roman" panose="02020603050405020304" pitchFamily="18" charset="0"/>
                <a:ea typeface="Calibri" panose="020F0502020204030204" pitchFamily="34" charset="0"/>
              </a:rPr>
              <a:t>–</a:t>
            </a:r>
            <a:r>
              <a:rPr lang="en-US" spc="-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môi</a:t>
            </a:r>
            <a:r>
              <a:rPr lang="en-US" spc="-5" dirty="0">
                <a:solidFill>
                  <a:srgbClr val="000000"/>
                </a:solidFill>
                <a:latin typeface="Times New Roman" panose="02020603050405020304" pitchFamily="18" charset="0"/>
                <a:ea typeface="Calibri" panose="020F0502020204030204" pitchFamily="34" charset="0"/>
              </a:rPr>
              <a:t> </a:t>
            </a:r>
            <a:r>
              <a:rPr lang="en-US" spc="-10" dirty="0" err="1">
                <a:solidFill>
                  <a:srgbClr val="000000"/>
                </a:solidFill>
                <a:latin typeface="Times New Roman" panose="02020603050405020304" pitchFamily="18" charset="0"/>
                <a:ea typeface="Calibri" panose="020F0502020204030204" pitchFamily="34" charset="0"/>
              </a:rPr>
              <a:t>trường</a:t>
            </a:r>
            <a:endParaRPr lang="en-US" dirty="0">
              <a:solidFill>
                <a:srgbClr val="000000"/>
              </a:solidFill>
              <a:latin typeface="Times New Roman" panose="02020603050405020304" pitchFamily="18" charset="0"/>
              <a:ea typeface="Calibri" panose="020F0502020204030204" pitchFamily="34" charset="0"/>
            </a:endParaRPr>
          </a:p>
          <a:p>
            <a:pPr marL="400050" marR="0" algn="just">
              <a:lnSpc>
                <a:spcPct val="115000"/>
              </a:lnSpc>
              <a:spcBef>
                <a:spcPts val="0"/>
              </a:spcBef>
              <a:spcAft>
                <a:spcPts val="0"/>
              </a:spcAft>
            </a:pPr>
            <a:r>
              <a:rPr lang="en-US" dirty="0">
                <a:solidFill>
                  <a:srgbClr val="000000"/>
                </a:solidFill>
                <a:latin typeface="Times New Roman" panose="02020603050405020304" pitchFamily="18" charset="0"/>
                <a:ea typeface="Calibri" panose="020F0502020204030204" pitchFamily="34" charset="0"/>
              </a:rPr>
              <a:t> </a:t>
            </a:r>
            <a:endParaRPr lang="en-US"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63429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 Mối quan hệ giữa tế bào với cơ thể và môi trường</a:t>
            </a:r>
            <a:endParaRPr lang="en-US" sz="2800" dirty="0"/>
          </a:p>
        </p:txBody>
      </p:sp>
      <p:sp>
        <p:nvSpPr>
          <p:cNvPr id="5" name="Rectangle 4"/>
          <p:cNvSpPr/>
          <p:nvPr/>
        </p:nvSpPr>
        <p:spPr>
          <a:xfrm>
            <a:off x="1566041" y="1654678"/>
            <a:ext cx="8923874" cy="2640723"/>
          </a:xfrm>
          <a:prstGeom prst="rect">
            <a:avLst/>
          </a:prstGeom>
          <a:ln w="28575">
            <a:solidFill>
              <a:srgbClr val="00B050"/>
            </a:solidFill>
          </a:ln>
        </p:spPr>
        <p:txBody>
          <a:bodyPr wrap="square">
            <a:spAutoFit/>
          </a:bodyPr>
          <a:lstStyle/>
          <a:p>
            <a:pPr indent="228600" algn="just">
              <a:lnSpc>
                <a:spcPct val="115000"/>
              </a:lnSpc>
            </a:pPr>
            <a:r>
              <a:rPr lang="vi-VN" sz="2400" b="1" dirty="0">
                <a:solidFill>
                  <a:srgbClr val="000000"/>
                </a:solidFill>
                <a:latin typeface="Times New Roman" panose="02020603050405020304" pitchFamily="18" charset="0"/>
                <a:ea typeface="Calibri" panose="020F0502020204030204" pitchFamily="34" charset="0"/>
              </a:rPr>
              <a:t>+ Tế bào là đơn vị cấu trúc, vừa là đơn vị chức năng của cơ thể sống. Mọi hoạt động sống trong cơ thể sinh vật đều diễn ra trong tế bào, giúp cho cơ thể sinh trưởng, phát triển và thích nghi với môi trường ngoài.</a:t>
            </a:r>
            <a:endParaRPr lang="en-US" sz="2400" dirty="0">
              <a:solidFill>
                <a:srgbClr val="000000"/>
              </a:solidFill>
              <a:latin typeface="Times New Roman" panose="02020603050405020304" pitchFamily="18" charset="0"/>
              <a:ea typeface="Calibri" panose="020F0502020204030204" pitchFamily="34" charset="0"/>
            </a:endParaRPr>
          </a:p>
          <a:p>
            <a:pPr indent="228600" algn="just">
              <a:lnSpc>
                <a:spcPct val="115000"/>
              </a:lnSpc>
            </a:pPr>
            <a:r>
              <a:rPr lang="vi-VN" sz="2400" b="1" dirty="0">
                <a:solidFill>
                  <a:srgbClr val="000000"/>
                </a:solidFill>
                <a:latin typeface="Times New Roman" panose="02020603050405020304" pitchFamily="18" charset="0"/>
                <a:ea typeface="Calibri" panose="020F0502020204030204" pitchFamily="34" charset="0"/>
              </a:rPr>
              <a:t>+ Môi trường ngoài &lt;-&gt; hệ cơ quan &lt;-&gt; môi trường trong &lt;-&gt; các tế bào</a:t>
            </a:r>
            <a:endParaRPr lang="en-US"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49568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Ii- Mối quan hệ giữa các hoạt động sống trong cơ thể</a:t>
            </a:r>
            <a:endParaRPr lang="en-US" sz="2800" dirty="0"/>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7672" t="32348" r="47027" b="11870"/>
          <a:stretch/>
        </p:blipFill>
        <p:spPr>
          <a:xfrm rot="5400000">
            <a:off x="3738950" y="-502840"/>
            <a:ext cx="4346117" cy="6830983"/>
          </a:xfrm>
          <a:prstGeom prst="rect">
            <a:avLst/>
          </a:prstGeom>
          <a:noFill/>
          <a:ln>
            <a:noFill/>
          </a:ln>
        </p:spPr>
      </p:pic>
      <p:sp>
        <p:nvSpPr>
          <p:cNvPr id="8" name="Rectangle 7"/>
          <p:cNvSpPr/>
          <p:nvPr/>
        </p:nvSpPr>
        <p:spPr>
          <a:xfrm>
            <a:off x="229807" y="1891558"/>
            <a:ext cx="2040782" cy="1938992"/>
          </a:xfrm>
          <a:prstGeom prst="rect">
            <a:avLst/>
          </a:prstGeom>
        </p:spPr>
        <p:txBody>
          <a:bodyPr wrap="square">
            <a:spAutoFit/>
          </a:bodyPr>
          <a:lstStyle/>
          <a:p>
            <a:pPr algn="just"/>
            <a:r>
              <a:rPr lang="vi-VN" sz="2400" dirty="0">
                <a:solidFill>
                  <a:schemeClr val="accent1"/>
                </a:solidFill>
                <a:latin typeface="Times New Roman" panose="02020603050405020304" pitchFamily="18" charset="0"/>
                <a:ea typeface="Calibri" panose="020F0502020204030204" pitchFamily="34" charset="0"/>
              </a:rPr>
              <a:t>Mô</a:t>
            </a:r>
            <a:r>
              <a:rPr lang="vi-VN" sz="2400" dirty="0" smtClean="0">
                <a:solidFill>
                  <a:schemeClr val="accent1"/>
                </a:solidFill>
                <a:latin typeface="Times New Roman" panose="02020603050405020304" pitchFamily="18" charset="0"/>
                <a:ea typeface="Calibri" panose="020F0502020204030204" pitchFamily="34" charset="0"/>
              </a:rPr>
              <a:t> </a:t>
            </a:r>
            <a:r>
              <a:rPr lang="vi-VN" sz="2400" dirty="0">
                <a:solidFill>
                  <a:schemeClr val="accent1"/>
                </a:solidFill>
                <a:latin typeface="Times New Roman" panose="02020603050405020304" pitchFamily="18" charset="0"/>
                <a:ea typeface="Calibri" panose="020F0502020204030204" pitchFamily="34" charset="0"/>
              </a:rPr>
              <a:t>tả mối quan hệ giữa các hoạt động sống trong cơ </a:t>
            </a:r>
            <a:r>
              <a:rPr lang="vi-VN" sz="2400" dirty="0" smtClean="0">
                <a:solidFill>
                  <a:schemeClr val="accent1"/>
                </a:solidFill>
                <a:latin typeface="Times New Roman" panose="02020603050405020304" pitchFamily="18" charset="0"/>
                <a:ea typeface="Calibri" panose="020F0502020204030204" pitchFamily="34" charset="0"/>
              </a:rPr>
              <a:t>thể?</a:t>
            </a:r>
            <a:endParaRPr lang="en-US" sz="2400" dirty="0">
              <a:solidFill>
                <a:schemeClr val="accent1"/>
              </a:solidFill>
            </a:endParaRPr>
          </a:p>
        </p:txBody>
      </p:sp>
    </p:spTree>
    <p:extLst>
      <p:ext uri="{BB962C8B-B14F-4D97-AF65-F5344CB8AC3E}">
        <p14:creationId xmlns:p14="http://schemas.microsoft.com/office/powerpoint/2010/main" val="41259034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1">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31</TotalTime>
  <Words>618</Words>
  <Application>Microsoft Office PowerPoint</Application>
  <PresentationFormat>Widescreen</PresentationFormat>
  <Paragraphs>105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Impact</vt:lpstr>
      <vt:lpstr>Segoe UI</vt:lpstr>
      <vt:lpstr>Symbol</vt:lpstr>
      <vt:lpstr>Times New Roman</vt:lpstr>
      <vt:lpstr>Main Event</vt:lpstr>
      <vt:lpstr>Bài 39:  CHỨNG MINH CƠ THỂ SINH VẬT LÀ MỘT THỂ THỐNG NHẤT</vt:lpstr>
      <vt:lpstr>PowerPoint Presentation</vt:lpstr>
      <vt:lpstr>I- Mối quan hệ giữa tế bào với cơ thể và môi trường</vt:lpstr>
      <vt:lpstr>I- Mối quan hệ giữa tế bào với cơ thể và môi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39:  CHỨNG MINH CƠ THỂ SINH VẬT LÀ MỘT THỂ THỐNG NHẤT</dc:title>
  <dc:creator>Hà Nguyễn</dc:creator>
  <cp:lastModifiedBy>Hà Nguyễn</cp:lastModifiedBy>
  <cp:revision>6</cp:revision>
  <dcterms:created xsi:type="dcterms:W3CDTF">2022-06-27T16:29:41Z</dcterms:created>
  <dcterms:modified xsi:type="dcterms:W3CDTF">2022-06-27T17:01:19Z</dcterms:modified>
</cp:coreProperties>
</file>