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23"/>
  </p:notesMasterIdLst>
  <p:handoutMasterIdLst>
    <p:handoutMasterId r:id="rId24"/>
  </p:handoutMasterIdLst>
  <p:sldIdLst>
    <p:sldId id="326" r:id="rId4"/>
    <p:sldId id="258" r:id="rId5"/>
    <p:sldId id="309" r:id="rId6"/>
    <p:sldId id="311" r:id="rId7"/>
    <p:sldId id="284" r:id="rId8"/>
    <p:sldId id="312" r:id="rId9"/>
    <p:sldId id="327" r:id="rId10"/>
    <p:sldId id="313" r:id="rId11"/>
    <p:sldId id="314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277" r:id="rId22"/>
  </p:sldIdLst>
  <p:sldSz cx="24387175" cy="13716000"/>
  <p:notesSz cx="6858000" cy="9144000"/>
  <p:custDataLst>
    <p:tags r:id="rId25"/>
  </p:custDataLst>
  <p:defaultTextStyle>
    <a:defPPr>
      <a:defRPr lang="en-US"/>
    </a:defPPr>
    <a:lvl1pPr marL="0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F7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>
        <p:scale>
          <a:sx n="30" d="100"/>
          <a:sy n="30" d="100"/>
        </p:scale>
        <p:origin x="-522" y="-18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2D4C-2A30-469E-9354-74503A7374A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F6D2-8638-4C5E-B2C3-0AB2DA11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4842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6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4639" y="333383"/>
            <a:ext cx="7322912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</a:t>
            </a:r>
            <a:r>
              <a:rPr lang="en-US" sz="50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HẠN CỦA DÃY SỐ</a:t>
            </a:r>
            <a:endParaRPr lang="en-US" sz="50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endParaRPr lang="en-US" sz="3200" b="0" baseline="0" dirty="0" smtClean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  <a:endParaRPr lang="en-US" sz="50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5" Type="http://schemas.openxmlformats.org/officeDocument/2006/relationships/image" Target="../media/image410.png"/><Relationship Id="rId4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521.png"/><Relationship Id="rId4" Type="http://schemas.openxmlformats.org/officeDocument/2006/relationships/image" Target="../media/image5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5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3)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3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7" y="5796290"/>
            <a:ext cx="8093019" cy="891783"/>
            <a:chOff x="7459670" y="7086600"/>
            <a:chExt cx="809395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646117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  <a:endParaRPr lang="en-US" sz="4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27757" y="7399634"/>
            <a:ext cx="10253661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617"/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216" y="2795826"/>
              <a:ext cx="729687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Hướng 1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: Đánh giá bậc của tử và mẫu. Sau đó, 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số mũ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(hoặc rút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là lũy thừa lớn nhất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solidFill>
                      <a:srgbClr val="1924F7"/>
                    </a:solidFill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solidFill>
                      <a:srgbClr val="1924F7"/>
                    </a:solidFill>
                    <a:latin typeface="Times New Roman"/>
                    <a:ea typeface="Times New Roman"/>
                    <a:cs typeface="Times New Roman"/>
                  </a:rPr>
                  <a:t>  ra làm nhân tử).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Áp dụng các định lí về giới hạn để tìm giới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62403"/>
                <a:ext cx="21743495" cy="3175742"/>
              </a:xfrm>
              <a:prstGeom prst="rect">
                <a:avLst/>
              </a:prstGeom>
              <a:blipFill rotWithShape="1">
                <a:blip r:embed="rId2"/>
                <a:stretch>
                  <a:fillRect l="-1149" r="-1121" b="-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65767" y="7138142"/>
            <a:ext cx="9244838" cy="1107996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50000"/>
              </a:lnSpc>
              <a:tabLst>
                <a:tab pos="1620033" algn="l"/>
                <a:tab pos="3059781" algn="l"/>
                <a:tab pos="4499529" algn="l"/>
              </a:tabLst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Hướng 2</a:t>
            </a:r>
            <a:r>
              <a:rPr lang="en-US" sz="4400" b="1"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4400">
                <a:latin typeface="Times New Roman"/>
                <a:ea typeface="Times New Roman"/>
                <a:cs typeface="Times New Roman"/>
              </a:rPr>
              <a:t>Nhân với biểu thức liên hợp</a:t>
            </a:r>
            <a:endParaRPr lang="en-US" sz="400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53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8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89" y="4146890"/>
                <a:ext cx="4647885" cy="1344375"/>
              </a:xfrm>
              <a:prstGeom prst="rect">
                <a:avLst/>
              </a:prstGeom>
              <a:blipFill rotWithShape="1">
                <a:blip r:embed="rId2"/>
                <a:stretch>
                  <a:fillRect l="-524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</a:t>
            </a:r>
            <a:r>
              <a:rPr lang="en-US" b="1">
                <a:solidFill>
                  <a:prstClr val="white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2" y="8839200"/>
                <a:ext cx="6678944" cy="1906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33" y="9034181"/>
                <a:ext cx="4835170" cy="1613711"/>
              </a:xfrm>
              <a:prstGeom prst="rect">
                <a:avLst/>
              </a:prstGeom>
              <a:blipFill rotWithShape="1">
                <a:blip r:embed="rId4"/>
                <a:stretch>
                  <a:fillRect l="-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𝐀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𝐁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𝐂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𝐃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2764486" y="5688765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 animBg="1"/>
      <p:bldP spid="9" grpId="0"/>
      <p:bldP spid="10" grpId="0"/>
      <p:bldP spid="11" grpId="0"/>
      <p:bldP spid="12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4" y="3476108"/>
            <a:ext cx="20454277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03641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727301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A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78" y="4179874"/>
                <a:ext cx="7507835" cy="953498"/>
              </a:xfrm>
              <a:prstGeom prst="rect">
                <a:avLst/>
              </a:prstGeom>
              <a:blipFill rotWithShape="1">
                <a:blip r:embed="rId2"/>
                <a:stretch>
                  <a:fillRect l="-3247" b="-23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3590579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0" y="5429269"/>
                <a:ext cx="135905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95" t="-15079" r="-89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Chú ý:</a:t>
                </a: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 Có thể kết luận kết quả của các giới hạn sau: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bg1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solidFill>
                    <a:schemeClr val="bg1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556" y="10743522"/>
                <a:ext cx="12191999" cy="2550186"/>
              </a:xfrm>
              <a:prstGeom prst="rect">
                <a:avLst/>
              </a:prstGeom>
              <a:blipFill rotWithShape="1">
                <a:blip r:embed="rId4"/>
                <a:stretch>
                  <a:fillRect l="-2000" t="-4535" b="-8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/>
                              <a:cs typeface="Times New Roman"/>
                            </a:rPr>
                            <m:t>lim</m:t>
                          </m:r>
                          <m:r>
                            <a:rPr lang="en-US" sz="4400" b="0" i="1" smtClean="0">
                              <a:latin typeface="Cambria Math"/>
                              <a:cs typeface="Times New Roman"/>
                            </a:rPr>
                            <m:t>⁡(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4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rad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)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lim</m:t>
                      </m:r>
                      <m:r>
                        <a:rPr lang="en-US" sz="4400" b="0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𝑛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96" y="8582319"/>
                <a:ext cx="11501482" cy="2289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 sz="4400" smtClean="0">
                  <a:effectLst/>
                  <a:latin typeface="Times New Roman"/>
                  <a:ea typeface="Times New Roman"/>
                </a:endParaRPr>
              </a:p>
              <a:p>
                <a:r>
                  <a:rPr lang="en-US" sz="4400" smtClean="0">
                    <a:effectLst/>
                    <a:latin typeface="Times New Roman"/>
                    <a:ea typeface="Times New Roman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effectLst/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7" y="10735942"/>
                <a:ext cx="7385676" cy="2290820"/>
              </a:xfrm>
              <a:prstGeom prst="rect">
                <a:avLst/>
              </a:prstGeom>
              <a:blipFill rotWithShape="1">
                <a:blip r:embed="rId7"/>
                <a:stretch>
                  <a:fillRect l="-3300" t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3" grpId="0" animBg="1"/>
      <p:bldP spid="15" grpId="0"/>
      <p:bldP spid="16" grpId="0"/>
      <p:bldP spid="17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B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bằng bao nhiêu? 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70" y="3942326"/>
                <a:ext cx="10772693" cy="1272464"/>
              </a:xfrm>
              <a:prstGeom prst="rect">
                <a:avLst/>
              </a:prstGeom>
              <a:blipFill rotWithShape="1">
                <a:blip r:embed="rId2"/>
                <a:stretch>
                  <a:fillRect b="-9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  <a:blipFill rotWithShape="1">
                <a:blip r:embed="rId3"/>
                <a:stretch>
                  <a:fillRect l="-1585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8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49" y="8585469"/>
                <a:ext cx="14026866" cy="1841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fr-FR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fr-FR" sz="440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fr-FR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</m:func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  <a:blipFill rotWithShape="1">
                <a:blip r:embed="rId5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fr-FR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556" y="9246129"/>
                <a:ext cx="1804918" cy="871008"/>
              </a:xfrm>
              <a:prstGeom prst="rect">
                <a:avLst/>
              </a:prstGeom>
              <a:blipFill rotWithShape="1">
                <a:blip r:embed="rId6"/>
                <a:stretch>
                  <a:fillRect t="-9091" r="-1250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45568" y="539598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454" y="6934200"/>
            <a:ext cx="22059472" cy="6248400"/>
            <a:chOff x="1270511" y="5867400"/>
            <a:chExt cx="22062025" cy="809305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060326" cy="78214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765860" y="10902360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D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72" y="4199412"/>
                <a:ext cx="5157576" cy="1237551"/>
              </a:xfrm>
              <a:prstGeom prst="rect">
                <a:avLst/>
              </a:prstGeom>
              <a:blipFill rotWithShape="1">
                <a:blip r:embed="rId2"/>
                <a:stretch>
                  <a:fillRect l="-4728" b="-8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 algn="ctr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  C.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2.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	                D.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0.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  <a:blipFill rotWithShape="1">
                <a:blip r:embed="rId3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smtClean="0">
                    <a:latin typeface="Times New Roman"/>
                    <a:ea typeface="MS Mincho"/>
                    <a:cs typeface="Times New Roman"/>
                  </a:rPr>
                  <a:t>Hướng 1: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  Không xác 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định được vì rơi vào giới hạn vô </a:t>
                </a: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định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den>
                    </m:f>
                  </m:oMath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4" y="7829629"/>
                <a:ext cx="20387344" cy="3014254"/>
              </a:xfrm>
              <a:prstGeom prst="rect">
                <a:avLst/>
              </a:prstGeom>
              <a:blipFill rotWithShape="1">
                <a:blip r:embed="rId4"/>
                <a:stretch>
                  <a:fillRect l="-1226" r="-1406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fr-FR" sz="4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0" y="7734419"/>
                <a:ext cx="21296453" cy="2204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334706" y="10843883"/>
            <a:ext cx="87876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>
                <a:ea typeface="Calibri"/>
                <a:cs typeface="Times New Roman"/>
              </a:rPr>
              <a:t>= 0</a:t>
            </a:r>
          </a:p>
        </p:txBody>
      </p:sp>
      <p:sp>
        <p:nvSpPr>
          <p:cNvPr id="41" name="Oval 40"/>
          <p:cNvSpPr/>
          <p:nvPr/>
        </p:nvSpPr>
        <p:spPr>
          <a:xfrm>
            <a:off x="17494583" y="534849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1" grpId="1"/>
      <p:bldP spid="14" grpId="0"/>
      <p:bldP spid="15" grpId="0"/>
      <p:bldP spid="16" grpId="0"/>
      <p:bldP spid="1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896" y="30480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Calibri"/>
                    <a:cs typeface="Times New Roman"/>
                  </a:rPr>
                  <a:t> là các biểu thức chứa hàm mũ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latin typeface="Cambria Math"/>
                        <a:ea typeface="Calibri"/>
                        <a:cs typeface="Times New Roman"/>
                      </a:rPr>
                      <m:t>,...</m:t>
                    </m:r>
                  </m:oMath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50367"/>
                <a:ext cx="19507200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Phương pháp giải</a:t>
                </a:r>
                <a:r>
                  <a:rPr lang="en-US" sz="4400" b="1" i="1">
                    <a:latin typeface="Times New Roman"/>
                    <a:ea typeface="Times New Roman"/>
                    <a:cs typeface="Times New Roman"/>
                  </a:rPr>
                  <a:t>: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Chia cả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trong đó </a:t>
                </a:r>
                <a:r>
                  <a:rPr lang="en-US" sz="4400" i="1">
                    <a:latin typeface="Times New Roman"/>
                    <a:ea typeface="Times New Roman"/>
                    <a:cs typeface="Times New Roman"/>
                  </a:rPr>
                  <a:t>a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là cơ số lớn nhất.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28" y="5796172"/>
                <a:ext cx="1975808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52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0258" y="7383584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D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8" y="3937895"/>
                <a:ext cx="3830353" cy="1146756"/>
              </a:xfrm>
              <a:prstGeom prst="rect">
                <a:avLst/>
              </a:prstGeom>
              <a:blipFill rotWithShape="1">
                <a:blip r:embed="rId2"/>
                <a:stretch>
                  <a:fillRect l="-6529" r="-5573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	        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3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  <a:blipFill rotWithShape="1">
                <a:blip r:embed="rId3"/>
                <a:stretch>
                  <a:fillRect l="-172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.  </m:t>
                                  </m:r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74" y="9371531"/>
                <a:ext cx="4542536" cy="14071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43" y="9318726"/>
                <a:ext cx="3381310" cy="14608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smtClean="0">
                    <a:latin typeface="Times New Roman"/>
                    <a:ea typeface="MS Mincho"/>
                    <a:cs typeface="Times New Roman"/>
                  </a:rPr>
                  <a:t> -3</a:t>
                </a: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0615" y="9688400"/>
                <a:ext cx="1358010" cy="769409"/>
              </a:xfrm>
              <a:prstGeom prst="rect">
                <a:avLst/>
              </a:prstGeom>
              <a:blipFill rotWithShape="1">
                <a:blip r:embed="rId6"/>
                <a:stretch>
                  <a:fillRect t="-14961" r="-1666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4400" b="0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821" y="8837063"/>
                <a:ext cx="4448664" cy="254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074532" y="5573970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3" grpId="0"/>
      <p:bldP spid="34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1611" y="7468087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B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Tìm </a:t>
                </a:r>
                <a:r>
                  <a:rPr lang="en-US"/>
                  <a:t>:</a:t>
                </a:r>
                <a:r>
                  <a:rPr lang="en-US" smtClean="0"/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6</m:t>
                            </m:r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8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83" y="4117761"/>
                <a:ext cx="4824921" cy="1080135"/>
              </a:xfrm>
              <a:prstGeom prst="rect">
                <a:avLst/>
              </a:prstGeom>
              <a:blipFill rotWithShape="1">
                <a:blip r:embed="rId2"/>
                <a:stretch>
                  <a:fillRect l="-5183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</a:t>
                </a:r>
                <a:r>
                  <a:rPr lang="en-US" sz="4400" b="1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C</a:t>
                </a:r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</a:t>
                </a:r>
                <a:r>
                  <a:rPr lang="en-US" sz="4400" b="1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  <a:blipFill rotWithShape="1">
                <a:blip r:embed="rId3"/>
                <a:stretch>
                  <a:fillRect l="-1423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6</m:t>
                              </m:r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4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7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i="1" smtClean="0">
                                              <a:effectLst/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8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0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0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7338955"/>
                <a:ext cx="9166548" cy="3256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smtClean="0">
                    <a:latin typeface="Times New Roman"/>
                    <a:ea typeface="Times New Roman"/>
                    <a:cs typeface="Times New Roman"/>
                  </a:rPr>
                  <a:t>Vì lim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smtClean="0">
                    <a:effectLst/>
                    <a:latin typeface="Times New Roman"/>
                    <a:ea typeface="Times New Roman"/>
                    <a:cs typeface="Times New Roman"/>
                  </a:rPr>
                  <a:t>1 &gt; 0;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000" smtClean="0">
                    <a:ea typeface="Times New Roman"/>
                    <a:cs typeface="Times New Roman"/>
                  </a:rPr>
                  <a:t>0;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smtClean="0">
                    <a:ea typeface="Times New Roman"/>
                    <a:cs typeface="Times New Roman"/>
                  </a:rPr>
                  <a:t> &gt; 0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08" y="10595522"/>
                <a:ext cx="16708035" cy="1348126"/>
              </a:xfrm>
              <a:prstGeom prst="rect">
                <a:avLst/>
              </a:prstGeom>
              <a:blipFill rotWithShape="1">
                <a:blip r:embed="rId6"/>
                <a:stretch>
                  <a:fillRect l="-949" r="-766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563828" y="5459762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" grpId="0"/>
      <p:bldP spid="9" grpId="0"/>
      <p:bldP spid="10" grpId="0"/>
      <p:bldP spid="16" grpId="0"/>
      <p:bldP spid="17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</a:t>
            </a:r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4400" smtClean="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C</a:t>
            </a:r>
            <a:endParaRPr lang="en-US" b="1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 bằng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06" y="4030227"/>
                <a:ext cx="5035844" cy="816870"/>
              </a:xfrm>
              <a:prstGeom prst="rect">
                <a:avLst/>
              </a:prstGeom>
              <a:blipFill rotWithShape="1">
                <a:blip r:embed="rId2"/>
                <a:stretch>
                  <a:fillRect t="-14925" r="-399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  <a:blipFill rotWithShape="1">
                <a:blip r:embed="rId3"/>
                <a:stretch>
                  <a:fillRect l="-178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400">
                    <a:latin typeface="Times New Roman"/>
                    <a:ea typeface="Times New Roman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e>
                      <m:sup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fr-FR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70" y="8780103"/>
                <a:ext cx="7516545" cy="1348126"/>
              </a:xfrm>
              <a:prstGeom prst="rect">
                <a:avLst/>
              </a:prstGeom>
              <a:blipFill rotWithShape="1">
                <a:blip r:embed="rId4"/>
                <a:stretch>
                  <a:fillRect l="-3244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Times New Roman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5</m:t>
                            </m:r>
                          </m:e>
                          <m:sup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  <m:r>
                              <a:rPr lang="fr-FR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fr-FR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10182464"/>
                <a:ext cx="10685361" cy="1184300"/>
              </a:xfrm>
              <a:prstGeom prst="rect">
                <a:avLst/>
              </a:prstGeom>
              <a:blipFill rotWithShape="1">
                <a:blip r:embed="rId5"/>
                <a:stretch>
                  <a:fillRect l="-2339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505" y="9069445"/>
                <a:ext cx="1804918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7460" r="-125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81871" y="5018835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GIỚI HẠN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DÃY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86135" y="3768847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7163300" y="8458053"/>
            <a:ext cx="4889938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Hai định lí về giới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85352" y="5433437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Tổng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của cấp số nhân lùi vô 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21935" y="2358274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Các giới hạn đặc 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2971353" y="2376714"/>
            <a:ext cx="0" cy="109267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683800" y="2707179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DẠNG BÀI TẬP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642198" y="3954519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</a:t>
            </a:r>
            <a:endParaRPr lang="fr-FR" sz="4400" b="1" smtClean="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fr-FR" sz="4400" b="1" smtClean="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              hoặc </a:t>
            </a:r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595447" y="5431665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557621" y="6587360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95470" y="7995745"/>
            <a:ext cx="120471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THÊM MỘT SỐ DẠNG BÀI TẬP KHÁC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970312" y="8692606"/>
            <a:ext cx="1172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4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Giới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hạn dãy số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cho bằng công </a:t>
            </a:r>
            <a:r>
              <a:rPr lang="en-US" sz="4400" smtClean="0">
                <a:latin typeface="Times New Roman"/>
                <a:ea typeface="Calibri"/>
                <a:cs typeface="Times New Roman"/>
              </a:rPr>
              <a:t>thức </a:t>
            </a:r>
            <a:r>
              <a:rPr lang="en-US" sz="4400">
                <a:latin typeface="Times New Roman"/>
                <a:ea typeface="Calibri"/>
                <a:cs typeface="Times New Roman"/>
              </a:rPr>
              <a:t>truy hồi</a:t>
            </a:r>
            <a:endParaRPr lang="en-US" sz="4000">
              <a:ea typeface="Calibri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71278" y="9817525"/>
            <a:ext cx="11126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2. Bài tập liên quan tới tổng cấp số nhân lùi vô hạn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 THUYẾT CẦN NHỚ </a:t>
              </a:r>
              <a:endPara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52200" y="3303335"/>
            <a:ext cx="21868725" cy="9592042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8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83474" y="5643633"/>
                <a:ext cx="6315702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b.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</a:rPr>
                  <a:t>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3" y="5643630"/>
                <a:ext cx="631570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395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c. 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là hằng số)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𝑐</m:t>
                        </m:r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𝑐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8" y="6490214"/>
                <a:ext cx="16987093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58239" y="4553252"/>
                <a:ext cx="8585812" cy="105202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.   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8" y="4553252"/>
                <a:ext cx="8585812" cy="1052019"/>
              </a:xfrm>
              <a:prstGeom prst="rect">
                <a:avLst/>
              </a:prstGeom>
              <a:blipFill rotWithShape="1">
                <a:blip r:embed="rId5"/>
                <a:stretch>
                  <a:fillRect r="-213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853222" y="3657600"/>
            <a:ext cx="8991601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pPr lvl="0"/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giới hạn đặc biệt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809032" algn="l"/>
                    <a:tab pos="2913778" algn="l"/>
                  </a:tabLs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d.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𝑘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𝑘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nguyên dương.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e.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05" y="7382965"/>
                <a:ext cx="12192000" cy="1535613"/>
              </a:xfrm>
              <a:prstGeom prst="rect">
                <a:avLst/>
              </a:prstGeom>
              <a:blipFill rotWithShape="1">
                <a:blip r:embed="rId6"/>
                <a:stretch>
                  <a:fillRect l="-2000" t="-6746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15176" y="9037228"/>
            <a:ext cx="12384802" cy="800220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6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Tổng của cấp số nhận lùi vô hạn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6020" y="10138200"/>
                <a:ext cx="12191999" cy="1826848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Cấp số nhân vô hạn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có công bội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fr-FR" sz="4400" i="1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 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19" y="10138200"/>
                <a:ext cx="12192000" cy="1826847"/>
              </a:xfrm>
              <a:prstGeom prst="rect">
                <a:avLst/>
              </a:prstGeom>
              <a:blipFill rotWithShape="1">
                <a:blip r:embed="rId7"/>
                <a:stretch>
                  <a:fillRect l="-2000" t="-6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3" grpId="0"/>
      <p:bldP spid="47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34218" y="3461615"/>
                <a:ext cx="9257553" cy="152349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Định lí 1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 Khi đó: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8" y="3461612"/>
                <a:ext cx="9257554" cy="1523494"/>
              </a:xfrm>
              <a:prstGeom prst="rect">
                <a:avLst/>
              </a:prstGeom>
              <a:blipFill rotWithShape="1">
                <a:blip r:embed="rId3"/>
                <a:stretch>
                  <a:fillRect l="-2633" t="-7600" r="-2238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4586" y="5089213"/>
                <a:ext cx="9965283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82" y="5089210"/>
                <a:ext cx="9965284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7460" r="-201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17053" y="6110903"/>
                <a:ext cx="5521299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54" y="6110899"/>
                <a:ext cx="5521298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7323" r="-4084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31237" y="7288530"/>
                <a:ext cx="4934468" cy="108222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</m:den>
                    </m:f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𝑏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33" y="7288529"/>
                <a:ext cx="4934468" cy="1082219"/>
              </a:xfrm>
              <a:prstGeom prst="rect">
                <a:avLst/>
              </a:prstGeom>
              <a:blipFill rotWithShape="1">
                <a:blip r:embed="rId6"/>
                <a:stretch>
                  <a:fillRect t="-3955" r="-4574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∀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𝑡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h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ì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83" y="8820425"/>
                <a:ext cx="16605956" cy="811761"/>
              </a:xfrm>
              <a:prstGeom prst="rect">
                <a:avLst/>
              </a:prstGeom>
              <a:blipFill rotWithShape="1">
                <a:blip r:embed="rId7"/>
                <a:stretch>
                  <a:fillRect l="-1468" t="-12782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49" y="10070133"/>
                <a:ext cx="8395575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45" y="10070130"/>
                <a:ext cx="8395576" cy="811761"/>
              </a:xfrm>
              <a:prstGeom prst="rect">
                <a:avLst/>
              </a:prstGeom>
              <a:blipFill rotWithShape="1">
                <a:blip r:embed="rId8"/>
                <a:stretch>
                  <a:fillRect l="-2977" t="-12782" r="-2469" b="-3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lí về giới hạn.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34218" y="3461613"/>
            <a:ext cx="9257553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marL="457063" indent="-457063">
              <a:spcBef>
                <a:spcPts val="600"/>
              </a:spcBef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MS Mincho"/>
                <a:cs typeface="Times New Roman"/>
              </a:rPr>
              <a:t>Định lí 2</a:t>
            </a:r>
            <a:endParaRPr lang="en-US" sz="480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86833" y="4634748"/>
                <a:ext cx="12191999" cy="4257320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a)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=±∞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b)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c)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sSub>
                      <m:sSub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833" y="4634748"/>
                <a:ext cx="12192000" cy="4257319"/>
              </a:xfrm>
              <a:prstGeom prst="rect">
                <a:avLst/>
              </a:prstGeom>
              <a:blipFill rotWithShape="1">
                <a:blip r:embed="rId3"/>
                <a:stretch>
                  <a:fillRect l="-2000" t="-1001" b="-5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039" y="3918177"/>
            <a:ext cx="10406439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2 : Tính giới hạn dãy số có chứa căn</a:t>
            </a:r>
            <a:r>
              <a:rPr lang="en-US" sz="4400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7275" y="5105403"/>
            <a:ext cx="10903370" cy="76944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3 : Tính giới hạn dãy số chứa lũy thừa.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4400" b="1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* )</a:t>
                </a:r>
                <a:r>
                  <a:rPr lang="en-US" sz="4400" b="1" smtClean="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Khi</a:t>
                </a:r>
                <a:r>
                  <a:rPr lang="en-US" sz="4400" b="1">
                    <a:solidFill>
                      <a:srgbClr val="0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𝑃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𝑄</m:t>
                        </m:r>
                        <m:d>
                          <m:dPr>
                            <m:ctrlPr>
                              <a:rPr lang="en-US" sz="44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là các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các đa thức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Times New Roman"/>
                        <a:cs typeface="Times New Roman"/>
                      </a:rPr>
                      <m:t>𝑛</m:t>
                    </m:r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734199"/>
                <a:ext cx="19457493" cy="1710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>
                    <a:latin typeface="Times New Roman"/>
                    <a:ea typeface="Times New Roman"/>
                    <a:cs typeface="Times New Roman"/>
                  </a:rPr>
                  <a:t>Phương pháp giải: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Chia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 là lũy thừa có số mũ cao nhất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vi-VN" sz="4400">
                    <a:latin typeface="Times New Roman"/>
                    <a:ea typeface="Calibri"/>
                    <a:cs typeface="Times New Roman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  <a:ea typeface="Calibri"/>
                        <a:cs typeface="Times New Roman"/>
                      </a:rPr>
                      <m:t>𝑄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vi-VN" sz="4400">
                    <a:latin typeface="Times New Roman"/>
                    <a:ea typeface="Times New Roman"/>
                    <a:cs typeface="Times New Roman"/>
                  </a:rPr>
                  <a:t>, sau đó áp dụng các định lí về giới hạn hữu hạn</a:t>
                </a:r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78" y="5417248"/>
                <a:ext cx="17311212" cy="2141868"/>
              </a:xfrm>
              <a:prstGeom prst="rect">
                <a:avLst/>
              </a:prstGeom>
              <a:blipFill rotWithShape="1">
                <a:blip r:embed="rId3"/>
                <a:stretch>
                  <a:fillRect l="-1444" r="-21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r>
                  <a:rPr lang="en-US" sz="4400" b="1" smtClean="0">
                    <a:solidFill>
                      <a:srgbClr val="FF0000"/>
                    </a:solidFill>
                  </a:rPr>
                  <a:t>*)</a:t>
                </a:r>
                <a:r>
                  <a:rPr lang="en-US" sz="4400" smtClean="0"/>
                  <a:t> </a:t>
                </a:r>
                <a:r>
                  <a:rPr lang="en-US" sz="4400"/>
                  <a:t>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sub>
                    </m:sSub>
                    <m:r>
                      <a:rPr lang="vi-VN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l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à đ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th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ứ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c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k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ta</m:t>
                    </m:r>
                    <m: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đặ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t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vi-VN" sz="44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k</m:t>
                        </m:r>
                      </m:sup>
                    </m:sSup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m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â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t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chung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,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sau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đó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ụ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ng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đị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l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í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2 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v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ề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gi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ớ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i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h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ạ</m:t>
                    </m:r>
                    <m:r>
                      <m:rPr>
                        <m:nor/>
                      </m:rPr>
                      <a:rPr lang="en-US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n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Times New Roman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56" y="7912489"/>
                <a:ext cx="18255083" cy="1510478"/>
              </a:xfrm>
              <a:prstGeom prst="rect">
                <a:avLst/>
              </a:prstGeom>
              <a:blipFill rotWithShape="1">
                <a:blip r:embed="rId4"/>
                <a:stretch>
                  <a:fillRect l="-1336" t="-6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180278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</a:t>
            </a:r>
            <a:r>
              <a:rPr lang="en-US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 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501" y="4073800"/>
                <a:ext cx="4738413" cy="1265603"/>
              </a:xfrm>
              <a:prstGeom prst="rect">
                <a:avLst/>
              </a:prstGeom>
              <a:blipFill rotWithShape="1">
                <a:blip r:embed="rId3"/>
                <a:stretch>
                  <a:fillRect l="-514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A. 0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	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000" smtClean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                  </a:t>
                </a: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C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Không tồn tại.	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            </a:t>
                </a:r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296122"/>
                <a:ext cx="1965960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240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47" y="8314296"/>
                <a:ext cx="9399048" cy="29815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502" y="9094348"/>
                <a:ext cx="156273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264532" y="945903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= 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330279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  <p:bldP spid="14" grpId="0"/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C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>
                    <a:latin typeface="Times New Roman"/>
                    <a:ea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01" y="3887967"/>
                <a:ext cx="6474401" cy="769442"/>
              </a:xfrm>
              <a:prstGeom prst="rect">
                <a:avLst/>
              </a:prstGeom>
              <a:blipFill rotWithShape="1">
                <a:blip r:embed="rId3"/>
                <a:stretch>
                  <a:fillRect l="-386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 .                </a:t>
                </a:r>
                <a:r>
                  <a:rPr lang="en-US" sz="4400" b="1">
                    <a:latin typeface="Times New Roman"/>
                    <a:ea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−∞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</a:rPr>
                  <a:t> .	      D</a:t>
                </a:r>
                <a:r>
                  <a:rPr lang="en-US" sz="4400">
                    <a:latin typeface="Times New Roman"/>
                    <a:ea typeface="Times New Roman"/>
                  </a:rPr>
                  <a:t>. Không tồn tại </a:t>
                </a: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72" y="5210570"/>
                <a:ext cx="17906831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396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=−∞</m:t>
                      </m:r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90" y="8229600"/>
                <a:ext cx="15874261" cy="19701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28" y="10248817"/>
                <a:ext cx="10941072" cy="1257718"/>
              </a:xfrm>
              <a:prstGeom prst="rect">
                <a:avLst/>
              </a:prstGeom>
              <a:blipFill rotWithShape="1">
                <a:blip r:embed="rId6"/>
                <a:stretch>
                  <a:fillRect l="-2228" r="-128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/>
          <p:nvPr/>
        </p:nvSpPr>
        <p:spPr>
          <a:xfrm>
            <a:off x="11266057" y="5181188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029872" cy="7540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</a:rPr>
              <a:t>Chọn A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2737" y="2314649"/>
            <a:ext cx="16180465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>
                <a:solidFill>
                  <a:srgbClr val="145F82"/>
                </a:solidFill>
                <a:latin typeface="Times New Roman"/>
                <a:ea typeface="Calibri"/>
                <a:cs typeface="Times New Roman"/>
              </a:rPr>
              <a:t>Dạng 1 : Tính giới hạn dãy số đa thức hoặc phân thức hữu tỉ</a:t>
            </a:r>
            <a:endParaRPr lang="en-US" sz="4400">
              <a:solidFill>
                <a:srgbClr val="145F82"/>
              </a:solidFill>
              <a:latin typeface="Times New Roman"/>
              <a:ea typeface="Calibri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9" y="3810440"/>
                <a:ext cx="5721311" cy="1371980"/>
              </a:xfrm>
              <a:prstGeom prst="rect">
                <a:avLst/>
              </a:prstGeom>
              <a:blipFill rotWithShape="1">
                <a:blip r:embed="rId3"/>
                <a:stretch>
                  <a:fillRect l="-4260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	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 	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65" y="5492886"/>
                <a:ext cx="17344420" cy="871008"/>
              </a:xfrm>
              <a:prstGeom prst="rect">
                <a:avLst/>
              </a:prstGeom>
              <a:blipFill rotWithShape="1">
                <a:blip r:embed="rId4"/>
                <a:stretch>
                  <a:fillRect l="-1441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 </a:t>
                </a:r>
                <a:endParaRPr lang="en-US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0" y="8538873"/>
                <a:ext cx="6296285" cy="18310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f>
                        <m:fPr>
                          <m:ctrlP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3</m:t>
                                  </m:r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539" y="7753554"/>
                <a:ext cx="6876828" cy="30774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; </a:t>
                </a:r>
                <a:r>
                  <a:rPr lang="en-US" sz="4400" smtClean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chemeClr val="accent6">
                      <a:lumMod val="75000"/>
                    </a:scheme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43" y="11300260"/>
                <a:ext cx="4776894" cy="870975"/>
              </a:xfrm>
              <a:prstGeom prst="rect">
                <a:avLst/>
              </a:prstGeom>
              <a:blipFill rotWithShape="1">
                <a:blip r:embed="rId7"/>
                <a:stretch>
                  <a:fillRect l="-5230" t="-9091" r="-114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  <a:blipFill rotWithShape="1">
                <a:blip r:embed="rId8"/>
                <a:stretch>
                  <a:fillRect t="-9091" r="-1283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/>
              <p:cNvSpPr/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09" y="8709259"/>
                <a:ext cx="6065901" cy="12882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lim</m:t>
                    </m:r>
                    <m:r>
                      <a:rPr lang="en-US" sz="4400" b="0" i="1" smtClean="0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f>
                      <m:fPr>
                        <m:ctrlP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solidFill>
                                          <a:srgbClr val="F79646">
                                            <a:lumMod val="75000"/>
                                          </a:srgb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F79646">
                                                <a:lumMod val="75000"/>
                                              </a:srgb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400" i="1">
                            <a:solidFill>
                              <a:srgbClr val="F79646">
                                <a:lumMod val="75000"/>
                              </a:srgb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F79646">
                                        <a:lumMod val="75000"/>
                                      </a:srgb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i="1">
                        <a:solidFill>
                          <a:srgbClr val="F79646">
                            <a:lumMod val="75000"/>
                          </a:srgbClr>
                        </a:solidFill>
                        <a:latin typeface="Cambria Math"/>
                        <a:ea typeface="Times New Roman"/>
                        <a:cs typeface="Times New Roman"/>
                      </a:rPr>
                      <m:t>27</m:t>
                    </m:r>
                  </m:oMath>
                </a14:m>
                <a:r>
                  <a:rPr lang="en-US" sz="4400">
                    <a:solidFill>
                      <a:srgbClr val="F79646">
                        <a:lumMod val="75000"/>
                      </a:srgb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4000">
                  <a:solidFill>
                    <a:srgbClr val="F79646">
                      <a:lumMod val="75000"/>
                    </a:srgbClr>
                  </a:solidFill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31" y="10535194"/>
                <a:ext cx="5839163" cy="2022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496926" y="5433436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Chia cả tử và mẫu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mtClean="0"/>
                  <a:t> ta có :  </a:t>
                </a:r>
                <a:endParaRPr lang="en-US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89" y="7253760"/>
                <a:ext cx="9296400" cy="763607"/>
              </a:xfrm>
              <a:prstGeom prst="rect">
                <a:avLst/>
              </a:prstGeom>
              <a:blipFill rotWithShape="1">
                <a:blip r:embed="rId11"/>
                <a:stretch>
                  <a:fillRect l="-2492" t="-11200" b="-3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sz="4400" i="1"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    </m:t>
                                    </m:r>
                                    <m:d>
                                      <m:dPr>
                                        <m:ctrlP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4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.  </m:t>
                            </m:r>
                            <m:f>
                              <m:fPr>
                                <m:ctrlPr>
                                  <a:rPr lang="en-US" sz="440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b="0" i="1" smtClean="0">
                                        <a:latin typeface="Cambria Math"/>
                                        <a:cs typeface="Times New Roman"/>
                                      </a:rPr>
                                      <m:t>5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0" i="1" smtClean="0">
                                <a:latin typeface="Cambria Math"/>
                                <a:cs typeface="Times New Roman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>
                    <a:latin typeface="Times New Roman"/>
                    <a:ea typeface="Times New Roman"/>
                  </a:rPr>
                  <a:t>           </a:t>
                </a:r>
                <a:endParaRPr lang="en-US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3" y="8405846"/>
                <a:ext cx="6709987" cy="20347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92" grpId="0"/>
      <p:bldP spid="93" grpId="0"/>
      <p:bldP spid="8" grpId="0"/>
      <p:bldP spid="94" grpId="0" animBg="1"/>
      <p:bldP spid="10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2503</Words>
  <Application>Microsoft Office PowerPoint</Application>
  <PresentationFormat>Custom</PresentationFormat>
  <Paragraphs>226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GCafe</cp:lastModifiedBy>
  <cp:revision>101</cp:revision>
  <dcterms:created xsi:type="dcterms:W3CDTF">2013-08-31T11:42:51Z</dcterms:created>
  <dcterms:modified xsi:type="dcterms:W3CDTF">2020-04-07T07:40:24Z</dcterms:modified>
</cp:coreProperties>
</file>