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91" r:id="rId2"/>
  </p:sldMasterIdLst>
  <p:notesMasterIdLst>
    <p:notesMasterId r:id="rId71"/>
  </p:notesMasterIdLst>
  <p:sldIdLst>
    <p:sldId id="2356" r:id="rId3"/>
    <p:sldId id="2306" r:id="rId4"/>
    <p:sldId id="256" r:id="rId5"/>
    <p:sldId id="2299" r:id="rId6"/>
    <p:sldId id="2305" r:id="rId7"/>
    <p:sldId id="2301" r:id="rId8"/>
    <p:sldId id="2302" r:id="rId9"/>
    <p:sldId id="2309" r:id="rId10"/>
    <p:sldId id="2313" r:id="rId11"/>
    <p:sldId id="2312" r:id="rId12"/>
    <p:sldId id="2311" r:id="rId13"/>
    <p:sldId id="2310" r:id="rId14"/>
    <p:sldId id="2315" r:id="rId15"/>
    <p:sldId id="2316" r:id="rId16"/>
    <p:sldId id="2319" r:id="rId17"/>
    <p:sldId id="2320" r:id="rId18"/>
    <p:sldId id="2322" r:id="rId19"/>
    <p:sldId id="2321" r:id="rId20"/>
    <p:sldId id="2326" r:id="rId21"/>
    <p:sldId id="2327" r:id="rId22"/>
    <p:sldId id="2329" r:id="rId23"/>
    <p:sldId id="2330" r:id="rId24"/>
    <p:sldId id="2328" r:id="rId25"/>
    <p:sldId id="2334" r:id="rId26"/>
    <p:sldId id="2336" r:id="rId27"/>
    <p:sldId id="2338" r:id="rId28"/>
    <p:sldId id="2339" r:id="rId29"/>
    <p:sldId id="2337" r:id="rId30"/>
    <p:sldId id="2340" r:id="rId31"/>
    <p:sldId id="2342" r:id="rId32"/>
    <p:sldId id="2343" r:id="rId33"/>
    <p:sldId id="2344" r:id="rId34"/>
    <p:sldId id="2345" r:id="rId35"/>
    <p:sldId id="2347" r:id="rId36"/>
    <p:sldId id="2348" r:id="rId37"/>
    <p:sldId id="2350" r:id="rId38"/>
    <p:sldId id="2385" r:id="rId39"/>
    <p:sldId id="2357" r:id="rId40"/>
    <p:sldId id="2358" r:id="rId41"/>
    <p:sldId id="2359" r:id="rId42"/>
    <p:sldId id="2360" r:id="rId43"/>
    <p:sldId id="2361" r:id="rId44"/>
    <p:sldId id="2362" r:id="rId45"/>
    <p:sldId id="2363" r:id="rId46"/>
    <p:sldId id="2364" r:id="rId47"/>
    <p:sldId id="2366" r:id="rId48"/>
    <p:sldId id="2365" r:id="rId49"/>
    <p:sldId id="2367" r:id="rId50"/>
    <p:sldId id="2368" r:id="rId51"/>
    <p:sldId id="2369" r:id="rId52"/>
    <p:sldId id="2370" r:id="rId53"/>
    <p:sldId id="2371" r:id="rId54"/>
    <p:sldId id="2372" r:id="rId55"/>
    <p:sldId id="2373" r:id="rId56"/>
    <p:sldId id="2374" r:id="rId57"/>
    <p:sldId id="2375" r:id="rId58"/>
    <p:sldId id="2377" r:id="rId59"/>
    <p:sldId id="2376" r:id="rId60"/>
    <p:sldId id="2378" r:id="rId61"/>
    <p:sldId id="2379" r:id="rId62"/>
    <p:sldId id="2380" r:id="rId63"/>
    <p:sldId id="2381" r:id="rId64"/>
    <p:sldId id="2386" r:id="rId65"/>
    <p:sldId id="2382" r:id="rId66"/>
    <p:sldId id="2387" r:id="rId67"/>
    <p:sldId id="2384" r:id="rId68"/>
    <p:sldId id="2388" r:id="rId69"/>
    <p:sldId id="2383" r:id="rId70"/>
  </p:sldIdLst>
  <p:sldSz cx="18288000" cy="10287000"/>
  <p:notesSz cx="6858000" cy="9144000"/>
  <p:embeddedFontLst>
    <p:embeddedFont>
      <p:font typeface="Calibri" pitchFamily="34" charset="0"/>
      <p:regular r:id="rId72"/>
      <p:bold r:id="rId73"/>
      <p:italic r:id="rId74"/>
      <p:boldItalic r:id="rId75"/>
    </p:embeddedFont>
    <p:embeddedFont>
      <p:font typeface="Tw Cen MT Condensed" charset="0"/>
      <p:regular r:id="rId76"/>
      <p:bold r:id="rId77"/>
    </p:embeddedFont>
    <p:embeddedFont>
      <p:font typeface="Wingdings 3" pitchFamily="18" charset="2"/>
      <p:regular r:id="rId78"/>
    </p:embeddedFont>
    <p:embeddedFont>
      <p:font typeface="Tahoma" pitchFamily="34" charset="0"/>
      <p:regular r:id="rId79"/>
      <p:bold r:id="rId80"/>
    </p:embeddedFont>
    <p:embeddedFont>
      <p:font typeface="Baloo Thambi" charset="0"/>
      <p:regular r:id="rId81"/>
    </p:embeddedFont>
    <p:embeddedFont>
      <p:font typeface="Tw Cen MT" charset="0"/>
      <p:regular r:id="rId82"/>
      <p:bold r:id="rId83"/>
      <p:italic r:id="rId84"/>
      <p:boldItalic r:id="rId8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xmlns=""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1" d="100"/>
          <a:sy n="41" d="100"/>
        </p:scale>
        <p:origin x="-816"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13.fntdata"/><Relationship Id="rId89"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3.xml"/><Relationship Id="rId90" Type="http://schemas.openxmlformats.org/officeDocument/2006/relationships/tableStyles" Target="tableStyle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font" Target="fonts/font1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4.fntdata"/><Relationship Id="rId83" Type="http://schemas.openxmlformats.org/officeDocument/2006/relationships/font" Target="fonts/font12.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5.fntdata"/><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font" Target="fonts/font11.fntdata"/><Relationship Id="rId19" Type="http://schemas.openxmlformats.org/officeDocument/2006/relationships/slide" Target="slides/slide1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7-11T17:26:55.848" idx="1">
    <p:pos x="10" y="10"/>
    <p:text>f</p:text>
    <p:extLst>
      <p:ext uri="{C676402C-5697-4E1C-873F-D02D1690AC5C}">
        <p15:threadingInfo xmlns:p15="http://schemas.microsoft.com/office/powerpoint/2012/main" xmlns=""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37EB26-0CCE-4DEA-AA3D-C5E38EE6842F}" type="datetimeFigureOut">
              <a:rPr lang="vi-VN" smtClean="0"/>
              <a:t>27/07/2024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03FC48-7573-45B6-8A1D-98E941BB4EC0}" type="slidenum">
              <a:rPr lang="vi-VN" smtClean="0"/>
              <a:t>‹#›</a:t>
            </a:fld>
            <a:endParaRPr lang="vi-VN"/>
          </a:p>
        </p:txBody>
      </p:sp>
    </p:spTree>
    <p:extLst>
      <p:ext uri="{BB962C8B-B14F-4D97-AF65-F5344CB8AC3E}">
        <p14:creationId xmlns:p14="http://schemas.microsoft.com/office/powerpoint/2010/main" val="3278203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AB03FC48-7573-45B6-8A1D-98E941BB4EC0}" type="slidenum">
              <a:rPr lang="vi-VN" smtClean="0"/>
              <a:t>18</a:t>
            </a:fld>
            <a:endParaRPr lang="vi-VN"/>
          </a:p>
        </p:txBody>
      </p:sp>
    </p:spTree>
    <p:extLst>
      <p:ext uri="{BB962C8B-B14F-4D97-AF65-F5344CB8AC3E}">
        <p14:creationId xmlns:p14="http://schemas.microsoft.com/office/powerpoint/2010/main" val="2218037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38</a:t>
            </a:fld>
            <a:endParaRPr lang="vi-VN"/>
          </a:p>
        </p:txBody>
      </p:sp>
    </p:spTree>
    <p:extLst>
      <p:ext uri="{BB962C8B-B14F-4D97-AF65-F5344CB8AC3E}">
        <p14:creationId xmlns:p14="http://schemas.microsoft.com/office/powerpoint/2010/main" val="1443788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39</a:t>
            </a:fld>
            <a:endParaRPr lang="vi-VN"/>
          </a:p>
        </p:txBody>
      </p:sp>
    </p:spTree>
    <p:extLst>
      <p:ext uri="{BB962C8B-B14F-4D97-AF65-F5344CB8AC3E}">
        <p14:creationId xmlns:p14="http://schemas.microsoft.com/office/powerpoint/2010/main" val="1443788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40</a:t>
            </a:fld>
            <a:endParaRPr lang="vi-VN"/>
          </a:p>
        </p:txBody>
      </p:sp>
    </p:spTree>
    <p:extLst>
      <p:ext uri="{BB962C8B-B14F-4D97-AF65-F5344CB8AC3E}">
        <p14:creationId xmlns:p14="http://schemas.microsoft.com/office/powerpoint/2010/main" val="1443788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41</a:t>
            </a:fld>
            <a:endParaRPr lang="vi-VN"/>
          </a:p>
        </p:txBody>
      </p:sp>
    </p:spTree>
    <p:extLst>
      <p:ext uri="{BB962C8B-B14F-4D97-AF65-F5344CB8AC3E}">
        <p14:creationId xmlns:p14="http://schemas.microsoft.com/office/powerpoint/2010/main" val="1443788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42</a:t>
            </a:fld>
            <a:endParaRPr lang="vi-VN"/>
          </a:p>
        </p:txBody>
      </p:sp>
    </p:spTree>
    <p:extLst>
      <p:ext uri="{BB962C8B-B14F-4D97-AF65-F5344CB8AC3E}">
        <p14:creationId xmlns:p14="http://schemas.microsoft.com/office/powerpoint/2010/main" val="1443788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43</a:t>
            </a:fld>
            <a:endParaRPr lang="vi-VN"/>
          </a:p>
        </p:txBody>
      </p:sp>
    </p:spTree>
    <p:extLst>
      <p:ext uri="{BB962C8B-B14F-4D97-AF65-F5344CB8AC3E}">
        <p14:creationId xmlns:p14="http://schemas.microsoft.com/office/powerpoint/2010/main" val="1443788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44</a:t>
            </a:fld>
            <a:endParaRPr lang="vi-VN"/>
          </a:p>
        </p:txBody>
      </p:sp>
    </p:spTree>
    <p:extLst>
      <p:ext uri="{BB962C8B-B14F-4D97-AF65-F5344CB8AC3E}">
        <p14:creationId xmlns:p14="http://schemas.microsoft.com/office/powerpoint/2010/main" val="1443788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45</a:t>
            </a:fld>
            <a:endParaRPr lang="vi-VN"/>
          </a:p>
        </p:txBody>
      </p:sp>
    </p:spTree>
    <p:extLst>
      <p:ext uri="{BB962C8B-B14F-4D97-AF65-F5344CB8AC3E}">
        <p14:creationId xmlns:p14="http://schemas.microsoft.com/office/powerpoint/2010/main" val="1443788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46</a:t>
            </a:fld>
            <a:endParaRPr lang="vi-VN"/>
          </a:p>
        </p:txBody>
      </p:sp>
    </p:spTree>
    <p:extLst>
      <p:ext uri="{BB962C8B-B14F-4D97-AF65-F5344CB8AC3E}">
        <p14:creationId xmlns:p14="http://schemas.microsoft.com/office/powerpoint/2010/main" val="1443788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47</a:t>
            </a:fld>
            <a:endParaRPr lang="vi-VN"/>
          </a:p>
        </p:txBody>
      </p:sp>
    </p:spTree>
    <p:extLst>
      <p:ext uri="{BB962C8B-B14F-4D97-AF65-F5344CB8AC3E}">
        <p14:creationId xmlns:p14="http://schemas.microsoft.com/office/powerpoint/2010/main" val="1443788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23</a:t>
            </a:fld>
            <a:endParaRPr lang="vi-VN"/>
          </a:p>
        </p:txBody>
      </p:sp>
    </p:spTree>
    <p:extLst>
      <p:ext uri="{BB962C8B-B14F-4D97-AF65-F5344CB8AC3E}">
        <p14:creationId xmlns:p14="http://schemas.microsoft.com/office/powerpoint/2010/main" val="3271306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48</a:t>
            </a:fld>
            <a:endParaRPr lang="vi-VN"/>
          </a:p>
        </p:txBody>
      </p:sp>
    </p:spTree>
    <p:extLst>
      <p:ext uri="{BB962C8B-B14F-4D97-AF65-F5344CB8AC3E}">
        <p14:creationId xmlns:p14="http://schemas.microsoft.com/office/powerpoint/2010/main" val="1443788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49</a:t>
            </a:fld>
            <a:endParaRPr lang="vi-VN"/>
          </a:p>
        </p:txBody>
      </p:sp>
    </p:spTree>
    <p:extLst>
      <p:ext uri="{BB962C8B-B14F-4D97-AF65-F5344CB8AC3E}">
        <p14:creationId xmlns:p14="http://schemas.microsoft.com/office/powerpoint/2010/main" val="1443788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50</a:t>
            </a:fld>
            <a:endParaRPr lang="vi-VN"/>
          </a:p>
        </p:txBody>
      </p:sp>
    </p:spTree>
    <p:extLst>
      <p:ext uri="{BB962C8B-B14F-4D97-AF65-F5344CB8AC3E}">
        <p14:creationId xmlns:p14="http://schemas.microsoft.com/office/powerpoint/2010/main" val="1443788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51</a:t>
            </a:fld>
            <a:endParaRPr lang="vi-VN"/>
          </a:p>
        </p:txBody>
      </p:sp>
    </p:spTree>
    <p:extLst>
      <p:ext uri="{BB962C8B-B14F-4D97-AF65-F5344CB8AC3E}">
        <p14:creationId xmlns:p14="http://schemas.microsoft.com/office/powerpoint/2010/main" val="14437882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52</a:t>
            </a:fld>
            <a:endParaRPr lang="vi-VN"/>
          </a:p>
        </p:txBody>
      </p:sp>
    </p:spTree>
    <p:extLst>
      <p:ext uri="{BB962C8B-B14F-4D97-AF65-F5344CB8AC3E}">
        <p14:creationId xmlns:p14="http://schemas.microsoft.com/office/powerpoint/2010/main" val="14437882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53</a:t>
            </a:fld>
            <a:endParaRPr lang="vi-VN"/>
          </a:p>
        </p:txBody>
      </p:sp>
    </p:spTree>
    <p:extLst>
      <p:ext uri="{BB962C8B-B14F-4D97-AF65-F5344CB8AC3E}">
        <p14:creationId xmlns:p14="http://schemas.microsoft.com/office/powerpoint/2010/main" val="1443788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54</a:t>
            </a:fld>
            <a:endParaRPr lang="vi-VN"/>
          </a:p>
        </p:txBody>
      </p:sp>
    </p:spTree>
    <p:extLst>
      <p:ext uri="{BB962C8B-B14F-4D97-AF65-F5344CB8AC3E}">
        <p14:creationId xmlns:p14="http://schemas.microsoft.com/office/powerpoint/2010/main" val="14437882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55</a:t>
            </a:fld>
            <a:endParaRPr lang="vi-VN"/>
          </a:p>
        </p:txBody>
      </p:sp>
    </p:spTree>
    <p:extLst>
      <p:ext uri="{BB962C8B-B14F-4D97-AF65-F5344CB8AC3E}">
        <p14:creationId xmlns:p14="http://schemas.microsoft.com/office/powerpoint/2010/main" val="14437882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56</a:t>
            </a:fld>
            <a:endParaRPr lang="vi-VN"/>
          </a:p>
        </p:txBody>
      </p:sp>
    </p:spTree>
    <p:extLst>
      <p:ext uri="{BB962C8B-B14F-4D97-AF65-F5344CB8AC3E}">
        <p14:creationId xmlns:p14="http://schemas.microsoft.com/office/powerpoint/2010/main" val="14437882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57</a:t>
            </a:fld>
            <a:endParaRPr lang="vi-VN"/>
          </a:p>
        </p:txBody>
      </p:sp>
    </p:spTree>
    <p:extLst>
      <p:ext uri="{BB962C8B-B14F-4D97-AF65-F5344CB8AC3E}">
        <p14:creationId xmlns:p14="http://schemas.microsoft.com/office/powerpoint/2010/main" val="1443788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24</a:t>
            </a:fld>
            <a:endParaRPr lang="vi-VN"/>
          </a:p>
        </p:txBody>
      </p:sp>
    </p:spTree>
    <p:extLst>
      <p:ext uri="{BB962C8B-B14F-4D97-AF65-F5344CB8AC3E}">
        <p14:creationId xmlns:p14="http://schemas.microsoft.com/office/powerpoint/2010/main" val="32713063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58</a:t>
            </a:fld>
            <a:endParaRPr lang="vi-VN"/>
          </a:p>
        </p:txBody>
      </p:sp>
    </p:spTree>
    <p:extLst>
      <p:ext uri="{BB962C8B-B14F-4D97-AF65-F5344CB8AC3E}">
        <p14:creationId xmlns:p14="http://schemas.microsoft.com/office/powerpoint/2010/main" val="14437882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59</a:t>
            </a:fld>
            <a:endParaRPr lang="vi-VN"/>
          </a:p>
        </p:txBody>
      </p:sp>
    </p:spTree>
    <p:extLst>
      <p:ext uri="{BB962C8B-B14F-4D97-AF65-F5344CB8AC3E}">
        <p14:creationId xmlns:p14="http://schemas.microsoft.com/office/powerpoint/2010/main" val="14437882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60</a:t>
            </a:fld>
            <a:endParaRPr lang="vi-VN"/>
          </a:p>
        </p:txBody>
      </p:sp>
    </p:spTree>
    <p:extLst>
      <p:ext uri="{BB962C8B-B14F-4D97-AF65-F5344CB8AC3E}">
        <p14:creationId xmlns:p14="http://schemas.microsoft.com/office/powerpoint/2010/main" val="1443788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61</a:t>
            </a:fld>
            <a:endParaRPr lang="vi-VN"/>
          </a:p>
        </p:txBody>
      </p:sp>
    </p:spTree>
    <p:extLst>
      <p:ext uri="{BB962C8B-B14F-4D97-AF65-F5344CB8AC3E}">
        <p14:creationId xmlns:p14="http://schemas.microsoft.com/office/powerpoint/2010/main" val="14437882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62</a:t>
            </a:fld>
            <a:endParaRPr lang="vi-VN"/>
          </a:p>
        </p:txBody>
      </p:sp>
    </p:spTree>
    <p:extLst>
      <p:ext uri="{BB962C8B-B14F-4D97-AF65-F5344CB8AC3E}">
        <p14:creationId xmlns:p14="http://schemas.microsoft.com/office/powerpoint/2010/main" val="14437882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63</a:t>
            </a:fld>
            <a:endParaRPr lang="vi-VN"/>
          </a:p>
        </p:txBody>
      </p:sp>
    </p:spTree>
    <p:extLst>
      <p:ext uri="{BB962C8B-B14F-4D97-AF65-F5344CB8AC3E}">
        <p14:creationId xmlns:p14="http://schemas.microsoft.com/office/powerpoint/2010/main" val="14437882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64</a:t>
            </a:fld>
            <a:endParaRPr lang="vi-VN"/>
          </a:p>
        </p:txBody>
      </p:sp>
    </p:spTree>
    <p:extLst>
      <p:ext uri="{BB962C8B-B14F-4D97-AF65-F5344CB8AC3E}">
        <p14:creationId xmlns:p14="http://schemas.microsoft.com/office/powerpoint/2010/main" val="14437882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65</a:t>
            </a:fld>
            <a:endParaRPr lang="vi-VN"/>
          </a:p>
        </p:txBody>
      </p:sp>
    </p:spTree>
    <p:extLst>
      <p:ext uri="{BB962C8B-B14F-4D97-AF65-F5344CB8AC3E}">
        <p14:creationId xmlns:p14="http://schemas.microsoft.com/office/powerpoint/2010/main" val="1443788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25</a:t>
            </a:fld>
            <a:endParaRPr lang="vi-VN"/>
          </a:p>
        </p:txBody>
      </p:sp>
    </p:spTree>
    <p:extLst>
      <p:ext uri="{BB962C8B-B14F-4D97-AF65-F5344CB8AC3E}">
        <p14:creationId xmlns:p14="http://schemas.microsoft.com/office/powerpoint/2010/main" val="3271306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26</a:t>
            </a:fld>
            <a:endParaRPr lang="vi-VN"/>
          </a:p>
        </p:txBody>
      </p:sp>
    </p:spTree>
    <p:extLst>
      <p:ext uri="{BB962C8B-B14F-4D97-AF65-F5344CB8AC3E}">
        <p14:creationId xmlns:p14="http://schemas.microsoft.com/office/powerpoint/2010/main" val="3271306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27</a:t>
            </a:fld>
            <a:endParaRPr lang="vi-VN"/>
          </a:p>
        </p:txBody>
      </p:sp>
    </p:spTree>
    <p:extLst>
      <p:ext uri="{BB962C8B-B14F-4D97-AF65-F5344CB8AC3E}">
        <p14:creationId xmlns:p14="http://schemas.microsoft.com/office/powerpoint/2010/main" val="3271306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28</a:t>
            </a:fld>
            <a:endParaRPr lang="vi-VN"/>
          </a:p>
        </p:txBody>
      </p:sp>
    </p:spTree>
    <p:extLst>
      <p:ext uri="{BB962C8B-B14F-4D97-AF65-F5344CB8AC3E}">
        <p14:creationId xmlns:p14="http://schemas.microsoft.com/office/powerpoint/2010/main" val="3271306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29</a:t>
            </a:fld>
            <a:endParaRPr lang="vi-VN"/>
          </a:p>
        </p:txBody>
      </p:sp>
    </p:spTree>
    <p:extLst>
      <p:ext uri="{BB962C8B-B14F-4D97-AF65-F5344CB8AC3E}">
        <p14:creationId xmlns:p14="http://schemas.microsoft.com/office/powerpoint/2010/main" val="3271306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3FC48-7573-45B6-8A1D-98E941BB4EC0}" type="slidenum">
              <a:rPr lang="vi-VN" smtClean="0"/>
              <a:t>37</a:t>
            </a:fld>
            <a:endParaRPr lang="vi-VN"/>
          </a:p>
        </p:txBody>
      </p:sp>
    </p:spTree>
    <p:extLst>
      <p:ext uri="{BB962C8B-B14F-4D97-AF65-F5344CB8AC3E}">
        <p14:creationId xmlns:p14="http://schemas.microsoft.com/office/powerpoint/2010/main" val="1443788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1"/>
            <a:ext cx="18288000" cy="6858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2" y="1"/>
            <a:ext cx="18288000" cy="6858002"/>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5800" y="7440206"/>
            <a:ext cx="11658600" cy="2194560"/>
          </a:xfrm>
        </p:spPr>
        <p:txBody>
          <a:bodyPr anchor="ctr">
            <a:normAutofit/>
          </a:bodyPr>
          <a:lstStyle>
            <a:lvl1pPr algn="r">
              <a:defRPr sz="7500" spc="300" baseline="0"/>
            </a:lvl1pPr>
          </a:lstStyle>
          <a:p>
            <a:r>
              <a:rPr lang="en-US"/>
              <a:t>Click to edit Master title style</a:t>
            </a:r>
            <a:endParaRPr lang="en-US" dirty="0"/>
          </a:p>
        </p:txBody>
      </p:sp>
      <p:sp>
        <p:nvSpPr>
          <p:cNvPr id="3" name="Subtitle 2"/>
          <p:cNvSpPr>
            <a:spLocks noGrp="1"/>
          </p:cNvSpPr>
          <p:nvPr>
            <p:ph type="subTitle" idx="1"/>
          </p:nvPr>
        </p:nvSpPr>
        <p:spPr>
          <a:xfrm>
            <a:off x="12915900" y="7440206"/>
            <a:ext cx="4800600" cy="2194560"/>
          </a:xfrm>
        </p:spPr>
        <p:txBody>
          <a:bodyPr lIns="91440" rIns="91440" anchor="ctr">
            <a:normAutofit/>
          </a:bodyPr>
          <a:lstStyle>
            <a:lvl1pPr marL="0" indent="0" algn="l">
              <a:lnSpc>
                <a:spcPct val="100000"/>
              </a:lnSpc>
              <a:spcBef>
                <a:spcPts val="0"/>
              </a:spcBef>
              <a:buNone/>
              <a:defRPr sz="2700">
                <a:solidFill>
                  <a:schemeClr val="tx1">
                    <a:lumMod val="95000"/>
                    <a:lumOff val="5000"/>
                  </a:schemeClr>
                </a:solidFill>
              </a:defRPr>
            </a:lvl1pPr>
            <a:lvl2pPr marL="685800" indent="0" algn="ctr">
              <a:buNone/>
              <a:defRPr sz="2700"/>
            </a:lvl2pPr>
            <a:lvl3pPr marL="1371600" indent="0" algn="ctr">
              <a:buNone/>
              <a:defRPr sz="2700"/>
            </a:lvl3pPr>
            <a:lvl4pPr marL="2057400" indent="0" algn="ctr">
              <a:buNone/>
              <a:defRPr sz="2700"/>
            </a:lvl4pPr>
            <a:lvl5pPr marL="2743200" indent="0" algn="ctr">
              <a:buNone/>
              <a:defRPr sz="2700"/>
            </a:lvl5pPr>
            <a:lvl6pPr marL="3429000" indent="0" algn="ctr">
              <a:buNone/>
              <a:defRPr sz="2700"/>
            </a:lvl6pPr>
            <a:lvl7pPr marL="4114800" indent="0" algn="ctr">
              <a:buNone/>
              <a:defRPr sz="2700"/>
            </a:lvl7pPr>
            <a:lvl8pPr marL="4800600" indent="0" algn="ctr">
              <a:buNone/>
              <a:defRPr sz="2700"/>
            </a:lvl8pPr>
            <a:lvl9pPr marL="5486400" indent="0" algn="ctr">
              <a:buNone/>
              <a:defRPr sz="27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C764DE79-268F-4C1A-8933-263129D2AF90}" type="datetimeFigureOut">
              <a:rPr lang="en-US" smtClean="0"/>
              <a:t>7/27/2024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cxnSp>
        <p:nvCxnSpPr>
          <p:cNvPr id="8" name="Straight Connector 7"/>
          <p:cNvCxnSpPr/>
          <p:nvPr/>
        </p:nvCxnSpPr>
        <p:spPr>
          <a:xfrm flipV="1">
            <a:off x="12580265" y="7896159"/>
            <a:ext cx="0" cy="1371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798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76068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1"/>
            <a:ext cx="18288000" cy="685800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2" y="1"/>
            <a:ext cx="18288000" cy="6858002"/>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7440206"/>
            <a:ext cx="11658600" cy="2194560"/>
          </a:xfrm>
        </p:spPr>
        <p:txBody>
          <a:bodyPr anchor="ctr">
            <a:normAutofit/>
          </a:bodyPr>
          <a:lstStyle>
            <a:lvl1pPr algn="r">
              <a:defRPr sz="7500" b="0" spc="300" baseline="0"/>
            </a:lvl1pPr>
          </a:lstStyle>
          <a:p>
            <a:r>
              <a:rPr lang="en-US"/>
              <a:t>Click to edit Master title style</a:t>
            </a:r>
            <a:endParaRPr lang="en-US" dirty="0"/>
          </a:p>
        </p:txBody>
      </p:sp>
      <p:sp>
        <p:nvSpPr>
          <p:cNvPr id="3" name="Text Placeholder 2"/>
          <p:cNvSpPr>
            <a:spLocks noGrp="1"/>
          </p:cNvSpPr>
          <p:nvPr>
            <p:ph type="body" idx="1"/>
          </p:nvPr>
        </p:nvSpPr>
        <p:spPr>
          <a:xfrm>
            <a:off x="12915900" y="7440206"/>
            <a:ext cx="4800600" cy="2194560"/>
          </a:xfrm>
        </p:spPr>
        <p:txBody>
          <a:bodyPr lIns="91440" rIns="91440" anchor="ctr">
            <a:normAutofit/>
          </a:bodyPr>
          <a:lstStyle>
            <a:lvl1pPr marL="0" indent="0">
              <a:lnSpc>
                <a:spcPct val="100000"/>
              </a:lnSpc>
              <a:spcBef>
                <a:spcPts val="0"/>
              </a:spcBef>
              <a:buNone/>
              <a:defRPr sz="2700">
                <a:solidFill>
                  <a:schemeClr val="tx1">
                    <a:lumMod val="95000"/>
                    <a:lumOff val="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FC76260-CDD2-D041-A5A5-E5D609B8C5F9}" type="datetimeFigureOut">
              <a:rPr lang="en-US" smtClean="0"/>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AB7F0-3224-F348-BE23-34F0F87D644A}" type="slidenum">
              <a:rPr lang="en-US" smtClean="0"/>
              <a:t>‹#›</a:t>
            </a:fld>
            <a:endParaRPr lang="en-US"/>
          </a:p>
        </p:txBody>
      </p:sp>
      <p:cxnSp>
        <p:nvCxnSpPr>
          <p:cNvPr id="8" name="Straight Connector 7"/>
          <p:cNvCxnSpPr/>
          <p:nvPr/>
        </p:nvCxnSpPr>
        <p:spPr>
          <a:xfrm flipV="1">
            <a:off x="12580265" y="7896159"/>
            <a:ext cx="0" cy="1371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8321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36192" y="877824"/>
            <a:ext cx="14580108" cy="2249424"/>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536191" y="3429000"/>
            <a:ext cx="7132320" cy="60350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983980" y="3429000"/>
            <a:ext cx="7132320" cy="60350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C76260-CDD2-D041-A5A5-E5D609B8C5F9}" type="datetimeFigureOut">
              <a:rPr lang="en-US" smtClean="0"/>
              <a:t>7/27/2024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AB7F0-3224-F348-BE23-34F0F87D644A}" type="slidenum">
              <a:rPr lang="en-US" smtClean="0"/>
              <a:t>‹#›</a:t>
            </a:fld>
            <a:endParaRPr lang="en-US"/>
          </a:p>
        </p:txBody>
      </p:sp>
    </p:spTree>
    <p:extLst>
      <p:ext uri="{BB962C8B-B14F-4D97-AF65-F5344CB8AC3E}">
        <p14:creationId xmlns:p14="http://schemas.microsoft.com/office/powerpoint/2010/main" val="1079455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536192" y="3269454"/>
            <a:ext cx="7132320" cy="1234440"/>
          </a:xfrm>
        </p:spPr>
        <p:txBody>
          <a:bodyPr lIns="137160" rIns="137160" anchor="ctr">
            <a:normAutofit/>
          </a:bodyPr>
          <a:lstStyle>
            <a:lvl1pPr marL="0" indent="0">
              <a:spcBef>
                <a:spcPts val="0"/>
              </a:spcBef>
              <a:spcAft>
                <a:spcPts val="0"/>
              </a:spcAft>
              <a:buNone/>
              <a:defRPr sz="3450" b="0" cap="none" baseline="0">
                <a:solidFill>
                  <a:schemeClr val="accent1"/>
                </a:solidFill>
                <a:latin typeface="+mn-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536192" y="4451682"/>
            <a:ext cx="7132320" cy="50123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986332" y="3269454"/>
            <a:ext cx="7132320" cy="1234440"/>
          </a:xfrm>
        </p:spPr>
        <p:txBody>
          <a:bodyPr lIns="137160" rIns="137160" anchor="ctr">
            <a:normAutofit/>
          </a:bodyPr>
          <a:lstStyle>
            <a:lvl1pPr marL="0" indent="0">
              <a:spcBef>
                <a:spcPts val="0"/>
              </a:spcBef>
              <a:spcAft>
                <a:spcPts val="0"/>
              </a:spcAft>
              <a:buNone/>
              <a:defRPr lang="en-US" sz="3450" b="0" kern="1200" cap="none" baseline="0" dirty="0">
                <a:solidFill>
                  <a:schemeClr val="accent1"/>
                </a:solidFill>
                <a:latin typeface="+mn-lt"/>
                <a:ea typeface="+mn-ea"/>
                <a:cs typeface="+mn-cs"/>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marL="0" lvl="0" indent="0" algn="l" defTabSz="1371600" rtl="0" eaLnBrk="1" latinLnBrk="0" hangingPunct="1">
              <a:lnSpc>
                <a:spcPct val="90000"/>
              </a:lnSpc>
              <a:spcBef>
                <a:spcPts val="2700"/>
              </a:spcBef>
              <a:buNone/>
            </a:pPr>
            <a:r>
              <a:rPr lang="en-US"/>
              <a:t>Edit Master text styles</a:t>
            </a:r>
          </a:p>
        </p:txBody>
      </p:sp>
      <p:sp>
        <p:nvSpPr>
          <p:cNvPr id="6" name="Content Placeholder 5"/>
          <p:cNvSpPr>
            <a:spLocks noGrp="1"/>
          </p:cNvSpPr>
          <p:nvPr>
            <p:ph sz="quarter" idx="4"/>
          </p:nvPr>
        </p:nvSpPr>
        <p:spPr>
          <a:xfrm>
            <a:off x="8986332" y="4451682"/>
            <a:ext cx="7132320" cy="50123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C76260-CDD2-D041-A5A5-E5D609B8C5F9}" type="datetimeFigureOut">
              <a:rPr lang="en-US" smtClean="0"/>
              <a:t>7/27/2024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AB7F0-3224-F348-BE23-34F0F87D644A}" type="slidenum">
              <a:rPr lang="en-US" smtClean="0"/>
              <a:t>‹#›</a:t>
            </a:fld>
            <a:endParaRPr lang="en-US"/>
          </a:p>
        </p:txBody>
      </p:sp>
    </p:spTree>
    <p:extLst>
      <p:ext uri="{BB962C8B-B14F-4D97-AF65-F5344CB8AC3E}">
        <p14:creationId xmlns:p14="http://schemas.microsoft.com/office/powerpoint/2010/main" val="539359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C76260-CDD2-D041-A5A5-E5D609B8C5F9}" type="datetimeFigureOut">
              <a:rPr lang="en-US" smtClean="0"/>
              <a:t>7/27/2024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AB7F0-3224-F348-BE23-34F0F87D644A}" type="slidenum">
              <a:rPr lang="en-US" smtClean="0"/>
              <a:t>‹#›</a:t>
            </a:fld>
            <a:endParaRPr lang="en-US"/>
          </a:p>
        </p:txBody>
      </p:sp>
    </p:spTree>
    <p:extLst>
      <p:ext uri="{BB962C8B-B14F-4D97-AF65-F5344CB8AC3E}">
        <p14:creationId xmlns:p14="http://schemas.microsoft.com/office/powerpoint/2010/main" val="835359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7/27/2024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446941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536192" y="707264"/>
            <a:ext cx="6583680" cy="2606040"/>
          </a:xfrm>
        </p:spPr>
        <p:txBody>
          <a:bodyPr>
            <a:noAutofit/>
          </a:bodyPr>
          <a:lstStyle>
            <a:lvl1pPr>
              <a:lnSpc>
                <a:spcPct val="80000"/>
              </a:lnSpc>
              <a:defRPr sz="6000"/>
            </a:lvl1pPr>
          </a:lstStyle>
          <a:p>
            <a:r>
              <a:rPr lang="en-US"/>
              <a:t>Click to edit Master title style</a:t>
            </a:r>
            <a:endParaRPr lang="en-US" dirty="0"/>
          </a:p>
        </p:txBody>
      </p:sp>
      <p:sp>
        <p:nvSpPr>
          <p:cNvPr id="3" name="Content Placeholder 2"/>
          <p:cNvSpPr>
            <a:spLocks noGrp="1"/>
          </p:cNvSpPr>
          <p:nvPr>
            <p:ph idx="1"/>
          </p:nvPr>
        </p:nvSpPr>
        <p:spPr>
          <a:xfrm>
            <a:off x="8572500" y="1234440"/>
            <a:ext cx="8517636" cy="7776972"/>
          </a:xfrm>
        </p:spPr>
        <p:txBody>
          <a:bodyPr/>
          <a:lstStyle>
            <a:lvl1pPr>
              <a:defRPr sz="3600"/>
            </a:lvl1pPr>
            <a:lvl2pPr>
              <a:defRPr sz="30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36192" y="3386259"/>
            <a:ext cx="6583680" cy="5643441"/>
          </a:xfrm>
        </p:spPr>
        <p:txBody>
          <a:bodyPr lIns="91440" rIns="91440">
            <a:normAutofit/>
          </a:bodyPr>
          <a:lstStyle>
            <a:lvl1pPr marL="0" indent="0">
              <a:lnSpc>
                <a:spcPct val="108000"/>
              </a:lnSpc>
              <a:spcBef>
                <a:spcPts val="900"/>
              </a:spcBef>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5" name="Date Placeholder 4"/>
          <p:cNvSpPr>
            <a:spLocks noGrp="1"/>
          </p:cNvSpPr>
          <p:nvPr>
            <p:ph type="dt" sz="half" idx="10"/>
          </p:nvPr>
        </p:nvSpPr>
        <p:spPr/>
        <p:txBody>
          <a:bodyPr/>
          <a:lstStyle/>
          <a:p>
            <a:fld id="{4FC76260-CDD2-D041-A5A5-E5D609B8C5F9}" type="datetimeFigureOut">
              <a:rPr lang="en-US" smtClean="0"/>
              <a:t>7/27/2024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AB7F0-3224-F348-BE23-34F0F87D644A}" type="slidenum">
              <a:rPr lang="en-US" smtClean="0"/>
              <a:t>‹#›</a:t>
            </a:fld>
            <a:endParaRPr lang="en-US"/>
          </a:p>
        </p:txBody>
      </p:sp>
    </p:spTree>
    <p:extLst>
      <p:ext uri="{BB962C8B-B14F-4D97-AF65-F5344CB8AC3E}">
        <p14:creationId xmlns:p14="http://schemas.microsoft.com/office/powerpoint/2010/main" val="2504827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7440207"/>
            <a:ext cx="11658600" cy="2194560"/>
          </a:xfrm>
        </p:spPr>
        <p:txBody>
          <a:bodyPr anchor="ctr">
            <a:normAutofit/>
          </a:bodyPr>
          <a:lstStyle>
            <a:lvl1pPr algn="r">
              <a:defRPr sz="7500" spc="3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2"/>
            <a:ext cx="18283428" cy="6858000"/>
          </a:xfrm>
          <a:solidFill>
            <a:schemeClr val="accent1">
              <a:lumMod val="60000"/>
              <a:lumOff val="40000"/>
            </a:schemeClr>
          </a:solidFill>
        </p:spPr>
        <p:txBody>
          <a:bodyPr lIns="457200" tIns="365760" rIns="45720" bIns="45720"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915900" y="7440207"/>
            <a:ext cx="4800600" cy="2194560"/>
          </a:xfrm>
        </p:spPr>
        <p:txBody>
          <a:bodyPr lIns="91440" rIns="91440" anchor="ctr">
            <a:normAutofit/>
          </a:bodyPr>
          <a:lstStyle>
            <a:lvl1pPr marL="0" indent="0">
              <a:lnSpc>
                <a:spcPct val="100000"/>
              </a:lnSpc>
              <a:spcBef>
                <a:spcPts val="0"/>
              </a:spcBef>
              <a:buNone/>
              <a:defRPr sz="2700">
                <a:solidFill>
                  <a:schemeClr val="tx1">
                    <a:lumMod val="95000"/>
                    <a:lumOff val="5000"/>
                  </a:schemeClr>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4FC76260-CDD2-D041-A5A5-E5D609B8C5F9}" type="datetimeFigureOut">
              <a:rPr lang="en-US" smtClean="0"/>
              <a:t>7/27/2024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AB7F0-3224-F348-BE23-34F0F87D644A}" type="slidenum">
              <a:rPr lang="en-US" smtClean="0"/>
              <a:t>‹#›</a:t>
            </a:fld>
            <a:endParaRPr lang="en-US"/>
          </a:p>
        </p:txBody>
      </p:sp>
      <p:cxnSp>
        <p:nvCxnSpPr>
          <p:cNvPr id="8" name="Straight Connector 7"/>
          <p:cNvCxnSpPr/>
          <p:nvPr/>
        </p:nvCxnSpPr>
        <p:spPr>
          <a:xfrm flipV="1">
            <a:off x="12580265" y="7896159"/>
            <a:ext cx="0" cy="1371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6030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C76260-CDD2-D041-A5A5-E5D609B8C5F9}" type="datetimeFigureOut">
              <a:rPr lang="en-US" smtClean="0"/>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AB7F0-3224-F348-BE23-34F0F87D644A}" type="slidenum">
              <a:rPr lang="en-US" smtClean="0"/>
              <a:t>‹#›</a:t>
            </a:fld>
            <a:endParaRPr lang="en-US"/>
          </a:p>
        </p:txBody>
      </p:sp>
    </p:spTree>
    <p:extLst>
      <p:ext uri="{BB962C8B-B14F-4D97-AF65-F5344CB8AC3E}">
        <p14:creationId xmlns:p14="http://schemas.microsoft.com/office/powerpoint/2010/main" val="3848080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1143000"/>
            <a:ext cx="3943350" cy="81153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1485901" y="1143000"/>
            <a:ext cx="11372850" cy="81153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C76260-CDD2-D041-A5A5-E5D609B8C5F9}" type="datetimeFigureOut">
              <a:rPr lang="en-US" smtClean="0"/>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AB7F0-3224-F348-BE23-34F0F87D644A}" type="slidenum">
              <a:rPr lang="en-US" smtClean="0"/>
              <a:t>‹#›</a:t>
            </a:fld>
            <a:endParaRPr lang="en-US"/>
          </a:p>
        </p:txBody>
      </p:sp>
      <p:cxnSp>
        <p:nvCxnSpPr>
          <p:cNvPr id="7" name="Straight Connector 6"/>
          <p:cNvCxnSpPr/>
          <p:nvPr/>
        </p:nvCxnSpPr>
        <p:spPr>
          <a:xfrm rot="5400000" flipV="1">
            <a:off x="15087600" y="88895"/>
            <a:ext cx="0" cy="1371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29619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026" name="Picture 2" descr="Sở GD&amp;ĐT Thừa Thiên Huế">
            <a:extLst>
              <a:ext uri="{FF2B5EF4-FFF2-40B4-BE49-F238E27FC236}">
                <a16:creationId xmlns:a16="http://schemas.microsoft.com/office/drawing/2014/main" xmlns="" id="{B25C2C43-7AE9-B7B8-E68F-F6B58D077B7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793817" y="-114300"/>
            <a:ext cx="1524000" cy="1555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285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868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36192" y="877824"/>
            <a:ext cx="14580108" cy="22494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36193" y="3429000"/>
            <a:ext cx="14580110" cy="603504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36194" y="9706056"/>
            <a:ext cx="3231215" cy="411480"/>
          </a:xfrm>
          <a:prstGeom prst="rect">
            <a:avLst/>
          </a:prstGeom>
        </p:spPr>
        <p:txBody>
          <a:bodyPr vert="horz" lIns="91440" tIns="45720" rIns="91440" bIns="45720" rtlCol="0" anchor="ctr"/>
          <a:lstStyle>
            <a:lvl1pPr algn="l">
              <a:defRPr sz="1500">
                <a:solidFill>
                  <a:schemeClr val="tx1">
                    <a:lumMod val="95000"/>
                    <a:lumOff val="5000"/>
                  </a:schemeClr>
                </a:solidFill>
                <a:latin typeface="+mj-lt"/>
              </a:defRPr>
            </a:lvl1pPr>
          </a:lstStyle>
          <a:p>
            <a:fld id="{1D8BD707-D9CF-40AE-B4C6-C98DA3205C09}" type="datetimeFigureOut">
              <a:rPr lang="en-US" smtClean="0"/>
              <a:pPr/>
              <a:t>7/27/2024</a:t>
            </a:fld>
            <a:endParaRPr lang="en-US"/>
          </a:p>
        </p:txBody>
      </p:sp>
      <p:sp>
        <p:nvSpPr>
          <p:cNvPr id="5" name="Footer Placeholder 4"/>
          <p:cNvSpPr>
            <a:spLocks noGrp="1"/>
          </p:cNvSpPr>
          <p:nvPr>
            <p:ph type="ftr" sz="quarter" idx="3"/>
          </p:nvPr>
        </p:nvSpPr>
        <p:spPr>
          <a:xfrm>
            <a:off x="7264399" y="9706056"/>
            <a:ext cx="8852189" cy="411480"/>
          </a:xfrm>
          <a:prstGeom prst="rect">
            <a:avLst/>
          </a:prstGeom>
        </p:spPr>
        <p:txBody>
          <a:bodyPr vert="horz" lIns="91440" tIns="45720" rIns="91440" bIns="45720" rtlCol="0" anchor="ctr"/>
          <a:lstStyle>
            <a:lvl1pPr algn="r">
              <a:defRPr sz="15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6256000" y="9706056"/>
            <a:ext cx="1460501" cy="411480"/>
          </a:xfrm>
          <a:prstGeom prst="rect">
            <a:avLst/>
          </a:prstGeom>
        </p:spPr>
        <p:txBody>
          <a:bodyPr vert="horz" lIns="91440" tIns="45720" rIns="91440" bIns="45720" rtlCol="0" anchor="ctr"/>
          <a:lstStyle>
            <a:lvl1pPr algn="l">
              <a:defRPr sz="1500">
                <a:solidFill>
                  <a:schemeClr val="tx1">
                    <a:lumMod val="95000"/>
                    <a:lumOff val="5000"/>
                  </a:schemeClr>
                </a:solidFill>
                <a:latin typeface="+mj-lt"/>
              </a:defRPr>
            </a:lvl1pPr>
          </a:lstStyle>
          <a:p>
            <a:fld id="{B6F15528-21DE-4FAA-801E-634DDDAF4B2B}" type="slidenum">
              <a:rPr lang="en-US" smtClean="0"/>
              <a:pPr/>
              <a:t>‹#›</a:t>
            </a:fld>
            <a:endParaRPr lang="en-US"/>
          </a:p>
        </p:txBody>
      </p:sp>
      <p:cxnSp>
        <p:nvCxnSpPr>
          <p:cNvPr id="7" name="Straight Connector 6"/>
          <p:cNvCxnSpPr/>
          <p:nvPr/>
        </p:nvCxnSpPr>
        <p:spPr>
          <a:xfrm flipV="1">
            <a:off x="1143000" y="1239486"/>
            <a:ext cx="0" cy="1371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74115552-B45B-4C56-B647-B24A5CBDA58B}"/>
              </a:ext>
            </a:extLst>
          </p:cNvPr>
          <p:cNvCxnSpPr/>
          <p:nvPr userDrawn="1"/>
        </p:nvCxnSpPr>
        <p:spPr>
          <a:xfrm flipV="1">
            <a:off x="0" y="1286934"/>
            <a:ext cx="18288000" cy="16932"/>
          </a:xfrm>
          <a:prstGeom prst="line">
            <a:avLst/>
          </a:prstGeom>
          <a:ln w="57150" cmpd="thickThi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xmlns="" id="{067ECFA2-CC74-40EC-BF90-5AC719CD6360}"/>
              </a:ext>
            </a:extLst>
          </p:cNvPr>
          <p:cNvPicPr>
            <a:picLocks noChangeAspect="1"/>
          </p:cNvPicPr>
          <p:nvPr userDrawn="1"/>
        </p:nvPicPr>
        <p:blipFill>
          <a:blip r:embed="rId15"/>
          <a:stretch>
            <a:fillRect/>
          </a:stretch>
        </p:blipFill>
        <p:spPr>
          <a:xfrm>
            <a:off x="0" y="0"/>
            <a:ext cx="2081244" cy="1174980"/>
          </a:xfrm>
          <a:prstGeom prst="rect">
            <a:avLst/>
          </a:prstGeom>
        </p:spPr>
      </p:pic>
    </p:spTree>
    <p:extLst>
      <p:ext uri="{BB962C8B-B14F-4D97-AF65-F5344CB8AC3E}">
        <p14:creationId xmlns:p14="http://schemas.microsoft.com/office/powerpoint/2010/main" val="1156281345"/>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661" r:id="rId13"/>
  </p:sldLayoutIdLst>
  <p:txStyles>
    <p:titleStyle>
      <a:lvl1pPr algn="l" defTabSz="1371600" rtl="0" eaLnBrk="1" latinLnBrk="0" hangingPunct="1">
        <a:lnSpc>
          <a:spcPct val="80000"/>
        </a:lnSpc>
        <a:spcBef>
          <a:spcPct val="0"/>
        </a:spcBef>
        <a:buNone/>
        <a:defRPr sz="7500" kern="1200" cap="all" spc="150" baseline="0">
          <a:solidFill>
            <a:schemeClr val="tx1">
              <a:lumMod val="95000"/>
              <a:lumOff val="5000"/>
            </a:schemeClr>
          </a:solidFill>
          <a:latin typeface="+mj-lt"/>
          <a:ea typeface="+mj-ea"/>
          <a:cs typeface="+mj-cs"/>
        </a:defRPr>
      </a:lvl1pPr>
    </p:titleStyle>
    <p:bodyStyle>
      <a:lvl1pPr marL="137160" indent="-137160" algn="l" defTabSz="1371600" rtl="0" eaLnBrk="1" latinLnBrk="0" hangingPunct="1">
        <a:lnSpc>
          <a:spcPct val="90000"/>
        </a:lnSpc>
        <a:spcBef>
          <a:spcPts val="1800"/>
        </a:spcBef>
        <a:spcAft>
          <a:spcPts val="300"/>
        </a:spcAft>
        <a:buClr>
          <a:schemeClr val="accent1"/>
        </a:buClr>
        <a:buSzPct val="100000"/>
        <a:buFont typeface="Tw Cen MT" panose="020B0602020104020603" pitchFamily="34" charset="0"/>
        <a:buChar char=" "/>
        <a:defRPr sz="3300" kern="1200">
          <a:solidFill>
            <a:schemeClr val="tx1"/>
          </a:solidFill>
          <a:latin typeface="+mn-lt"/>
          <a:ea typeface="+mn-ea"/>
          <a:cs typeface="+mn-cs"/>
        </a:defRPr>
      </a:lvl1pPr>
      <a:lvl2pPr marL="39776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700" kern="1200">
          <a:solidFill>
            <a:schemeClr val="tx1"/>
          </a:solidFill>
          <a:latin typeface="+mn-lt"/>
          <a:ea typeface="+mn-ea"/>
          <a:cs typeface="+mn-cs"/>
        </a:defRPr>
      </a:lvl2pPr>
      <a:lvl3pPr marL="67208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3pPr>
      <a:lvl4pPr marL="89154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4pPr>
      <a:lvl5pPr marL="116586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5pPr>
      <a:lvl6pPr marL="137160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6pPr>
      <a:lvl7pPr marL="1591056"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7pPr>
      <a:lvl8pPr marL="1824228"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8pPr>
      <a:lvl9pPr marL="204368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comments" Target="../comments/commen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5.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1.svg"/><Relationship Id="rId14"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49.jpeg"/></Relationships>
</file>

<file path=ppt/slides/_rels/slide2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jpeg"/><Relationship Id="rId4" Type="http://schemas.openxmlformats.org/officeDocument/2006/relationships/image" Target="../media/image59.png"/><Relationship Id="rId9"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74.png"/><Relationship Id="rId5" Type="http://schemas.openxmlformats.org/officeDocument/2006/relationships/image" Target="../media/image73.jpe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5.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1.svg"/><Relationship Id="rId1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8.xml"/><Relationship Id="rId6" Type="http://schemas.openxmlformats.org/officeDocument/2006/relationships/slide" Target="slide68.xml"/><Relationship Id="rId5" Type="http://schemas.openxmlformats.org/officeDocument/2006/relationships/image" Target="../media/image82.jpeg"/><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3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3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4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4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4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4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4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4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4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4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4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5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5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5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5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5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5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5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5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5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6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6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6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6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4.sv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s>
</file>

<file path=ppt/slides/_rels/slide6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84.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12459" y="-1028700"/>
            <a:ext cx="4114800" cy="4114800"/>
            <a:chOff x="0" y="0"/>
            <a:chExt cx="5486400" cy="5486400"/>
          </a:xfrm>
        </p:grpSpPr>
        <p:sp>
          <p:nvSpPr>
            <p:cNvPr id="3" name="Freeform 3"/>
            <p:cNvSpPr/>
            <p:nvPr/>
          </p:nvSpPr>
          <p:spPr>
            <a:xfrm>
              <a:off x="0" y="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2"/>
              <a:stretch>
                <a:fillRect/>
              </a:stretch>
            </a:blipFill>
          </p:spPr>
        </p:sp>
      </p:grpSp>
      <p:grpSp>
        <p:nvGrpSpPr>
          <p:cNvPr id="4" name="Group 4"/>
          <p:cNvGrpSpPr/>
          <p:nvPr/>
        </p:nvGrpSpPr>
        <p:grpSpPr>
          <a:xfrm>
            <a:off x="15177607" y="6751439"/>
            <a:ext cx="4114800" cy="4114800"/>
            <a:chOff x="0" y="0"/>
            <a:chExt cx="5486400" cy="5486400"/>
          </a:xfrm>
        </p:grpSpPr>
        <p:sp>
          <p:nvSpPr>
            <p:cNvPr id="5" name="Freeform 5"/>
            <p:cNvSpPr/>
            <p:nvPr/>
          </p:nvSpPr>
          <p:spPr>
            <a:xfrm>
              <a:off x="0" y="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2"/>
              <a:stretch>
                <a:fillRect/>
              </a:stretch>
            </a:blipFill>
          </p:spPr>
        </p:sp>
      </p:grpSp>
      <p:grpSp>
        <p:nvGrpSpPr>
          <p:cNvPr id="6" name="Group 6"/>
          <p:cNvGrpSpPr/>
          <p:nvPr/>
        </p:nvGrpSpPr>
        <p:grpSpPr>
          <a:xfrm>
            <a:off x="1523924" y="862403"/>
            <a:ext cx="15240152" cy="8562194"/>
            <a:chOff x="0" y="0"/>
            <a:chExt cx="20320203" cy="11416259"/>
          </a:xfrm>
        </p:grpSpPr>
        <p:sp>
          <p:nvSpPr>
            <p:cNvPr id="7" name="Freeform 7"/>
            <p:cNvSpPr/>
            <p:nvPr/>
          </p:nvSpPr>
          <p:spPr>
            <a:xfrm>
              <a:off x="0" y="0"/>
              <a:ext cx="20320254" cy="11416284"/>
            </a:xfrm>
            <a:custGeom>
              <a:avLst/>
              <a:gdLst/>
              <a:ahLst/>
              <a:cxnLst/>
              <a:rect l="l" t="t" r="r" b="b"/>
              <a:pathLst>
                <a:path w="20320254" h="11416284">
                  <a:moveTo>
                    <a:pt x="0" y="0"/>
                  </a:moveTo>
                  <a:lnTo>
                    <a:pt x="20320254" y="0"/>
                  </a:lnTo>
                  <a:lnTo>
                    <a:pt x="20320254" y="11416284"/>
                  </a:lnTo>
                  <a:lnTo>
                    <a:pt x="0" y="11416284"/>
                  </a:lnTo>
                  <a:lnTo>
                    <a:pt x="0" y="0"/>
                  </a:lnTo>
                  <a:close/>
                </a:path>
              </a:pathLst>
            </a:custGeom>
            <a:blipFill>
              <a:blip r:embed="rId3"/>
              <a:stretch>
                <a:fillRect t="-196" b="-195"/>
              </a:stretch>
            </a:blipFill>
          </p:spPr>
        </p:sp>
      </p:grpSp>
      <p:sp>
        <p:nvSpPr>
          <p:cNvPr id="8" name="Freeform 8"/>
          <p:cNvSpPr/>
          <p:nvPr/>
        </p:nvSpPr>
        <p:spPr>
          <a:xfrm>
            <a:off x="2949094" y="1638799"/>
            <a:ext cx="12389849" cy="7009419"/>
          </a:xfrm>
          <a:custGeom>
            <a:avLst/>
            <a:gdLst/>
            <a:ahLst/>
            <a:cxnLst/>
            <a:rect l="l" t="t" r="r" b="b"/>
            <a:pathLst>
              <a:path w="12389849" h="7009419">
                <a:moveTo>
                  <a:pt x="0" y="0"/>
                </a:moveTo>
                <a:lnTo>
                  <a:pt x="12389849" y="0"/>
                </a:lnTo>
                <a:lnTo>
                  <a:pt x="12389849" y="7009419"/>
                </a:lnTo>
                <a:lnTo>
                  <a:pt x="0" y="70094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9" name="Group 9"/>
          <p:cNvGrpSpPr/>
          <p:nvPr/>
        </p:nvGrpSpPr>
        <p:grpSpPr>
          <a:xfrm rot="1173307">
            <a:off x="12264708" y="6256574"/>
            <a:ext cx="1254944" cy="1223000"/>
            <a:chOff x="0" y="0"/>
            <a:chExt cx="1673259" cy="1630667"/>
          </a:xfrm>
        </p:grpSpPr>
        <p:sp>
          <p:nvSpPr>
            <p:cNvPr id="10" name="Freeform 10"/>
            <p:cNvSpPr/>
            <p:nvPr/>
          </p:nvSpPr>
          <p:spPr>
            <a:xfrm>
              <a:off x="0" y="0"/>
              <a:ext cx="1673225" cy="1630680"/>
            </a:xfrm>
            <a:custGeom>
              <a:avLst/>
              <a:gdLst/>
              <a:ahLst/>
              <a:cxnLst/>
              <a:rect l="l" t="t" r="r" b="b"/>
              <a:pathLst>
                <a:path w="1673225" h="1630680">
                  <a:moveTo>
                    <a:pt x="0" y="0"/>
                  </a:moveTo>
                  <a:lnTo>
                    <a:pt x="1673225" y="0"/>
                  </a:lnTo>
                  <a:lnTo>
                    <a:pt x="1673225" y="1630680"/>
                  </a:lnTo>
                  <a:lnTo>
                    <a:pt x="0" y="1630680"/>
                  </a:lnTo>
                  <a:lnTo>
                    <a:pt x="0" y="0"/>
                  </a:lnTo>
                  <a:close/>
                </a:path>
              </a:pathLst>
            </a:custGeom>
            <a:blipFill>
              <a:blip r:embed="rId6"/>
              <a:stretch>
                <a:fillRect t="-139" r="-2" b="-139"/>
              </a:stretch>
            </a:blipFill>
          </p:spPr>
        </p:sp>
      </p:grpSp>
      <p:grpSp>
        <p:nvGrpSpPr>
          <p:cNvPr id="11" name="Group 11"/>
          <p:cNvGrpSpPr/>
          <p:nvPr/>
        </p:nvGrpSpPr>
        <p:grpSpPr>
          <a:xfrm>
            <a:off x="8153400" y="1460481"/>
            <a:ext cx="1257309" cy="1455832"/>
            <a:chOff x="0" y="0"/>
            <a:chExt cx="1676412" cy="1941109"/>
          </a:xfrm>
        </p:grpSpPr>
        <p:sp>
          <p:nvSpPr>
            <p:cNvPr id="12" name="Freeform 12"/>
            <p:cNvSpPr/>
            <p:nvPr/>
          </p:nvSpPr>
          <p:spPr>
            <a:xfrm>
              <a:off x="0" y="0"/>
              <a:ext cx="1676400" cy="1941068"/>
            </a:xfrm>
            <a:custGeom>
              <a:avLst/>
              <a:gdLst/>
              <a:ahLst/>
              <a:cxnLst/>
              <a:rect l="l" t="t" r="r" b="b"/>
              <a:pathLst>
                <a:path w="1676400" h="1941068">
                  <a:moveTo>
                    <a:pt x="0" y="0"/>
                  </a:moveTo>
                  <a:lnTo>
                    <a:pt x="1676400" y="0"/>
                  </a:lnTo>
                  <a:lnTo>
                    <a:pt x="1676400" y="1941068"/>
                  </a:lnTo>
                  <a:lnTo>
                    <a:pt x="0" y="1941068"/>
                  </a:lnTo>
                  <a:lnTo>
                    <a:pt x="0" y="0"/>
                  </a:lnTo>
                  <a:close/>
                </a:path>
              </a:pathLst>
            </a:custGeom>
            <a:blipFill>
              <a:blip r:embed="rId7"/>
              <a:stretch>
                <a:fillRect b="-2"/>
              </a:stretch>
            </a:blipFill>
          </p:spPr>
        </p:sp>
      </p:grpSp>
      <p:grpSp>
        <p:nvGrpSpPr>
          <p:cNvPr id="13" name="Group 13"/>
          <p:cNvGrpSpPr/>
          <p:nvPr/>
        </p:nvGrpSpPr>
        <p:grpSpPr>
          <a:xfrm rot="-211310">
            <a:off x="2575703" y="1515660"/>
            <a:ext cx="1853276" cy="1846537"/>
            <a:chOff x="0" y="0"/>
            <a:chExt cx="2471035" cy="2462049"/>
          </a:xfrm>
        </p:grpSpPr>
        <p:sp>
          <p:nvSpPr>
            <p:cNvPr id="14" name="Freeform 14"/>
            <p:cNvSpPr/>
            <p:nvPr/>
          </p:nvSpPr>
          <p:spPr>
            <a:xfrm>
              <a:off x="0" y="0"/>
              <a:ext cx="2471039" cy="2462022"/>
            </a:xfrm>
            <a:custGeom>
              <a:avLst/>
              <a:gdLst/>
              <a:ahLst/>
              <a:cxnLst/>
              <a:rect l="l" t="t" r="r" b="b"/>
              <a:pathLst>
                <a:path w="2471039" h="2462022">
                  <a:moveTo>
                    <a:pt x="0" y="0"/>
                  </a:moveTo>
                  <a:lnTo>
                    <a:pt x="2471039" y="0"/>
                  </a:lnTo>
                  <a:lnTo>
                    <a:pt x="2471039" y="2462022"/>
                  </a:lnTo>
                  <a:lnTo>
                    <a:pt x="0" y="2462022"/>
                  </a:lnTo>
                  <a:lnTo>
                    <a:pt x="0" y="0"/>
                  </a:lnTo>
                  <a:close/>
                </a:path>
              </a:pathLst>
            </a:custGeom>
            <a:blipFill>
              <a:blip r:embed="rId8"/>
              <a:stretch>
                <a:fillRect t="-182" b="-183"/>
              </a:stretch>
            </a:blipFill>
          </p:spPr>
        </p:sp>
      </p:grpSp>
      <p:grpSp>
        <p:nvGrpSpPr>
          <p:cNvPr id="15" name="Group 15"/>
          <p:cNvGrpSpPr/>
          <p:nvPr/>
        </p:nvGrpSpPr>
        <p:grpSpPr>
          <a:xfrm>
            <a:off x="2527578" y="7400827"/>
            <a:ext cx="1885713" cy="1313142"/>
            <a:chOff x="0" y="0"/>
            <a:chExt cx="2514284" cy="1750856"/>
          </a:xfrm>
        </p:grpSpPr>
        <p:sp>
          <p:nvSpPr>
            <p:cNvPr id="16" name="Freeform 16"/>
            <p:cNvSpPr/>
            <p:nvPr/>
          </p:nvSpPr>
          <p:spPr>
            <a:xfrm>
              <a:off x="0" y="0"/>
              <a:ext cx="2514346" cy="1750822"/>
            </a:xfrm>
            <a:custGeom>
              <a:avLst/>
              <a:gdLst/>
              <a:ahLst/>
              <a:cxnLst/>
              <a:rect l="l" t="t" r="r" b="b"/>
              <a:pathLst>
                <a:path w="2514346" h="1750822">
                  <a:moveTo>
                    <a:pt x="0" y="0"/>
                  </a:moveTo>
                  <a:lnTo>
                    <a:pt x="2514346" y="0"/>
                  </a:lnTo>
                  <a:lnTo>
                    <a:pt x="2514346" y="1750822"/>
                  </a:lnTo>
                  <a:lnTo>
                    <a:pt x="0" y="1750822"/>
                  </a:lnTo>
                  <a:lnTo>
                    <a:pt x="0" y="0"/>
                  </a:lnTo>
                  <a:close/>
                </a:path>
              </a:pathLst>
            </a:custGeom>
            <a:blipFill>
              <a:blip r:embed="rId9"/>
              <a:stretch>
                <a:fillRect l="-208" r="-206" b="-1"/>
              </a:stretch>
            </a:blipFill>
          </p:spPr>
        </p:sp>
      </p:grpSp>
      <p:sp>
        <p:nvSpPr>
          <p:cNvPr id="17" name="TextBox 17"/>
          <p:cNvSpPr txBox="1"/>
          <p:nvPr/>
        </p:nvSpPr>
        <p:spPr>
          <a:xfrm>
            <a:off x="3110412" y="3299678"/>
            <a:ext cx="12067213" cy="4270400"/>
          </a:xfrm>
          <a:prstGeom prst="rect">
            <a:avLst/>
          </a:prstGeom>
        </p:spPr>
        <p:txBody>
          <a:bodyPr lIns="0" tIns="0" rIns="0" bIns="0" rtlCol="0" anchor="t">
            <a:spAutoFit/>
          </a:bodyPr>
          <a:lstStyle/>
          <a:p>
            <a:pPr algn="ctr">
              <a:lnSpc>
                <a:spcPts val="11066"/>
              </a:lnSpc>
            </a:pPr>
            <a:r>
              <a:rPr lang="en-US" sz="11900" dirty="0" err="1">
                <a:solidFill>
                  <a:srgbClr val="000000"/>
                </a:solidFill>
                <a:latin typeface="Baloo Thambi"/>
              </a:rPr>
              <a:t>chào</a:t>
            </a:r>
            <a:r>
              <a:rPr lang="en-US" sz="11900" dirty="0">
                <a:solidFill>
                  <a:srgbClr val="000000"/>
                </a:solidFill>
                <a:latin typeface="Baloo Thambi"/>
              </a:rPr>
              <a:t> </a:t>
            </a:r>
            <a:r>
              <a:rPr lang="en-US" sz="11900" dirty="0" err="1" smtClean="0">
                <a:solidFill>
                  <a:srgbClr val="000000"/>
                </a:solidFill>
                <a:latin typeface="Baloo Thambi"/>
              </a:rPr>
              <a:t>các</a:t>
            </a:r>
            <a:r>
              <a:rPr lang="en-US" sz="11900" dirty="0" smtClean="0">
                <a:solidFill>
                  <a:srgbClr val="000000"/>
                </a:solidFill>
                <a:latin typeface="Baloo Thambi"/>
              </a:rPr>
              <a:t> </a:t>
            </a:r>
            <a:r>
              <a:rPr lang="en-US" sz="11900" dirty="0" err="1" smtClean="0">
                <a:solidFill>
                  <a:srgbClr val="000000"/>
                </a:solidFill>
                <a:latin typeface="Baloo Thambi"/>
              </a:rPr>
              <a:t>em</a:t>
            </a:r>
            <a:r>
              <a:rPr lang="en-US" sz="11900" dirty="0" smtClean="0">
                <a:solidFill>
                  <a:srgbClr val="000000"/>
                </a:solidFill>
                <a:latin typeface="Baloo Thambi"/>
              </a:rPr>
              <a:t> </a:t>
            </a:r>
            <a:r>
              <a:rPr lang="en-US" sz="11900" dirty="0" err="1" smtClean="0">
                <a:solidFill>
                  <a:srgbClr val="000000"/>
                </a:solidFill>
                <a:latin typeface="Baloo Thambi"/>
              </a:rPr>
              <a:t>đến</a:t>
            </a:r>
            <a:r>
              <a:rPr lang="en-US" sz="11900" dirty="0" smtClean="0">
                <a:solidFill>
                  <a:srgbClr val="000000"/>
                </a:solidFill>
                <a:latin typeface="Baloo Thambi"/>
              </a:rPr>
              <a:t> </a:t>
            </a:r>
            <a:r>
              <a:rPr lang="en-US" sz="11900" dirty="0" err="1" smtClean="0">
                <a:solidFill>
                  <a:srgbClr val="000000"/>
                </a:solidFill>
                <a:latin typeface="Baloo Thambi"/>
              </a:rPr>
              <a:t>với</a:t>
            </a:r>
            <a:r>
              <a:rPr lang="en-US" sz="11900" dirty="0" smtClean="0">
                <a:solidFill>
                  <a:srgbClr val="000000"/>
                </a:solidFill>
                <a:latin typeface="Baloo Thambi"/>
              </a:rPr>
              <a:t> </a:t>
            </a:r>
            <a:r>
              <a:rPr lang="en-US" sz="11900" dirty="0" err="1" smtClean="0">
                <a:solidFill>
                  <a:srgbClr val="000000"/>
                </a:solidFill>
                <a:latin typeface="Baloo Thambi"/>
              </a:rPr>
              <a:t>bài</a:t>
            </a:r>
            <a:r>
              <a:rPr lang="en-US" sz="11900" dirty="0" smtClean="0">
                <a:solidFill>
                  <a:srgbClr val="000000"/>
                </a:solidFill>
                <a:latin typeface="Baloo Thambi"/>
              </a:rPr>
              <a:t> </a:t>
            </a:r>
            <a:r>
              <a:rPr lang="en-US" sz="11900" dirty="0" err="1" smtClean="0">
                <a:solidFill>
                  <a:srgbClr val="000000"/>
                </a:solidFill>
                <a:latin typeface="Baloo Thambi"/>
              </a:rPr>
              <a:t>học</a:t>
            </a:r>
            <a:r>
              <a:rPr lang="en-US" sz="11900" dirty="0" smtClean="0">
                <a:solidFill>
                  <a:srgbClr val="000000"/>
                </a:solidFill>
                <a:latin typeface="Baloo Thambi"/>
              </a:rPr>
              <a:t> </a:t>
            </a:r>
            <a:r>
              <a:rPr lang="en-US" sz="11900" dirty="0" err="1">
                <a:solidFill>
                  <a:srgbClr val="000000"/>
                </a:solidFill>
                <a:latin typeface="Baloo Thambi"/>
              </a:rPr>
              <a:t>h</a:t>
            </a:r>
            <a:r>
              <a:rPr lang="en-US" sz="11900" dirty="0" err="1" smtClean="0">
                <a:solidFill>
                  <a:srgbClr val="000000"/>
                </a:solidFill>
                <a:latin typeface="Baloo Thambi"/>
              </a:rPr>
              <a:t>ôm</a:t>
            </a:r>
            <a:r>
              <a:rPr lang="en-US" sz="11900" dirty="0" smtClean="0">
                <a:solidFill>
                  <a:srgbClr val="000000"/>
                </a:solidFill>
                <a:latin typeface="Baloo Thambi"/>
              </a:rPr>
              <a:t> nay</a:t>
            </a:r>
            <a:endParaRPr lang="en-US" sz="11900" dirty="0">
              <a:solidFill>
                <a:srgbClr val="000000"/>
              </a:solidFill>
              <a:latin typeface="Baloo Thambi"/>
            </a:endParaRPr>
          </a:p>
        </p:txBody>
      </p:sp>
      <p:grpSp>
        <p:nvGrpSpPr>
          <p:cNvPr id="18" name="Group 18"/>
          <p:cNvGrpSpPr/>
          <p:nvPr/>
        </p:nvGrpSpPr>
        <p:grpSpPr>
          <a:xfrm rot="403428">
            <a:off x="13688137" y="1465407"/>
            <a:ext cx="1993808" cy="2057400"/>
            <a:chOff x="0" y="0"/>
            <a:chExt cx="2658411" cy="2743200"/>
          </a:xfrm>
        </p:grpSpPr>
        <p:sp>
          <p:nvSpPr>
            <p:cNvPr id="19" name="Freeform 19"/>
            <p:cNvSpPr/>
            <p:nvPr/>
          </p:nvSpPr>
          <p:spPr>
            <a:xfrm>
              <a:off x="0" y="0"/>
              <a:ext cx="2658364" cy="2743200"/>
            </a:xfrm>
            <a:custGeom>
              <a:avLst/>
              <a:gdLst/>
              <a:ahLst/>
              <a:cxnLst/>
              <a:rect l="l" t="t" r="r" b="b"/>
              <a:pathLst>
                <a:path w="2658364" h="2743200">
                  <a:moveTo>
                    <a:pt x="0" y="0"/>
                  </a:moveTo>
                  <a:lnTo>
                    <a:pt x="2658364" y="0"/>
                  </a:lnTo>
                  <a:lnTo>
                    <a:pt x="2658364" y="2743200"/>
                  </a:lnTo>
                  <a:lnTo>
                    <a:pt x="0" y="2743200"/>
                  </a:lnTo>
                  <a:lnTo>
                    <a:pt x="0" y="0"/>
                  </a:lnTo>
                  <a:close/>
                </a:path>
              </a:pathLst>
            </a:custGeom>
            <a:blipFill>
              <a:blip r:embed="rId10"/>
              <a:stretch>
                <a:fillRect l="-161" r="-163"/>
              </a:stretch>
            </a:blipFill>
          </p:spPr>
        </p:sp>
      </p:grpSp>
      <p:grpSp>
        <p:nvGrpSpPr>
          <p:cNvPr id="20" name="Group 20"/>
          <p:cNvGrpSpPr/>
          <p:nvPr/>
        </p:nvGrpSpPr>
        <p:grpSpPr>
          <a:xfrm rot="-417858">
            <a:off x="13973887" y="6993803"/>
            <a:ext cx="1741724" cy="1767432"/>
            <a:chOff x="0" y="0"/>
            <a:chExt cx="2322299" cy="2356576"/>
          </a:xfrm>
        </p:grpSpPr>
        <p:sp>
          <p:nvSpPr>
            <p:cNvPr id="21" name="Freeform 21"/>
            <p:cNvSpPr/>
            <p:nvPr/>
          </p:nvSpPr>
          <p:spPr>
            <a:xfrm>
              <a:off x="0" y="0"/>
              <a:ext cx="2322322" cy="2356612"/>
            </a:xfrm>
            <a:custGeom>
              <a:avLst/>
              <a:gdLst/>
              <a:ahLst/>
              <a:cxnLst/>
              <a:rect l="l" t="t" r="r" b="b"/>
              <a:pathLst>
                <a:path w="2322322" h="2356612">
                  <a:moveTo>
                    <a:pt x="0" y="0"/>
                  </a:moveTo>
                  <a:lnTo>
                    <a:pt x="2322322" y="0"/>
                  </a:lnTo>
                  <a:lnTo>
                    <a:pt x="2322322" y="2356612"/>
                  </a:lnTo>
                  <a:lnTo>
                    <a:pt x="0" y="2356612"/>
                  </a:lnTo>
                  <a:lnTo>
                    <a:pt x="0" y="0"/>
                  </a:lnTo>
                  <a:close/>
                </a:path>
              </a:pathLst>
            </a:custGeom>
            <a:blipFill>
              <a:blip r:embed="rId11"/>
              <a:stretch>
                <a:fillRect l="-192" r="-191" b="1"/>
              </a:stretch>
            </a:blipFill>
          </p:spPr>
        </p:sp>
      </p:grpSp>
      <p:grpSp>
        <p:nvGrpSpPr>
          <p:cNvPr id="22" name="Group 22"/>
          <p:cNvGrpSpPr/>
          <p:nvPr/>
        </p:nvGrpSpPr>
        <p:grpSpPr>
          <a:xfrm rot="-547271">
            <a:off x="626238" y="4580441"/>
            <a:ext cx="1637406" cy="1708868"/>
            <a:chOff x="0" y="0"/>
            <a:chExt cx="2183208" cy="2278491"/>
          </a:xfrm>
        </p:grpSpPr>
        <p:sp>
          <p:nvSpPr>
            <p:cNvPr id="23" name="Freeform 23"/>
            <p:cNvSpPr/>
            <p:nvPr/>
          </p:nvSpPr>
          <p:spPr>
            <a:xfrm>
              <a:off x="0" y="0"/>
              <a:ext cx="2183257" cy="2278507"/>
            </a:xfrm>
            <a:custGeom>
              <a:avLst/>
              <a:gdLst/>
              <a:ahLst/>
              <a:cxnLst/>
              <a:rect l="l" t="t" r="r" b="b"/>
              <a:pathLst>
                <a:path w="2183257" h="2278507">
                  <a:moveTo>
                    <a:pt x="0" y="0"/>
                  </a:moveTo>
                  <a:lnTo>
                    <a:pt x="2183257" y="0"/>
                  </a:lnTo>
                  <a:lnTo>
                    <a:pt x="2183257" y="2278507"/>
                  </a:lnTo>
                  <a:lnTo>
                    <a:pt x="0" y="2278507"/>
                  </a:lnTo>
                  <a:lnTo>
                    <a:pt x="0" y="0"/>
                  </a:lnTo>
                  <a:close/>
                </a:path>
              </a:pathLst>
            </a:custGeom>
            <a:blipFill>
              <a:blip r:embed="rId12"/>
              <a:stretch>
                <a:fillRect l="-152" r="-150"/>
              </a:stretch>
            </a:blipFill>
          </p:spPr>
        </p:sp>
      </p:grpSp>
      <p:grpSp>
        <p:nvGrpSpPr>
          <p:cNvPr id="24" name="Group 24"/>
          <p:cNvGrpSpPr/>
          <p:nvPr/>
        </p:nvGrpSpPr>
        <p:grpSpPr>
          <a:xfrm rot="808354">
            <a:off x="16000291" y="3907893"/>
            <a:ext cx="1463768" cy="1930629"/>
            <a:chOff x="0" y="0"/>
            <a:chExt cx="1951691" cy="2574172"/>
          </a:xfrm>
        </p:grpSpPr>
        <p:sp>
          <p:nvSpPr>
            <p:cNvPr id="25" name="Freeform 25"/>
            <p:cNvSpPr/>
            <p:nvPr/>
          </p:nvSpPr>
          <p:spPr>
            <a:xfrm>
              <a:off x="0" y="0"/>
              <a:ext cx="1951736" cy="2574163"/>
            </a:xfrm>
            <a:custGeom>
              <a:avLst/>
              <a:gdLst/>
              <a:ahLst/>
              <a:cxnLst/>
              <a:rect l="l" t="t" r="r" b="b"/>
              <a:pathLst>
                <a:path w="1951736" h="2574163">
                  <a:moveTo>
                    <a:pt x="0" y="0"/>
                  </a:moveTo>
                  <a:lnTo>
                    <a:pt x="1951736" y="0"/>
                  </a:lnTo>
                  <a:lnTo>
                    <a:pt x="1951736" y="2574163"/>
                  </a:lnTo>
                  <a:lnTo>
                    <a:pt x="0" y="2574163"/>
                  </a:lnTo>
                  <a:lnTo>
                    <a:pt x="0" y="0"/>
                  </a:lnTo>
                  <a:close/>
                </a:path>
              </a:pathLst>
            </a:custGeom>
            <a:blipFill>
              <a:blip r:embed="rId13"/>
              <a:stretch>
                <a:fillRect l="-28" r="-26"/>
              </a:stretch>
            </a:blipFill>
          </p:spPr>
        </p:sp>
      </p:grpSp>
    </p:spTree>
    <p:extLst>
      <p:ext uri="{BB962C8B-B14F-4D97-AF65-F5344CB8AC3E}">
        <p14:creationId xmlns:p14="http://schemas.microsoft.com/office/powerpoint/2010/main" val="13674695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4E7E33B-FF72-458A-B7F6-B488E3C596C7}"/>
              </a:ext>
            </a:extLst>
          </p:cNvPr>
          <p:cNvPicPr>
            <a:picLocks noChangeAspect="1"/>
          </p:cNvPicPr>
          <p:nvPr/>
        </p:nvPicPr>
        <p:blipFill>
          <a:blip r:embed="rId2"/>
          <a:stretch>
            <a:fillRect/>
          </a:stretch>
        </p:blipFill>
        <p:spPr>
          <a:xfrm>
            <a:off x="1143002" y="326571"/>
            <a:ext cx="8229598" cy="5160008"/>
          </a:xfrm>
          <a:prstGeom prst="rect">
            <a:avLst/>
          </a:prstGeom>
        </p:spPr>
      </p:pic>
      <p:pic>
        <p:nvPicPr>
          <p:cNvPr id="4" name="Picture 3">
            <a:extLst>
              <a:ext uri="{FF2B5EF4-FFF2-40B4-BE49-F238E27FC236}">
                <a16:creationId xmlns:a16="http://schemas.microsoft.com/office/drawing/2014/main" xmlns="" id="{9BAF0FED-A818-492B-87C7-13DCCE77DE77}"/>
              </a:ext>
            </a:extLst>
          </p:cNvPr>
          <p:cNvPicPr>
            <a:picLocks noChangeAspect="1"/>
          </p:cNvPicPr>
          <p:nvPr/>
        </p:nvPicPr>
        <p:blipFill>
          <a:blip r:embed="rId3"/>
          <a:stretch>
            <a:fillRect/>
          </a:stretch>
        </p:blipFill>
        <p:spPr>
          <a:xfrm>
            <a:off x="9601200" y="330035"/>
            <a:ext cx="8001000" cy="5156544"/>
          </a:xfrm>
          <a:prstGeom prst="rect">
            <a:avLst/>
          </a:prstGeom>
        </p:spPr>
      </p:pic>
      <p:pic>
        <p:nvPicPr>
          <p:cNvPr id="5" name="Picture 4">
            <a:extLst>
              <a:ext uri="{FF2B5EF4-FFF2-40B4-BE49-F238E27FC236}">
                <a16:creationId xmlns:a16="http://schemas.microsoft.com/office/drawing/2014/main" xmlns="" id="{426AEB30-37A6-4BA7-A9CE-72086F43185E}"/>
              </a:ext>
            </a:extLst>
          </p:cNvPr>
          <p:cNvPicPr>
            <a:picLocks noChangeAspect="1"/>
          </p:cNvPicPr>
          <p:nvPr/>
        </p:nvPicPr>
        <p:blipFill>
          <a:blip r:embed="rId4"/>
          <a:stretch>
            <a:fillRect/>
          </a:stretch>
        </p:blipFill>
        <p:spPr>
          <a:xfrm>
            <a:off x="1143002" y="5676900"/>
            <a:ext cx="8229598" cy="4424389"/>
          </a:xfrm>
          <a:prstGeom prst="rect">
            <a:avLst/>
          </a:prstGeom>
        </p:spPr>
      </p:pic>
      <p:sp>
        <p:nvSpPr>
          <p:cNvPr id="6" name="Oval 5">
            <a:extLst>
              <a:ext uri="{FF2B5EF4-FFF2-40B4-BE49-F238E27FC236}">
                <a16:creationId xmlns:a16="http://schemas.microsoft.com/office/drawing/2014/main" xmlns="" id="{BF5F9D11-D0B1-4644-AD85-1E379EE09A7D}"/>
              </a:ext>
            </a:extLst>
          </p:cNvPr>
          <p:cNvSpPr/>
          <p:nvPr/>
        </p:nvSpPr>
        <p:spPr>
          <a:xfrm>
            <a:off x="10553698" y="5676900"/>
            <a:ext cx="6667501" cy="4424389"/>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YÊU CẦU VỀ THỦY LI</a:t>
            </a:r>
          </a:p>
          <a:p>
            <a:pPr algn="ctr"/>
            <a:r>
              <a:rPr lang="en-US" sz="3200" dirty="0">
                <a:solidFill>
                  <a:srgbClr val="FF0000"/>
                </a:solidFill>
              </a:rPr>
              <a:t>( </a:t>
            </a:r>
            <a:r>
              <a:rPr lang="en-US" sz="3200" dirty="0" err="1">
                <a:solidFill>
                  <a:srgbClr val="FF0000"/>
                </a:solidFill>
              </a:rPr>
              <a:t>NhiệT</a:t>
            </a:r>
            <a:r>
              <a:rPr lang="en-US" sz="3200" dirty="0">
                <a:solidFill>
                  <a:srgbClr val="FF0000"/>
                </a:solidFill>
              </a:rPr>
              <a:t> </a:t>
            </a:r>
            <a:r>
              <a:rPr lang="en-US" sz="3200" dirty="0" err="1">
                <a:solidFill>
                  <a:srgbClr val="FF0000"/>
                </a:solidFill>
              </a:rPr>
              <a:t>độ</a:t>
            </a:r>
            <a:r>
              <a:rPr lang="en-US" sz="3200" dirty="0">
                <a:solidFill>
                  <a:srgbClr val="FF0000"/>
                </a:solidFill>
              </a:rPr>
              <a:t>, </a:t>
            </a:r>
            <a:r>
              <a:rPr lang="en-US" sz="3200" dirty="0" err="1">
                <a:solidFill>
                  <a:srgbClr val="FF0000"/>
                </a:solidFill>
              </a:rPr>
              <a:t>độ</a:t>
            </a:r>
            <a:r>
              <a:rPr lang="en-US" sz="3200" dirty="0">
                <a:solidFill>
                  <a:srgbClr val="FF0000"/>
                </a:solidFill>
              </a:rPr>
              <a:t> </a:t>
            </a:r>
            <a:r>
              <a:rPr lang="en-US" sz="3200" dirty="0" err="1">
                <a:solidFill>
                  <a:srgbClr val="FF0000"/>
                </a:solidFill>
              </a:rPr>
              <a:t>trong</a:t>
            </a:r>
            <a:r>
              <a:rPr lang="en-US" sz="3200" dirty="0">
                <a:solidFill>
                  <a:srgbClr val="FF0000"/>
                </a:solidFill>
              </a:rPr>
              <a:t> </a:t>
            </a:r>
            <a:r>
              <a:rPr lang="en-US" sz="3200" dirty="0" err="1">
                <a:solidFill>
                  <a:srgbClr val="FF0000"/>
                </a:solidFill>
              </a:rPr>
              <a:t>và</a:t>
            </a:r>
            <a:r>
              <a:rPr lang="en-US" sz="3200" dirty="0">
                <a:solidFill>
                  <a:srgbClr val="FF0000"/>
                </a:solidFill>
              </a:rPr>
              <a:t> </a:t>
            </a:r>
            <a:r>
              <a:rPr lang="en-US" sz="3200" dirty="0" err="1">
                <a:solidFill>
                  <a:srgbClr val="FF0000"/>
                </a:solidFill>
              </a:rPr>
              <a:t>màu</a:t>
            </a:r>
            <a:r>
              <a:rPr lang="en-US" sz="3200" dirty="0">
                <a:solidFill>
                  <a:srgbClr val="FF0000"/>
                </a:solidFill>
              </a:rPr>
              <a:t> </a:t>
            </a:r>
            <a:r>
              <a:rPr lang="en-US" sz="3200" dirty="0" err="1">
                <a:solidFill>
                  <a:srgbClr val="FF0000"/>
                </a:solidFill>
              </a:rPr>
              <a:t>nước</a:t>
            </a:r>
            <a:r>
              <a:rPr lang="en-US" sz="3200" dirty="0">
                <a:solidFill>
                  <a:srgbClr val="FF0000"/>
                </a:solidFill>
              </a:rPr>
              <a:t>)</a:t>
            </a:r>
            <a:endParaRPr lang="vi-VN" sz="3200" dirty="0">
              <a:solidFill>
                <a:srgbClr val="FF0000"/>
              </a:solidFill>
            </a:endParaRPr>
          </a:p>
          <a:p>
            <a:pPr algn="ctr"/>
            <a:endParaRPr lang="vi-VN" dirty="0"/>
          </a:p>
        </p:txBody>
      </p:sp>
    </p:spTree>
    <p:extLst>
      <p:ext uri="{BB962C8B-B14F-4D97-AF65-F5344CB8AC3E}">
        <p14:creationId xmlns:p14="http://schemas.microsoft.com/office/powerpoint/2010/main" val="199230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C4A7D94-6B90-400E-8F58-22FA699F4082}"/>
              </a:ext>
            </a:extLst>
          </p:cNvPr>
          <p:cNvPicPr>
            <a:picLocks noChangeAspect="1"/>
          </p:cNvPicPr>
          <p:nvPr/>
        </p:nvPicPr>
        <p:blipFill>
          <a:blip r:embed="rId2"/>
          <a:stretch>
            <a:fillRect/>
          </a:stretch>
        </p:blipFill>
        <p:spPr>
          <a:xfrm>
            <a:off x="12140461" y="364359"/>
            <a:ext cx="5791200" cy="4619623"/>
          </a:xfrm>
          <a:prstGeom prst="rect">
            <a:avLst/>
          </a:prstGeom>
        </p:spPr>
      </p:pic>
      <p:pic>
        <p:nvPicPr>
          <p:cNvPr id="3" name="Picture 2">
            <a:extLst>
              <a:ext uri="{FF2B5EF4-FFF2-40B4-BE49-F238E27FC236}">
                <a16:creationId xmlns:a16="http://schemas.microsoft.com/office/drawing/2014/main" xmlns="" id="{B216AC2A-3F81-4288-B1E3-A76FB7C7B873}"/>
              </a:ext>
            </a:extLst>
          </p:cNvPr>
          <p:cNvPicPr>
            <a:picLocks noChangeAspect="1"/>
          </p:cNvPicPr>
          <p:nvPr/>
        </p:nvPicPr>
        <p:blipFill>
          <a:blip r:embed="rId3"/>
          <a:stretch>
            <a:fillRect/>
          </a:stretch>
        </p:blipFill>
        <p:spPr>
          <a:xfrm>
            <a:off x="423207" y="186502"/>
            <a:ext cx="5562602" cy="5140242"/>
          </a:xfrm>
          <a:prstGeom prst="rect">
            <a:avLst/>
          </a:prstGeom>
        </p:spPr>
      </p:pic>
      <p:pic>
        <p:nvPicPr>
          <p:cNvPr id="4" name="Picture 3">
            <a:extLst>
              <a:ext uri="{FF2B5EF4-FFF2-40B4-BE49-F238E27FC236}">
                <a16:creationId xmlns:a16="http://schemas.microsoft.com/office/drawing/2014/main" xmlns="" id="{D106AAFA-1F8D-4A49-A9CB-ABFE3BAC56FC}"/>
              </a:ext>
            </a:extLst>
          </p:cNvPr>
          <p:cNvPicPr>
            <a:picLocks noChangeAspect="1"/>
          </p:cNvPicPr>
          <p:nvPr/>
        </p:nvPicPr>
        <p:blipFill>
          <a:blip r:embed="rId4"/>
          <a:stretch>
            <a:fillRect/>
          </a:stretch>
        </p:blipFill>
        <p:spPr>
          <a:xfrm>
            <a:off x="6268356" y="340633"/>
            <a:ext cx="5562602" cy="4619624"/>
          </a:xfrm>
          <a:prstGeom prst="rect">
            <a:avLst/>
          </a:prstGeom>
        </p:spPr>
      </p:pic>
      <p:pic>
        <p:nvPicPr>
          <p:cNvPr id="5" name="Picture 4">
            <a:extLst>
              <a:ext uri="{FF2B5EF4-FFF2-40B4-BE49-F238E27FC236}">
                <a16:creationId xmlns:a16="http://schemas.microsoft.com/office/drawing/2014/main" xmlns="" id="{458E506D-9465-4133-9F90-95F788F01A98}"/>
              </a:ext>
            </a:extLst>
          </p:cNvPr>
          <p:cNvPicPr>
            <a:picLocks noChangeAspect="1"/>
          </p:cNvPicPr>
          <p:nvPr/>
        </p:nvPicPr>
        <p:blipFill>
          <a:blip r:embed="rId5"/>
          <a:stretch>
            <a:fillRect/>
          </a:stretch>
        </p:blipFill>
        <p:spPr>
          <a:xfrm>
            <a:off x="452515" y="5093825"/>
            <a:ext cx="5943600" cy="4956998"/>
          </a:xfrm>
          <a:prstGeom prst="rect">
            <a:avLst/>
          </a:prstGeom>
        </p:spPr>
      </p:pic>
      <p:sp>
        <p:nvSpPr>
          <p:cNvPr id="7" name="Oval 6">
            <a:extLst>
              <a:ext uri="{FF2B5EF4-FFF2-40B4-BE49-F238E27FC236}">
                <a16:creationId xmlns:a16="http://schemas.microsoft.com/office/drawing/2014/main" xmlns="" id="{ECD4D112-ABC4-4411-9C7A-6DA9A3946D24}"/>
              </a:ext>
            </a:extLst>
          </p:cNvPr>
          <p:cNvSpPr/>
          <p:nvPr/>
        </p:nvSpPr>
        <p:spPr>
          <a:xfrm>
            <a:off x="8077200" y="5574316"/>
            <a:ext cx="6705600" cy="4491161"/>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YÊU CẦU VỀ THỦY HÓA</a:t>
            </a:r>
          </a:p>
          <a:p>
            <a:pPr algn="ctr"/>
            <a:r>
              <a:rPr lang="en-US" sz="3200" dirty="0">
                <a:solidFill>
                  <a:srgbClr val="FF0000"/>
                </a:solidFill>
              </a:rPr>
              <a:t>( </a:t>
            </a:r>
            <a:r>
              <a:rPr lang="en-US" sz="3200" dirty="0" err="1">
                <a:solidFill>
                  <a:srgbClr val="FF0000"/>
                </a:solidFill>
              </a:rPr>
              <a:t>Hàm</a:t>
            </a:r>
            <a:r>
              <a:rPr lang="en-US" sz="3200" dirty="0">
                <a:solidFill>
                  <a:srgbClr val="FF0000"/>
                </a:solidFill>
              </a:rPr>
              <a:t> </a:t>
            </a:r>
            <a:r>
              <a:rPr lang="en-US" sz="3200" dirty="0" err="1">
                <a:solidFill>
                  <a:srgbClr val="FF0000"/>
                </a:solidFill>
              </a:rPr>
              <a:t>lượng</a:t>
            </a:r>
            <a:r>
              <a:rPr lang="en-US" sz="3200" dirty="0">
                <a:solidFill>
                  <a:srgbClr val="FF0000"/>
                </a:solidFill>
              </a:rPr>
              <a:t> oxygen </a:t>
            </a:r>
            <a:r>
              <a:rPr lang="en-US" sz="3200" dirty="0" err="1">
                <a:solidFill>
                  <a:srgbClr val="FF0000"/>
                </a:solidFill>
              </a:rPr>
              <a:t>hòa</a:t>
            </a:r>
            <a:r>
              <a:rPr lang="en-US" sz="3200" dirty="0">
                <a:solidFill>
                  <a:srgbClr val="FF0000"/>
                </a:solidFill>
              </a:rPr>
              <a:t> tan, </a:t>
            </a:r>
            <a:r>
              <a:rPr lang="en-US" sz="3200" dirty="0" err="1">
                <a:solidFill>
                  <a:srgbClr val="FF0000"/>
                </a:solidFill>
              </a:rPr>
              <a:t>độ</a:t>
            </a:r>
            <a:r>
              <a:rPr lang="en-US" sz="3200" dirty="0">
                <a:solidFill>
                  <a:srgbClr val="FF0000"/>
                </a:solidFill>
              </a:rPr>
              <a:t> pH, </a:t>
            </a:r>
            <a:r>
              <a:rPr lang="en-US" sz="3200" dirty="0" err="1">
                <a:solidFill>
                  <a:srgbClr val="FF0000"/>
                </a:solidFill>
              </a:rPr>
              <a:t>hàm</a:t>
            </a:r>
            <a:r>
              <a:rPr lang="en-US" sz="3200" dirty="0">
                <a:solidFill>
                  <a:srgbClr val="FF0000"/>
                </a:solidFill>
              </a:rPr>
              <a:t> l</a:t>
            </a:r>
            <a:r>
              <a:rPr lang="vi-VN" sz="3200" dirty="0">
                <a:solidFill>
                  <a:srgbClr val="FF0000"/>
                </a:solidFill>
              </a:rPr>
              <a:t>ư</a:t>
            </a:r>
            <a:r>
              <a:rPr lang="en-US" sz="3200" dirty="0" err="1">
                <a:solidFill>
                  <a:srgbClr val="FF0000"/>
                </a:solidFill>
              </a:rPr>
              <a:t>ợng</a:t>
            </a:r>
            <a:r>
              <a:rPr lang="en-US" sz="3200" dirty="0">
                <a:solidFill>
                  <a:srgbClr val="FF0000"/>
                </a:solidFill>
              </a:rPr>
              <a:t> ammonia, </a:t>
            </a:r>
            <a:r>
              <a:rPr lang="en-US" sz="3200" dirty="0" err="1">
                <a:solidFill>
                  <a:srgbClr val="FF0000"/>
                </a:solidFill>
              </a:rPr>
              <a:t>độ</a:t>
            </a:r>
            <a:r>
              <a:rPr lang="en-US" sz="3200" dirty="0">
                <a:solidFill>
                  <a:srgbClr val="FF0000"/>
                </a:solidFill>
              </a:rPr>
              <a:t> </a:t>
            </a:r>
            <a:r>
              <a:rPr lang="en-US" sz="3200" dirty="0" err="1">
                <a:solidFill>
                  <a:srgbClr val="FF0000"/>
                </a:solidFill>
              </a:rPr>
              <a:t>mặn</a:t>
            </a:r>
            <a:r>
              <a:rPr lang="en-US" sz="3200" dirty="0">
                <a:solidFill>
                  <a:srgbClr val="FF0000"/>
                </a:solidFill>
              </a:rPr>
              <a:t>)</a:t>
            </a:r>
            <a:endParaRPr lang="vi-VN" sz="3200" dirty="0">
              <a:solidFill>
                <a:srgbClr val="FF0000"/>
              </a:solidFill>
            </a:endParaRPr>
          </a:p>
          <a:p>
            <a:pPr algn="ctr"/>
            <a:endParaRPr lang="vi-VN" dirty="0"/>
          </a:p>
        </p:txBody>
      </p:sp>
    </p:spTree>
    <p:extLst>
      <p:ext uri="{BB962C8B-B14F-4D97-AF65-F5344CB8AC3E}">
        <p14:creationId xmlns:p14="http://schemas.microsoft.com/office/powerpoint/2010/main" val="279307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554BE9C-6925-4782-91AF-F734AE99094A}"/>
              </a:ext>
            </a:extLst>
          </p:cNvPr>
          <p:cNvPicPr>
            <a:picLocks noChangeAspect="1"/>
          </p:cNvPicPr>
          <p:nvPr/>
        </p:nvPicPr>
        <p:blipFill>
          <a:blip r:embed="rId2"/>
          <a:stretch>
            <a:fillRect/>
          </a:stretch>
        </p:blipFill>
        <p:spPr>
          <a:xfrm>
            <a:off x="381000" y="277186"/>
            <a:ext cx="5638800" cy="4304397"/>
          </a:xfrm>
          <a:prstGeom prst="rect">
            <a:avLst/>
          </a:prstGeom>
        </p:spPr>
      </p:pic>
      <p:pic>
        <p:nvPicPr>
          <p:cNvPr id="4" name="Picture 3">
            <a:extLst>
              <a:ext uri="{FF2B5EF4-FFF2-40B4-BE49-F238E27FC236}">
                <a16:creationId xmlns:a16="http://schemas.microsoft.com/office/drawing/2014/main" xmlns="" id="{F3AE11A9-ED14-4FFF-9F6F-CF4D29B9549E}"/>
              </a:ext>
            </a:extLst>
          </p:cNvPr>
          <p:cNvPicPr>
            <a:picLocks noChangeAspect="1"/>
          </p:cNvPicPr>
          <p:nvPr/>
        </p:nvPicPr>
        <p:blipFill>
          <a:blip r:embed="rId3"/>
          <a:stretch>
            <a:fillRect/>
          </a:stretch>
        </p:blipFill>
        <p:spPr>
          <a:xfrm>
            <a:off x="235527" y="5382968"/>
            <a:ext cx="5929745" cy="4273224"/>
          </a:xfrm>
          <a:prstGeom prst="rect">
            <a:avLst/>
          </a:prstGeom>
        </p:spPr>
      </p:pic>
      <p:pic>
        <p:nvPicPr>
          <p:cNvPr id="6" name="Picture 5">
            <a:extLst>
              <a:ext uri="{FF2B5EF4-FFF2-40B4-BE49-F238E27FC236}">
                <a16:creationId xmlns:a16="http://schemas.microsoft.com/office/drawing/2014/main" xmlns="" id="{A44354C7-8EDC-456B-8FB1-DA594BE7BA4B}"/>
              </a:ext>
            </a:extLst>
          </p:cNvPr>
          <p:cNvPicPr>
            <a:picLocks noChangeAspect="1"/>
          </p:cNvPicPr>
          <p:nvPr/>
        </p:nvPicPr>
        <p:blipFill>
          <a:blip r:embed="rId4"/>
          <a:stretch>
            <a:fillRect/>
          </a:stretch>
        </p:blipFill>
        <p:spPr>
          <a:xfrm>
            <a:off x="6361903" y="5368314"/>
            <a:ext cx="5929745" cy="4273224"/>
          </a:xfrm>
          <a:prstGeom prst="rect">
            <a:avLst/>
          </a:prstGeom>
        </p:spPr>
      </p:pic>
      <p:pic>
        <p:nvPicPr>
          <p:cNvPr id="8" name="Picture 7">
            <a:extLst>
              <a:ext uri="{FF2B5EF4-FFF2-40B4-BE49-F238E27FC236}">
                <a16:creationId xmlns:a16="http://schemas.microsoft.com/office/drawing/2014/main" xmlns="" id="{0FBEF468-D127-458E-AA55-D690121153DB}"/>
              </a:ext>
            </a:extLst>
          </p:cNvPr>
          <p:cNvPicPr>
            <a:picLocks noChangeAspect="1"/>
          </p:cNvPicPr>
          <p:nvPr/>
        </p:nvPicPr>
        <p:blipFill>
          <a:blip r:embed="rId5"/>
          <a:stretch>
            <a:fillRect/>
          </a:stretch>
        </p:blipFill>
        <p:spPr>
          <a:xfrm>
            <a:off x="6248402" y="277185"/>
            <a:ext cx="6019800" cy="4304397"/>
          </a:xfrm>
          <a:prstGeom prst="rect">
            <a:avLst/>
          </a:prstGeom>
        </p:spPr>
      </p:pic>
      <p:sp>
        <p:nvSpPr>
          <p:cNvPr id="12" name="TextBox 11">
            <a:extLst>
              <a:ext uri="{FF2B5EF4-FFF2-40B4-BE49-F238E27FC236}">
                <a16:creationId xmlns:a16="http://schemas.microsoft.com/office/drawing/2014/main" xmlns="" id="{9F748135-FC48-4C96-A5F7-9B85BDF9F1C1}"/>
              </a:ext>
            </a:extLst>
          </p:cNvPr>
          <p:cNvSpPr txBox="1"/>
          <p:nvPr/>
        </p:nvSpPr>
        <p:spPr>
          <a:xfrm>
            <a:off x="5091546" y="4692849"/>
            <a:ext cx="4343400" cy="523220"/>
          </a:xfrm>
          <a:prstGeom prst="rect">
            <a:avLst/>
          </a:prstGeom>
          <a:noFill/>
        </p:spPr>
        <p:txBody>
          <a:bodyPr wrap="square" rtlCol="0">
            <a:spAutoFit/>
          </a:bodyPr>
          <a:lstStyle/>
          <a:p>
            <a:r>
              <a:rPr lang="en-US" sz="2800" dirty="0">
                <a:solidFill>
                  <a:srgbClr val="FF0000"/>
                </a:solidFill>
              </a:rPr>
              <a:t>THỰC VẬT THỦY SINH</a:t>
            </a:r>
            <a:endParaRPr lang="vi-VN" sz="2800" dirty="0">
              <a:solidFill>
                <a:srgbClr val="FF0000"/>
              </a:solidFill>
            </a:endParaRPr>
          </a:p>
        </p:txBody>
      </p:sp>
      <p:sp>
        <p:nvSpPr>
          <p:cNvPr id="13" name="TextBox 12">
            <a:extLst>
              <a:ext uri="{FF2B5EF4-FFF2-40B4-BE49-F238E27FC236}">
                <a16:creationId xmlns:a16="http://schemas.microsoft.com/office/drawing/2014/main" xmlns="" id="{4A4607AD-A41F-433F-A740-1EB923A228B7}"/>
              </a:ext>
            </a:extLst>
          </p:cNvPr>
          <p:cNvSpPr txBox="1"/>
          <p:nvPr/>
        </p:nvSpPr>
        <p:spPr>
          <a:xfrm>
            <a:off x="5295901" y="9711825"/>
            <a:ext cx="4343400" cy="523220"/>
          </a:xfrm>
          <a:prstGeom prst="rect">
            <a:avLst/>
          </a:prstGeom>
          <a:noFill/>
        </p:spPr>
        <p:txBody>
          <a:bodyPr wrap="square" rtlCol="0">
            <a:spAutoFit/>
          </a:bodyPr>
          <a:lstStyle/>
          <a:p>
            <a:r>
              <a:rPr lang="en-US" sz="2800" dirty="0">
                <a:solidFill>
                  <a:srgbClr val="FF0000"/>
                </a:solidFill>
              </a:rPr>
              <a:t>ĐỘNG VẬT THỦY SINH</a:t>
            </a:r>
            <a:endParaRPr lang="vi-VN" sz="2800" dirty="0">
              <a:solidFill>
                <a:srgbClr val="FF0000"/>
              </a:solidFill>
            </a:endParaRPr>
          </a:p>
        </p:txBody>
      </p:sp>
      <p:sp>
        <p:nvSpPr>
          <p:cNvPr id="9" name="Oval 8">
            <a:extLst>
              <a:ext uri="{FF2B5EF4-FFF2-40B4-BE49-F238E27FC236}">
                <a16:creationId xmlns:a16="http://schemas.microsoft.com/office/drawing/2014/main" xmlns="" id="{38F40039-EF35-4907-B1A3-95A3D721B134}"/>
              </a:ext>
            </a:extLst>
          </p:cNvPr>
          <p:cNvSpPr/>
          <p:nvPr/>
        </p:nvSpPr>
        <p:spPr>
          <a:xfrm>
            <a:off x="12670787" y="4844986"/>
            <a:ext cx="5177870" cy="5349188"/>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YÊU CẦU VỀ THỦY SINH</a:t>
            </a:r>
          </a:p>
          <a:p>
            <a:pPr algn="ctr"/>
            <a:r>
              <a:rPr lang="en-US" sz="3200" dirty="0">
                <a:solidFill>
                  <a:srgbClr val="FF0000"/>
                </a:solidFill>
              </a:rPr>
              <a:t>( </a:t>
            </a:r>
            <a:r>
              <a:rPr lang="en-US" sz="3200" dirty="0" err="1">
                <a:solidFill>
                  <a:srgbClr val="FF0000"/>
                </a:solidFill>
              </a:rPr>
              <a:t>Thực</a:t>
            </a:r>
            <a:r>
              <a:rPr lang="en-US" sz="3200" dirty="0">
                <a:solidFill>
                  <a:srgbClr val="FF0000"/>
                </a:solidFill>
              </a:rPr>
              <a:t> </a:t>
            </a:r>
            <a:r>
              <a:rPr lang="en-US" sz="3200" dirty="0" err="1">
                <a:solidFill>
                  <a:srgbClr val="FF0000"/>
                </a:solidFill>
              </a:rPr>
              <a:t>vật</a:t>
            </a:r>
            <a:r>
              <a:rPr lang="en-US" sz="3200" dirty="0">
                <a:solidFill>
                  <a:srgbClr val="FF0000"/>
                </a:solidFill>
              </a:rPr>
              <a:t> </a:t>
            </a:r>
            <a:r>
              <a:rPr lang="en-US" sz="3200" dirty="0" err="1">
                <a:solidFill>
                  <a:srgbClr val="FF0000"/>
                </a:solidFill>
              </a:rPr>
              <a:t>thủy</a:t>
            </a:r>
            <a:r>
              <a:rPr lang="en-US" sz="3200" dirty="0">
                <a:solidFill>
                  <a:srgbClr val="FF0000"/>
                </a:solidFill>
              </a:rPr>
              <a:t> </a:t>
            </a:r>
            <a:r>
              <a:rPr lang="en-US" sz="3200" dirty="0" err="1">
                <a:solidFill>
                  <a:srgbClr val="FF0000"/>
                </a:solidFill>
              </a:rPr>
              <a:t>sinh</a:t>
            </a:r>
            <a:r>
              <a:rPr lang="en-US" sz="3200" dirty="0">
                <a:solidFill>
                  <a:srgbClr val="FF0000"/>
                </a:solidFill>
              </a:rPr>
              <a:t>, </a:t>
            </a:r>
            <a:r>
              <a:rPr lang="en-US" sz="3200" dirty="0" err="1">
                <a:solidFill>
                  <a:srgbClr val="FF0000"/>
                </a:solidFill>
              </a:rPr>
              <a:t>động</a:t>
            </a:r>
            <a:r>
              <a:rPr lang="en-US" sz="3200" dirty="0">
                <a:solidFill>
                  <a:srgbClr val="FF0000"/>
                </a:solidFill>
              </a:rPr>
              <a:t> </a:t>
            </a:r>
            <a:r>
              <a:rPr lang="en-US" sz="3200" dirty="0" err="1">
                <a:solidFill>
                  <a:srgbClr val="FF0000"/>
                </a:solidFill>
              </a:rPr>
              <a:t>vật</a:t>
            </a:r>
            <a:r>
              <a:rPr lang="en-US" sz="3200" dirty="0">
                <a:solidFill>
                  <a:srgbClr val="FF0000"/>
                </a:solidFill>
              </a:rPr>
              <a:t> </a:t>
            </a:r>
            <a:r>
              <a:rPr lang="en-US" sz="3200" dirty="0" err="1">
                <a:solidFill>
                  <a:srgbClr val="FF0000"/>
                </a:solidFill>
              </a:rPr>
              <a:t>thủy</a:t>
            </a:r>
            <a:r>
              <a:rPr lang="en-US" sz="3200" dirty="0">
                <a:solidFill>
                  <a:srgbClr val="FF0000"/>
                </a:solidFill>
              </a:rPr>
              <a:t> </a:t>
            </a:r>
            <a:r>
              <a:rPr lang="en-US" sz="3200" dirty="0" err="1">
                <a:solidFill>
                  <a:srgbClr val="FF0000"/>
                </a:solidFill>
              </a:rPr>
              <a:t>sinh</a:t>
            </a:r>
            <a:r>
              <a:rPr lang="en-US" sz="3200" dirty="0">
                <a:solidFill>
                  <a:srgbClr val="FF0000"/>
                </a:solidFill>
              </a:rPr>
              <a:t>. Vi </a:t>
            </a:r>
            <a:r>
              <a:rPr lang="en-US" sz="3200" dirty="0" err="1">
                <a:solidFill>
                  <a:srgbClr val="FF0000"/>
                </a:solidFill>
              </a:rPr>
              <a:t>sinh</a:t>
            </a:r>
            <a:r>
              <a:rPr lang="en-US" sz="3200" dirty="0">
                <a:solidFill>
                  <a:srgbClr val="FF0000"/>
                </a:solidFill>
              </a:rPr>
              <a:t> </a:t>
            </a:r>
            <a:r>
              <a:rPr lang="en-US" sz="3200" dirty="0" err="1">
                <a:solidFill>
                  <a:srgbClr val="FF0000"/>
                </a:solidFill>
              </a:rPr>
              <a:t>vật</a:t>
            </a:r>
            <a:r>
              <a:rPr lang="en-US" sz="3200" dirty="0">
                <a:solidFill>
                  <a:srgbClr val="FF0000"/>
                </a:solidFill>
              </a:rPr>
              <a:t>)</a:t>
            </a:r>
          </a:p>
          <a:p>
            <a:pPr algn="ctr"/>
            <a:endParaRPr lang="vi-VN" dirty="0"/>
          </a:p>
        </p:txBody>
      </p:sp>
      <p:pic>
        <p:nvPicPr>
          <p:cNvPr id="2" name="Picture 1">
            <a:extLst>
              <a:ext uri="{FF2B5EF4-FFF2-40B4-BE49-F238E27FC236}">
                <a16:creationId xmlns:a16="http://schemas.microsoft.com/office/drawing/2014/main" xmlns="" id="{F9AE03C0-25E7-49C5-B54D-77907D8724D2}"/>
              </a:ext>
            </a:extLst>
          </p:cNvPr>
          <p:cNvPicPr>
            <a:picLocks noChangeAspect="1"/>
          </p:cNvPicPr>
          <p:nvPr/>
        </p:nvPicPr>
        <p:blipFill>
          <a:blip r:embed="rId6"/>
          <a:stretch>
            <a:fillRect/>
          </a:stretch>
        </p:blipFill>
        <p:spPr>
          <a:xfrm>
            <a:off x="12427267" y="256670"/>
            <a:ext cx="5664910" cy="4324912"/>
          </a:xfrm>
          <a:prstGeom prst="rect">
            <a:avLst/>
          </a:prstGeom>
        </p:spPr>
      </p:pic>
    </p:spTree>
    <p:extLst>
      <p:ext uri="{BB962C8B-B14F-4D97-AF65-F5344CB8AC3E}">
        <p14:creationId xmlns:p14="http://schemas.microsoft.com/office/powerpoint/2010/main" val="143992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xmlns="" id="{C5C11803-27C5-4F21-8C10-22BE2198983B}"/>
              </a:ext>
            </a:extLst>
          </p:cNvPr>
          <p:cNvSpPr/>
          <p:nvPr/>
        </p:nvSpPr>
        <p:spPr>
          <a:xfrm>
            <a:off x="457200" y="357554"/>
            <a:ext cx="6400800" cy="4800600"/>
          </a:xfrm>
          <a:prstGeom prst="clou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Yếu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tố</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phù</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hợp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sẽ</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ảnh</a:t>
            </a:r>
            <a:r>
              <a:rPr lang="en-US" sz="2800" dirty="0">
                <a:solidFill>
                  <a:srgbClr val="FF0000"/>
                </a:solidFill>
                <a:latin typeface="Times New Roman" panose="02020603050405020304" pitchFamily="18" charset="0"/>
                <a:cs typeface="Times New Roman" panose="02020603050405020304" pitchFamily="18" charset="0"/>
              </a:rPr>
              <a:t> h</a:t>
            </a:r>
            <a:r>
              <a:rPr lang="vi-VN" sz="2800" dirty="0">
                <a:solidFill>
                  <a:srgbClr val="FF0000"/>
                </a:solidFill>
                <a:latin typeface="Times New Roman" panose="02020603050405020304" pitchFamily="18" charset="0"/>
                <a:cs typeface="Times New Roman" panose="02020603050405020304" pitchFamily="18" charset="0"/>
              </a:rPr>
              <a:t>ư</a:t>
            </a:r>
            <a:r>
              <a:rPr lang="en-US" sz="2800" dirty="0" err="1">
                <a:solidFill>
                  <a:srgbClr val="FF0000"/>
                </a:solidFill>
                <a:latin typeface="Times New Roman" panose="02020603050405020304" pitchFamily="18" charset="0"/>
                <a:cs typeface="Times New Roman" panose="02020603050405020304" pitchFamily="18" charset="0"/>
              </a:rPr>
              <a:t>ởng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như</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thủy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sản</a:t>
            </a:r>
            <a:r>
              <a:rPr lang="en-US" sz="2800" dirty="0">
                <a:solidFill>
                  <a:srgbClr val="FF0000"/>
                </a:solidFill>
                <a:latin typeface="Times New Roman" panose="02020603050405020304" pitchFamily="18" charset="0"/>
                <a:cs typeface="Times New Roman" panose="02020603050405020304" pitchFamily="18" charset="0"/>
              </a:rPr>
              <a:t>?</a:t>
            </a:r>
          </a:p>
          <a:p>
            <a:pPr algn="ctr"/>
            <a:endParaRPr lang="vi-VN" sz="2800" dirty="0">
              <a:solidFill>
                <a:srgbClr val="FF0000"/>
              </a:solidFill>
            </a:endParaRPr>
          </a:p>
        </p:txBody>
      </p:sp>
      <p:sp>
        <p:nvSpPr>
          <p:cNvPr id="4" name="Oval 3">
            <a:extLst>
              <a:ext uri="{FF2B5EF4-FFF2-40B4-BE49-F238E27FC236}">
                <a16:creationId xmlns:a16="http://schemas.microsoft.com/office/drawing/2014/main" xmlns="" id="{4FD072AB-1683-4838-BAC2-E67C4252472F}"/>
              </a:ext>
            </a:extLst>
          </p:cNvPr>
          <p:cNvSpPr/>
          <p:nvPr/>
        </p:nvSpPr>
        <p:spPr>
          <a:xfrm>
            <a:off x="7162800" y="357554"/>
            <a:ext cx="7924800" cy="5074894"/>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itchFamily="18" charset="0"/>
                <a:cs typeface="Times New Roman" pitchFamily="18" charset="0"/>
              </a:rPr>
              <a:t>Ảnh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hưởng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đến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lệ</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sống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khả</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năng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sinh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trưởng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sinh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sản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của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động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vật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thủy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sản</a:t>
            </a:r>
            <a:endParaRPr lang="en-US" sz="3200" dirty="0">
              <a:solidFill>
                <a:srgbClr val="FF0000"/>
              </a:solidFill>
              <a:latin typeface="Times New Roman" pitchFamily="18" charset="0"/>
              <a:cs typeface="Times New Roman" pitchFamily="18" charset="0"/>
            </a:endParaRPr>
          </a:p>
          <a:p>
            <a:pPr algn="ctr"/>
            <a:endParaRPr lang="vi-VN" dirty="0"/>
          </a:p>
        </p:txBody>
      </p:sp>
      <p:sp>
        <p:nvSpPr>
          <p:cNvPr id="3" name="Rectangle: Rounded Corners 2">
            <a:extLst>
              <a:ext uri="{FF2B5EF4-FFF2-40B4-BE49-F238E27FC236}">
                <a16:creationId xmlns:a16="http://schemas.microsoft.com/office/drawing/2014/main" xmlns="" id="{A6D95128-6E50-4FF6-ADB8-F0482BF12DB4}"/>
              </a:ext>
            </a:extLst>
          </p:cNvPr>
          <p:cNvSpPr/>
          <p:nvPr/>
        </p:nvSpPr>
        <p:spPr>
          <a:xfrm>
            <a:off x="8182708" y="5981700"/>
            <a:ext cx="7010400" cy="33909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C00000"/>
                </a:solidFill>
                <a:latin typeface="Times New Roman" panose="02020603050405020304" pitchFamily="18" charset="0"/>
                <a:cs typeface="Times New Roman" panose="02020603050405020304" pitchFamily="18" charset="0"/>
              </a:rPr>
              <a:t>Để</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động</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vật</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thủy</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sinh</a:t>
            </a:r>
            <a:r>
              <a:rPr lang="en-US" sz="3200" dirty="0">
                <a:solidFill>
                  <a:srgbClr val="C00000"/>
                </a:solidFill>
                <a:latin typeface="Times New Roman" panose="02020603050405020304" pitchFamily="18" charset="0"/>
                <a:cs typeface="Times New Roman" panose="02020603050405020304" pitchFamily="18" charset="0"/>
              </a:rPr>
              <a:t> tr</a:t>
            </a:r>
            <a:r>
              <a:rPr lang="vi-VN" sz="3200" dirty="0">
                <a:solidFill>
                  <a:srgbClr val="C00000"/>
                </a:solidFill>
                <a:latin typeface="Times New Roman" panose="02020603050405020304" pitchFamily="18" charset="0"/>
                <a:cs typeface="Times New Roman" panose="02020603050405020304" pitchFamily="18" charset="0"/>
              </a:rPr>
              <a:t>ư</a:t>
            </a:r>
            <a:r>
              <a:rPr lang="en-US" sz="3200" dirty="0" err="1">
                <a:solidFill>
                  <a:srgbClr val="C00000"/>
                </a:solidFill>
                <a:latin typeface="Times New Roman" panose="02020603050405020304" pitchFamily="18" charset="0"/>
                <a:cs typeface="Times New Roman" panose="02020603050405020304" pitchFamily="18" charset="0"/>
              </a:rPr>
              <a:t>ởng</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phát</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triển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tốt</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thì</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các</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yếu</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tố</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trong</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thuỷ</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vực</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phải</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nằm</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trong</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khoảng</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phù</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hợp</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Các</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yếu</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tó</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trong</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thuỷ</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vực</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nằm</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trong</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khoảng</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phù</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hợp</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còn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gọi</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là</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chỉ</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tiêu</a:t>
            </a:r>
            <a:r>
              <a:rPr lang="en-US" sz="3200" dirty="0">
                <a:solidFill>
                  <a:srgbClr val="C00000"/>
                </a:solidFill>
                <a:latin typeface="Times New Roman" panose="02020603050405020304" pitchFamily="18" charset="0"/>
                <a:cs typeface="Times New Roman" panose="02020603050405020304" pitchFamily="18" charset="0"/>
              </a:rPr>
              <a:t> c</a:t>
            </a:r>
            <a:r>
              <a:rPr lang="vi-VN" sz="3200" dirty="0">
                <a:solidFill>
                  <a:srgbClr val="C00000"/>
                </a:solidFill>
                <a:latin typeface="Times New Roman" panose="02020603050405020304" pitchFamily="18" charset="0"/>
                <a:cs typeface="Times New Roman" panose="02020603050405020304" pitchFamily="18" charset="0"/>
              </a:rPr>
              <a:t>ơ</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bản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của</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môi</a:t>
            </a:r>
            <a:r>
              <a:rPr lang="en-US" sz="3200" dirty="0">
                <a:solidFill>
                  <a:srgbClr val="C00000"/>
                </a:solidFill>
                <a:latin typeface="Times New Roman" panose="02020603050405020304" pitchFamily="18" charset="0"/>
                <a:cs typeface="Times New Roman" panose="02020603050405020304" pitchFamily="18" charset="0"/>
              </a:rPr>
              <a:t> tr</a:t>
            </a:r>
            <a:r>
              <a:rPr lang="vi-VN" sz="3200" dirty="0">
                <a:solidFill>
                  <a:srgbClr val="C00000"/>
                </a:solidFill>
                <a:latin typeface="Times New Roman" panose="02020603050405020304" pitchFamily="18" charset="0"/>
                <a:cs typeface="Times New Roman" panose="02020603050405020304" pitchFamily="18" charset="0"/>
              </a:rPr>
              <a:t>ư</a:t>
            </a:r>
            <a:r>
              <a:rPr lang="en-US" sz="3200" dirty="0" err="1">
                <a:solidFill>
                  <a:srgbClr val="C00000"/>
                </a:solidFill>
                <a:latin typeface="Times New Roman" panose="02020603050405020304" pitchFamily="18" charset="0"/>
                <a:cs typeface="Times New Roman" panose="02020603050405020304" pitchFamily="18" charset="0"/>
              </a:rPr>
              <a:t>ờng</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nuôi</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thủy</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sản</a:t>
            </a:r>
            <a:r>
              <a:rPr lang="en-US" sz="3200" dirty="0">
                <a:solidFill>
                  <a:srgbClr val="C00000"/>
                </a:solidFill>
                <a:latin typeface="Times New Roman" panose="02020603050405020304" pitchFamily="18" charset="0"/>
                <a:cs typeface="Times New Roman" panose="02020603050405020304" pitchFamily="18" charset="0"/>
              </a:rPr>
              <a:t> </a:t>
            </a:r>
            <a:endParaRPr lang="vi-VN" sz="3200" dirty="0">
              <a:solidFill>
                <a:srgbClr val="C00000"/>
              </a:solidFill>
              <a:latin typeface="Times New Roman" panose="02020603050405020304" pitchFamily="18" charset="0"/>
              <a:cs typeface="Times New Roman" panose="02020603050405020304" pitchFamily="18" charset="0"/>
            </a:endParaRPr>
          </a:p>
        </p:txBody>
      </p:sp>
      <p:sp>
        <p:nvSpPr>
          <p:cNvPr id="6" name="Arrow: Right 5">
            <a:extLst>
              <a:ext uri="{FF2B5EF4-FFF2-40B4-BE49-F238E27FC236}">
                <a16:creationId xmlns:a16="http://schemas.microsoft.com/office/drawing/2014/main" xmlns="" id="{907F55CA-C626-4D14-8C39-44D8E4E5BE7F}"/>
              </a:ext>
            </a:extLst>
          </p:cNvPr>
          <p:cNvSpPr/>
          <p:nvPr/>
        </p:nvSpPr>
        <p:spPr>
          <a:xfrm>
            <a:off x="4267200" y="7200900"/>
            <a:ext cx="2590800" cy="160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93246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06916D7-8BA6-4FF6-815B-8E8441A2364D}"/>
              </a:ext>
            </a:extLst>
          </p:cNvPr>
          <p:cNvPicPr>
            <a:picLocks noChangeAspect="1"/>
          </p:cNvPicPr>
          <p:nvPr/>
        </p:nvPicPr>
        <p:blipFill>
          <a:blip r:embed="rId2"/>
          <a:stretch>
            <a:fillRect/>
          </a:stretch>
        </p:blipFill>
        <p:spPr>
          <a:xfrm>
            <a:off x="685800" y="3162300"/>
            <a:ext cx="16916400" cy="6815053"/>
          </a:xfrm>
          <a:prstGeom prst="rect">
            <a:avLst/>
          </a:prstGeom>
        </p:spPr>
      </p:pic>
      <p:sp>
        <p:nvSpPr>
          <p:cNvPr id="4" name="Rectangle 3">
            <a:extLst>
              <a:ext uri="{FF2B5EF4-FFF2-40B4-BE49-F238E27FC236}">
                <a16:creationId xmlns:a16="http://schemas.microsoft.com/office/drawing/2014/main" xmlns="" id="{AA9B73D6-3641-4E47-9086-4A31C6BE85B4}"/>
              </a:ext>
            </a:extLst>
          </p:cNvPr>
          <p:cNvSpPr/>
          <p:nvPr/>
        </p:nvSpPr>
        <p:spPr>
          <a:xfrm>
            <a:off x="1981200" y="723900"/>
            <a:ext cx="13563600" cy="1938992"/>
          </a:xfrm>
          <a:prstGeom prst="rect">
            <a:avLst/>
          </a:prstGeom>
          <a:noFill/>
        </p:spPr>
        <p:txBody>
          <a:bodyPr wrap="square" lIns="91440" tIns="45720" rIns="91440" bIns="45720">
            <a:spAutoFit/>
          </a:bodyPr>
          <a:lstStyle/>
          <a:p>
            <a:pPr algn="ctr"/>
            <a:r>
              <a:rPr lang="en-US" sz="6000" b="1" cap="none" spc="0" dirty="0">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rPr>
              <a:t>BÀI 11: MỘT SỐ CHỈ TIÊU C</a:t>
            </a:r>
            <a:r>
              <a:rPr lang="vi-VN" sz="6000" b="1" cap="none" spc="0" dirty="0">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rPr>
              <a:t>Ơ</a:t>
            </a:r>
            <a:r>
              <a:rPr lang="en-US" sz="6000" b="1" cap="none" spc="0" dirty="0">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rPr>
              <a:t> BẢN CỦA MÔI TR</a:t>
            </a:r>
            <a:r>
              <a:rPr lang="vi-VN" sz="6000" b="1" cap="none" spc="0" dirty="0">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rPr>
              <a:t>Ư</a:t>
            </a:r>
            <a:r>
              <a:rPr lang="en-US" sz="6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ỜNG UÔI THỦY SẢN</a:t>
            </a:r>
            <a:endParaRPr lang="en-US" sz="6000" b="1" cap="none" spc="0" dirty="0">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17225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A9B73D6-3641-4E47-9086-4A31C6BE85B4}"/>
              </a:ext>
            </a:extLst>
          </p:cNvPr>
          <p:cNvSpPr/>
          <p:nvPr/>
        </p:nvSpPr>
        <p:spPr>
          <a:xfrm>
            <a:off x="914400" y="469253"/>
            <a:ext cx="13563600" cy="646331"/>
          </a:xfrm>
          <a:prstGeom prst="rect">
            <a:avLst/>
          </a:prstGeom>
          <a:noFill/>
        </p:spPr>
        <p:txBody>
          <a:bodyPr wrap="square" lIns="91440" tIns="45720" rIns="91440" bIns="45720">
            <a:spAutoFit/>
          </a:bodyPr>
          <a:lstStyle/>
          <a:p>
            <a:pPr algn="ctr"/>
            <a:r>
              <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I. CÁC YÊU CẦU CHÍNH CỦA MÔI TR</a:t>
            </a:r>
            <a:r>
              <a:rPr lang="vi-VN"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Ư</a:t>
            </a:r>
            <a:r>
              <a:rPr lang="en-US" sz="3600" b="1" dirty="0">
                <a:ln w="22225">
                  <a:solidFill>
                    <a:schemeClr val="accent2"/>
                  </a:solidFill>
                  <a:prstDash val="solid"/>
                </a:ln>
                <a:solidFill>
                  <a:srgbClr val="0070C0"/>
                </a:solidFill>
                <a:latin typeface="Times New Roman" panose="02020603050405020304" pitchFamily="18" charset="0"/>
                <a:cs typeface="Times New Roman" panose="02020603050405020304" pitchFamily="18" charset="0"/>
              </a:rPr>
              <a:t>ỜNG NUÔI THỦY SẢN</a:t>
            </a:r>
            <a:endPar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00845791-8F5E-4DBB-BEAC-E60FCCEC7B02}"/>
              </a:ext>
            </a:extLst>
          </p:cNvPr>
          <p:cNvSpPr txBox="1"/>
          <p:nvPr/>
        </p:nvSpPr>
        <p:spPr>
          <a:xfrm>
            <a:off x="1113971" y="1223306"/>
            <a:ext cx="3984296" cy="646331"/>
          </a:xfrm>
          <a:prstGeom prst="rect">
            <a:avLst/>
          </a:prstGeom>
          <a:noFill/>
        </p:spPr>
        <p:txBody>
          <a:bodyPr wrap="none" rtlCol="0">
            <a:spAutoFit/>
          </a:bodyPr>
          <a:lstStyle/>
          <a:p>
            <a:r>
              <a:rPr lang="en-US" sz="3600" dirty="0">
                <a:solidFill>
                  <a:srgbClr val="7030A0"/>
                </a:solidFill>
              </a:rPr>
              <a:t>1</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Yêu</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cầu</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về</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thủy</a:t>
            </a:r>
            <a:r>
              <a:rPr lang="en-US" sz="3600" dirty="0">
                <a:solidFill>
                  <a:srgbClr val="7030A0"/>
                </a:solidFill>
                <a:latin typeface="Times New Roman" pitchFamily="18" charset="0"/>
                <a:cs typeface="Times New Roman" pitchFamily="18" charset="0"/>
              </a:rPr>
              <a:t> </a:t>
            </a:r>
            <a:r>
              <a:rPr lang="en-US" sz="3600" dirty="0" err="1">
                <a:solidFill>
                  <a:srgbClr val="7030A0"/>
                </a:solidFill>
              </a:rPr>
              <a:t>lí</a:t>
            </a:r>
            <a:endParaRPr lang="vi-VN" dirty="0"/>
          </a:p>
        </p:txBody>
      </p:sp>
      <p:sp>
        <p:nvSpPr>
          <p:cNvPr id="5" name="TextBox 4">
            <a:extLst>
              <a:ext uri="{FF2B5EF4-FFF2-40B4-BE49-F238E27FC236}">
                <a16:creationId xmlns:a16="http://schemas.microsoft.com/office/drawing/2014/main" xmlns="" id="{EEBC78BB-50DD-49A5-87D9-127FFDFC3F56}"/>
              </a:ext>
            </a:extLst>
          </p:cNvPr>
          <p:cNvSpPr txBox="1"/>
          <p:nvPr/>
        </p:nvSpPr>
        <p:spPr>
          <a:xfrm>
            <a:off x="1524000" y="1994153"/>
            <a:ext cx="3744936" cy="584775"/>
          </a:xfrm>
          <a:prstGeom prst="rect">
            <a:avLst/>
          </a:prstGeom>
          <a:noFill/>
        </p:spPr>
        <p:txBody>
          <a:bodyPr wrap="none" rtlCol="0">
            <a:spAutoFit/>
          </a:bodyPr>
          <a:lstStyle/>
          <a:p>
            <a:r>
              <a:rPr lang="en-US" sz="3200" dirty="0">
                <a:latin typeface="Times New Roman" pitchFamily="18" charset="0"/>
                <a:cs typeface="Times New Roman" pitchFamily="18" charset="0"/>
              </a:rPr>
              <a:t>a. </a:t>
            </a:r>
            <a:r>
              <a:rPr lang="en-US" sz="3200" dirty="0" err="1">
                <a:latin typeface="Times New Roman" panose="02020603050405020304" pitchFamily="18" charset="0"/>
                <a:cs typeface="Times New Roman" panose="02020603050405020304" pitchFamily="18" charset="0"/>
              </a:rPr>
              <a:t>Nhiệt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n</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ớc</a:t>
            </a:r>
            <a:r>
              <a:rPr lang="en-US" sz="3200" dirty="0">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p:txBody>
      </p:sp>
      <p:sp>
        <p:nvSpPr>
          <p:cNvPr id="8" name="Thought Bubble: Cloud 7">
            <a:extLst>
              <a:ext uri="{FF2B5EF4-FFF2-40B4-BE49-F238E27FC236}">
                <a16:creationId xmlns:a16="http://schemas.microsoft.com/office/drawing/2014/main" xmlns="" id="{B035488E-0128-415A-8389-4C8DAF6D4B95}"/>
              </a:ext>
            </a:extLst>
          </p:cNvPr>
          <p:cNvSpPr/>
          <p:nvPr/>
        </p:nvSpPr>
        <p:spPr>
          <a:xfrm rot="757473">
            <a:off x="13505224" y="1510045"/>
            <a:ext cx="4254925" cy="2101542"/>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Trình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yêu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cầu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nhiệt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a:t>
            </a:r>
            <a:r>
              <a:rPr lang="en-US" sz="2800" dirty="0">
                <a:solidFill>
                  <a:srgbClr val="FF0000"/>
                </a:solidFill>
                <a:latin typeface="Times New Roman" panose="02020603050405020304" pitchFamily="18" charset="0"/>
                <a:cs typeface="Times New Roman" panose="02020603050405020304" pitchFamily="18" charset="0"/>
              </a:rPr>
              <a:t> n</a:t>
            </a:r>
            <a:r>
              <a:rPr lang="vi-VN" sz="2800" dirty="0">
                <a:solidFill>
                  <a:srgbClr val="FF0000"/>
                </a:solidFill>
                <a:latin typeface="Times New Roman" panose="02020603050405020304" pitchFamily="18" charset="0"/>
                <a:cs typeface="Times New Roman" panose="02020603050405020304" pitchFamily="18" charset="0"/>
              </a:rPr>
              <a:t>ư</a:t>
            </a:r>
            <a:r>
              <a:rPr lang="en-US" sz="2800" dirty="0" err="1">
                <a:solidFill>
                  <a:srgbClr val="FF0000"/>
                </a:solidFill>
                <a:latin typeface="Times New Roman" panose="02020603050405020304" pitchFamily="18" charset="0"/>
                <a:cs typeface="Times New Roman" panose="02020603050405020304" pitchFamily="18" charset="0"/>
              </a:rPr>
              <a:t>ớc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nuôi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thủy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sản</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xmlns="" id="{C5C810D1-83BB-4711-9546-A4D7E07AD998}"/>
              </a:ext>
            </a:extLst>
          </p:cNvPr>
          <p:cNvSpPr/>
          <p:nvPr/>
        </p:nvSpPr>
        <p:spPr>
          <a:xfrm>
            <a:off x="947057" y="2727454"/>
            <a:ext cx="12379944" cy="954107"/>
          </a:xfrm>
          <a:prstGeom prst="rect">
            <a:avLst/>
          </a:prstGeom>
        </p:spPr>
        <p:txBody>
          <a:bodyPr wrap="square">
            <a:spAutoFit/>
          </a:bodyPr>
          <a:lstStyle/>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lớn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nuôi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thuỷ</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rPr>
              <a:t> do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nuôi</a:t>
            </a:r>
            <a:r>
              <a:rPr lang="en-US" sz="2800" dirty="0">
                <a:latin typeface="Times New Roman" panose="02020603050405020304" pitchFamily="18" charset="0"/>
                <a:ea typeface="Times New Roman" panose="02020603050405020304" pitchFamily="18" charset="0"/>
              </a:rPr>
              <a:t>). </a:t>
            </a:r>
            <a:endParaRPr lang="vi-VN" sz="2800" dirty="0">
              <a:latin typeface="Times New Roman" panose="02020603050405020304" pitchFamily="18" charset="0"/>
              <a:ea typeface="Times New Roman" panose="02020603050405020304" pitchFamily="18" charset="0"/>
            </a:endParaRPr>
          </a:p>
        </p:txBody>
      </p:sp>
      <p:sp>
        <p:nvSpPr>
          <p:cNvPr id="10" name="Thought Bubble: Cloud 9">
            <a:extLst>
              <a:ext uri="{FF2B5EF4-FFF2-40B4-BE49-F238E27FC236}">
                <a16:creationId xmlns:a16="http://schemas.microsoft.com/office/drawing/2014/main" xmlns="" id="{520991C2-8805-4AE0-BEC6-A65C3168EE18}"/>
              </a:ext>
            </a:extLst>
          </p:cNvPr>
          <p:cNvSpPr/>
          <p:nvPr/>
        </p:nvSpPr>
        <p:spPr>
          <a:xfrm rot="757473">
            <a:off x="13238990" y="6413461"/>
            <a:ext cx="4725619" cy="2950750"/>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Ở </a:t>
            </a:r>
            <a:r>
              <a:rPr lang="en-US" sz="2800" dirty="0" err="1">
                <a:solidFill>
                  <a:srgbClr val="FF0000"/>
                </a:solidFill>
                <a:latin typeface="Times New Roman" panose="02020603050405020304" pitchFamily="18" charset="0"/>
                <a:cs typeface="Times New Roman" panose="02020603050405020304" pitchFamily="18" charset="0"/>
              </a:rPr>
              <a:t>Việt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nam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a:t>
            </a:r>
            <a:r>
              <a:rPr lang="vi-VN" sz="2800" dirty="0">
                <a:solidFill>
                  <a:srgbClr val="FF0000"/>
                </a:solidFill>
                <a:latin typeface="Times New Roman" panose="02020603050405020304" pitchFamily="18" charset="0"/>
                <a:cs typeface="Times New Roman" panose="02020603050405020304" pitchFamily="18" charset="0"/>
              </a:rPr>
              <a:t>ư</a:t>
            </a:r>
            <a:r>
              <a:rPr lang="en-US" sz="2800" dirty="0" err="1">
                <a:solidFill>
                  <a:srgbClr val="FF0000"/>
                </a:solidFill>
                <a:latin typeface="Times New Roman" panose="02020603050405020304" pitchFamily="18" charset="0"/>
                <a:cs typeface="Times New Roman" panose="02020603050405020304" pitchFamily="18" charset="0"/>
              </a:rPr>
              <a:t>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nhiệt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phù</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hợp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nuôi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hồi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vân</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11" name="Rectangle 10">
            <a:extLst>
              <a:ext uri="{FF2B5EF4-FFF2-40B4-BE49-F238E27FC236}">
                <a16:creationId xmlns:a16="http://schemas.microsoft.com/office/drawing/2014/main" xmlns="" id="{846B7D9B-D78C-48CF-ACDA-46CBB6FBCD60}"/>
              </a:ext>
            </a:extLst>
          </p:cNvPr>
          <p:cNvSpPr/>
          <p:nvPr/>
        </p:nvSpPr>
        <p:spPr>
          <a:xfrm>
            <a:off x="947057" y="6836641"/>
            <a:ext cx="11870570" cy="2677656"/>
          </a:xfrm>
          <a:prstGeom prst="rect">
            <a:avLst/>
          </a:prstGeom>
        </p:spPr>
        <p:txBody>
          <a:bodyPr wrap="square">
            <a:spAutoFit/>
          </a:bodyPr>
          <a:lstStyle/>
          <a:p>
            <a:r>
              <a:rPr lang="en-US" sz="2800" dirty="0" smtClean="0">
                <a:solidFill>
                  <a:srgbClr val="00B050"/>
                </a:solidFill>
                <a:latin typeface="Times New Roman" panose="02020603050405020304" pitchFamily="18" charset="0"/>
                <a:ea typeface="Times New Roman" panose="02020603050405020304" pitchFamily="18" charset="0"/>
              </a:rPr>
              <a:t>(</a:t>
            </a:r>
            <a:r>
              <a:rPr lang="en-US" sz="2800" dirty="0" err="1" smtClean="0">
                <a:solidFill>
                  <a:srgbClr val="00B050"/>
                </a:solidFill>
                <a:latin typeface="Times New Roman" panose="02020603050405020304" pitchFamily="18" charset="0"/>
                <a:ea typeface="Times New Roman" panose="02020603050405020304" pitchFamily="18" charset="0"/>
              </a:rPr>
              <a:t>Cá</a:t>
            </a:r>
            <a:r>
              <a:rPr lang="en-US" sz="2800" dirty="0" smtClean="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hồi</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vân</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là</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loài</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cá</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nước</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lạnh</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đặc</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trưng</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của</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vùng</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ôn</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đới</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Để</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loài</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cá</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này</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có</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khả</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năng</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sinh</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trưởng</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tốt</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nhất</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cần</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mức</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nhiệt</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phù</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hợp</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từ</a:t>
            </a:r>
            <a:r>
              <a:rPr lang="en-US" sz="2800" dirty="0">
                <a:solidFill>
                  <a:srgbClr val="00B050"/>
                </a:solidFill>
                <a:latin typeface="Times New Roman" panose="02020603050405020304" pitchFamily="18" charset="0"/>
                <a:ea typeface="Times New Roman" panose="02020603050405020304" pitchFamily="18" charset="0"/>
              </a:rPr>
              <a:t> 13 – 18oC. Do </a:t>
            </a:r>
            <a:r>
              <a:rPr lang="en-US" sz="2800" dirty="0" err="1">
                <a:solidFill>
                  <a:srgbClr val="00B050"/>
                </a:solidFill>
                <a:latin typeface="Times New Roman" panose="02020603050405020304" pitchFamily="18" charset="0"/>
                <a:ea typeface="Times New Roman" panose="02020603050405020304" pitchFamily="18" charset="0"/>
              </a:rPr>
              <a:t>đó</a:t>
            </a:r>
            <a:r>
              <a:rPr lang="en-US" sz="2800" dirty="0">
                <a:solidFill>
                  <a:srgbClr val="00B050"/>
                </a:solidFill>
                <a:latin typeface="Times New Roman" panose="02020603050405020304" pitchFamily="18" charset="0"/>
                <a:ea typeface="Times New Roman" panose="02020603050405020304" pitchFamily="18" charset="0"/>
              </a:rPr>
              <a:t>, ở </a:t>
            </a:r>
            <a:r>
              <a:rPr lang="en-US" sz="2800" dirty="0" err="1">
                <a:solidFill>
                  <a:srgbClr val="00B050"/>
                </a:solidFill>
                <a:latin typeface="Times New Roman" panose="02020603050405020304" pitchFamily="18" charset="0"/>
                <a:ea typeface="Times New Roman" panose="02020603050405020304" pitchFamily="18" charset="0"/>
              </a:rPr>
              <a:t>Việt</a:t>
            </a:r>
            <a:r>
              <a:rPr lang="en-US" sz="2800" dirty="0">
                <a:solidFill>
                  <a:srgbClr val="00B050"/>
                </a:solidFill>
                <a:latin typeface="Times New Roman" panose="02020603050405020304" pitchFamily="18" charset="0"/>
                <a:ea typeface="Times New Roman" panose="02020603050405020304" pitchFamily="18" charset="0"/>
              </a:rPr>
              <a:t> Nam </a:t>
            </a:r>
            <a:r>
              <a:rPr lang="en-US" sz="2800" dirty="0" err="1">
                <a:solidFill>
                  <a:srgbClr val="00B050"/>
                </a:solidFill>
                <a:latin typeface="Times New Roman" panose="02020603050405020304" pitchFamily="18" charset="0"/>
                <a:ea typeface="Times New Roman" panose="02020603050405020304" pitchFamily="18" charset="0"/>
              </a:rPr>
              <a:t>chỉ</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có</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một</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số</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khu</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vực</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đáp</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ứng</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được</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điều</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kiện</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nhiệt</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này</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quanh</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năm</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như</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vùng</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núi</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cao</a:t>
            </a:r>
            <a:r>
              <a:rPr lang="en-US" sz="2800" dirty="0">
                <a:solidFill>
                  <a:srgbClr val="00B050"/>
                </a:solidFill>
                <a:latin typeface="Times New Roman" panose="02020603050405020304" pitchFamily="18" charset="0"/>
                <a:ea typeface="Times New Roman" panose="02020603050405020304" pitchFamily="18" charset="0"/>
              </a:rPr>
              <a:t> ở </a:t>
            </a:r>
            <a:r>
              <a:rPr lang="en-US" sz="2800" dirty="0" err="1">
                <a:solidFill>
                  <a:srgbClr val="00B050"/>
                </a:solidFill>
                <a:latin typeface="Times New Roman" panose="02020603050405020304" pitchFamily="18" charset="0"/>
                <a:ea typeface="Times New Roman" panose="02020603050405020304" pitchFamily="18" charset="0"/>
              </a:rPr>
              <a:t>khu</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vực</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Tây</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Bắc</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như</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Lào</a:t>
            </a:r>
            <a:r>
              <a:rPr lang="en-US" sz="2800" dirty="0">
                <a:solidFill>
                  <a:srgbClr val="00B050"/>
                </a:solidFill>
                <a:latin typeface="Times New Roman" panose="02020603050405020304" pitchFamily="18" charset="0"/>
                <a:ea typeface="Times New Roman" panose="02020603050405020304" pitchFamily="18" charset="0"/>
              </a:rPr>
              <a:t> Cai, Lai </a:t>
            </a:r>
            <a:r>
              <a:rPr lang="en-US" sz="2800" dirty="0" err="1">
                <a:solidFill>
                  <a:srgbClr val="00B050"/>
                </a:solidFill>
                <a:latin typeface="Times New Roman" panose="02020603050405020304" pitchFamily="18" charset="0"/>
                <a:ea typeface="Times New Roman" panose="02020603050405020304" pitchFamily="18" charset="0"/>
              </a:rPr>
              <a:t>Châu</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Yên</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Bái</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Hà</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Giang</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hoặc</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một</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số</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khu</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vực</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Tây</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Nguyên</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Lâm</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Đồng</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Đắk</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Lắk</a:t>
            </a:r>
            <a:r>
              <a:rPr lang="en-US" sz="2800" dirty="0">
                <a:solidFill>
                  <a:srgbClr val="00B050"/>
                </a:solidFill>
                <a:latin typeface="Times New Roman" panose="02020603050405020304" pitchFamily="18" charset="0"/>
                <a:ea typeface="Times New Roman" panose="02020603050405020304" pitchFamily="18" charset="0"/>
              </a:rPr>
              <a:t>, Kon Tum,...) </a:t>
            </a:r>
            <a:r>
              <a:rPr lang="en-US" sz="2800" dirty="0" err="1">
                <a:solidFill>
                  <a:srgbClr val="00B050"/>
                </a:solidFill>
                <a:latin typeface="Times New Roman" panose="02020603050405020304" pitchFamily="18" charset="0"/>
                <a:ea typeface="Times New Roman" panose="02020603050405020304" pitchFamily="18" charset="0"/>
              </a:rPr>
              <a:t>có</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thể</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nuôi</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được</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loài</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thuỷ</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sản</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này</a:t>
            </a:r>
            <a:r>
              <a:rPr lang="en-US" sz="2800" dirty="0" smtClean="0">
                <a:solidFill>
                  <a:srgbClr val="00B050"/>
                </a:solidFill>
                <a:latin typeface="Times New Roman" panose="02020603050405020304" pitchFamily="18" charset="0"/>
                <a:ea typeface="Times New Roman" panose="02020603050405020304" pitchFamily="18" charset="0"/>
              </a:rPr>
              <a:t>.) </a:t>
            </a:r>
            <a:endParaRPr lang="vi-VN" sz="2800" dirty="0">
              <a:solidFill>
                <a:srgbClr val="00B050"/>
              </a:solidFill>
            </a:endParaRPr>
          </a:p>
        </p:txBody>
      </p:sp>
      <p:sp>
        <p:nvSpPr>
          <p:cNvPr id="12" name="Rectangle 11">
            <a:extLst>
              <a:ext uri="{FF2B5EF4-FFF2-40B4-BE49-F238E27FC236}">
                <a16:creationId xmlns:a16="http://schemas.microsoft.com/office/drawing/2014/main" xmlns="" id="{A80C7029-B5B1-4ED0-9F13-CBDD649E44BA}"/>
              </a:ext>
            </a:extLst>
          </p:cNvPr>
          <p:cNvSpPr/>
          <p:nvPr/>
        </p:nvSpPr>
        <p:spPr>
          <a:xfrm>
            <a:off x="947057" y="3681561"/>
            <a:ext cx="12379944" cy="1815882"/>
          </a:xfrm>
          <a:prstGeom prst="rect">
            <a:avLst/>
          </a:prstGeom>
        </p:spPr>
        <p:txBody>
          <a:bodyPr wrap="square">
            <a:spAutoFit/>
          </a:bodyPr>
          <a:lstStyle/>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thuỷ</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mùa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nuôi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nuôi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thuỷ</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thuỷ</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dịch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bệnh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mùa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bệnh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nấm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trùng</a:t>
            </a:r>
            <a:r>
              <a:rPr lang="en-US" sz="2800" dirty="0">
                <a:latin typeface="Times New Roman" panose="02020603050405020304" pitchFamily="18" charset="0"/>
                <a:ea typeface="Times New Roman" panose="02020603050405020304" pitchFamily="18" charset="0"/>
              </a:rPr>
              <a:t>,…). </a:t>
            </a:r>
            <a:endParaRPr lang="vi-VN" sz="2800" dirty="0">
              <a:latin typeface="Times New Roman" panose="02020603050405020304" pitchFamily="18" charset="0"/>
              <a:ea typeface="Times New Roman" panose="02020603050405020304" pitchFamily="18" charset="0"/>
            </a:endParaRPr>
          </a:p>
        </p:txBody>
      </p:sp>
      <p:sp>
        <p:nvSpPr>
          <p:cNvPr id="13" name="Rectangle 12">
            <a:extLst>
              <a:ext uri="{FF2B5EF4-FFF2-40B4-BE49-F238E27FC236}">
                <a16:creationId xmlns:a16="http://schemas.microsoft.com/office/drawing/2014/main" xmlns="" id="{F91B76CB-5F4D-44AC-8728-ABB16421347A}"/>
              </a:ext>
            </a:extLst>
          </p:cNvPr>
          <p:cNvSpPr/>
          <p:nvPr/>
        </p:nvSpPr>
        <p:spPr>
          <a:xfrm>
            <a:off x="914400" y="5497443"/>
            <a:ext cx="12379944" cy="954107"/>
          </a:xfrm>
          <a:prstGeom prst="rect">
            <a:avLst/>
          </a:prstGeom>
        </p:spPr>
        <p:txBody>
          <a:bodyPr wrap="square">
            <a:spAutoFit/>
          </a:bodyPr>
          <a:lstStyle/>
          <a:p>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thuỷ</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rô</a:t>
            </a:r>
            <a:r>
              <a:rPr lang="en-US" sz="2800" dirty="0">
                <a:latin typeface="Times New Roman" panose="02020603050405020304" pitchFamily="18" charset="0"/>
                <a:ea typeface="Times New Roman" panose="02020603050405020304" pitchFamily="18" charset="0"/>
              </a:rPr>
              <a:t> phi, </a:t>
            </a:r>
            <a:r>
              <a:rPr lang="en-US" sz="2800" dirty="0" err="1">
                <a:latin typeface="Times New Roman" panose="02020603050405020304" pitchFamily="18" charset="0"/>
                <a:ea typeface="Times New Roman" panose="02020603050405020304" pitchFamily="18" charset="0"/>
              </a:rPr>
              <a:t>cá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sú</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khoảng</a:t>
            </a:r>
            <a:r>
              <a:rPr lang="en-US" sz="2800" dirty="0">
                <a:latin typeface="Times New Roman" panose="02020603050405020304" pitchFamily="18" charset="0"/>
                <a:ea typeface="Times New Roman" panose="02020603050405020304" pitchFamily="18" charset="0"/>
              </a:rPr>
              <a:t> 25 – 30oC; </a:t>
            </a:r>
            <a:r>
              <a:rPr lang="en-US" sz="2800" dirty="0" err="1">
                <a:latin typeface="Times New Roman" panose="02020603050405020304" pitchFamily="18" charset="0"/>
                <a:ea typeface="Times New Roman" panose="02020603050405020304" pitchFamily="18" charset="0"/>
              </a:rPr>
              <a:t>đối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tầm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13 – 18oC</a:t>
            </a:r>
            <a:endParaRPr lang="vi-VN" sz="2800" dirty="0"/>
          </a:p>
        </p:txBody>
      </p:sp>
    </p:spTree>
    <p:extLst>
      <p:ext uri="{BB962C8B-B14F-4D97-AF65-F5344CB8AC3E}">
        <p14:creationId xmlns:p14="http://schemas.microsoft.com/office/powerpoint/2010/main" val="324415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animBg="1"/>
      <p:bldP spid="9" grpId="0"/>
      <p:bldP spid="10" grpId="0" animBg="1"/>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A9B73D6-3641-4E47-9086-4A31C6BE85B4}"/>
              </a:ext>
            </a:extLst>
          </p:cNvPr>
          <p:cNvSpPr/>
          <p:nvPr/>
        </p:nvSpPr>
        <p:spPr>
          <a:xfrm>
            <a:off x="645875" y="466158"/>
            <a:ext cx="13563600" cy="646331"/>
          </a:xfrm>
          <a:prstGeom prst="rect">
            <a:avLst/>
          </a:prstGeom>
          <a:noFill/>
        </p:spPr>
        <p:txBody>
          <a:bodyPr wrap="square" lIns="91440" tIns="45720" rIns="91440" bIns="45720">
            <a:spAutoFit/>
          </a:bodyPr>
          <a:lstStyle/>
          <a:p>
            <a:pPr algn="ctr"/>
            <a:r>
              <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I. CÁC YÊU CẦU CHÍNH CỦA MÔI TR</a:t>
            </a:r>
            <a:r>
              <a:rPr lang="vi-VN"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Ư</a:t>
            </a:r>
            <a:r>
              <a:rPr lang="en-US" sz="3600" b="1" dirty="0">
                <a:ln w="22225">
                  <a:solidFill>
                    <a:schemeClr val="accent2"/>
                  </a:solidFill>
                  <a:prstDash val="solid"/>
                </a:ln>
                <a:solidFill>
                  <a:srgbClr val="0070C0"/>
                </a:solidFill>
                <a:latin typeface="Times New Roman" panose="02020603050405020304" pitchFamily="18" charset="0"/>
                <a:cs typeface="Times New Roman" panose="02020603050405020304" pitchFamily="18" charset="0"/>
              </a:rPr>
              <a:t>ỜNG NUÔI THỦY SẢN</a:t>
            </a:r>
            <a:endPar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00845791-8F5E-4DBB-BEAC-E60FCCEC7B02}"/>
              </a:ext>
            </a:extLst>
          </p:cNvPr>
          <p:cNvSpPr txBox="1"/>
          <p:nvPr/>
        </p:nvSpPr>
        <p:spPr>
          <a:xfrm>
            <a:off x="971944" y="1144997"/>
            <a:ext cx="4052713" cy="646331"/>
          </a:xfrm>
          <a:prstGeom prst="rect">
            <a:avLst/>
          </a:prstGeom>
          <a:noFill/>
        </p:spPr>
        <p:txBody>
          <a:bodyPr wrap="none" rtlCol="0">
            <a:spAutoFit/>
          </a:bodyPr>
          <a:lstStyle/>
          <a:p>
            <a:r>
              <a:rPr lang="en-US" sz="3600" dirty="0">
                <a:solidFill>
                  <a:srgbClr val="7030A0"/>
                </a:solidFill>
              </a:rPr>
              <a:t>1. </a:t>
            </a:r>
            <a:r>
              <a:rPr lang="en-US" sz="3600" dirty="0" err="1">
                <a:solidFill>
                  <a:srgbClr val="7030A0"/>
                </a:solidFill>
                <a:latin typeface="Times New Roman" pitchFamily="18" charset="0"/>
                <a:cs typeface="Times New Roman" pitchFamily="18" charset="0"/>
              </a:rPr>
              <a:t>Yêu</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cầu</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về</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thủy</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lí</a:t>
            </a:r>
            <a:endParaRPr lang="vi-VN"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EEBC78BB-50DD-49A5-87D9-127FFDFC3F56}"/>
              </a:ext>
            </a:extLst>
          </p:cNvPr>
          <p:cNvSpPr txBox="1"/>
          <p:nvPr/>
        </p:nvSpPr>
        <p:spPr>
          <a:xfrm>
            <a:off x="1143000" y="1823836"/>
            <a:ext cx="4408386" cy="584775"/>
          </a:xfrm>
          <a:prstGeom prst="rect">
            <a:avLst/>
          </a:prstGeom>
          <a:noFill/>
        </p:spPr>
        <p:txBody>
          <a:bodyPr wrap="none" rtlCol="0">
            <a:spAutoFit/>
          </a:bodyPr>
          <a:lstStyle/>
          <a:p>
            <a:r>
              <a:rPr lang="en-US" sz="3200" dirty="0"/>
              <a:t>b.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p:txBody>
      </p:sp>
      <p:sp>
        <p:nvSpPr>
          <p:cNvPr id="8" name="Thought Bubble: Cloud 7">
            <a:extLst>
              <a:ext uri="{FF2B5EF4-FFF2-40B4-BE49-F238E27FC236}">
                <a16:creationId xmlns:a16="http://schemas.microsoft.com/office/drawing/2014/main" xmlns="" id="{B035488E-0128-415A-8389-4C8DAF6D4B95}"/>
              </a:ext>
            </a:extLst>
          </p:cNvPr>
          <p:cNvSpPr/>
          <p:nvPr/>
        </p:nvSpPr>
        <p:spPr>
          <a:xfrm rot="757473">
            <a:off x="13438705" y="974596"/>
            <a:ext cx="4648111" cy="2651046"/>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Độ</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màu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nước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nuôi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thủy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chủ</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yếu</a:t>
            </a:r>
            <a:r>
              <a:rPr lang="en-US" sz="2800" dirty="0">
                <a:solidFill>
                  <a:srgbClr val="FF0000"/>
                </a:solidFill>
                <a:latin typeface="Times New Roman" panose="02020603050405020304" pitchFamily="18" charset="0"/>
                <a:cs typeface="Times New Roman" panose="02020603050405020304" pitchFamily="18" charset="0"/>
              </a:rPr>
              <a:t> do </a:t>
            </a:r>
            <a:r>
              <a:rPr lang="en-US" sz="2800" dirty="0" err="1">
                <a:solidFill>
                  <a:srgbClr val="FF0000"/>
                </a:solidFill>
                <a:latin typeface="Times New Roman" panose="02020603050405020304" pitchFamily="18" charset="0"/>
                <a:cs typeface="Times New Roman" panose="02020603050405020304" pitchFamily="18" charset="0"/>
              </a:rPr>
              <a:t>thành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quyết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định</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0" name="Thought Bubble: Cloud 9">
            <a:extLst>
              <a:ext uri="{FF2B5EF4-FFF2-40B4-BE49-F238E27FC236}">
                <a16:creationId xmlns:a16="http://schemas.microsoft.com/office/drawing/2014/main" xmlns="" id="{520991C2-8805-4AE0-BEC6-A65C3168EE18}"/>
              </a:ext>
            </a:extLst>
          </p:cNvPr>
          <p:cNvSpPr/>
          <p:nvPr/>
        </p:nvSpPr>
        <p:spPr>
          <a:xfrm rot="757473">
            <a:off x="13771241" y="3970166"/>
            <a:ext cx="4673500" cy="3875010"/>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F0000"/>
              </a:solidFill>
            </a:endParaRPr>
          </a:p>
          <a:p>
            <a:pPr algn="ctr"/>
            <a:r>
              <a:rPr lang="en-US" sz="2800" dirty="0" err="1">
                <a:solidFill>
                  <a:srgbClr val="FF0000"/>
                </a:solidFill>
                <a:latin typeface="Times New Roman" panose="02020603050405020304" pitchFamily="18" charset="0"/>
                <a:cs typeface="Times New Roman" panose="02020603050405020304" pitchFamily="18" charset="0"/>
              </a:rPr>
              <a:t>Màu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nước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như</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phù</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hợp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nuôi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nước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ngọt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nuôi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tôm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nước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mặn</a:t>
            </a:r>
            <a:r>
              <a:rPr lang="en-US" sz="2800" dirty="0">
                <a:solidFill>
                  <a:srgbClr val="FF0000"/>
                </a:solidFill>
                <a:latin typeface="Times New Roman" panose="02020603050405020304" pitchFamily="18" charset="0"/>
                <a:cs typeface="Times New Roman" panose="02020603050405020304" pitchFamily="18" charset="0"/>
              </a:rPr>
              <a:t>? </a:t>
            </a:r>
            <a:endParaRPr lang="vi-VN"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xmlns="" id="{19105506-7CA4-47EE-90BC-294AB8BFBDC2}"/>
              </a:ext>
            </a:extLst>
          </p:cNvPr>
          <p:cNvSpPr txBox="1"/>
          <p:nvPr/>
        </p:nvSpPr>
        <p:spPr>
          <a:xfrm>
            <a:off x="1143000" y="2471517"/>
            <a:ext cx="11845518" cy="138499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n</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n</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nh</a:t>
            </a:r>
            <a:r>
              <a:rPr lang="vi-VN" sz="2800" dirty="0">
                <a:latin typeface="Times New Roman" panose="02020603050405020304" pitchFamily="18" charset="0"/>
                <a:cs typeface="Times New Roman" panose="02020603050405020304" pitchFamily="18" charset="0"/>
              </a:rPr>
              <a:t>ư</a:t>
            </a:r>
            <a:r>
              <a:rPr lang="en-US" sz="2800" dirty="0">
                <a:latin typeface="Times New Roman" panose="02020603050405020304" pitchFamily="18" charset="0"/>
                <a:cs typeface="Times New Roman" panose="02020603050405020304" pitchFamily="18" charset="0"/>
              </a:rPr>
              <a:t>ng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cs typeface="Times New Roman" panose="02020603050405020304" pitchFamily="18" charset="0"/>
              </a:rPr>
              <a:t>tảo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n</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endParaRPr lang="vi-VN" sz="28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8FC682AF-4FC6-4044-9BE9-1A24D730A2C7}"/>
              </a:ext>
            </a:extLst>
          </p:cNvPr>
          <p:cNvSpPr/>
          <p:nvPr/>
        </p:nvSpPr>
        <p:spPr>
          <a:xfrm>
            <a:off x="940448" y="9517039"/>
            <a:ext cx="13269027" cy="523220"/>
          </a:xfrm>
          <a:prstGeom prst="rect">
            <a:avLst/>
          </a:prstGeom>
        </p:spPr>
        <p:txBody>
          <a:bodyPr wrap="square">
            <a:spAutoFit/>
          </a:bodyPr>
          <a:lstStyle/>
          <a:p>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20 – 30 cm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30 – 45 cm. </a:t>
            </a:r>
            <a:endParaRPr lang="vi-VN" sz="28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79A1CEEA-D101-494E-A6E9-528AB9E7082D}"/>
              </a:ext>
            </a:extLst>
          </p:cNvPr>
          <p:cNvSpPr/>
          <p:nvPr/>
        </p:nvSpPr>
        <p:spPr>
          <a:xfrm>
            <a:off x="1143000" y="3819667"/>
            <a:ext cx="12027548" cy="1384995"/>
          </a:xfrm>
          <a:prstGeom prst="rect">
            <a:avLst/>
          </a:prstGeom>
        </p:spPr>
        <p:txBody>
          <a:bodyPr wrap="square">
            <a:spAutoFit/>
          </a:bodyPr>
          <a:lstStyle/>
          <a:p>
            <a:r>
              <a:rPr lang="en-US" sz="2800" dirty="0" err="1">
                <a:latin typeface="Times New Roman" panose="02020603050405020304" pitchFamily="18" charset="0"/>
                <a:ea typeface="Times New Roman" panose="02020603050405020304" pitchFamily="18" charset="0"/>
              </a:rPr>
              <a:t>Màu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nuôi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ngọt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nõn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chuối</a:t>
            </a:r>
            <a:r>
              <a:rPr lang="en-US" sz="2800" dirty="0">
                <a:latin typeface="Times New Roman" panose="02020603050405020304" pitchFamily="18" charset="0"/>
                <a:ea typeface="Times New Roman" panose="02020603050405020304" pitchFamily="18" charset="0"/>
              </a:rPr>
              <a:t>) do </a:t>
            </a:r>
            <a:r>
              <a:rPr lang="en-US" sz="2800" dirty="0" err="1">
                <a:latin typeface="Times New Roman" panose="02020603050405020304" pitchFamily="18" charset="0"/>
                <a:ea typeface="Times New Roman" panose="02020603050405020304" pitchFamily="18" charset="0"/>
              </a:rPr>
              <a:t>tảo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nuôi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trà</a:t>
            </a:r>
            <a:r>
              <a:rPr lang="en-US" sz="2800" dirty="0">
                <a:latin typeface="Times New Roman" panose="02020603050405020304" pitchFamily="18" charset="0"/>
                <a:ea typeface="Times New Roman" panose="02020603050405020304" pitchFamily="18" charset="0"/>
              </a:rPr>
              <a:t>) do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loại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sillic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mặn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lợ</a:t>
            </a:r>
            <a:r>
              <a:rPr lang="en-US" sz="2800" dirty="0">
                <a:latin typeface="Times New Roman" panose="02020603050405020304" pitchFamily="18" charset="0"/>
                <a:ea typeface="Times New Roman" panose="02020603050405020304" pitchFamily="18" charset="0"/>
              </a:rPr>
              <a:t>.</a:t>
            </a:r>
            <a:endParaRPr lang="vi-VN" sz="2800" dirty="0"/>
          </a:p>
        </p:txBody>
      </p:sp>
      <p:pic>
        <p:nvPicPr>
          <p:cNvPr id="15" name="Picture 14">
            <a:extLst>
              <a:ext uri="{FF2B5EF4-FFF2-40B4-BE49-F238E27FC236}">
                <a16:creationId xmlns:a16="http://schemas.microsoft.com/office/drawing/2014/main" xmlns="" id="{A09A58A7-ECF2-48A3-B584-54B1940A1F3B}"/>
              </a:ext>
            </a:extLst>
          </p:cNvPr>
          <p:cNvPicPr>
            <a:picLocks noChangeAspect="1"/>
          </p:cNvPicPr>
          <p:nvPr/>
        </p:nvPicPr>
        <p:blipFill>
          <a:blip r:embed="rId2"/>
          <a:stretch>
            <a:fillRect/>
          </a:stretch>
        </p:blipFill>
        <p:spPr>
          <a:xfrm>
            <a:off x="940448" y="5386859"/>
            <a:ext cx="6300989" cy="3884806"/>
          </a:xfrm>
          <a:prstGeom prst="rect">
            <a:avLst/>
          </a:prstGeom>
        </p:spPr>
      </p:pic>
      <p:pic>
        <p:nvPicPr>
          <p:cNvPr id="16" name="Picture 15">
            <a:extLst>
              <a:ext uri="{FF2B5EF4-FFF2-40B4-BE49-F238E27FC236}">
                <a16:creationId xmlns:a16="http://schemas.microsoft.com/office/drawing/2014/main" xmlns="" id="{5A43503C-123B-48E8-B13C-D6A2095056DC}"/>
              </a:ext>
            </a:extLst>
          </p:cNvPr>
          <p:cNvPicPr>
            <a:picLocks noChangeAspect="1"/>
          </p:cNvPicPr>
          <p:nvPr/>
        </p:nvPicPr>
        <p:blipFill>
          <a:blip r:embed="rId3"/>
          <a:stretch>
            <a:fillRect/>
          </a:stretch>
        </p:blipFill>
        <p:spPr>
          <a:xfrm>
            <a:off x="7332452" y="5409761"/>
            <a:ext cx="6078748" cy="3797577"/>
          </a:xfrm>
          <a:prstGeom prst="rect">
            <a:avLst/>
          </a:prstGeom>
        </p:spPr>
      </p:pic>
      <p:sp>
        <p:nvSpPr>
          <p:cNvPr id="2" name="Rectangle 1">
            <a:extLst>
              <a:ext uri="{FF2B5EF4-FFF2-40B4-BE49-F238E27FC236}">
                <a16:creationId xmlns:a16="http://schemas.microsoft.com/office/drawing/2014/main" xmlns="" id="{835C8720-2500-40A6-A33A-9A1D382849BB}"/>
              </a:ext>
            </a:extLst>
          </p:cNvPr>
          <p:cNvSpPr/>
          <p:nvPr/>
        </p:nvSpPr>
        <p:spPr>
          <a:xfrm>
            <a:off x="2033542" y="8585865"/>
            <a:ext cx="4114800" cy="685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Times New Roman" panose="02020603050405020304" pitchFamily="18" charset="0"/>
                <a:cs typeface="Times New Roman" panose="02020603050405020304" pitchFamily="18" charset="0"/>
              </a:rPr>
              <a:t>Màu</a:t>
            </a:r>
            <a:r>
              <a:rPr lang="en-US" sz="2400" dirty="0">
                <a:solidFill>
                  <a:srgbClr val="002060"/>
                </a:solidFill>
                <a:latin typeface="Times New Roman" panose="02020603050405020304" pitchFamily="18" charset="0"/>
                <a:cs typeface="Times New Roman" panose="02020603050405020304" pitchFamily="18" charset="0"/>
              </a:rPr>
              <a:t> n</a:t>
            </a:r>
            <a:r>
              <a:rPr lang="vi-VN" sz="2400" dirty="0">
                <a:solidFill>
                  <a:srgbClr val="002060"/>
                </a:solidFill>
                <a:latin typeface="Times New Roman" panose="02020603050405020304" pitchFamily="18" charset="0"/>
                <a:cs typeface="Times New Roman" panose="02020603050405020304" pitchFamily="18" charset="0"/>
              </a:rPr>
              <a:t>ư</a:t>
            </a:r>
            <a:r>
              <a:rPr lang="en-US" sz="2400" dirty="0" err="1">
                <a:solidFill>
                  <a:srgbClr val="002060"/>
                </a:solidFill>
                <a:latin typeface="Times New Roman" panose="02020603050405020304" pitchFamily="18" charset="0"/>
                <a:cs typeface="Times New Roman" panose="02020603050405020304" pitchFamily="18" charset="0"/>
              </a:rPr>
              <a:t>ớc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ao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nuôi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a:t>
            </a:r>
            <a:endParaRPr lang="vi-VN" sz="2400" dirty="0">
              <a:solidFill>
                <a:srgbClr val="00206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444761E0-CB4E-432A-9543-563C024D76E2}"/>
              </a:ext>
            </a:extLst>
          </p:cNvPr>
          <p:cNvSpPr/>
          <p:nvPr/>
        </p:nvSpPr>
        <p:spPr>
          <a:xfrm>
            <a:off x="8534400" y="8585865"/>
            <a:ext cx="4114800" cy="685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Times New Roman" panose="02020603050405020304" pitchFamily="18" charset="0"/>
                <a:cs typeface="Times New Roman" panose="02020603050405020304" pitchFamily="18" charset="0"/>
              </a:rPr>
              <a:t>Màu</a:t>
            </a:r>
            <a:r>
              <a:rPr lang="en-US" sz="2400" dirty="0">
                <a:solidFill>
                  <a:srgbClr val="002060"/>
                </a:solidFill>
                <a:latin typeface="Times New Roman" panose="02020603050405020304" pitchFamily="18" charset="0"/>
                <a:cs typeface="Times New Roman" panose="02020603050405020304" pitchFamily="18" charset="0"/>
              </a:rPr>
              <a:t> n</a:t>
            </a:r>
            <a:r>
              <a:rPr lang="vi-VN" sz="2400" dirty="0">
                <a:solidFill>
                  <a:srgbClr val="002060"/>
                </a:solidFill>
                <a:latin typeface="Times New Roman" panose="02020603050405020304" pitchFamily="18" charset="0"/>
                <a:cs typeface="Times New Roman" panose="02020603050405020304" pitchFamily="18" charset="0"/>
              </a:rPr>
              <a:t>ư</a:t>
            </a:r>
            <a:r>
              <a:rPr lang="en-US" sz="2400" dirty="0" err="1">
                <a:solidFill>
                  <a:srgbClr val="002060"/>
                </a:solidFill>
                <a:latin typeface="Times New Roman" panose="02020603050405020304" pitchFamily="18" charset="0"/>
                <a:cs typeface="Times New Roman" panose="02020603050405020304" pitchFamily="18" charset="0"/>
              </a:rPr>
              <a:t>ớc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ao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nuôi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tôm</a:t>
            </a:r>
            <a:endParaRPr lang="vi-VN"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872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0" grpId="0" animBg="1"/>
      <p:bldP spid="6" grpId="0"/>
      <p:bldP spid="7" grpId="0"/>
      <p:bldP spid="14" grpId="0"/>
      <p:bldP spid="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84463AB-8F62-4C4B-B970-BFC9C94F0B3E}"/>
              </a:ext>
            </a:extLst>
          </p:cNvPr>
          <p:cNvPicPr>
            <a:picLocks noChangeAspect="1"/>
          </p:cNvPicPr>
          <p:nvPr/>
        </p:nvPicPr>
        <p:blipFill>
          <a:blip r:embed="rId2"/>
          <a:stretch>
            <a:fillRect/>
          </a:stretch>
        </p:blipFill>
        <p:spPr>
          <a:xfrm>
            <a:off x="3962400" y="190502"/>
            <a:ext cx="6858000" cy="5204619"/>
          </a:xfrm>
          <a:prstGeom prst="rect">
            <a:avLst/>
          </a:prstGeom>
        </p:spPr>
      </p:pic>
      <p:pic>
        <p:nvPicPr>
          <p:cNvPr id="3" name="Picture 2">
            <a:extLst>
              <a:ext uri="{FF2B5EF4-FFF2-40B4-BE49-F238E27FC236}">
                <a16:creationId xmlns:a16="http://schemas.microsoft.com/office/drawing/2014/main" xmlns="" id="{88B78C03-9138-4B3C-AE9D-705C0704E017}"/>
              </a:ext>
            </a:extLst>
          </p:cNvPr>
          <p:cNvPicPr>
            <a:picLocks noChangeAspect="1"/>
          </p:cNvPicPr>
          <p:nvPr/>
        </p:nvPicPr>
        <p:blipFill>
          <a:blip r:embed="rId3"/>
          <a:stretch>
            <a:fillRect/>
          </a:stretch>
        </p:blipFill>
        <p:spPr>
          <a:xfrm>
            <a:off x="11353800" y="148689"/>
            <a:ext cx="6677025" cy="5329417"/>
          </a:xfrm>
          <a:prstGeom prst="rect">
            <a:avLst/>
          </a:prstGeom>
        </p:spPr>
      </p:pic>
      <p:pic>
        <p:nvPicPr>
          <p:cNvPr id="4" name="Picture 3">
            <a:extLst>
              <a:ext uri="{FF2B5EF4-FFF2-40B4-BE49-F238E27FC236}">
                <a16:creationId xmlns:a16="http://schemas.microsoft.com/office/drawing/2014/main" xmlns="" id="{43ABA742-4A07-4763-9E9A-22D3B531AA01}"/>
              </a:ext>
            </a:extLst>
          </p:cNvPr>
          <p:cNvPicPr>
            <a:picLocks noChangeAspect="1"/>
          </p:cNvPicPr>
          <p:nvPr/>
        </p:nvPicPr>
        <p:blipFill>
          <a:blip r:embed="rId4"/>
          <a:stretch>
            <a:fillRect/>
          </a:stretch>
        </p:blipFill>
        <p:spPr>
          <a:xfrm>
            <a:off x="3962400" y="5600699"/>
            <a:ext cx="7115175" cy="4495799"/>
          </a:xfrm>
          <a:prstGeom prst="rect">
            <a:avLst/>
          </a:prstGeom>
        </p:spPr>
      </p:pic>
      <p:pic>
        <p:nvPicPr>
          <p:cNvPr id="5" name="Picture 4">
            <a:extLst>
              <a:ext uri="{FF2B5EF4-FFF2-40B4-BE49-F238E27FC236}">
                <a16:creationId xmlns:a16="http://schemas.microsoft.com/office/drawing/2014/main" xmlns="" id="{F8DE042A-CFE6-4436-B34B-9772DEB76329}"/>
              </a:ext>
            </a:extLst>
          </p:cNvPr>
          <p:cNvPicPr>
            <a:picLocks noChangeAspect="1"/>
          </p:cNvPicPr>
          <p:nvPr/>
        </p:nvPicPr>
        <p:blipFill>
          <a:blip r:embed="rId5"/>
          <a:stretch>
            <a:fillRect/>
          </a:stretch>
        </p:blipFill>
        <p:spPr>
          <a:xfrm>
            <a:off x="11277600" y="5570971"/>
            <a:ext cx="6477000" cy="4555253"/>
          </a:xfrm>
          <a:prstGeom prst="rect">
            <a:avLst/>
          </a:prstGeom>
        </p:spPr>
      </p:pic>
      <p:sp>
        <p:nvSpPr>
          <p:cNvPr id="6" name="TextBox 5">
            <a:extLst>
              <a:ext uri="{FF2B5EF4-FFF2-40B4-BE49-F238E27FC236}">
                <a16:creationId xmlns:a16="http://schemas.microsoft.com/office/drawing/2014/main" xmlns="" id="{D6F68BE7-2DA2-4050-93E8-A88F15E7D0DF}"/>
              </a:ext>
            </a:extLst>
          </p:cNvPr>
          <p:cNvSpPr txBox="1"/>
          <p:nvPr/>
        </p:nvSpPr>
        <p:spPr>
          <a:xfrm>
            <a:off x="1011264" y="2457773"/>
            <a:ext cx="2209800" cy="3970318"/>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Những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màu</a:t>
            </a:r>
            <a:r>
              <a:rPr lang="en-US" sz="3600" dirty="0">
                <a:solidFill>
                  <a:srgbClr val="FF0000"/>
                </a:solidFill>
                <a:latin typeface="Times New Roman" panose="02020603050405020304" pitchFamily="18" charset="0"/>
                <a:cs typeface="Times New Roman" panose="02020603050405020304" pitchFamily="18" charset="0"/>
              </a:rPr>
              <a:t> n</a:t>
            </a:r>
            <a:r>
              <a:rPr lang="vi-VN" sz="3600" dirty="0">
                <a:solidFill>
                  <a:srgbClr val="FF0000"/>
                </a:solidFill>
                <a:latin typeface="Times New Roman" panose="02020603050405020304" pitchFamily="18" charset="0"/>
                <a:cs typeface="Times New Roman" panose="02020603050405020304" pitchFamily="18" charset="0"/>
              </a:rPr>
              <a:t>ư</a:t>
            </a:r>
            <a:r>
              <a:rPr lang="en-US" sz="3600" dirty="0" err="1">
                <a:solidFill>
                  <a:srgbClr val="FF0000"/>
                </a:solidFill>
                <a:latin typeface="Times New Roman" panose="02020603050405020304" pitchFamily="18" charset="0"/>
                <a:cs typeface="Times New Roman" panose="02020603050405020304" pitchFamily="18" charset="0"/>
              </a:rPr>
              <a:t>ớc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không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thích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hợp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ao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nuôi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thủy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sản</a:t>
            </a:r>
            <a:endParaRPr lang="vi-VN" sz="3600"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12966" y="8280616"/>
            <a:ext cx="2773227" cy="1815882"/>
          </a:xfrm>
          <a:prstGeom prst="rect">
            <a:avLst/>
          </a:prstGeom>
        </p:spPr>
        <p:txBody>
          <a:bodyPr wrap="square">
            <a:spAutoFit/>
          </a:bodyPr>
          <a:lstStyle/>
          <a:p>
            <a:r>
              <a:rPr lang="en-US" sz="2800" dirty="0">
                <a:solidFill>
                  <a:schemeClr val="accent4">
                    <a:lumMod val="50000"/>
                  </a:schemeClr>
                </a:solidFill>
              </a:rPr>
              <a:t>https://youtu.be/nlBALrys0WY?si=PryX5S_uW2HE4TM6</a:t>
            </a:r>
          </a:p>
        </p:txBody>
      </p:sp>
      <p:sp>
        <p:nvSpPr>
          <p:cNvPr id="7" name="TextBox 6"/>
          <p:cNvSpPr txBox="1"/>
          <p:nvPr/>
        </p:nvSpPr>
        <p:spPr>
          <a:xfrm>
            <a:off x="1044844" y="6972300"/>
            <a:ext cx="990600" cy="523220"/>
          </a:xfrm>
          <a:prstGeom prst="rect">
            <a:avLst/>
          </a:prstGeom>
          <a:noFill/>
        </p:spPr>
        <p:txBody>
          <a:bodyPr wrap="square" rtlCol="0">
            <a:spAutoFit/>
          </a:bodyPr>
          <a:lstStyle/>
          <a:p>
            <a:r>
              <a:rPr lang="en-US" sz="2800" dirty="0" err="1" smtClean="0">
                <a:solidFill>
                  <a:srgbClr val="7030A0"/>
                </a:solidFill>
                <a:latin typeface="Times New Roman" pitchFamily="18" charset="0"/>
                <a:cs typeface="Times New Roman" pitchFamily="18" charset="0"/>
              </a:rPr>
              <a:t>phim</a:t>
            </a:r>
            <a:endParaRPr lang="en-US" sz="2800" dirty="0">
              <a:solidFill>
                <a:srgbClr val="7030A0"/>
              </a:solidFill>
              <a:latin typeface="Times New Roman" pitchFamily="18" charset="0"/>
              <a:cs typeface="Times New Roman" pitchFamily="18" charset="0"/>
            </a:endParaRPr>
          </a:p>
        </p:txBody>
      </p:sp>
      <p:sp>
        <p:nvSpPr>
          <p:cNvPr id="8" name="Down Arrow 7"/>
          <p:cNvSpPr/>
          <p:nvPr/>
        </p:nvSpPr>
        <p:spPr>
          <a:xfrm flipH="1">
            <a:off x="1406549" y="7495520"/>
            <a:ext cx="213716" cy="4673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918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A9B73D6-3641-4E47-9086-4A31C6BE85B4}"/>
              </a:ext>
            </a:extLst>
          </p:cNvPr>
          <p:cNvSpPr/>
          <p:nvPr/>
        </p:nvSpPr>
        <p:spPr>
          <a:xfrm>
            <a:off x="438686" y="467780"/>
            <a:ext cx="13563600" cy="646331"/>
          </a:xfrm>
          <a:prstGeom prst="rect">
            <a:avLst/>
          </a:prstGeom>
          <a:noFill/>
        </p:spPr>
        <p:txBody>
          <a:bodyPr wrap="square" lIns="91440" tIns="45720" rIns="91440" bIns="45720">
            <a:spAutoFit/>
          </a:bodyPr>
          <a:lstStyle/>
          <a:p>
            <a:pPr algn="ctr"/>
            <a:r>
              <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I. CÁC YÊU CẦU CHÍNH CỦA MÔI TR</a:t>
            </a:r>
            <a:r>
              <a:rPr lang="vi-VN"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Ư</a:t>
            </a:r>
            <a:r>
              <a:rPr lang="en-US" sz="3600" b="1" dirty="0">
                <a:ln w="22225">
                  <a:solidFill>
                    <a:schemeClr val="accent2"/>
                  </a:solidFill>
                  <a:prstDash val="solid"/>
                </a:ln>
                <a:solidFill>
                  <a:srgbClr val="0070C0"/>
                </a:solidFill>
                <a:latin typeface="Times New Roman" panose="02020603050405020304" pitchFamily="18" charset="0"/>
                <a:cs typeface="Times New Roman" panose="02020603050405020304" pitchFamily="18" charset="0"/>
              </a:rPr>
              <a:t>ỜNG NUÔI THỦY SẢN</a:t>
            </a:r>
            <a:endPar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00845791-8F5E-4DBB-BEAC-E60FCCEC7B02}"/>
              </a:ext>
            </a:extLst>
          </p:cNvPr>
          <p:cNvSpPr txBox="1"/>
          <p:nvPr/>
        </p:nvSpPr>
        <p:spPr>
          <a:xfrm>
            <a:off x="579672" y="1152067"/>
            <a:ext cx="4463081" cy="646331"/>
          </a:xfrm>
          <a:prstGeom prst="rect">
            <a:avLst/>
          </a:prstGeom>
          <a:noFill/>
        </p:spPr>
        <p:txBody>
          <a:bodyPr wrap="none" rtlCol="0">
            <a:spAutoFit/>
          </a:bodyPr>
          <a:lstStyle/>
          <a:p>
            <a:r>
              <a:rPr lang="en-US" sz="3600" dirty="0">
                <a:solidFill>
                  <a:srgbClr val="7030A0"/>
                </a:solidFill>
              </a:rPr>
              <a:t>2. </a:t>
            </a:r>
            <a:r>
              <a:rPr lang="en-US" sz="3600" dirty="0" err="1">
                <a:solidFill>
                  <a:srgbClr val="7030A0"/>
                </a:solidFill>
                <a:latin typeface="Times New Roman" pitchFamily="18" charset="0"/>
                <a:cs typeface="Times New Roman" pitchFamily="18" charset="0"/>
              </a:rPr>
              <a:t>Yêu</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cầu</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về</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thủy</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hóa</a:t>
            </a:r>
            <a:endParaRPr lang="vi-VN"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EEBC78BB-50DD-49A5-87D9-127FFDFC3F56}"/>
              </a:ext>
            </a:extLst>
          </p:cNvPr>
          <p:cNvSpPr txBox="1"/>
          <p:nvPr/>
        </p:nvSpPr>
        <p:spPr>
          <a:xfrm>
            <a:off x="914400" y="1864127"/>
            <a:ext cx="5192447" cy="584775"/>
          </a:xfrm>
          <a:prstGeom prst="rect">
            <a:avLst/>
          </a:prstGeom>
          <a:noFill/>
        </p:spPr>
        <p:txBody>
          <a:bodyPr wrap="none" rtlCol="0">
            <a:spAutoFit/>
          </a:bodyPr>
          <a:lstStyle/>
          <a:p>
            <a:r>
              <a:rPr lang="en-US" sz="3200" dirty="0"/>
              <a:t>a. </a:t>
            </a:r>
            <a:r>
              <a:rPr lang="en-US" sz="3200" dirty="0" err="1">
                <a:latin typeface="Times New Roman" panose="02020603050405020304" pitchFamily="18" charset="0"/>
                <a:cs typeface="Times New Roman" panose="02020603050405020304" pitchFamily="18" charset="0"/>
              </a:rPr>
              <a:t>Hàm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oxygen </a:t>
            </a:r>
            <a:r>
              <a:rPr lang="en-US" sz="3200" dirty="0" err="1">
                <a:latin typeface="Times New Roman" panose="02020603050405020304" pitchFamily="18" charset="0"/>
                <a:cs typeface="Times New Roman" panose="02020603050405020304" pitchFamily="18" charset="0"/>
              </a:rPr>
              <a:t>hòa</a:t>
            </a:r>
            <a:r>
              <a:rPr lang="en-US" sz="3200" dirty="0">
                <a:latin typeface="Times New Roman" panose="02020603050405020304" pitchFamily="18" charset="0"/>
                <a:cs typeface="Times New Roman" panose="02020603050405020304" pitchFamily="18" charset="0"/>
              </a:rPr>
              <a:t> tan </a:t>
            </a:r>
            <a:endParaRPr lang="vi-VN" sz="3200" dirty="0">
              <a:latin typeface="Times New Roman" panose="02020603050405020304" pitchFamily="18" charset="0"/>
              <a:cs typeface="Times New Roman" panose="02020603050405020304" pitchFamily="18" charset="0"/>
            </a:endParaRPr>
          </a:p>
        </p:txBody>
      </p:sp>
      <p:sp>
        <p:nvSpPr>
          <p:cNvPr id="8" name="Thought Bubble: Cloud 7">
            <a:extLst>
              <a:ext uri="{FF2B5EF4-FFF2-40B4-BE49-F238E27FC236}">
                <a16:creationId xmlns:a16="http://schemas.microsoft.com/office/drawing/2014/main" xmlns="" id="{B035488E-0128-415A-8389-4C8DAF6D4B95}"/>
              </a:ext>
            </a:extLst>
          </p:cNvPr>
          <p:cNvSpPr/>
          <p:nvPr/>
        </p:nvSpPr>
        <p:spPr>
          <a:xfrm rot="757473">
            <a:off x="12477265" y="2213893"/>
            <a:ext cx="4254925" cy="2101542"/>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Hãy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nguồn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cung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cấp</a:t>
            </a:r>
            <a:r>
              <a:rPr lang="en-US" sz="2800" dirty="0">
                <a:solidFill>
                  <a:srgbClr val="FF0000"/>
                </a:solidFill>
                <a:latin typeface="Times New Roman" panose="02020603050405020304" pitchFamily="18" charset="0"/>
                <a:cs typeface="Times New Roman" panose="02020603050405020304" pitchFamily="18" charset="0"/>
              </a:rPr>
              <a:t> oxygen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nuôi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thủy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sản</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xmlns="" id="{C5C810D1-83BB-4711-9546-A4D7E07AD998}"/>
              </a:ext>
            </a:extLst>
          </p:cNvPr>
          <p:cNvSpPr/>
          <p:nvPr/>
        </p:nvSpPr>
        <p:spPr>
          <a:xfrm>
            <a:off x="1113971" y="3249299"/>
            <a:ext cx="12379944" cy="523220"/>
          </a:xfrm>
          <a:prstGeom prst="rect">
            <a:avLst/>
          </a:prstGeom>
        </p:spPr>
        <p:txBody>
          <a:bodyPr wrap="square">
            <a:spAutoFit/>
          </a:bodyPr>
          <a:lstStyle/>
          <a:p>
            <a:pPr>
              <a:spcAft>
                <a:spcPts val="0"/>
              </a:spcAft>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Khuếch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endParaRPr lang="vi-VN"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hought Bubble: Cloud 9">
            <a:extLst>
              <a:ext uri="{FF2B5EF4-FFF2-40B4-BE49-F238E27FC236}">
                <a16:creationId xmlns:a16="http://schemas.microsoft.com/office/drawing/2014/main" xmlns="" id="{520991C2-8805-4AE0-BEC6-A65C3168EE18}"/>
              </a:ext>
            </a:extLst>
          </p:cNvPr>
          <p:cNvSpPr/>
          <p:nvPr/>
        </p:nvSpPr>
        <p:spPr>
          <a:xfrm rot="1120002">
            <a:off x="12391435" y="1993097"/>
            <a:ext cx="4725619" cy="2950750"/>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Hàm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lượng</a:t>
            </a:r>
            <a:r>
              <a:rPr lang="en-US" sz="2800" dirty="0">
                <a:solidFill>
                  <a:srgbClr val="FF0000"/>
                </a:solidFill>
                <a:latin typeface="Times New Roman" panose="02020603050405020304" pitchFamily="18" charset="0"/>
                <a:cs typeface="Times New Roman" panose="02020603050405020304" pitchFamily="18" charset="0"/>
              </a:rPr>
              <a:t> oxygen </a:t>
            </a:r>
            <a:r>
              <a:rPr lang="en-US" sz="2800" dirty="0" err="1">
                <a:solidFill>
                  <a:srgbClr val="FF0000"/>
                </a:solidFill>
                <a:latin typeface="Times New Roman" panose="02020603050405020304" pitchFamily="18" charset="0"/>
                <a:cs typeface="Times New Roman" panose="02020603050405020304" pitchFamily="18" charset="0"/>
              </a:rPr>
              <a:t>hoà</a:t>
            </a:r>
            <a:r>
              <a:rPr lang="en-US" sz="2800" dirty="0">
                <a:solidFill>
                  <a:srgbClr val="FF0000"/>
                </a:solidFill>
                <a:latin typeface="Times New Roman" panose="02020603050405020304" pitchFamily="18" charset="0"/>
                <a:cs typeface="Times New Roman" panose="02020603050405020304" pitchFamily="18" charset="0"/>
              </a:rPr>
              <a:t> tan </a:t>
            </a:r>
            <a:r>
              <a:rPr lang="en-US" sz="2800" dirty="0" err="1">
                <a:solidFill>
                  <a:srgbClr val="FF0000"/>
                </a:solidFill>
                <a:latin typeface="Times New Roman" panose="02020603050405020304" pitchFamily="18" charset="0"/>
                <a:cs typeface="Times New Roman" panose="02020603050405020304" pitchFamily="18" charset="0"/>
              </a:rPr>
              <a:t>phù</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hợp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thuỷ</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bao </a:t>
            </a:r>
            <a:r>
              <a:rPr lang="en-US" sz="2800" dirty="0" err="1">
                <a:solidFill>
                  <a:srgbClr val="FF0000"/>
                </a:solidFill>
                <a:latin typeface="Times New Roman" panose="02020603050405020304" pitchFamily="18" charset="0"/>
                <a:cs typeface="Times New Roman" panose="02020603050405020304" pitchFamily="18" charset="0"/>
              </a:rPr>
              <a:t>nhiêu</a:t>
            </a:r>
            <a:r>
              <a:rPr lang="en-US" sz="2800" dirty="0">
                <a:solidFill>
                  <a:srgbClr val="FF0000"/>
                </a:solidFill>
                <a:latin typeface="Times New Roman" panose="02020603050405020304" pitchFamily="18" charset="0"/>
                <a:cs typeface="Times New Roman" panose="02020603050405020304" pitchFamily="18" charset="0"/>
              </a:rPr>
              <a:t>? .</a:t>
            </a:r>
          </a:p>
        </p:txBody>
      </p:sp>
      <p:sp>
        <p:nvSpPr>
          <p:cNvPr id="2" name="Rectangle 1">
            <a:extLst>
              <a:ext uri="{FF2B5EF4-FFF2-40B4-BE49-F238E27FC236}">
                <a16:creationId xmlns:a16="http://schemas.microsoft.com/office/drawing/2014/main" xmlns="" id="{4C951D43-600A-42C1-99C6-C16D9641DAF2}"/>
              </a:ext>
            </a:extLst>
          </p:cNvPr>
          <p:cNvSpPr/>
          <p:nvPr/>
        </p:nvSpPr>
        <p:spPr>
          <a:xfrm>
            <a:off x="1097642" y="3933497"/>
            <a:ext cx="5275803" cy="523220"/>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Quang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thuỷ</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endParaRPr lang="vi-VN" sz="2800" dirty="0"/>
          </a:p>
        </p:txBody>
      </p:sp>
      <p:sp>
        <p:nvSpPr>
          <p:cNvPr id="6" name="TextBox 5">
            <a:extLst>
              <a:ext uri="{FF2B5EF4-FFF2-40B4-BE49-F238E27FC236}">
                <a16:creationId xmlns:a16="http://schemas.microsoft.com/office/drawing/2014/main" xmlns="" id="{243B4FA3-E808-4E84-9C0D-258A341460AA}"/>
              </a:ext>
            </a:extLst>
          </p:cNvPr>
          <p:cNvSpPr txBox="1"/>
          <p:nvPr/>
        </p:nvSpPr>
        <p:spPr>
          <a:xfrm>
            <a:off x="1108528" y="2565101"/>
            <a:ext cx="9178472"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Oxygen </a:t>
            </a:r>
            <a:r>
              <a:rPr lang="en-US" sz="2800" dirty="0" err="1">
                <a:latin typeface="Times New Roman" panose="02020603050405020304" pitchFamily="18" charset="0"/>
                <a:cs typeface="Times New Roman" panose="02020603050405020304" pitchFamily="18" charset="0"/>
              </a:rPr>
              <a:t>cung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t>chính</a:t>
            </a:r>
            <a:r>
              <a:rPr lang="en-US" sz="2800" dirty="0"/>
              <a:t>:</a:t>
            </a:r>
            <a:endParaRPr lang="vi-VN" sz="2800" dirty="0"/>
          </a:p>
        </p:txBody>
      </p:sp>
      <p:sp>
        <p:nvSpPr>
          <p:cNvPr id="7" name="Rectangle 6">
            <a:extLst>
              <a:ext uri="{FF2B5EF4-FFF2-40B4-BE49-F238E27FC236}">
                <a16:creationId xmlns:a16="http://schemas.microsoft.com/office/drawing/2014/main" xmlns="" id="{C3F730A2-A7D2-48A4-9755-88234CCEB5FB}"/>
              </a:ext>
            </a:extLst>
          </p:cNvPr>
          <p:cNvSpPr/>
          <p:nvPr/>
        </p:nvSpPr>
        <p:spPr>
          <a:xfrm>
            <a:off x="1032412" y="4568994"/>
            <a:ext cx="8744897" cy="1815882"/>
          </a:xfrm>
          <a:prstGeom prst="rect">
            <a:avLst/>
          </a:prstGeom>
        </p:spPr>
        <p:txBody>
          <a:bodyPr wrap="square">
            <a:spAutoFit/>
          </a:bodyPr>
          <a:lstStyle/>
          <a:p>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loài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thuỷ</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lượng</a:t>
            </a:r>
            <a:r>
              <a:rPr lang="en-US" sz="2800" dirty="0">
                <a:latin typeface="Times New Roman" panose="02020603050405020304" pitchFamily="18" charset="0"/>
                <a:ea typeface="Times New Roman" panose="02020603050405020304" pitchFamily="18" charset="0"/>
              </a:rPr>
              <a:t> oxygen </a:t>
            </a:r>
            <a:r>
              <a:rPr lang="en-US" sz="2800" dirty="0" err="1">
                <a:latin typeface="Times New Roman" panose="02020603050405020304" pitchFamily="18" charset="0"/>
                <a:ea typeface="Times New Roman" panose="02020603050405020304" pitchFamily="18" charset="0"/>
              </a:rPr>
              <a:t>hoà</a:t>
            </a:r>
            <a:r>
              <a:rPr lang="en-US" sz="2800" dirty="0">
                <a:latin typeface="Times New Roman" panose="02020603050405020304" pitchFamily="18" charset="0"/>
                <a:ea typeface="Times New Roman" panose="02020603050405020304" pitchFamily="18" charset="0"/>
              </a:rPr>
              <a:t> tan </a:t>
            </a:r>
            <a:r>
              <a:rPr lang="en-US" sz="2800" dirty="0" err="1">
                <a:latin typeface="Times New Roman" panose="02020603050405020304" pitchFamily="18" charset="0"/>
                <a:ea typeface="Times New Roman" panose="02020603050405020304" pitchFamily="18" charset="0"/>
              </a:rPr>
              <a:t>lớn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rPr>
              <a:t> 5 mg/L,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thấp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dưới</a:t>
            </a:r>
            <a:r>
              <a:rPr lang="en-US" sz="2800" dirty="0">
                <a:latin typeface="Times New Roman" panose="02020603050405020304" pitchFamily="18" charset="0"/>
                <a:ea typeface="Times New Roman" panose="02020603050405020304" pitchFamily="18" charset="0"/>
              </a:rPr>
              <a:t> 3 mg/L)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thuỷ</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rPr>
              <a:t>. </a:t>
            </a:r>
            <a:endParaRPr lang="vi-VN" sz="2800" dirty="0"/>
          </a:p>
        </p:txBody>
      </p:sp>
      <p:sp>
        <p:nvSpPr>
          <p:cNvPr id="14" name="Thought Bubble: Cloud 13">
            <a:extLst>
              <a:ext uri="{FF2B5EF4-FFF2-40B4-BE49-F238E27FC236}">
                <a16:creationId xmlns:a16="http://schemas.microsoft.com/office/drawing/2014/main" xmlns="" id="{A7CCFD9E-C661-42D3-838D-5F7918649469}"/>
              </a:ext>
            </a:extLst>
          </p:cNvPr>
          <p:cNvSpPr/>
          <p:nvPr/>
        </p:nvSpPr>
        <p:spPr>
          <a:xfrm rot="1120002">
            <a:off x="12295198" y="2030160"/>
            <a:ext cx="4968946" cy="3022067"/>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Hàm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lượng</a:t>
            </a:r>
            <a:r>
              <a:rPr lang="en-US" sz="2800" dirty="0">
                <a:solidFill>
                  <a:srgbClr val="FF0000"/>
                </a:solidFill>
                <a:latin typeface="Times New Roman" panose="02020603050405020304" pitchFamily="18" charset="0"/>
                <a:cs typeface="Times New Roman" panose="02020603050405020304" pitchFamily="18" charset="0"/>
              </a:rPr>
              <a:t> oxygen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thủy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thay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đổi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như</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giữa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ngày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đêm</a:t>
            </a:r>
            <a:r>
              <a:rPr lang="en-US" sz="2800" dirty="0">
                <a:solidFill>
                  <a:srgbClr val="FF0000"/>
                </a:solidFill>
                <a:latin typeface="Times New Roman" panose="02020603050405020304" pitchFamily="18" charset="0"/>
                <a:cs typeface="Times New Roman" panose="02020603050405020304" pitchFamily="18" charset="0"/>
              </a:rPr>
              <a:t>? .</a:t>
            </a:r>
          </a:p>
        </p:txBody>
      </p:sp>
      <p:sp>
        <p:nvSpPr>
          <p:cNvPr id="15" name="TextBox 14">
            <a:extLst>
              <a:ext uri="{FF2B5EF4-FFF2-40B4-BE49-F238E27FC236}">
                <a16:creationId xmlns:a16="http://schemas.microsoft.com/office/drawing/2014/main" xmlns="" id="{AAA430E4-AF8E-4E2B-A103-CC01F24436B8}"/>
              </a:ext>
            </a:extLst>
          </p:cNvPr>
          <p:cNvSpPr txBox="1"/>
          <p:nvPr/>
        </p:nvSpPr>
        <p:spPr>
          <a:xfrm>
            <a:off x="1122383" y="6384876"/>
            <a:ext cx="9164617" cy="1384995"/>
          </a:xfrm>
          <a:prstGeom prst="rect">
            <a:avLst/>
          </a:prstGeom>
          <a:noFill/>
        </p:spPr>
        <p:txBody>
          <a:bodyPr wrap="square" rtlCol="0">
            <a:spAutoFit/>
          </a:bodyPr>
          <a:lstStyle/>
          <a:p>
            <a:r>
              <a:rPr lang="en-US" dirty="0" smtClean="0">
                <a:solidFill>
                  <a:srgbClr val="00B050"/>
                </a:solidFill>
              </a:rPr>
              <a:t>-(</a:t>
            </a:r>
            <a:r>
              <a:rPr lang="en-US" sz="2800" dirty="0" err="1" smtClean="0">
                <a:solidFill>
                  <a:srgbClr val="00B050"/>
                </a:solidFill>
                <a:latin typeface="Times New Roman" panose="02020603050405020304" pitchFamily="18" charset="0"/>
                <a:cs typeface="Times New Roman" panose="02020603050405020304" pitchFamily="18" charset="0"/>
              </a:rPr>
              <a:t>Trong</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tủy</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vực</a:t>
            </a:r>
            <a:r>
              <a:rPr lang="en-US" sz="2800" dirty="0">
                <a:solidFill>
                  <a:srgbClr val="00B050"/>
                </a:solidFill>
                <a:latin typeface="Times New Roman" panose="02020603050405020304" pitchFamily="18" charset="0"/>
                <a:cs typeface="Times New Roman" panose="02020603050405020304" pitchFamily="18" charset="0"/>
              </a:rPr>
              <a:t> oxygen </a:t>
            </a:r>
            <a:r>
              <a:rPr lang="en-US" sz="2800" dirty="0" err="1">
                <a:solidFill>
                  <a:srgbClr val="00B050"/>
                </a:solidFill>
                <a:latin typeface="Times New Roman" panose="02020603050405020304" pitchFamily="18" charset="0"/>
                <a:cs typeface="Times New Roman" panose="02020603050405020304" pitchFamily="18" charset="0"/>
              </a:rPr>
              <a:t>th</a:t>
            </a:r>
            <a:r>
              <a:rPr lang="vi-VN" sz="2800" dirty="0">
                <a:solidFill>
                  <a:srgbClr val="00B050"/>
                </a:solidFill>
                <a:latin typeface="Times New Roman" panose="02020603050405020304" pitchFamily="18" charset="0"/>
                <a:cs typeface="Times New Roman" panose="02020603050405020304" pitchFamily="18" charset="0"/>
              </a:rPr>
              <a:t>ư</a:t>
            </a:r>
            <a:r>
              <a:rPr lang="en-US" sz="2800" dirty="0" err="1">
                <a:solidFill>
                  <a:srgbClr val="00B050"/>
                </a:solidFill>
                <a:latin typeface="Times New Roman" panose="02020603050405020304" pitchFamily="18" charset="0"/>
                <a:cs typeface="Times New Roman" panose="02020603050405020304" pitchFamily="18" charset="0"/>
              </a:rPr>
              <a:t>ờng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thấp</a:t>
            </a:r>
            <a:r>
              <a:rPr lang="en-US" sz="2800" dirty="0">
                <a:solidFill>
                  <a:srgbClr val="00B050"/>
                </a:solidFill>
                <a:latin typeface="Times New Roman" panose="02020603050405020304" pitchFamily="18" charset="0"/>
                <a:cs typeface="Times New Roman" panose="02020603050405020304" pitchFamily="18" charset="0"/>
              </a:rPr>
              <a:t> h</a:t>
            </a:r>
            <a:r>
              <a:rPr lang="vi-VN" sz="2800" dirty="0">
                <a:solidFill>
                  <a:srgbClr val="00B050"/>
                </a:solidFill>
                <a:latin typeface="Times New Roman" panose="02020603050405020304" pitchFamily="18" charset="0"/>
                <a:cs typeface="Times New Roman" panose="02020603050405020304" pitchFamily="18" charset="0"/>
              </a:rPr>
              <a:t>ơ</a:t>
            </a:r>
            <a:r>
              <a:rPr lang="en-US" sz="2800" dirty="0">
                <a:solidFill>
                  <a:srgbClr val="00B050"/>
                </a:solidFill>
                <a:latin typeface="Times New Roman" panose="02020603050405020304" pitchFamily="18" charset="0"/>
                <a:cs typeface="Times New Roman" panose="02020603050405020304" pitchFamily="18" charset="0"/>
              </a:rPr>
              <a:t>n </a:t>
            </a:r>
            <a:r>
              <a:rPr lang="en-US" sz="2800" dirty="0" err="1">
                <a:solidFill>
                  <a:srgbClr val="00B050"/>
                </a:solidFill>
                <a:latin typeface="Times New Roman" panose="02020603050405020304" pitchFamily="18" charset="0"/>
                <a:cs typeface="Times New Roman" panose="02020603050405020304" pitchFamily="18" charset="0"/>
              </a:rPr>
              <a:t>vào</a:t>
            </a:r>
            <a:r>
              <a:rPr lang="en-US" sz="2800" dirty="0">
                <a:solidFill>
                  <a:srgbClr val="00B050"/>
                </a:solidFill>
                <a:latin typeface="Times New Roman" panose="02020603050405020304" pitchFamily="18" charset="0"/>
                <a:cs typeface="Times New Roman" panose="02020603050405020304" pitchFamily="18" charset="0"/>
              </a:rPr>
              <a:t> ban </a:t>
            </a:r>
            <a:r>
              <a:rPr lang="en-US" sz="2800" dirty="0" err="1">
                <a:solidFill>
                  <a:srgbClr val="00B050"/>
                </a:solidFill>
                <a:latin typeface="Times New Roman" panose="02020603050405020304" pitchFamily="18" charset="0"/>
                <a:cs typeface="Times New Roman" panose="02020603050405020304" pitchFamily="18" charset="0"/>
              </a:rPr>
              <a:t>đêm</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cho</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đến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sáng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cao</a:t>
            </a:r>
            <a:r>
              <a:rPr lang="en-US" sz="2800" dirty="0">
                <a:solidFill>
                  <a:srgbClr val="00B050"/>
                </a:solidFill>
                <a:latin typeface="Times New Roman" panose="02020603050405020304" pitchFamily="18" charset="0"/>
                <a:cs typeface="Times New Roman" panose="02020603050405020304" pitchFamily="18" charset="0"/>
              </a:rPr>
              <a:t> h</a:t>
            </a:r>
            <a:r>
              <a:rPr lang="vi-VN" sz="2800" dirty="0">
                <a:solidFill>
                  <a:srgbClr val="00B050"/>
                </a:solidFill>
                <a:latin typeface="Times New Roman" panose="02020603050405020304" pitchFamily="18" charset="0"/>
                <a:cs typeface="Times New Roman" panose="02020603050405020304" pitchFamily="18" charset="0"/>
              </a:rPr>
              <a:t>ơ</a:t>
            </a:r>
            <a:r>
              <a:rPr lang="en-US" sz="2800" dirty="0">
                <a:solidFill>
                  <a:srgbClr val="00B050"/>
                </a:solidFill>
                <a:latin typeface="Times New Roman" panose="02020603050405020304" pitchFamily="18" charset="0"/>
                <a:cs typeface="Times New Roman" panose="02020603050405020304" pitchFamily="18" charset="0"/>
              </a:rPr>
              <a:t>n </a:t>
            </a:r>
            <a:r>
              <a:rPr lang="en-US" sz="2800" dirty="0" err="1">
                <a:solidFill>
                  <a:srgbClr val="00B050"/>
                </a:solidFill>
                <a:latin typeface="Times New Roman" panose="02020603050405020304" pitchFamily="18" charset="0"/>
                <a:cs typeface="Times New Roman" panose="02020603050405020304" pitchFamily="18" charset="0"/>
              </a:rPr>
              <a:t>vào</a:t>
            </a:r>
            <a:r>
              <a:rPr lang="en-US" sz="2800" dirty="0">
                <a:solidFill>
                  <a:srgbClr val="00B050"/>
                </a:solidFill>
                <a:latin typeface="Times New Roman" panose="02020603050405020304" pitchFamily="18" charset="0"/>
                <a:cs typeface="Times New Roman" panose="02020603050405020304" pitchFamily="18" charset="0"/>
              </a:rPr>
              <a:t> ban </a:t>
            </a:r>
            <a:r>
              <a:rPr lang="en-US" sz="2800" dirty="0" err="1">
                <a:solidFill>
                  <a:srgbClr val="00B050"/>
                </a:solidFill>
                <a:latin typeface="Times New Roman" panose="02020603050405020304" pitchFamily="18" charset="0"/>
                <a:cs typeface="Times New Roman" panose="02020603050405020304" pitchFamily="18" charset="0"/>
              </a:rPr>
              <a:t>ngày</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đặc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biệt</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là</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những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ngày</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nắng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và</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có</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nhiều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thực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vật</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phù</a:t>
            </a:r>
            <a:r>
              <a:rPr lang="en-US" sz="2800" dirty="0">
                <a:solidFill>
                  <a:srgbClr val="00B050"/>
                </a:solidFill>
                <a:latin typeface="Times New Roman" panose="02020603050405020304" pitchFamily="18" charset="0"/>
                <a:cs typeface="Times New Roman" panose="02020603050405020304" pitchFamily="18" charset="0"/>
              </a:rPr>
              <a:t> du </a:t>
            </a:r>
            <a:r>
              <a:rPr lang="en-US" sz="2800" dirty="0" err="1">
                <a:solidFill>
                  <a:srgbClr val="00B050"/>
                </a:solidFill>
                <a:latin typeface="Times New Roman" panose="02020603050405020304" pitchFamily="18" charset="0"/>
                <a:cs typeface="Times New Roman" panose="02020603050405020304" pitchFamily="18" charset="0"/>
              </a:rPr>
              <a:t>phát</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triển</a:t>
            </a:r>
            <a:r>
              <a:rPr lang="en-US" sz="2800" dirty="0" smtClean="0">
                <a:solidFill>
                  <a:srgbClr val="00B050"/>
                </a:solidFill>
                <a:latin typeface="Times New Roman" panose="02020603050405020304" pitchFamily="18" charset="0"/>
                <a:cs typeface="Times New Roman" panose="02020603050405020304" pitchFamily="18" charset="0"/>
              </a:rPr>
              <a:t>.)</a:t>
            </a:r>
            <a:endParaRPr lang="vi-VN" sz="2800" dirty="0">
              <a:solidFill>
                <a:srgbClr val="00B050"/>
              </a:solidFill>
              <a:latin typeface="Times New Roman" panose="02020603050405020304" pitchFamily="18" charset="0"/>
              <a:cs typeface="Times New Roman" panose="02020603050405020304" pitchFamily="18" charset="0"/>
            </a:endParaRPr>
          </a:p>
        </p:txBody>
      </p:sp>
      <p:sp>
        <p:nvSpPr>
          <p:cNvPr id="13" name="Thought Bubble: Cloud 12">
            <a:extLst>
              <a:ext uri="{FF2B5EF4-FFF2-40B4-BE49-F238E27FC236}">
                <a16:creationId xmlns:a16="http://schemas.microsoft.com/office/drawing/2014/main" xmlns="" id="{8ED527A7-D147-439A-BD0D-E053724C6CAA}"/>
              </a:ext>
            </a:extLst>
          </p:cNvPr>
          <p:cNvSpPr/>
          <p:nvPr/>
        </p:nvSpPr>
        <p:spPr>
          <a:xfrm rot="1266938">
            <a:off x="11989610" y="1896136"/>
            <a:ext cx="5474064" cy="3289189"/>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lượng</a:t>
            </a:r>
            <a:r>
              <a:rPr lang="en-US" sz="2800" dirty="0">
                <a:solidFill>
                  <a:srgbClr val="FF0000"/>
                </a:solidFill>
                <a:latin typeface="Times New Roman" panose="02020603050405020304" pitchFamily="18" charset="0"/>
                <a:cs typeface="Times New Roman" panose="02020603050405020304" pitchFamily="18" charset="0"/>
              </a:rPr>
              <a:t> oxygen </a:t>
            </a:r>
            <a:r>
              <a:rPr lang="en-US" sz="2800" dirty="0" err="1">
                <a:solidFill>
                  <a:srgbClr val="FF0000"/>
                </a:solidFill>
                <a:latin typeface="Times New Roman" panose="02020603050405020304" pitchFamily="18" charset="0"/>
                <a:cs typeface="Times New Roman" panose="02020603050405020304" pitchFamily="18" charset="0"/>
              </a:rPr>
              <a:t>hòa</a:t>
            </a:r>
            <a:r>
              <a:rPr lang="en-US" sz="2800" dirty="0">
                <a:solidFill>
                  <a:srgbClr val="FF0000"/>
                </a:solidFill>
                <a:latin typeface="Times New Roman" panose="02020603050405020304" pitchFamily="18" charset="0"/>
                <a:cs typeface="Times New Roman" panose="02020603050405020304" pitchFamily="18" charset="0"/>
              </a:rPr>
              <a:t> tan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nước</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xmlns="" id="{33CADBED-E425-4A03-B71D-F4C37695E19B}"/>
              </a:ext>
            </a:extLst>
          </p:cNvPr>
          <p:cNvSpPr txBox="1"/>
          <p:nvPr/>
        </p:nvSpPr>
        <p:spPr>
          <a:xfrm>
            <a:off x="1122383" y="7780906"/>
            <a:ext cx="9036958" cy="1815882"/>
          </a:xfrm>
          <a:prstGeom prst="rect">
            <a:avLst/>
          </a:prstGeom>
          <a:noFill/>
        </p:spPr>
        <p:txBody>
          <a:bodyPr wrap="square" rtlCol="0">
            <a:spAutoFit/>
          </a:bodyPr>
          <a:lstStyle/>
          <a:p>
            <a:r>
              <a:rPr lang="en-US" sz="2800" dirty="0">
                <a:solidFill>
                  <a:srgbClr val="00B050"/>
                </a:solidFill>
                <a:latin typeface="Times New Roman" panose="02020603050405020304" pitchFamily="18" charset="0"/>
                <a:cs typeface="Times New Roman" panose="02020603050405020304" pitchFamily="18" charset="0"/>
              </a:rPr>
              <a:t>(</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Để</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xác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định</a:t>
            </a:r>
            <a:r>
              <a:rPr lang="en-US" sz="2800" dirty="0">
                <a:solidFill>
                  <a:srgbClr val="00B050"/>
                </a:solidFill>
                <a:latin typeface="Times New Roman" panose="02020603050405020304" pitchFamily="18" charset="0"/>
                <a:cs typeface="Times New Roman" panose="02020603050405020304" pitchFamily="18" charset="0"/>
              </a:rPr>
              <a:t> đ</a:t>
            </a:r>
            <a:r>
              <a:rPr lang="vi-VN" sz="2800" dirty="0">
                <a:solidFill>
                  <a:srgbClr val="00B050"/>
                </a:solidFill>
                <a:latin typeface="Times New Roman" panose="02020603050405020304" pitchFamily="18" charset="0"/>
                <a:cs typeface="Times New Roman" panose="02020603050405020304" pitchFamily="18" charset="0"/>
              </a:rPr>
              <a:t>ư</a:t>
            </a:r>
            <a:r>
              <a:rPr lang="en-US" sz="2800" dirty="0" err="1">
                <a:solidFill>
                  <a:srgbClr val="00B050"/>
                </a:solidFill>
                <a:latin typeface="Times New Roman" panose="02020603050405020304" pitchFamily="18" charset="0"/>
                <a:cs typeface="Times New Roman" panose="02020603050405020304" pitchFamily="18" charset="0"/>
              </a:rPr>
              <a:t>ợc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hàm</a:t>
            </a:r>
            <a:r>
              <a:rPr lang="en-US" sz="2800" dirty="0">
                <a:solidFill>
                  <a:srgbClr val="00B050"/>
                </a:solidFill>
                <a:latin typeface="Times New Roman" panose="02020603050405020304" pitchFamily="18" charset="0"/>
                <a:cs typeface="Times New Roman" panose="02020603050405020304" pitchFamily="18" charset="0"/>
              </a:rPr>
              <a:t> l</a:t>
            </a:r>
            <a:r>
              <a:rPr lang="vi-VN" sz="2800" dirty="0">
                <a:solidFill>
                  <a:srgbClr val="00B050"/>
                </a:solidFill>
                <a:latin typeface="Times New Roman" panose="02020603050405020304" pitchFamily="18" charset="0"/>
                <a:cs typeface="Times New Roman" panose="02020603050405020304" pitchFamily="18" charset="0"/>
              </a:rPr>
              <a:t>ư</a:t>
            </a:r>
            <a:r>
              <a:rPr lang="en-US" sz="2800" dirty="0" err="1">
                <a:solidFill>
                  <a:srgbClr val="00B050"/>
                </a:solidFill>
                <a:latin typeface="Times New Roman" panose="02020603050405020304" pitchFamily="18" charset="0"/>
                <a:cs typeface="Times New Roman" panose="02020603050405020304" pitchFamily="18" charset="0"/>
              </a:rPr>
              <a:t>ợng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smtClean="0">
                <a:solidFill>
                  <a:srgbClr val="00B050"/>
                </a:solidFill>
                <a:latin typeface="Times New Roman" panose="02020603050405020304" pitchFamily="18" charset="0"/>
                <a:cs typeface="Times New Roman" panose="02020603050405020304" pitchFamily="18" charset="0"/>
              </a:rPr>
              <a:t>oxygen </a:t>
            </a:r>
            <a:r>
              <a:rPr lang="en-US" sz="2800" dirty="0" err="1" smtClean="0">
                <a:solidFill>
                  <a:srgbClr val="00B050"/>
                </a:solidFill>
                <a:latin typeface="Times New Roman" panose="02020603050405020304" pitchFamily="18" charset="0"/>
                <a:cs typeface="Times New Roman" panose="02020603050405020304" pitchFamily="18" charset="0"/>
              </a:rPr>
              <a:t>trong</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a:solidFill>
                  <a:srgbClr val="00B050"/>
                </a:solidFill>
                <a:latin typeface="Times New Roman" panose="02020603050405020304" pitchFamily="18" charset="0"/>
                <a:cs typeface="Times New Roman" panose="02020603050405020304" pitchFamily="18" charset="0"/>
              </a:rPr>
              <a:t>n</a:t>
            </a:r>
            <a:r>
              <a:rPr lang="vi-VN" sz="2800" dirty="0">
                <a:solidFill>
                  <a:srgbClr val="00B050"/>
                </a:solidFill>
                <a:latin typeface="Times New Roman" panose="02020603050405020304" pitchFamily="18" charset="0"/>
                <a:cs typeface="Times New Roman" panose="02020603050405020304" pitchFamily="18" charset="0"/>
              </a:rPr>
              <a:t>ư</a:t>
            </a:r>
            <a:r>
              <a:rPr lang="en-US" sz="2800" dirty="0" err="1">
                <a:solidFill>
                  <a:srgbClr val="00B050"/>
                </a:solidFill>
                <a:latin typeface="Times New Roman" panose="02020603050405020304" pitchFamily="18" charset="0"/>
                <a:cs typeface="Times New Roman" panose="02020603050405020304" pitchFamily="18" charset="0"/>
              </a:rPr>
              <a:t>ớc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có</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thể</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sử</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dụng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ph</a:t>
            </a:r>
            <a:r>
              <a:rPr lang="vi-VN" sz="2800" dirty="0">
                <a:solidFill>
                  <a:srgbClr val="00B050"/>
                </a:solidFill>
                <a:latin typeface="Times New Roman" panose="02020603050405020304" pitchFamily="18" charset="0"/>
                <a:cs typeface="Times New Roman" panose="02020603050405020304" pitchFamily="18" charset="0"/>
              </a:rPr>
              <a:t>ư</a:t>
            </a:r>
            <a:r>
              <a:rPr lang="en-US" sz="2800" dirty="0" err="1">
                <a:solidFill>
                  <a:srgbClr val="00B050"/>
                </a:solidFill>
                <a:latin typeface="Times New Roman" panose="02020603050405020304" pitchFamily="18" charset="0"/>
                <a:cs typeface="Times New Roman" panose="02020603050405020304" pitchFamily="18" charset="0"/>
              </a:rPr>
              <a:t>ơng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pháp</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phân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tích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chuẩn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độ</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trong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phòng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thí</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nghiệm</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đo</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trực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tiếp</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bằng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máy</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đo</a:t>
            </a:r>
            <a:r>
              <a:rPr lang="en-US" sz="2800" dirty="0">
                <a:solidFill>
                  <a:srgbClr val="00B050"/>
                </a:solidFill>
                <a:latin typeface="Times New Roman" panose="02020603050405020304" pitchFamily="18" charset="0"/>
                <a:cs typeface="Times New Roman" panose="02020603050405020304" pitchFamily="18" charset="0"/>
              </a:rPr>
              <a:t> oxygen </a:t>
            </a:r>
            <a:r>
              <a:rPr lang="en-US" sz="2800" dirty="0" err="1">
                <a:solidFill>
                  <a:srgbClr val="00B050"/>
                </a:solidFill>
                <a:latin typeface="Times New Roman" panose="02020603050405020304" pitchFamily="18" charset="0"/>
                <a:cs typeface="Times New Roman" panose="02020603050405020304" pitchFamily="18" charset="0"/>
              </a:rPr>
              <a:t>điện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tử</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hoặc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sử</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dụng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bộ</a:t>
            </a:r>
            <a:r>
              <a:rPr lang="en-US" sz="2800" dirty="0">
                <a:solidFill>
                  <a:srgbClr val="00B050"/>
                </a:solidFill>
                <a:latin typeface="Times New Roman" panose="02020603050405020304" pitchFamily="18" charset="0"/>
                <a:cs typeface="Times New Roman" panose="02020603050405020304" pitchFamily="18" charset="0"/>
              </a:rPr>
              <a:t> KIT </a:t>
            </a:r>
            <a:r>
              <a:rPr lang="en-US" sz="2800" dirty="0" err="1">
                <a:solidFill>
                  <a:srgbClr val="00B050"/>
                </a:solidFill>
                <a:latin typeface="Times New Roman" panose="02020603050405020304" pitchFamily="18" charset="0"/>
                <a:cs typeface="Times New Roman" panose="02020603050405020304" pitchFamily="18" charset="0"/>
              </a:rPr>
              <a:t>đo</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nhanh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bằng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ph</a:t>
            </a:r>
            <a:r>
              <a:rPr lang="vi-VN" sz="2800" dirty="0">
                <a:solidFill>
                  <a:srgbClr val="00B050"/>
                </a:solidFill>
                <a:latin typeface="Times New Roman" panose="02020603050405020304" pitchFamily="18" charset="0"/>
                <a:cs typeface="Times New Roman" panose="02020603050405020304" pitchFamily="18" charset="0"/>
              </a:rPr>
              <a:t>ư</a:t>
            </a:r>
            <a:r>
              <a:rPr lang="en-US" sz="2800" dirty="0" err="1">
                <a:solidFill>
                  <a:srgbClr val="00B050"/>
                </a:solidFill>
                <a:latin typeface="Times New Roman" panose="02020603050405020304" pitchFamily="18" charset="0"/>
                <a:cs typeface="Times New Roman" panose="02020603050405020304" pitchFamily="18" charset="0"/>
              </a:rPr>
              <a:t>ơng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pháp</a:t>
            </a:r>
            <a:r>
              <a:rPr lang="en-US" sz="2800" dirty="0">
                <a:solidFill>
                  <a:srgbClr val="00B050"/>
                </a:solidFill>
                <a:latin typeface="Times New Roman" panose="02020603050405020304" pitchFamily="18" charset="0"/>
                <a:cs typeface="Times New Roman" panose="02020603050405020304" pitchFamily="18" charset="0"/>
              </a:rPr>
              <a:t> so </a:t>
            </a:r>
            <a:r>
              <a:rPr lang="en-US" sz="2800" dirty="0" err="1">
                <a:solidFill>
                  <a:srgbClr val="00B050"/>
                </a:solidFill>
                <a:latin typeface="Times New Roman" panose="02020603050405020304" pitchFamily="18" charset="0"/>
                <a:cs typeface="Times New Roman" panose="02020603050405020304" pitchFamily="18" charset="0"/>
              </a:rPr>
              <a:t>màu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smtClean="0">
                <a:solidFill>
                  <a:srgbClr val="00B050"/>
                </a:solidFill>
                <a:latin typeface="Times New Roman" panose="02020603050405020304" pitchFamily="18" charset="0"/>
                <a:cs typeface="Times New Roman" panose="02020603050405020304" pitchFamily="18" charset="0"/>
              </a:rPr>
              <a:t>)</a:t>
            </a:r>
            <a:endParaRPr lang="vi-VN" sz="2800" dirty="0">
              <a:solidFill>
                <a:srgbClr val="00B05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0AE5AC89-6052-4D8F-AE69-4131A2451FEB}"/>
              </a:ext>
            </a:extLst>
          </p:cNvPr>
          <p:cNvPicPr>
            <a:picLocks noChangeAspect="1"/>
          </p:cNvPicPr>
          <p:nvPr/>
        </p:nvPicPr>
        <p:blipFill>
          <a:blip r:embed="rId3"/>
          <a:stretch>
            <a:fillRect/>
          </a:stretch>
        </p:blipFill>
        <p:spPr>
          <a:xfrm>
            <a:off x="10819190" y="5375126"/>
            <a:ext cx="6797887" cy="4957593"/>
          </a:xfrm>
          <a:prstGeom prst="rect">
            <a:avLst/>
          </a:prstGeom>
        </p:spPr>
      </p:pic>
      <p:sp>
        <p:nvSpPr>
          <p:cNvPr id="12" name="Rectangle 11">
            <a:extLst>
              <a:ext uri="{FF2B5EF4-FFF2-40B4-BE49-F238E27FC236}">
                <a16:creationId xmlns:a16="http://schemas.microsoft.com/office/drawing/2014/main" xmlns="" id="{6A4617F0-81F5-4ADC-A821-6C64F1DFFAF1}"/>
              </a:ext>
            </a:extLst>
          </p:cNvPr>
          <p:cNvSpPr/>
          <p:nvPr/>
        </p:nvSpPr>
        <p:spPr>
          <a:xfrm>
            <a:off x="10819190" y="10287000"/>
            <a:ext cx="1123075"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Rectangle 17">
            <a:extLst>
              <a:ext uri="{FF2B5EF4-FFF2-40B4-BE49-F238E27FC236}">
                <a16:creationId xmlns:a16="http://schemas.microsoft.com/office/drawing/2014/main" xmlns="" id="{8F9794D7-14F7-4629-BEB9-0F59BCE94E74}"/>
              </a:ext>
            </a:extLst>
          </p:cNvPr>
          <p:cNvSpPr/>
          <p:nvPr/>
        </p:nvSpPr>
        <p:spPr>
          <a:xfrm>
            <a:off x="10819190" y="9733944"/>
            <a:ext cx="6797887" cy="5987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Máy</a:t>
            </a:r>
            <a:r>
              <a:rPr lang="en-US" sz="2800" dirty="0">
                <a:solidFill>
                  <a:schemeClr val="tx1"/>
                </a:solidFill>
              </a:rPr>
              <a:t> </a:t>
            </a:r>
            <a:r>
              <a:rPr lang="en-US" sz="2800" dirty="0" err="1">
                <a:solidFill>
                  <a:schemeClr val="tx1"/>
                </a:solidFill>
              </a:rPr>
              <a:t>đo</a:t>
            </a:r>
            <a:r>
              <a:rPr lang="en-US" sz="2800" dirty="0">
                <a:solidFill>
                  <a:schemeClr val="tx1"/>
                </a:solidFill>
              </a:rPr>
              <a:t> oxygen </a:t>
            </a:r>
            <a:r>
              <a:rPr lang="en-US" sz="2800" dirty="0" err="1">
                <a:solidFill>
                  <a:schemeClr val="tx1"/>
                </a:solidFill>
              </a:rPr>
              <a:t>điện</a:t>
            </a:r>
            <a:r>
              <a:rPr lang="en-US" sz="2800" dirty="0">
                <a:solidFill>
                  <a:schemeClr val="tx1"/>
                </a:solidFill>
              </a:rPr>
              <a:t> </a:t>
            </a:r>
            <a:r>
              <a:rPr lang="en-US" sz="2800" dirty="0" err="1">
                <a:solidFill>
                  <a:schemeClr val="tx1"/>
                </a:solidFill>
              </a:rPr>
              <a:t>tử</a:t>
            </a:r>
            <a:endParaRPr lang="vi-VN" sz="2800" dirty="0">
              <a:solidFill>
                <a:schemeClr val="tx1"/>
              </a:solidFill>
            </a:endParaRPr>
          </a:p>
        </p:txBody>
      </p:sp>
    </p:spTree>
    <p:extLst>
      <p:ext uri="{BB962C8B-B14F-4D97-AF65-F5344CB8AC3E}">
        <p14:creationId xmlns:p14="http://schemas.microsoft.com/office/powerpoint/2010/main" val="90139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ppt_x"/>
                                          </p:val>
                                        </p:tav>
                                        <p:tav tm="100000">
                                          <p:val>
                                            <p:strVal val="#ppt_x"/>
                                          </p:val>
                                        </p:tav>
                                      </p:tavLst>
                                    </p:anim>
                                    <p:anim calcmode="lin" valueType="num">
                                      <p:cBhvr additive="base">
                                        <p:cTn id="4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ppt_x"/>
                                          </p:val>
                                        </p:tav>
                                        <p:tav tm="100000">
                                          <p:val>
                                            <p:strVal val="#ppt_x"/>
                                          </p:val>
                                        </p:tav>
                                      </p:tavLst>
                                    </p:anim>
                                    <p:anim calcmode="lin" valueType="num">
                                      <p:cBhvr additive="base">
                                        <p:cTn id="5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animBg="1"/>
      <p:bldP spid="9" grpId="0"/>
      <p:bldP spid="10" grpId="0" animBg="1"/>
      <p:bldP spid="2" grpId="0"/>
      <p:bldP spid="6" grpId="0"/>
      <p:bldP spid="7" grpId="0"/>
      <p:bldP spid="14" grpId="0" animBg="1"/>
      <p:bldP spid="15" grpId="0"/>
      <p:bldP spid="13" grpId="0" animBg="1"/>
      <p:bldP spid="17" grpId="0"/>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24B1F8ED-DA66-4740-8E47-03FA80436277}"/>
              </a:ext>
            </a:extLst>
          </p:cNvPr>
          <p:cNvGraphicFramePr>
            <a:graphicFrameLocks noGrp="1"/>
          </p:cNvGraphicFramePr>
          <p:nvPr>
            <p:extLst>
              <p:ext uri="{D42A27DB-BD31-4B8C-83A1-F6EECF244321}">
                <p14:modId xmlns:p14="http://schemas.microsoft.com/office/powerpoint/2010/main" val="2418548367"/>
              </p:ext>
            </p:extLst>
          </p:nvPr>
        </p:nvGraphicFramePr>
        <p:xfrm>
          <a:off x="1246909" y="2019300"/>
          <a:ext cx="16230600" cy="7498080"/>
        </p:xfrm>
        <a:graphic>
          <a:graphicData uri="http://schemas.openxmlformats.org/drawingml/2006/table">
            <a:tbl>
              <a:tblPr firstRow="1" firstCol="1" bandRow="1"/>
              <a:tblGrid>
                <a:gridCol w="16230600">
                  <a:extLst>
                    <a:ext uri="{9D8B030D-6E8A-4147-A177-3AD203B41FA5}">
                      <a16:colId xmlns:a16="http://schemas.microsoft.com/office/drawing/2014/main" xmlns="" val="4101134943"/>
                    </a:ext>
                  </a:extLst>
                </a:gridCol>
              </a:tblGrid>
              <a:tr h="6324600">
                <a:tc>
                  <a:txBody>
                    <a:bodyPr/>
                    <a:lstStyle/>
                    <a:p>
                      <a:pPr>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 </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p>
                    <a:p>
                      <a:pPr algn="ctr">
                        <a:spcAft>
                          <a:spcPts val="0"/>
                        </a:spcAft>
                      </a:pP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miền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luôn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hàm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oxygen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hoà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sục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spcAft>
                          <a:spcPts val="0"/>
                        </a:spcAft>
                      </a:pP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spcAft>
                          <a:spcPts val="0"/>
                        </a:spcAft>
                      </a:pPr>
                      <a:endParaRPr lang="vi-VN"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99800759"/>
                  </a:ext>
                </a:extLst>
              </a:tr>
            </a:tbl>
          </a:graphicData>
        </a:graphic>
      </p:graphicFrame>
      <p:sp>
        <p:nvSpPr>
          <p:cNvPr id="3" name="Rectangle 2">
            <a:extLst>
              <a:ext uri="{FF2B5EF4-FFF2-40B4-BE49-F238E27FC236}">
                <a16:creationId xmlns:a16="http://schemas.microsoft.com/office/drawing/2014/main" xmlns="" id="{2B6E4443-D8F8-4586-9B1A-4438FD50178E}"/>
              </a:ext>
            </a:extLst>
          </p:cNvPr>
          <p:cNvSpPr/>
          <p:nvPr/>
        </p:nvSpPr>
        <p:spPr>
          <a:xfrm>
            <a:off x="1361209" y="6431686"/>
            <a:ext cx="16002000" cy="3539430"/>
          </a:xfrm>
          <a:prstGeom prst="rect">
            <a:avLst/>
          </a:prstGeom>
        </p:spPr>
        <p:txBody>
          <a:bodyPr wrap="square">
            <a:spAutoFit/>
          </a:bodyPr>
          <a:lstStyle/>
          <a:p>
            <a:r>
              <a:rPr lang="en-US" sz="3200" dirty="0">
                <a:latin typeface="Times New Roman" panose="02020603050405020304" pitchFamily="18" charset="0"/>
                <a:ea typeface="Times New Roman" panose="02020603050405020304" pitchFamily="18" charset="0"/>
              </a:rPr>
              <a:t>Ở </a:t>
            </a:r>
            <a:r>
              <a:rPr lang="en-US" sz="3200" dirty="0" err="1">
                <a:latin typeface="Times New Roman" panose="02020603050405020304" pitchFamily="18" charset="0"/>
                <a:ea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vùng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nuôi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thuỷ</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sản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vực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suối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nước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chảy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nước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thường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cung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cấp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ao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nuôi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nhờ</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chênh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lệch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độ</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cao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nguồn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nước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suối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khe</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nước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ao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nuôi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Dòng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nước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luôn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chuyển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động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giúp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tăng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năng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tiếp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xúc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mặt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nước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nhiên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tăng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năng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khuếch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tán</a:t>
            </a:r>
            <a:r>
              <a:rPr lang="en-US" sz="3200" dirty="0">
                <a:latin typeface="Times New Roman" panose="02020603050405020304" pitchFamily="18" charset="0"/>
                <a:ea typeface="Times New Roman" panose="02020603050405020304" pitchFamily="18" charset="0"/>
              </a:rPr>
              <a:t> oxygen </a:t>
            </a:r>
            <a:r>
              <a:rPr lang="en-US" sz="3200" dirty="0" err="1">
                <a:latin typeface="Times New Roman" panose="02020603050405020304" pitchFamily="18" charset="0"/>
                <a:ea typeface="Times New Roman" panose="02020603050405020304" pitchFamily="18" charset="0"/>
              </a:rPr>
              <a:t>vào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nước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tương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như</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chế</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tăng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cường</a:t>
            </a:r>
            <a:r>
              <a:rPr lang="en-US" sz="3200" dirty="0">
                <a:latin typeface="Times New Roman" panose="02020603050405020304" pitchFamily="18" charset="0"/>
                <a:ea typeface="Times New Roman" panose="02020603050405020304" pitchFamily="18" charset="0"/>
              </a:rPr>
              <a:t> oxygen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hệ</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khuấy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đảo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nước</a:t>
            </a:r>
            <a:r>
              <a:rPr lang="en-US" sz="3200" dirty="0">
                <a:latin typeface="Times New Roman" panose="02020603050405020304" pitchFamily="18" charset="0"/>
                <a:ea typeface="Times New Roman" panose="02020603050405020304" pitchFamily="18" charset="0"/>
              </a:rPr>
              <a:t>. Do </a:t>
            </a:r>
            <a:r>
              <a:rPr lang="en-US" sz="3200" dirty="0" err="1">
                <a:latin typeface="Times New Roman" panose="02020603050405020304" pitchFamily="18" charset="0"/>
                <a:ea typeface="Times New Roman" panose="02020603050405020304" pitchFamily="18" charset="0"/>
              </a:rPr>
              <a:t>đó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nuôi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thường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cần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dụng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thêm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sục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khí</a:t>
            </a:r>
            <a:r>
              <a:rPr lang="en-US" sz="3200" dirty="0">
                <a:latin typeface="Times New Roman" panose="02020603050405020304" pitchFamily="18" charset="0"/>
                <a:ea typeface="Times New Roman" panose="02020603050405020304" pitchFamily="18" charset="0"/>
              </a:rPr>
              <a:t> ở </a:t>
            </a:r>
            <a:r>
              <a:rPr lang="en-US" sz="3200" dirty="0" err="1">
                <a:latin typeface="Times New Roman" panose="02020603050405020304" pitchFamily="18" charset="0"/>
                <a:ea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hệ</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nuôi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này</a:t>
            </a:r>
            <a:r>
              <a:rPr lang="en-US" sz="3200" dirty="0">
                <a:latin typeface="Times New Roman" panose="02020603050405020304" pitchFamily="18" charset="0"/>
                <a:ea typeface="Times New Roman" panose="02020603050405020304" pitchFamily="18" charset="0"/>
              </a:rPr>
              <a:t>.</a:t>
            </a:r>
          </a:p>
          <a:p>
            <a:endParaRPr lang="vi-VN" sz="3200" dirty="0"/>
          </a:p>
        </p:txBody>
      </p:sp>
      <p:sp>
        <p:nvSpPr>
          <p:cNvPr id="4" name="Rectangle 3">
            <a:extLst>
              <a:ext uri="{FF2B5EF4-FFF2-40B4-BE49-F238E27FC236}">
                <a16:creationId xmlns:a16="http://schemas.microsoft.com/office/drawing/2014/main" xmlns="" id="{FFA3DB5F-23E4-4E94-B65A-0C6D3AE56942}"/>
              </a:ext>
            </a:extLst>
          </p:cNvPr>
          <p:cNvSpPr/>
          <p:nvPr/>
        </p:nvSpPr>
        <p:spPr>
          <a:xfrm>
            <a:off x="1752600" y="574964"/>
            <a:ext cx="13944600" cy="9906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itchFamily="18" charset="0"/>
                <a:cs typeface="Times New Roman" pitchFamily="18" charset="0"/>
              </a:rPr>
              <a:t>Hoạt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nhóm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Lớp</a:t>
            </a:r>
            <a:r>
              <a:rPr lang="en-US" sz="3200" dirty="0">
                <a:latin typeface="Times New Roman" pitchFamily="18" charset="0"/>
                <a:cs typeface="Times New Roman" pitchFamily="18" charset="0"/>
              </a:rPr>
              <a:t> chia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4 </a:t>
            </a:r>
            <a:r>
              <a:rPr lang="en-US" sz="3200" dirty="0" err="1">
                <a:latin typeface="Times New Roman" pitchFamily="18" charset="0"/>
                <a:cs typeface="Times New Roman" pitchFamily="18" charset="0"/>
              </a:rPr>
              <a:t>nhóm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mỗi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nhóm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phiếu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1, </a:t>
            </a:r>
            <a:r>
              <a:rPr lang="en-US" sz="3200" dirty="0" err="1">
                <a:latin typeface="Times New Roman" pitchFamily="18" charset="0"/>
                <a:cs typeface="Times New Roman" pitchFamily="18" charset="0"/>
              </a:rPr>
              <a:t>nhóm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đúng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đ</a:t>
            </a:r>
            <a:r>
              <a:rPr lang="vi-VN" sz="3200" dirty="0">
                <a:latin typeface="Times New Roman" pitchFamily="18" charset="0"/>
                <a:cs typeface="Times New Roman" pitchFamily="18" charset="0"/>
              </a:rPr>
              <a:t>ư</a:t>
            </a:r>
            <a:r>
              <a:rPr lang="en-US" sz="3200" dirty="0" err="1">
                <a:latin typeface="Times New Roman" pitchFamily="18" charset="0"/>
                <a:cs typeface="Times New Roman" pitchFamily="18" charset="0"/>
              </a:rPr>
              <a:t>ợc</a:t>
            </a:r>
            <a:r>
              <a:rPr lang="en-US" sz="3200" dirty="0">
                <a:latin typeface="Times New Roman" pitchFamily="18" charset="0"/>
                <a:cs typeface="Times New Roman" pitchFamily="18" charset="0"/>
              </a:rPr>
              <a:t> 1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cộng</a:t>
            </a:r>
            <a:r>
              <a:rPr lang="en-US" sz="3200" dirty="0">
                <a:latin typeface="Times New Roman" pitchFamily="18" charset="0"/>
                <a:cs typeface="Times New Roman" pitchFamily="18" charset="0"/>
              </a:rPr>
              <a:t> </a:t>
            </a:r>
            <a:endParaRPr lang="vi-VN" sz="3200" dirty="0">
              <a:latin typeface="Times New Roman" pitchFamily="18" charset="0"/>
              <a:cs typeface="Times New Roman" pitchFamily="18" charset="0"/>
            </a:endParaRPr>
          </a:p>
        </p:txBody>
      </p:sp>
    </p:spTree>
    <p:extLst>
      <p:ext uri="{BB962C8B-B14F-4D97-AF65-F5344CB8AC3E}">
        <p14:creationId xmlns:p14="http://schemas.microsoft.com/office/powerpoint/2010/main" val="231310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299515" y="8206115"/>
            <a:ext cx="5486400" cy="2777490"/>
          </a:xfrm>
          <a:custGeom>
            <a:avLst/>
            <a:gdLst/>
            <a:ahLst/>
            <a:cxnLst/>
            <a:rect l="l" t="t" r="r" b="b"/>
            <a:pathLst>
              <a:path w="5486400" h="2777490">
                <a:moveTo>
                  <a:pt x="0" y="0"/>
                </a:moveTo>
                <a:lnTo>
                  <a:pt x="5486400" y="0"/>
                </a:lnTo>
                <a:lnTo>
                  <a:pt x="5486400" y="2777490"/>
                </a:lnTo>
                <a:lnTo>
                  <a:pt x="0" y="27774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a:off x="14042715" y="237108"/>
            <a:ext cx="6048000" cy="3870720"/>
          </a:xfrm>
          <a:custGeom>
            <a:avLst/>
            <a:gdLst/>
            <a:ahLst/>
            <a:cxnLst/>
            <a:rect l="l" t="t" r="r" b="b"/>
            <a:pathLst>
              <a:path w="6048000" h="3870720">
                <a:moveTo>
                  <a:pt x="0" y="0"/>
                </a:moveTo>
                <a:lnTo>
                  <a:pt x="6048000" y="0"/>
                </a:lnTo>
                <a:lnTo>
                  <a:pt x="6048000" y="3870720"/>
                </a:lnTo>
                <a:lnTo>
                  <a:pt x="0" y="38707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a:off x="14799772" y="1028700"/>
            <a:ext cx="4919056" cy="10287000"/>
          </a:xfrm>
          <a:custGeom>
            <a:avLst/>
            <a:gdLst/>
            <a:ahLst/>
            <a:cxnLst/>
            <a:rect l="l" t="t" r="r" b="b"/>
            <a:pathLst>
              <a:path w="4919056" h="10287000">
                <a:moveTo>
                  <a:pt x="0" y="0"/>
                </a:moveTo>
                <a:lnTo>
                  <a:pt x="4919056" y="0"/>
                </a:lnTo>
                <a:lnTo>
                  <a:pt x="4919056" y="10287000"/>
                </a:lnTo>
                <a:lnTo>
                  <a:pt x="0" y="102870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5" name="Freeform 5"/>
          <p:cNvSpPr/>
          <p:nvPr/>
        </p:nvSpPr>
        <p:spPr>
          <a:xfrm>
            <a:off x="13250045" y="5673594"/>
            <a:ext cx="4009255" cy="6336466"/>
          </a:xfrm>
          <a:custGeom>
            <a:avLst/>
            <a:gdLst/>
            <a:ahLst/>
            <a:cxnLst/>
            <a:rect l="l" t="t" r="r" b="b"/>
            <a:pathLst>
              <a:path w="4009255" h="6336466">
                <a:moveTo>
                  <a:pt x="0" y="0"/>
                </a:moveTo>
                <a:lnTo>
                  <a:pt x="4009255" y="0"/>
                </a:lnTo>
                <a:lnTo>
                  <a:pt x="4009255" y="6336466"/>
                </a:lnTo>
                <a:lnTo>
                  <a:pt x="0" y="63364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6" name="Freeform 6"/>
          <p:cNvSpPr/>
          <p:nvPr/>
        </p:nvSpPr>
        <p:spPr>
          <a:xfrm>
            <a:off x="-6034557" y="5473816"/>
            <a:ext cx="12532103" cy="6297382"/>
          </a:xfrm>
          <a:custGeom>
            <a:avLst/>
            <a:gdLst/>
            <a:ahLst/>
            <a:cxnLst/>
            <a:rect l="l" t="t" r="r" b="b"/>
            <a:pathLst>
              <a:path w="12532103" h="6297382">
                <a:moveTo>
                  <a:pt x="0" y="0"/>
                </a:moveTo>
                <a:lnTo>
                  <a:pt x="12532103" y="0"/>
                </a:lnTo>
                <a:lnTo>
                  <a:pt x="12532103" y="6297381"/>
                </a:lnTo>
                <a:lnTo>
                  <a:pt x="0" y="629738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7" name="Freeform 7"/>
          <p:cNvSpPr/>
          <p:nvPr/>
        </p:nvSpPr>
        <p:spPr>
          <a:xfrm>
            <a:off x="5196293" y="8206115"/>
            <a:ext cx="2237799" cy="2693194"/>
          </a:xfrm>
          <a:custGeom>
            <a:avLst/>
            <a:gdLst/>
            <a:ahLst/>
            <a:cxnLst/>
            <a:rect l="l" t="t" r="r" b="b"/>
            <a:pathLst>
              <a:path w="2237799" h="2693194">
                <a:moveTo>
                  <a:pt x="0" y="0"/>
                </a:moveTo>
                <a:lnTo>
                  <a:pt x="2237799" y="0"/>
                </a:lnTo>
                <a:lnTo>
                  <a:pt x="2237799" y="2693193"/>
                </a:lnTo>
                <a:lnTo>
                  <a:pt x="0" y="269319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8" name="Freeform 8"/>
          <p:cNvSpPr/>
          <p:nvPr/>
        </p:nvSpPr>
        <p:spPr>
          <a:xfrm>
            <a:off x="-3024000" y="-1263456"/>
            <a:ext cx="6048000" cy="3870720"/>
          </a:xfrm>
          <a:custGeom>
            <a:avLst/>
            <a:gdLst/>
            <a:ahLst/>
            <a:cxnLst/>
            <a:rect l="l" t="t" r="r" b="b"/>
            <a:pathLst>
              <a:path w="6048000" h="3870720">
                <a:moveTo>
                  <a:pt x="0" y="0"/>
                </a:moveTo>
                <a:lnTo>
                  <a:pt x="6048000" y="0"/>
                </a:lnTo>
                <a:lnTo>
                  <a:pt x="6048000" y="3870720"/>
                </a:lnTo>
                <a:lnTo>
                  <a:pt x="0" y="38707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9" name="TextBox 9"/>
          <p:cNvSpPr txBox="1"/>
          <p:nvPr/>
        </p:nvSpPr>
        <p:spPr>
          <a:xfrm>
            <a:off x="2282063" y="1761759"/>
            <a:ext cx="13330315" cy="1711751"/>
          </a:xfrm>
          <a:prstGeom prst="rect">
            <a:avLst/>
          </a:prstGeom>
        </p:spPr>
        <p:txBody>
          <a:bodyPr lIns="0" tIns="0" rIns="0" bIns="0" rtlCol="0" anchor="t">
            <a:spAutoFit/>
          </a:bodyPr>
          <a:lstStyle/>
          <a:p>
            <a:pPr algn="ctr">
              <a:lnSpc>
                <a:spcPts val="13231"/>
              </a:lnSpc>
            </a:pPr>
            <a:r>
              <a:rPr lang="en-US" sz="12028" dirty="0">
                <a:solidFill>
                  <a:srgbClr val="FF3131"/>
                </a:solidFill>
                <a:latin typeface="More Sugar"/>
              </a:rPr>
              <a:t>KHỞI ĐỘNG</a:t>
            </a:r>
          </a:p>
        </p:txBody>
      </p:sp>
      <p:sp>
        <p:nvSpPr>
          <p:cNvPr id="10" name="Freeform 10"/>
          <p:cNvSpPr/>
          <p:nvPr/>
        </p:nvSpPr>
        <p:spPr>
          <a:xfrm>
            <a:off x="1704896" y="4572629"/>
            <a:ext cx="1154335" cy="1141742"/>
          </a:xfrm>
          <a:custGeom>
            <a:avLst/>
            <a:gdLst/>
            <a:ahLst/>
            <a:cxnLst/>
            <a:rect l="l" t="t" r="r" b="b"/>
            <a:pathLst>
              <a:path w="1154335" h="1141742">
                <a:moveTo>
                  <a:pt x="0" y="0"/>
                </a:moveTo>
                <a:lnTo>
                  <a:pt x="1154334" y="0"/>
                </a:lnTo>
                <a:lnTo>
                  <a:pt x="1154334" y="1141742"/>
                </a:lnTo>
                <a:lnTo>
                  <a:pt x="0" y="114174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vi-VN"/>
          </a:p>
        </p:txBody>
      </p:sp>
      <p:grpSp>
        <p:nvGrpSpPr>
          <p:cNvPr id="11" name="Group 11"/>
          <p:cNvGrpSpPr/>
          <p:nvPr/>
        </p:nvGrpSpPr>
        <p:grpSpPr>
          <a:xfrm>
            <a:off x="7500642" y="7084638"/>
            <a:ext cx="3286717" cy="830860"/>
            <a:chOff x="0" y="0"/>
            <a:chExt cx="1607637" cy="406400"/>
          </a:xfrm>
        </p:grpSpPr>
        <p:sp>
          <p:nvSpPr>
            <p:cNvPr id="12" name="Freeform 12"/>
            <p:cNvSpPr/>
            <p:nvPr/>
          </p:nvSpPr>
          <p:spPr>
            <a:xfrm>
              <a:off x="203200" y="-326"/>
              <a:ext cx="1201237" cy="407051"/>
            </a:xfrm>
            <a:custGeom>
              <a:avLst/>
              <a:gdLst/>
              <a:ahLst/>
              <a:cxnLst/>
              <a:rect l="l" t="t" r="r" b="b"/>
              <a:pathLst>
                <a:path w="1201237" h="407051">
                  <a:moveTo>
                    <a:pt x="1201237" y="326"/>
                  </a:moveTo>
                  <a:cubicBezTo>
                    <a:pt x="1128424" y="0"/>
                    <a:pt x="1061003" y="38659"/>
                    <a:pt x="1024502" y="101663"/>
                  </a:cubicBezTo>
                  <a:cubicBezTo>
                    <a:pt x="988001" y="164667"/>
                    <a:pt x="988001" y="242385"/>
                    <a:pt x="1024502" y="305389"/>
                  </a:cubicBezTo>
                  <a:cubicBezTo>
                    <a:pt x="1061003" y="368393"/>
                    <a:pt x="1128424" y="407052"/>
                    <a:pt x="1201237"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75924B"/>
            </a:solidFill>
          </p:spPr>
          <p:txBody>
            <a:bodyPr/>
            <a:lstStyle/>
            <a:p>
              <a:endParaRPr lang="vi-VN"/>
            </a:p>
          </p:txBody>
        </p:sp>
        <p:sp>
          <p:nvSpPr>
            <p:cNvPr id="13" name="TextBox 13"/>
            <p:cNvSpPr txBox="1"/>
            <p:nvPr/>
          </p:nvSpPr>
          <p:spPr>
            <a:xfrm>
              <a:off x="0" y="38100"/>
              <a:ext cx="812800" cy="368300"/>
            </a:xfrm>
            <a:prstGeom prst="rect">
              <a:avLst/>
            </a:prstGeom>
          </p:spPr>
          <p:txBody>
            <a:bodyPr lIns="50800" tIns="50800" rIns="50800" bIns="50800" rtlCol="0" anchor="ctr"/>
            <a:lstStyle/>
            <a:p>
              <a:pPr algn="ctr">
                <a:lnSpc>
                  <a:spcPts val="1986"/>
                </a:lnSpc>
              </a:pPr>
              <a:endParaRPr/>
            </a:p>
          </p:txBody>
        </p:sp>
      </p:grpSp>
      <p:sp>
        <p:nvSpPr>
          <p:cNvPr id="14" name="TextBox 14"/>
          <p:cNvSpPr txBox="1"/>
          <p:nvPr/>
        </p:nvSpPr>
        <p:spPr>
          <a:xfrm>
            <a:off x="7845378" y="7326078"/>
            <a:ext cx="2597244" cy="460375"/>
          </a:xfrm>
          <a:prstGeom prst="rect">
            <a:avLst/>
          </a:prstGeom>
        </p:spPr>
        <p:txBody>
          <a:bodyPr lIns="0" tIns="0" rIns="0" bIns="0" rtlCol="0" anchor="t">
            <a:spAutoFit/>
          </a:bodyPr>
          <a:lstStyle/>
          <a:p>
            <a:pPr algn="ctr">
              <a:lnSpc>
                <a:spcPts val="3500"/>
              </a:lnSpc>
            </a:pPr>
            <a:r>
              <a:rPr lang="en-US" sz="3500">
                <a:solidFill>
                  <a:srgbClr val="FFFFFF"/>
                </a:solidFill>
                <a:latin typeface="One Little Font Bold"/>
              </a:rPr>
              <a:t>Start Now!</a:t>
            </a:r>
          </a:p>
        </p:txBody>
      </p:sp>
    </p:spTree>
    <p:extLst>
      <p:ext uri="{BB962C8B-B14F-4D97-AF65-F5344CB8AC3E}">
        <p14:creationId xmlns:p14="http://schemas.microsoft.com/office/powerpoint/2010/main" val="14783025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A9B73D6-3641-4E47-9086-4A31C6BE85B4}"/>
              </a:ext>
            </a:extLst>
          </p:cNvPr>
          <p:cNvSpPr/>
          <p:nvPr/>
        </p:nvSpPr>
        <p:spPr>
          <a:xfrm>
            <a:off x="914400" y="469253"/>
            <a:ext cx="13563600" cy="646331"/>
          </a:xfrm>
          <a:prstGeom prst="rect">
            <a:avLst/>
          </a:prstGeom>
          <a:noFill/>
        </p:spPr>
        <p:txBody>
          <a:bodyPr wrap="square" lIns="91440" tIns="45720" rIns="91440" bIns="45720">
            <a:spAutoFit/>
          </a:bodyPr>
          <a:lstStyle/>
          <a:p>
            <a:pPr algn="ctr"/>
            <a:r>
              <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I. CÁC YÊU CẦU CHÍNH CỦA MÔI TR</a:t>
            </a:r>
            <a:r>
              <a:rPr lang="vi-VN"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Ư</a:t>
            </a:r>
            <a:r>
              <a:rPr lang="en-US" sz="3600" b="1" dirty="0">
                <a:ln w="22225">
                  <a:solidFill>
                    <a:schemeClr val="accent2"/>
                  </a:solidFill>
                  <a:prstDash val="solid"/>
                </a:ln>
                <a:solidFill>
                  <a:srgbClr val="0070C0"/>
                </a:solidFill>
                <a:latin typeface="Times New Roman" panose="02020603050405020304" pitchFamily="18" charset="0"/>
                <a:cs typeface="Times New Roman" panose="02020603050405020304" pitchFamily="18" charset="0"/>
              </a:rPr>
              <a:t>ỜNG NUÔI THỦY SẢN</a:t>
            </a:r>
            <a:endPar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00845791-8F5E-4DBB-BEAC-E60FCCEC7B02}"/>
              </a:ext>
            </a:extLst>
          </p:cNvPr>
          <p:cNvSpPr txBox="1"/>
          <p:nvPr/>
        </p:nvSpPr>
        <p:spPr>
          <a:xfrm>
            <a:off x="1113971" y="1223306"/>
            <a:ext cx="4449167" cy="646331"/>
          </a:xfrm>
          <a:prstGeom prst="rect">
            <a:avLst/>
          </a:prstGeom>
          <a:noFill/>
        </p:spPr>
        <p:txBody>
          <a:bodyPr wrap="none" rtlCol="0">
            <a:spAutoFit/>
          </a:bodyPr>
          <a:lstStyle/>
          <a:p>
            <a:r>
              <a:rPr lang="en-US" sz="3600" dirty="0">
                <a:solidFill>
                  <a:srgbClr val="7030A0"/>
                </a:solidFill>
              </a:rPr>
              <a:t>2</a:t>
            </a:r>
            <a:r>
              <a:rPr lang="en-US" sz="3600" dirty="0" smtClean="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Yêu</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cầu</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về</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thủy</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hóa</a:t>
            </a:r>
            <a:endParaRPr lang="vi-VN"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EEBC78BB-50DD-49A5-87D9-127FFDFC3F56}"/>
              </a:ext>
            </a:extLst>
          </p:cNvPr>
          <p:cNvSpPr txBox="1"/>
          <p:nvPr/>
        </p:nvSpPr>
        <p:spPr>
          <a:xfrm>
            <a:off x="1113971" y="2039616"/>
            <a:ext cx="1814728" cy="584775"/>
          </a:xfrm>
          <a:prstGeom prst="rect">
            <a:avLst/>
          </a:prstGeom>
          <a:noFill/>
        </p:spPr>
        <p:txBody>
          <a:bodyPr wrap="none" rtlCol="0">
            <a:spAutoFit/>
          </a:bodyPr>
          <a:lstStyle/>
          <a:p>
            <a:r>
              <a:rPr lang="en-US" sz="3200" dirty="0"/>
              <a:t>b</a:t>
            </a:r>
            <a:r>
              <a:rPr lang="en-US" sz="3200" dirty="0" smtClean="0"/>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pH </a:t>
            </a:r>
            <a:endParaRPr lang="vi-VN" sz="3200" dirty="0">
              <a:latin typeface="Times New Roman" panose="02020603050405020304" pitchFamily="18" charset="0"/>
              <a:cs typeface="Times New Roman" panose="02020603050405020304" pitchFamily="18" charset="0"/>
            </a:endParaRPr>
          </a:p>
        </p:txBody>
      </p:sp>
      <p:sp>
        <p:nvSpPr>
          <p:cNvPr id="8" name="Thought Bubble: Cloud 7">
            <a:extLst>
              <a:ext uri="{FF2B5EF4-FFF2-40B4-BE49-F238E27FC236}">
                <a16:creationId xmlns:a16="http://schemas.microsoft.com/office/drawing/2014/main" xmlns="" id="{B035488E-0128-415A-8389-4C8DAF6D4B95}"/>
              </a:ext>
            </a:extLst>
          </p:cNvPr>
          <p:cNvSpPr/>
          <p:nvPr/>
        </p:nvSpPr>
        <p:spPr>
          <a:xfrm rot="757473">
            <a:off x="13561190" y="1545622"/>
            <a:ext cx="4254925" cy="2890685"/>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Khoảng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trị</a:t>
            </a:r>
            <a:r>
              <a:rPr lang="en-US" sz="2800" dirty="0">
                <a:solidFill>
                  <a:srgbClr val="FF0000"/>
                </a:solidFill>
                <a:latin typeface="Times New Roman" panose="02020603050405020304" pitchFamily="18" charset="0"/>
                <a:cs typeface="Times New Roman" panose="02020603050405020304" pitchFamily="18" charset="0"/>
              </a:rPr>
              <a:t> pH </a:t>
            </a:r>
            <a:r>
              <a:rPr lang="en-US" sz="2800" dirty="0" err="1">
                <a:solidFill>
                  <a:srgbClr val="FF0000"/>
                </a:solidFill>
                <a:latin typeface="Times New Roman" panose="02020603050405020304" pitchFamily="18" charset="0"/>
                <a:cs typeface="Times New Roman" panose="02020603050405020304" pitchFamily="18" charset="0"/>
              </a:rPr>
              <a:t>phù</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hợp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tượng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nuôi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thuỷ</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bao </a:t>
            </a:r>
            <a:r>
              <a:rPr lang="en-US" sz="2800" dirty="0" err="1">
                <a:solidFill>
                  <a:srgbClr val="FF0000"/>
                </a:solidFill>
                <a:latin typeface="Times New Roman" panose="02020603050405020304" pitchFamily="18" charset="0"/>
                <a:cs typeface="Times New Roman" panose="02020603050405020304" pitchFamily="18" charset="0"/>
              </a:rPr>
              <a:t>nhiêu</a:t>
            </a:r>
            <a:r>
              <a:rPr lang="en-US" sz="2800" dirty="0">
                <a:solidFill>
                  <a:srgbClr val="FF0000"/>
                </a:solidFill>
                <a:latin typeface="Times New Roman" panose="02020603050405020304" pitchFamily="18" charset="0"/>
                <a:cs typeface="Times New Roman" panose="02020603050405020304" pitchFamily="18" charset="0"/>
              </a:rPr>
              <a:t>? </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C5C810D1-83BB-4711-9546-A4D7E07AD998}"/>
              </a:ext>
            </a:extLst>
          </p:cNvPr>
          <p:cNvSpPr/>
          <p:nvPr/>
        </p:nvSpPr>
        <p:spPr>
          <a:xfrm>
            <a:off x="947057" y="2794371"/>
            <a:ext cx="12379944" cy="523220"/>
          </a:xfrm>
          <a:prstGeom prst="rect">
            <a:avLst/>
          </a:prstGeom>
        </p:spPr>
        <p:txBody>
          <a:bodyPr wrap="square">
            <a:spAutoFit/>
          </a:bodyPr>
          <a:lstStyle/>
          <a:p>
            <a:pPr>
              <a:spcAft>
                <a:spcPts val="0"/>
              </a:spcAft>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pH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thuỷ</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6,5 – 8,5</a:t>
            </a:r>
            <a:r>
              <a:rPr lang="en-US"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A80C7029-B5B1-4ED0-9F13-CBDD649E44BA}"/>
              </a:ext>
            </a:extLst>
          </p:cNvPr>
          <p:cNvSpPr/>
          <p:nvPr/>
        </p:nvSpPr>
        <p:spPr>
          <a:xfrm>
            <a:off x="1113971" y="3619500"/>
            <a:ext cx="11549743" cy="2246769"/>
          </a:xfrm>
          <a:prstGeom prst="rect">
            <a:avLst/>
          </a:prstGeom>
        </p:spPr>
        <p:txBody>
          <a:bodyPr wrap="square">
            <a:spAutoFit/>
          </a:bodyPr>
          <a:lstStyle/>
          <a:p>
            <a:pPr>
              <a:spcAft>
                <a:spcPts val="0"/>
              </a:spcAft>
            </a:pP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Khi</a:t>
            </a:r>
            <a:r>
              <a:rPr lang="en-US" sz="2800" dirty="0" smtClean="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giá</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trị</a:t>
            </a:r>
            <a:r>
              <a:rPr lang="en-US" sz="2800" dirty="0">
                <a:solidFill>
                  <a:srgbClr val="00B050"/>
                </a:solidFill>
                <a:latin typeface="Times New Roman" pitchFamily="18" charset="0"/>
                <a:cs typeface="Times New Roman" pitchFamily="18" charset="0"/>
              </a:rPr>
              <a:t> pH </a:t>
            </a:r>
            <a:r>
              <a:rPr lang="en-US" sz="2800" dirty="0" err="1">
                <a:solidFill>
                  <a:srgbClr val="00B050"/>
                </a:solidFill>
                <a:latin typeface="Times New Roman" pitchFamily="18" charset="0"/>
                <a:cs typeface="Times New Roman" pitchFamily="18" charset="0"/>
              </a:rPr>
              <a:t>ngoài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khoảng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phù</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hợp</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động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vật</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thuỷ</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sản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sẽ</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bị</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giảm</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tốc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độ</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tăng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trưởng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dễ</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nhiễm</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bệnh</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hoặc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có</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thể</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bị</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chết</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khi</a:t>
            </a:r>
            <a:r>
              <a:rPr lang="en-US" sz="2800" dirty="0">
                <a:solidFill>
                  <a:srgbClr val="00B050"/>
                </a:solidFill>
                <a:latin typeface="Times New Roman" pitchFamily="18" charset="0"/>
                <a:cs typeface="Times New Roman" pitchFamily="18" charset="0"/>
              </a:rPr>
              <a:t> pH </a:t>
            </a:r>
            <a:r>
              <a:rPr lang="en-US" sz="2800" dirty="0" err="1">
                <a:solidFill>
                  <a:srgbClr val="00B050"/>
                </a:solidFill>
                <a:latin typeface="Times New Roman" pitchFamily="18" charset="0"/>
                <a:cs typeface="Times New Roman" pitchFamily="18" charset="0"/>
              </a:rPr>
              <a:t>tăng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hoặc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giảm</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quá</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mức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Ngoài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việc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ảnh</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hưởng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trực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tiếp</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lên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đối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tượng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nuôi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khi</a:t>
            </a:r>
            <a:r>
              <a:rPr lang="en-US" sz="2800" dirty="0">
                <a:solidFill>
                  <a:srgbClr val="00B050"/>
                </a:solidFill>
                <a:latin typeface="Times New Roman" pitchFamily="18" charset="0"/>
                <a:cs typeface="Times New Roman" pitchFamily="18" charset="0"/>
              </a:rPr>
              <a:t> pH </a:t>
            </a:r>
            <a:r>
              <a:rPr lang="en-US" sz="2800" dirty="0" err="1">
                <a:solidFill>
                  <a:srgbClr val="00B050"/>
                </a:solidFill>
                <a:latin typeface="Times New Roman" pitchFamily="18" charset="0"/>
                <a:cs typeface="Times New Roman" pitchFamily="18" charset="0"/>
              </a:rPr>
              <a:t>cao</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hoặc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thấp</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quá</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mức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còn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ảnh</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hưởng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đến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khả</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năng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phát</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triển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của</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các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nhóm</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động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thực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vật</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thuỷ</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sinh</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trong</a:t>
            </a:r>
            <a:r>
              <a:rPr lang="en-US" sz="2800" dirty="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ao</a:t>
            </a:r>
            <a:r>
              <a:rPr lang="en-US" sz="2800" dirty="0">
                <a:solidFill>
                  <a:srgbClr val="00B050"/>
                </a:solidFill>
                <a:latin typeface="Times New Roman" pitchFamily="18" charset="0"/>
                <a:cs typeface="Times New Roman" pitchFamily="18" charset="0"/>
              </a:rPr>
              <a:t>)</a:t>
            </a:r>
            <a:endParaRPr lang="vi-VN" sz="2800" dirty="0">
              <a:solidFill>
                <a:srgbClr val="00B050"/>
              </a:solidFill>
              <a:latin typeface="Times New Roman" panose="02020603050405020304" pitchFamily="18" charset="0"/>
              <a:ea typeface="Times New Roman" panose="02020603050405020304" pitchFamily="18" charset="0"/>
              <a:cs typeface="Times New Roman" pitchFamily="18" charset="0"/>
            </a:endParaRPr>
          </a:p>
        </p:txBody>
      </p:sp>
      <p:sp>
        <p:nvSpPr>
          <p:cNvPr id="10" name="Thought Bubble: Cloud 12">
            <a:extLst>
              <a:ext uri="{FF2B5EF4-FFF2-40B4-BE49-F238E27FC236}">
                <a16:creationId xmlns:a16="http://schemas.microsoft.com/office/drawing/2014/main" xmlns="" id="{8ED527A7-D147-439A-BD0D-E053724C6CAA}"/>
              </a:ext>
            </a:extLst>
          </p:cNvPr>
          <p:cNvSpPr/>
          <p:nvPr/>
        </p:nvSpPr>
        <p:spPr>
          <a:xfrm rot="796717">
            <a:off x="13000372" y="1490673"/>
            <a:ext cx="5474064" cy="3418188"/>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độ</a:t>
            </a:r>
            <a:r>
              <a:rPr lang="en-US" sz="2800" dirty="0" smtClean="0">
                <a:solidFill>
                  <a:srgbClr val="FF0000"/>
                </a:solidFill>
                <a:latin typeface="Times New Roman" panose="02020603050405020304" pitchFamily="18" charset="0"/>
                <a:cs typeface="Times New Roman" panose="02020603050405020304" pitchFamily="18" charset="0"/>
              </a:rPr>
              <a:t> pH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nước</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xmlns="" id="{33CADBED-E425-4A03-B71D-F4C37695E19B}"/>
              </a:ext>
            </a:extLst>
          </p:cNvPr>
          <p:cNvSpPr txBox="1"/>
          <p:nvPr/>
        </p:nvSpPr>
        <p:spPr>
          <a:xfrm>
            <a:off x="1122382" y="6515100"/>
            <a:ext cx="10231417" cy="954107"/>
          </a:xfrm>
          <a:prstGeom prst="rect">
            <a:avLst/>
          </a:prstGeom>
          <a:noFill/>
        </p:spPr>
        <p:txBody>
          <a:bodyPr wrap="square" rtlCol="0">
            <a:spAutoFit/>
          </a:bodyPr>
          <a:lstStyle/>
          <a:p>
            <a:r>
              <a:rPr lang="en-US" sz="2800" dirty="0">
                <a:solidFill>
                  <a:srgbClr val="00B050"/>
                </a:solidFill>
                <a:latin typeface="Times New Roman" panose="02020603050405020304" pitchFamily="18" charset="0"/>
                <a:cs typeface="Times New Roman" panose="02020603050405020304" pitchFamily="18" charset="0"/>
              </a:rPr>
              <a:t>(</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Để</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xác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định</a:t>
            </a:r>
            <a:r>
              <a:rPr lang="en-US" sz="2800" dirty="0">
                <a:solidFill>
                  <a:srgbClr val="00B050"/>
                </a:solidFill>
                <a:latin typeface="Times New Roman" panose="02020603050405020304" pitchFamily="18" charset="0"/>
                <a:cs typeface="Times New Roman" panose="02020603050405020304" pitchFamily="18" charset="0"/>
              </a:rPr>
              <a:t> đ</a:t>
            </a:r>
            <a:r>
              <a:rPr lang="vi-VN" sz="2800" dirty="0">
                <a:solidFill>
                  <a:srgbClr val="00B050"/>
                </a:solidFill>
                <a:latin typeface="Times New Roman" panose="02020603050405020304" pitchFamily="18" charset="0"/>
                <a:cs typeface="Times New Roman" panose="02020603050405020304" pitchFamily="18" charset="0"/>
              </a:rPr>
              <a:t>ư</a:t>
            </a:r>
            <a:r>
              <a:rPr lang="en-US" sz="2800" dirty="0" err="1">
                <a:solidFill>
                  <a:srgbClr val="00B050"/>
                </a:solidFill>
                <a:latin typeface="Times New Roman" panose="02020603050405020304" pitchFamily="18" charset="0"/>
                <a:cs typeface="Times New Roman" panose="02020603050405020304" pitchFamily="18" charset="0"/>
              </a:rPr>
              <a:t>ợc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độ</a:t>
            </a:r>
            <a:r>
              <a:rPr lang="en-US" sz="2800" dirty="0" smtClean="0">
                <a:solidFill>
                  <a:srgbClr val="00B050"/>
                </a:solidFill>
                <a:latin typeface="Times New Roman" panose="02020603050405020304" pitchFamily="18" charset="0"/>
                <a:cs typeface="Times New Roman" panose="02020603050405020304" pitchFamily="18" charset="0"/>
              </a:rPr>
              <a:t> pH </a:t>
            </a:r>
            <a:r>
              <a:rPr lang="en-US" sz="2800" dirty="0" err="1" smtClean="0">
                <a:solidFill>
                  <a:srgbClr val="00B050"/>
                </a:solidFill>
                <a:latin typeface="Times New Roman" panose="02020603050405020304" pitchFamily="18" charset="0"/>
                <a:cs typeface="Times New Roman" panose="02020603050405020304" pitchFamily="18" charset="0"/>
              </a:rPr>
              <a:t>trong</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a:solidFill>
                  <a:srgbClr val="00B050"/>
                </a:solidFill>
                <a:latin typeface="Times New Roman" panose="02020603050405020304" pitchFamily="18" charset="0"/>
                <a:cs typeface="Times New Roman" panose="02020603050405020304" pitchFamily="18" charset="0"/>
              </a:rPr>
              <a:t>n</a:t>
            </a:r>
            <a:r>
              <a:rPr lang="vi-VN" sz="2800" dirty="0">
                <a:solidFill>
                  <a:srgbClr val="00B050"/>
                </a:solidFill>
                <a:latin typeface="Times New Roman" panose="02020603050405020304" pitchFamily="18" charset="0"/>
                <a:cs typeface="Times New Roman" panose="02020603050405020304" pitchFamily="18" charset="0"/>
              </a:rPr>
              <a:t>ư</a:t>
            </a:r>
            <a:r>
              <a:rPr lang="en-US" sz="2800" dirty="0" err="1">
                <a:solidFill>
                  <a:srgbClr val="00B050"/>
                </a:solidFill>
                <a:latin typeface="Times New Roman" panose="02020603050405020304" pitchFamily="18" charset="0"/>
                <a:cs typeface="Times New Roman" panose="02020603050405020304" pitchFamily="18" charset="0"/>
              </a:rPr>
              <a:t>ớc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có</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thể</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sử</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dụng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máy</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đo</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điện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tử</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quỳ</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tím</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hoặc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sử</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dụng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bộ</a:t>
            </a:r>
            <a:r>
              <a:rPr lang="en-US" sz="2800" dirty="0">
                <a:solidFill>
                  <a:srgbClr val="00B050"/>
                </a:solidFill>
                <a:latin typeface="Times New Roman" panose="02020603050405020304" pitchFamily="18" charset="0"/>
                <a:cs typeface="Times New Roman" panose="02020603050405020304" pitchFamily="18" charset="0"/>
              </a:rPr>
              <a:t> KIT </a:t>
            </a:r>
            <a:r>
              <a:rPr lang="en-US" sz="2800" dirty="0" err="1" smtClean="0">
                <a:solidFill>
                  <a:srgbClr val="00B050"/>
                </a:solidFill>
                <a:latin typeface="Times New Roman" panose="02020603050405020304" pitchFamily="18" charset="0"/>
                <a:cs typeface="Times New Roman" panose="02020603050405020304" pitchFamily="18" charset="0"/>
              </a:rPr>
              <a:t>đo</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nhanh</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bằng</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phương</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pháp</a:t>
            </a:r>
            <a:r>
              <a:rPr lang="en-US" sz="2800" dirty="0" smtClean="0">
                <a:solidFill>
                  <a:srgbClr val="00B050"/>
                </a:solidFill>
                <a:latin typeface="Times New Roman" panose="02020603050405020304" pitchFamily="18" charset="0"/>
                <a:cs typeface="Times New Roman" panose="02020603050405020304" pitchFamily="18" charset="0"/>
              </a:rPr>
              <a:t> so </a:t>
            </a:r>
            <a:r>
              <a:rPr lang="en-US" sz="2800" dirty="0" err="1">
                <a:solidFill>
                  <a:srgbClr val="00B050"/>
                </a:solidFill>
                <a:latin typeface="Times New Roman" panose="02020603050405020304" pitchFamily="18" charset="0"/>
                <a:cs typeface="Times New Roman" panose="02020603050405020304" pitchFamily="18" charset="0"/>
              </a:rPr>
              <a:t>màu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smtClean="0">
                <a:solidFill>
                  <a:srgbClr val="00B050"/>
                </a:solidFill>
                <a:latin typeface="Times New Roman" panose="02020603050405020304" pitchFamily="18" charset="0"/>
                <a:cs typeface="Times New Roman" panose="02020603050405020304" pitchFamily="18" charset="0"/>
              </a:rPr>
              <a:t>)</a:t>
            </a:r>
            <a:endParaRPr lang="vi-VN" sz="2800" dirty="0">
              <a:solidFill>
                <a:srgbClr val="00B05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4400" y="5491828"/>
            <a:ext cx="5392485" cy="4098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12680991" y="9361518"/>
            <a:ext cx="5410200" cy="9254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itchFamily="18" charset="0"/>
                <a:cs typeface="Times New Roman" pitchFamily="18" charset="0"/>
              </a:rPr>
              <a:t>Chỉ</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thị</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màu</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và</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máy</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đo</a:t>
            </a:r>
            <a:r>
              <a:rPr lang="en-US" sz="2800" dirty="0" smtClean="0">
                <a:solidFill>
                  <a:schemeClr val="tx1"/>
                </a:solidFill>
                <a:latin typeface="Times New Roman" pitchFamily="18" charset="0"/>
                <a:cs typeface="Times New Roman" pitchFamily="18" charset="0"/>
              </a:rPr>
              <a:t> pH </a:t>
            </a:r>
            <a:r>
              <a:rPr lang="en-US" sz="2800" dirty="0" err="1" smtClean="0">
                <a:solidFill>
                  <a:schemeClr val="tx1"/>
                </a:solidFill>
                <a:latin typeface="Times New Roman" pitchFamily="18" charset="0"/>
                <a:cs typeface="Times New Roman" pitchFamily="18" charset="0"/>
              </a:rPr>
              <a:t>điện</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tử</a:t>
            </a:r>
            <a:endParaRPr lang="en-US" sz="2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56017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animBg="1"/>
      <p:bldP spid="9" grpId="0"/>
      <p:bldP spid="12" grpId="0"/>
      <p:bldP spid="10" grpId="0" animBg="1"/>
      <p:bldP spid="11"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A9B73D6-3641-4E47-9086-4A31C6BE85B4}"/>
              </a:ext>
            </a:extLst>
          </p:cNvPr>
          <p:cNvSpPr/>
          <p:nvPr/>
        </p:nvSpPr>
        <p:spPr>
          <a:xfrm>
            <a:off x="914400" y="469253"/>
            <a:ext cx="13563600" cy="646331"/>
          </a:xfrm>
          <a:prstGeom prst="rect">
            <a:avLst/>
          </a:prstGeom>
          <a:noFill/>
        </p:spPr>
        <p:txBody>
          <a:bodyPr wrap="square" lIns="91440" tIns="45720" rIns="91440" bIns="45720">
            <a:spAutoFit/>
          </a:bodyPr>
          <a:lstStyle/>
          <a:p>
            <a:pPr algn="ctr"/>
            <a:r>
              <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I. CÁC YÊU CẦU CHÍNH CỦA MÔI TR</a:t>
            </a:r>
            <a:r>
              <a:rPr lang="vi-VN"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Ư</a:t>
            </a:r>
            <a:r>
              <a:rPr lang="en-US" sz="3600" b="1" dirty="0">
                <a:ln w="22225">
                  <a:solidFill>
                    <a:schemeClr val="accent2"/>
                  </a:solidFill>
                  <a:prstDash val="solid"/>
                </a:ln>
                <a:solidFill>
                  <a:srgbClr val="0070C0"/>
                </a:solidFill>
                <a:latin typeface="Times New Roman" panose="02020603050405020304" pitchFamily="18" charset="0"/>
                <a:cs typeface="Times New Roman" panose="02020603050405020304" pitchFamily="18" charset="0"/>
              </a:rPr>
              <a:t>ỜNG NUÔI THỦY SẢN</a:t>
            </a:r>
            <a:endPar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00845791-8F5E-4DBB-BEAC-E60FCCEC7B02}"/>
              </a:ext>
            </a:extLst>
          </p:cNvPr>
          <p:cNvSpPr txBox="1"/>
          <p:nvPr/>
        </p:nvSpPr>
        <p:spPr>
          <a:xfrm>
            <a:off x="1113971" y="1223306"/>
            <a:ext cx="4463081" cy="646331"/>
          </a:xfrm>
          <a:prstGeom prst="rect">
            <a:avLst/>
          </a:prstGeom>
          <a:noFill/>
        </p:spPr>
        <p:txBody>
          <a:bodyPr wrap="none" rtlCol="0">
            <a:spAutoFit/>
          </a:bodyPr>
          <a:lstStyle/>
          <a:p>
            <a:r>
              <a:rPr lang="en-US" sz="3600" dirty="0">
                <a:solidFill>
                  <a:srgbClr val="7030A0"/>
                </a:solidFill>
              </a:rPr>
              <a:t>2</a:t>
            </a:r>
            <a:r>
              <a:rPr lang="en-US" sz="3600" dirty="0" smtClean="0">
                <a:solidFill>
                  <a:srgbClr val="7030A0"/>
                </a:solidFill>
              </a:rPr>
              <a:t>. </a:t>
            </a:r>
            <a:r>
              <a:rPr lang="en-US" sz="3600" dirty="0" err="1">
                <a:solidFill>
                  <a:srgbClr val="7030A0"/>
                </a:solidFill>
                <a:latin typeface="Times New Roman" pitchFamily="18" charset="0"/>
                <a:cs typeface="Times New Roman" pitchFamily="18" charset="0"/>
              </a:rPr>
              <a:t>Yêu</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cầu</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về</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thủy</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hóa</a:t>
            </a:r>
            <a:endParaRPr lang="vi-VN"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EEBC78BB-50DD-49A5-87D9-127FFDFC3F56}"/>
              </a:ext>
            </a:extLst>
          </p:cNvPr>
          <p:cNvSpPr txBox="1"/>
          <p:nvPr/>
        </p:nvSpPr>
        <p:spPr>
          <a:xfrm>
            <a:off x="1113971" y="2039616"/>
            <a:ext cx="4144083" cy="584775"/>
          </a:xfrm>
          <a:prstGeom prst="rect">
            <a:avLst/>
          </a:prstGeom>
          <a:noFill/>
        </p:spPr>
        <p:txBody>
          <a:bodyPr wrap="none" rtlCol="0">
            <a:spAutoFit/>
          </a:bodyPr>
          <a:lstStyle/>
          <a:p>
            <a:r>
              <a:rPr lang="en-US" sz="3200" dirty="0"/>
              <a:t>c</a:t>
            </a:r>
            <a:r>
              <a:rPr lang="en-US" sz="3200" dirty="0" smtClean="0"/>
              <a:t>. </a:t>
            </a:r>
            <a:r>
              <a:rPr lang="en-US" sz="3200" dirty="0" err="1" smtClean="0">
                <a:latin typeface="Times New Roman" panose="02020603050405020304" pitchFamily="18" charset="0"/>
                <a:cs typeface="Times New Roman" panose="02020603050405020304" pitchFamily="18" charset="0"/>
              </a:rPr>
              <a:t>Hàm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lượng</a:t>
            </a:r>
            <a:r>
              <a:rPr lang="en-US" sz="3200" dirty="0" smtClean="0">
                <a:latin typeface="Times New Roman" panose="02020603050405020304" pitchFamily="18" charset="0"/>
                <a:cs typeface="Times New Roman" panose="02020603050405020304" pitchFamily="18" charset="0"/>
              </a:rPr>
              <a:t> ammonia </a:t>
            </a:r>
            <a:endParaRPr lang="vi-VN" sz="3200" dirty="0">
              <a:latin typeface="Times New Roman" panose="02020603050405020304" pitchFamily="18" charset="0"/>
              <a:cs typeface="Times New Roman" panose="02020603050405020304" pitchFamily="18" charset="0"/>
            </a:endParaRPr>
          </a:p>
        </p:txBody>
      </p:sp>
      <p:sp>
        <p:nvSpPr>
          <p:cNvPr id="8" name="Thought Bubble: Cloud 7">
            <a:extLst>
              <a:ext uri="{FF2B5EF4-FFF2-40B4-BE49-F238E27FC236}">
                <a16:creationId xmlns:a16="http://schemas.microsoft.com/office/drawing/2014/main" xmlns="" id="{B035488E-0128-415A-8389-4C8DAF6D4B95}"/>
              </a:ext>
            </a:extLst>
          </p:cNvPr>
          <p:cNvSpPr/>
          <p:nvPr/>
        </p:nvSpPr>
        <p:spPr>
          <a:xfrm rot="757473">
            <a:off x="13563278" y="1665346"/>
            <a:ext cx="4254925" cy="2890685"/>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itchFamily="18" charset="0"/>
                <a:cs typeface="Times New Roman" pitchFamily="18" charset="0"/>
              </a:rPr>
              <a:t>Nêu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nguồn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gốc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sản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sinh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ra</a:t>
            </a:r>
            <a:r>
              <a:rPr lang="en-US" sz="2800" dirty="0">
                <a:solidFill>
                  <a:srgbClr val="FF0000"/>
                </a:solidFill>
                <a:latin typeface="Times New Roman" pitchFamily="18" charset="0"/>
                <a:cs typeface="Times New Roman" pitchFamily="18" charset="0"/>
              </a:rPr>
              <a:t> ammonia </a:t>
            </a:r>
            <a:r>
              <a:rPr lang="en-US" sz="2800" dirty="0" err="1">
                <a:solidFill>
                  <a:srgbClr val="FF0000"/>
                </a:solidFill>
                <a:latin typeface="Times New Roman" pitchFamily="18" charset="0"/>
                <a:cs typeface="Times New Roman" pitchFamily="18" charset="0"/>
              </a:rPr>
              <a:t>trong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ao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nuôi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thuỷ</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sản</a:t>
            </a:r>
            <a:r>
              <a:rPr lang="en-US" sz="2800" dirty="0">
                <a:solidFill>
                  <a:srgbClr val="FF0000"/>
                </a:solidFill>
                <a:latin typeface="Times New Roman" pitchFamily="18" charset="0"/>
                <a:cs typeface="Times New Roman" pitchFamily="18" charset="0"/>
              </a:rPr>
              <a:t>? </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C5C810D1-83BB-4711-9546-A4D7E07AD998}"/>
              </a:ext>
            </a:extLst>
          </p:cNvPr>
          <p:cNvSpPr/>
          <p:nvPr/>
        </p:nvSpPr>
        <p:spPr>
          <a:xfrm>
            <a:off x="947057" y="2794371"/>
            <a:ext cx="11854543" cy="2246769"/>
          </a:xfrm>
          <a:prstGeom prst="rect">
            <a:avLst/>
          </a:prstGeom>
        </p:spPr>
        <p:txBody>
          <a:bodyPr wrap="square">
            <a:spAutoFit/>
          </a:bodyPr>
          <a:lstStyle/>
          <a:p>
            <a:pPr marL="457200" indent="-457200">
              <a:spcAft>
                <a:spcPts val="0"/>
              </a:spcAft>
              <a:buFontTx/>
              <a:buChar char="-"/>
            </a:pP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thuỷ</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khí</a:t>
            </a:r>
            <a:r>
              <a:rPr lang="en-US" sz="2800" dirty="0" smtClean="0">
                <a:latin typeface="Times New Roman" panose="02020603050405020304" pitchFamily="18" charset="0"/>
                <a:cs typeface="Times New Roman" panose="02020603050405020304" pitchFamily="18" charset="0"/>
              </a:rPr>
              <a:t> ammonia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nguồn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gốc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thuỷ</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huỷ</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hữu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chứa</a:t>
            </a:r>
            <a:r>
              <a:rPr lang="en-US" sz="2800" dirty="0" smtClean="0">
                <a:latin typeface="Times New Roman" panose="02020603050405020304" pitchFamily="18" charset="0"/>
                <a:cs typeface="Times New Roman" panose="02020603050405020304" pitchFamily="18" charset="0"/>
              </a:rPr>
              <a:t> nitrogen</a:t>
            </a:r>
          </a:p>
          <a:p>
            <a:pPr marL="457200" indent="-457200">
              <a:buFontTx/>
              <a:buChar char="-"/>
            </a:pP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ammonia </a:t>
            </a:r>
            <a:r>
              <a:rPr lang="en-US" sz="2800" dirty="0" err="1" smtClean="0">
                <a:latin typeface="Times New Roman" panose="02020603050405020304" pitchFamily="18" charset="0"/>
                <a:cs typeface="Times New Roman" panose="02020603050405020304" pitchFamily="18" charset="0"/>
              </a:rPr>
              <a:t>cao</a:t>
            </a:r>
            <a:endParaRPr lang="vi-VN"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A80C7029-B5B1-4ED0-9F13-CBDD649E44BA}"/>
              </a:ext>
            </a:extLst>
          </p:cNvPr>
          <p:cNvSpPr/>
          <p:nvPr/>
        </p:nvSpPr>
        <p:spPr>
          <a:xfrm>
            <a:off x="1082656" y="5177143"/>
            <a:ext cx="11549743" cy="1815882"/>
          </a:xfrm>
          <a:prstGeom prst="rect">
            <a:avLst/>
          </a:prstGeom>
        </p:spPr>
        <p:txBody>
          <a:bodyPr wrap="square">
            <a:spAutoFit/>
          </a:bodyPr>
          <a:lstStyle/>
          <a:p>
            <a:r>
              <a:rPr lang="en-US" sz="2800" dirty="0" smtClean="0">
                <a:solidFill>
                  <a:srgbClr val="00B050"/>
                </a:solidFill>
                <a:latin typeface="Times New Roman" pitchFamily="18" charset="0"/>
                <a:cs typeface="Times New Roman" pitchFamily="18" charset="0"/>
              </a:rPr>
              <a:t>(</a:t>
            </a:r>
            <a:r>
              <a:rPr lang="en-US" sz="2800" dirty="0" err="1">
                <a:solidFill>
                  <a:srgbClr val="00B050"/>
                </a:solidFill>
                <a:latin typeface="Times New Roman" pitchFamily="18" charset="0"/>
                <a:cs typeface="Times New Roman" pitchFamily="18" charset="0"/>
              </a:rPr>
              <a:t>Trong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nước</a:t>
            </a:r>
            <a:r>
              <a:rPr lang="en-US" sz="2800" dirty="0">
                <a:solidFill>
                  <a:srgbClr val="00B050"/>
                </a:solidFill>
                <a:latin typeface="Times New Roman" pitchFamily="18" charset="0"/>
                <a:cs typeface="Times New Roman" pitchFamily="18" charset="0"/>
              </a:rPr>
              <a:t>, ammonia </a:t>
            </a:r>
            <a:r>
              <a:rPr lang="en-US" sz="2800" dirty="0" err="1">
                <a:solidFill>
                  <a:srgbClr val="00B050"/>
                </a:solidFill>
                <a:latin typeface="Times New Roman" pitchFamily="18" charset="0"/>
                <a:cs typeface="Times New Roman" pitchFamily="18" charset="0"/>
              </a:rPr>
              <a:t>tồn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tại</a:t>
            </a:r>
            <a:r>
              <a:rPr lang="en-US" sz="2800" dirty="0">
                <a:solidFill>
                  <a:srgbClr val="00B050"/>
                </a:solidFill>
                <a:latin typeface="Times New Roman" pitchFamily="18" charset="0"/>
                <a:cs typeface="Times New Roman" pitchFamily="18" charset="0"/>
              </a:rPr>
              <a:t> ở 2 </a:t>
            </a:r>
            <a:r>
              <a:rPr lang="en-US" sz="2800" dirty="0" err="1">
                <a:solidFill>
                  <a:srgbClr val="00B050"/>
                </a:solidFill>
                <a:latin typeface="Times New Roman" pitchFamily="18" charset="0"/>
                <a:cs typeface="Times New Roman" pitchFamily="18" charset="0"/>
              </a:rPr>
              <a:t>dạng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dạng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khí</a:t>
            </a:r>
            <a:r>
              <a:rPr lang="en-US" sz="2800" dirty="0">
                <a:solidFill>
                  <a:srgbClr val="00B050"/>
                </a:solidFill>
                <a:latin typeface="Times New Roman" pitchFamily="18" charset="0"/>
                <a:cs typeface="Times New Roman" pitchFamily="18" charset="0"/>
              </a:rPr>
              <a:t> NH3 </a:t>
            </a:r>
            <a:r>
              <a:rPr lang="en-US" sz="2800" dirty="0" err="1">
                <a:solidFill>
                  <a:srgbClr val="00B050"/>
                </a:solidFill>
                <a:latin typeface="Times New Roman" pitchFamily="18" charset="0"/>
                <a:cs typeface="Times New Roman" pitchFamily="18" charset="0"/>
              </a:rPr>
              <a:t>và</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dạng</a:t>
            </a:r>
            <a:r>
              <a:rPr lang="en-US" sz="2800" dirty="0">
                <a:solidFill>
                  <a:srgbClr val="00B050"/>
                </a:solidFill>
                <a:latin typeface="Times New Roman" pitchFamily="18" charset="0"/>
                <a:cs typeface="Times New Roman" pitchFamily="18" charset="0"/>
              </a:rPr>
              <a:t> ion NH4+, </a:t>
            </a:r>
            <a:r>
              <a:rPr lang="en-US" sz="2800" dirty="0" err="1">
                <a:solidFill>
                  <a:srgbClr val="00B050"/>
                </a:solidFill>
                <a:latin typeface="Times New Roman" pitchFamily="18" charset="0"/>
                <a:cs typeface="Times New Roman" pitchFamily="18" charset="0"/>
              </a:rPr>
              <a:t>trong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đó</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dạng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khí</a:t>
            </a:r>
            <a:r>
              <a:rPr lang="en-US" sz="2800" dirty="0">
                <a:solidFill>
                  <a:srgbClr val="00B050"/>
                </a:solidFill>
                <a:latin typeface="Times New Roman" pitchFamily="18" charset="0"/>
                <a:cs typeface="Times New Roman" pitchFamily="18" charset="0"/>
              </a:rPr>
              <a:t> NH3 </a:t>
            </a:r>
            <a:r>
              <a:rPr lang="en-US" sz="2800" dirty="0" err="1">
                <a:solidFill>
                  <a:srgbClr val="00B050"/>
                </a:solidFill>
                <a:latin typeface="Times New Roman" pitchFamily="18" charset="0"/>
                <a:cs typeface="Times New Roman" pitchFamily="18" charset="0"/>
              </a:rPr>
              <a:t>có</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độ</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độc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rất</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cao</a:t>
            </a:r>
            <a:r>
              <a:rPr lang="en-US" sz="2800" dirty="0">
                <a:solidFill>
                  <a:srgbClr val="00B050"/>
                </a:solidFill>
                <a:latin typeface="Times New Roman" pitchFamily="18" charset="0"/>
                <a:cs typeface="Times New Roman" pitchFamily="18" charset="0"/>
              </a:rPr>
              <a:t> so </a:t>
            </a:r>
            <a:r>
              <a:rPr lang="en-US" sz="2800" dirty="0" err="1">
                <a:solidFill>
                  <a:srgbClr val="00B050"/>
                </a:solidFill>
                <a:latin typeface="Times New Roman" pitchFamily="18" charset="0"/>
                <a:cs typeface="Times New Roman" pitchFamily="18" charset="0"/>
              </a:rPr>
              <a:t>với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dạng</a:t>
            </a:r>
            <a:r>
              <a:rPr lang="en-US" sz="2800" dirty="0">
                <a:solidFill>
                  <a:srgbClr val="00B050"/>
                </a:solidFill>
                <a:latin typeface="Times New Roman" pitchFamily="18" charset="0"/>
                <a:cs typeface="Times New Roman" pitchFamily="18" charset="0"/>
              </a:rPr>
              <a:t> ion. </a:t>
            </a:r>
            <a:r>
              <a:rPr lang="en-US" sz="2800" dirty="0" err="1">
                <a:solidFill>
                  <a:srgbClr val="00B050"/>
                </a:solidFill>
                <a:latin typeface="Times New Roman" pitchFamily="18" charset="0"/>
                <a:cs typeface="Times New Roman" pitchFamily="18" charset="0"/>
              </a:rPr>
              <a:t>Tỉ</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lệ</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tồn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tại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của</a:t>
            </a:r>
            <a:r>
              <a:rPr lang="en-US" sz="2800" dirty="0">
                <a:solidFill>
                  <a:srgbClr val="00B050"/>
                </a:solidFill>
                <a:latin typeface="Times New Roman" pitchFamily="18" charset="0"/>
                <a:cs typeface="Times New Roman" pitchFamily="18" charset="0"/>
              </a:rPr>
              <a:t> 2 </a:t>
            </a:r>
            <a:r>
              <a:rPr lang="en-US" sz="2800" dirty="0" err="1">
                <a:solidFill>
                  <a:srgbClr val="00B050"/>
                </a:solidFill>
                <a:latin typeface="Times New Roman" pitchFamily="18" charset="0"/>
                <a:cs typeface="Times New Roman" pitchFamily="18" charset="0"/>
              </a:rPr>
              <a:t>dạng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hợp</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chất</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này</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phụ</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thuộc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vào</a:t>
            </a:r>
            <a:r>
              <a:rPr lang="en-US" sz="2800" dirty="0">
                <a:solidFill>
                  <a:srgbClr val="00B050"/>
                </a:solidFill>
                <a:latin typeface="Times New Roman" pitchFamily="18" charset="0"/>
                <a:cs typeface="Times New Roman" pitchFamily="18" charset="0"/>
              </a:rPr>
              <a:t> pH </a:t>
            </a:r>
            <a:r>
              <a:rPr lang="en-US" sz="2800" dirty="0" err="1">
                <a:solidFill>
                  <a:srgbClr val="00B050"/>
                </a:solidFill>
                <a:latin typeface="Times New Roman" pitchFamily="18" charset="0"/>
                <a:cs typeface="Times New Roman" pitchFamily="18" charset="0"/>
              </a:rPr>
              <a:t>và</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nhiệt</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độ</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của</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nước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Khi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nhiệt</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độ</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tăng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hoặc</a:t>
            </a:r>
            <a:r>
              <a:rPr lang="en-US" sz="2800" dirty="0">
                <a:solidFill>
                  <a:srgbClr val="00B050"/>
                </a:solidFill>
                <a:latin typeface="Times New Roman" pitchFamily="18" charset="0"/>
                <a:cs typeface="Times New Roman" pitchFamily="18" charset="0"/>
              </a:rPr>
              <a:t> pH </a:t>
            </a:r>
            <a:r>
              <a:rPr lang="en-US" sz="2800" dirty="0" err="1">
                <a:solidFill>
                  <a:srgbClr val="00B050"/>
                </a:solidFill>
                <a:latin typeface="Times New Roman" pitchFamily="18" charset="0"/>
                <a:cs typeface="Times New Roman" pitchFamily="18" charset="0"/>
              </a:rPr>
              <a:t>tăng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thì</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tỉ</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lệ</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hàm</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lượng</a:t>
            </a:r>
            <a:r>
              <a:rPr lang="en-US" sz="2800" dirty="0">
                <a:solidFill>
                  <a:srgbClr val="00B050"/>
                </a:solidFill>
                <a:latin typeface="Times New Roman" pitchFamily="18" charset="0"/>
                <a:cs typeface="Times New Roman" pitchFamily="18" charset="0"/>
              </a:rPr>
              <a:t> NH3 </a:t>
            </a:r>
            <a:r>
              <a:rPr lang="en-US" sz="2800" dirty="0" err="1">
                <a:solidFill>
                  <a:srgbClr val="00B050"/>
                </a:solidFill>
                <a:latin typeface="Times New Roman" pitchFamily="18" charset="0"/>
                <a:cs typeface="Times New Roman" pitchFamily="18" charset="0"/>
              </a:rPr>
              <a:t>tăng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lên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tăng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độ</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độc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của</a:t>
            </a:r>
            <a:r>
              <a:rPr lang="en-US" sz="2800" dirty="0">
                <a:solidFill>
                  <a:srgbClr val="00B050"/>
                </a:solidFill>
                <a:latin typeface="Times New Roman" pitchFamily="18" charset="0"/>
                <a:cs typeface="Times New Roman" pitchFamily="18" charset="0"/>
              </a:rPr>
              <a:t> </a:t>
            </a:r>
            <a:r>
              <a:rPr lang="en-US" sz="2800" dirty="0" smtClean="0">
                <a:solidFill>
                  <a:srgbClr val="00B050"/>
                </a:solidFill>
                <a:latin typeface="Times New Roman" pitchFamily="18" charset="0"/>
                <a:cs typeface="Times New Roman" pitchFamily="18" charset="0"/>
              </a:rPr>
              <a:t>ammonia) </a:t>
            </a:r>
          </a:p>
        </p:txBody>
      </p:sp>
      <p:sp>
        <p:nvSpPr>
          <p:cNvPr id="10" name="Thought Bubble: Cloud 7">
            <a:extLst>
              <a:ext uri="{FF2B5EF4-FFF2-40B4-BE49-F238E27FC236}">
                <a16:creationId xmlns:a16="http://schemas.microsoft.com/office/drawing/2014/main" xmlns="" id="{B035488E-0128-415A-8389-4C8DAF6D4B95}"/>
              </a:ext>
            </a:extLst>
          </p:cNvPr>
          <p:cNvSpPr/>
          <p:nvPr/>
        </p:nvSpPr>
        <p:spPr>
          <a:xfrm rot="813928">
            <a:off x="13531061" y="1569642"/>
            <a:ext cx="4254925" cy="3222671"/>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0000"/>
                </a:solidFill>
                <a:latin typeface="Times New Roman" pitchFamily="18" charset="0"/>
                <a:cs typeface="Times New Roman" pitchFamily="18" charset="0"/>
              </a:rPr>
              <a:t>Để</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động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vật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thuỷ</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sản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sinh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trưởng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tốt</a:t>
            </a:r>
            <a:r>
              <a:rPr lang="en-US" sz="2800" dirty="0" smtClean="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a:t>
            </a:r>
            <a:r>
              <a:rPr lang="en-US" sz="2800" dirty="0" err="1" smtClean="0">
                <a:solidFill>
                  <a:srgbClr val="FF0000"/>
                </a:solidFill>
                <a:latin typeface="Times New Roman" pitchFamily="18" charset="0"/>
                <a:cs typeface="Times New Roman" pitchFamily="18" charset="0"/>
              </a:rPr>
              <a:t>àm</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lượng</a:t>
            </a:r>
            <a:r>
              <a:rPr lang="en-US" sz="2800" dirty="0" smtClean="0">
                <a:solidFill>
                  <a:srgbClr val="FF0000"/>
                </a:solidFill>
                <a:latin typeface="Times New Roman" pitchFamily="18" charset="0"/>
                <a:cs typeface="Times New Roman" pitchFamily="18" charset="0"/>
              </a:rPr>
              <a:t> ammonia </a:t>
            </a:r>
            <a:r>
              <a:rPr lang="en-US" sz="2800" dirty="0" err="1" smtClean="0">
                <a:solidFill>
                  <a:srgbClr val="FF0000"/>
                </a:solidFill>
                <a:latin typeface="Times New Roman" pitchFamily="18" charset="0"/>
                <a:cs typeface="Times New Roman" pitchFamily="18" charset="0"/>
              </a:rPr>
              <a:t>nằm</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trong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khoảng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bao</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nhiêu</a:t>
            </a:r>
            <a:r>
              <a:rPr lang="en-US" sz="2800" dirty="0" smtClean="0">
                <a:solidFill>
                  <a:srgbClr val="FF0000"/>
                </a:solidFill>
                <a:latin typeface="Times New Roman" pitchFamily="18" charset="0"/>
                <a:cs typeface="Times New Roman"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149018" y="7171372"/>
            <a:ext cx="10178143" cy="954107"/>
          </a:xfrm>
          <a:prstGeom prst="rect">
            <a:avLst/>
          </a:prstGeom>
          <a:noFill/>
        </p:spPr>
        <p:txBody>
          <a:bodyPr wrap="square" rtlCol="0">
            <a:spAutoFit/>
          </a:bodyPr>
          <a:lstStyle/>
          <a:p>
            <a:r>
              <a:rPr lang="en-US" sz="2800" dirty="0" smtClean="0"/>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thuỷ</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sản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trưởng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tốt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hàm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lượng</a:t>
            </a:r>
            <a:r>
              <a:rPr lang="en-US" sz="2800" dirty="0" smtClean="0">
                <a:latin typeface="Times New Roman" pitchFamily="18" charset="0"/>
                <a:cs typeface="Times New Roman" pitchFamily="18" charset="0"/>
              </a:rPr>
              <a:t> ammonia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duy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dưới</a:t>
            </a:r>
            <a:r>
              <a:rPr lang="en-US" sz="2800" dirty="0" smtClean="0">
                <a:latin typeface="Times New Roman" pitchFamily="18" charset="0"/>
                <a:cs typeface="Times New Roman" pitchFamily="18" charset="0"/>
              </a:rPr>
              <a:t> 0,1 mg/L.</a:t>
            </a:r>
            <a:endParaRPr lang="en-US" sz="2800" dirty="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03063" y="5166651"/>
            <a:ext cx="4906963" cy="490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hought Bubble: Cloud 12">
            <a:extLst>
              <a:ext uri="{FF2B5EF4-FFF2-40B4-BE49-F238E27FC236}">
                <a16:creationId xmlns:a16="http://schemas.microsoft.com/office/drawing/2014/main" xmlns="" id="{8ED527A7-D147-439A-BD0D-E053724C6CAA}"/>
              </a:ext>
            </a:extLst>
          </p:cNvPr>
          <p:cNvSpPr/>
          <p:nvPr/>
        </p:nvSpPr>
        <p:spPr>
          <a:xfrm rot="796717">
            <a:off x="13000372" y="1490673"/>
            <a:ext cx="5474064" cy="3418188"/>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lượng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smtClean="0">
                <a:solidFill>
                  <a:srgbClr val="FF0000"/>
                </a:solidFill>
                <a:latin typeface="Times New Roman" panose="02020603050405020304" pitchFamily="18" charset="0"/>
                <a:cs typeface="Times New Roman" panose="02020603050405020304" pitchFamily="18" charset="0"/>
              </a:rPr>
              <a:t>ammonia </a:t>
            </a:r>
            <a:r>
              <a:rPr lang="en-US" sz="2800" dirty="0" err="1">
                <a:solidFill>
                  <a:srgbClr val="FF0000"/>
                </a:solidFill>
                <a:latin typeface="Times New Roman" panose="02020603050405020304" pitchFamily="18" charset="0"/>
                <a:cs typeface="Times New Roman" panose="02020603050405020304" pitchFamily="18" charset="0"/>
              </a:rPr>
              <a:t>hòa</a:t>
            </a:r>
            <a:r>
              <a:rPr lang="en-US" sz="2800" dirty="0">
                <a:solidFill>
                  <a:srgbClr val="FF0000"/>
                </a:solidFill>
                <a:latin typeface="Times New Roman" panose="02020603050405020304" pitchFamily="18" charset="0"/>
                <a:cs typeface="Times New Roman" panose="02020603050405020304" pitchFamily="18" charset="0"/>
              </a:rPr>
              <a:t> tan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nước</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xmlns="" id="{33CADBED-E425-4A03-B71D-F4C37695E19B}"/>
              </a:ext>
            </a:extLst>
          </p:cNvPr>
          <p:cNvSpPr txBox="1"/>
          <p:nvPr/>
        </p:nvSpPr>
        <p:spPr>
          <a:xfrm>
            <a:off x="1122382" y="8191500"/>
            <a:ext cx="10231417" cy="1384995"/>
          </a:xfrm>
          <a:prstGeom prst="rect">
            <a:avLst/>
          </a:prstGeom>
          <a:noFill/>
        </p:spPr>
        <p:txBody>
          <a:bodyPr wrap="square" rtlCol="0">
            <a:spAutoFit/>
          </a:bodyPr>
          <a:lstStyle/>
          <a:p>
            <a:r>
              <a:rPr lang="en-US" sz="2800" dirty="0">
                <a:solidFill>
                  <a:srgbClr val="00B050"/>
                </a:solidFill>
                <a:latin typeface="Times New Roman" panose="02020603050405020304" pitchFamily="18" charset="0"/>
                <a:cs typeface="Times New Roman" panose="02020603050405020304" pitchFamily="18" charset="0"/>
              </a:rPr>
              <a:t>(</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Để</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xác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định</a:t>
            </a:r>
            <a:r>
              <a:rPr lang="en-US" sz="2800" dirty="0">
                <a:solidFill>
                  <a:srgbClr val="00B050"/>
                </a:solidFill>
                <a:latin typeface="Times New Roman" panose="02020603050405020304" pitchFamily="18" charset="0"/>
                <a:cs typeface="Times New Roman" panose="02020603050405020304" pitchFamily="18" charset="0"/>
              </a:rPr>
              <a:t> đ</a:t>
            </a:r>
            <a:r>
              <a:rPr lang="vi-VN" sz="2800" dirty="0">
                <a:solidFill>
                  <a:srgbClr val="00B050"/>
                </a:solidFill>
                <a:latin typeface="Times New Roman" panose="02020603050405020304" pitchFamily="18" charset="0"/>
                <a:cs typeface="Times New Roman" panose="02020603050405020304" pitchFamily="18" charset="0"/>
              </a:rPr>
              <a:t>ư</a:t>
            </a:r>
            <a:r>
              <a:rPr lang="en-US" sz="2800" dirty="0" err="1">
                <a:solidFill>
                  <a:srgbClr val="00B050"/>
                </a:solidFill>
                <a:latin typeface="Times New Roman" panose="02020603050405020304" pitchFamily="18" charset="0"/>
                <a:cs typeface="Times New Roman" panose="02020603050405020304" pitchFamily="18" charset="0"/>
              </a:rPr>
              <a:t>ợc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hàm</a:t>
            </a:r>
            <a:r>
              <a:rPr lang="en-US" sz="2800" dirty="0">
                <a:solidFill>
                  <a:srgbClr val="00B050"/>
                </a:solidFill>
                <a:latin typeface="Times New Roman" panose="02020603050405020304" pitchFamily="18" charset="0"/>
                <a:cs typeface="Times New Roman" panose="02020603050405020304" pitchFamily="18" charset="0"/>
              </a:rPr>
              <a:t> l</a:t>
            </a:r>
            <a:r>
              <a:rPr lang="vi-VN" sz="2800" dirty="0">
                <a:solidFill>
                  <a:srgbClr val="00B050"/>
                </a:solidFill>
                <a:latin typeface="Times New Roman" panose="02020603050405020304" pitchFamily="18" charset="0"/>
                <a:cs typeface="Times New Roman" panose="02020603050405020304" pitchFamily="18" charset="0"/>
              </a:rPr>
              <a:t>ư</a:t>
            </a:r>
            <a:r>
              <a:rPr lang="en-US" sz="2800" dirty="0" err="1">
                <a:solidFill>
                  <a:srgbClr val="00B050"/>
                </a:solidFill>
                <a:latin typeface="Times New Roman" panose="02020603050405020304" pitchFamily="18" charset="0"/>
                <a:cs typeface="Times New Roman" panose="02020603050405020304" pitchFamily="18" charset="0"/>
              </a:rPr>
              <a:t>ợng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smtClean="0">
                <a:solidFill>
                  <a:srgbClr val="00B050"/>
                </a:solidFill>
                <a:latin typeface="Times New Roman" panose="02020603050405020304" pitchFamily="18" charset="0"/>
                <a:cs typeface="Times New Roman" panose="02020603050405020304" pitchFamily="18" charset="0"/>
              </a:rPr>
              <a:t>ammonia </a:t>
            </a:r>
            <a:r>
              <a:rPr lang="en-US" sz="2800" dirty="0" err="1" smtClean="0">
                <a:solidFill>
                  <a:srgbClr val="00B050"/>
                </a:solidFill>
                <a:latin typeface="Times New Roman" panose="02020603050405020304" pitchFamily="18" charset="0"/>
                <a:cs typeface="Times New Roman" panose="02020603050405020304" pitchFamily="18" charset="0"/>
              </a:rPr>
              <a:t>trong</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a:solidFill>
                  <a:srgbClr val="00B050"/>
                </a:solidFill>
                <a:latin typeface="Times New Roman" panose="02020603050405020304" pitchFamily="18" charset="0"/>
                <a:cs typeface="Times New Roman" panose="02020603050405020304" pitchFamily="18" charset="0"/>
              </a:rPr>
              <a:t>n</a:t>
            </a:r>
            <a:r>
              <a:rPr lang="vi-VN" sz="2800" dirty="0">
                <a:solidFill>
                  <a:srgbClr val="00B050"/>
                </a:solidFill>
                <a:latin typeface="Times New Roman" panose="02020603050405020304" pitchFamily="18" charset="0"/>
                <a:cs typeface="Times New Roman" panose="02020603050405020304" pitchFamily="18" charset="0"/>
              </a:rPr>
              <a:t>ư</a:t>
            </a:r>
            <a:r>
              <a:rPr lang="en-US" sz="2800" dirty="0" err="1">
                <a:solidFill>
                  <a:srgbClr val="00B050"/>
                </a:solidFill>
                <a:latin typeface="Times New Roman" panose="02020603050405020304" pitchFamily="18" charset="0"/>
                <a:cs typeface="Times New Roman" panose="02020603050405020304" pitchFamily="18" charset="0"/>
              </a:rPr>
              <a:t>ớc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có</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thể</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sử</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dụng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ph</a:t>
            </a:r>
            <a:r>
              <a:rPr lang="vi-VN" sz="2800" dirty="0">
                <a:solidFill>
                  <a:srgbClr val="00B050"/>
                </a:solidFill>
                <a:latin typeface="Times New Roman" panose="02020603050405020304" pitchFamily="18" charset="0"/>
                <a:cs typeface="Times New Roman" panose="02020603050405020304" pitchFamily="18" charset="0"/>
              </a:rPr>
              <a:t>ư</a:t>
            </a:r>
            <a:r>
              <a:rPr lang="en-US" sz="2800" dirty="0" err="1">
                <a:solidFill>
                  <a:srgbClr val="00B050"/>
                </a:solidFill>
                <a:latin typeface="Times New Roman" panose="02020603050405020304" pitchFamily="18" charset="0"/>
                <a:cs typeface="Times New Roman" panose="02020603050405020304" pitchFamily="18" charset="0"/>
              </a:rPr>
              <a:t>ơng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pháp</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phân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tích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chuẩn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độ</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trong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phòng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thí</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nghiệm</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đo</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trực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tiếp</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bằng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máy</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đo</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điện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tử</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hoặc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sử</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dụng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bộ</a:t>
            </a:r>
            <a:r>
              <a:rPr lang="en-US" sz="2800" dirty="0">
                <a:solidFill>
                  <a:srgbClr val="00B050"/>
                </a:solidFill>
                <a:latin typeface="Times New Roman" panose="02020603050405020304" pitchFamily="18" charset="0"/>
                <a:cs typeface="Times New Roman" panose="02020603050405020304" pitchFamily="18" charset="0"/>
              </a:rPr>
              <a:t> KIT </a:t>
            </a:r>
            <a:r>
              <a:rPr lang="en-US" sz="2800" dirty="0" smtClean="0">
                <a:solidFill>
                  <a:srgbClr val="00B050"/>
                </a:solidFill>
                <a:latin typeface="Times New Roman" panose="02020603050405020304" pitchFamily="18" charset="0"/>
                <a:cs typeface="Times New Roman" panose="02020603050405020304" pitchFamily="18" charset="0"/>
              </a:rPr>
              <a:t>so </a:t>
            </a:r>
            <a:r>
              <a:rPr lang="en-US" sz="2800" dirty="0" err="1">
                <a:solidFill>
                  <a:srgbClr val="00B050"/>
                </a:solidFill>
                <a:latin typeface="Times New Roman" panose="02020603050405020304" pitchFamily="18" charset="0"/>
                <a:cs typeface="Times New Roman" panose="02020603050405020304" pitchFamily="18" charset="0"/>
              </a:rPr>
              <a:t>màu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smtClean="0">
                <a:solidFill>
                  <a:srgbClr val="00B050"/>
                </a:solidFill>
                <a:latin typeface="Times New Roman" panose="02020603050405020304" pitchFamily="18" charset="0"/>
                <a:cs typeface="Times New Roman" panose="02020603050405020304" pitchFamily="18" charset="0"/>
              </a:rPr>
              <a:t>)</a:t>
            </a:r>
            <a:endParaRPr lang="vi-VN" sz="2800" dirty="0">
              <a:solidFill>
                <a:srgbClr val="00B05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5468600" y="8688847"/>
            <a:ext cx="2514600" cy="1333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itchFamily="18" charset="0"/>
                <a:cs typeface="Times New Roman" pitchFamily="18" charset="0"/>
              </a:rPr>
              <a:t>Máy</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đo</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nồng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độ</a:t>
            </a:r>
            <a:r>
              <a:rPr lang="en-US" sz="2800" dirty="0" smtClean="0">
                <a:solidFill>
                  <a:schemeClr val="tx1"/>
                </a:solidFill>
                <a:latin typeface="Times New Roman" pitchFamily="18" charset="0"/>
                <a:cs typeface="Times New Roman" pitchFamily="18" charset="0"/>
              </a:rPr>
              <a:t> ammonia </a:t>
            </a:r>
            <a:r>
              <a:rPr lang="en-US" sz="2800" dirty="0" err="1" smtClean="0">
                <a:solidFill>
                  <a:schemeClr val="tx1"/>
                </a:solidFill>
                <a:latin typeface="Times New Roman" pitchFamily="18" charset="0"/>
                <a:cs typeface="Times New Roman" pitchFamily="18" charset="0"/>
              </a:rPr>
              <a:t>trong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nước</a:t>
            </a:r>
            <a:endParaRPr lang="en-US" sz="2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75584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fade">
                                      <p:cBhvr>
                                        <p:cTn id="46" dur="500"/>
                                        <p:tgtEl>
                                          <p:spTgt spid="102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p:bldP spid="12" grpId="0"/>
      <p:bldP spid="10" grpId="0" animBg="1"/>
      <p:bldP spid="11" grpId="0"/>
      <p:bldP spid="13" grpId="0" animBg="1"/>
      <p:bldP spid="15"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A9B73D6-3641-4E47-9086-4A31C6BE85B4}"/>
              </a:ext>
            </a:extLst>
          </p:cNvPr>
          <p:cNvSpPr/>
          <p:nvPr/>
        </p:nvSpPr>
        <p:spPr>
          <a:xfrm>
            <a:off x="609600" y="469253"/>
            <a:ext cx="13563600" cy="646331"/>
          </a:xfrm>
          <a:prstGeom prst="rect">
            <a:avLst/>
          </a:prstGeom>
          <a:noFill/>
        </p:spPr>
        <p:txBody>
          <a:bodyPr wrap="square" lIns="91440" tIns="45720" rIns="91440" bIns="45720">
            <a:spAutoFit/>
          </a:bodyPr>
          <a:lstStyle/>
          <a:p>
            <a:pPr algn="ctr"/>
            <a:r>
              <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I. CÁC YÊU CẦU CHÍNH CỦA MÔI TR</a:t>
            </a:r>
            <a:r>
              <a:rPr lang="vi-VN"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Ư</a:t>
            </a:r>
            <a:r>
              <a:rPr lang="en-US" sz="3600" b="1" dirty="0">
                <a:ln w="22225">
                  <a:solidFill>
                    <a:schemeClr val="accent2"/>
                  </a:solidFill>
                  <a:prstDash val="solid"/>
                </a:ln>
                <a:solidFill>
                  <a:srgbClr val="0070C0"/>
                </a:solidFill>
                <a:latin typeface="Times New Roman" panose="02020603050405020304" pitchFamily="18" charset="0"/>
                <a:cs typeface="Times New Roman" panose="02020603050405020304" pitchFamily="18" charset="0"/>
              </a:rPr>
              <a:t>ỜNG NUÔI THỦY SẢN</a:t>
            </a:r>
            <a:endPar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00845791-8F5E-4DBB-BEAC-E60FCCEC7B02}"/>
              </a:ext>
            </a:extLst>
          </p:cNvPr>
          <p:cNvSpPr txBox="1"/>
          <p:nvPr/>
        </p:nvSpPr>
        <p:spPr>
          <a:xfrm>
            <a:off x="624214" y="1223306"/>
            <a:ext cx="4449167" cy="646331"/>
          </a:xfrm>
          <a:prstGeom prst="rect">
            <a:avLst/>
          </a:prstGeom>
          <a:noFill/>
        </p:spPr>
        <p:txBody>
          <a:bodyPr wrap="none" rtlCol="0">
            <a:spAutoFit/>
          </a:bodyPr>
          <a:lstStyle/>
          <a:p>
            <a:r>
              <a:rPr lang="en-US" sz="3600" dirty="0">
                <a:solidFill>
                  <a:srgbClr val="7030A0"/>
                </a:solidFill>
              </a:rPr>
              <a:t>2</a:t>
            </a:r>
            <a:r>
              <a:rPr lang="en-US" sz="3600" dirty="0" smtClean="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Yêu</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cầu</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về</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thủy</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hóa</a:t>
            </a:r>
            <a:endParaRPr lang="vi-VN"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EEBC78BB-50DD-49A5-87D9-127FFDFC3F56}"/>
              </a:ext>
            </a:extLst>
          </p:cNvPr>
          <p:cNvSpPr txBox="1"/>
          <p:nvPr/>
        </p:nvSpPr>
        <p:spPr>
          <a:xfrm>
            <a:off x="624214" y="2039616"/>
            <a:ext cx="2028119" cy="584775"/>
          </a:xfrm>
          <a:prstGeom prst="rect">
            <a:avLst/>
          </a:prstGeom>
          <a:noFill/>
        </p:spPr>
        <p:txBody>
          <a:bodyPr wrap="none" rtlCol="0">
            <a:spAutoFit/>
          </a:bodyPr>
          <a:lstStyle/>
          <a:p>
            <a:r>
              <a:rPr lang="en-US" sz="3200" dirty="0"/>
              <a:t>d</a:t>
            </a:r>
            <a:r>
              <a:rPr lang="en-US" sz="3200" dirty="0" smtClean="0"/>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mặn</a:t>
            </a:r>
            <a:r>
              <a:rPr lang="en-US" sz="3200" dirty="0" smtClean="0">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p:txBody>
      </p:sp>
      <p:sp>
        <p:nvSpPr>
          <p:cNvPr id="8" name="Thought Bubble: Cloud 7">
            <a:extLst>
              <a:ext uri="{FF2B5EF4-FFF2-40B4-BE49-F238E27FC236}">
                <a16:creationId xmlns:a16="http://schemas.microsoft.com/office/drawing/2014/main" xmlns="" id="{B035488E-0128-415A-8389-4C8DAF6D4B95}"/>
              </a:ext>
            </a:extLst>
          </p:cNvPr>
          <p:cNvSpPr/>
          <p:nvPr/>
        </p:nvSpPr>
        <p:spPr>
          <a:xfrm rot="757473">
            <a:off x="13447061" y="1653343"/>
            <a:ext cx="4254925" cy="2890685"/>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Độ</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mặn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nước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được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tính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như</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nào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muối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nào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chiếm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nhiều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nhất</a:t>
            </a:r>
            <a:r>
              <a:rPr lang="en-US" sz="2800" dirty="0" smtClean="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C5C810D1-83BB-4711-9546-A4D7E07AD998}"/>
              </a:ext>
            </a:extLst>
          </p:cNvPr>
          <p:cNvSpPr/>
          <p:nvPr/>
        </p:nvSpPr>
        <p:spPr>
          <a:xfrm>
            <a:off x="802656" y="2794369"/>
            <a:ext cx="12379944" cy="954107"/>
          </a:xfrm>
          <a:prstGeom prst="rect">
            <a:avLst/>
          </a:prstGeom>
        </p:spPr>
        <p:txBody>
          <a:bodyPr wrap="square">
            <a:spAutoFit/>
          </a:bodyPr>
          <a:lstStyle/>
          <a:p>
            <a:pPr>
              <a:spcAft>
                <a:spcPts val="0"/>
              </a:spcAft>
            </a:pP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mặn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gram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tan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1 kg dung </a:t>
            </a:r>
            <a:r>
              <a:rPr lang="en-US" sz="2800" dirty="0" err="1" smtClean="0">
                <a:latin typeface="Times New Roman" panose="02020603050405020304" pitchFamily="18" charset="0"/>
                <a:cs typeface="Times New Roman" panose="02020603050405020304" pitchFamily="18" charset="0"/>
              </a:rPr>
              <a:t>dich</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đơn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nghìn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muối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NaCl</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chiếm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chủ</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yếu</a:t>
            </a:r>
            <a:r>
              <a:rPr lang="en-US" sz="2800"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A80C7029-B5B1-4ED0-9F13-CBDD649E44BA}"/>
              </a:ext>
            </a:extLst>
          </p:cNvPr>
          <p:cNvSpPr/>
          <p:nvPr/>
        </p:nvSpPr>
        <p:spPr>
          <a:xfrm>
            <a:off x="838200" y="5393975"/>
            <a:ext cx="11549743" cy="2677656"/>
          </a:xfrm>
          <a:prstGeom prst="rect">
            <a:avLst/>
          </a:prstGeom>
        </p:spPr>
        <p:txBody>
          <a:bodyPr wrap="square">
            <a:spAutoFit/>
          </a:bodyPr>
          <a:lstStyle/>
          <a:p>
            <a:pPr>
              <a:spcAft>
                <a:spcPts val="0"/>
              </a:spcAft>
            </a:pPr>
            <a:r>
              <a:rPr lang="en-US" sz="2800" dirty="0" smtClean="0">
                <a:solidFill>
                  <a:srgbClr val="00B050"/>
                </a:solidFill>
                <a:latin typeface="Times New Roman" pitchFamily="18" charset="0"/>
                <a:cs typeface="Times New Roman" pitchFamily="18" charset="0"/>
              </a:rPr>
              <a:t>(</a:t>
            </a:r>
            <a:r>
              <a:rPr lang="en-US" sz="2800" dirty="0" err="1">
                <a:solidFill>
                  <a:srgbClr val="00B050"/>
                </a:solidFill>
                <a:latin typeface="Times New Roman" pitchFamily="18" charset="0"/>
                <a:cs typeface="Times New Roman" pitchFamily="18" charset="0"/>
              </a:rPr>
              <a:t>Mỗi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loài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hoặc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nhóm</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loài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thuỷ</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sản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có</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yêu</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cầu</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về</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độ</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mặn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khác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nhau</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Những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loài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cá</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nước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ngọt</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hẹp</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muối</a:t>
            </a:r>
            <a:r>
              <a:rPr lang="en-US" sz="2800" dirty="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như</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cá</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tra</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cá</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mè</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trắng</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yêu</a:t>
            </a:r>
            <a:r>
              <a:rPr lang="en-US" sz="2800" dirty="0" smtClean="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cầu</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độ</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mặn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dưới</a:t>
            </a:r>
            <a:r>
              <a:rPr lang="en-US" sz="2800" dirty="0">
                <a:solidFill>
                  <a:srgbClr val="00B050"/>
                </a:solidFill>
                <a:latin typeface="Times New Roman" pitchFamily="18" charset="0"/>
                <a:cs typeface="Times New Roman" pitchFamily="18" charset="0"/>
              </a:rPr>
              <a:t> 10‰ </a:t>
            </a:r>
            <a:r>
              <a:rPr lang="en-US" sz="2800" dirty="0" err="1">
                <a:solidFill>
                  <a:srgbClr val="00B050"/>
                </a:solidFill>
                <a:latin typeface="Times New Roman" pitchFamily="18" charset="0"/>
                <a:cs typeface="Times New Roman" pitchFamily="18" charset="0"/>
              </a:rPr>
              <a:t>để</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sống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sót</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và</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sinh</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trưởng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được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các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loài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rộng</a:t>
            </a:r>
            <a:r>
              <a:rPr lang="en-US" sz="2800" dirty="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muối</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như</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cá</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rô</a:t>
            </a:r>
            <a:r>
              <a:rPr lang="en-US" sz="2800" dirty="0" smtClean="0">
                <a:solidFill>
                  <a:srgbClr val="00B050"/>
                </a:solidFill>
                <a:latin typeface="Times New Roman" pitchFamily="18" charset="0"/>
                <a:cs typeface="Times New Roman" pitchFamily="18" charset="0"/>
              </a:rPr>
              <a:t> phi, </a:t>
            </a:r>
            <a:r>
              <a:rPr lang="en-US" sz="2800" dirty="0" err="1" smtClean="0">
                <a:solidFill>
                  <a:srgbClr val="00B050"/>
                </a:solidFill>
                <a:latin typeface="Times New Roman" pitchFamily="18" charset="0"/>
                <a:cs typeface="Times New Roman" pitchFamily="18" charset="0"/>
              </a:rPr>
              <a:t>cá</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vược</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tôm</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thẻ</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chân</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trắng</a:t>
            </a:r>
            <a:r>
              <a:rPr lang="en-US" sz="2800" dirty="0" smtClean="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có</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thể</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sinh</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trưởng</a:t>
            </a:r>
            <a:r>
              <a:rPr lang="en-US" sz="2800" dirty="0">
                <a:solidFill>
                  <a:srgbClr val="00B050"/>
                </a:solidFill>
                <a:latin typeface="Times New Roman" pitchFamily="18" charset="0"/>
                <a:cs typeface="Times New Roman" pitchFamily="18" charset="0"/>
              </a:rPr>
              <a:t> ở </a:t>
            </a:r>
            <a:r>
              <a:rPr lang="en-US" sz="2800" dirty="0" err="1">
                <a:solidFill>
                  <a:srgbClr val="00B050"/>
                </a:solidFill>
                <a:latin typeface="Times New Roman" pitchFamily="18" charset="0"/>
                <a:cs typeface="Times New Roman" pitchFamily="18" charset="0"/>
              </a:rPr>
              <a:t>độ</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mặn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từ</a:t>
            </a:r>
            <a:r>
              <a:rPr lang="en-US" sz="2800" dirty="0">
                <a:solidFill>
                  <a:srgbClr val="00B050"/>
                </a:solidFill>
                <a:latin typeface="Times New Roman" pitchFamily="18" charset="0"/>
                <a:cs typeface="Times New Roman" pitchFamily="18" charset="0"/>
              </a:rPr>
              <a:t> 0 – 35 ‰. </a:t>
            </a:r>
            <a:r>
              <a:rPr lang="en-US" sz="2800" dirty="0" err="1">
                <a:solidFill>
                  <a:srgbClr val="00B050"/>
                </a:solidFill>
                <a:latin typeface="Times New Roman" pitchFamily="18" charset="0"/>
                <a:cs typeface="Times New Roman" pitchFamily="18" charset="0"/>
              </a:rPr>
              <a:t>Tuy</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nhiên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khi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thay</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đổi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độ</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mặn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hệ</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thống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nuôi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cần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thay</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đổi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từ</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từ</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để</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động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vật</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thuỷ</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sản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có</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thời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gian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thích</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nghi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tránh</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bị</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sốc</a:t>
            </a:r>
            <a:r>
              <a:rPr lang="en-US" sz="2800" dirty="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mặn</a:t>
            </a:r>
            <a:r>
              <a:rPr lang="en-US" sz="2800" dirty="0" smtClean="0">
                <a:solidFill>
                  <a:srgbClr val="00B050"/>
                </a:solidFill>
                <a:latin typeface="Times New Roman" pitchFamily="18" charset="0"/>
                <a:cs typeface="Times New Roman" pitchFamily="18" charset="0"/>
              </a:rPr>
              <a:t>). </a:t>
            </a:r>
            <a:endParaRPr lang="vi-VN" sz="2800" dirty="0">
              <a:solidFill>
                <a:srgbClr val="00B050"/>
              </a:solidFill>
              <a:latin typeface="Times New Roman" panose="02020603050405020304" pitchFamily="18" charset="0"/>
              <a:ea typeface="Times New Roman" panose="02020603050405020304" pitchFamily="18" charset="0"/>
              <a:cs typeface="Times New Roman" pitchFamily="18" charset="0"/>
            </a:endParaRPr>
          </a:p>
        </p:txBody>
      </p:sp>
      <p:sp>
        <p:nvSpPr>
          <p:cNvPr id="10" name="Thought Bubble: Cloud 7">
            <a:extLst>
              <a:ext uri="{FF2B5EF4-FFF2-40B4-BE49-F238E27FC236}">
                <a16:creationId xmlns:a16="http://schemas.microsoft.com/office/drawing/2014/main" xmlns="" id="{B035488E-0128-415A-8389-4C8DAF6D4B95}"/>
              </a:ext>
            </a:extLst>
          </p:cNvPr>
          <p:cNvSpPr/>
          <p:nvPr/>
        </p:nvSpPr>
        <p:spPr>
          <a:xfrm rot="757473">
            <a:off x="13428272" y="1653343"/>
            <a:ext cx="4254925" cy="2890685"/>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smtClean="0">
                <a:solidFill>
                  <a:srgbClr val="FF0000"/>
                </a:solidFill>
                <a:latin typeface="Times New Roman" panose="02020603050405020304" pitchFamily="18" charset="0"/>
                <a:cs typeface="Times New Roman" panose="02020603050405020304" pitchFamily="18" charset="0"/>
              </a:rPr>
              <a:t>Căn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cứ</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độ</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mặn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nước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tự</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nhiên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được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như</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nào</a:t>
            </a:r>
            <a:r>
              <a:rPr lang="en-US" sz="2800" dirty="0" smtClean="0">
                <a:solidFill>
                  <a:srgbClr val="FF0000"/>
                </a:solidFill>
                <a:latin typeface="Times New Roman" panose="02020603050405020304" pitchFamily="18" charset="0"/>
                <a:cs typeface="Times New Roman" panose="02020603050405020304" pitchFamily="18" charset="0"/>
              </a:rPr>
              <a:t>? </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802656" y="3814871"/>
            <a:ext cx="10345157" cy="1384995"/>
          </a:xfrm>
          <a:prstGeom prst="rect">
            <a:avLst/>
          </a:prstGeom>
          <a:noFill/>
        </p:spPr>
        <p:txBody>
          <a:bodyPr wrap="square" rtlCol="0">
            <a:spAutoFit/>
          </a:bodyPr>
          <a:lstStyle/>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mặn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nước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nhiên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chia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4 </a:t>
            </a:r>
            <a:r>
              <a:rPr lang="en-US" sz="2800" dirty="0" err="1" smtClean="0">
                <a:latin typeface="Times New Roman" pitchFamily="18" charset="0"/>
                <a:cs typeface="Times New Roman" pitchFamily="18" charset="0"/>
              </a:rPr>
              <a:t>loại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nước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ngọt</a:t>
            </a:r>
            <a:r>
              <a:rPr lang="en-US" sz="2800" dirty="0" smtClean="0">
                <a:latin typeface="Times New Roman" pitchFamily="18" charset="0"/>
                <a:cs typeface="Times New Roman" pitchFamily="18" charset="0"/>
              </a:rPr>
              <a:t> ( 0,01- 0,5</a:t>
            </a:r>
            <a:r>
              <a:rPr lang="en-US" sz="2800" dirty="0"/>
              <a:t> ‰</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nước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lợ</a:t>
            </a:r>
            <a:r>
              <a:rPr lang="en-US" sz="2800" dirty="0" smtClean="0">
                <a:latin typeface="Times New Roman" pitchFamily="18" charset="0"/>
                <a:cs typeface="Times New Roman" pitchFamily="18" charset="0"/>
              </a:rPr>
              <a:t> (0,5 – 30</a:t>
            </a:r>
            <a:r>
              <a:rPr lang="en-US" sz="2800" dirty="0"/>
              <a:t>‰</a:t>
            </a:r>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nước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mặn</a:t>
            </a:r>
            <a:r>
              <a:rPr lang="en-US" sz="2800" dirty="0" smtClean="0">
                <a:latin typeface="Times New Roman" pitchFamily="18" charset="0"/>
                <a:cs typeface="Times New Roman" pitchFamily="18" charset="0"/>
              </a:rPr>
              <a:t> ( 30 -40 </a:t>
            </a:r>
            <a:r>
              <a:rPr lang="en-US" sz="2800" dirty="0"/>
              <a: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nước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mặn</a:t>
            </a:r>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trên</a:t>
            </a:r>
            <a:r>
              <a:rPr lang="en-US" sz="2800" dirty="0" smtClean="0">
                <a:latin typeface="Times New Roman" pitchFamily="18" charset="0"/>
                <a:cs typeface="Times New Roman" pitchFamily="18" charset="0"/>
              </a:rPr>
              <a:t> 40</a:t>
            </a:r>
            <a:r>
              <a:rPr lang="en-US" sz="2800" dirty="0"/>
              <a:t> </a:t>
            </a:r>
            <a:r>
              <a:rPr lang="en-US" sz="2800" dirty="0" smtClean="0"/>
              <a:t>‰)</a:t>
            </a:r>
            <a:endParaRPr lang="en-US" sz="2800" dirty="0">
              <a:latin typeface="Times New Roman" pitchFamily="18" charset="0"/>
              <a:cs typeface="Times New Roman" pitchFamily="18" charset="0"/>
            </a:endParaRPr>
          </a:p>
        </p:txBody>
      </p:sp>
      <p:sp>
        <p:nvSpPr>
          <p:cNvPr id="11" name="Thought Bubble: Cloud 7">
            <a:extLst>
              <a:ext uri="{FF2B5EF4-FFF2-40B4-BE49-F238E27FC236}">
                <a16:creationId xmlns:a16="http://schemas.microsoft.com/office/drawing/2014/main" xmlns="" id="{B035488E-0128-415A-8389-4C8DAF6D4B95}"/>
              </a:ext>
            </a:extLst>
          </p:cNvPr>
          <p:cNvSpPr/>
          <p:nvPr/>
        </p:nvSpPr>
        <p:spPr>
          <a:xfrm rot="757473">
            <a:off x="13447061" y="1663259"/>
            <a:ext cx="4254925" cy="2890685"/>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itchFamily="18" charset="0"/>
                <a:cs typeface="Times New Roman" pitchFamily="18" charset="0"/>
              </a:rPr>
              <a:t>Hãy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nêu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yêu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cầu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về</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độ</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mặn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một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số</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loài</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thuỷ</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sản</a:t>
            </a:r>
            <a:r>
              <a:rPr lang="en-US" sz="2800" dirty="0" smtClean="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thuỷ</a:t>
            </a:r>
            <a:r>
              <a:rPr lang="en-US" sz="2800" dirty="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sản</a:t>
            </a:r>
            <a:r>
              <a:rPr lang="en-US" sz="2800" dirty="0" smtClean="0">
                <a:solidFill>
                  <a:srgbClr val="FF0000"/>
                </a:solidFill>
                <a:latin typeface="Times New Roman" pitchFamily="18" charset="0"/>
                <a:cs typeface="Times New Roman" pitchFamily="18" charset="0"/>
              </a:rPr>
              <a:t> ? </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14" name="Thought Bubble: Cloud 7">
            <a:extLst>
              <a:ext uri="{FF2B5EF4-FFF2-40B4-BE49-F238E27FC236}">
                <a16:creationId xmlns:a16="http://schemas.microsoft.com/office/drawing/2014/main" xmlns="" id="{B035488E-0128-415A-8389-4C8DAF6D4B95}"/>
              </a:ext>
            </a:extLst>
          </p:cNvPr>
          <p:cNvSpPr/>
          <p:nvPr/>
        </p:nvSpPr>
        <p:spPr>
          <a:xfrm rot="757473">
            <a:off x="13390694" y="1653343"/>
            <a:ext cx="4254925" cy="2890685"/>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0000"/>
                </a:solidFill>
                <a:latin typeface="Times New Roman" pitchFamily="18" charset="0"/>
                <a:cs typeface="Times New Roman" pitchFamily="18" charset="0"/>
              </a:rPr>
              <a:t>Làm</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thế</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nào</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để</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đo</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được</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độ</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mặn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của</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nước</a:t>
            </a:r>
            <a:r>
              <a:rPr lang="en-US" sz="2800" dirty="0" smtClean="0">
                <a:solidFill>
                  <a:srgbClr val="FF0000"/>
                </a:solidFill>
                <a:latin typeface="Times New Roman" pitchFamily="18" charset="0"/>
                <a:cs typeface="Times New Roman" pitchFamily="18" charset="0"/>
              </a:rPr>
              <a:t>? </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864296" y="8331875"/>
            <a:ext cx="10794304" cy="954107"/>
          </a:xfrm>
          <a:prstGeom prst="rect">
            <a:avLst/>
          </a:prstGeom>
          <a:noFill/>
        </p:spPr>
        <p:txBody>
          <a:bodyPr wrap="square" rtlCol="0">
            <a:spAutoFit/>
          </a:bodyPr>
          <a:lstStyle/>
          <a:p>
            <a:r>
              <a:rPr lang="en-US" sz="2800" dirty="0">
                <a:solidFill>
                  <a:srgbClr val="00B050"/>
                </a:solidFill>
                <a:latin typeface="Times New Roman" pitchFamily="18" charset="0"/>
                <a:cs typeface="Times New Roman" pitchFamily="18" charset="0"/>
              </a:rPr>
              <a:t>(</a:t>
            </a:r>
            <a:r>
              <a:rPr lang="en-US" sz="2800" dirty="0" err="1" smtClean="0">
                <a:solidFill>
                  <a:srgbClr val="00B050"/>
                </a:solidFill>
                <a:latin typeface="Times New Roman" pitchFamily="18" charset="0"/>
                <a:cs typeface="Times New Roman" pitchFamily="18" charset="0"/>
              </a:rPr>
              <a:t>Để</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đo</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được</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độ</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mặn</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có</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thể</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sử</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dụng</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khúc</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xạ</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kế</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tỉ</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trọng</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kế</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hoặc</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các</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thiết</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bị</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đo</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điện</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tử</a:t>
            </a:r>
            <a:r>
              <a:rPr lang="en-US" sz="2800" dirty="0" smtClean="0">
                <a:solidFill>
                  <a:srgbClr val="00B050"/>
                </a:solidFill>
                <a:latin typeface="Times New Roman" pitchFamily="18" charset="0"/>
                <a:cs typeface="Times New Roman" pitchFamily="18" charset="0"/>
              </a:rPr>
              <a:t>)</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49200" y="5524500"/>
            <a:ext cx="5181238"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3487400" y="9292116"/>
            <a:ext cx="3810000" cy="523220"/>
          </a:xfrm>
          <a:prstGeom prst="rect">
            <a:avLst/>
          </a:prstGeom>
          <a:noFill/>
        </p:spPr>
        <p:txBody>
          <a:bodyPr wrap="square" rtlCol="0">
            <a:spAutoFit/>
          </a:bodyPr>
          <a:lstStyle/>
          <a:p>
            <a:r>
              <a:rPr lang="en-US" sz="2800" dirty="0" err="1" smtClean="0">
                <a:latin typeface="Times New Roman" pitchFamily="18" charset="0"/>
                <a:cs typeface="Times New Roman" pitchFamily="18" charset="0"/>
              </a:rPr>
              <a:t>Máy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mặn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nước</a:t>
            </a:r>
            <a:endParaRPr lang="en-US" sz="2800" dirty="0">
              <a:latin typeface="Times New Roman" pitchFamily="18" charset="0"/>
              <a:cs typeface="Times New Roman" pitchFamily="18" charset="0"/>
            </a:endParaRPr>
          </a:p>
        </p:txBody>
      </p:sp>
      <p:sp>
        <p:nvSpPr>
          <p:cNvPr id="13" name="Rectangle 12"/>
          <p:cNvSpPr/>
          <p:nvPr/>
        </p:nvSpPr>
        <p:spPr>
          <a:xfrm>
            <a:off x="3810000" y="9553726"/>
            <a:ext cx="7934416" cy="523220"/>
          </a:xfrm>
          <a:prstGeom prst="rect">
            <a:avLst/>
          </a:prstGeom>
        </p:spPr>
        <p:txBody>
          <a:bodyPr wrap="none">
            <a:spAutoFit/>
          </a:bodyPr>
          <a:lstStyle/>
          <a:p>
            <a:r>
              <a:rPr lang="en-US" sz="2800" dirty="0">
                <a:solidFill>
                  <a:schemeClr val="accent5">
                    <a:lumMod val="50000"/>
                  </a:schemeClr>
                </a:solidFill>
              </a:rPr>
              <a:t>https://youtu.be/jWATPlbqqNs?si=tOi2UzqLLfhKhAxE</a:t>
            </a:r>
          </a:p>
        </p:txBody>
      </p:sp>
      <p:sp>
        <p:nvSpPr>
          <p:cNvPr id="15" name="TextBox 14"/>
          <p:cNvSpPr txBox="1"/>
          <p:nvPr/>
        </p:nvSpPr>
        <p:spPr>
          <a:xfrm>
            <a:off x="1330449" y="9574133"/>
            <a:ext cx="1204586" cy="523220"/>
          </a:xfrm>
          <a:prstGeom prst="rect">
            <a:avLst/>
          </a:prstGeom>
          <a:noFill/>
        </p:spPr>
        <p:txBody>
          <a:bodyPr wrap="square" rtlCol="0">
            <a:spAutoFit/>
          </a:bodyPr>
          <a:lstStyle/>
          <a:p>
            <a:r>
              <a:rPr lang="en-US" sz="2800" dirty="0" err="1" smtClean="0">
                <a:solidFill>
                  <a:srgbClr val="7030A0"/>
                </a:solidFill>
              </a:rPr>
              <a:t>Phim</a:t>
            </a:r>
            <a:r>
              <a:rPr lang="en-US" sz="2800" dirty="0" smtClean="0">
                <a:solidFill>
                  <a:srgbClr val="C00000"/>
                </a:solidFill>
              </a:rPr>
              <a:t> </a:t>
            </a:r>
            <a:endParaRPr lang="en-US" sz="2800" dirty="0">
              <a:solidFill>
                <a:srgbClr val="C00000"/>
              </a:solidFill>
            </a:endParaRPr>
          </a:p>
        </p:txBody>
      </p:sp>
      <p:sp>
        <p:nvSpPr>
          <p:cNvPr id="16" name="Right Arrow 15"/>
          <p:cNvSpPr/>
          <p:nvPr/>
        </p:nvSpPr>
        <p:spPr>
          <a:xfrm>
            <a:off x="2523331" y="9715141"/>
            <a:ext cx="343086" cy="2412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890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02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p:bldP spid="12" grpId="0"/>
      <p:bldP spid="10" grpId="0" animBg="1"/>
      <p:bldP spid="2" grpId="0"/>
      <p:bldP spid="11" grpId="0" animBg="1"/>
      <p:bldP spid="14" grpId="0" animBg="1"/>
      <p:bldP spid="6" grpId="0"/>
      <p:bldP spid="7" grpId="0"/>
      <p:bldP spid="13" grpId="0"/>
      <p:bldP spid="15"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0845791-8F5E-4DBB-BEAC-E60FCCEC7B02}"/>
              </a:ext>
            </a:extLst>
          </p:cNvPr>
          <p:cNvSpPr txBox="1"/>
          <p:nvPr/>
        </p:nvSpPr>
        <p:spPr>
          <a:xfrm>
            <a:off x="914400" y="1123865"/>
            <a:ext cx="5231432" cy="646331"/>
          </a:xfrm>
          <a:prstGeom prst="rect">
            <a:avLst/>
          </a:prstGeom>
          <a:noFill/>
        </p:spPr>
        <p:txBody>
          <a:bodyPr wrap="none" rtlCol="0">
            <a:spAutoFit/>
          </a:bodyPr>
          <a:lstStyle/>
          <a:p>
            <a:r>
              <a:rPr lang="en-US" sz="3600" dirty="0">
                <a:solidFill>
                  <a:srgbClr val="7030A0"/>
                </a:solidFill>
              </a:rPr>
              <a:t>3</a:t>
            </a:r>
            <a:r>
              <a:rPr lang="en-US" sz="3600" dirty="0" smtClean="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Yêu</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cầu</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về</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thủy</a:t>
            </a:r>
            <a:r>
              <a:rPr lang="en-US" sz="3600" dirty="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sinh</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vật</a:t>
            </a:r>
            <a:endParaRPr lang="vi-VN" dirty="0">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xmlns="" id="{AA9B73D6-3641-4E47-9086-4A31C6BE85B4}"/>
              </a:ext>
            </a:extLst>
          </p:cNvPr>
          <p:cNvSpPr/>
          <p:nvPr/>
        </p:nvSpPr>
        <p:spPr>
          <a:xfrm>
            <a:off x="762000" y="469253"/>
            <a:ext cx="13563600" cy="646331"/>
          </a:xfrm>
          <a:prstGeom prst="rect">
            <a:avLst/>
          </a:prstGeom>
          <a:noFill/>
        </p:spPr>
        <p:txBody>
          <a:bodyPr wrap="square" lIns="91440" tIns="45720" rIns="91440" bIns="45720">
            <a:spAutoFit/>
          </a:bodyPr>
          <a:lstStyle/>
          <a:p>
            <a:pPr algn="ctr"/>
            <a:r>
              <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I. CÁC YÊU CẦU CHÍNH CỦA MÔI TR</a:t>
            </a:r>
            <a:r>
              <a:rPr lang="vi-VN"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Ư</a:t>
            </a:r>
            <a:r>
              <a:rPr lang="en-US" sz="3600" b="1" dirty="0">
                <a:ln w="22225">
                  <a:solidFill>
                    <a:schemeClr val="accent2"/>
                  </a:solidFill>
                  <a:prstDash val="solid"/>
                </a:ln>
                <a:solidFill>
                  <a:srgbClr val="0070C0"/>
                </a:solidFill>
                <a:latin typeface="Times New Roman" panose="02020603050405020304" pitchFamily="18" charset="0"/>
                <a:cs typeface="Times New Roman" panose="02020603050405020304" pitchFamily="18" charset="0"/>
              </a:rPr>
              <a:t>ỜNG NUÔI THỦY SẢN</a:t>
            </a:r>
            <a:endPar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EEBC78BB-50DD-49A5-87D9-127FFDFC3F56}"/>
              </a:ext>
            </a:extLst>
          </p:cNvPr>
          <p:cNvSpPr txBox="1"/>
          <p:nvPr/>
        </p:nvSpPr>
        <p:spPr>
          <a:xfrm>
            <a:off x="984859" y="1770196"/>
            <a:ext cx="3801041" cy="584775"/>
          </a:xfrm>
          <a:prstGeom prst="rect">
            <a:avLst/>
          </a:prstGeom>
          <a:noFill/>
        </p:spPr>
        <p:txBody>
          <a:bodyPr wrap="none" rtlCol="0">
            <a:spAutoFit/>
          </a:bodyPr>
          <a:lstStyle/>
          <a:p>
            <a:r>
              <a:rPr lang="en-US" sz="3200" dirty="0"/>
              <a:t>a. </a:t>
            </a:r>
            <a:r>
              <a:rPr lang="en-US" sz="3200" dirty="0" err="1" smtClean="0">
                <a:latin typeface="Times New Roman" panose="02020603050405020304" pitchFamily="18" charset="0"/>
                <a:cs typeface="Times New Roman" panose="02020603050405020304" pitchFamily="18" charset="0"/>
              </a:rPr>
              <a:t>Thực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thuỷ</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sinh</a:t>
            </a:r>
            <a:r>
              <a:rPr lang="en-US" sz="3200" dirty="0" smtClean="0">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208" y="2714087"/>
            <a:ext cx="4031815" cy="3338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4208" y="6859083"/>
            <a:ext cx="3733800" cy="2789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30200" y="6839303"/>
            <a:ext cx="4159678" cy="2789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9817" y="6886851"/>
            <a:ext cx="4401383" cy="2789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1386" y="2714142"/>
            <a:ext cx="4117414" cy="3338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hought Bubble: Cloud 7">
            <a:extLst>
              <a:ext uri="{FF2B5EF4-FFF2-40B4-BE49-F238E27FC236}">
                <a16:creationId xmlns:a16="http://schemas.microsoft.com/office/drawing/2014/main" xmlns="" id="{B035488E-0128-415A-8389-4C8DAF6D4B95}"/>
              </a:ext>
            </a:extLst>
          </p:cNvPr>
          <p:cNvSpPr/>
          <p:nvPr/>
        </p:nvSpPr>
        <p:spPr>
          <a:xfrm>
            <a:off x="13182600" y="2766480"/>
            <a:ext cx="4254925" cy="2890685"/>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0000"/>
                </a:solidFill>
                <a:latin typeface="Times New Roman" pitchFamily="18" charset="0"/>
                <a:cs typeface="Times New Roman" pitchFamily="18" charset="0"/>
              </a:rPr>
              <a:t>Thực</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vật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thuỷ</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sinh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gồm</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những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loại</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nào</a:t>
            </a:r>
            <a:r>
              <a:rPr lang="en-US" sz="2800" dirty="0" smtClean="0">
                <a:solidFill>
                  <a:srgbClr val="FF0000"/>
                </a:solidFill>
                <a:latin typeface="Times New Roman" pitchFamily="18" charset="0"/>
                <a:cs typeface="Times New Roman" pitchFamily="18" charset="0"/>
              </a:rPr>
              <a:t>? </a:t>
            </a:r>
            <a:endParaRPr lang="vi-VN" sz="2800" dirty="0">
              <a:solidFill>
                <a:srgbClr val="FF0000"/>
              </a:solidFill>
              <a:latin typeface="Times New Roman" panose="02020603050405020304" pitchFamily="18" charset="0"/>
              <a:cs typeface="Times New Roman" panose="02020603050405020304" pitchFamily="18" charset="0"/>
            </a:endParaRPr>
          </a:p>
        </p:txBody>
      </p:sp>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29800" y="2766480"/>
            <a:ext cx="7836325" cy="334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454013" y="2008267"/>
            <a:ext cx="6324601" cy="523220"/>
          </a:xfrm>
          <a:prstGeom prst="rect">
            <a:avLst/>
          </a:prstGeom>
          <a:solidFill>
            <a:schemeClr val="accent3"/>
          </a:solidFill>
        </p:spPr>
        <p:txBody>
          <a:bodyPr wrap="square" rtlCol="0">
            <a:spAutoFit/>
          </a:bodyPr>
          <a:lstStyle/>
          <a:p>
            <a:pPr algn="ctr"/>
            <a:r>
              <a:rPr lang="en-US" sz="2800" dirty="0" err="1" smtClean="0">
                <a:solidFill>
                  <a:srgbClr val="C00000"/>
                </a:solidFill>
                <a:latin typeface="Times New Roman" pitchFamily="18" charset="0"/>
                <a:cs typeface="Times New Roman" pitchFamily="18" charset="0"/>
              </a:rPr>
              <a:t>Thực</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vật</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phù</a:t>
            </a:r>
            <a:r>
              <a:rPr lang="en-US" sz="2800" dirty="0" smtClean="0">
                <a:solidFill>
                  <a:srgbClr val="C00000"/>
                </a:solidFill>
                <a:latin typeface="Times New Roman" pitchFamily="18" charset="0"/>
                <a:cs typeface="Times New Roman" pitchFamily="18" charset="0"/>
              </a:rPr>
              <a:t> du ( </a:t>
            </a:r>
            <a:r>
              <a:rPr lang="en-US" sz="2800" dirty="0" err="1" smtClean="0">
                <a:solidFill>
                  <a:srgbClr val="C00000"/>
                </a:solidFill>
                <a:latin typeface="Times New Roman" pitchFamily="18" charset="0"/>
                <a:cs typeface="Times New Roman" pitchFamily="18" charset="0"/>
              </a:rPr>
              <a:t>thực</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vật</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bậc</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thấp</a:t>
            </a:r>
            <a:r>
              <a:rPr lang="en-US" sz="2800" dirty="0" smtClean="0">
                <a:solidFill>
                  <a:srgbClr val="C00000"/>
                </a:solidFill>
                <a:latin typeface="Times New Roman" pitchFamily="18" charset="0"/>
                <a:cs typeface="Times New Roman" pitchFamily="18" charset="0"/>
              </a:rPr>
              <a:t>)</a:t>
            </a:r>
            <a:endParaRPr lang="en-US" sz="2800" dirty="0">
              <a:solidFill>
                <a:srgbClr val="C00000"/>
              </a:solidFill>
              <a:latin typeface="Times New Roman" pitchFamily="18" charset="0"/>
              <a:cs typeface="Times New Roman" pitchFamily="18" charset="0"/>
            </a:endParaRPr>
          </a:p>
        </p:txBody>
      </p:sp>
      <p:sp>
        <p:nvSpPr>
          <p:cNvPr id="6" name="TextBox 5"/>
          <p:cNvSpPr txBox="1"/>
          <p:nvPr/>
        </p:nvSpPr>
        <p:spPr>
          <a:xfrm>
            <a:off x="3738234" y="6036576"/>
            <a:ext cx="2651864" cy="523220"/>
          </a:xfrm>
          <a:prstGeom prst="rect">
            <a:avLst/>
          </a:prstGeom>
          <a:solidFill>
            <a:schemeClr val="bg2"/>
          </a:solidFill>
        </p:spPr>
        <p:txBody>
          <a:bodyPr wrap="square" rtlCol="0">
            <a:spAutoFit/>
          </a:bodyPr>
          <a:lstStyle/>
          <a:p>
            <a:pPr algn="ct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Tảo</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lục</a:t>
            </a:r>
            <a:endParaRPr lang="en-US" sz="28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9" name="TextBox 18"/>
          <p:cNvSpPr txBox="1"/>
          <p:nvPr/>
        </p:nvSpPr>
        <p:spPr>
          <a:xfrm>
            <a:off x="12268200" y="6011728"/>
            <a:ext cx="3581400" cy="523220"/>
          </a:xfrm>
          <a:prstGeom prst="rect">
            <a:avLst/>
          </a:prstGeom>
          <a:solidFill>
            <a:schemeClr val="bg2"/>
          </a:solidFill>
        </p:spPr>
        <p:txBody>
          <a:bodyPr wrap="square" rtlCol="0">
            <a:spAutoFit/>
          </a:bodyPr>
          <a:lstStyle/>
          <a:p>
            <a:pPr algn="ct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Tảo</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khuê</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tảo</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silic</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8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TextBox 6"/>
          <p:cNvSpPr txBox="1"/>
          <p:nvPr/>
        </p:nvSpPr>
        <p:spPr>
          <a:xfrm>
            <a:off x="75173" y="7130278"/>
            <a:ext cx="1067827" cy="2246769"/>
          </a:xfrm>
          <a:prstGeom prst="rect">
            <a:avLst/>
          </a:prstGeom>
          <a:solidFill>
            <a:schemeClr val="bg2"/>
          </a:solidFill>
        </p:spPr>
        <p:txBody>
          <a:bodyPr wrap="square" rtlCol="0">
            <a:spAutoFit/>
          </a:bodyPr>
          <a:lstStyle/>
          <a:p>
            <a:pPr algn="ctr"/>
            <a:endParaRPr lang="en-US" sz="2800" dirty="0" smtClean="0">
              <a:solidFill>
                <a:srgbClr val="0070C0"/>
              </a:solidFill>
              <a:latin typeface="Times New Roman" pitchFamily="18" charset="0"/>
              <a:cs typeface="Times New Roman" pitchFamily="18" charset="0"/>
            </a:endParaRPr>
          </a:p>
          <a:p>
            <a:pPr algn="ctr"/>
            <a:r>
              <a:rPr lang="en-US" sz="2800" dirty="0" err="1" smtClean="0">
                <a:solidFill>
                  <a:srgbClr val="C00000"/>
                </a:solidFill>
                <a:latin typeface="Times New Roman" pitchFamily="18" charset="0"/>
                <a:cs typeface="Times New Roman" pitchFamily="18" charset="0"/>
              </a:rPr>
              <a:t>Nhóm</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tảo</a:t>
            </a:r>
            <a:endParaRPr lang="en-US" sz="2800" dirty="0" smtClean="0">
              <a:solidFill>
                <a:srgbClr val="C00000"/>
              </a:solidFill>
              <a:latin typeface="Times New Roman" pitchFamily="18" charset="0"/>
              <a:cs typeface="Times New Roman" pitchFamily="18" charset="0"/>
            </a:endParaRPr>
          </a:p>
          <a:p>
            <a:pPr algn="ct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độc</a:t>
            </a:r>
            <a:endParaRPr lang="en-US" sz="2800" dirty="0" smtClean="0">
              <a:solidFill>
                <a:srgbClr val="C00000"/>
              </a:solidFill>
              <a:latin typeface="Times New Roman" pitchFamily="18" charset="0"/>
              <a:cs typeface="Times New Roman" pitchFamily="18" charset="0"/>
            </a:endParaRPr>
          </a:p>
          <a:p>
            <a:pPr algn="ctr"/>
            <a:endParaRPr lang="en-US" sz="2800" dirty="0">
              <a:solidFill>
                <a:srgbClr val="0070C0"/>
              </a:solidFill>
              <a:latin typeface="Times New Roman" pitchFamily="18" charset="0"/>
              <a:cs typeface="Times New Roman" pitchFamily="18" charset="0"/>
            </a:endParaRPr>
          </a:p>
        </p:txBody>
      </p:sp>
      <p:sp>
        <p:nvSpPr>
          <p:cNvPr id="21" name="TextBox 20"/>
          <p:cNvSpPr txBox="1"/>
          <p:nvPr/>
        </p:nvSpPr>
        <p:spPr>
          <a:xfrm>
            <a:off x="3459968" y="9698744"/>
            <a:ext cx="2651864" cy="523220"/>
          </a:xfrm>
          <a:prstGeom prst="rect">
            <a:avLst/>
          </a:prstGeom>
          <a:solidFill>
            <a:schemeClr val="bg2"/>
          </a:solidFill>
        </p:spPr>
        <p:txBody>
          <a:bodyPr wrap="square" rtlCol="0">
            <a:spAutoFit/>
          </a:bodyPr>
          <a:lstStyle/>
          <a:p>
            <a:pPr algn="ct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Tảo</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giáp</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tảo</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đỏ</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8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2" name="TextBox 21"/>
          <p:cNvSpPr txBox="1"/>
          <p:nvPr/>
        </p:nvSpPr>
        <p:spPr>
          <a:xfrm>
            <a:off x="9460424" y="9731895"/>
            <a:ext cx="2651864" cy="523220"/>
          </a:xfrm>
          <a:prstGeom prst="rect">
            <a:avLst/>
          </a:prstGeom>
          <a:solidFill>
            <a:schemeClr val="bg2"/>
          </a:solidFill>
        </p:spPr>
        <p:txBody>
          <a:bodyPr wrap="square" rtlCol="0">
            <a:spAutoFit/>
          </a:bodyPr>
          <a:lstStyle/>
          <a:p>
            <a:pPr algn="ct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Tảo</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mắt</a:t>
            </a:r>
            <a:endParaRPr lang="en-US" sz="28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3" name="TextBox 22"/>
          <p:cNvSpPr txBox="1"/>
          <p:nvPr/>
        </p:nvSpPr>
        <p:spPr>
          <a:xfrm>
            <a:off x="14523668" y="9731895"/>
            <a:ext cx="2651864" cy="523220"/>
          </a:xfrm>
          <a:prstGeom prst="rect">
            <a:avLst/>
          </a:prstGeom>
          <a:solidFill>
            <a:schemeClr val="bg2"/>
          </a:solidFill>
        </p:spPr>
        <p:txBody>
          <a:bodyPr wrap="square" rtlCol="0">
            <a:spAutoFit/>
          </a:bodyPr>
          <a:lstStyle/>
          <a:p>
            <a:pPr algn="ct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Tảo</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lam</a:t>
            </a:r>
            <a:endParaRPr lang="en-US" sz="28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4" name="TextBox 23"/>
          <p:cNvSpPr txBox="1"/>
          <p:nvPr/>
        </p:nvSpPr>
        <p:spPr>
          <a:xfrm>
            <a:off x="102295" y="2828916"/>
            <a:ext cx="1295400" cy="3108543"/>
          </a:xfrm>
          <a:prstGeom prst="rect">
            <a:avLst/>
          </a:prstGeom>
          <a:solidFill>
            <a:schemeClr val="bg2"/>
          </a:solidFill>
        </p:spPr>
        <p:txBody>
          <a:bodyPr wrap="square" rtlCol="0">
            <a:spAutoFit/>
          </a:bodyPr>
          <a:lstStyle/>
          <a:p>
            <a:pPr algn="ctr"/>
            <a:endParaRPr lang="en-US" sz="2800" dirty="0" smtClean="0">
              <a:solidFill>
                <a:srgbClr val="0070C0"/>
              </a:solidFill>
              <a:latin typeface="Times New Roman" pitchFamily="18" charset="0"/>
              <a:cs typeface="Times New Roman" pitchFamily="18" charset="0"/>
            </a:endParaRPr>
          </a:p>
          <a:p>
            <a:pPr algn="ctr"/>
            <a:r>
              <a:rPr lang="en-US" sz="2800" dirty="0" err="1" smtClean="0">
                <a:solidFill>
                  <a:srgbClr val="C00000"/>
                </a:solidFill>
                <a:latin typeface="Times New Roman" pitchFamily="18" charset="0"/>
                <a:cs typeface="Times New Roman" pitchFamily="18" charset="0"/>
              </a:rPr>
              <a:t>Nhóm</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tảo</a:t>
            </a:r>
            <a:endParaRPr lang="en-US" sz="2800" dirty="0" smtClean="0">
              <a:solidFill>
                <a:srgbClr val="C00000"/>
              </a:solidFill>
              <a:latin typeface="Times New Roman" pitchFamily="18" charset="0"/>
              <a:cs typeface="Times New Roman" pitchFamily="18" charset="0"/>
            </a:endParaRPr>
          </a:p>
          <a:p>
            <a:pPr algn="ctr"/>
            <a:r>
              <a:rPr lang="en-US" sz="2800" dirty="0" err="1">
                <a:solidFill>
                  <a:srgbClr val="C00000"/>
                </a:solidFill>
                <a:latin typeface="Times New Roman" pitchFamily="18" charset="0"/>
                <a:cs typeface="Times New Roman" pitchFamily="18" charset="0"/>
              </a:rPr>
              <a:t>g</a:t>
            </a:r>
            <a:r>
              <a:rPr lang="en-US" sz="2800" dirty="0" err="1" smtClean="0">
                <a:solidFill>
                  <a:srgbClr val="C00000"/>
                </a:solidFill>
                <a:latin typeface="Times New Roman" pitchFamily="18" charset="0"/>
                <a:cs typeface="Times New Roman" pitchFamily="18" charset="0"/>
              </a:rPr>
              <a:t>iàu</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dinh</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dưỡng</a:t>
            </a:r>
            <a:endParaRPr lang="en-US" sz="2800" dirty="0" smtClean="0">
              <a:solidFill>
                <a:srgbClr val="C00000"/>
              </a:solidFill>
              <a:latin typeface="Times New Roman" pitchFamily="18" charset="0"/>
              <a:cs typeface="Times New Roman" pitchFamily="18" charset="0"/>
            </a:endParaRPr>
          </a:p>
          <a:p>
            <a:pPr algn="ctr"/>
            <a:endParaRPr lang="en-US" sz="2800" dirty="0">
              <a:solidFill>
                <a:srgbClr val="0070C0"/>
              </a:solidFill>
              <a:latin typeface="Times New Roman" pitchFamily="18" charset="0"/>
              <a:cs typeface="Times New Roman" pitchFamily="18" charset="0"/>
            </a:endParaRPr>
          </a:p>
        </p:txBody>
      </p:sp>
      <p:sp>
        <p:nvSpPr>
          <p:cNvPr id="8" name="AutoShape 2" descr="Biện pháp khắc phục nước ao nuôi tôm màu đỏ do tảo giá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Biện pháp khắc phục nước ao nuôi tôm màu đỏ do tảo giá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64166" y="6886851"/>
            <a:ext cx="3776078" cy="2808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34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1"/>
                                        </p:tgtEl>
                                        <p:attrNameLst>
                                          <p:attrName>style.visibility</p:attrName>
                                        </p:attrNameLst>
                                      </p:cBhvr>
                                      <p:to>
                                        <p:strVal val="visible"/>
                                      </p:to>
                                    </p:set>
                                    <p:animEffect transition="in" filter="fade">
                                      <p:cBhvr>
                                        <p:cTn id="27" dur="500"/>
                                        <p:tgtEl>
                                          <p:spTgt spid="2051"/>
                                        </p:tgtEl>
                                      </p:cBhvr>
                                    </p:animEffect>
                                  </p:childTnLst>
                                </p:cTn>
                              </p:par>
                              <p:par>
                                <p:cTn id="28" presetID="10" presetClass="entr" presetSubtype="0"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fade">
                                      <p:cBhvr>
                                        <p:cTn id="30" dur="500"/>
                                        <p:tgtEl>
                                          <p:spTgt spid="102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2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5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5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05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5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animBg="1"/>
      <p:bldP spid="5" grpId="0" animBg="1"/>
      <p:bldP spid="6" grpId="0" animBg="1"/>
      <p:bldP spid="19" grpId="0" animBg="1"/>
      <p:bldP spid="7" grpId="0" animBg="1"/>
      <p:bldP spid="21" grpId="0" animBg="1"/>
      <p:bldP spid="22" grpId="0" animBg="1"/>
      <p:bldP spid="23"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0845791-8F5E-4DBB-BEAC-E60FCCEC7B02}"/>
              </a:ext>
            </a:extLst>
          </p:cNvPr>
          <p:cNvSpPr txBox="1"/>
          <p:nvPr/>
        </p:nvSpPr>
        <p:spPr>
          <a:xfrm>
            <a:off x="914400" y="1123865"/>
            <a:ext cx="5231432" cy="646331"/>
          </a:xfrm>
          <a:prstGeom prst="rect">
            <a:avLst/>
          </a:prstGeom>
          <a:noFill/>
        </p:spPr>
        <p:txBody>
          <a:bodyPr wrap="none" rtlCol="0">
            <a:spAutoFit/>
          </a:bodyPr>
          <a:lstStyle/>
          <a:p>
            <a:r>
              <a:rPr lang="en-US" sz="3600" dirty="0">
                <a:solidFill>
                  <a:srgbClr val="7030A0"/>
                </a:solidFill>
              </a:rPr>
              <a:t>3</a:t>
            </a:r>
            <a:r>
              <a:rPr lang="en-US" sz="3600" dirty="0" smtClean="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Yêu</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cầu</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về</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thủy</a:t>
            </a:r>
            <a:r>
              <a:rPr lang="en-US" sz="3600" dirty="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sinh</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vật</a:t>
            </a:r>
            <a:endParaRPr lang="vi-VN" dirty="0">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xmlns="" id="{AA9B73D6-3641-4E47-9086-4A31C6BE85B4}"/>
              </a:ext>
            </a:extLst>
          </p:cNvPr>
          <p:cNvSpPr/>
          <p:nvPr/>
        </p:nvSpPr>
        <p:spPr>
          <a:xfrm>
            <a:off x="762000" y="469253"/>
            <a:ext cx="13563600" cy="646331"/>
          </a:xfrm>
          <a:prstGeom prst="rect">
            <a:avLst/>
          </a:prstGeom>
          <a:noFill/>
        </p:spPr>
        <p:txBody>
          <a:bodyPr wrap="square" lIns="91440" tIns="45720" rIns="91440" bIns="45720">
            <a:spAutoFit/>
          </a:bodyPr>
          <a:lstStyle/>
          <a:p>
            <a:pPr algn="ctr"/>
            <a:r>
              <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I. CÁC YÊU CẦU CHÍNH CỦA MÔI TR</a:t>
            </a:r>
            <a:r>
              <a:rPr lang="vi-VN"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Ư</a:t>
            </a:r>
            <a:r>
              <a:rPr lang="en-US" sz="3600" b="1" dirty="0">
                <a:ln w="22225">
                  <a:solidFill>
                    <a:schemeClr val="accent2"/>
                  </a:solidFill>
                  <a:prstDash val="solid"/>
                </a:ln>
                <a:solidFill>
                  <a:srgbClr val="0070C0"/>
                </a:solidFill>
                <a:latin typeface="Times New Roman" panose="02020603050405020304" pitchFamily="18" charset="0"/>
                <a:cs typeface="Times New Roman" panose="02020603050405020304" pitchFamily="18" charset="0"/>
              </a:rPr>
              <a:t>ỜNG NUÔI THỦY SẢN</a:t>
            </a:r>
            <a:endPar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EEBC78BB-50DD-49A5-87D9-127FFDFC3F56}"/>
              </a:ext>
            </a:extLst>
          </p:cNvPr>
          <p:cNvSpPr txBox="1"/>
          <p:nvPr/>
        </p:nvSpPr>
        <p:spPr>
          <a:xfrm>
            <a:off x="984859" y="1770196"/>
            <a:ext cx="3801041" cy="584775"/>
          </a:xfrm>
          <a:prstGeom prst="rect">
            <a:avLst/>
          </a:prstGeom>
          <a:noFill/>
        </p:spPr>
        <p:txBody>
          <a:bodyPr wrap="none" rtlCol="0">
            <a:spAutoFit/>
          </a:bodyPr>
          <a:lstStyle/>
          <a:p>
            <a:r>
              <a:rPr lang="en-US" sz="3200" dirty="0"/>
              <a:t>a. </a:t>
            </a:r>
            <a:r>
              <a:rPr lang="en-US" sz="3200" dirty="0" err="1" smtClean="0">
                <a:latin typeface="Times New Roman" panose="02020603050405020304" pitchFamily="18" charset="0"/>
                <a:cs typeface="Times New Roman" panose="02020603050405020304" pitchFamily="18" charset="0"/>
              </a:rPr>
              <a:t>Thực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thuỷ</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sinh</a:t>
            </a:r>
            <a:r>
              <a:rPr lang="en-US" sz="3200" dirty="0" smtClean="0">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734300" y="1831751"/>
            <a:ext cx="3733800" cy="523220"/>
          </a:xfrm>
          <a:prstGeom prst="rect">
            <a:avLst/>
          </a:prstGeom>
          <a:solidFill>
            <a:schemeClr val="accent3"/>
          </a:solidFill>
        </p:spPr>
        <p:txBody>
          <a:bodyPr wrap="square" rtlCol="0">
            <a:spAutoFit/>
          </a:bodyPr>
          <a:lstStyle/>
          <a:p>
            <a:pPr algn="ctr"/>
            <a:r>
              <a:rPr lang="en-US" sz="2800" dirty="0" err="1" smtClean="0">
                <a:solidFill>
                  <a:srgbClr val="C00000"/>
                </a:solidFill>
                <a:latin typeface="Times New Roman" pitchFamily="18" charset="0"/>
                <a:cs typeface="Times New Roman" pitchFamily="18" charset="0"/>
              </a:rPr>
              <a:t>Thực</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vật</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bậc</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cao</a:t>
            </a:r>
            <a:endParaRPr lang="en-US" sz="2800" dirty="0">
              <a:solidFill>
                <a:srgbClr val="C00000"/>
              </a:solidFill>
              <a:latin typeface="Times New Roman" pitchFamily="18" charset="0"/>
              <a:cs typeface="Times New Roman" pitchFamily="18" charset="0"/>
            </a:endParaRPr>
          </a:p>
        </p:txBody>
      </p:sp>
      <p:sp>
        <p:nvSpPr>
          <p:cNvPr id="19" name="TextBox 18"/>
          <p:cNvSpPr txBox="1"/>
          <p:nvPr/>
        </p:nvSpPr>
        <p:spPr>
          <a:xfrm>
            <a:off x="9818859" y="6007699"/>
            <a:ext cx="3581400" cy="523220"/>
          </a:xfrm>
          <a:prstGeom prst="rect">
            <a:avLst/>
          </a:prstGeom>
          <a:solidFill>
            <a:schemeClr val="bg2"/>
          </a:solidFill>
        </p:spPr>
        <p:txBody>
          <a:bodyPr wrap="square" rtlCol="0">
            <a:spAutoFit/>
          </a:bodyPr>
          <a:lstStyle/>
          <a:p>
            <a:pPr algn="ct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Rong</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câu</a:t>
            </a:r>
            <a:endParaRPr lang="en-US" sz="28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575" y="2633221"/>
            <a:ext cx="4110625" cy="326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0816" y="2620173"/>
            <a:ext cx="411480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6459" y="2625182"/>
            <a:ext cx="3886200" cy="3382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15165" y="2614940"/>
            <a:ext cx="4015636" cy="3392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0057" y="6436977"/>
            <a:ext cx="4099143" cy="3242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20816" y="6473209"/>
            <a:ext cx="4114800" cy="3242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4032283" y="5956447"/>
            <a:ext cx="3581400" cy="523220"/>
          </a:xfrm>
          <a:prstGeom prst="rect">
            <a:avLst/>
          </a:prstGeom>
          <a:solidFill>
            <a:schemeClr val="bg2"/>
          </a:solidFill>
        </p:spPr>
        <p:txBody>
          <a:bodyPr wrap="square" rtlCol="0">
            <a:spAutoFit/>
          </a:bodyPr>
          <a:lstStyle/>
          <a:p>
            <a:pPr algn="ctr"/>
            <a:r>
              <a:rPr lang="en-US" sz="280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R</a:t>
            </a: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êu</a:t>
            </a:r>
            <a:endParaRPr lang="en-US" sz="28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4" name="TextBox 13"/>
          <p:cNvSpPr txBox="1"/>
          <p:nvPr/>
        </p:nvSpPr>
        <p:spPr>
          <a:xfrm>
            <a:off x="5587516" y="5913757"/>
            <a:ext cx="3581400" cy="523220"/>
          </a:xfrm>
          <a:prstGeom prst="rect">
            <a:avLst/>
          </a:prstGeom>
          <a:solidFill>
            <a:schemeClr val="bg2"/>
          </a:solidFill>
        </p:spPr>
        <p:txBody>
          <a:bodyPr wrap="square" rtlCol="0">
            <a:spAutoFit/>
          </a:bodyPr>
          <a:lstStyle/>
          <a:p>
            <a:pPr algn="ct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Rong</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nho</a:t>
            </a:r>
            <a:endParaRPr lang="en-US" sz="28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5" name="TextBox 14"/>
          <p:cNvSpPr txBox="1"/>
          <p:nvPr/>
        </p:nvSpPr>
        <p:spPr>
          <a:xfrm>
            <a:off x="1255562" y="5897834"/>
            <a:ext cx="3581400" cy="523220"/>
          </a:xfrm>
          <a:prstGeom prst="rect">
            <a:avLst/>
          </a:prstGeom>
          <a:solidFill>
            <a:schemeClr val="bg2"/>
          </a:solidFill>
        </p:spPr>
        <p:txBody>
          <a:bodyPr wrap="square" rtlCol="0">
            <a:spAutoFit/>
          </a:bodyPr>
          <a:lstStyle/>
          <a:p>
            <a:pPr algn="ct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Rong</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đuôi</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chó</a:t>
            </a:r>
            <a:endParaRPr lang="en-US" sz="28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6" name="TextBox 15"/>
          <p:cNvSpPr txBox="1"/>
          <p:nvPr/>
        </p:nvSpPr>
        <p:spPr>
          <a:xfrm>
            <a:off x="5587516" y="9673642"/>
            <a:ext cx="3581400" cy="523220"/>
          </a:xfrm>
          <a:prstGeom prst="rect">
            <a:avLst/>
          </a:prstGeom>
          <a:solidFill>
            <a:schemeClr val="bg2"/>
          </a:solidFill>
        </p:spPr>
        <p:txBody>
          <a:bodyPr wrap="square" rtlCol="0">
            <a:spAutoFit/>
          </a:bodyPr>
          <a:lstStyle/>
          <a:p>
            <a:pPr algn="ct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Bèo</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lục</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bình</a:t>
            </a:r>
            <a:endParaRPr lang="en-US" sz="28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7" name="TextBox 16"/>
          <p:cNvSpPr txBox="1"/>
          <p:nvPr/>
        </p:nvSpPr>
        <p:spPr>
          <a:xfrm>
            <a:off x="1255562" y="9679710"/>
            <a:ext cx="3581400" cy="523220"/>
          </a:xfrm>
          <a:prstGeom prst="rect">
            <a:avLst/>
          </a:prstGeom>
          <a:solidFill>
            <a:schemeClr val="bg2"/>
          </a:solidFill>
        </p:spPr>
        <p:txBody>
          <a:bodyPr wrap="square" rtlCol="0">
            <a:spAutoFit/>
          </a:bodyPr>
          <a:lstStyle/>
          <a:p>
            <a:pPr algn="ct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Bèo</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hoa</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dâu</a:t>
            </a:r>
            <a:endParaRPr lang="en-US" sz="28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66459" y="6448643"/>
            <a:ext cx="3896005" cy="3278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870672" y="6520180"/>
            <a:ext cx="3984137" cy="3148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14241050" y="9684000"/>
            <a:ext cx="3581400" cy="523220"/>
          </a:xfrm>
          <a:prstGeom prst="rect">
            <a:avLst/>
          </a:prstGeom>
          <a:solidFill>
            <a:schemeClr val="bg2"/>
          </a:solidFill>
        </p:spPr>
        <p:txBody>
          <a:bodyPr wrap="square" rtlCol="0">
            <a:spAutoFit/>
          </a:bodyPr>
          <a:lstStyle/>
          <a:p>
            <a:pPr algn="ct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Súng</a:t>
            </a:r>
            <a:endPar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1" name="TextBox 20"/>
          <p:cNvSpPr txBox="1"/>
          <p:nvPr/>
        </p:nvSpPr>
        <p:spPr>
          <a:xfrm>
            <a:off x="9841823" y="9694698"/>
            <a:ext cx="3581400" cy="523220"/>
          </a:xfrm>
          <a:prstGeom prst="rect">
            <a:avLst/>
          </a:prstGeom>
          <a:solidFill>
            <a:schemeClr val="bg2"/>
          </a:solidFill>
        </p:spPr>
        <p:txBody>
          <a:bodyPr wrap="square" rtlCol="0">
            <a:spAutoFit/>
          </a:bodyPr>
          <a:lstStyle/>
          <a:p>
            <a:pPr algn="ct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Sen</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sz="28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2288060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0845791-8F5E-4DBB-BEAC-E60FCCEC7B02}"/>
              </a:ext>
            </a:extLst>
          </p:cNvPr>
          <p:cNvSpPr txBox="1"/>
          <p:nvPr/>
        </p:nvSpPr>
        <p:spPr>
          <a:xfrm>
            <a:off x="914400" y="1123865"/>
            <a:ext cx="5231432" cy="646331"/>
          </a:xfrm>
          <a:prstGeom prst="rect">
            <a:avLst/>
          </a:prstGeom>
          <a:noFill/>
        </p:spPr>
        <p:txBody>
          <a:bodyPr wrap="none" rtlCol="0">
            <a:spAutoFit/>
          </a:bodyPr>
          <a:lstStyle/>
          <a:p>
            <a:r>
              <a:rPr lang="en-US" sz="3600" dirty="0">
                <a:solidFill>
                  <a:srgbClr val="7030A0"/>
                </a:solidFill>
              </a:rPr>
              <a:t>3</a:t>
            </a:r>
            <a:r>
              <a:rPr lang="en-US" sz="3600" dirty="0" smtClean="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Yêu</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cầu</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về</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thủy</a:t>
            </a:r>
            <a:r>
              <a:rPr lang="en-US" sz="3600" dirty="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sinh</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vật</a:t>
            </a:r>
            <a:endParaRPr lang="vi-VN" dirty="0">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xmlns="" id="{AA9B73D6-3641-4E47-9086-4A31C6BE85B4}"/>
              </a:ext>
            </a:extLst>
          </p:cNvPr>
          <p:cNvSpPr/>
          <p:nvPr/>
        </p:nvSpPr>
        <p:spPr>
          <a:xfrm>
            <a:off x="762000" y="469253"/>
            <a:ext cx="13563600" cy="646331"/>
          </a:xfrm>
          <a:prstGeom prst="rect">
            <a:avLst/>
          </a:prstGeom>
          <a:noFill/>
        </p:spPr>
        <p:txBody>
          <a:bodyPr wrap="square" lIns="91440" tIns="45720" rIns="91440" bIns="45720">
            <a:spAutoFit/>
          </a:bodyPr>
          <a:lstStyle/>
          <a:p>
            <a:pPr algn="ctr"/>
            <a:r>
              <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I. CÁC YÊU CẦU CHÍNH CỦA MÔI TR</a:t>
            </a:r>
            <a:r>
              <a:rPr lang="vi-VN"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Ư</a:t>
            </a:r>
            <a:r>
              <a:rPr lang="en-US" sz="3600" b="1" dirty="0">
                <a:ln w="22225">
                  <a:solidFill>
                    <a:schemeClr val="accent2"/>
                  </a:solidFill>
                  <a:prstDash val="solid"/>
                </a:ln>
                <a:solidFill>
                  <a:srgbClr val="0070C0"/>
                </a:solidFill>
                <a:latin typeface="Times New Roman" panose="02020603050405020304" pitchFamily="18" charset="0"/>
                <a:cs typeface="Times New Roman" panose="02020603050405020304" pitchFamily="18" charset="0"/>
              </a:rPr>
              <a:t>ỜNG NUÔI THỦY SẢN</a:t>
            </a:r>
            <a:endPar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EEBC78BB-50DD-49A5-87D9-127FFDFC3F56}"/>
              </a:ext>
            </a:extLst>
          </p:cNvPr>
          <p:cNvSpPr txBox="1"/>
          <p:nvPr/>
        </p:nvSpPr>
        <p:spPr>
          <a:xfrm>
            <a:off x="984859" y="1770196"/>
            <a:ext cx="3801041" cy="584775"/>
          </a:xfrm>
          <a:prstGeom prst="rect">
            <a:avLst/>
          </a:prstGeom>
          <a:noFill/>
        </p:spPr>
        <p:txBody>
          <a:bodyPr wrap="none" rtlCol="0">
            <a:spAutoFit/>
          </a:bodyPr>
          <a:lstStyle/>
          <a:p>
            <a:r>
              <a:rPr lang="en-US" sz="3200" dirty="0"/>
              <a:t>a. </a:t>
            </a:r>
            <a:r>
              <a:rPr lang="en-US" sz="3200" dirty="0" err="1" smtClean="0">
                <a:latin typeface="Times New Roman" panose="02020603050405020304" pitchFamily="18" charset="0"/>
                <a:cs typeface="Times New Roman" panose="02020603050405020304" pitchFamily="18" charset="0"/>
              </a:rPr>
              <a:t>Thực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thuỷ</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sinh</a:t>
            </a:r>
            <a:r>
              <a:rPr lang="en-US" sz="3200" dirty="0" smtClean="0">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p:txBody>
      </p:sp>
      <p:sp>
        <p:nvSpPr>
          <p:cNvPr id="15" name="Thought Bubble: Cloud 7">
            <a:extLst>
              <a:ext uri="{FF2B5EF4-FFF2-40B4-BE49-F238E27FC236}">
                <a16:creationId xmlns:a16="http://schemas.microsoft.com/office/drawing/2014/main" xmlns="" id="{B035488E-0128-415A-8389-4C8DAF6D4B95}"/>
              </a:ext>
            </a:extLst>
          </p:cNvPr>
          <p:cNvSpPr/>
          <p:nvPr/>
        </p:nvSpPr>
        <p:spPr>
          <a:xfrm>
            <a:off x="11658600" y="1770196"/>
            <a:ext cx="4254925" cy="2890685"/>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0000"/>
                </a:solidFill>
                <a:latin typeface="Times New Roman" pitchFamily="18" charset="0"/>
                <a:cs typeface="Times New Roman" pitchFamily="18" charset="0"/>
              </a:rPr>
              <a:t>Trong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thuỷ</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vực</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loại</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thực</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vật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nào</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chiếm</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ưu</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thế</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và</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chúng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có</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vai</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trò</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gì</a:t>
            </a:r>
            <a:r>
              <a:rPr lang="en-US" sz="2800" dirty="0" smtClean="0">
                <a:solidFill>
                  <a:srgbClr val="FF0000"/>
                </a:solidFill>
                <a:latin typeface="Times New Roman" pitchFamily="18" charset="0"/>
                <a:cs typeface="Times New Roman" pitchFamily="18" charset="0"/>
              </a:rPr>
              <a:t> ? </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219200" y="2628900"/>
            <a:ext cx="9144000" cy="1384995"/>
          </a:xfrm>
          <a:prstGeom prst="rect">
            <a:avLst/>
          </a:prstGeom>
          <a:noFill/>
        </p:spPr>
        <p:txBody>
          <a:bodyPr wrap="square" rtlCol="0">
            <a:spAutoFit/>
          </a:bodyPr>
          <a:lstStyle/>
          <a:p>
            <a:r>
              <a:rPr lang="en-US" dirty="0" smtClean="0"/>
              <a:t>-  </a:t>
            </a:r>
            <a:r>
              <a:rPr lang="en-US" sz="2800" dirty="0" err="1" smtClean="0">
                <a:latin typeface="Times New Roman" pitchFamily="18" charset="0"/>
                <a:cs typeface="Times New Roman" pitchFamily="18" charset="0"/>
              </a:rPr>
              <a:t>Hệ</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phù</a:t>
            </a:r>
            <a:r>
              <a:rPr lang="en-US" sz="2800" dirty="0" smtClean="0">
                <a:latin typeface="Times New Roman" pitchFamily="18" charset="0"/>
                <a:cs typeface="Times New Roman" pitchFamily="18" charset="0"/>
              </a:rPr>
              <a:t> du </a:t>
            </a:r>
            <a:r>
              <a:rPr lang="en-US" sz="2800" dirty="0" err="1" smtClean="0">
                <a:latin typeface="Times New Roman" pitchFamily="18" charset="0"/>
                <a:cs typeface="Times New Roman" pitchFamily="18" charset="0"/>
              </a:rPr>
              <a:t>chiếm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ưu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thế</a:t>
            </a:r>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Giúp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điều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môi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nuôi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thông</a:t>
            </a:r>
            <a:r>
              <a:rPr lang="en-US" sz="2800" dirty="0" smtClean="0">
                <a:latin typeface="Times New Roman" pitchFamily="18" charset="0"/>
                <a:cs typeface="Times New Roman" pitchFamily="18" charset="0"/>
              </a:rPr>
              <a:t> qua </a:t>
            </a:r>
            <a:r>
              <a:rPr lang="en-US" sz="2800" dirty="0" err="1" smtClean="0">
                <a:latin typeface="Times New Roman" pitchFamily="18" charset="0"/>
                <a:cs typeface="Times New Roman" pitchFamily="18" charset="0"/>
              </a:rPr>
              <a:t>việc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ra</a:t>
            </a:r>
            <a:r>
              <a:rPr lang="en-US" sz="2800" dirty="0" smtClean="0">
                <a:latin typeface="Times New Roman" pitchFamily="18" charset="0"/>
                <a:cs typeface="Times New Roman" pitchFamily="18" charset="0"/>
              </a:rPr>
              <a:t> oxygen </a:t>
            </a:r>
            <a:r>
              <a:rPr lang="en-US" sz="2800" dirty="0" err="1" smtClean="0">
                <a:latin typeface="Times New Roman" pitchFamily="18" charset="0"/>
                <a:cs typeface="Times New Roman" pitchFamily="18" charset="0"/>
              </a:rPr>
              <a:t>hoà</a:t>
            </a:r>
            <a:r>
              <a:rPr lang="en-US" sz="2800" dirty="0" smtClean="0">
                <a:latin typeface="Times New Roman" pitchFamily="18" charset="0"/>
                <a:cs typeface="Times New Roman" pitchFamily="18" charset="0"/>
              </a:rPr>
              <a:t> tan, </a:t>
            </a:r>
            <a:r>
              <a:rPr lang="en-US" sz="2800" dirty="0" err="1" smtClean="0">
                <a:latin typeface="Times New Roman" pitchFamily="18" charset="0"/>
                <a:cs typeface="Times New Roman" pitchFamily="18" charset="0"/>
              </a:rPr>
              <a:t>đồng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hấp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thu</a:t>
            </a:r>
            <a:r>
              <a:rPr lang="en-US" sz="2800" dirty="0" smtClean="0">
                <a:latin typeface="Times New Roman" pitchFamily="18" charset="0"/>
                <a:cs typeface="Times New Roman" pitchFamily="18" charset="0"/>
              </a:rPr>
              <a:t> ammonia, </a:t>
            </a:r>
            <a:r>
              <a:rPr lang="en-US" sz="2800" dirty="0" err="1" smtClean="0">
                <a:latin typeface="Times New Roman" pitchFamily="18" charset="0"/>
                <a:cs typeface="Times New Roman" pitchFamily="18" charset="0"/>
              </a:rPr>
              <a:t>cacbon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dioxit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nước</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10" name="Rectangle 9"/>
          <p:cNvSpPr/>
          <p:nvPr/>
        </p:nvSpPr>
        <p:spPr>
          <a:xfrm>
            <a:off x="1239033" y="4381500"/>
            <a:ext cx="9906000" cy="2246769"/>
          </a:xfrm>
          <a:prstGeom prst="rect">
            <a:avLst/>
          </a:prstGeom>
        </p:spPr>
        <p:txBody>
          <a:bodyPr wrap="square">
            <a:spAutoFit/>
          </a:bodyPr>
          <a:lstStyle/>
          <a:p>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Các</a:t>
            </a:r>
            <a:r>
              <a:rPr lang="en-US" sz="2800" dirty="0" smtClean="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loài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tảo</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trong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ao</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ngoài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vai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trò</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điều</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hoà</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chất</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lượng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môi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trường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nuôi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rất</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nhiều</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loài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còn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là</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thức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ăn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tự</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nhiên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cho</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động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vật</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thuỷ</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sản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cá</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tôm</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giai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đoạn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nhỏ</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nhuyễn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thể</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ăn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lọc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và</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động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vật</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phù</a:t>
            </a:r>
            <a:r>
              <a:rPr lang="en-US" sz="2800" dirty="0">
                <a:solidFill>
                  <a:srgbClr val="00B050"/>
                </a:solidFill>
                <a:latin typeface="Times New Roman" pitchFamily="18" charset="0"/>
                <a:cs typeface="Times New Roman" pitchFamily="18" charset="0"/>
              </a:rPr>
              <a:t> du. </a:t>
            </a:r>
            <a:r>
              <a:rPr lang="en-US" sz="2800" dirty="0" err="1">
                <a:solidFill>
                  <a:srgbClr val="00B050"/>
                </a:solidFill>
                <a:latin typeface="Times New Roman" pitchFamily="18" charset="0"/>
                <a:cs typeface="Times New Roman" pitchFamily="18" charset="0"/>
              </a:rPr>
              <a:t>Tuy</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nhiên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khi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thực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vật</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phù</a:t>
            </a:r>
            <a:r>
              <a:rPr lang="en-US" sz="2800" dirty="0">
                <a:solidFill>
                  <a:srgbClr val="00B050"/>
                </a:solidFill>
                <a:latin typeface="Times New Roman" pitchFamily="18" charset="0"/>
                <a:cs typeface="Times New Roman" pitchFamily="18" charset="0"/>
              </a:rPr>
              <a:t> du </a:t>
            </a:r>
            <a:r>
              <a:rPr lang="en-US" sz="2800" dirty="0" err="1">
                <a:solidFill>
                  <a:srgbClr val="00B050"/>
                </a:solidFill>
                <a:latin typeface="Times New Roman" pitchFamily="18" charset="0"/>
                <a:cs typeface="Times New Roman" pitchFamily="18" charset="0"/>
              </a:rPr>
              <a:t>phát</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triển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quá</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mức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sẽ</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gây</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biến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động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mạnh</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các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yếu</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tố</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môi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trường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nuôi</a:t>
            </a:r>
            <a:r>
              <a:rPr lang="en-US" sz="2800" dirty="0">
                <a:solidFill>
                  <a:srgbClr val="00B050"/>
                </a:solidFill>
                <a:latin typeface="Times New Roman" pitchFamily="18" charset="0"/>
                <a:cs typeface="Times New Roman" pitchFamily="18" charset="0"/>
              </a:rPr>
              <a:t>. </a:t>
            </a:r>
            <a:r>
              <a:rPr lang="en-US" sz="2800" dirty="0" smtClean="0">
                <a:solidFill>
                  <a:srgbClr val="00B050"/>
                </a:solidFill>
                <a:latin typeface="Times New Roman" pitchFamily="18" charset="0"/>
                <a:cs typeface="Times New Roman" pitchFamily="18" charset="0"/>
              </a:rPr>
              <a:t>)</a:t>
            </a:r>
            <a:endParaRPr lang="en-US" sz="2800"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135198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0845791-8F5E-4DBB-BEAC-E60FCCEC7B02}"/>
              </a:ext>
            </a:extLst>
          </p:cNvPr>
          <p:cNvSpPr txBox="1"/>
          <p:nvPr/>
        </p:nvSpPr>
        <p:spPr>
          <a:xfrm>
            <a:off x="914400" y="1123865"/>
            <a:ext cx="5231432" cy="646331"/>
          </a:xfrm>
          <a:prstGeom prst="rect">
            <a:avLst/>
          </a:prstGeom>
          <a:noFill/>
        </p:spPr>
        <p:txBody>
          <a:bodyPr wrap="none" rtlCol="0">
            <a:spAutoFit/>
          </a:bodyPr>
          <a:lstStyle/>
          <a:p>
            <a:r>
              <a:rPr lang="en-US" sz="3600" dirty="0">
                <a:solidFill>
                  <a:srgbClr val="7030A0"/>
                </a:solidFill>
              </a:rPr>
              <a:t>3</a:t>
            </a:r>
            <a:r>
              <a:rPr lang="en-US" sz="3600" dirty="0" smtClean="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Yêu</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cầu</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về</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thủy</a:t>
            </a:r>
            <a:r>
              <a:rPr lang="en-US" sz="3600" dirty="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sinh</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vật</a:t>
            </a:r>
            <a:endParaRPr lang="vi-VN" dirty="0">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xmlns="" id="{AA9B73D6-3641-4E47-9086-4A31C6BE85B4}"/>
              </a:ext>
            </a:extLst>
          </p:cNvPr>
          <p:cNvSpPr/>
          <p:nvPr/>
        </p:nvSpPr>
        <p:spPr>
          <a:xfrm>
            <a:off x="762000" y="469253"/>
            <a:ext cx="13563600" cy="646331"/>
          </a:xfrm>
          <a:prstGeom prst="rect">
            <a:avLst/>
          </a:prstGeom>
          <a:noFill/>
        </p:spPr>
        <p:txBody>
          <a:bodyPr wrap="square" lIns="91440" tIns="45720" rIns="91440" bIns="45720">
            <a:spAutoFit/>
          </a:bodyPr>
          <a:lstStyle/>
          <a:p>
            <a:pPr algn="ctr"/>
            <a:r>
              <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I. CÁC YÊU CẦU CHÍNH CỦA MÔI TR</a:t>
            </a:r>
            <a:r>
              <a:rPr lang="vi-VN"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Ư</a:t>
            </a:r>
            <a:r>
              <a:rPr lang="en-US" sz="3600" b="1" dirty="0">
                <a:ln w="22225">
                  <a:solidFill>
                    <a:schemeClr val="accent2"/>
                  </a:solidFill>
                  <a:prstDash val="solid"/>
                </a:ln>
                <a:solidFill>
                  <a:srgbClr val="0070C0"/>
                </a:solidFill>
                <a:latin typeface="Times New Roman" panose="02020603050405020304" pitchFamily="18" charset="0"/>
                <a:cs typeface="Times New Roman" panose="02020603050405020304" pitchFamily="18" charset="0"/>
              </a:rPr>
              <a:t>ỜNG NUÔI THỦY SẢN</a:t>
            </a:r>
            <a:endPar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EEBC78BB-50DD-49A5-87D9-127FFDFC3F56}"/>
              </a:ext>
            </a:extLst>
          </p:cNvPr>
          <p:cNvSpPr txBox="1"/>
          <p:nvPr/>
        </p:nvSpPr>
        <p:spPr>
          <a:xfrm>
            <a:off x="1019391" y="2402773"/>
            <a:ext cx="3844129" cy="584775"/>
          </a:xfrm>
          <a:prstGeom prst="rect">
            <a:avLst/>
          </a:prstGeom>
          <a:noFill/>
        </p:spPr>
        <p:txBody>
          <a:bodyPr wrap="none" rtlCol="0">
            <a:spAutoFit/>
          </a:bodyPr>
          <a:lstStyle/>
          <a:p>
            <a:r>
              <a:rPr lang="en-US" sz="3200" dirty="0"/>
              <a:t>b</a:t>
            </a:r>
            <a:r>
              <a:rPr lang="en-US" sz="3200" dirty="0" smtClean="0"/>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thuỷ</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sinh</a:t>
            </a:r>
            <a:r>
              <a:rPr lang="en-US" sz="3200" dirty="0" smtClean="0">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p:txBody>
      </p:sp>
      <p:sp>
        <p:nvSpPr>
          <p:cNvPr id="15" name="Thought Bubble: Cloud 7">
            <a:extLst>
              <a:ext uri="{FF2B5EF4-FFF2-40B4-BE49-F238E27FC236}">
                <a16:creationId xmlns:a16="http://schemas.microsoft.com/office/drawing/2014/main" xmlns="" id="{B035488E-0128-415A-8389-4C8DAF6D4B95}"/>
              </a:ext>
            </a:extLst>
          </p:cNvPr>
          <p:cNvSpPr/>
          <p:nvPr/>
        </p:nvSpPr>
        <p:spPr>
          <a:xfrm>
            <a:off x="14448774" y="3362988"/>
            <a:ext cx="3789374" cy="2661419"/>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0000"/>
                </a:solidFill>
                <a:latin typeface="Times New Roman" pitchFamily="18" charset="0"/>
                <a:cs typeface="Times New Roman" pitchFamily="18" charset="0"/>
              </a:rPr>
              <a:t>Động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vật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thuỷ</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sinh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gồm</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những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loại</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nào</a:t>
            </a:r>
            <a:r>
              <a:rPr lang="en-US" sz="2800" dirty="0" smtClean="0">
                <a:solidFill>
                  <a:srgbClr val="FF0000"/>
                </a:solidFill>
                <a:latin typeface="Times New Roman" pitchFamily="18" charset="0"/>
                <a:cs typeface="Times New Roman" pitchFamily="18" charset="0"/>
              </a:rPr>
              <a:t>? </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84497" y="7375004"/>
            <a:ext cx="1130995" cy="2246769"/>
          </a:xfrm>
          <a:prstGeom prst="rect">
            <a:avLst/>
          </a:prstGeom>
          <a:solidFill>
            <a:schemeClr val="bg2"/>
          </a:solidFill>
        </p:spPr>
        <p:txBody>
          <a:bodyPr wrap="square" rtlCol="0">
            <a:spAutoFit/>
          </a:bodyPr>
          <a:lstStyle/>
          <a:p>
            <a:pPr algn="ctr"/>
            <a:endParaRPr lang="en-US" sz="2800" dirty="0" smtClean="0">
              <a:solidFill>
                <a:srgbClr val="0070C0"/>
              </a:solidFill>
              <a:latin typeface="Times New Roman" pitchFamily="18" charset="0"/>
              <a:cs typeface="Times New Roman" pitchFamily="18" charset="0"/>
            </a:endParaRPr>
          </a:p>
          <a:p>
            <a:pPr algn="ctr"/>
            <a:r>
              <a:rPr lang="en-US" sz="2800" dirty="0" err="1" smtClean="0">
                <a:solidFill>
                  <a:srgbClr val="C00000"/>
                </a:solidFill>
                <a:latin typeface="Times New Roman" pitchFamily="18" charset="0"/>
                <a:cs typeface="Times New Roman" pitchFamily="18" charset="0"/>
              </a:rPr>
              <a:t>Động</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vật</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đáy</a:t>
            </a:r>
            <a:endParaRPr lang="en-US" sz="2800" dirty="0" smtClean="0">
              <a:solidFill>
                <a:srgbClr val="C00000"/>
              </a:solidFill>
              <a:latin typeface="Times New Roman" pitchFamily="18" charset="0"/>
              <a:cs typeface="Times New Roman" pitchFamily="18" charset="0"/>
            </a:endParaRPr>
          </a:p>
          <a:p>
            <a:pPr algn="ctr"/>
            <a:endParaRPr lang="en-US" sz="2800" dirty="0">
              <a:solidFill>
                <a:srgbClr val="0070C0"/>
              </a:solidFill>
              <a:latin typeface="Times New Roman" pitchFamily="18" charset="0"/>
              <a:cs typeface="Times New Roman" pitchFamily="18" charset="0"/>
            </a:endParaRPr>
          </a:p>
        </p:txBody>
      </p:sp>
      <p:sp>
        <p:nvSpPr>
          <p:cNvPr id="24" name="TextBox 23"/>
          <p:cNvSpPr txBox="1"/>
          <p:nvPr/>
        </p:nvSpPr>
        <p:spPr>
          <a:xfrm>
            <a:off x="217117" y="3570312"/>
            <a:ext cx="1295400" cy="2246769"/>
          </a:xfrm>
          <a:prstGeom prst="rect">
            <a:avLst/>
          </a:prstGeom>
          <a:solidFill>
            <a:schemeClr val="bg2"/>
          </a:solidFill>
        </p:spPr>
        <p:txBody>
          <a:bodyPr wrap="square" rtlCol="0">
            <a:spAutoFit/>
          </a:bodyPr>
          <a:lstStyle/>
          <a:p>
            <a:pPr algn="ctr"/>
            <a:endParaRPr lang="en-US" sz="2800" dirty="0" smtClean="0">
              <a:solidFill>
                <a:srgbClr val="0070C0"/>
              </a:solidFill>
              <a:latin typeface="Times New Roman" pitchFamily="18" charset="0"/>
              <a:cs typeface="Times New Roman" pitchFamily="18" charset="0"/>
            </a:endParaRPr>
          </a:p>
          <a:p>
            <a:pPr algn="ctr"/>
            <a:r>
              <a:rPr lang="en-US" sz="2800" dirty="0" err="1" smtClean="0">
                <a:solidFill>
                  <a:srgbClr val="C00000"/>
                </a:solidFill>
                <a:latin typeface="Times New Roman" pitchFamily="18" charset="0"/>
                <a:cs typeface="Times New Roman" pitchFamily="18" charset="0"/>
              </a:rPr>
              <a:t>Động</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vật</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phù</a:t>
            </a:r>
            <a:r>
              <a:rPr lang="en-US" sz="2800" dirty="0" smtClean="0">
                <a:solidFill>
                  <a:srgbClr val="C00000"/>
                </a:solidFill>
                <a:latin typeface="Times New Roman" pitchFamily="18" charset="0"/>
                <a:cs typeface="Times New Roman" pitchFamily="18" charset="0"/>
              </a:rPr>
              <a:t> du</a:t>
            </a:r>
          </a:p>
          <a:p>
            <a:pPr algn="ctr"/>
            <a:endParaRPr lang="en-US" sz="2800" dirty="0">
              <a:solidFill>
                <a:srgbClr val="0070C0"/>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3358" y="3155649"/>
            <a:ext cx="4163596" cy="3407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3088" y="3148344"/>
            <a:ext cx="4130980" cy="3415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31698" y="3165880"/>
            <a:ext cx="4106450" cy="3320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8536" y="7029778"/>
            <a:ext cx="4163595" cy="3117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3088" y="7067867"/>
            <a:ext cx="4130980" cy="303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39400" y="7017252"/>
            <a:ext cx="3826180"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21748" y="7001604"/>
            <a:ext cx="3569125" cy="294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95612" y="3162754"/>
            <a:ext cx="3677006" cy="3400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a:extLst>
              <a:ext uri="{FF2B5EF4-FFF2-40B4-BE49-F238E27FC236}">
                <a16:creationId xmlns:a16="http://schemas.microsoft.com/office/drawing/2014/main" xmlns="" id="{EEBC78BB-50DD-49A5-87D9-127FFDFC3F56}"/>
              </a:ext>
            </a:extLst>
          </p:cNvPr>
          <p:cNvSpPr txBox="1"/>
          <p:nvPr/>
        </p:nvSpPr>
        <p:spPr>
          <a:xfrm>
            <a:off x="1040934" y="1723838"/>
            <a:ext cx="3801041" cy="584775"/>
          </a:xfrm>
          <a:prstGeom prst="rect">
            <a:avLst/>
          </a:prstGeom>
          <a:noFill/>
        </p:spPr>
        <p:txBody>
          <a:bodyPr wrap="none" rtlCol="0">
            <a:spAutoFit/>
          </a:bodyPr>
          <a:lstStyle/>
          <a:p>
            <a:r>
              <a:rPr lang="en-US" sz="3200" dirty="0"/>
              <a:t>a. </a:t>
            </a:r>
            <a:r>
              <a:rPr lang="en-US" sz="3200" dirty="0" err="1" smtClean="0">
                <a:latin typeface="Times New Roman" panose="02020603050405020304" pitchFamily="18" charset="0"/>
                <a:cs typeface="Times New Roman" panose="02020603050405020304" pitchFamily="18" charset="0"/>
              </a:rPr>
              <a:t>Thực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thuỷ</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sinh</a:t>
            </a:r>
            <a:r>
              <a:rPr lang="en-US" sz="3200" dirty="0" smtClean="0">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115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8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7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7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7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8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animBg="1"/>
      <p:bldP spid="7"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0845791-8F5E-4DBB-BEAC-E60FCCEC7B02}"/>
              </a:ext>
            </a:extLst>
          </p:cNvPr>
          <p:cNvSpPr txBox="1"/>
          <p:nvPr/>
        </p:nvSpPr>
        <p:spPr>
          <a:xfrm>
            <a:off x="914400" y="1123865"/>
            <a:ext cx="5231432" cy="646331"/>
          </a:xfrm>
          <a:prstGeom prst="rect">
            <a:avLst/>
          </a:prstGeom>
          <a:noFill/>
        </p:spPr>
        <p:txBody>
          <a:bodyPr wrap="none" rtlCol="0">
            <a:spAutoFit/>
          </a:bodyPr>
          <a:lstStyle/>
          <a:p>
            <a:r>
              <a:rPr lang="en-US" sz="3600" dirty="0">
                <a:solidFill>
                  <a:srgbClr val="7030A0"/>
                </a:solidFill>
              </a:rPr>
              <a:t>3</a:t>
            </a:r>
            <a:r>
              <a:rPr lang="en-US" sz="3600" dirty="0" smtClean="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Yêu</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cầu</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về</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thủy</a:t>
            </a:r>
            <a:r>
              <a:rPr lang="en-US" sz="3600" dirty="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sinh</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vật</a:t>
            </a:r>
            <a:endParaRPr lang="vi-VN" dirty="0">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xmlns="" id="{AA9B73D6-3641-4E47-9086-4A31C6BE85B4}"/>
              </a:ext>
            </a:extLst>
          </p:cNvPr>
          <p:cNvSpPr/>
          <p:nvPr/>
        </p:nvSpPr>
        <p:spPr>
          <a:xfrm>
            <a:off x="762000" y="469253"/>
            <a:ext cx="13563600" cy="646331"/>
          </a:xfrm>
          <a:prstGeom prst="rect">
            <a:avLst/>
          </a:prstGeom>
          <a:noFill/>
        </p:spPr>
        <p:txBody>
          <a:bodyPr wrap="square" lIns="91440" tIns="45720" rIns="91440" bIns="45720">
            <a:spAutoFit/>
          </a:bodyPr>
          <a:lstStyle/>
          <a:p>
            <a:pPr algn="ctr"/>
            <a:r>
              <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I. CÁC YÊU CẦU CHÍNH CỦA MÔI TR</a:t>
            </a:r>
            <a:r>
              <a:rPr lang="vi-VN"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Ư</a:t>
            </a:r>
            <a:r>
              <a:rPr lang="en-US" sz="3600" b="1" dirty="0">
                <a:ln w="22225">
                  <a:solidFill>
                    <a:schemeClr val="accent2"/>
                  </a:solidFill>
                  <a:prstDash val="solid"/>
                </a:ln>
                <a:solidFill>
                  <a:srgbClr val="0070C0"/>
                </a:solidFill>
                <a:latin typeface="Times New Roman" panose="02020603050405020304" pitchFamily="18" charset="0"/>
                <a:cs typeface="Times New Roman" panose="02020603050405020304" pitchFamily="18" charset="0"/>
              </a:rPr>
              <a:t>ỜNG NUÔI THỦY SẢN</a:t>
            </a:r>
            <a:endPar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EEBC78BB-50DD-49A5-87D9-127FFDFC3F56}"/>
              </a:ext>
            </a:extLst>
          </p:cNvPr>
          <p:cNvSpPr txBox="1"/>
          <p:nvPr/>
        </p:nvSpPr>
        <p:spPr>
          <a:xfrm>
            <a:off x="984859" y="1770196"/>
            <a:ext cx="3844129" cy="584775"/>
          </a:xfrm>
          <a:prstGeom prst="rect">
            <a:avLst/>
          </a:prstGeom>
          <a:noFill/>
        </p:spPr>
        <p:txBody>
          <a:bodyPr wrap="none" rtlCol="0">
            <a:spAutoFit/>
          </a:bodyPr>
          <a:lstStyle/>
          <a:p>
            <a:r>
              <a:rPr lang="en-US" sz="3200" dirty="0"/>
              <a:t>b</a:t>
            </a:r>
            <a:r>
              <a:rPr lang="en-US" sz="3200" dirty="0" smtClean="0"/>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thuỷ</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sinh</a:t>
            </a:r>
            <a:r>
              <a:rPr lang="en-US" sz="3200" dirty="0" smtClean="0">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86100"/>
            <a:ext cx="6222441" cy="608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7837" y="2781299"/>
            <a:ext cx="4892763" cy="3887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39700" y="2781299"/>
            <a:ext cx="5132656"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77800" y="6836828"/>
            <a:ext cx="5056456" cy="3331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6843613"/>
            <a:ext cx="4996228" cy="332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9444625" y="2062583"/>
            <a:ext cx="5867400" cy="523220"/>
          </a:xfrm>
          <a:prstGeom prst="rect">
            <a:avLst/>
          </a:prstGeom>
          <a:solidFill>
            <a:schemeClr val="bg2"/>
          </a:solidFill>
        </p:spPr>
        <p:txBody>
          <a:bodyPr wrap="square" rtlCol="0">
            <a:spAutoFit/>
          </a:bodyPr>
          <a:lstStyle/>
          <a:p>
            <a:pPr algn="ctr"/>
            <a:r>
              <a:rPr lang="en-US" sz="2800" dirty="0" err="1" smtClean="0">
                <a:solidFill>
                  <a:srgbClr val="C00000"/>
                </a:solidFill>
                <a:latin typeface="Times New Roman" pitchFamily="18" charset="0"/>
                <a:cs typeface="Times New Roman" pitchFamily="18" charset="0"/>
              </a:rPr>
              <a:t>Tôm</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cá</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và</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các</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động</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vật</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khác</a:t>
            </a:r>
            <a:endParaRPr lang="en-US" sz="2800" dirty="0" smtClean="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18649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0845791-8F5E-4DBB-BEAC-E60FCCEC7B02}"/>
              </a:ext>
            </a:extLst>
          </p:cNvPr>
          <p:cNvSpPr txBox="1"/>
          <p:nvPr/>
        </p:nvSpPr>
        <p:spPr>
          <a:xfrm>
            <a:off x="914400" y="1123865"/>
            <a:ext cx="5231432" cy="646331"/>
          </a:xfrm>
          <a:prstGeom prst="rect">
            <a:avLst/>
          </a:prstGeom>
          <a:noFill/>
        </p:spPr>
        <p:txBody>
          <a:bodyPr wrap="none" rtlCol="0">
            <a:spAutoFit/>
          </a:bodyPr>
          <a:lstStyle/>
          <a:p>
            <a:r>
              <a:rPr lang="en-US" sz="3600" dirty="0">
                <a:solidFill>
                  <a:srgbClr val="7030A0"/>
                </a:solidFill>
              </a:rPr>
              <a:t>3</a:t>
            </a:r>
            <a:r>
              <a:rPr lang="en-US" sz="3600" dirty="0" smtClean="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Yêu</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cầu</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về</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thủy</a:t>
            </a:r>
            <a:r>
              <a:rPr lang="en-US" sz="3600" dirty="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sinh</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vật</a:t>
            </a:r>
            <a:endParaRPr lang="vi-VN" dirty="0">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xmlns="" id="{AA9B73D6-3641-4E47-9086-4A31C6BE85B4}"/>
              </a:ext>
            </a:extLst>
          </p:cNvPr>
          <p:cNvSpPr/>
          <p:nvPr/>
        </p:nvSpPr>
        <p:spPr>
          <a:xfrm>
            <a:off x="762000" y="469253"/>
            <a:ext cx="13563600" cy="646331"/>
          </a:xfrm>
          <a:prstGeom prst="rect">
            <a:avLst/>
          </a:prstGeom>
          <a:noFill/>
        </p:spPr>
        <p:txBody>
          <a:bodyPr wrap="square" lIns="91440" tIns="45720" rIns="91440" bIns="45720">
            <a:spAutoFit/>
          </a:bodyPr>
          <a:lstStyle/>
          <a:p>
            <a:pPr algn="ctr"/>
            <a:r>
              <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I. CÁC YÊU CẦU CHÍNH CỦA MÔI TR</a:t>
            </a:r>
            <a:r>
              <a:rPr lang="vi-VN"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Ư</a:t>
            </a:r>
            <a:r>
              <a:rPr lang="en-US" sz="3600" b="1" dirty="0">
                <a:ln w="22225">
                  <a:solidFill>
                    <a:schemeClr val="accent2"/>
                  </a:solidFill>
                  <a:prstDash val="solid"/>
                </a:ln>
                <a:solidFill>
                  <a:srgbClr val="0070C0"/>
                </a:solidFill>
                <a:latin typeface="Times New Roman" panose="02020603050405020304" pitchFamily="18" charset="0"/>
                <a:cs typeface="Times New Roman" panose="02020603050405020304" pitchFamily="18" charset="0"/>
              </a:rPr>
              <a:t>ỜNG NUÔI THỦY SẢN</a:t>
            </a:r>
            <a:endPar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EEBC78BB-50DD-49A5-87D9-127FFDFC3F56}"/>
              </a:ext>
            </a:extLst>
          </p:cNvPr>
          <p:cNvSpPr txBox="1"/>
          <p:nvPr/>
        </p:nvSpPr>
        <p:spPr>
          <a:xfrm>
            <a:off x="984859" y="1770196"/>
            <a:ext cx="3844129" cy="584775"/>
          </a:xfrm>
          <a:prstGeom prst="rect">
            <a:avLst/>
          </a:prstGeom>
          <a:noFill/>
        </p:spPr>
        <p:txBody>
          <a:bodyPr wrap="none" rtlCol="0">
            <a:spAutoFit/>
          </a:bodyPr>
          <a:lstStyle/>
          <a:p>
            <a:r>
              <a:rPr lang="en-US" sz="3200" dirty="0"/>
              <a:t>b</a:t>
            </a:r>
            <a:r>
              <a:rPr lang="en-US" sz="3200" dirty="0" smtClean="0"/>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thuỷ</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sinh</a:t>
            </a:r>
            <a:r>
              <a:rPr lang="en-US" sz="3200" dirty="0" smtClean="0">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p:txBody>
      </p:sp>
      <p:sp>
        <p:nvSpPr>
          <p:cNvPr id="15" name="Thought Bubble: Cloud 7">
            <a:extLst>
              <a:ext uri="{FF2B5EF4-FFF2-40B4-BE49-F238E27FC236}">
                <a16:creationId xmlns:a16="http://schemas.microsoft.com/office/drawing/2014/main" xmlns="" id="{B035488E-0128-415A-8389-4C8DAF6D4B95}"/>
              </a:ext>
            </a:extLst>
          </p:cNvPr>
          <p:cNvSpPr/>
          <p:nvPr/>
        </p:nvSpPr>
        <p:spPr>
          <a:xfrm>
            <a:off x="11658600" y="1770196"/>
            <a:ext cx="4254925" cy="2890685"/>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0000"/>
                </a:solidFill>
                <a:latin typeface="Times New Roman" pitchFamily="18" charset="0"/>
                <a:cs typeface="Times New Roman" pitchFamily="18" charset="0"/>
              </a:rPr>
              <a:t>Động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vật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thuỷ</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sinh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có</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vai</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trò</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gì</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trong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thuỷ</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vực</a:t>
            </a:r>
            <a:r>
              <a:rPr lang="en-US" sz="2800" dirty="0" smtClean="0">
                <a:solidFill>
                  <a:srgbClr val="FF0000"/>
                </a:solidFill>
                <a:latin typeface="Times New Roman" pitchFamily="18" charset="0"/>
                <a:cs typeface="Times New Roman" pitchFamily="18" charset="0"/>
              </a:rPr>
              <a:t> ? </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006780" y="2552700"/>
            <a:ext cx="9144000" cy="2677656"/>
          </a:xfrm>
          <a:prstGeom prst="rect">
            <a:avLst/>
          </a:prstGeom>
          <a:noFill/>
        </p:spPr>
        <p:txBody>
          <a:bodyPr wrap="square" rtlCol="0">
            <a:spAutoFit/>
          </a:bodyPr>
          <a:lstStyle/>
          <a:p>
            <a:r>
              <a:rPr lang="en-US" sz="2800" dirty="0" err="1" smtClean="0">
                <a:latin typeface="Times New Roman" pitchFamily="18" charset="0"/>
                <a:cs typeface="Times New Roman" pitchFamily="18" charset="0"/>
              </a:rPr>
              <a:t>Động</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phù</a:t>
            </a:r>
            <a:r>
              <a:rPr lang="en-US" sz="2800" dirty="0">
                <a:latin typeface="Times New Roman" pitchFamily="18" charset="0"/>
                <a:cs typeface="Times New Roman" pitchFamily="18" charset="0"/>
              </a:rPr>
              <a:t> du </a:t>
            </a:r>
            <a:r>
              <a:rPr lang="en-US" sz="2800" dirty="0" err="1">
                <a:latin typeface="Times New Roman" pitchFamily="18" charset="0"/>
                <a:cs typeface="Times New Roman" pitchFamily="18" charset="0"/>
              </a:rPr>
              <a:t>kích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nhỏ</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luân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rotifera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copepoda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cladocera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mùn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hữu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mềm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giun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đốt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khớp</a:t>
            </a:r>
            <a:r>
              <a:rPr lang="en-US" sz="2800" dirty="0" smtClean="0">
                <a:latin typeface="Times New Roman" pitchFamily="18" charset="0"/>
                <a:cs typeface="Times New Roman" pitchFamily="18" charset="0"/>
              </a:rPr>
              <a:t>,...</a:t>
            </a:r>
            <a:r>
              <a:rPr lang="en-US" sz="2800" dirty="0"/>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phù</a:t>
            </a:r>
            <a:r>
              <a:rPr lang="en-US" sz="2800" dirty="0">
                <a:latin typeface="Times New Roman" pitchFamily="18" charset="0"/>
                <a:cs typeface="Times New Roman" pitchFamily="18" charset="0"/>
              </a:rPr>
              <a:t> du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yếu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tôm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đoạn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trùng</a:t>
            </a:r>
            <a:r>
              <a:rPr lang="en-US" sz="2800" dirty="0"/>
              <a:t>. </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5" name="Rectangle 4"/>
          <p:cNvSpPr/>
          <p:nvPr/>
        </p:nvSpPr>
        <p:spPr>
          <a:xfrm>
            <a:off x="1066800" y="5676899"/>
            <a:ext cx="9144000" cy="2246769"/>
          </a:xfrm>
          <a:prstGeom prst="rect">
            <a:avLst/>
          </a:prstGeom>
        </p:spPr>
        <p:txBody>
          <a:bodyPr>
            <a:spAutoFit/>
          </a:bodyPr>
          <a:lstStyle/>
          <a:p>
            <a:r>
              <a:rPr lang="en-US" sz="2800" dirty="0" smtClean="0">
                <a:solidFill>
                  <a:srgbClr val="00B050"/>
                </a:solidFill>
                <a:latin typeface="Times New Roman" pitchFamily="18" charset="0"/>
                <a:cs typeface="Times New Roman" pitchFamily="18" charset="0"/>
              </a:rPr>
              <a:t>(</a:t>
            </a:r>
            <a:r>
              <a:rPr lang="en-US" sz="2800" dirty="0" err="1" smtClean="0">
                <a:solidFill>
                  <a:srgbClr val="00B050"/>
                </a:solidFill>
                <a:latin typeface="Times New Roman" pitchFamily="18" charset="0"/>
                <a:cs typeface="Times New Roman" pitchFamily="18" charset="0"/>
              </a:rPr>
              <a:t>Mật</a:t>
            </a:r>
            <a:r>
              <a:rPr lang="en-US" sz="2800" dirty="0" smtClean="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độ</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động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vật</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phù</a:t>
            </a:r>
            <a:r>
              <a:rPr lang="en-US" sz="2800" dirty="0">
                <a:solidFill>
                  <a:srgbClr val="00B050"/>
                </a:solidFill>
                <a:latin typeface="Times New Roman" pitchFamily="18" charset="0"/>
                <a:cs typeface="Times New Roman" pitchFamily="18" charset="0"/>
              </a:rPr>
              <a:t> du </a:t>
            </a:r>
            <a:r>
              <a:rPr lang="en-US" sz="2800" dirty="0" err="1">
                <a:solidFill>
                  <a:srgbClr val="00B050"/>
                </a:solidFill>
                <a:latin typeface="Times New Roman" pitchFamily="18" charset="0"/>
                <a:cs typeface="Times New Roman" pitchFamily="18" charset="0"/>
              </a:rPr>
              <a:t>thường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tăng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cao</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khi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trong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ao</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có</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nhiều</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mùn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bã</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hữu</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cơ</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tảo</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phát</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triển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mạnh</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Khi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đó</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chúng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cũng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tiêu</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thụ</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mạnh</a:t>
            </a:r>
            <a:r>
              <a:rPr lang="en-US" sz="2800" dirty="0">
                <a:solidFill>
                  <a:srgbClr val="00B050"/>
                </a:solidFill>
                <a:latin typeface="Times New Roman" pitchFamily="18" charset="0"/>
                <a:cs typeface="Times New Roman" pitchFamily="18" charset="0"/>
              </a:rPr>
              <a:t> oxygen </a:t>
            </a:r>
            <a:r>
              <a:rPr lang="en-US" sz="2800" dirty="0" err="1">
                <a:solidFill>
                  <a:srgbClr val="00B050"/>
                </a:solidFill>
                <a:latin typeface="Times New Roman" pitchFamily="18" charset="0"/>
                <a:cs typeface="Times New Roman" pitchFamily="18" charset="0"/>
              </a:rPr>
              <a:t>trong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nước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và</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thải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ra</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khí</a:t>
            </a:r>
            <a:r>
              <a:rPr lang="en-US" sz="2800" dirty="0">
                <a:solidFill>
                  <a:srgbClr val="00B050"/>
                </a:solidFill>
                <a:latin typeface="Times New Roman" pitchFamily="18" charset="0"/>
                <a:cs typeface="Times New Roman" pitchFamily="18" charset="0"/>
              </a:rPr>
              <a:t> carbon dioxide, </a:t>
            </a:r>
            <a:r>
              <a:rPr lang="en-US" sz="2800" dirty="0" err="1">
                <a:solidFill>
                  <a:srgbClr val="00B050"/>
                </a:solidFill>
                <a:latin typeface="Times New Roman" pitchFamily="18" charset="0"/>
                <a:cs typeface="Times New Roman" pitchFamily="18" charset="0"/>
              </a:rPr>
              <a:t>gây</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thiếu</a:t>
            </a:r>
            <a:r>
              <a:rPr lang="en-US" sz="2800" dirty="0">
                <a:solidFill>
                  <a:srgbClr val="00B050"/>
                </a:solidFill>
                <a:latin typeface="Times New Roman" pitchFamily="18" charset="0"/>
                <a:cs typeface="Times New Roman" pitchFamily="18" charset="0"/>
              </a:rPr>
              <a:t> oxygen </a:t>
            </a:r>
            <a:r>
              <a:rPr lang="en-US" sz="2800" dirty="0" err="1">
                <a:solidFill>
                  <a:srgbClr val="00B050"/>
                </a:solidFill>
                <a:latin typeface="Times New Roman" pitchFamily="18" charset="0"/>
                <a:cs typeface="Times New Roman" pitchFamily="18" charset="0"/>
              </a:rPr>
              <a:t>trong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nước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và</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biến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động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các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thông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số</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môi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trường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nuôi</a:t>
            </a:r>
            <a:r>
              <a:rPr lang="en-US" sz="2800" smtClean="0">
                <a:solidFill>
                  <a:srgbClr val="00B050"/>
                </a:solidFill>
                <a:latin typeface="Times New Roman" pitchFamily="18" charset="0"/>
                <a:cs typeface="Times New Roman" pitchFamily="18" charset="0"/>
              </a:rPr>
              <a:t>.)</a:t>
            </a:r>
            <a:endParaRPr lang="en-US" sz="2800"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49779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0845791-8F5E-4DBB-BEAC-E60FCCEC7B02}"/>
              </a:ext>
            </a:extLst>
          </p:cNvPr>
          <p:cNvSpPr txBox="1"/>
          <p:nvPr/>
        </p:nvSpPr>
        <p:spPr>
          <a:xfrm>
            <a:off x="914400" y="1123865"/>
            <a:ext cx="5231432" cy="646331"/>
          </a:xfrm>
          <a:prstGeom prst="rect">
            <a:avLst/>
          </a:prstGeom>
          <a:noFill/>
        </p:spPr>
        <p:txBody>
          <a:bodyPr wrap="none" rtlCol="0">
            <a:spAutoFit/>
          </a:bodyPr>
          <a:lstStyle/>
          <a:p>
            <a:r>
              <a:rPr lang="en-US" sz="3600" dirty="0">
                <a:solidFill>
                  <a:srgbClr val="7030A0"/>
                </a:solidFill>
              </a:rPr>
              <a:t>3</a:t>
            </a:r>
            <a:r>
              <a:rPr lang="en-US" sz="3600" dirty="0" smtClean="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Yêu</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cầu</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về</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thủy</a:t>
            </a:r>
            <a:r>
              <a:rPr lang="en-US" sz="3600" dirty="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sinh</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vật</a:t>
            </a:r>
            <a:endParaRPr lang="vi-VN" dirty="0">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xmlns="" id="{AA9B73D6-3641-4E47-9086-4A31C6BE85B4}"/>
              </a:ext>
            </a:extLst>
          </p:cNvPr>
          <p:cNvSpPr/>
          <p:nvPr/>
        </p:nvSpPr>
        <p:spPr>
          <a:xfrm>
            <a:off x="762000" y="469253"/>
            <a:ext cx="13563600" cy="646331"/>
          </a:xfrm>
          <a:prstGeom prst="rect">
            <a:avLst/>
          </a:prstGeom>
          <a:noFill/>
        </p:spPr>
        <p:txBody>
          <a:bodyPr wrap="square" lIns="91440" tIns="45720" rIns="91440" bIns="45720">
            <a:spAutoFit/>
          </a:bodyPr>
          <a:lstStyle/>
          <a:p>
            <a:pPr algn="ctr"/>
            <a:r>
              <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I. CÁC YÊU CẦU CHÍNH CỦA MÔI TR</a:t>
            </a:r>
            <a:r>
              <a:rPr lang="vi-VN"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Ư</a:t>
            </a:r>
            <a:r>
              <a:rPr lang="en-US" sz="3600" b="1" dirty="0">
                <a:ln w="22225">
                  <a:solidFill>
                    <a:schemeClr val="accent2"/>
                  </a:solidFill>
                  <a:prstDash val="solid"/>
                </a:ln>
                <a:solidFill>
                  <a:srgbClr val="0070C0"/>
                </a:solidFill>
                <a:latin typeface="Times New Roman" panose="02020603050405020304" pitchFamily="18" charset="0"/>
                <a:cs typeface="Times New Roman" panose="02020603050405020304" pitchFamily="18" charset="0"/>
              </a:rPr>
              <a:t>ỜNG NUÔI THỦY SẢN</a:t>
            </a:r>
            <a:endPar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EEBC78BB-50DD-49A5-87D9-127FFDFC3F56}"/>
              </a:ext>
            </a:extLst>
          </p:cNvPr>
          <p:cNvSpPr txBox="1"/>
          <p:nvPr/>
        </p:nvSpPr>
        <p:spPr>
          <a:xfrm>
            <a:off x="984859" y="1770196"/>
            <a:ext cx="2420856" cy="584775"/>
          </a:xfrm>
          <a:prstGeom prst="rect">
            <a:avLst/>
          </a:prstGeom>
          <a:noFill/>
        </p:spPr>
        <p:txBody>
          <a:bodyPr wrap="none" rtlCol="0">
            <a:spAutoFit/>
          </a:bodyPr>
          <a:lstStyle/>
          <a:p>
            <a:r>
              <a:rPr lang="en-US" sz="3200" dirty="0"/>
              <a:t>c</a:t>
            </a:r>
            <a:r>
              <a:rPr lang="en-US" sz="3200" dirty="0" smtClean="0">
                <a:latin typeface="Times New Roman" pitchFamily="18" charset="0"/>
                <a:cs typeface="Times New Roman" pitchFamily="18" charset="0"/>
              </a:rPr>
              <a:t>. Vi </a:t>
            </a:r>
            <a:r>
              <a:rPr lang="en-US" sz="3200" dirty="0" err="1" smtClean="0">
                <a:latin typeface="Times New Roman" pitchFamily="18" charset="0"/>
                <a:cs typeface="Times New Roman" pitchFamily="18" charset="0"/>
              </a:rPr>
              <a:t>sinh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vật</a:t>
            </a:r>
            <a:r>
              <a:rPr lang="en-US" sz="3200" dirty="0" smtClean="0">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p:txBody>
      </p:sp>
      <p:sp>
        <p:nvSpPr>
          <p:cNvPr id="15" name="Thought Bubble: Cloud 7">
            <a:extLst>
              <a:ext uri="{FF2B5EF4-FFF2-40B4-BE49-F238E27FC236}">
                <a16:creationId xmlns:a16="http://schemas.microsoft.com/office/drawing/2014/main" xmlns="" id="{B035488E-0128-415A-8389-4C8DAF6D4B95}"/>
              </a:ext>
            </a:extLst>
          </p:cNvPr>
          <p:cNvSpPr/>
          <p:nvPr/>
        </p:nvSpPr>
        <p:spPr>
          <a:xfrm>
            <a:off x="14324556" y="2551176"/>
            <a:ext cx="3265379" cy="2651783"/>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trong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nước</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có</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những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nhóm</a:t>
            </a:r>
            <a:r>
              <a:rPr lang="en-US" sz="2800" dirty="0" smtClean="0">
                <a:solidFill>
                  <a:srgbClr val="FF0000"/>
                </a:solidFill>
                <a:latin typeface="Times New Roman" pitchFamily="18" charset="0"/>
                <a:cs typeface="Times New Roman" pitchFamily="18" charset="0"/>
              </a:rPr>
              <a:t> vi </a:t>
            </a:r>
            <a:r>
              <a:rPr lang="en-US" sz="2800" dirty="0" err="1" smtClean="0">
                <a:solidFill>
                  <a:srgbClr val="FF0000"/>
                </a:solidFill>
                <a:latin typeface="Times New Roman" pitchFamily="18" charset="0"/>
                <a:cs typeface="Times New Roman" pitchFamily="18" charset="0"/>
              </a:rPr>
              <a:t>sinh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vật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nào</a:t>
            </a:r>
            <a:r>
              <a:rPr lang="en-US" sz="2800" dirty="0" smtClean="0">
                <a:solidFill>
                  <a:srgbClr val="FF0000"/>
                </a:solidFill>
                <a:latin typeface="Times New Roman" pitchFamily="18" charset="0"/>
                <a:cs typeface="Times New Roman" pitchFamily="18" charset="0"/>
              </a:rPr>
              <a:t>? </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6" name="AutoShape 2" descr="Vi sinh vật trong nước và vai trò khi xử lý nước thả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630044"/>
            <a:ext cx="38862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601039"/>
            <a:ext cx="38100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6000" y="2593872"/>
            <a:ext cx="3810000" cy="300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57855" y="2551176"/>
            <a:ext cx="3798779" cy="3091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2590800" y="5631592"/>
            <a:ext cx="2651864" cy="523220"/>
          </a:xfrm>
          <a:prstGeom prst="rect">
            <a:avLst/>
          </a:prstGeom>
          <a:solidFill>
            <a:schemeClr val="bg2"/>
          </a:solidFill>
        </p:spPr>
        <p:txBody>
          <a:bodyPr wrap="square" rtlCol="0">
            <a:spAutoFit/>
          </a:bodyPr>
          <a:lstStyle/>
          <a:p>
            <a:pPr algn="ctr"/>
            <a:r>
              <a:rPr lang="en-US" sz="28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B</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acillus</a:t>
            </a:r>
            <a:endParaRPr lang="en-US" sz="28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8" name="TextBox 17"/>
          <p:cNvSpPr txBox="1"/>
          <p:nvPr/>
        </p:nvSpPr>
        <p:spPr>
          <a:xfrm>
            <a:off x="6484568" y="5642908"/>
            <a:ext cx="2651864" cy="523220"/>
          </a:xfrm>
          <a:prstGeom prst="rect">
            <a:avLst/>
          </a:prstGeom>
          <a:solidFill>
            <a:schemeClr val="bg2"/>
          </a:solidFill>
        </p:spPr>
        <p:txBody>
          <a:bodyPr wrap="square" rtlCol="0">
            <a:spAutoFit/>
          </a:bodyPr>
          <a:lstStyle/>
          <a:p>
            <a:pPr algn="ctr"/>
            <a:r>
              <a:rPr lang="en-US" sz="28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L</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actobacillus</a:t>
            </a:r>
            <a:endParaRPr lang="en-US" sz="28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9" name="TextBox 18"/>
          <p:cNvSpPr txBox="1"/>
          <p:nvPr/>
        </p:nvSpPr>
        <p:spPr>
          <a:xfrm>
            <a:off x="10485068" y="5662576"/>
            <a:ext cx="2651864" cy="523220"/>
          </a:xfrm>
          <a:prstGeom prst="rect">
            <a:avLst/>
          </a:prstGeom>
          <a:solidFill>
            <a:schemeClr val="bg2"/>
          </a:solidFill>
        </p:spPr>
        <p:txBody>
          <a:bodyPr wrap="square" rtlCol="0">
            <a:spAutoFit/>
          </a:bodyPr>
          <a:lstStyle/>
          <a:p>
            <a:pPr algn="ct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Rhodbacteria</a:t>
            </a:r>
            <a:endParaRPr lang="en-US" sz="28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 name="TextBox 19"/>
          <p:cNvSpPr txBox="1"/>
          <p:nvPr/>
        </p:nvSpPr>
        <p:spPr>
          <a:xfrm>
            <a:off x="14374332" y="5662576"/>
            <a:ext cx="3165823" cy="523220"/>
          </a:xfrm>
          <a:prstGeom prst="rect">
            <a:avLst/>
          </a:prstGeom>
          <a:solidFill>
            <a:schemeClr val="bg2"/>
          </a:solidFill>
        </p:spPr>
        <p:txBody>
          <a:bodyPr wrap="square" rtlCol="0">
            <a:spAutoFit/>
          </a:bodyPr>
          <a:lstStyle/>
          <a:p>
            <a:pPr algn="ct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Nitrosomonas</a:t>
            </a:r>
            <a:endParaRPr lang="en-US" sz="28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131"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2644" y="6266873"/>
            <a:ext cx="3946156"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2"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6305212"/>
            <a:ext cx="3973034"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3"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34599" y="6319304"/>
            <a:ext cx="3822231" cy="3110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4"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106718" y="6355522"/>
            <a:ext cx="3766159" cy="3073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155575" y="2710347"/>
            <a:ext cx="1295400" cy="2677656"/>
          </a:xfrm>
          <a:prstGeom prst="rect">
            <a:avLst/>
          </a:prstGeom>
          <a:solidFill>
            <a:schemeClr val="bg2"/>
          </a:solidFill>
        </p:spPr>
        <p:txBody>
          <a:bodyPr wrap="square" rtlCol="0">
            <a:spAutoFit/>
          </a:bodyPr>
          <a:lstStyle/>
          <a:p>
            <a:pPr algn="ctr"/>
            <a:endParaRPr lang="en-US" sz="2800" dirty="0" smtClean="0">
              <a:solidFill>
                <a:srgbClr val="0070C0"/>
              </a:solidFill>
              <a:latin typeface="Times New Roman" pitchFamily="18" charset="0"/>
              <a:cs typeface="Times New Roman" pitchFamily="18" charset="0"/>
            </a:endParaRPr>
          </a:p>
          <a:p>
            <a:pPr algn="ctr"/>
            <a:r>
              <a:rPr lang="en-US" sz="2800" dirty="0" err="1" smtClean="0">
                <a:solidFill>
                  <a:srgbClr val="C00000"/>
                </a:solidFill>
                <a:latin typeface="Times New Roman" pitchFamily="18" charset="0"/>
                <a:cs typeface="Times New Roman" pitchFamily="18" charset="0"/>
              </a:rPr>
              <a:t>Nhóm</a:t>
            </a:r>
            <a:r>
              <a:rPr lang="en-US" sz="2800" dirty="0" smtClean="0">
                <a:solidFill>
                  <a:srgbClr val="C00000"/>
                </a:solidFill>
                <a:latin typeface="Times New Roman" pitchFamily="18" charset="0"/>
                <a:cs typeface="Times New Roman" pitchFamily="18" charset="0"/>
              </a:rPr>
              <a:t> vi </a:t>
            </a:r>
            <a:r>
              <a:rPr lang="en-US" sz="2800" dirty="0" err="1" smtClean="0">
                <a:solidFill>
                  <a:srgbClr val="C00000"/>
                </a:solidFill>
                <a:latin typeface="Times New Roman" pitchFamily="18" charset="0"/>
                <a:cs typeface="Times New Roman" pitchFamily="18" charset="0"/>
              </a:rPr>
              <a:t>sinh</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vật</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có</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lợi</a:t>
            </a:r>
            <a:endParaRPr lang="en-US" sz="2800" dirty="0" smtClean="0">
              <a:solidFill>
                <a:srgbClr val="C00000"/>
              </a:solidFill>
              <a:latin typeface="Times New Roman" pitchFamily="18" charset="0"/>
              <a:cs typeface="Times New Roman" pitchFamily="18" charset="0"/>
            </a:endParaRPr>
          </a:p>
          <a:p>
            <a:pPr algn="ctr"/>
            <a:endParaRPr lang="en-US" sz="2800" dirty="0">
              <a:solidFill>
                <a:srgbClr val="0070C0"/>
              </a:solidFill>
              <a:latin typeface="Times New Roman" pitchFamily="18" charset="0"/>
              <a:cs typeface="Times New Roman" pitchFamily="18" charset="0"/>
            </a:endParaRPr>
          </a:p>
        </p:txBody>
      </p:sp>
      <p:sp>
        <p:nvSpPr>
          <p:cNvPr id="22" name="TextBox 21"/>
          <p:cNvSpPr txBox="1"/>
          <p:nvPr/>
        </p:nvSpPr>
        <p:spPr>
          <a:xfrm>
            <a:off x="2204184" y="9429412"/>
            <a:ext cx="2651864" cy="523220"/>
          </a:xfrm>
          <a:prstGeom prst="rect">
            <a:avLst/>
          </a:prstGeom>
          <a:solidFill>
            <a:schemeClr val="bg2"/>
          </a:solidFill>
        </p:spPr>
        <p:txBody>
          <a:bodyPr wrap="square" rtlCol="0">
            <a:spAutoFit/>
          </a:bodyPr>
          <a:lstStyle/>
          <a:p>
            <a:pPr algn="ct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Vibrio</a:t>
            </a:r>
            <a:endParaRPr lang="en-US" sz="28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4" name="TextBox 23"/>
          <p:cNvSpPr txBox="1"/>
          <p:nvPr/>
        </p:nvSpPr>
        <p:spPr>
          <a:xfrm>
            <a:off x="14663865" y="9472602"/>
            <a:ext cx="2651864" cy="523220"/>
          </a:xfrm>
          <a:prstGeom prst="rect">
            <a:avLst/>
          </a:prstGeom>
          <a:solidFill>
            <a:schemeClr val="bg2"/>
          </a:solidFill>
        </p:spPr>
        <p:txBody>
          <a:bodyPr wrap="square" rtlCol="0">
            <a:spAutoFit/>
          </a:bodyPr>
          <a:lstStyle/>
          <a:p>
            <a:pPr algn="ct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Flavobacterium</a:t>
            </a:r>
            <a:endParaRPr lang="en-US" sz="28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5" name="TextBox 24"/>
          <p:cNvSpPr txBox="1"/>
          <p:nvPr/>
        </p:nvSpPr>
        <p:spPr>
          <a:xfrm>
            <a:off x="10719782" y="9429412"/>
            <a:ext cx="2651864" cy="523220"/>
          </a:xfrm>
          <a:prstGeom prst="rect">
            <a:avLst/>
          </a:prstGeom>
          <a:solidFill>
            <a:schemeClr val="bg2"/>
          </a:solidFill>
        </p:spPr>
        <p:txBody>
          <a:bodyPr wrap="square" rtlCol="0">
            <a:spAutoFit/>
          </a:bodyPr>
          <a:lstStyle/>
          <a:p>
            <a:pPr algn="ct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Aeromonas</a:t>
            </a:r>
            <a:endParaRPr lang="en-US" sz="28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6" name="TextBox 25"/>
          <p:cNvSpPr txBox="1"/>
          <p:nvPr/>
        </p:nvSpPr>
        <p:spPr>
          <a:xfrm>
            <a:off x="6527985" y="9472602"/>
            <a:ext cx="2651864" cy="523220"/>
          </a:xfrm>
          <a:prstGeom prst="rect">
            <a:avLst/>
          </a:prstGeom>
          <a:solidFill>
            <a:schemeClr val="bg2"/>
          </a:solidFill>
        </p:spPr>
        <p:txBody>
          <a:bodyPr wrap="square" rtlCol="0">
            <a:spAutoFit/>
          </a:bodyPr>
          <a:lstStyle/>
          <a:p>
            <a:pPr algn="ctr"/>
            <a:r>
              <a:rPr lang="en-US" sz="28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P</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seudomonas</a:t>
            </a:r>
            <a:endParaRPr lang="en-US" sz="28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7" name="TextBox 26"/>
          <p:cNvSpPr txBox="1"/>
          <p:nvPr/>
        </p:nvSpPr>
        <p:spPr>
          <a:xfrm>
            <a:off x="155575" y="6490145"/>
            <a:ext cx="1295400" cy="2677656"/>
          </a:xfrm>
          <a:prstGeom prst="rect">
            <a:avLst/>
          </a:prstGeom>
          <a:solidFill>
            <a:schemeClr val="bg2"/>
          </a:solidFill>
        </p:spPr>
        <p:txBody>
          <a:bodyPr wrap="square" rtlCol="0">
            <a:spAutoFit/>
          </a:bodyPr>
          <a:lstStyle/>
          <a:p>
            <a:pPr algn="ctr"/>
            <a:endParaRPr lang="en-US" sz="2800" dirty="0" smtClean="0">
              <a:solidFill>
                <a:srgbClr val="0070C0"/>
              </a:solidFill>
              <a:latin typeface="Times New Roman" pitchFamily="18" charset="0"/>
              <a:cs typeface="Times New Roman" pitchFamily="18" charset="0"/>
            </a:endParaRPr>
          </a:p>
          <a:p>
            <a:pPr algn="ctr"/>
            <a:r>
              <a:rPr lang="en-US" sz="2800" dirty="0" err="1" smtClean="0">
                <a:solidFill>
                  <a:srgbClr val="C00000"/>
                </a:solidFill>
                <a:latin typeface="Times New Roman" pitchFamily="18" charset="0"/>
                <a:cs typeface="Times New Roman" pitchFamily="18" charset="0"/>
              </a:rPr>
              <a:t>Nhóm</a:t>
            </a:r>
            <a:r>
              <a:rPr lang="en-US" sz="2800" dirty="0" smtClean="0">
                <a:solidFill>
                  <a:srgbClr val="C00000"/>
                </a:solidFill>
                <a:latin typeface="Times New Roman" pitchFamily="18" charset="0"/>
                <a:cs typeface="Times New Roman" pitchFamily="18" charset="0"/>
              </a:rPr>
              <a:t> vi </a:t>
            </a:r>
            <a:r>
              <a:rPr lang="en-US" sz="2800" dirty="0" err="1" smtClean="0">
                <a:solidFill>
                  <a:srgbClr val="C00000"/>
                </a:solidFill>
                <a:latin typeface="Times New Roman" pitchFamily="18" charset="0"/>
                <a:cs typeface="Times New Roman" pitchFamily="18" charset="0"/>
              </a:rPr>
              <a:t>sinh</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vật</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có</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hại</a:t>
            </a:r>
            <a:endParaRPr lang="en-US" sz="2800" dirty="0" smtClean="0">
              <a:solidFill>
                <a:srgbClr val="C00000"/>
              </a:solidFill>
              <a:latin typeface="Times New Roman" pitchFamily="18" charset="0"/>
              <a:cs typeface="Times New Roman" pitchFamily="18" charset="0"/>
            </a:endParaRPr>
          </a:p>
          <a:p>
            <a:pPr algn="ctr"/>
            <a:endParaRPr lang="en-US" sz="28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65076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8"/>
                                        </p:tgtEl>
                                        <p:attrNameLst>
                                          <p:attrName>style.visibility</p:attrName>
                                        </p:attrNameLst>
                                      </p:cBhvr>
                                      <p:to>
                                        <p:strVal val="visible"/>
                                      </p:to>
                                    </p:set>
                                    <p:animEffect transition="in" filter="fade">
                                      <p:cBhvr>
                                        <p:cTn id="17" dur="500"/>
                                        <p:tgtEl>
                                          <p:spTgt spid="512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5126"/>
                                        </p:tgtEl>
                                        <p:attrNameLst>
                                          <p:attrName>style.visibility</p:attrName>
                                        </p:attrNameLst>
                                      </p:cBhvr>
                                      <p:to>
                                        <p:strVal val="visible"/>
                                      </p:to>
                                    </p:set>
                                    <p:animEffect transition="in" filter="fade">
                                      <p:cBhvr>
                                        <p:cTn id="23" dur="500"/>
                                        <p:tgtEl>
                                          <p:spTgt spid="51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nodeType="withEffect">
                                  <p:stCondLst>
                                    <p:cond delay="0"/>
                                  </p:stCondLst>
                                  <p:childTnLst>
                                    <p:set>
                                      <p:cBhvr>
                                        <p:cTn id="28" dur="1" fill="hold">
                                          <p:stCondLst>
                                            <p:cond delay="0"/>
                                          </p:stCondLst>
                                        </p:cTn>
                                        <p:tgtEl>
                                          <p:spTgt spid="5129"/>
                                        </p:tgtEl>
                                        <p:attrNameLst>
                                          <p:attrName>style.visibility</p:attrName>
                                        </p:attrNameLst>
                                      </p:cBhvr>
                                      <p:to>
                                        <p:strVal val="visible"/>
                                      </p:to>
                                    </p:set>
                                    <p:animEffect transition="in" filter="fade">
                                      <p:cBhvr>
                                        <p:cTn id="29" dur="500"/>
                                        <p:tgtEl>
                                          <p:spTgt spid="512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nodeType="withEffect">
                                  <p:stCondLst>
                                    <p:cond delay="0"/>
                                  </p:stCondLst>
                                  <p:childTnLst>
                                    <p:set>
                                      <p:cBhvr>
                                        <p:cTn id="34" dur="1" fill="hold">
                                          <p:stCondLst>
                                            <p:cond delay="0"/>
                                          </p:stCondLst>
                                        </p:cTn>
                                        <p:tgtEl>
                                          <p:spTgt spid="5130"/>
                                        </p:tgtEl>
                                        <p:attrNameLst>
                                          <p:attrName>style.visibility</p:attrName>
                                        </p:attrNameLst>
                                      </p:cBhvr>
                                      <p:to>
                                        <p:strVal val="visible"/>
                                      </p:to>
                                    </p:set>
                                    <p:animEffect transition="in" filter="fade">
                                      <p:cBhvr>
                                        <p:cTn id="35" dur="500"/>
                                        <p:tgtEl>
                                          <p:spTgt spid="513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131"/>
                                        </p:tgtEl>
                                        <p:attrNameLst>
                                          <p:attrName>style.visibility</p:attrName>
                                        </p:attrNameLst>
                                      </p:cBhvr>
                                      <p:to>
                                        <p:strVal val="visible"/>
                                      </p:to>
                                    </p:set>
                                    <p:animEffect transition="in" filter="fade">
                                      <p:cBhvr>
                                        <p:cTn id="48" dur="500"/>
                                        <p:tgtEl>
                                          <p:spTgt spid="513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nodeType="withEffect">
                                  <p:stCondLst>
                                    <p:cond delay="0"/>
                                  </p:stCondLst>
                                  <p:childTnLst>
                                    <p:set>
                                      <p:cBhvr>
                                        <p:cTn id="53" dur="1" fill="hold">
                                          <p:stCondLst>
                                            <p:cond delay="0"/>
                                          </p:stCondLst>
                                        </p:cTn>
                                        <p:tgtEl>
                                          <p:spTgt spid="5132"/>
                                        </p:tgtEl>
                                        <p:attrNameLst>
                                          <p:attrName>style.visibility</p:attrName>
                                        </p:attrNameLst>
                                      </p:cBhvr>
                                      <p:to>
                                        <p:strVal val="visible"/>
                                      </p:to>
                                    </p:set>
                                    <p:animEffect transition="in" filter="fade">
                                      <p:cBhvr>
                                        <p:cTn id="54" dur="500"/>
                                        <p:tgtEl>
                                          <p:spTgt spid="513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par>
                                <p:cTn id="58" presetID="10" presetClass="entr" presetSubtype="0" fill="hold" nodeType="withEffect">
                                  <p:stCondLst>
                                    <p:cond delay="0"/>
                                  </p:stCondLst>
                                  <p:childTnLst>
                                    <p:set>
                                      <p:cBhvr>
                                        <p:cTn id="59" dur="1" fill="hold">
                                          <p:stCondLst>
                                            <p:cond delay="0"/>
                                          </p:stCondLst>
                                        </p:cTn>
                                        <p:tgtEl>
                                          <p:spTgt spid="5133"/>
                                        </p:tgtEl>
                                        <p:attrNameLst>
                                          <p:attrName>style.visibility</p:attrName>
                                        </p:attrNameLst>
                                      </p:cBhvr>
                                      <p:to>
                                        <p:strVal val="visible"/>
                                      </p:to>
                                    </p:set>
                                    <p:animEffect transition="in" filter="fade">
                                      <p:cBhvr>
                                        <p:cTn id="60" dur="500"/>
                                        <p:tgtEl>
                                          <p:spTgt spid="513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par>
                                <p:cTn id="64" presetID="10" presetClass="entr" presetSubtype="0" fill="hold" nodeType="withEffect">
                                  <p:stCondLst>
                                    <p:cond delay="0"/>
                                  </p:stCondLst>
                                  <p:childTnLst>
                                    <p:set>
                                      <p:cBhvr>
                                        <p:cTn id="65" dur="1" fill="hold">
                                          <p:stCondLst>
                                            <p:cond delay="0"/>
                                          </p:stCondLst>
                                        </p:cTn>
                                        <p:tgtEl>
                                          <p:spTgt spid="5134"/>
                                        </p:tgtEl>
                                        <p:attrNameLst>
                                          <p:attrName>style.visibility</p:attrName>
                                        </p:attrNameLst>
                                      </p:cBhvr>
                                      <p:to>
                                        <p:strVal val="visible"/>
                                      </p:to>
                                    </p:set>
                                    <p:animEffect transition="in" filter="fade">
                                      <p:cBhvr>
                                        <p:cTn id="66" dur="500"/>
                                        <p:tgtEl>
                                          <p:spTgt spid="513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P spid="20" grpId="0" animBg="1"/>
      <p:bldP spid="21" grpId="0" animBg="1"/>
      <p:bldP spid="22" grpId="0" animBg="1"/>
      <p:bldP spid="24" grpId="0" animBg="1"/>
      <p:bldP spid="25" grpId="0" animBg="1"/>
      <p:bldP spid="26"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EDDB"/>
        </a:solidFill>
        <a:effectLst/>
      </p:bgPr>
    </p:bg>
    <p:spTree>
      <p:nvGrpSpPr>
        <p:cNvPr id="1" name=""/>
        <p:cNvGrpSpPr/>
        <p:nvPr/>
      </p:nvGrpSpPr>
      <p:grpSpPr>
        <a:xfrm>
          <a:off x="0" y="0"/>
          <a:ext cx="0" cy="0"/>
          <a:chOff x="0" y="0"/>
          <a:chExt cx="0" cy="0"/>
        </a:xfrm>
      </p:grpSpPr>
      <p:sp>
        <p:nvSpPr>
          <p:cNvPr id="2" name="Freeform 2"/>
          <p:cNvSpPr/>
          <p:nvPr/>
        </p:nvSpPr>
        <p:spPr>
          <a:xfrm>
            <a:off x="11299515" y="8206115"/>
            <a:ext cx="5486400" cy="2777490"/>
          </a:xfrm>
          <a:custGeom>
            <a:avLst/>
            <a:gdLst/>
            <a:ahLst/>
            <a:cxnLst/>
            <a:rect l="l" t="t" r="r" b="b"/>
            <a:pathLst>
              <a:path w="5486400" h="2777490">
                <a:moveTo>
                  <a:pt x="0" y="0"/>
                </a:moveTo>
                <a:lnTo>
                  <a:pt x="5486400" y="0"/>
                </a:lnTo>
                <a:lnTo>
                  <a:pt x="5486400" y="2777490"/>
                </a:lnTo>
                <a:lnTo>
                  <a:pt x="0" y="27774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a:off x="14042715" y="237108"/>
            <a:ext cx="6048000" cy="3870720"/>
          </a:xfrm>
          <a:custGeom>
            <a:avLst/>
            <a:gdLst/>
            <a:ahLst/>
            <a:cxnLst/>
            <a:rect l="l" t="t" r="r" b="b"/>
            <a:pathLst>
              <a:path w="6048000" h="3870720">
                <a:moveTo>
                  <a:pt x="0" y="0"/>
                </a:moveTo>
                <a:lnTo>
                  <a:pt x="6048000" y="0"/>
                </a:lnTo>
                <a:lnTo>
                  <a:pt x="6048000" y="3870720"/>
                </a:lnTo>
                <a:lnTo>
                  <a:pt x="0" y="38707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a:off x="14799772" y="1028700"/>
            <a:ext cx="4919056" cy="10287000"/>
          </a:xfrm>
          <a:custGeom>
            <a:avLst/>
            <a:gdLst/>
            <a:ahLst/>
            <a:cxnLst/>
            <a:rect l="l" t="t" r="r" b="b"/>
            <a:pathLst>
              <a:path w="4919056" h="10287000">
                <a:moveTo>
                  <a:pt x="0" y="0"/>
                </a:moveTo>
                <a:lnTo>
                  <a:pt x="4919056" y="0"/>
                </a:lnTo>
                <a:lnTo>
                  <a:pt x="4919056" y="10287000"/>
                </a:lnTo>
                <a:lnTo>
                  <a:pt x="0" y="102870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5" name="Freeform 5"/>
          <p:cNvSpPr/>
          <p:nvPr/>
        </p:nvSpPr>
        <p:spPr>
          <a:xfrm>
            <a:off x="13250045" y="5673594"/>
            <a:ext cx="4009255" cy="6336466"/>
          </a:xfrm>
          <a:custGeom>
            <a:avLst/>
            <a:gdLst/>
            <a:ahLst/>
            <a:cxnLst/>
            <a:rect l="l" t="t" r="r" b="b"/>
            <a:pathLst>
              <a:path w="4009255" h="6336466">
                <a:moveTo>
                  <a:pt x="0" y="0"/>
                </a:moveTo>
                <a:lnTo>
                  <a:pt x="4009255" y="0"/>
                </a:lnTo>
                <a:lnTo>
                  <a:pt x="4009255" y="6336466"/>
                </a:lnTo>
                <a:lnTo>
                  <a:pt x="0" y="63364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6" name="Freeform 6"/>
          <p:cNvSpPr/>
          <p:nvPr/>
        </p:nvSpPr>
        <p:spPr>
          <a:xfrm>
            <a:off x="-6034557" y="5473816"/>
            <a:ext cx="12532103" cy="6297382"/>
          </a:xfrm>
          <a:custGeom>
            <a:avLst/>
            <a:gdLst/>
            <a:ahLst/>
            <a:cxnLst/>
            <a:rect l="l" t="t" r="r" b="b"/>
            <a:pathLst>
              <a:path w="12532103" h="6297382">
                <a:moveTo>
                  <a:pt x="0" y="0"/>
                </a:moveTo>
                <a:lnTo>
                  <a:pt x="12532103" y="0"/>
                </a:lnTo>
                <a:lnTo>
                  <a:pt x="12532103" y="6297381"/>
                </a:lnTo>
                <a:lnTo>
                  <a:pt x="0" y="629738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7" name="Freeform 7"/>
          <p:cNvSpPr/>
          <p:nvPr/>
        </p:nvSpPr>
        <p:spPr>
          <a:xfrm>
            <a:off x="5196293" y="8206115"/>
            <a:ext cx="2237799" cy="2693194"/>
          </a:xfrm>
          <a:custGeom>
            <a:avLst/>
            <a:gdLst/>
            <a:ahLst/>
            <a:cxnLst/>
            <a:rect l="l" t="t" r="r" b="b"/>
            <a:pathLst>
              <a:path w="2237799" h="2693194">
                <a:moveTo>
                  <a:pt x="0" y="0"/>
                </a:moveTo>
                <a:lnTo>
                  <a:pt x="2237799" y="0"/>
                </a:lnTo>
                <a:lnTo>
                  <a:pt x="2237799" y="2693193"/>
                </a:lnTo>
                <a:lnTo>
                  <a:pt x="0" y="269319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8" name="Freeform 8"/>
          <p:cNvSpPr/>
          <p:nvPr/>
        </p:nvSpPr>
        <p:spPr>
          <a:xfrm>
            <a:off x="-3024000" y="-1263456"/>
            <a:ext cx="6048000" cy="3870720"/>
          </a:xfrm>
          <a:custGeom>
            <a:avLst/>
            <a:gdLst/>
            <a:ahLst/>
            <a:cxnLst/>
            <a:rect l="l" t="t" r="r" b="b"/>
            <a:pathLst>
              <a:path w="6048000" h="3870720">
                <a:moveTo>
                  <a:pt x="0" y="0"/>
                </a:moveTo>
                <a:lnTo>
                  <a:pt x="6048000" y="0"/>
                </a:lnTo>
                <a:lnTo>
                  <a:pt x="6048000" y="3870720"/>
                </a:lnTo>
                <a:lnTo>
                  <a:pt x="0" y="38707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9" name="TextBox 9"/>
          <p:cNvSpPr txBox="1"/>
          <p:nvPr/>
        </p:nvSpPr>
        <p:spPr>
          <a:xfrm>
            <a:off x="2282063" y="1761759"/>
            <a:ext cx="13330315" cy="3381741"/>
          </a:xfrm>
          <a:prstGeom prst="rect">
            <a:avLst/>
          </a:prstGeom>
        </p:spPr>
        <p:txBody>
          <a:bodyPr lIns="0" tIns="0" rIns="0" bIns="0" rtlCol="0" anchor="t">
            <a:spAutoFit/>
          </a:bodyPr>
          <a:lstStyle/>
          <a:p>
            <a:pPr algn="ctr">
              <a:lnSpc>
                <a:spcPts val="13231"/>
              </a:lnSpc>
            </a:pPr>
            <a:r>
              <a:rPr lang="en-US" sz="12028" dirty="0">
                <a:solidFill>
                  <a:srgbClr val="FF3131"/>
                </a:solidFill>
                <a:latin typeface="More Sugar"/>
              </a:rPr>
              <a:t>NHÌN NHANH GHÉP TÀI</a:t>
            </a:r>
          </a:p>
        </p:txBody>
      </p:sp>
      <p:sp>
        <p:nvSpPr>
          <p:cNvPr id="10" name="Freeform 10"/>
          <p:cNvSpPr/>
          <p:nvPr/>
        </p:nvSpPr>
        <p:spPr>
          <a:xfrm>
            <a:off x="1704896" y="4572629"/>
            <a:ext cx="1154335" cy="1141742"/>
          </a:xfrm>
          <a:custGeom>
            <a:avLst/>
            <a:gdLst/>
            <a:ahLst/>
            <a:cxnLst/>
            <a:rect l="l" t="t" r="r" b="b"/>
            <a:pathLst>
              <a:path w="1154335" h="1141742">
                <a:moveTo>
                  <a:pt x="0" y="0"/>
                </a:moveTo>
                <a:lnTo>
                  <a:pt x="1154334" y="0"/>
                </a:lnTo>
                <a:lnTo>
                  <a:pt x="1154334" y="1141742"/>
                </a:lnTo>
                <a:lnTo>
                  <a:pt x="0" y="114174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vi-VN"/>
          </a:p>
        </p:txBody>
      </p:sp>
      <p:grpSp>
        <p:nvGrpSpPr>
          <p:cNvPr id="11" name="Group 11"/>
          <p:cNvGrpSpPr/>
          <p:nvPr/>
        </p:nvGrpSpPr>
        <p:grpSpPr>
          <a:xfrm>
            <a:off x="7500642" y="7084638"/>
            <a:ext cx="3286717" cy="830860"/>
            <a:chOff x="0" y="0"/>
            <a:chExt cx="1607637" cy="406400"/>
          </a:xfrm>
        </p:grpSpPr>
        <p:sp>
          <p:nvSpPr>
            <p:cNvPr id="12" name="Freeform 12"/>
            <p:cNvSpPr/>
            <p:nvPr/>
          </p:nvSpPr>
          <p:spPr>
            <a:xfrm>
              <a:off x="203200" y="-326"/>
              <a:ext cx="1201237" cy="407051"/>
            </a:xfrm>
            <a:custGeom>
              <a:avLst/>
              <a:gdLst/>
              <a:ahLst/>
              <a:cxnLst/>
              <a:rect l="l" t="t" r="r" b="b"/>
              <a:pathLst>
                <a:path w="1201237" h="407051">
                  <a:moveTo>
                    <a:pt x="1201237" y="326"/>
                  </a:moveTo>
                  <a:cubicBezTo>
                    <a:pt x="1128424" y="0"/>
                    <a:pt x="1061003" y="38659"/>
                    <a:pt x="1024502" y="101663"/>
                  </a:cubicBezTo>
                  <a:cubicBezTo>
                    <a:pt x="988001" y="164667"/>
                    <a:pt x="988001" y="242385"/>
                    <a:pt x="1024502" y="305389"/>
                  </a:cubicBezTo>
                  <a:cubicBezTo>
                    <a:pt x="1061003" y="368393"/>
                    <a:pt x="1128424" y="407052"/>
                    <a:pt x="1201237"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75924B"/>
            </a:solidFill>
          </p:spPr>
          <p:txBody>
            <a:bodyPr/>
            <a:lstStyle/>
            <a:p>
              <a:endParaRPr lang="vi-VN"/>
            </a:p>
          </p:txBody>
        </p:sp>
        <p:sp>
          <p:nvSpPr>
            <p:cNvPr id="13" name="TextBox 13"/>
            <p:cNvSpPr txBox="1"/>
            <p:nvPr/>
          </p:nvSpPr>
          <p:spPr>
            <a:xfrm>
              <a:off x="0" y="38100"/>
              <a:ext cx="812800" cy="368300"/>
            </a:xfrm>
            <a:prstGeom prst="rect">
              <a:avLst/>
            </a:prstGeom>
          </p:spPr>
          <p:txBody>
            <a:bodyPr lIns="50800" tIns="50800" rIns="50800" bIns="50800" rtlCol="0" anchor="ctr"/>
            <a:lstStyle/>
            <a:p>
              <a:pPr algn="ctr">
                <a:lnSpc>
                  <a:spcPts val="1986"/>
                </a:lnSpc>
              </a:pPr>
              <a:endParaRPr/>
            </a:p>
          </p:txBody>
        </p:sp>
      </p:grpSp>
      <p:sp>
        <p:nvSpPr>
          <p:cNvPr id="14" name="TextBox 14"/>
          <p:cNvSpPr txBox="1"/>
          <p:nvPr/>
        </p:nvSpPr>
        <p:spPr>
          <a:xfrm>
            <a:off x="7845378" y="7326078"/>
            <a:ext cx="2597244" cy="460375"/>
          </a:xfrm>
          <a:prstGeom prst="rect">
            <a:avLst/>
          </a:prstGeom>
        </p:spPr>
        <p:txBody>
          <a:bodyPr lIns="0" tIns="0" rIns="0" bIns="0" rtlCol="0" anchor="t">
            <a:spAutoFit/>
          </a:bodyPr>
          <a:lstStyle/>
          <a:p>
            <a:pPr algn="ctr">
              <a:lnSpc>
                <a:spcPts val="3500"/>
              </a:lnSpc>
            </a:pPr>
            <a:r>
              <a:rPr lang="en-US" sz="3500">
                <a:solidFill>
                  <a:srgbClr val="FFFFFF"/>
                </a:solidFill>
                <a:latin typeface="One Little Font Bold"/>
              </a:rPr>
              <a:t>Start Now!</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A9B73D6-3641-4E47-9086-4A31C6BE85B4}"/>
              </a:ext>
            </a:extLst>
          </p:cNvPr>
          <p:cNvSpPr/>
          <p:nvPr/>
        </p:nvSpPr>
        <p:spPr>
          <a:xfrm>
            <a:off x="762000" y="469253"/>
            <a:ext cx="13563600" cy="646331"/>
          </a:xfrm>
          <a:prstGeom prst="rect">
            <a:avLst/>
          </a:prstGeom>
          <a:noFill/>
        </p:spPr>
        <p:txBody>
          <a:bodyPr wrap="square" lIns="91440" tIns="45720" rIns="91440" bIns="45720">
            <a:spAutoFit/>
          </a:bodyPr>
          <a:lstStyle/>
          <a:p>
            <a:pPr algn="ctr"/>
            <a:r>
              <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I. CÁC YÊU CẦU CHÍNH CỦA MÔI TR</a:t>
            </a:r>
            <a:r>
              <a:rPr lang="vi-VN"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Ư</a:t>
            </a:r>
            <a:r>
              <a:rPr lang="en-US" sz="3600" b="1" dirty="0">
                <a:ln w="22225">
                  <a:solidFill>
                    <a:schemeClr val="accent2"/>
                  </a:solidFill>
                  <a:prstDash val="solid"/>
                </a:ln>
                <a:solidFill>
                  <a:srgbClr val="0070C0"/>
                </a:solidFill>
                <a:latin typeface="Times New Roman" panose="02020603050405020304" pitchFamily="18" charset="0"/>
                <a:cs typeface="Times New Roman" panose="02020603050405020304" pitchFamily="18" charset="0"/>
              </a:rPr>
              <a:t>ỜNG NUÔI THỦY SẢN</a:t>
            </a:r>
            <a:endPar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00845791-8F5E-4DBB-BEAC-E60FCCEC7B02}"/>
              </a:ext>
            </a:extLst>
          </p:cNvPr>
          <p:cNvSpPr txBox="1"/>
          <p:nvPr/>
        </p:nvSpPr>
        <p:spPr>
          <a:xfrm>
            <a:off x="914400" y="1123865"/>
            <a:ext cx="5231432" cy="646331"/>
          </a:xfrm>
          <a:prstGeom prst="rect">
            <a:avLst/>
          </a:prstGeom>
          <a:noFill/>
        </p:spPr>
        <p:txBody>
          <a:bodyPr wrap="none" rtlCol="0">
            <a:spAutoFit/>
          </a:bodyPr>
          <a:lstStyle/>
          <a:p>
            <a:r>
              <a:rPr lang="en-US" sz="3600" dirty="0">
                <a:solidFill>
                  <a:srgbClr val="7030A0"/>
                </a:solidFill>
              </a:rPr>
              <a:t>3</a:t>
            </a:r>
            <a:r>
              <a:rPr lang="en-US" sz="3600" dirty="0" smtClean="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Yêu</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cầu</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về</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thủy</a:t>
            </a:r>
            <a:r>
              <a:rPr lang="en-US" sz="3600" dirty="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sinh</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vật</a:t>
            </a:r>
            <a:endParaRPr lang="vi-VN"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xmlns="" id="{EEBC78BB-50DD-49A5-87D9-127FFDFC3F56}"/>
              </a:ext>
            </a:extLst>
          </p:cNvPr>
          <p:cNvSpPr txBox="1"/>
          <p:nvPr/>
        </p:nvSpPr>
        <p:spPr>
          <a:xfrm>
            <a:off x="984859" y="1770196"/>
            <a:ext cx="2420856" cy="584775"/>
          </a:xfrm>
          <a:prstGeom prst="rect">
            <a:avLst/>
          </a:prstGeom>
          <a:noFill/>
        </p:spPr>
        <p:txBody>
          <a:bodyPr wrap="none" rtlCol="0">
            <a:spAutoFit/>
          </a:bodyPr>
          <a:lstStyle/>
          <a:p>
            <a:r>
              <a:rPr lang="en-US" sz="3200" dirty="0"/>
              <a:t>c</a:t>
            </a:r>
            <a:r>
              <a:rPr lang="en-US" sz="3200" dirty="0" smtClean="0">
                <a:latin typeface="Times New Roman" pitchFamily="18" charset="0"/>
                <a:cs typeface="Times New Roman" pitchFamily="18" charset="0"/>
              </a:rPr>
              <a:t>. Vi </a:t>
            </a:r>
            <a:r>
              <a:rPr lang="en-US" sz="3200" dirty="0" err="1" smtClean="0">
                <a:latin typeface="Times New Roman" pitchFamily="18" charset="0"/>
                <a:cs typeface="Times New Roman" pitchFamily="18" charset="0"/>
              </a:rPr>
              <a:t>sinh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vật</a:t>
            </a:r>
            <a:r>
              <a:rPr lang="en-US" sz="3200" dirty="0" smtClean="0">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p:txBody>
      </p:sp>
      <p:sp>
        <p:nvSpPr>
          <p:cNvPr id="6" name="Thought Bubble: Cloud 7">
            <a:extLst>
              <a:ext uri="{FF2B5EF4-FFF2-40B4-BE49-F238E27FC236}">
                <a16:creationId xmlns:a16="http://schemas.microsoft.com/office/drawing/2014/main" xmlns="" id="{B035488E-0128-415A-8389-4C8DAF6D4B95}"/>
              </a:ext>
            </a:extLst>
          </p:cNvPr>
          <p:cNvSpPr/>
          <p:nvPr/>
        </p:nvSpPr>
        <p:spPr>
          <a:xfrm>
            <a:off x="13557124" y="949580"/>
            <a:ext cx="4419600" cy="3022581"/>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0000"/>
                </a:solidFill>
                <a:latin typeface="Times New Roman" pitchFamily="18" charset="0"/>
                <a:cs typeface="Times New Roman" pitchFamily="18" charset="0"/>
              </a:rPr>
              <a:t>Vi </a:t>
            </a:r>
            <a:r>
              <a:rPr lang="en-US" sz="2800" dirty="0" err="1" smtClean="0">
                <a:solidFill>
                  <a:srgbClr val="FF0000"/>
                </a:solidFill>
                <a:latin typeface="Times New Roman" pitchFamily="18" charset="0"/>
                <a:cs typeface="Times New Roman" pitchFamily="18" charset="0"/>
              </a:rPr>
              <a:t>sinh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vật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ảnh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hưởng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như</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thế</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nào</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đến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môi</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trường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nước</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và</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động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vật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thuỷ</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sản</a:t>
            </a:r>
            <a:r>
              <a:rPr lang="en-US" sz="2800" dirty="0" smtClean="0">
                <a:solidFill>
                  <a:srgbClr val="FF0000"/>
                </a:solidFill>
                <a:latin typeface="Times New Roman" pitchFamily="18" charset="0"/>
                <a:cs typeface="Times New Roman" pitchFamily="18" charset="0"/>
              </a:rPr>
              <a:t> ? </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000517" y="2354971"/>
            <a:ext cx="11969141" cy="523220"/>
          </a:xfrm>
          <a:prstGeom prst="rect">
            <a:avLst/>
          </a:prstGeom>
          <a:noFill/>
        </p:spPr>
        <p:txBody>
          <a:bodyPr wrap="square" rtlCol="0">
            <a:spAutoFit/>
          </a:bodyPr>
          <a:lstStyle/>
          <a:p>
            <a:r>
              <a:rPr lang="en-US" dirty="0" smtClean="0"/>
              <a:t>- </a:t>
            </a:r>
            <a:r>
              <a:rPr lang="en-US" sz="2800" dirty="0" err="1" smtClean="0">
                <a:latin typeface="Times New Roman" pitchFamily="18" charset="0"/>
                <a:cs typeface="Times New Roman" pitchFamily="18" charset="0"/>
              </a:rPr>
              <a:t>Nhóm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giúp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huỷ</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hữu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nước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bùn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đáy</a:t>
            </a:r>
            <a:endParaRPr lang="en-US" sz="2800" dirty="0">
              <a:latin typeface="Times New Roman" pitchFamily="18" charset="0"/>
              <a:cs typeface="Times New Roman" pitchFamily="18" charset="0"/>
            </a:endParaRPr>
          </a:p>
        </p:txBody>
      </p:sp>
      <p:sp>
        <p:nvSpPr>
          <p:cNvPr id="8" name="TextBox 7"/>
          <p:cNvSpPr txBox="1"/>
          <p:nvPr/>
        </p:nvSpPr>
        <p:spPr>
          <a:xfrm>
            <a:off x="1016175" y="3009900"/>
            <a:ext cx="12197741" cy="523220"/>
          </a:xfrm>
          <a:prstGeom prst="rect">
            <a:avLst/>
          </a:prstGeom>
          <a:noFill/>
        </p:spPr>
        <p:txBody>
          <a:bodyPr wrap="square" rtlCol="0">
            <a:spAutoFit/>
          </a:bodyPr>
          <a:lstStyle/>
          <a:p>
            <a:r>
              <a:rPr lang="en-US" dirty="0" smtClean="0"/>
              <a:t>- </a:t>
            </a:r>
            <a:r>
              <a:rPr lang="en-US" sz="2800" dirty="0" err="1" smtClean="0">
                <a:latin typeface="Times New Roman" pitchFamily="18" charset="0"/>
                <a:cs typeface="Times New Roman" pitchFamily="18" charset="0"/>
              </a:rPr>
              <a:t>Nhóm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gây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nuôi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sản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nước</a:t>
            </a:r>
            <a:endParaRPr lang="en-US" sz="2800" dirty="0">
              <a:latin typeface="Times New Roman" pitchFamily="18" charset="0"/>
              <a:cs typeface="Times New Roman" pitchFamily="18" charset="0"/>
            </a:endParaRPr>
          </a:p>
        </p:txBody>
      </p:sp>
      <p:sp>
        <p:nvSpPr>
          <p:cNvPr id="9" name="Thought Bubble: Cloud 7">
            <a:extLst>
              <a:ext uri="{FF2B5EF4-FFF2-40B4-BE49-F238E27FC236}">
                <a16:creationId xmlns:a16="http://schemas.microsoft.com/office/drawing/2014/main" xmlns="" id="{B035488E-0128-415A-8389-4C8DAF6D4B95}"/>
              </a:ext>
            </a:extLst>
          </p:cNvPr>
          <p:cNvSpPr/>
          <p:nvPr/>
        </p:nvSpPr>
        <p:spPr>
          <a:xfrm>
            <a:off x="13557124" y="931449"/>
            <a:ext cx="4419600" cy="3022581"/>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0000"/>
                </a:solidFill>
                <a:latin typeface="Times New Roman" pitchFamily="18" charset="0"/>
                <a:cs typeface="Times New Roman" pitchFamily="18" charset="0"/>
              </a:rPr>
              <a:t>Những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thuỷ</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vật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nào</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thường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có</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mật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độ</a:t>
            </a:r>
            <a:r>
              <a:rPr lang="en-US" sz="2800" dirty="0" smtClean="0">
                <a:solidFill>
                  <a:srgbClr val="FF0000"/>
                </a:solidFill>
                <a:latin typeface="Times New Roman" pitchFamily="18" charset="0"/>
                <a:cs typeface="Times New Roman" pitchFamily="18" charset="0"/>
              </a:rPr>
              <a:t> vi </a:t>
            </a:r>
            <a:r>
              <a:rPr lang="en-US" sz="2800" dirty="0" err="1" smtClean="0">
                <a:solidFill>
                  <a:srgbClr val="FF0000"/>
                </a:solidFill>
                <a:latin typeface="Times New Roman" pitchFamily="18" charset="0"/>
                <a:cs typeface="Times New Roman" pitchFamily="18" charset="0"/>
              </a:rPr>
              <a:t>sinh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vật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cao</a:t>
            </a:r>
            <a:r>
              <a:rPr lang="en-US" sz="2800" dirty="0" smtClean="0">
                <a:solidFill>
                  <a:srgbClr val="FF0000"/>
                </a:solidFill>
                <a:latin typeface="Times New Roman" pitchFamily="18" charset="0"/>
                <a:cs typeface="Times New Roman" pitchFamily="18" charset="0"/>
              </a:rPr>
              <a:t>?  </a:t>
            </a:r>
            <a:endParaRPr lang="vi-VN" sz="2800" dirty="0">
              <a:solidFill>
                <a:srgbClr val="FF0000"/>
              </a:solidFill>
              <a:latin typeface="Times New Roman" panose="02020603050405020304" pitchFamily="18" charset="0"/>
              <a:cs typeface="Times New Roman" panose="02020603050405020304" pitchFamily="18" charset="0"/>
            </a:endParaRPr>
          </a:p>
        </p:txBody>
      </p:sp>
      <p:pic>
        <p:nvPicPr>
          <p:cNvPr id="1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1917" y="4321200"/>
            <a:ext cx="4062413" cy="3822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0742" y="4305300"/>
            <a:ext cx="4237037" cy="3788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00342" y="4305300"/>
            <a:ext cx="4255718" cy="3757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593942" y="8178018"/>
            <a:ext cx="4191000" cy="954107"/>
          </a:xfrm>
          <a:prstGeom prst="rect">
            <a:avLst/>
          </a:prstGeom>
          <a:solidFill>
            <a:schemeClr val="bg2"/>
          </a:solidFill>
        </p:spPr>
        <p:txBody>
          <a:bodyPr wrap="square" rtlCol="0">
            <a:spAutoFit/>
          </a:bodyPr>
          <a:lstStyle/>
          <a:p>
            <a:pPr algn="ct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Tôm</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thẻ</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bị</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bệnh</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do vi </a:t>
            </a: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khuẩn</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Vibrio</a:t>
            </a:r>
            <a:endParaRPr lang="en-US" sz="28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 name="TextBox 19"/>
          <p:cNvSpPr txBox="1"/>
          <p:nvPr/>
        </p:nvSpPr>
        <p:spPr>
          <a:xfrm>
            <a:off x="4933330" y="8178018"/>
            <a:ext cx="4191000" cy="954107"/>
          </a:xfrm>
          <a:prstGeom prst="rect">
            <a:avLst/>
          </a:prstGeom>
          <a:solidFill>
            <a:schemeClr val="bg2"/>
          </a:solidFill>
        </p:spPr>
        <p:txBody>
          <a:bodyPr wrap="square" rtlCol="0">
            <a:spAutoFit/>
          </a:bodyPr>
          <a:lstStyle/>
          <a:p>
            <a:pPr algn="ct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Cá</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bị</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xuất</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huyết</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do </a:t>
            </a: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vk</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Pseudomonas</a:t>
            </a:r>
            <a:endParaRPr lang="en-US" sz="28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1" name="TextBox 20"/>
          <p:cNvSpPr txBox="1"/>
          <p:nvPr/>
        </p:nvSpPr>
        <p:spPr>
          <a:xfrm>
            <a:off x="9326779" y="8178017"/>
            <a:ext cx="4191000" cy="954107"/>
          </a:xfrm>
          <a:prstGeom prst="rect">
            <a:avLst/>
          </a:prstGeom>
          <a:solidFill>
            <a:schemeClr val="bg2"/>
          </a:solidFill>
        </p:spPr>
        <p:txBody>
          <a:bodyPr wrap="square" rtlCol="0">
            <a:spAutoFit/>
          </a:bodyPr>
          <a:lstStyle/>
          <a:p>
            <a:pPr algn="ct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Cá</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rô</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phi </a:t>
            </a: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bị</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lở</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loétt</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do VK </a:t>
            </a: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Aeromonas</a:t>
            </a:r>
            <a:endParaRPr lang="en-US" sz="28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2" name="TextBox 21"/>
          <p:cNvSpPr txBox="1"/>
          <p:nvPr/>
        </p:nvSpPr>
        <p:spPr>
          <a:xfrm>
            <a:off x="13718087" y="8178018"/>
            <a:ext cx="4191000" cy="954107"/>
          </a:xfrm>
          <a:prstGeom prst="rect">
            <a:avLst/>
          </a:prstGeom>
          <a:solidFill>
            <a:schemeClr val="bg2"/>
          </a:solidFill>
        </p:spPr>
        <p:txBody>
          <a:bodyPr wrap="square" rtlCol="0">
            <a:spAutoFit/>
          </a:bodyPr>
          <a:lstStyle/>
          <a:p>
            <a:pPr algn="ct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Cá</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bị</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bệnh</a:t>
            </a:r>
            <a:r>
              <a:rPr lang="en-US" sz="28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do VK </a:t>
            </a:r>
            <a:r>
              <a:rPr lang="en-US" sz="2800"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Flavobacterium</a:t>
            </a:r>
            <a:endParaRPr lang="en-US" sz="28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32" name="Picture 8" descr="AmBio: Vibrio trong ao nuôi tôm và giải phá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742" y="4290772"/>
            <a:ext cx="4267200" cy="377190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914400" y="3771900"/>
            <a:ext cx="11023426" cy="1384995"/>
          </a:xfrm>
          <a:prstGeom prst="rect">
            <a:avLst/>
          </a:prstGeom>
        </p:spPr>
        <p:txBody>
          <a:bodyPr wrap="square">
            <a:spAutoFit/>
          </a:bodyPr>
          <a:lstStyle/>
          <a:p>
            <a:r>
              <a:rPr lang="en-US" sz="2800" dirty="0" smtClean="0">
                <a:solidFill>
                  <a:srgbClr val="00B050"/>
                </a:solidFill>
                <a:latin typeface="Times New Roman" pitchFamily="18" charset="0"/>
                <a:cs typeface="Times New Roman" pitchFamily="18" charset="0"/>
              </a:rPr>
              <a:t>(</a:t>
            </a:r>
            <a:r>
              <a:rPr lang="en-US" sz="2800" dirty="0" err="1" smtClean="0">
                <a:solidFill>
                  <a:srgbClr val="00B050"/>
                </a:solidFill>
                <a:latin typeface="Times New Roman" pitchFamily="18" charset="0"/>
                <a:cs typeface="Times New Roman" pitchFamily="18" charset="0"/>
              </a:rPr>
              <a:t>Mật</a:t>
            </a:r>
            <a:r>
              <a:rPr lang="en-US" sz="2800" dirty="0" smtClean="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độ</a:t>
            </a:r>
            <a:r>
              <a:rPr lang="en-US" sz="2800" dirty="0">
                <a:solidFill>
                  <a:srgbClr val="00B050"/>
                </a:solidFill>
                <a:latin typeface="Times New Roman" pitchFamily="18" charset="0"/>
                <a:cs typeface="Times New Roman" pitchFamily="18" charset="0"/>
              </a:rPr>
              <a:t> vi </a:t>
            </a:r>
            <a:r>
              <a:rPr lang="en-US" sz="2800" dirty="0" err="1">
                <a:solidFill>
                  <a:srgbClr val="00B050"/>
                </a:solidFill>
                <a:latin typeface="Times New Roman" pitchFamily="18" charset="0"/>
                <a:cs typeface="Times New Roman" pitchFamily="18" charset="0"/>
              </a:rPr>
              <a:t>sinh</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vật</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thường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cao</a:t>
            </a:r>
            <a:r>
              <a:rPr lang="en-US" sz="2800" dirty="0">
                <a:solidFill>
                  <a:srgbClr val="00B050"/>
                </a:solidFill>
                <a:latin typeface="Times New Roman" pitchFamily="18" charset="0"/>
                <a:cs typeface="Times New Roman" pitchFamily="18" charset="0"/>
              </a:rPr>
              <a:t> ở </a:t>
            </a:r>
            <a:r>
              <a:rPr lang="en-US" sz="2800" dirty="0" err="1">
                <a:solidFill>
                  <a:srgbClr val="00B050"/>
                </a:solidFill>
                <a:latin typeface="Times New Roman" pitchFamily="18" charset="0"/>
                <a:cs typeface="Times New Roman" pitchFamily="18" charset="0"/>
              </a:rPr>
              <a:t>các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thuỷ</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vực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tích</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luỹ</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nhiều</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chất</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hữu</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cơ</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như</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các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hệ</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thống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nuôi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thuỷ</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sản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thâm</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canh</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các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thuỷ</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vực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chịu</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ảnh</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hưởng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chất</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thải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hữu</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cơ</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từ</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nước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thải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sinh</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hoạt</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chất</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thải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chăn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nuôi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trồng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trọt</a:t>
            </a:r>
            <a:r>
              <a:rPr lang="en-US" sz="2800" dirty="0">
                <a:solidFill>
                  <a:srgbClr val="00B050"/>
                </a:solidFill>
              </a:rPr>
              <a:t>,… </a:t>
            </a:r>
            <a:r>
              <a:rPr lang="en-US" sz="2800" dirty="0" smtClean="0">
                <a:solidFill>
                  <a:srgbClr val="00B050"/>
                </a:solidFill>
              </a:rPr>
              <a:t>)</a:t>
            </a:r>
            <a:endParaRPr lang="en-US" sz="2800" dirty="0">
              <a:solidFill>
                <a:srgbClr val="00B050"/>
              </a:solidFill>
            </a:endParaRPr>
          </a:p>
        </p:txBody>
      </p:sp>
      <p:sp>
        <p:nvSpPr>
          <p:cNvPr id="5" name="Action Button: Forward or Next 4">
            <a:hlinkClick r:id="rId6" action="ppaction://hlinksldjump" highlightClick="1"/>
          </p:cNvPr>
          <p:cNvSpPr/>
          <p:nvPr/>
        </p:nvSpPr>
        <p:spPr>
          <a:xfrm>
            <a:off x="17635026" y="2442740"/>
            <a:ext cx="548121" cy="40435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104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3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27"/>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032"/>
                                        </p:tgtEl>
                                      </p:cBhvr>
                                    </p:animEffect>
                                    <p:set>
                                      <p:cBhvr>
                                        <p:cTn id="44" dur="1" fill="hold">
                                          <p:stCondLst>
                                            <p:cond delay="499"/>
                                          </p:stCondLst>
                                        </p:cTn>
                                        <p:tgtEl>
                                          <p:spTgt spid="1032"/>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026"/>
                                        </p:tgtEl>
                                      </p:cBhvr>
                                    </p:animEffect>
                                    <p:set>
                                      <p:cBhvr>
                                        <p:cTn id="56" dur="1" fill="hold">
                                          <p:stCondLst>
                                            <p:cond delay="499"/>
                                          </p:stCondLst>
                                        </p:cTn>
                                        <p:tgtEl>
                                          <p:spTgt spid="1026"/>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21"/>
                                        </p:tgtEl>
                                      </p:cBhvr>
                                    </p:animEffect>
                                    <p:set>
                                      <p:cBhvr>
                                        <p:cTn id="59" dur="1" fill="hold">
                                          <p:stCondLst>
                                            <p:cond delay="499"/>
                                          </p:stCondLst>
                                        </p:cTn>
                                        <p:tgtEl>
                                          <p:spTgt spid="21"/>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027"/>
                                        </p:tgtEl>
                                      </p:cBhvr>
                                    </p:animEffect>
                                    <p:set>
                                      <p:cBhvr>
                                        <p:cTn id="62" dur="1" fill="hold">
                                          <p:stCondLst>
                                            <p:cond delay="499"/>
                                          </p:stCondLst>
                                        </p:cTn>
                                        <p:tgtEl>
                                          <p:spTgt spid="1027"/>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22"/>
                                        </p:tgtEl>
                                      </p:cBhvr>
                                    </p:animEffect>
                                    <p:set>
                                      <p:cBhvr>
                                        <p:cTn id="65" dur="1" fill="hold">
                                          <p:stCondLst>
                                            <p:cond delay="499"/>
                                          </p:stCondLst>
                                        </p:cTn>
                                        <p:tgtEl>
                                          <p:spTgt spid="2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animBg="1"/>
      <p:bldP spid="19" grpId="0" animBg="1"/>
      <p:bldP spid="19" grpId="1" animBg="1"/>
      <p:bldP spid="20" grpId="0" animBg="1"/>
      <p:bldP spid="20" grpId="1" animBg="1"/>
      <p:bldP spid="21" grpId="0" animBg="1"/>
      <p:bldP spid="21" grpId="1" animBg="1"/>
      <p:bldP spid="22" grpId="0" animBg="1"/>
      <p:bldP spid="22" grpId="1" animBg="1"/>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A9B73D6-3641-4E47-9086-4A31C6BE85B4}"/>
              </a:ext>
            </a:extLst>
          </p:cNvPr>
          <p:cNvSpPr/>
          <p:nvPr/>
        </p:nvSpPr>
        <p:spPr>
          <a:xfrm>
            <a:off x="746759" y="589865"/>
            <a:ext cx="16002000" cy="646331"/>
          </a:xfrm>
          <a:prstGeom prst="rect">
            <a:avLst/>
          </a:prstGeom>
          <a:noFill/>
        </p:spPr>
        <p:txBody>
          <a:bodyPr wrap="square" lIns="91440" tIns="45720" rIns="91440" bIns="45720">
            <a:spAutoFit/>
          </a:bodyPr>
          <a:lstStyle/>
          <a:p>
            <a:pPr algn="ctr"/>
            <a:r>
              <a:rPr lang="en-US" sz="3600" b="1" cap="none" spc="0" dirty="0" smtClean="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II. </a:t>
            </a:r>
            <a:r>
              <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CÁC </a:t>
            </a:r>
            <a:r>
              <a:rPr lang="en-US" sz="3600" b="1" cap="none" spc="0" dirty="0" smtClean="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YẾU TỐ ẢNH HƯỞNG ĐẾN </a:t>
            </a:r>
            <a:r>
              <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CỦA MÔI TR</a:t>
            </a:r>
            <a:r>
              <a:rPr lang="vi-VN"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Ư</a:t>
            </a:r>
            <a:r>
              <a:rPr lang="en-US" sz="3600" b="1" dirty="0" smtClean="0">
                <a:ln w="22225">
                  <a:solidFill>
                    <a:schemeClr val="accent2"/>
                  </a:solidFill>
                  <a:prstDash val="solid"/>
                </a:ln>
                <a:solidFill>
                  <a:srgbClr val="0070C0"/>
                </a:solidFill>
                <a:latin typeface="Times New Roman" panose="02020603050405020304" pitchFamily="18" charset="0"/>
                <a:cs typeface="Times New Roman" panose="02020603050405020304" pitchFamily="18" charset="0"/>
              </a:rPr>
              <a:t>ỜG </a:t>
            </a:r>
            <a:r>
              <a:rPr lang="en-US" sz="3600" b="1" dirty="0">
                <a:ln w="22225">
                  <a:solidFill>
                    <a:schemeClr val="accent2"/>
                  </a:solidFill>
                  <a:prstDash val="solid"/>
                </a:ln>
                <a:solidFill>
                  <a:srgbClr val="0070C0"/>
                </a:solidFill>
                <a:latin typeface="Times New Roman" panose="02020603050405020304" pitchFamily="18" charset="0"/>
                <a:cs typeface="Times New Roman" panose="02020603050405020304" pitchFamily="18" charset="0"/>
              </a:rPr>
              <a:t>NUÔI THỦY SẢN</a:t>
            </a:r>
            <a:endPar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1432559" y="2647544"/>
            <a:ext cx="15316200" cy="2062103"/>
          </a:xfrm>
          <a:prstGeom prst="rect">
            <a:avLst/>
          </a:prstGeom>
        </p:spPr>
        <p:txBody>
          <a:bodyPr wrap="square">
            <a:spAutoFit/>
          </a:bodyPr>
          <a:lstStyle/>
          <a:p>
            <a:pPr algn="ctr"/>
            <a:r>
              <a:rPr lang="en-US" sz="3200" dirty="0">
                <a:latin typeface="Times New Roman" pitchFamily="18" charset="0"/>
                <a:cs typeface="Times New Roman" pitchFamily="18" charset="0"/>
              </a:rPr>
              <a:t>PHIẾU HỌC TẬP SỐ 2</a:t>
            </a:r>
          </a:p>
          <a:p>
            <a:r>
              <a:rPr lang="en-US" sz="3200" dirty="0" err="1">
                <a:latin typeface="Times New Roman" pitchFamily="18" charset="0"/>
                <a:cs typeface="Times New Roman" pitchFamily="18" charset="0"/>
              </a:rPr>
              <a:t>Phân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hưởng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nuôi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gồm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hậu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thổ</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nguồn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nuôi</a:t>
            </a:r>
            <a:r>
              <a:rPr lang="en-US" sz="3200" dirty="0">
                <a:latin typeface="Times New Roman" pitchFamily="18" charset="0"/>
                <a:cs typeface="Times New Roman" pitchFamily="18" charset="0"/>
              </a:rPr>
              <a:t>. </a:t>
            </a:r>
          </a:p>
          <a:p>
            <a:r>
              <a:rPr lang="en-US" sz="3200" dirty="0">
                <a:latin typeface="Times New Roman" pitchFamily="18" charset="0"/>
                <a:cs typeface="Times New Roman" pitchFamily="18" charset="0"/>
              </a:rPr>
              <a:t> </a:t>
            </a:r>
          </a:p>
        </p:txBody>
      </p:sp>
      <p:graphicFrame>
        <p:nvGraphicFramePr>
          <p:cNvPr id="4" name="Table 3"/>
          <p:cNvGraphicFramePr>
            <a:graphicFrameLocks noGrp="1"/>
          </p:cNvGraphicFramePr>
          <p:nvPr>
            <p:extLst>
              <p:ext uri="{D42A27DB-BD31-4B8C-83A1-F6EECF244321}">
                <p14:modId xmlns:p14="http://schemas.microsoft.com/office/powerpoint/2010/main" val="3373829673"/>
              </p:ext>
            </p:extLst>
          </p:nvPr>
        </p:nvGraphicFramePr>
        <p:xfrm>
          <a:off x="1752600" y="4762500"/>
          <a:ext cx="15240000" cy="4800599"/>
        </p:xfrm>
        <a:graphic>
          <a:graphicData uri="http://schemas.openxmlformats.org/drawingml/2006/table">
            <a:tbl>
              <a:tblPr firstRow="1" firstCol="1" bandRow="1">
                <a:tableStyleId>{5C22544A-7EE6-4342-B048-85BDC9FD1C3A}</a:tableStyleId>
              </a:tblPr>
              <a:tblGrid>
                <a:gridCol w="4302277"/>
                <a:gridCol w="5377847"/>
                <a:gridCol w="5559876"/>
              </a:tblGrid>
              <a:tr h="887239">
                <a:tc>
                  <a:txBody>
                    <a:bodyPr/>
                    <a:lstStyle/>
                    <a:p>
                      <a:pPr marL="0" marR="0" algn="ctr">
                        <a:spcBef>
                          <a:spcPts val="0"/>
                        </a:spcBef>
                        <a:spcAft>
                          <a:spcPts val="0"/>
                        </a:spcAft>
                      </a:pPr>
                      <a:r>
                        <a:rPr lang="en-US" sz="3200" dirty="0" err="1">
                          <a:effectLst/>
                          <a:latin typeface="Times New Roman" pitchFamily="18" charset="0"/>
                          <a:cs typeface="Times New Roman" pitchFamily="18" charset="0"/>
                        </a:rPr>
                        <a:t>Yếu</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tố</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ảnh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hưởng</a:t>
                      </a:r>
                      <a:endParaRPr lang="en-US" sz="3200" dirty="0">
                        <a:effectLst/>
                        <a:latin typeface="Times New Roman" pitchFamily="18" charset="0"/>
                        <a:ea typeface="Times New Roman"/>
                        <a:cs typeface="Times New Roman" pitchFamily="18" charset="0"/>
                      </a:endParaRPr>
                    </a:p>
                  </a:txBody>
                  <a:tcPr marL="68580" marR="68580" marT="0" marB="0"/>
                </a:tc>
                <a:tc>
                  <a:txBody>
                    <a:bodyPr/>
                    <a:lstStyle/>
                    <a:p>
                      <a:pPr marL="0" marR="0" algn="ctr">
                        <a:spcBef>
                          <a:spcPts val="0"/>
                        </a:spcBef>
                        <a:spcAft>
                          <a:spcPts val="0"/>
                        </a:spcAft>
                      </a:pPr>
                      <a:r>
                        <a:rPr lang="en-US" sz="3200" dirty="0" err="1">
                          <a:effectLst/>
                          <a:latin typeface="Times New Roman" pitchFamily="18" charset="0"/>
                          <a:cs typeface="Times New Roman" pitchFamily="18" charset="0"/>
                        </a:rPr>
                        <a:t>Cơ</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chế</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ảnh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hưởng</a:t>
                      </a:r>
                      <a:endParaRPr lang="en-US" sz="3200" dirty="0">
                        <a:effectLst/>
                        <a:latin typeface="Times New Roman" pitchFamily="18" charset="0"/>
                        <a:ea typeface="Times New Roman"/>
                        <a:cs typeface="Times New Roman" pitchFamily="18" charset="0"/>
                      </a:endParaRPr>
                    </a:p>
                  </a:txBody>
                  <a:tcPr marL="68580" marR="68580" marT="0" marB="0"/>
                </a:tc>
                <a:tc>
                  <a:txBody>
                    <a:bodyPr/>
                    <a:lstStyle/>
                    <a:p>
                      <a:pPr marL="0" marR="0" algn="ctr">
                        <a:spcBef>
                          <a:spcPts val="0"/>
                        </a:spcBef>
                        <a:spcAft>
                          <a:spcPts val="0"/>
                        </a:spcAft>
                      </a:pPr>
                      <a:r>
                        <a:rPr lang="en-US" sz="3200" dirty="0" err="1">
                          <a:effectLst/>
                          <a:latin typeface="Times New Roman" pitchFamily="18" charset="0"/>
                          <a:cs typeface="Times New Roman" pitchFamily="18" charset="0"/>
                        </a:rPr>
                        <a:t>Ví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dụ</a:t>
                      </a:r>
                      <a:endParaRPr lang="en-US" sz="3200" dirty="0">
                        <a:effectLst/>
                        <a:latin typeface="Times New Roman" pitchFamily="18" charset="0"/>
                        <a:ea typeface="Times New Roman"/>
                        <a:cs typeface="Times New Roman" pitchFamily="18" charset="0"/>
                      </a:endParaRPr>
                    </a:p>
                  </a:txBody>
                  <a:tcPr marL="68580" marR="68580" marT="0" marB="0"/>
                </a:tc>
              </a:tr>
              <a:tr h="1225236">
                <a:tc>
                  <a:txBody>
                    <a:bodyPr/>
                    <a:lstStyle/>
                    <a:p>
                      <a:pPr marL="0" marR="0">
                        <a:spcBef>
                          <a:spcPts val="0"/>
                        </a:spcBef>
                        <a:spcAft>
                          <a:spcPts val="0"/>
                        </a:spcAft>
                      </a:pPr>
                      <a:r>
                        <a:rPr lang="en-US" sz="3200" dirty="0" err="1">
                          <a:effectLst/>
                          <a:latin typeface="Times New Roman" pitchFamily="18" charset="0"/>
                          <a:cs typeface="Times New Roman" pitchFamily="18" charset="0"/>
                        </a:rPr>
                        <a:t>Thời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tiết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hậu</a:t>
                      </a:r>
                      <a:r>
                        <a:rPr lang="en-US" sz="3200" dirty="0">
                          <a:effectLst/>
                          <a:latin typeface="Times New Roman" pitchFamily="18" charset="0"/>
                          <a:cs typeface="Times New Roman" pitchFamily="18" charset="0"/>
                        </a:rPr>
                        <a:t> </a:t>
                      </a:r>
                      <a:endParaRPr lang="en-US" sz="3200" dirty="0">
                        <a:effectLst/>
                        <a:latin typeface="Times New Roman" pitchFamily="18" charset="0"/>
                        <a:ea typeface="Times New Roman"/>
                        <a:cs typeface="Times New Roman" pitchFamily="18" charset="0"/>
                      </a:endParaRPr>
                    </a:p>
                  </a:txBody>
                  <a:tcPr marL="68580" marR="68580" marT="0" marB="0"/>
                </a:tc>
                <a:tc>
                  <a:txBody>
                    <a:bodyPr/>
                    <a:lstStyle/>
                    <a:p>
                      <a:pPr marL="0" marR="0">
                        <a:spcBef>
                          <a:spcPts val="0"/>
                        </a:spcBef>
                        <a:spcAft>
                          <a:spcPts val="0"/>
                        </a:spcAft>
                      </a:pPr>
                      <a:r>
                        <a:rPr lang="en-US" sz="3200" dirty="0">
                          <a:effectLst/>
                          <a:latin typeface="Times New Roman" pitchFamily="18" charset="0"/>
                          <a:cs typeface="Times New Roman" pitchFamily="18" charset="0"/>
                        </a:rPr>
                        <a:t> </a:t>
                      </a:r>
                      <a:endParaRPr lang="en-US" sz="3200" dirty="0">
                        <a:effectLst/>
                        <a:latin typeface="Times New Roman" pitchFamily="18" charset="0"/>
                        <a:ea typeface="Times New Roman"/>
                        <a:cs typeface="Times New Roman" pitchFamily="18" charset="0"/>
                      </a:endParaRPr>
                    </a:p>
                  </a:txBody>
                  <a:tcPr marL="68580" marR="68580" marT="0" marB="0"/>
                </a:tc>
                <a:tc>
                  <a:txBody>
                    <a:bodyPr/>
                    <a:lstStyle/>
                    <a:p>
                      <a:pPr marL="0" marR="0">
                        <a:spcBef>
                          <a:spcPts val="0"/>
                        </a:spcBef>
                        <a:spcAft>
                          <a:spcPts val="0"/>
                        </a:spcAft>
                      </a:pPr>
                      <a:r>
                        <a:rPr lang="en-US" sz="3200" dirty="0">
                          <a:effectLst/>
                          <a:latin typeface="Times New Roman" pitchFamily="18" charset="0"/>
                          <a:cs typeface="Times New Roman" pitchFamily="18" charset="0"/>
                        </a:rPr>
                        <a:t> </a:t>
                      </a:r>
                      <a:endParaRPr lang="en-US" sz="3200" dirty="0">
                        <a:effectLst/>
                        <a:latin typeface="Times New Roman" pitchFamily="18" charset="0"/>
                        <a:ea typeface="Times New Roman"/>
                        <a:cs typeface="Times New Roman" pitchFamily="18" charset="0"/>
                      </a:endParaRPr>
                    </a:p>
                  </a:txBody>
                  <a:tcPr marL="68580" marR="68580" marT="0" marB="0"/>
                </a:tc>
              </a:tr>
              <a:tr h="1594918">
                <a:tc>
                  <a:txBody>
                    <a:bodyPr/>
                    <a:lstStyle/>
                    <a:p>
                      <a:pPr marL="0" marR="0">
                        <a:spcBef>
                          <a:spcPts val="0"/>
                        </a:spcBef>
                        <a:spcAft>
                          <a:spcPts val="0"/>
                        </a:spcAft>
                      </a:pPr>
                      <a:r>
                        <a:rPr lang="en-US" sz="3200" dirty="0" err="1">
                          <a:effectLst/>
                          <a:latin typeface="Times New Roman" pitchFamily="18" charset="0"/>
                          <a:cs typeface="Times New Roman" pitchFamily="18" charset="0"/>
                        </a:rPr>
                        <a:t>Nguồn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nước</a:t>
                      </a:r>
                      <a:r>
                        <a:rPr lang="en-US" sz="3200" dirty="0">
                          <a:effectLst/>
                          <a:latin typeface="Times New Roman" pitchFamily="18" charset="0"/>
                          <a:cs typeface="Times New Roman" pitchFamily="18" charset="0"/>
                        </a:rPr>
                        <a:t>  </a:t>
                      </a:r>
                      <a:endParaRPr lang="en-US" sz="3200" dirty="0">
                        <a:effectLst/>
                        <a:latin typeface="Times New Roman" pitchFamily="18" charset="0"/>
                        <a:ea typeface="Times New Roman"/>
                        <a:cs typeface="Times New Roman" pitchFamily="18" charset="0"/>
                      </a:endParaRPr>
                    </a:p>
                  </a:txBody>
                  <a:tcPr marL="68580" marR="68580" marT="0" marB="0"/>
                </a:tc>
                <a:tc>
                  <a:txBody>
                    <a:bodyPr/>
                    <a:lstStyle/>
                    <a:p>
                      <a:pPr marL="0" marR="0">
                        <a:spcBef>
                          <a:spcPts val="0"/>
                        </a:spcBef>
                        <a:spcAft>
                          <a:spcPts val="0"/>
                        </a:spcAft>
                      </a:pPr>
                      <a:r>
                        <a:rPr lang="en-US" sz="3200" dirty="0">
                          <a:effectLst/>
                          <a:latin typeface="Times New Roman" pitchFamily="18" charset="0"/>
                          <a:cs typeface="Times New Roman" pitchFamily="18" charset="0"/>
                        </a:rPr>
                        <a:t> </a:t>
                      </a:r>
                      <a:endParaRPr lang="en-US" sz="3200" dirty="0">
                        <a:effectLst/>
                        <a:latin typeface="Times New Roman" pitchFamily="18" charset="0"/>
                        <a:ea typeface="Times New Roman"/>
                        <a:cs typeface="Times New Roman" pitchFamily="18" charset="0"/>
                      </a:endParaRPr>
                    </a:p>
                  </a:txBody>
                  <a:tcPr marL="68580" marR="68580" marT="0" marB="0"/>
                </a:tc>
                <a:tc>
                  <a:txBody>
                    <a:bodyPr/>
                    <a:lstStyle/>
                    <a:p>
                      <a:pPr marL="0" marR="0">
                        <a:spcBef>
                          <a:spcPts val="0"/>
                        </a:spcBef>
                        <a:spcAft>
                          <a:spcPts val="0"/>
                        </a:spcAft>
                      </a:pPr>
                      <a:r>
                        <a:rPr lang="en-US" sz="3200" dirty="0">
                          <a:effectLst/>
                          <a:latin typeface="Times New Roman" pitchFamily="18" charset="0"/>
                          <a:cs typeface="Times New Roman" pitchFamily="18" charset="0"/>
                        </a:rPr>
                        <a:t> </a:t>
                      </a:r>
                      <a:endParaRPr lang="en-US" sz="3200" dirty="0">
                        <a:effectLst/>
                        <a:latin typeface="Times New Roman" pitchFamily="18" charset="0"/>
                        <a:ea typeface="Times New Roman"/>
                        <a:cs typeface="Times New Roman" pitchFamily="18" charset="0"/>
                      </a:endParaRPr>
                    </a:p>
                  </a:txBody>
                  <a:tcPr marL="68580" marR="68580" marT="0" marB="0"/>
                </a:tc>
              </a:tr>
              <a:tr h="1093206">
                <a:tc>
                  <a:txBody>
                    <a:bodyPr/>
                    <a:lstStyle/>
                    <a:p>
                      <a:pPr marL="0" marR="0">
                        <a:spcBef>
                          <a:spcPts val="0"/>
                        </a:spcBef>
                        <a:spcAft>
                          <a:spcPts val="0"/>
                        </a:spcAft>
                      </a:pPr>
                      <a:r>
                        <a:rPr lang="en-US" sz="3200" dirty="0" err="1">
                          <a:effectLst/>
                          <a:latin typeface="Times New Roman" pitchFamily="18" charset="0"/>
                          <a:cs typeface="Times New Roman" pitchFamily="18" charset="0"/>
                        </a:rPr>
                        <a:t>Thổ</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nhưỡng</a:t>
                      </a:r>
                      <a:endParaRPr lang="en-US" sz="3200" dirty="0">
                        <a:effectLst/>
                        <a:latin typeface="Times New Roman" pitchFamily="18" charset="0"/>
                        <a:ea typeface="Times New Roman"/>
                        <a:cs typeface="Times New Roman" pitchFamily="18" charset="0"/>
                      </a:endParaRPr>
                    </a:p>
                  </a:txBody>
                  <a:tcPr marL="68580" marR="68580" marT="0" marB="0"/>
                </a:tc>
                <a:tc>
                  <a:txBody>
                    <a:bodyPr/>
                    <a:lstStyle/>
                    <a:p>
                      <a:pPr marL="0" marR="0">
                        <a:spcBef>
                          <a:spcPts val="0"/>
                        </a:spcBef>
                        <a:spcAft>
                          <a:spcPts val="0"/>
                        </a:spcAft>
                      </a:pPr>
                      <a:r>
                        <a:rPr lang="en-US" sz="3200" dirty="0">
                          <a:effectLst/>
                          <a:latin typeface="Times New Roman" pitchFamily="18" charset="0"/>
                          <a:cs typeface="Times New Roman" pitchFamily="18" charset="0"/>
                        </a:rPr>
                        <a:t> </a:t>
                      </a:r>
                      <a:endParaRPr lang="en-US" sz="3200" dirty="0">
                        <a:effectLst/>
                        <a:latin typeface="Times New Roman" pitchFamily="18" charset="0"/>
                        <a:ea typeface="Times New Roman"/>
                        <a:cs typeface="Times New Roman" pitchFamily="18" charset="0"/>
                      </a:endParaRPr>
                    </a:p>
                  </a:txBody>
                  <a:tcPr marL="68580" marR="68580" marT="0" marB="0"/>
                </a:tc>
                <a:tc>
                  <a:txBody>
                    <a:bodyPr/>
                    <a:lstStyle/>
                    <a:p>
                      <a:pPr marL="0" marR="0">
                        <a:spcBef>
                          <a:spcPts val="0"/>
                        </a:spcBef>
                        <a:spcAft>
                          <a:spcPts val="0"/>
                        </a:spcAft>
                      </a:pPr>
                      <a:r>
                        <a:rPr lang="en-US" sz="3200" dirty="0">
                          <a:effectLst/>
                          <a:latin typeface="Times New Roman" pitchFamily="18" charset="0"/>
                          <a:cs typeface="Times New Roman" pitchFamily="18" charset="0"/>
                        </a:rPr>
                        <a:t> </a:t>
                      </a:r>
                      <a:endParaRPr lang="en-US" sz="3200" dirty="0">
                        <a:effectLst/>
                        <a:latin typeface="Times New Roman" pitchFamily="18" charset="0"/>
                        <a:ea typeface="Times New Roman"/>
                        <a:cs typeface="Times New Roman" pitchFamily="18" charset="0"/>
                      </a:endParaRPr>
                    </a:p>
                  </a:txBody>
                  <a:tcPr marL="68580" marR="68580" marT="0" marB="0"/>
                </a:tc>
              </a:tr>
            </a:tbl>
          </a:graphicData>
        </a:graphic>
      </p:graphicFrame>
      <p:sp>
        <p:nvSpPr>
          <p:cNvPr id="11" name="TextBox 10"/>
          <p:cNvSpPr txBox="1"/>
          <p:nvPr/>
        </p:nvSpPr>
        <p:spPr>
          <a:xfrm>
            <a:off x="1518456" y="1257300"/>
            <a:ext cx="5120641" cy="1569660"/>
          </a:xfrm>
          <a:prstGeom prst="rect">
            <a:avLst/>
          </a:prstGeom>
          <a:noFill/>
        </p:spPr>
        <p:txBody>
          <a:bodyPr wrap="square" rtlCol="0">
            <a:spAutoFit/>
          </a:bodyPr>
          <a:lstStyle/>
          <a:p>
            <a:pPr marL="342900" indent="-342900">
              <a:buAutoNum type="arabicPeriod"/>
            </a:pPr>
            <a:r>
              <a:rPr lang="en-US" sz="3200" dirty="0" err="1" smtClean="0">
                <a:solidFill>
                  <a:srgbClr val="7030A0"/>
                </a:solidFill>
                <a:latin typeface="Times New Roman" pitchFamily="18" charset="0"/>
                <a:cs typeface="Times New Roman" pitchFamily="18" charset="0"/>
              </a:rPr>
              <a:t>Thời</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tiết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khí</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hậu</a:t>
            </a:r>
            <a:endParaRPr lang="en-US" sz="3200" dirty="0" smtClean="0">
              <a:solidFill>
                <a:srgbClr val="7030A0"/>
              </a:solidFill>
              <a:latin typeface="Times New Roman" pitchFamily="18" charset="0"/>
              <a:cs typeface="Times New Roman" pitchFamily="18" charset="0"/>
            </a:endParaRPr>
          </a:p>
          <a:p>
            <a:pPr marL="342900" indent="-342900">
              <a:buAutoNum type="arabicPeriod"/>
            </a:pPr>
            <a:r>
              <a:rPr lang="en-US" sz="3200" dirty="0" err="1" smtClean="0">
                <a:solidFill>
                  <a:srgbClr val="7030A0"/>
                </a:solidFill>
                <a:latin typeface="Times New Roman" pitchFamily="18" charset="0"/>
                <a:cs typeface="Times New Roman" pitchFamily="18" charset="0"/>
              </a:rPr>
              <a:t>Nguồn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nước</a:t>
            </a:r>
            <a:endParaRPr lang="en-US" sz="3200" dirty="0" smtClean="0">
              <a:solidFill>
                <a:srgbClr val="7030A0"/>
              </a:solidFill>
              <a:latin typeface="Times New Roman" pitchFamily="18" charset="0"/>
              <a:cs typeface="Times New Roman" pitchFamily="18" charset="0"/>
            </a:endParaRPr>
          </a:p>
          <a:p>
            <a:pPr marL="342900" indent="-342900">
              <a:buAutoNum type="arabicPeriod"/>
            </a:pPr>
            <a:r>
              <a:rPr lang="en-US" sz="3200" dirty="0" err="1" smtClean="0">
                <a:solidFill>
                  <a:srgbClr val="7030A0"/>
                </a:solidFill>
                <a:latin typeface="Times New Roman" pitchFamily="18" charset="0"/>
                <a:cs typeface="Times New Roman" pitchFamily="18" charset="0"/>
              </a:rPr>
              <a:t>Thổ</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nhưỡng</a:t>
            </a:r>
            <a:endParaRPr lang="en-US" sz="32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73170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A9B73D6-3641-4E47-9086-4A31C6BE85B4}"/>
              </a:ext>
            </a:extLst>
          </p:cNvPr>
          <p:cNvSpPr/>
          <p:nvPr/>
        </p:nvSpPr>
        <p:spPr>
          <a:xfrm>
            <a:off x="665967" y="266700"/>
            <a:ext cx="16002000" cy="646331"/>
          </a:xfrm>
          <a:prstGeom prst="rect">
            <a:avLst/>
          </a:prstGeom>
          <a:noFill/>
        </p:spPr>
        <p:txBody>
          <a:bodyPr wrap="square" lIns="91440" tIns="45720" rIns="91440" bIns="45720">
            <a:spAutoFit/>
          </a:bodyPr>
          <a:lstStyle/>
          <a:p>
            <a:pPr algn="ctr"/>
            <a:r>
              <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I. CÁC </a:t>
            </a:r>
            <a:r>
              <a:rPr lang="en-US" sz="3600" b="1" cap="none" spc="0" dirty="0" smtClean="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YẾU TỐ ẢNH HƯỞNG ĐẾN </a:t>
            </a:r>
            <a:r>
              <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CỦA MÔI TR</a:t>
            </a:r>
            <a:r>
              <a:rPr lang="vi-VN"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Ư</a:t>
            </a:r>
            <a:r>
              <a:rPr lang="en-US" sz="3600" b="1" dirty="0" smtClean="0">
                <a:ln w="22225">
                  <a:solidFill>
                    <a:schemeClr val="accent2"/>
                  </a:solidFill>
                  <a:prstDash val="solid"/>
                </a:ln>
                <a:solidFill>
                  <a:srgbClr val="0070C0"/>
                </a:solidFill>
                <a:latin typeface="Times New Roman" panose="02020603050405020304" pitchFamily="18" charset="0"/>
                <a:cs typeface="Times New Roman" panose="02020603050405020304" pitchFamily="18" charset="0"/>
              </a:rPr>
              <a:t>ỜG </a:t>
            </a:r>
            <a:r>
              <a:rPr lang="en-US" sz="3600" b="1" dirty="0">
                <a:ln w="22225">
                  <a:solidFill>
                    <a:schemeClr val="accent2"/>
                  </a:solidFill>
                  <a:prstDash val="solid"/>
                </a:ln>
                <a:solidFill>
                  <a:srgbClr val="0070C0"/>
                </a:solidFill>
                <a:latin typeface="Times New Roman" panose="02020603050405020304" pitchFamily="18" charset="0"/>
                <a:cs typeface="Times New Roman" panose="02020603050405020304" pitchFamily="18" charset="0"/>
              </a:rPr>
              <a:t>NUÔI THỦY SẢN</a:t>
            </a:r>
            <a:endPar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1371600" y="963903"/>
            <a:ext cx="15316200" cy="1815882"/>
          </a:xfrm>
          <a:prstGeom prst="rect">
            <a:avLst/>
          </a:prstGeom>
        </p:spPr>
        <p:txBody>
          <a:bodyPr wrap="square">
            <a:spAutoFit/>
          </a:bodyPr>
          <a:lstStyle/>
          <a:p>
            <a:pPr algn="ctr"/>
            <a:r>
              <a:rPr lang="en-US" sz="2800" dirty="0">
                <a:latin typeface="Times New Roman" pitchFamily="18" charset="0"/>
                <a:cs typeface="Times New Roman" pitchFamily="18" charset="0"/>
              </a:rPr>
              <a:t>PHIẾU HỌC TẬP SỐ 2</a:t>
            </a:r>
          </a:p>
          <a:p>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nuôi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gồm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hậu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nuôi</a:t>
            </a:r>
            <a:r>
              <a:rPr lang="en-US" sz="2800" dirty="0">
                <a:latin typeface="Times New Roman" pitchFamily="18" charset="0"/>
                <a:cs typeface="Times New Roman" pitchFamily="18" charset="0"/>
              </a:rPr>
              <a:t>. </a:t>
            </a:r>
          </a:p>
          <a:p>
            <a:r>
              <a:rPr lang="en-US" sz="2800" dirty="0">
                <a:latin typeface="Times New Roman" pitchFamily="18" charset="0"/>
                <a:cs typeface="Times New Roman" pitchFamily="18" charset="0"/>
              </a:rPr>
              <a:t> </a:t>
            </a:r>
          </a:p>
        </p:txBody>
      </p:sp>
      <p:graphicFrame>
        <p:nvGraphicFramePr>
          <p:cNvPr id="4" name="Table 3"/>
          <p:cNvGraphicFramePr>
            <a:graphicFrameLocks noGrp="1"/>
          </p:cNvGraphicFramePr>
          <p:nvPr>
            <p:extLst>
              <p:ext uri="{D42A27DB-BD31-4B8C-83A1-F6EECF244321}">
                <p14:modId xmlns:p14="http://schemas.microsoft.com/office/powerpoint/2010/main" val="2137836340"/>
              </p:ext>
            </p:extLst>
          </p:nvPr>
        </p:nvGraphicFramePr>
        <p:xfrm>
          <a:off x="457201" y="2476500"/>
          <a:ext cx="17373600" cy="7620000"/>
        </p:xfrm>
        <a:graphic>
          <a:graphicData uri="http://schemas.openxmlformats.org/drawingml/2006/table">
            <a:tbl>
              <a:tblPr firstRow="1" firstCol="1" bandRow="1">
                <a:tableStyleId>{5C22544A-7EE6-4342-B048-85BDC9FD1C3A}</a:tableStyleId>
              </a:tblPr>
              <a:tblGrid>
                <a:gridCol w="1371600"/>
                <a:gridCol w="8991599"/>
                <a:gridCol w="7010401"/>
              </a:tblGrid>
              <a:tr h="1422400">
                <a:tc>
                  <a:txBody>
                    <a:bodyPr/>
                    <a:lstStyle/>
                    <a:p>
                      <a:pPr marL="0" marR="0" algn="ctr">
                        <a:spcBef>
                          <a:spcPts val="0"/>
                        </a:spcBef>
                        <a:spcAft>
                          <a:spcPts val="0"/>
                        </a:spcAft>
                      </a:pPr>
                      <a:r>
                        <a:rPr lang="en-US" sz="2800" dirty="0" err="1">
                          <a:effectLst/>
                          <a:latin typeface="Times New Roman" pitchFamily="18" charset="0"/>
                          <a:cs typeface="Times New Roman" pitchFamily="18" charset="0"/>
                        </a:rPr>
                        <a:t>Yếu</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tố</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ảnh</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hưởng</a:t>
                      </a:r>
                      <a:endParaRPr lang="en-US" sz="2800" dirty="0">
                        <a:effectLst/>
                        <a:latin typeface="Times New Roman" pitchFamily="18" charset="0"/>
                        <a:ea typeface="Times New Roman"/>
                        <a:cs typeface="Times New Roman" pitchFamily="18" charset="0"/>
                      </a:endParaRPr>
                    </a:p>
                  </a:txBody>
                  <a:tcPr marL="68580" marR="68580" marT="0" marB="0"/>
                </a:tc>
                <a:tc>
                  <a:txBody>
                    <a:bodyPr/>
                    <a:lstStyle/>
                    <a:p>
                      <a:pPr marL="0" marR="0" algn="ctr">
                        <a:spcBef>
                          <a:spcPts val="0"/>
                        </a:spcBef>
                        <a:spcAft>
                          <a:spcPts val="0"/>
                        </a:spcAft>
                      </a:pPr>
                      <a:r>
                        <a:rPr lang="en-US" sz="2800" dirty="0" err="1">
                          <a:effectLst/>
                          <a:latin typeface="Times New Roman" pitchFamily="18" charset="0"/>
                          <a:cs typeface="Times New Roman" pitchFamily="18" charset="0"/>
                        </a:rPr>
                        <a:t>Cơ</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chế</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ảnh</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hưởng</a:t>
                      </a:r>
                      <a:endParaRPr lang="en-US" sz="2800" dirty="0">
                        <a:effectLst/>
                        <a:latin typeface="Times New Roman" pitchFamily="18" charset="0"/>
                        <a:ea typeface="Times New Roman"/>
                        <a:cs typeface="Times New Roman" pitchFamily="18" charset="0"/>
                      </a:endParaRPr>
                    </a:p>
                  </a:txBody>
                  <a:tcPr marL="68580" marR="68580" marT="0" marB="0"/>
                </a:tc>
                <a:tc>
                  <a:txBody>
                    <a:bodyPr/>
                    <a:lstStyle/>
                    <a:p>
                      <a:pPr marL="0" marR="0" algn="ctr">
                        <a:spcBef>
                          <a:spcPts val="0"/>
                        </a:spcBef>
                        <a:spcAft>
                          <a:spcPts val="0"/>
                        </a:spcAft>
                      </a:pPr>
                      <a:r>
                        <a:rPr lang="en-US" sz="2800" dirty="0" err="1">
                          <a:effectLst/>
                          <a:latin typeface="Times New Roman" pitchFamily="18" charset="0"/>
                          <a:cs typeface="Times New Roman" pitchFamily="18" charset="0"/>
                        </a:rPr>
                        <a:t>Ví</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dụ</a:t>
                      </a:r>
                      <a:endParaRPr lang="en-US" sz="2800" dirty="0">
                        <a:effectLst/>
                        <a:latin typeface="Times New Roman" pitchFamily="18" charset="0"/>
                        <a:ea typeface="Times New Roman"/>
                        <a:cs typeface="Times New Roman" pitchFamily="18" charset="0"/>
                      </a:endParaRPr>
                    </a:p>
                  </a:txBody>
                  <a:tcPr marL="68580" marR="68580" marT="0" marB="0"/>
                </a:tc>
              </a:tr>
              <a:tr h="1964267">
                <a:tc>
                  <a:txBody>
                    <a:bodyPr/>
                    <a:lstStyle/>
                    <a:p>
                      <a:pPr marL="0" marR="0">
                        <a:spcBef>
                          <a:spcPts val="0"/>
                        </a:spcBef>
                        <a:spcAft>
                          <a:spcPts val="0"/>
                        </a:spcAft>
                      </a:pPr>
                      <a:r>
                        <a:rPr lang="en-US" sz="2800" dirty="0" err="1">
                          <a:effectLst/>
                          <a:latin typeface="Times New Roman" pitchFamily="18" charset="0"/>
                          <a:cs typeface="Times New Roman" pitchFamily="18" charset="0"/>
                        </a:rPr>
                        <a:t>Thời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tiết</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khí</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hậu</a:t>
                      </a:r>
                      <a:r>
                        <a:rPr lang="en-US" sz="2800" dirty="0">
                          <a:effectLst/>
                          <a:latin typeface="Times New Roman" pitchFamily="18" charset="0"/>
                          <a:cs typeface="Times New Roman" pitchFamily="18" charset="0"/>
                        </a:rPr>
                        <a:t> </a:t>
                      </a:r>
                      <a:endParaRPr lang="en-US" sz="2800" dirty="0">
                        <a:effectLst/>
                        <a:latin typeface="Times New Roman" pitchFamily="18" charset="0"/>
                        <a:ea typeface="Times New Roman"/>
                        <a:cs typeface="Times New Roman" pitchFamily="18" charset="0"/>
                      </a:endParaRPr>
                    </a:p>
                  </a:txBody>
                  <a:tcPr marL="68580" marR="68580" marT="0" marB="0"/>
                </a:tc>
                <a:tc>
                  <a:txBody>
                    <a:bodyPr/>
                    <a:lstStyle/>
                    <a:p>
                      <a:pPr marL="0" marR="0">
                        <a:spcBef>
                          <a:spcPts val="0"/>
                        </a:spcBef>
                        <a:spcAft>
                          <a:spcPts val="0"/>
                        </a:spcAft>
                      </a:pPr>
                      <a:r>
                        <a:rPr lang="en-US" sz="2800" dirty="0">
                          <a:effectLst/>
                          <a:latin typeface="Times New Roman" pitchFamily="18" charset="0"/>
                          <a:cs typeface="Times New Roman" pitchFamily="18" charset="0"/>
                        </a:rPr>
                        <a:t> </a:t>
                      </a:r>
                      <a:endParaRPr lang="en-US" sz="2800" dirty="0">
                        <a:effectLst/>
                        <a:latin typeface="Times New Roman" pitchFamily="18" charset="0"/>
                        <a:ea typeface="Times New Roman"/>
                        <a:cs typeface="Times New Roman" pitchFamily="18" charset="0"/>
                      </a:endParaRPr>
                    </a:p>
                  </a:txBody>
                  <a:tcPr marL="68580" marR="68580" marT="0" marB="0"/>
                </a:tc>
                <a:tc>
                  <a:txBody>
                    <a:bodyPr/>
                    <a:lstStyle/>
                    <a:p>
                      <a:pPr marL="0" marR="0">
                        <a:spcBef>
                          <a:spcPts val="0"/>
                        </a:spcBef>
                        <a:spcAft>
                          <a:spcPts val="0"/>
                        </a:spcAft>
                      </a:pPr>
                      <a:r>
                        <a:rPr lang="en-US" sz="2800" dirty="0">
                          <a:effectLst/>
                          <a:latin typeface="Times New Roman" pitchFamily="18" charset="0"/>
                          <a:cs typeface="Times New Roman" pitchFamily="18" charset="0"/>
                        </a:rPr>
                        <a:t> </a:t>
                      </a:r>
                      <a:endParaRPr lang="en-US" sz="2800" dirty="0">
                        <a:effectLst/>
                        <a:latin typeface="Times New Roman" pitchFamily="18" charset="0"/>
                        <a:ea typeface="Times New Roman"/>
                        <a:cs typeface="Times New Roman" pitchFamily="18" charset="0"/>
                      </a:endParaRPr>
                    </a:p>
                  </a:txBody>
                  <a:tcPr marL="68580" marR="68580" marT="0" marB="0"/>
                </a:tc>
              </a:tr>
              <a:tr h="2480733">
                <a:tc>
                  <a:txBody>
                    <a:bodyPr/>
                    <a:lstStyle/>
                    <a:p>
                      <a:pPr marL="0" marR="0">
                        <a:spcBef>
                          <a:spcPts val="0"/>
                        </a:spcBef>
                        <a:spcAft>
                          <a:spcPts val="0"/>
                        </a:spcAft>
                      </a:pPr>
                      <a:r>
                        <a:rPr lang="en-US" sz="2800">
                          <a:effectLst/>
                          <a:latin typeface="Times New Roman" pitchFamily="18" charset="0"/>
                          <a:cs typeface="Times New Roman" pitchFamily="18" charset="0"/>
                        </a:rPr>
                        <a:t>Nguồn nước  </a:t>
                      </a:r>
                      <a:endParaRPr lang="en-US" sz="2800">
                        <a:effectLst/>
                        <a:latin typeface="Times New Roman" pitchFamily="18" charset="0"/>
                        <a:ea typeface="Times New Roman"/>
                        <a:cs typeface="Times New Roman" pitchFamily="18" charset="0"/>
                      </a:endParaRPr>
                    </a:p>
                  </a:txBody>
                  <a:tcPr marL="68580" marR="68580" marT="0" marB="0"/>
                </a:tc>
                <a:tc>
                  <a:txBody>
                    <a:bodyPr/>
                    <a:lstStyle/>
                    <a:p>
                      <a:pPr marL="0" marR="0">
                        <a:spcBef>
                          <a:spcPts val="0"/>
                        </a:spcBef>
                        <a:spcAft>
                          <a:spcPts val="0"/>
                        </a:spcAft>
                      </a:pPr>
                      <a:r>
                        <a:rPr lang="en-US" sz="2800" dirty="0">
                          <a:effectLst/>
                          <a:latin typeface="Times New Roman" pitchFamily="18" charset="0"/>
                          <a:cs typeface="Times New Roman" pitchFamily="18" charset="0"/>
                        </a:rPr>
                        <a:t> </a:t>
                      </a:r>
                      <a:endParaRPr lang="en-US" sz="2800" dirty="0">
                        <a:effectLst/>
                        <a:latin typeface="Times New Roman" pitchFamily="18" charset="0"/>
                        <a:ea typeface="Times New Roman"/>
                        <a:cs typeface="Times New Roman" pitchFamily="18" charset="0"/>
                      </a:endParaRPr>
                    </a:p>
                  </a:txBody>
                  <a:tcPr marL="68580" marR="68580" marT="0" marB="0"/>
                </a:tc>
                <a:tc>
                  <a:txBody>
                    <a:bodyPr/>
                    <a:lstStyle/>
                    <a:p>
                      <a:pPr marL="0" marR="0">
                        <a:spcBef>
                          <a:spcPts val="0"/>
                        </a:spcBef>
                        <a:spcAft>
                          <a:spcPts val="0"/>
                        </a:spcAft>
                      </a:pPr>
                      <a:r>
                        <a:rPr lang="en-US" sz="2800" dirty="0">
                          <a:effectLst/>
                          <a:latin typeface="Times New Roman" pitchFamily="18" charset="0"/>
                          <a:cs typeface="Times New Roman" pitchFamily="18" charset="0"/>
                        </a:rPr>
                        <a:t> </a:t>
                      </a:r>
                      <a:endParaRPr lang="en-US" sz="2800" dirty="0">
                        <a:effectLst/>
                        <a:latin typeface="Times New Roman" pitchFamily="18" charset="0"/>
                        <a:ea typeface="Times New Roman"/>
                        <a:cs typeface="Times New Roman" pitchFamily="18" charset="0"/>
                      </a:endParaRPr>
                    </a:p>
                  </a:txBody>
                  <a:tcPr marL="68580" marR="68580" marT="0" marB="0"/>
                </a:tc>
              </a:tr>
              <a:tr h="1752600">
                <a:tc>
                  <a:txBody>
                    <a:bodyPr/>
                    <a:lstStyle/>
                    <a:p>
                      <a:pPr marL="0" marR="0">
                        <a:spcBef>
                          <a:spcPts val="0"/>
                        </a:spcBef>
                        <a:spcAft>
                          <a:spcPts val="0"/>
                        </a:spcAft>
                      </a:pPr>
                      <a:r>
                        <a:rPr lang="en-US" sz="2800" dirty="0" err="1">
                          <a:effectLst/>
                          <a:latin typeface="Times New Roman" pitchFamily="18" charset="0"/>
                          <a:cs typeface="Times New Roman" pitchFamily="18" charset="0"/>
                        </a:rPr>
                        <a:t>Thổ</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nhưỡng</a:t>
                      </a:r>
                      <a:endParaRPr lang="en-US" sz="2800" dirty="0">
                        <a:effectLst/>
                        <a:latin typeface="Times New Roman" pitchFamily="18" charset="0"/>
                        <a:ea typeface="Times New Roman"/>
                        <a:cs typeface="Times New Roman" pitchFamily="18" charset="0"/>
                      </a:endParaRPr>
                    </a:p>
                  </a:txBody>
                  <a:tcPr marL="68580" marR="68580" marT="0" marB="0"/>
                </a:tc>
                <a:tc>
                  <a:txBody>
                    <a:bodyPr/>
                    <a:lstStyle/>
                    <a:p>
                      <a:pPr marL="0" marR="0">
                        <a:spcBef>
                          <a:spcPts val="0"/>
                        </a:spcBef>
                        <a:spcAft>
                          <a:spcPts val="0"/>
                        </a:spcAft>
                      </a:pPr>
                      <a:r>
                        <a:rPr lang="en-US" sz="2800" dirty="0">
                          <a:effectLst/>
                          <a:latin typeface="Times New Roman" pitchFamily="18" charset="0"/>
                          <a:cs typeface="Times New Roman" pitchFamily="18" charset="0"/>
                        </a:rPr>
                        <a:t> </a:t>
                      </a:r>
                      <a:endParaRPr lang="en-US" sz="2800" dirty="0">
                        <a:effectLst/>
                        <a:latin typeface="Times New Roman" pitchFamily="18" charset="0"/>
                        <a:ea typeface="Times New Roman"/>
                        <a:cs typeface="Times New Roman" pitchFamily="18" charset="0"/>
                      </a:endParaRPr>
                    </a:p>
                  </a:txBody>
                  <a:tcPr marL="68580" marR="68580" marT="0" marB="0"/>
                </a:tc>
                <a:tc>
                  <a:txBody>
                    <a:bodyPr/>
                    <a:lstStyle/>
                    <a:p>
                      <a:pPr marL="0" marR="0">
                        <a:spcBef>
                          <a:spcPts val="0"/>
                        </a:spcBef>
                        <a:spcAft>
                          <a:spcPts val="0"/>
                        </a:spcAft>
                      </a:pPr>
                      <a:r>
                        <a:rPr lang="en-US" sz="2800" dirty="0">
                          <a:effectLst/>
                          <a:latin typeface="Times New Roman" pitchFamily="18" charset="0"/>
                          <a:cs typeface="Times New Roman" pitchFamily="18" charset="0"/>
                        </a:rPr>
                        <a:t> </a:t>
                      </a:r>
                      <a:endParaRPr lang="en-US" sz="2800" dirty="0">
                        <a:effectLst/>
                        <a:latin typeface="Times New Roman" pitchFamily="18" charset="0"/>
                        <a:ea typeface="Times New Roman"/>
                        <a:cs typeface="Times New Roman" pitchFamily="18" charset="0"/>
                      </a:endParaRPr>
                    </a:p>
                  </a:txBody>
                  <a:tcPr marL="68580" marR="68580" marT="0" marB="0"/>
                </a:tc>
              </a:tr>
            </a:tbl>
          </a:graphicData>
        </a:graphic>
      </p:graphicFrame>
      <p:sp>
        <p:nvSpPr>
          <p:cNvPr id="5" name="TextBox 4"/>
          <p:cNvSpPr txBox="1"/>
          <p:nvPr/>
        </p:nvSpPr>
        <p:spPr>
          <a:xfrm>
            <a:off x="1926126" y="3987343"/>
            <a:ext cx="8875916" cy="1815882"/>
          </a:xfrm>
          <a:prstGeom prst="rect">
            <a:avLst/>
          </a:prstGeom>
          <a:noFill/>
        </p:spPr>
        <p:txBody>
          <a:bodyPr wrap="square" rtlCol="0">
            <a:spAutoFit/>
          </a:bodyPr>
          <a:lstStyle/>
          <a:p>
            <a:r>
              <a:rPr lang="vi-VN" sz="2800" dirty="0">
                <a:latin typeface="Times New Roman" pitchFamily="18" charset="0"/>
                <a:cs typeface="Times New Roman" pitchFamily="18" charset="0"/>
              </a:rPr>
              <a:t>– Ảnh hưởng đến mức nhiệt</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trung bình và biến động nhiệt</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độ theo mùa trong năm của</a:t>
            </a:r>
            <a:r>
              <a:rPr lang="en-US" sz="2800" dirty="0">
                <a:latin typeface="Times New Roman" pitchFamily="18" charset="0"/>
                <a:cs typeface="Times New Roman" pitchFamily="18" charset="0"/>
              </a:rPr>
              <a:t> t</a:t>
            </a:r>
            <a:r>
              <a:rPr lang="vi-VN" sz="2800" dirty="0">
                <a:latin typeface="Times New Roman" pitchFamily="18" charset="0"/>
                <a:cs typeface="Times New Roman" pitchFamily="18" charset="0"/>
              </a:rPr>
              <a:t>huỷ vực</a:t>
            </a:r>
            <a:endParaRPr lang="en-US"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 – Là cơ sở xác định</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đối tượng nuôi, mùa vụ thả</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giống, số vụ trong </a:t>
            </a:r>
            <a:r>
              <a:rPr lang="vi-VN" sz="2800" dirty="0" smtClean="0">
                <a:latin typeface="Times New Roman" pitchFamily="18" charset="0"/>
                <a:cs typeface="Times New Roman" pitchFamily="18" charset="0"/>
              </a:rPr>
              <a:t>năm</a:t>
            </a:r>
            <a:endParaRPr lang="en-US" sz="2800" dirty="0">
              <a:latin typeface="Times New Roman" pitchFamily="18" charset="0"/>
              <a:ea typeface="Times New Roman"/>
              <a:cs typeface="Times New Roman" pitchFamily="18" charset="0"/>
            </a:endParaRPr>
          </a:p>
        </p:txBody>
      </p:sp>
      <p:sp>
        <p:nvSpPr>
          <p:cNvPr id="6" name="TextBox 5"/>
          <p:cNvSpPr txBox="1"/>
          <p:nvPr/>
        </p:nvSpPr>
        <p:spPr>
          <a:xfrm>
            <a:off x="1834342" y="6044743"/>
            <a:ext cx="9144000" cy="2246769"/>
          </a:xfrm>
          <a:prstGeom prst="rect">
            <a:avLst/>
          </a:prstGeom>
          <a:noFill/>
        </p:spPr>
        <p:txBody>
          <a:bodyPr wrap="square" rtlCol="0">
            <a:spAutoFit/>
          </a:bodyPr>
          <a:lstStyle/>
          <a:p>
            <a:r>
              <a:rPr lang="vi-VN" sz="2800" dirty="0">
                <a:latin typeface="Times New Roman" pitchFamily="18" charset="0"/>
                <a:cs typeface="Times New Roman" pitchFamily="18" charset="0"/>
              </a:rPr>
              <a:t>Nước nuôi thuỷ sản thường</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được cung cấp từ hệ thống</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kênh, mương gần khu vực</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nuôi. Đặc điểm tự nhiên</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vùng nuôi ảnh hưởng đến trữ</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ượng và chất lượng của</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nguồn nước. Chất lượng</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nước ở kênh mương còn bị</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ảnh hưởng bởi các nguồn </a:t>
            </a:r>
            <a:r>
              <a:rPr lang="vi-VN" sz="2800" dirty="0" smtClean="0">
                <a:latin typeface="Times New Roman" pitchFamily="18" charset="0"/>
                <a:cs typeface="Times New Roman" pitchFamily="18" charset="0"/>
              </a:rPr>
              <a:t>thải</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từ </a:t>
            </a:r>
            <a:r>
              <a:rPr lang="vi-VN" sz="2800" dirty="0">
                <a:latin typeface="Times New Roman" pitchFamily="18" charset="0"/>
                <a:cs typeface="Times New Roman" pitchFamily="18" charset="0"/>
              </a:rPr>
              <a:t>dân cư, hoạt động trồng</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trọt, chăn nuôi của vùng lân</a:t>
            </a:r>
            <a:endParaRPr lang="en-US" sz="2800" dirty="0"/>
          </a:p>
        </p:txBody>
      </p:sp>
      <p:sp>
        <p:nvSpPr>
          <p:cNvPr id="7" name="TextBox 6"/>
          <p:cNvSpPr txBox="1"/>
          <p:nvPr/>
        </p:nvSpPr>
        <p:spPr>
          <a:xfrm>
            <a:off x="2020684" y="8372531"/>
            <a:ext cx="8686800" cy="1384995"/>
          </a:xfrm>
          <a:prstGeom prst="rect">
            <a:avLst/>
          </a:prstGeom>
          <a:noFill/>
        </p:spPr>
        <p:txBody>
          <a:bodyPr wrap="square" rtlCol="0">
            <a:spAutoFit/>
          </a:bodyPr>
          <a:lstStyle/>
          <a:p>
            <a:r>
              <a:rPr lang="vi-VN" sz="2800" dirty="0">
                <a:latin typeface="Times New Roman" pitchFamily="18" charset="0"/>
                <a:cs typeface="Times New Roman" pitchFamily="18" charset="0"/>
              </a:rPr>
              <a:t>Trong thuỷ vực, nước </a:t>
            </a:r>
            <a:r>
              <a:rPr lang="vi-VN" sz="2800" dirty="0" smtClean="0">
                <a:latin typeface="Times New Roman" pitchFamily="18" charset="0"/>
                <a:cs typeface="Times New Roman" pitchFamily="18" charset="0"/>
              </a:rPr>
              <a:t>luôn</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tiếp </a:t>
            </a:r>
            <a:r>
              <a:rPr lang="vi-VN" sz="2800" dirty="0">
                <a:latin typeface="Times New Roman" pitchFamily="18" charset="0"/>
                <a:cs typeface="Times New Roman" pitchFamily="18" charset="0"/>
              </a:rPr>
              <a:t>xúc và có sự trao đổi vật</a:t>
            </a:r>
          </a:p>
          <a:p>
            <a:r>
              <a:rPr lang="vi-VN" sz="2800" dirty="0">
                <a:latin typeface="Times New Roman" pitchFamily="18" charset="0"/>
                <a:cs typeface="Times New Roman" pitchFamily="18" charset="0"/>
              </a:rPr>
              <a:t>chất với nền đáy mang </a:t>
            </a:r>
            <a:r>
              <a:rPr lang="vi-VN" sz="2800" dirty="0" smtClean="0">
                <a:latin typeface="Times New Roman" pitchFamily="18" charset="0"/>
                <a:cs typeface="Times New Roman" pitchFamily="18" charset="0"/>
              </a:rPr>
              <a:t>đặc</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trưng </a:t>
            </a:r>
            <a:r>
              <a:rPr lang="vi-VN" sz="2800" dirty="0">
                <a:latin typeface="Times New Roman" pitchFamily="18" charset="0"/>
                <a:cs typeface="Times New Roman" pitchFamily="18" charset="0"/>
              </a:rPr>
              <a:t>thổ nhưỡng, do đó </a:t>
            </a:r>
            <a:r>
              <a:rPr lang="vi-VN" sz="2800" dirty="0" smtClean="0">
                <a:latin typeface="Times New Roman" pitchFamily="18" charset="0"/>
                <a:cs typeface="Times New Roman" pitchFamily="18" charset="0"/>
              </a:rPr>
              <a:t>tác</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động </a:t>
            </a:r>
            <a:r>
              <a:rPr lang="vi-VN" sz="2800" dirty="0">
                <a:latin typeface="Times New Roman" pitchFamily="18" charset="0"/>
                <a:cs typeface="Times New Roman" pitchFamily="18" charset="0"/>
              </a:rPr>
              <a:t>trực tiếp đến chất </a:t>
            </a:r>
            <a:r>
              <a:rPr lang="vi-VN" sz="2800" dirty="0" smtClean="0">
                <a:latin typeface="Times New Roman" pitchFamily="18" charset="0"/>
                <a:cs typeface="Times New Roman" pitchFamily="18" charset="0"/>
              </a:rPr>
              <a:t>lượng</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môi </a:t>
            </a:r>
            <a:r>
              <a:rPr lang="vi-VN" sz="2800" dirty="0">
                <a:latin typeface="Times New Roman" pitchFamily="18" charset="0"/>
                <a:cs typeface="Times New Roman" pitchFamily="18" charset="0"/>
              </a:rPr>
              <a:t>trường nước.</a:t>
            </a:r>
            <a:endParaRPr lang="en-US" sz="2800" dirty="0">
              <a:latin typeface="Times New Roman" pitchFamily="18" charset="0"/>
              <a:cs typeface="Times New Roman" pitchFamily="18" charset="0"/>
            </a:endParaRPr>
          </a:p>
        </p:txBody>
      </p:sp>
      <p:sp>
        <p:nvSpPr>
          <p:cNvPr id="8" name="TextBox 7"/>
          <p:cNvSpPr txBox="1"/>
          <p:nvPr/>
        </p:nvSpPr>
        <p:spPr>
          <a:xfrm>
            <a:off x="11470178" y="4202787"/>
            <a:ext cx="6324600" cy="1384995"/>
          </a:xfrm>
          <a:prstGeom prst="rect">
            <a:avLst/>
          </a:prstGeom>
          <a:noFill/>
        </p:spPr>
        <p:txBody>
          <a:bodyPr wrap="square" rtlCol="0">
            <a:spAutoFit/>
          </a:bodyPr>
          <a:lstStyle/>
          <a:p>
            <a:r>
              <a:rPr lang="vi-VN" sz="2800" dirty="0">
                <a:latin typeface="Times New Roman" pitchFamily="18" charset="0"/>
                <a:cs typeface="Times New Roman" pitchFamily="18" charset="0"/>
              </a:rPr>
              <a:t>Một số vùng khu </a:t>
            </a:r>
            <a:r>
              <a:rPr lang="vi-VN" sz="2800" dirty="0" smtClean="0">
                <a:latin typeface="Times New Roman" pitchFamily="18" charset="0"/>
                <a:cs typeface="Times New Roman" pitchFamily="18" charset="0"/>
              </a:rPr>
              <a:t>vực</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Tây </a:t>
            </a:r>
            <a:r>
              <a:rPr lang="vi-VN" sz="2800" dirty="0">
                <a:latin typeface="Times New Roman" pitchFamily="18" charset="0"/>
                <a:cs typeface="Times New Roman" pitchFamily="18" charset="0"/>
              </a:rPr>
              <a:t>Bắc và </a:t>
            </a:r>
            <a:r>
              <a:rPr lang="vi-VN" sz="2800" dirty="0" smtClean="0">
                <a:latin typeface="Times New Roman" pitchFamily="18" charset="0"/>
                <a:cs typeface="Times New Roman" pitchFamily="18" charset="0"/>
              </a:rPr>
              <a:t>Tây</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Nguyên có</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khí hậu</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lạnh</a:t>
            </a:r>
            <a:r>
              <a:rPr lang="vi-VN" sz="2800" dirty="0">
                <a:latin typeface="Times New Roman" pitchFamily="18" charset="0"/>
                <a:cs typeface="Times New Roman" pitchFamily="18" charset="0"/>
              </a:rPr>
              <a:t>, nên có </a:t>
            </a:r>
            <a:r>
              <a:rPr lang="vi-VN" sz="2800" dirty="0" smtClean="0">
                <a:latin typeface="Times New Roman" pitchFamily="18" charset="0"/>
                <a:cs typeface="Times New Roman" pitchFamily="18" charset="0"/>
              </a:rPr>
              <a:t>khả</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năng </a:t>
            </a:r>
            <a:r>
              <a:rPr lang="vi-VN" sz="2800" dirty="0">
                <a:latin typeface="Times New Roman" pitchFamily="18" charset="0"/>
                <a:cs typeface="Times New Roman" pitchFamily="18" charset="0"/>
              </a:rPr>
              <a:t>nuôi được </a:t>
            </a:r>
            <a:r>
              <a:rPr lang="vi-VN" sz="2800" dirty="0"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đối</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tượng </a:t>
            </a:r>
            <a:r>
              <a:rPr lang="vi-VN" sz="2800" dirty="0">
                <a:latin typeface="Times New Roman" pitchFamily="18" charset="0"/>
                <a:cs typeface="Times New Roman" pitchFamily="18" charset="0"/>
              </a:rPr>
              <a:t>cá </a:t>
            </a:r>
            <a:r>
              <a:rPr lang="vi-VN" sz="2800" dirty="0" smtClean="0">
                <a:latin typeface="Times New Roman" pitchFamily="18" charset="0"/>
                <a:cs typeface="Times New Roman" pitchFamily="18" charset="0"/>
              </a:rPr>
              <a:t>nước</a:t>
            </a:r>
            <a:r>
              <a:rPr lang="en-US" sz="2800" dirty="0" smtClean="0">
                <a:latin typeface="Times New Roman" pitchFamily="18" charset="0"/>
                <a:cs typeface="Times New Roman" pitchFamily="18" charset="0"/>
              </a:rPr>
              <a:t> l</a:t>
            </a:r>
            <a:r>
              <a:rPr lang="vi-VN" sz="2800" dirty="0" smtClean="0">
                <a:latin typeface="Times New Roman" pitchFamily="18" charset="0"/>
                <a:cs typeface="Times New Roman" pitchFamily="18" charset="0"/>
              </a:rPr>
              <a:t>ạnh</a:t>
            </a:r>
            <a:r>
              <a:rPr lang="vi-VN" sz="280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9" name="TextBox 8"/>
          <p:cNvSpPr txBox="1"/>
          <p:nvPr/>
        </p:nvSpPr>
        <p:spPr>
          <a:xfrm>
            <a:off x="10972800" y="5829300"/>
            <a:ext cx="6970916" cy="2677656"/>
          </a:xfrm>
          <a:prstGeom prst="rect">
            <a:avLst/>
          </a:prstGeom>
          <a:noFill/>
        </p:spPr>
        <p:txBody>
          <a:bodyPr wrap="square" rtlCol="0">
            <a:spAutoFit/>
          </a:bodyPr>
          <a:lstStyle/>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nuôi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gần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vùng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nuôi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tập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trung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lượng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nước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kém</a:t>
            </a:r>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Ao </a:t>
            </a:r>
            <a:r>
              <a:rPr lang="vi-VN" sz="2800" dirty="0">
                <a:latin typeface="Times New Roman" pitchFamily="18" charset="0"/>
                <a:cs typeface="Times New Roman" pitchFamily="18" charset="0"/>
              </a:rPr>
              <a:t>nuôi gần các </a:t>
            </a:r>
            <a:r>
              <a:rPr lang="vi-VN" sz="2800" dirty="0" smtClean="0">
                <a:latin typeface="Times New Roman" pitchFamily="18" charset="0"/>
                <a:cs typeface="Times New Roman" pitchFamily="18" charset="0"/>
              </a:rPr>
              <a:t>hệ</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thống </a:t>
            </a:r>
            <a:r>
              <a:rPr lang="vi-VN" sz="2800" dirty="0">
                <a:latin typeface="Times New Roman" pitchFamily="18" charset="0"/>
                <a:cs typeface="Times New Roman" pitchFamily="18" charset="0"/>
              </a:rPr>
              <a:t>sông lớn </a:t>
            </a:r>
            <a:r>
              <a:rPr lang="vi-VN" sz="2800" dirty="0" smtClean="0">
                <a:latin typeface="Times New Roman" pitchFamily="18" charset="0"/>
                <a:cs typeface="Times New Roman" pitchFamily="18" charset="0"/>
              </a:rPr>
              <a:t>thường</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có trữ</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lượng </a:t>
            </a:r>
            <a:r>
              <a:rPr lang="vi-VN" sz="2800" dirty="0">
                <a:latin typeface="Times New Roman" pitchFamily="18" charset="0"/>
                <a:cs typeface="Times New Roman" pitchFamily="18" charset="0"/>
              </a:rPr>
              <a:t>nước lớn, ổn định </a:t>
            </a:r>
            <a:r>
              <a:rPr lang="vi-VN" sz="2800" dirty="0"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xây </a:t>
            </a:r>
            <a:r>
              <a:rPr lang="vi-VN" sz="2800" dirty="0">
                <a:latin typeface="Times New Roman" pitchFamily="18" charset="0"/>
                <a:cs typeface="Times New Roman" pitchFamily="18" charset="0"/>
              </a:rPr>
              <a:t>dựng các trại nuôi có </a:t>
            </a:r>
            <a:r>
              <a:rPr lang="vi-VN" sz="2800" dirty="0" smtClean="0">
                <a:latin typeface="Times New Roman" pitchFamily="18" charset="0"/>
                <a:cs typeface="Times New Roman" pitchFamily="18" charset="0"/>
              </a:rPr>
              <a:t>quy</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mô </a:t>
            </a:r>
            <a:r>
              <a:rPr lang="vi-VN" sz="2800" dirty="0">
                <a:latin typeface="Times New Roman" pitchFamily="18" charset="0"/>
                <a:cs typeface="Times New Roman" pitchFamily="18" charset="0"/>
              </a:rPr>
              <a:t>lớn.</a:t>
            </a:r>
            <a:endParaRPr lang="en-US" sz="2800" dirty="0">
              <a:latin typeface="Times New Roman" pitchFamily="18" charset="0"/>
              <a:cs typeface="Times New Roman" pitchFamily="18" charset="0"/>
            </a:endParaRPr>
          </a:p>
        </p:txBody>
      </p:sp>
      <p:sp>
        <p:nvSpPr>
          <p:cNvPr id="10" name="TextBox 9"/>
          <p:cNvSpPr txBox="1"/>
          <p:nvPr/>
        </p:nvSpPr>
        <p:spPr>
          <a:xfrm>
            <a:off x="11201400" y="8572500"/>
            <a:ext cx="4876800" cy="1384995"/>
          </a:xfrm>
          <a:prstGeom prst="rect">
            <a:avLst/>
          </a:prstGeom>
          <a:noFill/>
        </p:spPr>
        <p:txBody>
          <a:bodyPr wrap="square" rtlCol="0">
            <a:spAutoFit/>
          </a:bodyPr>
          <a:lstStyle/>
          <a:p>
            <a:r>
              <a:rPr lang="vi-VN" sz="2800" dirty="0">
                <a:latin typeface="Times New Roman" pitchFamily="18" charset="0"/>
                <a:cs typeface="Times New Roman" pitchFamily="18" charset="0"/>
              </a:rPr>
              <a:t>Các ao nuôi xây dựng </a:t>
            </a:r>
            <a:r>
              <a:rPr lang="vi-VN" sz="2800" dirty="0" smtClean="0">
                <a:latin typeface="Times New Roman" pitchFamily="18" charset="0"/>
                <a:cs typeface="Times New Roman" pitchFamily="18" charset="0"/>
              </a:rPr>
              <a:t>ở</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vùng</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nước </a:t>
            </a:r>
            <a:r>
              <a:rPr lang="vi-VN" sz="2800" dirty="0">
                <a:latin typeface="Times New Roman" pitchFamily="18" charset="0"/>
                <a:cs typeface="Times New Roman" pitchFamily="18" charset="0"/>
              </a:rPr>
              <a:t>đá ong thường </a:t>
            </a:r>
            <a:r>
              <a:rPr lang="vi-VN" sz="2800" dirty="0"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hàm </a:t>
            </a:r>
            <a:r>
              <a:rPr lang="vi-VN" sz="2800" dirty="0">
                <a:latin typeface="Times New Roman" pitchFamily="18" charset="0"/>
                <a:cs typeface="Times New Roman" pitchFamily="18" charset="0"/>
              </a:rPr>
              <a:t>lượng các chất khoáng</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54610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A9B73D6-3641-4E47-9086-4A31C6BE85B4}"/>
              </a:ext>
            </a:extLst>
          </p:cNvPr>
          <p:cNvSpPr/>
          <p:nvPr/>
        </p:nvSpPr>
        <p:spPr>
          <a:xfrm>
            <a:off x="665967" y="688249"/>
            <a:ext cx="16002000" cy="646331"/>
          </a:xfrm>
          <a:prstGeom prst="rect">
            <a:avLst/>
          </a:prstGeom>
          <a:noFill/>
        </p:spPr>
        <p:txBody>
          <a:bodyPr wrap="square" lIns="91440" tIns="45720" rIns="91440" bIns="45720">
            <a:spAutoFit/>
          </a:bodyPr>
          <a:lstStyle/>
          <a:p>
            <a:pPr algn="ctr"/>
            <a:r>
              <a:rPr lang="en-US" sz="3600" b="1" cap="none" spc="0" dirty="0" smtClean="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II. </a:t>
            </a:r>
            <a:r>
              <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CÁC </a:t>
            </a:r>
            <a:r>
              <a:rPr lang="en-US" sz="3600" b="1" cap="none" spc="0" dirty="0" smtClean="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YẾU TỐ ẢNH HƯỞNG ĐẾN </a:t>
            </a:r>
            <a:r>
              <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CỦA MÔI TR</a:t>
            </a:r>
            <a:r>
              <a:rPr lang="vi-VN"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rPr>
              <a:t>Ư</a:t>
            </a:r>
            <a:r>
              <a:rPr lang="en-US" sz="3600" b="1" dirty="0" smtClean="0">
                <a:ln w="22225">
                  <a:solidFill>
                    <a:schemeClr val="accent2"/>
                  </a:solidFill>
                  <a:prstDash val="solid"/>
                </a:ln>
                <a:solidFill>
                  <a:srgbClr val="0070C0"/>
                </a:solidFill>
                <a:latin typeface="Times New Roman" panose="02020603050405020304" pitchFamily="18" charset="0"/>
                <a:cs typeface="Times New Roman" panose="02020603050405020304" pitchFamily="18" charset="0"/>
              </a:rPr>
              <a:t>ỜG </a:t>
            </a:r>
            <a:r>
              <a:rPr lang="en-US" sz="3600" b="1" dirty="0">
                <a:ln w="22225">
                  <a:solidFill>
                    <a:schemeClr val="accent2"/>
                  </a:solidFill>
                  <a:prstDash val="solid"/>
                </a:ln>
                <a:solidFill>
                  <a:srgbClr val="0070C0"/>
                </a:solidFill>
                <a:latin typeface="Times New Roman" panose="02020603050405020304" pitchFamily="18" charset="0"/>
                <a:cs typeface="Times New Roman" panose="02020603050405020304" pitchFamily="18" charset="0"/>
              </a:rPr>
              <a:t>NUÔI THỦY SẢN</a:t>
            </a:r>
            <a:endParaRPr lang="en-US" sz="36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endParaRPr>
          </a:p>
        </p:txBody>
      </p:sp>
      <p:sp>
        <p:nvSpPr>
          <p:cNvPr id="11" name="TextBox 10"/>
          <p:cNvSpPr txBox="1"/>
          <p:nvPr/>
        </p:nvSpPr>
        <p:spPr>
          <a:xfrm>
            <a:off x="1421474" y="1485900"/>
            <a:ext cx="8778241" cy="1077218"/>
          </a:xfrm>
          <a:prstGeom prst="rect">
            <a:avLst/>
          </a:prstGeom>
          <a:noFill/>
        </p:spPr>
        <p:txBody>
          <a:bodyPr wrap="square" rtlCol="0">
            <a:spAutoFit/>
          </a:bodyPr>
          <a:lstStyle/>
          <a:p>
            <a:r>
              <a:rPr lang="en-US" sz="3200" dirty="0" smtClean="0">
                <a:solidFill>
                  <a:srgbClr val="7030A0"/>
                </a:solidFill>
                <a:latin typeface="Times New Roman" pitchFamily="18" charset="0"/>
                <a:cs typeface="Times New Roman" pitchFamily="18" charset="0"/>
              </a:rPr>
              <a:t>4. </a:t>
            </a:r>
            <a:r>
              <a:rPr lang="en-US" sz="3200" dirty="0" err="1" smtClean="0">
                <a:solidFill>
                  <a:srgbClr val="7030A0"/>
                </a:solidFill>
                <a:latin typeface="Times New Roman" pitchFamily="18" charset="0"/>
                <a:cs typeface="Times New Roman" pitchFamily="18" charset="0"/>
              </a:rPr>
              <a:t>Ảnh</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hưởng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từ</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quá</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trình</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vận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hành</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hệ</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thống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nuôi</a:t>
            </a:r>
            <a:endParaRPr lang="en-US" sz="3200" dirty="0" smtClean="0">
              <a:solidFill>
                <a:srgbClr val="7030A0"/>
              </a:solidFill>
              <a:latin typeface="Times New Roman" pitchFamily="18" charset="0"/>
              <a:cs typeface="Times New Roman" pitchFamily="18" charset="0"/>
            </a:endParaRPr>
          </a:p>
          <a:p>
            <a:endParaRPr lang="en-US" sz="3200" dirty="0" smtClean="0">
              <a:solidFill>
                <a:srgbClr val="7030A0"/>
              </a:solidFill>
              <a:latin typeface="Times New Roman" pitchFamily="18" charset="0"/>
              <a:cs typeface="Times New Roman" pitchFamily="18" charset="0"/>
            </a:endParaRPr>
          </a:p>
        </p:txBody>
      </p:sp>
      <p:sp>
        <p:nvSpPr>
          <p:cNvPr id="6" name="Thought Bubble: Cloud 7">
            <a:extLst>
              <a:ext uri="{FF2B5EF4-FFF2-40B4-BE49-F238E27FC236}">
                <a16:creationId xmlns:a16="http://schemas.microsoft.com/office/drawing/2014/main" xmlns="" id="{B035488E-0128-415A-8389-4C8DAF6D4B95}"/>
              </a:ext>
            </a:extLst>
          </p:cNvPr>
          <p:cNvSpPr/>
          <p:nvPr/>
        </p:nvSpPr>
        <p:spPr>
          <a:xfrm>
            <a:off x="13411200" y="1466253"/>
            <a:ext cx="4419600" cy="3022581"/>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itchFamily="18" charset="0"/>
                <a:cs typeface="Times New Roman" pitchFamily="18" charset="0"/>
              </a:rPr>
              <a:t>Chất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thải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từ</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quá</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trình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vận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hành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hệ</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thống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nuôi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bao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gồm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những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loại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nào</a:t>
            </a:r>
            <a:r>
              <a:rPr lang="en-US" sz="2800" dirty="0">
                <a:solidFill>
                  <a:srgbClr val="FF0000"/>
                </a:solidFill>
                <a:latin typeface="Times New Roman" pitchFamily="18" charset="0"/>
                <a:cs typeface="Times New Roman" pitchFamily="18" charset="0"/>
              </a:rPr>
              <a:t>? </a:t>
            </a:r>
            <a:r>
              <a:rPr lang="en-US" sz="2800" dirty="0" smtClean="0">
                <a:solidFill>
                  <a:srgbClr val="FF0000"/>
                </a:solidFill>
                <a:latin typeface="Times New Roman" pitchFamily="18" charset="0"/>
                <a:cs typeface="Times New Roman" pitchFamily="18" charset="0"/>
              </a:rPr>
              <a:t>? </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76400" y="2247900"/>
            <a:ext cx="10515600" cy="2677656"/>
          </a:xfrm>
          <a:prstGeom prst="rect">
            <a:avLst/>
          </a:prstGeom>
        </p:spPr>
        <p:txBody>
          <a:bodyPr wrap="square">
            <a:spAutoFit/>
          </a:bodyPr>
          <a:lstStyle/>
          <a:p>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nuôi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gồm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nuôi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phòng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bệnh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bổ</a:t>
            </a:r>
            <a:r>
              <a:rPr lang="en-US" sz="2800" dirty="0">
                <a:latin typeface="Times New Roman" pitchFamily="18" charset="0"/>
                <a:cs typeface="Times New Roman" pitchFamily="18" charset="0"/>
              </a:rPr>
              <a:t> sung </a:t>
            </a:r>
            <a:r>
              <a:rPr lang="en-US" sz="2800" dirty="0" err="1">
                <a:latin typeface="Times New Roman" pitchFamily="18" charset="0"/>
                <a:cs typeface="Times New Roman" pitchFamily="18" charset="0"/>
              </a:rPr>
              <a:t>khác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nuôi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khoáng</a:t>
            </a:r>
            <a:r>
              <a:rPr lang="en-US" sz="2800" dirty="0">
                <a:latin typeface="Times New Roman" pitchFamily="18" charset="0"/>
                <a:cs typeface="Times New Roman" pitchFamily="18" charset="0"/>
              </a:rPr>
              <a:t>, vi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màu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nuôi</a:t>
            </a:r>
            <a:r>
              <a:rPr lang="en-US" sz="2800" dirty="0">
                <a:latin typeface="Times New Roman" pitchFamily="18" charset="0"/>
                <a:cs typeface="Times New Roman" pitchFamily="18" charset="0"/>
              </a:rPr>
              <a:t>. </a:t>
            </a:r>
          </a:p>
        </p:txBody>
      </p:sp>
      <p:sp>
        <p:nvSpPr>
          <p:cNvPr id="9" name="TextBox 8">
            <a:extLst>
              <a:ext uri="{FF2B5EF4-FFF2-40B4-BE49-F238E27FC236}">
                <a16:creationId xmlns:a16="http://schemas.microsoft.com/office/drawing/2014/main" xmlns="" id="{EEBC78BB-50DD-49A5-87D9-127FFDFC3F56}"/>
              </a:ext>
            </a:extLst>
          </p:cNvPr>
          <p:cNvSpPr txBox="1"/>
          <p:nvPr/>
        </p:nvSpPr>
        <p:spPr>
          <a:xfrm>
            <a:off x="1698567" y="5067300"/>
            <a:ext cx="4977645" cy="584775"/>
          </a:xfrm>
          <a:prstGeom prst="rect">
            <a:avLst/>
          </a:prstGeom>
          <a:noFill/>
        </p:spPr>
        <p:txBody>
          <a:bodyPr wrap="none" rtlCol="0">
            <a:spAutoFit/>
          </a:bodyPr>
          <a:lstStyle/>
          <a:p>
            <a:r>
              <a:rPr lang="en-US" sz="3200" dirty="0"/>
              <a:t>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Lượng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chất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thải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từ</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thức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ăn</a:t>
            </a:r>
            <a:endParaRPr lang="vi-VN" sz="3200" dirty="0">
              <a:latin typeface="Times New Roman" panose="02020603050405020304" pitchFamily="18" charset="0"/>
              <a:cs typeface="Times New Roman" panose="02020603050405020304" pitchFamily="18" charset="0"/>
            </a:endParaRPr>
          </a:p>
        </p:txBody>
      </p:sp>
      <p:sp>
        <p:nvSpPr>
          <p:cNvPr id="10" name="Thought Bubble: Cloud 7">
            <a:extLst>
              <a:ext uri="{FF2B5EF4-FFF2-40B4-BE49-F238E27FC236}">
                <a16:creationId xmlns:a16="http://schemas.microsoft.com/office/drawing/2014/main" xmlns="" id="{B035488E-0128-415A-8389-4C8DAF6D4B95}"/>
              </a:ext>
            </a:extLst>
          </p:cNvPr>
          <p:cNvSpPr/>
          <p:nvPr/>
        </p:nvSpPr>
        <p:spPr>
          <a:xfrm>
            <a:off x="12930447" y="5067301"/>
            <a:ext cx="4876800" cy="3307348"/>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itchFamily="18" charset="0"/>
                <a:cs typeface="Times New Roman" pitchFamily="18" charset="0"/>
              </a:rPr>
              <a:t>Chất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thải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từ</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thức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ăn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đưa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hệ</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thống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nuôi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ảnh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hưởng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như</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thế</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nào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đến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môi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trường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nuôi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thuỷ</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sản</a:t>
            </a:r>
            <a:r>
              <a:rPr lang="en-US" sz="2800" dirty="0">
                <a:solidFill>
                  <a:srgbClr val="FF0000"/>
                </a:solidFill>
                <a:latin typeface="Times New Roman" pitchFamily="18" charset="0"/>
                <a:cs typeface="Times New Roman" pitchFamily="18" charset="0"/>
              </a:rPr>
              <a:t>? </a:t>
            </a:r>
          </a:p>
        </p:txBody>
      </p:sp>
      <p:sp>
        <p:nvSpPr>
          <p:cNvPr id="8" name="Rectangle 7"/>
          <p:cNvSpPr/>
          <p:nvPr/>
        </p:nvSpPr>
        <p:spPr>
          <a:xfrm>
            <a:off x="1698567" y="5981700"/>
            <a:ext cx="9144000" cy="3108543"/>
          </a:xfrm>
          <a:prstGeom prst="rect">
            <a:avLst/>
          </a:prstGeom>
        </p:spPr>
        <p:txBody>
          <a:bodyPr>
            <a:spAutoFit/>
          </a:bodyPr>
          <a:lstStyle/>
          <a:p>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gồm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thừa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tan </a:t>
            </a:r>
            <a:r>
              <a:rPr lang="en-US" sz="2800" dirty="0" err="1">
                <a:latin typeface="Times New Roman" pitchFamily="18" charset="0"/>
                <a:cs typeface="Times New Roman" pitchFamily="18" charset="0"/>
              </a:rPr>
              <a:t>rã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nuôi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hữu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độc</a:t>
            </a:r>
            <a:r>
              <a:rPr lang="en-US" sz="2800" dirty="0">
                <a:latin typeface="Times New Roman" pitchFamily="18" charset="0"/>
                <a:cs typeface="Times New Roman" pitchFamily="18" charset="0"/>
              </a:rPr>
              <a:t> (ammonia)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nuôi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phù</a:t>
            </a:r>
            <a:r>
              <a:rPr lang="en-US" sz="2800" dirty="0">
                <a:latin typeface="Times New Roman" pitchFamily="18" charset="0"/>
                <a:cs typeface="Times New Roman" pitchFamily="18" charset="0"/>
              </a:rPr>
              <a:t> du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oxygen, pH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nuôi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kìm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nuôi</a:t>
            </a:r>
            <a:r>
              <a:rPr lang="en-US" sz="2800" dirty="0">
                <a:latin typeface="Times New Roman" pitchFamily="18" charset="0"/>
                <a:cs typeface="Times New Roman" pitchFamily="18" charset="0"/>
              </a:rPr>
              <a:t>. </a:t>
            </a:r>
          </a:p>
        </p:txBody>
      </p:sp>
    </p:spTree>
    <p:extLst>
      <p:ext uri="{BB962C8B-B14F-4D97-AF65-F5344CB8AC3E}">
        <p14:creationId xmlns:p14="http://schemas.microsoft.com/office/powerpoint/2010/main" val="347873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9" grpId="0"/>
      <p:bldP spid="10" grpId="0" animBg="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6489322"/>
              </p:ext>
            </p:extLst>
          </p:nvPr>
        </p:nvGraphicFramePr>
        <p:xfrm>
          <a:off x="563187" y="1943101"/>
          <a:ext cx="17572413" cy="8086635"/>
        </p:xfrm>
        <a:graphic>
          <a:graphicData uri="http://schemas.openxmlformats.org/drawingml/2006/table">
            <a:tbl>
              <a:tblPr firstRow="1" firstCol="1" bandRow="1"/>
              <a:tblGrid>
                <a:gridCol w="7543800"/>
                <a:gridCol w="10028613"/>
              </a:tblGrid>
              <a:tr h="8086635">
                <a:tc>
                  <a:txBody>
                    <a:bodyPr/>
                    <a:lstStyle/>
                    <a:p>
                      <a:pPr marL="0" marR="0" algn="ctr">
                        <a:spcBef>
                          <a:spcPts val="0"/>
                        </a:spcBef>
                        <a:spcAft>
                          <a:spcPts val="0"/>
                        </a:spcAft>
                      </a:pPr>
                      <a:r>
                        <a:rPr lang="en-US" sz="3200" dirty="0" err="1">
                          <a:effectLst/>
                          <a:latin typeface="Times New Roman"/>
                          <a:ea typeface="Times New Roman"/>
                          <a:cs typeface="Times New Roman"/>
                        </a:rPr>
                        <a:t>Vẽ</a:t>
                      </a:r>
                      <a:r>
                        <a:rPr lang="en-US" sz="3200" dirty="0">
                          <a:effectLst/>
                          <a:latin typeface="Times New Roman"/>
                          <a:ea typeface="Times New Roman"/>
                          <a:cs typeface="Times New Roman"/>
                        </a:rPr>
                        <a:t> </a:t>
                      </a:r>
                      <a:r>
                        <a:rPr lang="en-US" sz="3200" dirty="0" err="1">
                          <a:effectLst/>
                          <a:latin typeface="Times New Roman"/>
                          <a:ea typeface="Times New Roman"/>
                          <a:cs typeface="Times New Roman"/>
                        </a:rPr>
                        <a:t>lại</a:t>
                      </a:r>
                      <a:r>
                        <a:rPr lang="en-US" sz="3200" dirty="0">
                          <a:effectLst/>
                          <a:latin typeface="Times New Roman"/>
                          <a:ea typeface="Times New Roman"/>
                          <a:cs typeface="Times New Roman"/>
                        </a:rPr>
                        <a:t> </a:t>
                      </a:r>
                      <a:r>
                        <a:rPr lang="en-US" sz="3200" dirty="0" err="1">
                          <a:effectLst/>
                          <a:latin typeface="Times New Roman"/>
                          <a:ea typeface="Times New Roman"/>
                          <a:cs typeface="Times New Roman"/>
                        </a:rPr>
                        <a:t>đường</a:t>
                      </a:r>
                      <a:r>
                        <a:rPr lang="en-US" sz="3200" dirty="0">
                          <a:effectLst/>
                          <a:latin typeface="Times New Roman"/>
                          <a:ea typeface="Times New Roman"/>
                          <a:cs typeface="Times New Roman"/>
                        </a:rPr>
                        <a:t> </a:t>
                      </a:r>
                      <a:r>
                        <a:rPr lang="en-US" sz="3200" dirty="0" err="1">
                          <a:effectLst/>
                          <a:latin typeface="Times New Roman"/>
                          <a:ea typeface="Times New Roman"/>
                          <a:cs typeface="Times New Roman"/>
                        </a:rPr>
                        <a:t>đi</a:t>
                      </a:r>
                      <a:r>
                        <a:rPr lang="en-US" sz="3200" dirty="0">
                          <a:effectLst/>
                          <a:latin typeface="Times New Roman"/>
                          <a:ea typeface="Times New Roman"/>
                          <a:cs typeface="Times New Roman"/>
                        </a:rPr>
                        <a:t> </a:t>
                      </a:r>
                      <a:r>
                        <a:rPr lang="en-US" sz="3200" dirty="0" err="1">
                          <a:effectLst/>
                          <a:latin typeface="Times New Roman"/>
                          <a:ea typeface="Times New Roman"/>
                          <a:cs typeface="Times New Roman"/>
                        </a:rPr>
                        <a:t>của</a:t>
                      </a:r>
                      <a:r>
                        <a:rPr lang="en-US" sz="3200" dirty="0">
                          <a:effectLst/>
                          <a:latin typeface="Times New Roman"/>
                          <a:ea typeface="Times New Roman"/>
                          <a:cs typeface="Times New Roman"/>
                        </a:rPr>
                        <a:t> </a:t>
                      </a:r>
                      <a:r>
                        <a:rPr lang="en-US" sz="3200" dirty="0" err="1">
                          <a:effectLst/>
                          <a:latin typeface="Times New Roman"/>
                          <a:ea typeface="Times New Roman"/>
                          <a:cs typeface="Times New Roman"/>
                        </a:rPr>
                        <a:t>thức</a:t>
                      </a:r>
                      <a:r>
                        <a:rPr lang="en-US" sz="3200" dirty="0">
                          <a:effectLst/>
                          <a:latin typeface="Times New Roman"/>
                          <a:ea typeface="Times New Roman"/>
                          <a:cs typeface="Times New Roman"/>
                        </a:rPr>
                        <a:t> </a:t>
                      </a:r>
                      <a:r>
                        <a:rPr lang="en-US" sz="3200" dirty="0" err="1">
                          <a:effectLst/>
                          <a:latin typeface="Times New Roman"/>
                          <a:ea typeface="Times New Roman"/>
                          <a:cs typeface="Times New Roman"/>
                        </a:rPr>
                        <a:t>ăn</a:t>
                      </a:r>
                      <a:r>
                        <a:rPr lang="en-US" sz="3200" dirty="0">
                          <a:effectLst/>
                          <a:latin typeface="Times New Roman"/>
                          <a:ea typeface="Times New Roman"/>
                          <a:cs typeface="Times New Roman"/>
                        </a:rPr>
                        <a:t> </a:t>
                      </a:r>
                      <a:r>
                        <a:rPr lang="en-US" sz="3200" dirty="0" err="1">
                          <a:effectLst/>
                          <a:latin typeface="Times New Roman"/>
                          <a:ea typeface="Times New Roman"/>
                          <a:cs typeface="Times New Roman"/>
                        </a:rPr>
                        <a:t>theo</a:t>
                      </a:r>
                      <a:r>
                        <a:rPr lang="en-US" sz="3200" dirty="0">
                          <a:effectLst/>
                          <a:latin typeface="Times New Roman"/>
                          <a:ea typeface="Times New Roman"/>
                          <a:cs typeface="Times New Roman"/>
                        </a:rPr>
                        <a:t> </a:t>
                      </a:r>
                      <a:r>
                        <a:rPr lang="en-US" sz="3200" dirty="0" err="1">
                          <a:effectLst/>
                          <a:latin typeface="Times New Roman"/>
                          <a:ea typeface="Times New Roman"/>
                          <a:cs typeface="Times New Roman"/>
                        </a:rPr>
                        <a:t>sơ</a:t>
                      </a:r>
                      <a:r>
                        <a:rPr lang="en-US" sz="3200" dirty="0">
                          <a:effectLst/>
                          <a:latin typeface="Times New Roman"/>
                          <a:ea typeface="Times New Roman"/>
                          <a:cs typeface="Times New Roman"/>
                        </a:rPr>
                        <a:t> </a:t>
                      </a:r>
                      <a:r>
                        <a:rPr lang="en-US" sz="3200" dirty="0" err="1">
                          <a:effectLst/>
                          <a:latin typeface="Times New Roman"/>
                          <a:ea typeface="Times New Roman"/>
                          <a:cs typeface="Times New Roman"/>
                        </a:rPr>
                        <a:t>đồ</a:t>
                      </a:r>
                      <a:r>
                        <a:rPr lang="en-US" sz="3200" dirty="0">
                          <a:effectLst/>
                          <a:latin typeface="Times New Roman"/>
                          <a:ea typeface="Times New Roman"/>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3200" dirty="0" err="1">
                          <a:effectLst/>
                          <a:latin typeface="Times New Roman"/>
                          <a:ea typeface="Times New Roman"/>
                          <a:cs typeface="Times New Roman"/>
                        </a:rPr>
                        <a:t>Giải</a:t>
                      </a:r>
                      <a:r>
                        <a:rPr lang="en-US" sz="3200" dirty="0">
                          <a:effectLst/>
                          <a:latin typeface="Times New Roman"/>
                          <a:ea typeface="Times New Roman"/>
                          <a:cs typeface="Times New Roman"/>
                        </a:rPr>
                        <a:t> </a:t>
                      </a:r>
                      <a:r>
                        <a:rPr lang="en-US" sz="3200" dirty="0" err="1">
                          <a:effectLst/>
                          <a:latin typeface="Times New Roman"/>
                          <a:ea typeface="Times New Roman"/>
                          <a:cs typeface="Times New Roman"/>
                        </a:rPr>
                        <a:t>thích</a:t>
                      </a:r>
                      <a:r>
                        <a:rPr lang="en-US" sz="3200" dirty="0">
                          <a:effectLst/>
                          <a:latin typeface="Times New Roman"/>
                          <a:ea typeface="Times New Roman"/>
                          <a:cs typeface="Times New Roman"/>
                        </a:rPr>
                        <a:t> </a:t>
                      </a:r>
                      <a:r>
                        <a:rPr lang="en-US" sz="3200" dirty="0" err="1">
                          <a:effectLst/>
                          <a:latin typeface="Times New Roman"/>
                          <a:ea typeface="Times New Roman"/>
                          <a:cs typeface="Times New Roman"/>
                        </a:rPr>
                        <a:t>từng</a:t>
                      </a:r>
                      <a:r>
                        <a:rPr lang="en-US" sz="3200" dirty="0">
                          <a:effectLst/>
                          <a:latin typeface="Times New Roman"/>
                          <a:ea typeface="Times New Roman"/>
                          <a:cs typeface="Times New Roman"/>
                        </a:rPr>
                        <a:t> </a:t>
                      </a:r>
                      <a:r>
                        <a:rPr lang="en-US" sz="3200" dirty="0" err="1">
                          <a:effectLst/>
                          <a:latin typeface="Times New Roman"/>
                          <a:ea typeface="Times New Roman"/>
                          <a:cs typeface="Times New Roman"/>
                        </a:rPr>
                        <a:t>bước</a:t>
                      </a:r>
                      <a:r>
                        <a:rPr lang="en-US" sz="3200" dirty="0">
                          <a:effectLst/>
                          <a:latin typeface="Times New Roman"/>
                          <a:ea typeface="Times New Roman"/>
                          <a:cs typeface="Times New Roman"/>
                        </a:rPr>
                        <a:t> </a:t>
                      </a:r>
                      <a:r>
                        <a:rPr lang="en-US" sz="3200" dirty="0" err="1">
                          <a:effectLst/>
                          <a:latin typeface="Times New Roman"/>
                          <a:ea typeface="Times New Roman"/>
                          <a:cs typeface="Times New Roman"/>
                        </a:rPr>
                        <a:t>theo</a:t>
                      </a:r>
                      <a:r>
                        <a:rPr lang="en-US" sz="3200" dirty="0">
                          <a:effectLst/>
                          <a:latin typeface="Times New Roman"/>
                          <a:ea typeface="Times New Roman"/>
                          <a:cs typeface="Times New Roman"/>
                        </a:rPr>
                        <a:t> </a:t>
                      </a:r>
                      <a:r>
                        <a:rPr lang="en-US" sz="3200" dirty="0" err="1">
                          <a:effectLst/>
                          <a:latin typeface="Times New Roman"/>
                          <a:ea typeface="Times New Roman"/>
                          <a:cs typeface="Times New Roman"/>
                        </a:rPr>
                        <a:t>sơ</a:t>
                      </a:r>
                      <a:r>
                        <a:rPr lang="en-US" sz="3200" dirty="0">
                          <a:effectLst/>
                          <a:latin typeface="Times New Roman"/>
                          <a:ea typeface="Times New Roman"/>
                          <a:cs typeface="Times New Roman"/>
                        </a:rPr>
                        <a:t> </a:t>
                      </a:r>
                      <a:r>
                        <a:rPr lang="en-US" sz="3200" dirty="0" err="1">
                          <a:effectLst/>
                          <a:latin typeface="Times New Roman"/>
                          <a:ea typeface="Times New Roman"/>
                          <a:cs typeface="Times New Roman"/>
                        </a:rPr>
                        <a:t>đồ</a:t>
                      </a:r>
                      <a:endParaRPr lang="en-US" sz="32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Rectangle 3"/>
          <p:cNvSpPr/>
          <p:nvPr/>
        </p:nvSpPr>
        <p:spPr>
          <a:xfrm>
            <a:off x="1676400" y="525087"/>
            <a:ext cx="13868400" cy="1077218"/>
          </a:xfrm>
          <a:prstGeom prst="rect">
            <a:avLst/>
          </a:prstGeom>
        </p:spPr>
        <p:txBody>
          <a:bodyPr wrap="square">
            <a:spAutoFit/>
          </a:bodyPr>
          <a:lstStyle/>
          <a:p>
            <a:pPr algn="ctr"/>
            <a:r>
              <a:rPr lang="en-US" sz="3200" b="1" dirty="0">
                <a:latin typeface="Times New Roman" pitchFamily="18" charset="0"/>
                <a:cs typeface="Times New Roman" pitchFamily="18" charset="0"/>
              </a:rPr>
              <a:t>PHIẾU HỌC TẬP SỐ </a:t>
            </a:r>
            <a:r>
              <a:rPr lang="en-US" sz="3200" b="1" dirty="0" smtClean="0">
                <a:latin typeface="Times New Roman" pitchFamily="18" charset="0"/>
                <a:cs typeface="Times New Roman" pitchFamily="18" charset="0"/>
              </a:rPr>
              <a:t>3</a:t>
            </a:r>
            <a:r>
              <a:rPr lang="en-US" sz="3200" b="1" dirty="0">
                <a:latin typeface="Times New Roman" pitchFamily="18" charset="0"/>
                <a:cs typeface="Times New Roman" pitchFamily="18" charset="0"/>
              </a:rPr>
              <a:t> </a:t>
            </a:r>
          </a:p>
          <a:p>
            <a:pPr algn="ctr"/>
            <a:r>
              <a:rPr lang="en-US" sz="3200" dirty="0" err="1">
                <a:latin typeface="Times New Roman" pitchFamily="18" charset="0"/>
                <a:cs typeface="Times New Roman" pitchFamily="18" charset="0"/>
              </a:rPr>
              <a:t>Dựa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11.4, </a:t>
            </a:r>
            <a:r>
              <a:rPr lang="en-US" sz="3200" dirty="0" err="1">
                <a:latin typeface="Times New Roman" pitchFamily="18" charset="0"/>
                <a:cs typeface="Times New Roman" pitchFamily="18" charset="0"/>
              </a:rPr>
              <a:t>hãy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nuôi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thuỷ</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sản</a:t>
            </a:r>
            <a:r>
              <a:rPr lang="en-US" sz="3200" dirty="0" smtClean="0">
                <a:latin typeface="Times New Roman" pitchFamily="18" charset="0"/>
                <a:cs typeface="Times New Roman" pitchFamily="18" charset="0"/>
              </a:rPr>
              <a:t>.</a:t>
            </a:r>
            <a:r>
              <a:rPr lang="en-US" sz="3200" dirty="0">
                <a:latin typeface="Times New Roman" pitchFamily="18" charset="0"/>
                <a:cs typeface="Times New Roman" pitchFamily="18" charset="0"/>
              </a:rPr>
              <a:t> </a:t>
            </a:r>
          </a:p>
        </p:txBody>
      </p:sp>
      <p:pic>
        <p:nvPicPr>
          <p:cNvPr id="5" name="Picture 2" descr="Bài 11. Một số chỉ tiêu cơ bản của môi trường nuôi thủy sản trang 55, 56,  57, 58, 59, 60, 61, 62 SGK Công nghệ 12 Cánh diều | SGK Công nghệ 12 - Cánh  diều">
            <a:extLst>
              <a:ext uri="{FF2B5EF4-FFF2-40B4-BE49-F238E27FC236}">
                <a16:creationId xmlns:a16="http://schemas.microsoft.com/office/drawing/2014/main" xmlns="" id="{7D64327C-C227-4EB3-9F77-BB5B5BCF03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705100"/>
            <a:ext cx="7162800" cy="6934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305800" y="2933700"/>
            <a:ext cx="9590116" cy="6986528"/>
          </a:xfrm>
          <a:prstGeom prst="rect">
            <a:avLst/>
          </a:prstGeom>
          <a:noFill/>
        </p:spPr>
        <p:txBody>
          <a:bodyPr wrap="square" rtlCol="0">
            <a:spAutoFit/>
          </a:bodyPr>
          <a:lstStyle/>
          <a:p>
            <a:r>
              <a:rPr lang="vi-VN" sz="2800" dirty="0"/>
              <a:t>– Thức ăn đưa vào hệ thống nuôi một </a:t>
            </a:r>
            <a:r>
              <a:rPr lang="vi-VN" sz="2800" dirty="0" smtClean="0"/>
              <a:t>phần</a:t>
            </a:r>
            <a:r>
              <a:rPr lang="en-US" sz="2800" dirty="0" smtClean="0"/>
              <a:t> </a:t>
            </a:r>
            <a:r>
              <a:rPr lang="vi-VN" sz="2800" dirty="0" smtClean="0"/>
              <a:t>được </a:t>
            </a:r>
            <a:r>
              <a:rPr lang="vi-VN" sz="2800" dirty="0"/>
              <a:t>cá, tôm ăn vào, một phần bị thừa và </a:t>
            </a:r>
            <a:r>
              <a:rPr lang="vi-VN" sz="2800" dirty="0" smtClean="0"/>
              <a:t>tan</a:t>
            </a:r>
            <a:r>
              <a:rPr lang="en-US" sz="2800" dirty="0" smtClean="0"/>
              <a:t> </a:t>
            </a:r>
            <a:r>
              <a:rPr lang="vi-VN" sz="2800" dirty="0" smtClean="0"/>
              <a:t>rã </a:t>
            </a:r>
            <a:r>
              <a:rPr lang="vi-VN" sz="2800" dirty="0"/>
              <a:t>vào nước, không được động vật thuỷ </a:t>
            </a:r>
            <a:r>
              <a:rPr lang="vi-VN" sz="2800" dirty="0" smtClean="0"/>
              <a:t>sản</a:t>
            </a:r>
            <a:r>
              <a:rPr lang="en-US" sz="2800" dirty="0" smtClean="0"/>
              <a:t> </a:t>
            </a:r>
            <a:r>
              <a:rPr lang="vi-VN" sz="2800" dirty="0" smtClean="0"/>
              <a:t>sử </a:t>
            </a:r>
            <a:r>
              <a:rPr lang="vi-VN" sz="2800" dirty="0"/>
              <a:t>dụng.</a:t>
            </a:r>
          </a:p>
          <a:p>
            <a:r>
              <a:rPr lang="vi-VN" sz="2800" dirty="0"/>
              <a:t>– Lượng thức ăn được cá, tôm ăn sẽ </a:t>
            </a:r>
            <a:r>
              <a:rPr lang="vi-VN" sz="2800" dirty="0" smtClean="0"/>
              <a:t>một</a:t>
            </a:r>
            <a:r>
              <a:rPr lang="en-US" sz="2800" dirty="0" smtClean="0"/>
              <a:t> </a:t>
            </a:r>
            <a:r>
              <a:rPr lang="vi-VN" sz="2800" dirty="0" smtClean="0"/>
              <a:t>phần </a:t>
            </a:r>
            <a:r>
              <a:rPr lang="vi-VN" sz="2800" dirty="0"/>
              <a:t>được tiêu hoá, tạo thành chất </a:t>
            </a:r>
            <a:r>
              <a:rPr lang="vi-VN" sz="2800" dirty="0" smtClean="0"/>
              <a:t>dinh</a:t>
            </a:r>
            <a:r>
              <a:rPr lang="en-US" sz="2800" dirty="0" smtClean="0"/>
              <a:t> </a:t>
            </a:r>
            <a:r>
              <a:rPr lang="vi-VN" sz="2800" dirty="0" smtClean="0"/>
              <a:t>dưỡng </a:t>
            </a:r>
            <a:r>
              <a:rPr lang="vi-VN" sz="2800" dirty="0"/>
              <a:t>đi nuôi cơ thể, phần không tiêu </a:t>
            </a:r>
            <a:r>
              <a:rPr lang="vi-VN" sz="2800" dirty="0" smtClean="0"/>
              <a:t>hoá</a:t>
            </a:r>
            <a:r>
              <a:rPr lang="en-US" sz="2800" dirty="0" smtClean="0"/>
              <a:t> </a:t>
            </a:r>
            <a:r>
              <a:rPr lang="vi-VN" sz="2800" dirty="0" smtClean="0"/>
              <a:t>được </a:t>
            </a:r>
            <a:r>
              <a:rPr lang="vi-VN" sz="2800" dirty="0"/>
              <a:t>sẽ bị cá, tôm thải ra môi trường </a:t>
            </a:r>
            <a:r>
              <a:rPr lang="vi-VN" sz="2800" dirty="0" smtClean="0"/>
              <a:t>qua</a:t>
            </a:r>
            <a:r>
              <a:rPr lang="en-US" sz="2800" dirty="0" smtClean="0"/>
              <a:t>  </a:t>
            </a:r>
            <a:r>
              <a:rPr lang="vi-VN" sz="2800" dirty="0" smtClean="0"/>
              <a:t>phân</a:t>
            </a:r>
            <a:r>
              <a:rPr lang="vi-VN" sz="2800" dirty="0"/>
              <a:t>.</a:t>
            </a:r>
          </a:p>
          <a:p>
            <a:r>
              <a:rPr lang="vi-VN" sz="2800" dirty="0"/>
              <a:t>– Phần chất dinh dưỡng được cá hấp thụ </a:t>
            </a:r>
            <a:r>
              <a:rPr lang="vi-VN" sz="2800" dirty="0" smtClean="0"/>
              <a:t>sau</a:t>
            </a:r>
            <a:r>
              <a:rPr lang="en-US" sz="2800" dirty="0" smtClean="0"/>
              <a:t> </a:t>
            </a:r>
            <a:r>
              <a:rPr lang="vi-VN" sz="2800" dirty="0" smtClean="0"/>
              <a:t>khi </a:t>
            </a:r>
            <a:r>
              <a:rPr lang="vi-VN" sz="2800" dirty="0"/>
              <a:t>tiêu hoá sẽ được chuyển thành cơ thịt </a:t>
            </a:r>
            <a:r>
              <a:rPr lang="vi-VN" sz="2800" dirty="0" smtClean="0"/>
              <a:t>cá</a:t>
            </a:r>
            <a:r>
              <a:rPr lang="en-US" sz="2800" dirty="0" smtClean="0"/>
              <a:t> </a:t>
            </a:r>
            <a:r>
              <a:rPr lang="vi-VN" sz="2800" dirty="0" smtClean="0"/>
              <a:t>khi </a:t>
            </a:r>
            <a:r>
              <a:rPr lang="vi-VN" sz="2800" dirty="0"/>
              <a:t>thu hoạch, một phần thải ra qua </a:t>
            </a:r>
            <a:r>
              <a:rPr lang="vi-VN" sz="2800" dirty="0" smtClean="0"/>
              <a:t>con</a:t>
            </a:r>
            <a:r>
              <a:rPr lang="en-US" sz="2800" dirty="0" smtClean="0"/>
              <a:t> </a:t>
            </a:r>
            <a:r>
              <a:rPr lang="vi-VN" sz="2800" dirty="0" smtClean="0"/>
              <a:t>đường </a:t>
            </a:r>
            <a:r>
              <a:rPr lang="vi-VN" sz="2800" dirty="0"/>
              <a:t>hô hấp và bài tiết khác.</a:t>
            </a:r>
          </a:p>
          <a:p>
            <a:r>
              <a:rPr lang="vi-VN" sz="2800" dirty="0"/>
              <a:t>– Tổng lượng chất thải từ thức ăn qua </a:t>
            </a:r>
            <a:r>
              <a:rPr lang="vi-VN" sz="2800" dirty="0" smtClean="0"/>
              <a:t>các</a:t>
            </a:r>
            <a:r>
              <a:rPr lang="en-US" sz="2800" dirty="0" smtClean="0"/>
              <a:t> </a:t>
            </a:r>
            <a:r>
              <a:rPr lang="vi-VN" sz="2800" dirty="0" smtClean="0"/>
              <a:t>con </a:t>
            </a:r>
            <a:r>
              <a:rPr lang="vi-VN" sz="2800" dirty="0"/>
              <a:t>đường: thức ăn thừa, phân thải, chất </a:t>
            </a:r>
            <a:r>
              <a:rPr lang="vi-VN" sz="2800" dirty="0" smtClean="0"/>
              <a:t>bài</a:t>
            </a:r>
            <a:r>
              <a:rPr lang="en-US" sz="2800" dirty="0" smtClean="0"/>
              <a:t> </a:t>
            </a:r>
            <a:r>
              <a:rPr lang="vi-VN" sz="2800" dirty="0" smtClean="0"/>
              <a:t>tiết </a:t>
            </a:r>
            <a:r>
              <a:rPr lang="vi-VN" sz="2800" dirty="0"/>
              <a:t>chiếm khoảng 70% tổng lượng thức </a:t>
            </a:r>
            <a:r>
              <a:rPr lang="vi-VN" sz="2800" dirty="0" smtClean="0"/>
              <a:t>ăn</a:t>
            </a:r>
            <a:r>
              <a:rPr lang="en-US" sz="2800" dirty="0" smtClean="0"/>
              <a:t> </a:t>
            </a:r>
            <a:r>
              <a:rPr lang="vi-VN" sz="2800" dirty="0" smtClean="0"/>
              <a:t>đưa </a:t>
            </a:r>
            <a:r>
              <a:rPr lang="vi-VN" sz="2800" dirty="0"/>
              <a:t>vào. Như vậy chỉ khoảng 30% chất </a:t>
            </a:r>
            <a:r>
              <a:rPr lang="vi-VN" sz="2800" dirty="0" smtClean="0"/>
              <a:t>dinh</a:t>
            </a:r>
            <a:r>
              <a:rPr lang="en-US" sz="2800" dirty="0" smtClean="0"/>
              <a:t> </a:t>
            </a:r>
            <a:r>
              <a:rPr lang="vi-VN" sz="2800" dirty="0" smtClean="0"/>
              <a:t>dưỡng </a:t>
            </a:r>
            <a:r>
              <a:rPr lang="vi-VN" sz="2800" dirty="0"/>
              <a:t>từ thức ăn sẽ tạo thành cơ thịt cá, </a:t>
            </a:r>
            <a:r>
              <a:rPr lang="vi-VN" sz="2800" dirty="0" smtClean="0"/>
              <a:t>tôm</a:t>
            </a:r>
            <a:r>
              <a:rPr lang="en-US" sz="2800" dirty="0" smtClean="0"/>
              <a:t> </a:t>
            </a:r>
            <a:r>
              <a:rPr lang="vi-VN" sz="2800" dirty="0" smtClean="0"/>
              <a:t>khi thu</a:t>
            </a:r>
            <a:r>
              <a:rPr lang="en-US" sz="2800" dirty="0" smtClean="0"/>
              <a:t> </a:t>
            </a:r>
            <a:r>
              <a:rPr lang="vi-VN" sz="2800" dirty="0" smtClean="0"/>
              <a:t>hoạch</a:t>
            </a:r>
            <a:r>
              <a:rPr lang="vi-VN" sz="2800" dirty="0"/>
              <a:t>.</a:t>
            </a:r>
          </a:p>
          <a:p>
            <a:r>
              <a:rPr lang="vi-VN" sz="2800" dirty="0"/>
              <a:t>– Các chất thải tạo ra sẽ ở dạng tan hoặc </a:t>
            </a:r>
            <a:r>
              <a:rPr lang="vi-VN" sz="2800" dirty="0" smtClean="0"/>
              <a:t>lơ</a:t>
            </a:r>
            <a:r>
              <a:rPr lang="en-US" sz="2800" dirty="0" smtClean="0"/>
              <a:t> </a:t>
            </a:r>
            <a:r>
              <a:rPr lang="vi-VN" sz="2800" dirty="0" smtClean="0"/>
              <a:t>lửng </a:t>
            </a:r>
            <a:r>
              <a:rPr lang="vi-VN" sz="2800" dirty="0"/>
              <a:t>trong tầng nước, một phần tích tụ </a:t>
            </a:r>
            <a:r>
              <a:rPr lang="vi-VN" sz="2800" dirty="0" smtClean="0"/>
              <a:t>dưới</a:t>
            </a:r>
            <a:r>
              <a:rPr lang="en-US" sz="2800" dirty="0" smtClean="0"/>
              <a:t> </a:t>
            </a:r>
            <a:r>
              <a:rPr lang="vi-VN" sz="2800" dirty="0" smtClean="0"/>
              <a:t>bùn </a:t>
            </a:r>
            <a:r>
              <a:rPr lang="vi-VN" sz="2800" dirty="0"/>
              <a:t>đáy ao nuôi.</a:t>
            </a:r>
            <a:endParaRPr lang="en-US" sz="2800" dirty="0"/>
          </a:p>
        </p:txBody>
      </p:sp>
      <p:cxnSp>
        <p:nvCxnSpPr>
          <p:cNvPr id="8" name="Straight Connector 7"/>
          <p:cNvCxnSpPr/>
          <p:nvPr/>
        </p:nvCxnSpPr>
        <p:spPr>
          <a:xfrm>
            <a:off x="609600" y="2705100"/>
            <a:ext cx="1753708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933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EBC78BB-50DD-49A5-87D9-127FFDFC3F56}"/>
              </a:ext>
            </a:extLst>
          </p:cNvPr>
          <p:cNvSpPr txBox="1"/>
          <p:nvPr/>
        </p:nvSpPr>
        <p:spPr>
          <a:xfrm>
            <a:off x="1140229" y="429265"/>
            <a:ext cx="3340979" cy="584775"/>
          </a:xfrm>
          <a:prstGeom prst="rect">
            <a:avLst/>
          </a:prstGeom>
          <a:noFill/>
        </p:spPr>
        <p:txBody>
          <a:bodyPr wrap="none" rtlCol="0">
            <a:spAutoFit/>
          </a:bodyPr>
          <a:lstStyle/>
          <a:p>
            <a:r>
              <a:rPr lang="en-US" sz="3200" dirty="0"/>
              <a:t>b</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Quản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lí</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chất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thải</a:t>
            </a:r>
            <a:endParaRPr lang="vi-VN" sz="3200" dirty="0">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xmlns="" id="{24B1F8ED-DA66-4740-8E47-03FA80436277}"/>
              </a:ext>
            </a:extLst>
          </p:cNvPr>
          <p:cNvGraphicFramePr>
            <a:graphicFrameLocks noGrp="1"/>
          </p:cNvGraphicFramePr>
          <p:nvPr>
            <p:extLst>
              <p:ext uri="{D42A27DB-BD31-4B8C-83A1-F6EECF244321}">
                <p14:modId xmlns:p14="http://schemas.microsoft.com/office/powerpoint/2010/main" val="4139614386"/>
              </p:ext>
            </p:extLst>
          </p:nvPr>
        </p:nvGraphicFramePr>
        <p:xfrm>
          <a:off x="1155469" y="1409700"/>
          <a:ext cx="16230600" cy="8656320"/>
        </p:xfrm>
        <a:graphic>
          <a:graphicData uri="http://schemas.openxmlformats.org/drawingml/2006/table">
            <a:tbl>
              <a:tblPr firstRow="1" firstCol="1" bandRow="1"/>
              <a:tblGrid>
                <a:gridCol w="16230600">
                  <a:extLst>
                    <a:ext uri="{9D8B030D-6E8A-4147-A177-3AD203B41FA5}">
                      <a16:colId xmlns:a16="http://schemas.microsoft.com/office/drawing/2014/main" xmlns="" val="4101134943"/>
                    </a:ext>
                  </a:extLst>
                </a:gridCol>
              </a:tblGrid>
              <a:tr h="6324600">
                <a:tc>
                  <a:txBody>
                    <a:bodyPr/>
                    <a:lstStyle/>
                    <a:p>
                      <a:pPr>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 </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sz="4000" dirty="0" smtClean="0">
                          <a:effectLst/>
                          <a:latin typeface="Times New Roman" panose="02020603050405020304" pitchFamily="18" charset="0"/>
                          <a:ea typeface="Times New Roman" panose="02020603050405020304" pitchFamily="18" charset="0"/>
                          <a:cs typeface="Times New Roman" panose="02020603050405020304" pitchFamily="18" charset="0"/>
                        </a:rPr>
                        <a:t>PHIẾU </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HỌC TẬP SỐ </a:t>
                      </a:r>
                      <a:r>
                        <a:rPr lang="en-US" sz="4000" dirty="0" smtClean="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3200" kern="1200" dirty="0" err="1" smtClean="0">
                          <a:solidFill>
                            <a:schemeClr val="tx1"/>
                          </a:solidFill>
                          <a:effectLst/>
                          <a:latin typeface="Times New Roman" pitchFamily="18" charset="0"/>
                          <a:ea typeface="+mn-ea"/>
                          <a:cs typeface="Times New Roman" pitchFamily="18" charset="0"/>
                        </a:rPr>
                        <a:t>Để</a:t>
                      </a:r>
                      <a:r>
                        <a:rPr lang="en-US" sz="3200" kern="1200" dirty="0" smtClean="0">
                          <a:solidFill>
                            <a:schemeClr val="tx1"/>
                          </a:solidFill>
                          <a:effectLst/>
                          <a:latin typeface="Times New Roman" pitchFamily="18" charset="0"/>
                          <a:ea typeface="+mn-ea"/>
                          <a:cs typeface="Times New Roman" pitchFamily="18" charset="0"/>
                        </a:rPr>
                        <a:t> </a:t>
                      </a:r>
                      <a:r>
                        <a:rPr lang="en-US" sz="3200" kern="1200" dirty="0" err="1" smtClean="0">
                          <a:solidFill>
                            <a:schemeClr val="tx1"/>
                          </a:solidFill>
                          <a:effectLst/>
                          <a:latin typeface="Times New Roman" pitchFamily="18" charset="0"/>
                          <a:ea typeface="+mn-ea"/>
                          <a:cs typeface="Times New Roman" pitchFamily="18" charset="0"/>
                        </a:rPr>
                        <a:t>giảm</a:t>
                      </a:r>
                      <a:r>
                        <a:rPr lang="en-US" sz="3200" kern="1200" dirty="0" smtClean="0">
                          <a:solidFill>
                            <a:schemeClr val="tx1"/>
                          </a:solidFill>
                          <a:effectLst/>
                          <a:latin typeface="Times New Roman" pitchFamily="18" charset="0"/>
                          <a:ea typeface="+mn-ea"/>
                          <a:cs typeface="Times New Roman" pitchFamily="18" charset="0"/>
                        </a:rPr>
                        <a:t> </a:t>
                      </a:r>
                      <a:r>
                        <a:rPr lang="en-US" sz="3200" kern="1200" dirty="0" err="1" smtClean="0">
                          <a:solidFill>
                            <a:schemeClr val="tx1"/>
                          </a:solidFill>
                          <a:effectLst/>
                          <a:latin typeface="Times New Roman" pitchFamily="18" charset="0"/>
                          <a:ea typeface="+mn-ea"/>
                          <a:cs typeface="Times New Roman" pitchFamily="18" charset="0"/>
                        </a:rPr>
                        <a:t>thiểu</a:t>
                      </a:r>
                      <a:r>
                        <a:rPr lang="en-US" sz="3200" kern="1200" dirty="0" smtClean="0">
                          <a:solidFill>
                            <a:schemeClr val="tx1"/>
                          </a:solidFill>
                          <a:effectLst/>
                          <a:latin typeface="Times New Roman" pitchFamily="18" charset="0"/>
                          <a:ea typeface="+mn-ea"/>
                          <a:cs typeface="Times New Roman" pitchFamily="18" charset="0"/>
                        </a:rPr>
                        <a:t> </a:t>
                      </a:r>
                      <a:r>
                        <a:rPr lang="en-US" sz="3200" kern="1200" dirty="0" err="1" smtClean="0">
                          <a:solidFill>
                            <a:schemeClr val="tx1"/>
                          </a:solidFill>
                          <a:effectLst/>
                          <a:latin typeface="Times New Roman" pitchFamily="18" charset="0"/>
                          <a:ea typeface="+mn-ea"/>
                          <a:cs typeface="Times New Roman" pitchFamily="18" charset="0"/>
                        </a:rPr>
                        <a:t>lượng</a:t>
                      </a:r>
                      <a:r>
                        <a:rPr lang="en-US" sz="3200" kern="1200" dirty="0" smtClean="0">
                          <a:solidFill>
                            <a:schemeClr val="tx1"/>
                          </a:solidFill>
                          <a:effectLst/>
                          <a:latin typeface="Times New Roman" pitchFamily="18" charset="0"/>
                          <a:ea typeface="+mn-ea"/>
                          <a:cs typeface="Times New Roman" pitchFamily="18" charset="0"/>
                        </a:rPr>
                        <a:t> </a:t>
                      </a:r>
                      <a:r>
                        <a:rPr lang="en-US" sz="3200" kern="1200" dirty="0" err="1" smtClean="0">
                          <a:solidFill>
                            <a:schemeClr val="tx1"/>
                          </a:solidFill>
                          <a:effectLst/>
                          <a:latin typeface="Times New Roman" pitchFamily="18" charset="0"/>
                          <a:ea typeface="+mn-ea"/>
                          <a:cs typeface="Times New Roman" pitchFamily="18" charset="0"/>
                        </a:rPr>
                        <a:t>thức</a:t>
                      </a:r>
                      <a:r>
                        <a:rPr lang="en-US" sz="3200" kern="1200" dirty="0" smtClean="0">
                          <a:solidFill>
                            <a:schemeClr val="tx1"/>
                          </a:solidFill>
                          <a:effectLst/>
                          <a:latin typeface="Times New Roman" pitchFamily="18" charset="0"/>
                          <a:ea typeface="+mn-ea"/>
                          <a:cs typeface="Times New Roman" pitchFamily="18" charset="0"/>
                        </a:rPr>
                        <a:t> </a:t>
                      </a:r>
                      <a:r>
                        <a:rPr lang="en-US" sz="3200" kern="1200" dirty="0" err="1" smtClean="0">
                          <a:solidFill>
                            <a:schemeClr val="tx1"/>
                          </a:solidFill>
                          <a:effectLst/>
                          <a:latin typeface="Times New Roman" pitchFamily="18" charset="0"/>
                          <a:ea typeface="+mn-ea"/>
                          <a:cs typeface="Times New Roman" pitchFamily="18" charset="0"/>
                        </a:rPr>
                        <a:t>ăn</a:t>
                      </a:r>
                      <a:r>
                        <a:rPr lang="en-US" sz="3200" kern="1200" dirty="0" smtClean="0">
                          <a:solidFill>
                            <a:schemeClr val="tx1"/>
                          </a:solidFill>
                          <a:effectLst/>
                          <a:latin typeface="Times New Roman" pitchFamily="18" charset="0"/>
                          <a:ea typeface="+mn-ea"/>
                          <a:cs typeface="Times New Roman" pitchFamily="18" charset="0"/>
                        </a:rPr>
                        <a:t> </a:t>
                      </a:r>
                      <a:r>
                        <a:rPr lang="en-US" sz="3200" kern="1200" dirty="0" err="1" smtClean="0">
                          <a:solidFill>
                            <a:schemeClr val="tx1"/>
                          </a:solidFill>
                          <a:effectLst/>
                          <a:latin typeface="Times New Roman" pitchFamily="18" charset="0"/>
                          <a:ea typeface="+mn-ea"/>
                          <a:cs typeface="Times New Roman" pitchFamily="18" charset="0"/>
                        </a:rPr>
                        <a:t>thừa</a:t>
                      </a:r>
                      <a:r>
                        <a:rPr lang="en-US" sz="3200" kern="1200" dirty="0" smtClean="0">
                          <a:solidFill>
                            <a:schemeClr val="tx1"/>
                          </a:solidFill>
                          <a:effectLst/>
                          <a:latin typeface="Times New Roman" pitchFamily="18" charset="0"/>
                          <a:ea typeface="+mn-ea"/>
                          <a:cs typeface="Times New Roman" pitchFamily="18" charset="0"/>
                        </a:rPr>
                        <a:t> </a:t>
                      </a:r>
                      <a:r>
                        <a:rPr lang="en-US" sz="3200" kern="1200" dirty="0" err="1" smtClean="0">
                          <a:solidFill>
                            <a:schemeClr val="tx1"/>
                          </a:solidFill>
                          <a:effectLst/>
                          <a:latin typeface="Times New Roman" pitchFamily="18" charset="0"/>
                          <a:ea typeface="+mn-ea"/>
                          <a:cs typeface="Times New Roman" pitchFamily="18" charset="0"/>
                        </a:rPr>
                        <a:t>và</a:t>
                      </a:r>
                      <a:r>
                        <a:rPr lang="en-US" sz="3200" kern="1200" dirty="0" smtClean="0">
                          <a:solidFill>
                            <a:schemeClr val="tx1"/>
                          </a:solidFill>
                          <a:effectLst/>
                          <a:latin typeface="Times New Roman" pitchFamily="18" charset="0"/>
                          <a:ea typeface="+mn-ea"/>
                          <a:cs typeface="Times New Roman" pitchFamily="18" charset="0"/>
                        </a:rPr>
                        <a:t> </a:t>
                      </a:r>
                      <a:r>
                        <a:rPr lang="en-US" sz="3200" kern="1200" dirty="0" err="1" smtClean="0">
                          <a:solidFill>
                            <a:schemeClr val="tx1"/>
                          </a:solidFill>
                          <a:effectLst/>
                          <a:latin typeface="Times New Roman" pitchFamily="18" charset="0"/>
                          <a:ea typeface="+mn-ea"/>
                          <a:cs typeface="Times New Roman" pitchFamily="18" charset="0"/>
                        </a:rPr>
                        <a:t>bị</a:t>
                      </a:r>
                      <a:r>
                        <a:rPr lang="en-US" sz="3200" kern="1200" dirty="0" smtClean="0">
                          <a:solidFill>
                            <a:schemeClr val="tx1"/>
                          </a:solidFill>
                          <a:effectLst/>
                          <a:latin typeface="Times New Roman" pitchFamily="18" charset="0"/>
                          <a:ea typeface="+mn-ea"/>
                          <a:cs typeface="Times New Roman" pitchFamily="18" charset="0"/>
                        </a:rPr>
                        <a:t> tan </a:t>
                      </a:r>
                      <a:r>
                        <a:rPr lang="en-US" sz="3200" kern="1200" dirty="0" err="1" smtClean="0">
                          <a:solidFill>
                            <a:schemeClr val="tx1"/>
                          </a:solidFill>
                          <a:effectLst/>
                          <a:latin typeface="Times New Roman" pitchFamily="18" charset="0"/>
                          <a:ea typeface="+mn-ea"/>
                          <a:cs typeface="Times New Roman" pitchFamily="18" charset="0"/>
                        </a:rPr>
                        <a:t>rã</a:t>
                      </a:r>
                      <a:r>
                        <a:rPr lang="en-US" sz="3200" kern="1200" dirty="0" smtClean="0">
                          <a:solidFill>
                            <a:schemeClr val="tx1"/>
                          </a:solidFill>
                          <a:effectLst/>
                          <a:latin typeface="Times New Roman" pitchFamily="18" charset="0"/>
                          <a:ea typeface="+mn-ea"/>
                          <a:cs typeface="Times New Roman" pitchFamily="18" charset="0"/>
                        </a:rPr>
                        <a:t>, </a:t>
                      </a:r>
                      <a:r>
                        <a:rPr lang="en-US" sz="3200" kern="1200" dirty="0" err="1" smtClean="0">
                          <a:solidFill>
                            <a:schemeClr val="tx1"/>
                          </a:solidFill>
                          <a:effectLst/>
                          <a:latin typeface="Times New Roman" pitchFamily="18" charset="0"/>
                          <a:ea typeface="+mn-ea"/>
                          <a:cs typeface="Times New Roman" pitchFamily="18" charset="0"/>
                        </a:rPr>
                        <a:t>đồng</a:t>
                      </a:r>
                      <a:r>
                        <a:rPr lang="en-US" sz="3200" kern="1200" dirty="0" smtClean="0">
                          <a:solidFill>
                            <a:schemeClr val="tx1"/>
                          </a:solidFill>
                          <a:effectLst/>
                          <a:latin typeface="Times New Roman" pitchFamily="18" charset="0"/>
                          <a:ea typeface="+mn-ea"/>
                          <a:cs typeface="Times New Roman" pitchFamily="18" charset="0"/>
                        </a:rPr>
                        <a:t> </a:t>
                      </a:r>
                      <a:r>
                        <a:rPr lang="en-US" sz="3200" kern="1200" dirty="0" err="1" smtClean="0">
                          <a:solidFill>
                            <a:schemeClr val="tx1"/>
                          </a:solidFill>
                          <a:effectLst/>
                          <a:latin typeface="Times New Roman" pitchFamily="18" charset="0"/>
                          <a:ea typeface="+mn-ea"/>
                          <a:cs typeface="Times New Roman" pitchFamily="18" charset="0"/>
                        </a:rPr>
                        <a:t>thời</a:t>
                      </a:r>
                      <a:r>
                        <a:rPr lang="en-US" sz="3200" kern="1200" dirty="0" smtClean="0">
                          <a:solidFill>
                            <a:schemeClr val="tx1"/>
                          </a:solidFill>
                          <a:effectLst/>
                          <a:latin typeface="Times New Roman" pitchFamily="18" charset="0"/>
                          <a:ea typeface="+mn-ea"/>
                          <a:cs typeface="Times New Roman" pitchFamily="18" charset="0"/>
                        </a:rPr>
                        <a:t> </a:t>
                      </a:r>
                      <a:r>
                        <a:rPr lang="en-US" sz="3200" kern="1200" dirty="0" err="1" smtClean="0">
                          <a:solidFill>
                            <a:schemeClr val="tx1"/>
                          </a:solidFill>
                          <a:effectLst/>
                          <a:latin typeface="Times New Roman" pitchFamily="18" charset="0"/>
                          <a:ea typeface="+mn-ea"/>
                          <a:cs typeface="Times New Roman" pitchFamily="18" charset="0"/>
                        </a:rPr>
                        <a:t>giảm</a:t>
                      </a:r>
                      <a:r>
                        <a:rPr lang="en-US" sz="3200" kern="1200" dirty="0" smtClean="0">
                          <a:solidFill>
                            <a:schemeClr val="tx1"/>
                          </a:solidFill>
                          <a:effectLst/>
                          <a:latin typeface="Times New Roman" pitchFamily="18" charset="0"/>
                          <a:ea typeface="+mn-ea"/>
                          <a:cs typeface="Times New Roman" pitchFamily="18" charset="0"/>
                        </a:rPr>
                        <a:t> </a:t>
                      </a:r>
                      <a:r>
                        <a:rPr lang="en-US" sz="3200" kern="1200" dirty="0" err="1" smtClean="0">
                          <a:solidFill>
                            <a:schemeClr val="tx1"/>
                          </a:solidFill>
                          <a:effectLst/>
                          <a:latin typeface="Times New Roman" pitchFamily="18" charset="0"/>
                          <a:ea typeface="+mn-ea"/>
                          <a:cs typeface="Times New Roman" pitchFamily="18" charset="0"/>
                        </a:rPr>
                        <a:t>lượng</a:t>
                      </a:r>
                      <a:r>
                        <a:rPr lang="en-US" sz="3200" kern="1200" dirty="0" smtClean="0">
                          <a:solidFill>
                            <a:schemeClr val="tx1"/>
                          </a:solidFill>
                          <a:effectLst/>
                          <a:latin typeface="Times New Roman" pitchFamily="18" charset="0"/>
                          <a:ea typeface="+mn-ea"/>
                          <a:cs typeface="Times New Roman" pitchFamily="18" charset="0"/>
                        </a:rPr>
                        <a:t> </a:t>
                      </a:r>
                      <a:r>
                        <a:rPr lang="en-US" sz="3200" kern="1200" dirty="0" err="1" smtClean="0">
                          <a:solidFill>
                            <a:schemeClr val="tx1"/>
                          </a:solidFill>
                          <a:effectLst/>
                          <a:latin typeface="Times New Roman" pitchFamily="18" charset="0"/>
                          <a:ea typeface="+mn-ea"/>
                          <a:cs typeface="Times New Roman" pitchFamily="18" charset="0"/>
                        </a:rPr>
                        <a:t>phân</a:t>
                      </a:r>
                      <a:r>
                        <a:rPr lang="en-US" sz="3200" kern="1200" dirty="0" smtClean="0">
                          <a:solidFill>
                            <a:schemeClr val="tx1"/>
                          </a:solidFill>
                          <a:effectLst/>
                          <a:latin typeface="Times New Roman" pitchFamily="18" charset="0"/>
                          <a:ea typeface="+mn-ea"/>
                          <a:cs typeface="Times New Roman" pitchFamily="18" charset="0"/>
                        </a:rPr>
                        <a:t> </a:t>
                      </a:r>
                      <a:r>
                        <a:rPr lang="en-US" sz="3200" kern="1200" dirty="0" err="1" smtClean="0">
                          <a:solidFill>
                            <a:schemeClr val="tx1"/>
                          </a:solidFill>
                          <a:effectLst/>
                          <a:latin typeface="Times New Roman" pitchFamily="18" charset="0"/>
                          <a:ea typeface="+mn-ea"/>
                          <a:cs typeface="Times New Roman" pitchFamily="18" charset="0"/>
                        </a:rPr>
                        <a:t>thải</a:t>
                      </a:r>
                      <a:r>
                        <a:rPr lang="en-US" sz="3200" kern="1200" dirty="0" smtClean="0">
                          <a:solidFill>
                            <a:schemeClr val="tx1"/>
                          </a:solidFill>
                          <a:effectLst/>
                          <a:latin typeface="Times New Roman" pitchFamily="18" charset="0"/>
                          <a:ea typeface="+mn-ea"/>
                          <a:cs typeface="Times New Roman" pitchFamily="18" charset="0"/>
                        </a:rPr>
                        <a:t> </a:t>
                      </a:r>
                      <a:r>
                        <a:rPr lang="en-US" sz="3200" kern="1200" dirty="0" err="1" smtClean="0">
                          <a:solidFill>
                            <a:schemeClr val="tx1"/>
                          </a:solidFill>
                          <a:effectLst/>
                          <a:latin typeface="Times New Roman" pitchFamily="18" charset="0"/>
                          <a:ea typeface="+mn-ea"/>
                          <a:cs typeface="Times New Roman" pitchFamily="18" charset="0"/>
                        </a:rPr>
                        <a:t>ra</a:t>
                      </a:r>
                      <a:r>
                        <a:rPr lang="en-US" sz="3200" kern="1200" dirty="0" smtClean="0">
                          <a:solidFill>
                            <a:schemeClr val="tx1"/>
                          </a:solidFill>
                          <a:effectLst/>
                          <a:latin typeface="Times New Roman" pitchFamily="18" charset="0"/>
                          <a:ea typeface="+mn-ea"/>
                          <a:cs typeface="Times New Roman" pitchFamily="18" charset="0"/>
                        </a:rPr>
                        <a:t> </a:t>
                      </a:r>
                      <a:r>
                        <a:rPr lang="en-US" sz="3200" kern="1200" dirty="0" err="1" smtClean="0">
                          <a:solidFill>
                            <a:schemeClr val="tx1"/>
                          </a:solidFill>
                          <a:effectLst/>
                          <a:latin typeface="Times New Roman" pitchFamily="18" charset="0"/>
                          <a:ea typeface="+mn-ea"/>
                          <a:cs typeface="Times New Roman" pitchFamily="18" charset="0"/>
                        </a:rPr>
                        <a:t>trong</a:t>
                      </a:r>
                      <a:r>
                        <a:rPr lang="en-US" sz="3200" kern="1200" dirty="0" smtClean="0">
                          <a:solidFill>
                            <a:schemeClr val="tx1"/>
                          </a:solidFill>
                          <a:effectLst/>
                          <a:latin typeface="Times New Roman" pitchFamily="18" charset="0"/>
                          <a:ea typeface="+mn-ea"/>
                          <a:cs typeface="Times New Roman" pitchFamily="18" charset="0"/>
                        </a:rPr>
                        <a:t> </a:t>
                      </a:r>
                      <a:r>
                        <a:rPr lang="en-US" sz="3200" kern="1200" dirty="0" err="1" smtClean="0">
                          <a:solidFill>
                            <a:schemeClr val="tx1"/>
                          </a:solidFill>
                          <a:effectLst/>
                          <a:latin typeface="Times New Roman" pitchFamily="18" charset="0"/>
                          <a:ea typeface="+mn-ea"/>
                          <a:cs typeface="Times New Roman" pitchFamily="18" charset="0"/>
                        </a:rPr>
                        <a:t>quá</a:t>
                      </a:r>
                      <a:r>
                        <a:rPr lang="en-US" sz="3200" kern="1200" dirty="0" smtClean="0">
                          <a:solidFill>
                            <a:schemeClr val="tx1"/>
                          </a:solidFill>
                          <a:effectLst/>
                          <a:latin typeface="Times New Roman" pitchFamily="18" charset="0"/>
                          <a:ea typeface="+mn-ea"/>
                          <a:cs typeface="Times New Roman" pitchFamily="18" charset="0"/>
                        </a:rPr>
                        <a:t> </a:t>
                      </a:r>
                      <a:r>
                        <a:rPr lang="en-US" sz="3200" kern="1200" dirty="0" err="1" smtClean="0">
                          <a:solidFill>
                            <a:schemeClr val="tx1"/>
                          </a:solidFill>
                          <a:effectLst/>
                          <a:latin typeface="Times New Roman" pitchFamily="18" charset="0"/>
                          <a:ea typeface="+mn-ea"/>
                          <a:cs typeface="Times New Roman" pitchFamily="18" charset="0"/>
                        </a:rPr>
                        <a:t>trình</a:t>
                      </a:r>
                      <a:r>
                        <a:rPr lang="en-US" sz="3200" kern="1200" dirty="0" smtClean="0">
                          <a:solidFill>
                            <a:schemeClr val="tx1"/>
                          </a:solidFill>
                          <a:effectLst/>
                          <a:latin typeface="Times New Roman" pitchFamily="18" charset="0"/>
                          <a:ea typeface="+mn-ea"/>
                          <a:cs typeface="Times New Roman" pitchFamily="18" charset="0"/>
                        </a:rPr>
                        <a:t> </a:t>
                      </a:r>
                      <a:r>
                        <a:rPr lang="en-US" sz="3200" kern="1200" dirty="0" err="1" smtClean="0">
                          <a:solidFill>
                            <a:schemeClr val="tx1"/>
                          </a:solidFill>
                          <a:effectLst/>
                          <a:latin typeface="Times New Roman" pitchFamily="18" charset="0"/>
                          <a:ea typeface="+mn-ea"/>
                          <a:cs typeface="Times New Roman" pitchFamily="18" charset="0"/>
                        </a:rPr>
                        <a:t>nuôi</a:t>
                      </a:r>
                      <a:r>
                        <a:rPr lang="en-US" sz="3200" kern="1200" dirty="0" smtClean="0">
                          <a:solidFill>
                            <a:schemeClr val="tx1"/>
                          </a:solidFill>
                          <a:effectLst/>
                          <a:latin typeface="Times New Roman" pitchFamily="18" charset="0"/>
                          <a:ea typeface="+mn-ea"/>
                          <a:cs typeface="Times New Roman" pitchFamily="18" charset="0"/>
                        </a:rPr>
                        <a:t>, </a:t>
                      </a:r>
                      <a:r>
                        <a:rPr lang="en-US" sz="3200" kern="1200" dirty="0" err="1" smtClean="0">
                          <a:solidFill>
                            <a:schemeClr val="tx1"/>
                          </a:solidFill>
                          <a:effectLst/>
                          <a:latin typeface="Times New Roman" pitchFamily="18" charset="0"/>
                          <a:ea typeface="+mn-ea"/>
                          <a:cs typeface="Times New Roman" pitchFamily="18" charset="0"/>
                        </a:rPr>
                        <a:t>người</a:t>
                      </a:r>
                      <a:r>
                        <a:rPr lang="en-US" sz="3200" kern="1200" dirty="0" smtClean="0">
                          <a:solidFill>
                            <a:schemeClr val="tx1"/>
                          </a:solidFill>
                          <a:effectLst/>
                          <a:latin typeface="Times New Roman" pitchFamily="18" charset="0"/>
                          <a:ea typeface="+mn-ea"/>
                          <a:cs typeface="Times New Roman" pitchFamily="18" charset="0"/>
                        </a:rPr>
                        <a:t> </a:t>
                      </a:r>
                      <a:r>
                        <a:rPr lang="en-US" sz="3200" kern="1200" dirty="0" err="1" smtClean="0">
                          <a:solidFill>
                            <a:schemeClr val="tx1"/>
                          </a:solidFill>
                          <a:effectLst/>
                          <a:latin typeface="Times New Roman" pitchFamily="18" charset="0"/>
                          <a:ea typeface="+mn-ea"/>
                          <a:cs typeface="Times New Roman" pitchFamily="18" charset="0"/>
                        </a:rPr>
                        <a:t>nuôi</a:t>
                      </a:r>
                      <a:r>
                        <a:rPr lang="en-US" sz="3200" kern="1200" dirty="0" smtClean="0">
                          <a:solidFill>
                            <a:schemeClr val="tx1"/>
                          </a:solidFill>
                          <a:effectLst/>
                          <a:latin typeface="Times New Roman" pitchFamily="18" charset="0"/>
                          <a:ea typeface="+mn-ea"/>
                          <a:cs typeface="Times New Roman" pitchFamily="18" charset="0"/>
                        </a:rPr>
                        <a:t> </a:t>
                      </a:r>
                      <a:r>
                        <a:rPr lang="en-US" sz="3200" kern="1200" dirty="0" err="1" smtClean="0">
                          <a:solidFill>
                            <a:schemeClr val="tx1"/>
                          </a:solidFill>
                          <a:effectLst/>
                          <a:latin typeface="Times New Roman" pitchFamily="18" charset="0"/>
                          <a:ea typeface="+mn-ea"/>
                          <a:cs typeface="Times New Roman" pitchFamily="18" charset="0"/>
                        </a:rPr>
                        <a:t>cần</a:t>
                      </a:r>
                      <a:r>
                        <a:rPr lang="en-US" sz="3200" kern="1200" dirty="0" smtClean="0">
                          <a:solidFill>
                            <a:schemeClr val="tx1"/>
                          </a:solidFill>
                          <a:effectLst/>
                          <a:latin typeface="Times New Roman" pitchFamily="18" charset="0"/>
                          <a:ea typeface="+mn-ea"/>
                          <a:cs typeface="Times New Roman" pitchFamily="18" charset="0"/>
                        </a:rPr>
                        <a:t> </a:t>
                      </a:r>
                      <a:r>
                        <a:rPr lang="en-US" sz="3200" kern="1200" dirty="0" err="1" smtClean="0">
                          <a:solidFill>
                            <a:schemeClr val="tx1"/>
                          </a:solidFill>
                          <a:effectLst/>
                          <a:latin typeface="Times New Roman" pitchFamily="18" charset="0"/>
                          <a:ea typeface="+mn-ea"/>
                          <a:cs typeface="Times New Roman" pitchFamily="18" charset="0"/>
                        </a:rPr>
                        <a:t>phải</a:t>
                      </a:r>
                      <a:r>
                        <a:rPr lang="en-US" sz="3200" kern="1200" dirty="0" smtClean="0">
                          <a:solidFill>
                            <a:schemeClr val="tx1"/>
                          </a:solidFill>
                          <a:effectLst/>
                          <a:latin typeface="Times New Roman" pitchFamily="18" charset="0"/>
                          <a:ea typeface="+mn-ea"/>
                          <a:cs typeface="Times New Roman" pitchFamily="18" charset="0"/>
                        </a:rPr>
                        <a:t> </a:t>
                      </a:r>
                      <a:r>
                        <a:rPr lang="en-US" sz="3200" kern="1200" dirty="0" err="1" smtClean="0">
                          <a:solidFill>
                            <a:schemeClr val="tx1"/>
                          </a:solidFill>
                          <a:effectLst/>
                          <a:latin typeface="Times New Roman" pitchFamily="18" charset="0"/>
                          <a:ea typeface="+mn-ea"/>
                          <a:cs typeface="Times New Roman" pitchFamily="18" charset="0"/>
                        </a:rPr>
                        <a:t>làm</a:t>
                      </a:r>
                      <a:r>
                        <a:rPr lang="en-US" sz="3200" kern="1200" dirty="0" smtClean="0">
                          <a:solidFill>
                            <a:schemeClr val="tx1"/>
                          </a:solidFill>
                          <a:effectLst/>
                          <a:latin typeface="Times New Roman" pitchFamily="18" charset="0"/>
                          <a:ea typeface="+mn-ea"/>
                          <a:cs typeface="Times New Roman" pitchFamily="18" charset="0"/>
                        </a:rPr>
                        <a:t> </a:t>
                      </a:r>
                      <a:r>
                        <a:rPr lang="en-US" sz="3200" kern="1200" dirty="0" err="1" smtClean="0">
                          <a:solidFill>
                            <a:schemeClr val="tx1"/>
                          </a:solidFill>
                          <a:effectLst/>
                          <a:latin typeface="Times New Roman" pitchFamily="18" charset="0"/>
                          <a:ea typeface="+mn-ea"/>
                          <a:cs typeface="Times New Roman" pitchFamily="18" charset="0"/>
                        </a:rPr>
                        <a:t>gì</a:t>
                      </a:r>
                      <a:r>
                        <a:rPr lang="en-US" sz="3200" kern="1200" dirty="0" smtClean="0">
                          <a:solidFill>
                            <a:schemeClr val="tx1"/>
                          </a:solidFill>
                          <a:effectLst/>
                          <a:latin typeface="Times New Roman" pitchFamily="18" charset="0"/>
                          <a:ea typeface="+mn-ea"/>
                          <a:cs typeface="Times New Roman" pitchFamily="18" charset="0"/>
                        </a:rPr>
                        <a:t>?</a:t>
                      </a:r>
                      <a:endParaRPr lang="en-US" sz="3200" kern="1200" dirty="0" smtClean="0">
                        <a:solidFill>
                          <a:schemeClr val="tx1"/>
                        </a:solidFill>
                        <a:effectLst/>
                        <a:latin typeface="+mn-lt"/>
                        <a:ea typeface="+mn-ea"/>
                        <a:cs typeface="+mn-cs"/>
                      </a:endParaRPr>
                    </a:p>
                    <a:p>
                      <a:pPr>
                        <a:spcAft>
                          <a:spcPts val="0"/>
                        </a:spcAft>
                      </a:pPr>
                      <a:r>
                        <a:rPr lang="en-US" sz="32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3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lời</a:t>
                      </a:r>
                      <a:endParaRPr lang="en-US" sz="3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endParaRPr lang="en-US" sz="3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endParaRPr lang="vi-VN" sz="3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32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99800759"/>
                  </a:ext>
                </a:extLst>
              </a:tr>
            </a:tbl>
          </a:graphicData>
        </a:graphic>
      </p:graphicFrame>
      <p:sp>
        <p:nvSpPr>
          <p:cNvPr id="4" name="Rectangle 3"/>
          <p:cNvSpPr/>
          <p:nvPr/>
        </p:nvSpPr>
        <p:spPr>
          <a:xfrm>
            <a:off x="1600200" y="5524500"/>
            <a:ext cx="14935200" cy="4031873"/>
          </a:xfrm>
          <a:prstGeom prst="rect">
            <a:avLst/>
          </a:prstGeom>
        </p:spPr>
        <p:txBody>
          <a:bodyPr wrap="square">
            <a:spAutoFit/>
          </a:bodyPr>
          <a:lstStyle/>
          <a:p>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thừa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tan </a:t>
            </a:r>
            <a:r>
              <a:rPr lang="en-US" sz="3200" dirty="0" err="1">
                <a:latin typeface="Times New Roman" pitchFamily="18" charset="0"/>
                <a:cs typeface="Times New Roman" pitchFamily="18" charset="0"/>
              </a:rPr>
              <a:t>rã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nuôi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chú</a:t>
            </a:r>
            <a:r>
              <a:rPr lang="en-US" sz="3200" dirty="0">
                <a:latin typeface="Times New Roman" pitchFamily="18" charset="0"/>
                <a:cs typeface="Times New Roman" pitchFamily="18" charset="0"/>
              </a:rPr>
              <a:t> ý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nuôi</a:t>
            </a:r>
            <a:r>
              <a:rPr lang="en-US" sz="3200" dirty="0">
                <a:latin typeface="Times New Roman" pitchFamily="18" charset="0"/>
                <a:cs typeface="Times New Roman" pitchFamily="18" charset="0"/>
              </a:rPr>
              <a:t>:</a:t>
            </a:r>
          </a:p>
          <a:p>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Lựa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chọn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hợp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tuổi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tôm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chúng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bắt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mồi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tốt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p>
          <a:p>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Lựa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chọn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tỉ</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lệ</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vụn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thấp</a:t>
            </a:r>
            <a:r>
              <a:rPr lang="en-US" sz="3200" dirty="0">
                <a:latin typeface="Times New Roman" pitchFamily="18" charset="0"/>
                <a:cs typeface="Times New Roman" pitchFamily="18" charset="0"/>
              </a:rPr>
              <a:t>. </a:t>
            </a:r>
          </a:p>
          <a:p>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Chọn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dính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tốt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tan, </a:t>
            </a:r>
          </a:p>
          <a:p>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dưỡng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hợp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tôm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dưỡng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thải</a:t>
            </a:r>
            <a:r>
              <a:rPr lang="en-US" sz="3200" dirty="0">
                <a:latin typeface="Times New Roman" pitchFamily="18" charset="0"/>
                <a:cs typeface="Times New Roman" pitchFamily="18" charset="0"/>
              </a:rPr>
              <a:t>.</a:t>
            </a:r>
          </a:p>
          <a:p>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tốt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đủ</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dư</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thừa</a:t>
            </a:r>
            <a:endParaRPr lang="en-US" sz="32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77445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EBC78BB-50DD-49A5-87D9-127FFDFC3F56}"/>
              </a:ext>
            </a:extLst>
          </p:cNvPr>
          <p:cNvSpPr txBox="1"/>
          <p:nvPr/>
        </p:nvSpPr>
        <p:spPr>
          <a:xfrm>
            <a:off x="1371600" y="994418"/>
            <a:ext cx="3340979" cy="584775"/>
          </a:xfrm>
          <a:prstGeom prst="rect">
            <a:avLst/>
          </a:prstGeom>
          <a:noFill/>
        </p:spPr>
        <p:txBody>
          <a:bodyPr wrap="none" rtlCol="0">
            <a:spAutoFit/>
          </a:bodyPr>
          <a:lstStyle/>
          <a:p>
            <a:r>
              <a:rPr lang="en-US" sz="3200" dirty="0"/>
              <a:t>b</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Quản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lí</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chất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thải</a:t>
            </a:r>
            <a:endParaRPr lang="vi-VN" sz="3200" dirty="0">
              <a:latin typeface="Times New Roman" panose="02020603050405020304" pitchFamily="18" charset="0"/>
              <a:cs typeface="Times New Roman" panose="02020603050405020304" pitchFamily="18" charset="0"/>
            </a:endParaRPr>
          </a:p>
        </p:txBody>
      </p:sp>
      <p:sp>
        <p:nvSpPr>
          <p:cNvPr id="5" name="Thought Bubble: Cloud 7">
            <a:extLst>
              <a:ext uri="{FF2B5EF4-FFF2-40B4-BE49-F238E27FC236}">
                <a16:creationId xmlns:a16="http://schemas.microsoft.com/office/drawing/2014/main" xmlns="" id="{B035488E-0128-415A-8389-4C8DAF6D4B95}"/>
              </a:ext>
            </a:extLst>
          </p:cNvPr>
          <p:cNvSpPr/>
          <p:nvPr/>
        </p:nvSpPr>
        <p:spPr>
          <a:xfrm>
            <a:off x="13369871" y="1608252"/>
            <a:ext cx="4267200" cy="3753447"/>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itchFamily="18" charset="0"/>
                <a:cs typeface="Times New Roman" pitchFamily="18" charset="0"/>
              </a:rPr>
              <a:t>Giữa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ao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nuôi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quảng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canh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ao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nuôi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thâm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canh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ao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nuôi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nào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nhiều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chất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thải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tạo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ra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từ</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thức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ăn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hơn</a:t>
            </a:r>
            <a:r>
              <a:rPr lang="en-US" sz="2800" dirty="0">
                <a:solidFill>
                  <a:srgbClr val="FF0000"/>
                </a:solidFill>
                <a:latin typeface="Times New Roman" pitchFamily="18" charset="0"/>
                <a:cs typeface="Times New Roman" pitchFamily="18" charset="0"/>
              </a:rPr>
              <a:t>? </a:t>
            </a:r>
          </a:p>
        </p:txBody>
      </p:sp>
      <p:sp>
        <p:nvSpPr>
          <p:cNvPr id="6" name="Rectangle 5"/>
          <p:cNvSpPr/>
          <p:nvPr/>
        </p:nvSpPr>
        <p:spPr>
          <a:xfrm>
            <a:off x="1379913" y="1790700"/>
            <a:ext cx="11353800" cy="2246769"/>
          </a:xfrm>
          <a:prstGeom prst="rect">
            <a:avLst/>
          </a:prstGeom>
        </p:spPr>
        <p:txBody>
          <a:bodyPr wrap="square">
            <a:spAutoFit/>
          </a:bodyPr>
          <a:lstStyle/>
          <a:p>
            <a:r>
              <a:rPr lang="en-US" sz="2800" dirty="0" err="1">
                <a:latin typeface="Times New Roman" pitchFamily="18" charset="0"/>
                <a:cs typeface="Times New Roman" pitchFamily="18" charset="0"/>
              </a:rPr>
              <a:t>Quản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giúp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bỏ</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khỏi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nuôi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bỏ</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bỏ</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hữu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còn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giúp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phù</a:t>
            </a:r>
            <a:r>
              <a:rPr lang="en-US" sz="2800" dirty="0">
                <a:latin typeface="Times New Roman" pitchFamily="18" charset="0"/>
                <a:cs typeface="Times New Roman" pitchFamily="18" charset="0"/>
              </a:rPr>
              <a:t> du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màu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nuôi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oxygen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a:t>
            </a:r>
            <a:r>
              <a:rPr lang="en-US" sz="2800" dirty="0">
                <a:latin typeface="Times New Roman" pitchFamily="18" charset="0"/>
                <a:cs typeface="Times New Roman" pitchFamily="18" charset="0"/>
              </a:rPr>
              <a:t> </a:t>
            </a:r>
          </a:p>
        </p:txBody>
      </p:sp>
      <p:sp>
        <p:nvSpPr>
          <p:cNvPr id="7" name="Thought Bubble: Cloud 7">
            <a:extLst>
              <a:ext uri="{FF2B5EF4-FFF2-40B4-BE49-F238E27FC236}">
                <a16:creationId xmlns:a16="http://schemas.microsoft.com/office/drawing/2014/main" xmlns="" id="{B035488E-0128-415A-8389-4C8DAF6D4B95}"/>
              </a:ext>
            </a:extLst>
          </p:cNvPr>
          <p:cNvSpPr/>
          <p:nvPr/>
        </p:nvSpPr>
        <p:spPr>
          <a:xfrm>
            <a:off x="13578816" y="723900"/>
            <a:ext cx="4419600" cy="3022581"/>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itchFamily="18" charset="0"/>
                <a:cs typeface="Times New Roman" pitchFamily="18" charset="0"/>
              </a:rPr>
              <a:t>Quản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lí</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chất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thải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ảnh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hưởng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như</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thế</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nào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đến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chất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lượng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nước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nuôi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thuỷ</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sản</a:t>
            </a:r>
            <a:r>
              <a:rPr lang="en-US" sz="2800" dirty="0">
                <a:solidFill>
                  <a:srgbClr val="FF0000"/>
                </a:solidFill>
                <a:latin typeface="Times New Roman" pitchFamily="18" charset="0"/>
                <a:cs typeface="Times New Roman" pitchFamily="18" charset="0"/>
              </a:rPr>
              <a:t>? </a:t>
            </a:r>
          </a:p>
        </p:txBody>
      </p:sp>
      <p:sp>
        <p:nvSpPr>
          <p:cNvPr id="3" name="Rectangle 2"/>
          <p:cNvSpPr/>
          <p:nvPr/>
        </p:nvSpPr>
        <p:spPr>
          <a:xfrm>
            <a:off x="1381298" y="4159359"/>
            <a:ext cx="11353800" cy="1815882"/>
          </a:xfrm>
          <a:prstGeom prst="rect">
            <a:avLst/>
          </a:prstGeom>
        </p:spPr>
        <p:txBody>
          <a:bodyPr wrap="square">
            <a:spAutoFit/>
          </a:bodyPr>
          <a:lstStyle/>
          <a:p>
            <a:r>
              <a:rPr lang="en-US" sz="2800" dirty="0" smtClean="0">
                <a:solidFill>
                  <a:srgbClr val="00B050"/>
                </a:solidFill>
                <a:latin typeface="Times New Roman" pitchFamily="18" charset="0"/>
                <a:cs typeface="Times New Roman" pitchFamily="18" charset="0"/>
              </a:rPr>
              <a:t>(</a:t>
            </a:r>
            <a:r>
              <a:rPr lang="en-US" sz="2800" dirty="0" err="1" smtClean="0">
                <a:solidFill>
                  <a:srgbClr val="00B050"/>
                </a:solidFill>
                <a:latin typeface="Times New Roman" pitchFamily="18" charset="0"/>
                <a:cs typeface="Times New Roman" pitchFamily="18" charset="0"/>
              </a:rPr>
              <a:t>Ao</a:t>
            </a:r>
            <a:r>
              <a:rPr lang="en-US" sz="2800" dirty="0" smtClean="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nuôi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thâm</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canh</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tạo</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ra</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nhiều</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chất</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thải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từ</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thức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ăn</a:t>
            </a:r>
            <a:r>
              <a:rPr lang="en-US" sz="2800" dirty="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hơn</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Các</a:t>
            </a:r>
            <a:r>
              <a:rPr lang="en-US" sz="2800" dirty="0" smtClean="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ao</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nuôi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thâm</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canh</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có</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mật</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độ</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nuôi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cao</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sử</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dụng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nhiều</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thức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ăn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hơn</a:t>
            </a:r>
            <a:r>
              <a:rPr lang="en-US" sz="2800" dirty="0">
                <a:solidFill>
                  <a:srgbClr val="00B050"/>
                </a:solidFill>
                <a:latin typeface="Times New Roman" pitchFamily="18" charset="0"/>
                <a:cs typeface="Times New Roman" pitchFamily="18" charset="0"/>
              </a:rPr>
              <a:t>. Do </a:t>
            </a:r>
            <a:r>
              <a:rPr lang="en-US" sz="2800" dirty="0" err="1">
                <a:solidFill>
                  <a:srgbClr val="00B050"/>
                </a:solidFill>
                <a:latin typeface="Times New Roman" pitchFamily="18" charset="0"/>
                <a:cs typeface="Times New Roman" pitchFamily="18" charset="0"/>
              </a:rPr>
              <a:t>đó</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lượng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chất</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thải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từ</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thức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ăn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thừa</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thức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ăn</a:t>
            </a:r>
            <a:r>
              <a:rPr lang="en-US" sz="2800" dirty="0">
                <a:solidFill>
                  <a:srgbClr val="00B050"/>
                </a:solidFill>
                <a:latin typeface="Times New Roman" pitchFamily="18" charset="0"/>
                <a:cs typeface="Times New Roman" pitchFamily="18" charset="0"/>
              </a:rPr>
              <a:t> tan </a:t>
            </a:r>
            <a:r>
              <a:rPr lang="en-US" sz="2800" dirty="0" err="1">
                <a:solidFill>
                  <a:srgbClr val="00B050"/>
                </a:solidFill>
                <a:latin typeface="Times New Roman" pitchFamily="18" charset="0"/>
                <a:cs typeface="Times New Roman" pitchFamily="18" charset="0"/>
              </a:rPr>
              <a:t>rã</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và</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phân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thải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của</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động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vật</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nhiều</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hơn</a:t>
            </a:r>
            <a:r>
              <a:rPr lang="en-US" sz="2800" dirty="0">
                <a:solidFill>
                  <a:srgbClr val="00B050"/>
                </a:solidFill>
                <a:latin typeface="Times New Roman" pitchFamily="18" charset="0"/>
                <a:cs typeface="Times New Roman" pitchFamily="18" charset="0"/>
              </a:rPr>
              <a:t> so </a:t>
            </a:r>
            <a:r>
              <a:rPr lang="en-US" sz="2800" dirty="0" err="1">
                <a:solidFill>
                  <a:srgbClr val="00B050"/>
                </a:solidFill>
                <a:latin typeface="Times New Roman" pitchFamily="18" charset="0"/>
                <a:cs typeface="Times New Roman" pitchFamily="18" charset="0"/>
              </a:rPr>
              <a:t>với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ao</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nuôi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quảng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canh</a:t>
            </a:r>
            <a:r>
              <a:rPr lang="en-US" sz="2800" dirty="0">
                <a:solidFill>
                  <a:srgbClr val="00B050"/>
                </a:solidFill>
                <a:latin typeface="Times New Roman" pitchFamily="18" charset="0"/>
                <a:cs typeface="Times New Roman" pitchFamily="18" charset="0"/>
              </a:rPr>
              <a:t>. </a:t>
            </a:r>
            <a:r>
              <a:rPr lang="en-US" sz="2800" dirty="0" smtClean="0">
                <a:solidFill>
                  <a:srgbClr val="00B050"/>
                </a:solidFill>
                <a:latin typeface="Times New Roman" pitchFamily="18" charset="0"/>
                <a:cs typeface="Times New Roman" pitchFamily="18" charset="0"/>
              </a:rPr>
              <a:t>)</a:t>
            </a:r>
            <a:endParaRPr lang="en-US" sz="2800" dirty="0">
              <a:solidFill>
                <a:srgbClr val="00B050"/>
              </a:solidFill>
              <a:latin typeface="Times New Roman" pitchFamily="18" charset="0"/>
              <a:cs typeface="Times New Roman" pitchFamily="18" charset="0"/>
            </a:endParaRPr>
          </a:p>
        </p:txBody>
      </p:sp>
      <p:sp>
        <p:nvSpPr>
          <p:cNvPr id="10" name="Thought Bubble: Cloud 7">
            <a:extLst>
              <a:ext uri="{FF2B5EF4-FFF2-40B4-BE49-F238E27FC236}">
                <a16:creationId xmlns:a16="http://schemas.microsoft.com/office/drawing/2014/main" xmlns="" id="{B035488E-0128-415A-8389-4C8DAF6D4B95}"/>
              </a:ext>
            </a:extLst>
          </p:cNvPr>
          <p:cNvSpPr/>
          <p:nvPr/>
        </p:nvSpPr>
        <p:spPr>
          <a:xfrm>
            <a:off x="13666358" y="4245244"/>
            <a:ext cx="3970713" cy="3220047"/>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itchFamily="18" charset="0"/>
                <a:cs typeface="Times New Roman" pitchFamily="18" charset="0"/>
              </a:rPr>
              <a:t>Những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pháp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nào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được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sử</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dụng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để</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quản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lí</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hiệu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quả</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chất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thải</a:t>
            </a:r>
            <a:r>
              <a:rPr lang="en-US" sz="2800" dirty="0">
                <a:latin typeface="Times New Roman" pitchFamily="18" charset="0"/>
                <a:cs typeface="Times New Roman" pitchFamily="18" charset="0"/>
              </a:rPr>
              <a:t>? </a:t>
            </a:r>
            <a:endParaRPr lang="en-US" sz="2800" dirty="0">
              <a:solidFill>
                <a:srgbClr val="FF0000"/>
              </a:solidFill>
              <a:latin typeface="Times New Roman" pitchFamily="18" charset="0"/>
              <a:cs typeface="Times New Roman" pitchFamily="18" charset="0"/>
            </a:endParaRPr>
          </a:p>
        </p:txBody>
      </p:sp>
      <p:sp>
        <p:nvSpPr>
          <p:cNvPr id="4" name="Rectangle 3"/>
          <p:cNvSpPr/>
          <p:nvPr/>
        </p:nvSpPr>
        <p:spPr>
          <a:xfrm>
            <a:off x="1371600" y="6233041"/>
            <a:ext cx="10981113" cy="2677656"/>
          </a:xfrm>
          <a:prstGeom prst="rect">
            <a:avLst/>
          </a:prstGeom>
        </p:spPr>
        <p:txBody>
          <a:bodyPr wrap="square">
            <a:spAutoFit/>
          </a:bodyPr>
          <a:lstStyle/>
          <a:p>
            <a:r>
              <a:rPr lang="en-US" sz="2800" dirty="0">
                <a:solidFill>
                  <a:srgbClr val="FF000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Đối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nuôi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nuôi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biofloc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vi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huỷ</a:t>
            </a:r>
            <a:r>
              <a:rPr lang="en-US" sz="2800" dirty="0" smtClean="0">
                <a:latin typeface="Times New Roman" pitchFamily="18" charset="0"/>
                <a:cs typeface="Times New Roman" pitchFamily="18" charset="0"/>
              </a:rPr>
              <a:t>.</a:t>
            </a:r>
            <a:r>
              <a:rPr lang="en-US" sz="2800" dirty="0"/>
              <a:t> </a:t>
            </a:r>
            <a:r>
              <a:rPr lang="en-US" sz="2800" dirty="0" err="1">
                <a:latin typeface="Times New Roman" pitchFamily="18" charset="0"/>
                <a:cs typeface="Times New Roman" pitchFamily="18" charset="0"/>
              </a:rPr>
              <a:t>C</a:t>
            </a:r>
            <a:r>
              <a:rPr lang="en-US" sz="2800" dirty="0" err="1" smtClean="0">
                <a:latin typeface="Times New Roman" pitchFamily="18" charset="0"/>
                <a:cs typeface="Times New Roman" pitchFamily="18" charset="0"/>
              </a:rPr>
              <a:t>ó</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thêm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rô</a:t>
            </a:r>
            <a:r>
              <a:rPr lang="en-US" sz="2800" dirty="0">
                <a:latin typeface="Times New Roman" pitchFamily="18" charset="0"/>
                <a:cs typeface="Times New Roman" pitchFamily="18" charset="0"/>
              </a:rPr>
              <a:t> phi, </a:t>
            </a:r>
            <a:r>
              <a:rPr lang="en-US" sz="2800" dirty="0" err="1">
                <a:latin typeface="Times New Roman" pitchFamily="18" charset="0"/>
                <a:cs typeface="Times New Roman" pitchFamily="18" charset="0"/>
              </a:rPr>
              <a:t>cá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mè</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hữu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p>
          <a:p>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11" name="Rectangle 10"/>
          <p:cNvSpPr/>
          <p:nvPr/>
        </p:nvSpPr>
        <p:spPr>
          <a:xfrm>
            <a:off x="1219200" y="8738402"/>
            <a:ext cx="10088880" cy="954107"/>
          </a:xfrm>
          <a:prstGeom prst="rect">
            <a:avLst/>
          </a:prstGeom>
        </p:spPr>
        <p:txBody>
          <a:bodyPr wrap="square">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nuôi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nuôi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tôm</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rừng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tôm</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lúa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tôm</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thuỷ</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p>
        </p:txBody>
      </p:sp>
    </p:spTree>
    <p:extLst>
      <p:ext uri="{BB962C8B-B14F-4D97-AF65-F5344CB8AC3E}">
        <p14:creationId xmlns:p14="http://schemas.microsoft.com/office/powerpoint/2010/main" val="315949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7" grpId="0" animBg="1"/>
      <p:bldP spid="7" grpId="1" animBg="1"/>
      <p:bldP spid="3" grpId="0"/>
      <p:bldP spid="10" grpId="0" animBg="1"/>
      <p:bldP spid="4"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771932" y="594970"/>
            <a:ext cx="17059250" cy="9220200"/>
            <a:chOff x="0" y="0"/>
            <a:chExt cx="20320203" cy="11416259"/>
          </a:xfrm>
        </p:grpSpPr>
        <p:sp>
          <p:nvSpPr>
            <p:cNvPr id="7" name="Freeform 7"/>
            <p:cNvSpPr/>
            <p:nvPr/>
          </p:nvSpPr>
          <p:spPr>
            <a:xfrm>
              <a:off x="0" y="0"/>
              <a:ext cx="20320254" cy="11416284"/>
            </a:xfrm>
            <a:custGeom>
              <a:avLst/>
              <a:gdLst/>
              <a:ahLst/>
              <a:cxnLst/>
              <a:rect l="l" t="t" r="r" b="b"/>
              <a:pathLst>
                <a:path w="20320254" h="11416284">
                  <a:moveTo>
                    <a:pt x="0" y="0"/>
                  </a:moveTo>
                  <a:lnTo>
                    <a:pt x="20320254" y="0"/>
                  </a:lnTo>
                  <a:lnTo>
                    <a:pt x="20320254" y="11416284"/>
                  </a:lnTo>
                  <a:lnTo>
                    <a:pt x="0" y="11416284"/>
                  </a:lnTo>
                  <a:lnTo>
                    <a:pt x="0" y="0"/>
                  </a:lnTo>
                  <a:close/>
                </a:path>
              </a:pathLst>
            </a:custGeom>
            <a:blipFill>
              <a:blip r:embed="rId3"/>
              <a:stretch>
                <a:fillRect t="-196" b="-195"/>
              </a:stretch>
            </a:blipFill>
          </p:spPr>
        </p:sp>
      </p:grpSp>
      <p:sp>
        <p:nvSpPr>
          <p:cNvPr id="8" name="Freeform 8"/>
          <p:cNvSpPr/>
          <p:nvPr/>
        </p:nvSpPr>
        <p:spPr>
          <a:xfrm>
            <a:off x="1876297" y="1346043"/>
            <a:ext cx="15404141" cy="8079166"/>
          </a:xfrm>
          <a:custGeom>
            <a:avLst/>
            <a:gdLst/>
            <a:ahLst/>
            <a:cxnLst/>
            <a:rect l="l" t="t" r="r" b="b"/>
            <a:pathLst>
              <a:path w="12389849" h="7009419">
                <a:moveTo>
                  <a:pt x="0" y="0"/>
                </a:moveTo>
                <a:lnTo>
                  <a:pt x="12389849" y="0"/>
                </a:lnTo>
                <a:lnTo>
                  <a:pt x="12389849" y="7009419"/>
                </a:lnTo>
                <a:lnTo>
                  <a:pt x="0" y="70094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9" name="Group 9"/>
          <p:cNvGrpSpPr/>
          <p:nvPr/>
        </p:nvGrpSpPr>
        <p:grpSpPr>
          <a:xfrm rot="1173307">
            <a:off x="8078518" y="9126609"/>
            <a:ext cx="1404737" cy="1316987"/>
            <a:chOff x="0" y="0"/>
            <a:chExt cx="1673259" cy="1630667"/>
          </a:xfrm>
        </p:grpSpPr>
        <p:sp>
          <p:nvSpPr>
            <p:cNvPr id="10" name="Freeform 10"/>
            <p:cNvSpPr/>
            <p:nvPr/>
          </p:nvSpPr>
          <p:spPr>
            <a:xfrm>
              <a:off x="0" y="0"/>
              <a:ext cx="1673225" cy="1630680"/>
            </a:xfrm>
            <a:custGeom>
              <a:avLst/>
              <a:gdLst/>
              <a:ahLst/>
              <a:cxnLst/>
              <a:rect l="l" t="t" r="r" b="b"/>
              <a:pathLst>
                <a:path w="1673225" h="1630680">
                  <a:moveTo>
                    <a:pt x="0" y="0"/>
                  </a:moveTo>
                  <a:lnTo>
                    <a:pt x="1673225" y="0"/>
                  </a:lnTo>
                  <a:lnTo>
                    <a:pt x="1673225" y="1630680"/>
                  </a:lnTo>
                  <a:lnTo>
                    <a:pt x="0" y="1630680"/>
                  </a:lnTo>
                  <a:lnTo>
                    <a:pt x="0" y="0"/>
                  </a:lnTo>
                  <a:close/>
                </a:path>
              </a:pathLst>
            </a:custGeom>
            <a:blipFill>
              <a:blip r:embed="rId6"/>
              <a:stretch>
                <a:fillRect t="-139" r="-2" b="-139"/>
              </a:stretch>
            </a:blipFill>
          </p:spPr>
        </p:sp>
      </p:grpSp>
      <p:grpSp>
        <p:nvGrpSpPr>
          <p:cNvPr id="11" name="Group 11"/>
          <p:cNvGrpSpPr/>
          <p:nvPr/>
        </p:nvGrpSpPr>
        <p:grpSpPr>
          <a:xfrm>
            <a:off x="8077200" y="-74653"/>
            <a:ext cx="1407384" cy="1567713"/>
            <a:chOff x="0" y="0"/>
            <a:chExt cx="1676412" cy="1941109"/>
          </a:xfrm>
        </p:grpSpPr>
        <p:sp>
          <p:nvSpPr>
            <p:cNvPr id="12" name="Freeform 12"/>
            <p:cNvSpPr/>
            <p:nvPr/>
          </p:nvSpPr>
          <p:spPr>
            <a:xfrm>
              <a:off x="0" y="0"/>
              <a:ext cx="1676400" cy="1941068"/>
            </a:xfrm>
            <a:custGeom>
              <a:avLst/>
              <a:gdLst/>
              <a:ahLst/>
              <a:cxnLst/>
              <a:rect l="l" t="t" r="r" b="b"/>
              <a:pathLst>
                <a:path w="1676400" h="1941068">
                  <a:moveTo>
                    <a:pt x="0" y="0"/>
                  </a:moveTo>
                  <a:lnTo>
                    <a:pt x="1676400" y="0"/>
                  </a:lnTo>
                  <a:lnTo>
                    <a:pt x="1676400" y="1941068"/>
                  </a:lnTo>
                  <a:lnTo>
                    <a:pt x="0" y="1941068"/>
                  </a:lnTo>
                  <a:lnTo>
                    <a:pt x="0" y="0"/>
                  </a:lnTo>
                  <a:close/>
                </a:path>
              </a:pathLst>
            </a:custGeom>
            <a:blipFill>
              <a:blip r:embed="rId7"/>
              <a:stretch>
                <a:fillRect b="-2"/>
              </a:stretch>
            </a:blipFill>
          </p:spPr>
        </p:sp>
      </p:grpSp>
      <p:grpSp>
        <p:nvGrpSpPr>
          <p:cNvPr id="13" name="Group 13"/>
          <p:cNvGrpSpPr/>
          <p:nvPr/>
        </p:nvGrpSpPr>
        <p:grpSpPr>
          <a:xfrm rot="-211310">
            <a:off x="26826" y="351832"/>
            <a:ext cx="2074487" cy="1988444"/>
            <a:chOff x="0" y="0"/>
            <a:chExt cx="2471035" cy="2462049"/>
          </a:xfrm>
        </p:grpSpPr>
        <p:sp>
          <p:nvSpPr>
            <p:cNvPr id="14" name="Freeform 14"/>
            <p:cNvSpPr/>
            <p:nvPr/>
          </p:nvSpPr>
          <p:spPr>
            <a:xfrm>
              <a:off x="0" y="0"/>
              <a:ext cx="2471039" cy="2462022"/>
            </a:xfrm>
            <a:custGeom>
              <a:avLst/>
              <a:gdLst/>
              <a:ahLst/>
              <a:cxnLst/>
              <a:rect l="l" t="t" r="r" b="b"/>
              <a:pathLst>
                <a:path w="2471039" h="2462022">
                  <a:moveTo>
                    <a:pt x="0" y="0"/>
                  </a:moveTo>
                  <a:lnTo>
                    <a:pt x="2471039" y="0"/>
                  </a:lnTo>
                  <a:lnTo>
                    <a:pt x="2471039" y="2462022"/>
                  </a:lnTo>
                  <a:lnTo>
                    <a:pt x="0" y="2462022"/>
                  </a:lnTo>
                  <a:lnTo>
                    <a:pt x="0" y="0"/>
                  </a:lnTo>
                  <a:close/>
                </a:path>
              </a:pathLst>
            </a:custGeom>
            <a:blipFill>
              <a:blip r:embed="rId8"/>
              <a:stretch>
                <a:fillRect t="-182" b="-183"/>
              </a:stretch>
            </a:blipFill>
          </p:spPr>
        </p:sp>
      </p:grpSp>
      <p:grpSp>
        <p:nvGrpSpPr>
          <p:cNvPr id="15" name="Group 15"/>
          <p:cNvGrpSpPr/>
          <p:nvPr/>
        </p:nvGrpSpPr>
        <p:grpSpPr>
          <a:xfrm>
            <a:off x="84864" y="8718194"/>
            <a:ext cx="2110796" cy="1414057"/>
            <a:chOff x="0" y="0"/>
            <a:chExt cx="2514284" cy="1750856"/>
          </a:xfrm>
        </p:grpSpPr>
        <p:sp>
          <p:nvSpPr>
            <p:cNvPr id="16" name="Freeform 16"/>
            <p:cNvSpPr/>
            <p:nvPr/>
          </p:nvSpPr>
          <p:spPr>
            <a:xfrm>
              <a:off x="0" y="0"/>
              <a:ext cx="2514346" cy="1750822"/>
            </a:xfrm>
            <a:custGeom>
              <a:avLst/>
              <a:gdLst/>
              <a:ahLst/>
              <a:cxnLst/>
              <a:rect l="l" t="t" r="r" b="b"/>
              <a:pathLst>
                <a:path w="2514346" h="1750822">
                  <a:moveTo>
                    <a:pt x="0" y="0"/>
                  </a:moveTo>
                  <a:lnTo>
                    <a:pt x="2514346" y="0"/>
                  </a:lnTo>
                  <a:lnTo>
                    <a:pt x="2514346" y="1750822"/>
                  </a:lnTo>
                  <a:lnTo>
                    <a:pt x="0" y="1750822"/>
                  </a:lnTo>
                  <a:lnTo>
                    <a:pt x="0" y="0"/>
                  </a:lnTo>
                  <a:close/>
                </a:path>
              </a:pathLst>
            </a:custGeom>
            <a:blipFill>
              <a:blip r:embed="rId9"/>
              <a:stretch>
                <a:fillRect l="-208" r="-206" b="-1"/>
              </a:stretch>
            </a:blipFill>
          </p:spPr>
        </p:sp>
      </p:grpSp>
      <p:grpSp>
        <p:nvGrpSpPr>
          <p:cNvPr id="18" name="Group 18"/>
          <p:cNvGrpSpPr/>
          <p:nvPr/>
        </p:nvGrpSpPr>
        <p:grpSpPr>
          <a:xfrm rot="403428">
            <a:off x="16137439" y="30573"/>
            <a:ext cx="2231793" cy="2215512"/>
            <a:chOff x="0" y="0"/>
            <a:chExt cx="2658411" cy="2743200"/>
          </a:xfrm>
        </p:grpSpPr>
        <p:sp>
          <p:nvSpPr>
            <p:cNvPr id="19" name="Freeform 19"/>
            <p:cNvSpPr/>
            <p:nvPr/>
          </p:nvSpPr>
          <p:spPr>
            <a:xfrm>
              <a:off x="0" y="0"/>
              <a:ext cx="2658364" cy="2743200"/>
            </a:xfrm>
            <a:custGeom>
              <a:avLst/>
              <a:gdLst/>
              <a:ahLst/>
              <a:cxnLst/>
              <a:rect l="l" t="t" r="r" b="b"/>
              <a:pathLst>
                <a:path w="2658364" h="2743200">
                  <a:moveTo>
                    <a:pt x="0" y="0"/>
                  </a:moveTo>
                  <a:lnTo>
                    <a:pt x="2658364" y="0"/>
                  </a:lnTo>
                  <a:lnTo>
                    <a:pt x="2658364" y="2743200"/>
                  </a:lnTo>
                  <a:lnTo>
                    <a:pt x="0" y="2743200"/>
                  </a:lnTo>
                  <a:lnTo>
                    <a:pt x="0" y="0"/>
                  </a:lnTo>
                  <a:close/>
                </a:path>
              </a:pathLst>
            </a:custGeom>
            <a:blipFill>
              <a:blip r:embed="rId10"/>
              <a:stretch>
                <a:fillRect l="-161" r="-163"/>
              </a:stretch>
            </a:blipFill>
          </p:spPr>
        </p:sp>
      </p:grpSp>
      <p:grpSp>
        <p:nvGrpSpPr>
          <p:cNvPr id="20" name="Group 20"/>
          <p:cNvGrpSpPr/>
          <p:nvPr/>
        </p:nvGrpSpPr>
        <p:grpSpPr>
          <a:xfrm rot="-417858">
            <a:off x="16163542" y="8272565"/>
            <a:ext cx="1949620" cy="1903259"/>
            <a:chOff x="0" y="0"/>
            <a:chExt cx="2322299" cy="2356576"/>
          </a:xfrm>
        </p:grpSpPr>
        <p:sp>
          <p:nvSpPr>
            <p:cNvPr id="21" name="Freeform 21"/>
            <p:cNvSpPr/>
            <p:nvPr/>
          </p:nvSpPr>
          <p:spPr>
            <a:xfrm>
              <a:off x="0" y="0"/>
              <a:ext cx="2322322" cy="2356612"/>
            </a:xfrm>
            <a:custGeom>
              <a:avLst/>
              <a:gdLst/>
              <a:ahLst/>
              <a:cxnLst/>
              <a:rect l="l" t="t" r="r" b="b"/>
              <a:pathLst>
                <a:path w="2322322" h="2356612">
                  <a:moveTo>
                    <a:pt x="0" y="0"/>
                  </a:moveTo>
                  <a:lnTo>
                    <a:pt x="2322322" y="0"/>
                  </a:lnTo>
                  <a:lnTo>
                    <a:pt x="2322322" y="2356612"/>
                  </a:lnTo>
                  <a:lnTo>
                    <a:pt x="0" y="2356612"/>
                  </a:lnTo>
                  <a:lnTo>
                    <a:pt x="0" y="0"/>
                  </a:lnTo>
                  <a:close/>
                </a:path>
              </a:pathLst>
            </a:custGeom>
            <a:blipFill>
              <a:blip r:embed="rId11"/>
              <a:stretch>
                <a:fillRect l="-192" r="-191" b="1"/>
              </a:stretch>
            </a:blipFill>
          </p:spPr>
        </p:sp>
      </p:grpSp>
      <p:grpSp>
        <p:nvGrpSpPr>
          <p:cNvPr id="22" name="Group 22"/>
          <p:cNvGrpSpPr/>
          <p:nvPr/>
        </p:nvGrpSpPr>
        <p:grpSpPr>
          <a:xfrm rot="-547271">
            <a:off x="101979" y="4522381"/>
            <a:ext cx="1832850" cy="1840194"/>
            <a:chOff x="0" y="0"/>
            <a:chExt cx="2183208" cy="2278491"/>
          </a:xfrm>
        </p:grpSpPr>
        <p:sp>
          <p:nvSpPr>
            <p:cNvPr id="23" name="Freeform 23"/>
            <p:cNvSpPr/>
            <p:nvPr/>
          </p:nvSpPr>
          <p:spPr>
            <a:xfrm>
              <a:off x="0" y="0"/>
              <a:ext cx="2183257" cy="2278507"/>
            </a:xfrm>
            <a:custGeom>
              <a:avLst/>
              <a:gdLst/>
              <a:ahLst/>
              <a:cxnLst/>
              <a:rect l="l" t="t" r="r" b="b"/>
              <a:pathLst>
                <a:path w="2183257" h="2278507">
                  <a:moveTo>
                    <a:pt x="0" y="0"/>
                  </a:moveTo>
                  <a:lnTo>
                    <a:pt x="2183257" y="0"/>
                  </a:lnTo>
                  <a:lnTo>
                    <a:pt x="2183257" y="2278507"/>
                  </a:lnTo>
                  <a:lnTo>
                    <a:pt x="0" y="2278507"/>
                  </a:lnTo>
                  <a:lnTo>
                    <a:pt x="0" y="0"/>
                  </a:lnTo>
                  <a:close/>
                </a:path>
              </a:pathLst>
            </a:custGeom>
            <a:blipFill>
              <a:blip r:embed="rId12"/>
              <a:stretch>
                <a:fillRect l="-152" r="-150"/>
              </a:stretch>
            </a:blipFill>
          </p:spPr>
        </p:sp>
      </p:grpSp>
      <p:grpSp>
        <p:nvGrpSpPr>
          <p:cNvPr id="24" name="Group 24"/>
          <p:cNvGrpSpPr/>
          <p:nvPr/>
        </p:nvGrpSpPr>
        <p:grpSpPr>
          <a:xfrm rot="808354">
            <a:off x="16687175" y="4165581"/>
            <a:ext cx="1638487" cy="2078998"/>
            <a:chOff x="0" y="0"/>
            <a:chExt cx="1951691" cy="2574172"/>
          </a:xfrm>
        </p:grpSpPr>
        <p:sp>
          <p:nvSpPr>
            <p:cNvPr id="25" name="Freeform 25"/>
            <p:cNvSpPr/>
            <p:nvPr/>
          </p:nvSpPr>
          <p:spPr>
            <a:xfrm>
              <a:off x="0" y="0"/>
              <a:ext cx="1951736" cy="2574163"/>
            </a:xfrm>
            <a:custGeom>
              <a:avLst/>
              <a:gdLst/>
              <a:ahLst/>
              <a:cxnLst/>
              <a:rect l="l" t="t" r="r" b="b"/>
              <a:pathLst>
                <a:path w="1951736" h="2574163">
                  <a:moveTo>
                    <a:pt x="0" y="0"/>
                  </a:moveTo>
                  <a:lnTo>
                    <a:pt x="1951736" y="0"/>
                  </a:lnTo>
                  <a:lnTo>
                    <a:pt x="1951736" y="2574163"/>
                  </a:lnTo>
                  <a:lnTo>
                    <a:pt x="0" y="2574163"/>
                  </a:lnTo>
                  <a:lnTo>
                    <a:pt x="0" y="0"/>
                  </a:lnTo>
                  <a:close/>
                </a:path>
              </a:pathLst>
            </a:custGeom>
            <a:blipFill>
              <a:blip r:embed="rId13"/>
              <a:stretch>
                <a:fillRect l="-28" r="-26"/>
              </a:stretch>
            </a:blipFill>
          </p:spPr>
        </p:sp>
      </p:grpSp>
      <p:sp>
        <p:nvSpPr>
          <p:cNvPr id="2" name="TextBox 1"/>
          <p:cNvSpPr txBox="1"/>
          <p:nvPr/>
        </p:nvSpPr>
        <p:spPr>
          <a:xfrm>
            <a:off x="3891378" y="3495487"/>
            <a:ext cx="10820400" cy="1015663"/>
          </a:xfrm>
          <a:prstGeom prst="rect">
            <a:avLst/>
          </a:prstGeom>
          <a:noFill/>
        </p:spPr>
        <p:txBody>
          <a:bodyPr wrap="square" rtlCol="0">
            <a:spAutoFit/>
          </a:bodyPr>
          <a:lstStyle/>
          <a:p>
            <a:r>
              <a:rPr lang="en-US" sz="6000" dirty="0" smtClean="0">
                <a:solidFill>
                  <a:srgbClr val="FF0000"/>
                </a:solidFill>
                <a:latin typeface="Times New Roman" pitchFamily="18" charset="0"/>
                <a:cs typeface="Times New Roman" pitchFamily="18" charset="0"/>
              </a:rPr>
              <a:t>LUYỆN TẬP VÀ VẬN DỤNG</a:t>
            </a:r>
            <a:endParaRPr lang="en-US" sz="6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992060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771932" y="594970"/>
            <a:ext cx="17059250" cy="9220200"/>
            <a:chOff x="0" y="0"/>
            <a:chExt cx="20320203" cy="11416259"/>
          </a:xfrm>
        </p:grpSpPr>
        <p:sp>
          <p:nvSpPr>
            <p:cNvPr id="7" name="Freeform 7"/>
            <p:cNvSpPr/>
            <p:nvPr/>
          </p:nvSpPr>
          <p:spPr>
            <a:xfrm>
              <a:off x="0" y="0"/>
              <a:ext cx="20320254" cy="11416284"/>
            </a:xfrm>
            <a:custGeom>
              <a:avLst/>
              <a:gdLst/>
              <a:ahLst/>
              <a:cxnLst/>
              <a:rect l="l" t="t" r="r" b="b"/>
              <a:pathLst>
                <a:path w="20320254" h="11416284">
                  <a:moveTo>
                    <a:pt x="0" y="0"/>
                  </a:moveTo>
                  <a:lnTo>
                    <a:pt x="20320254" y="0"/>
                  </a:lnTo>
                  <a:lnTo>
                    <a:pt x="20320254" y="11416284"/>
                  </a:lnTo>
                  <a:lnTo>
                    <a:pt x="0" y="11416284"/>
                  </a:lnTo>
                  <a:lnTo>
                    <a:pt x="0" y="0"/>
                  </a:lnTo>
                  <a:close/>
                </a:path>
              </a:pathLst>
            </a:custGeom>
            <a:blipFill>
              <a:blip r:embed="rId3"/>
              <a:stretch>
                <a:fillRect t="-196" b="-195"/>
              </a:stretch>
            </a:blipFill>
          </p:spPr>
        </p:sp>
      </p:grpSp>
      <p:sp>
        <p:nvSpPr>
          <p:cNvPr id="8" name="Freeform 8"/>
          <p:cNvSpPr/>
          <p:nvPr/>
        </p:nvSpPr>
        <p:spPr>
          <a:xfrm>
            <a:off x="1876297" y="1346043"/>
            <a:ext cx="15404141" cy="8079166"/>
          </a:xfrm>
          <a:custGeom>
            <a:avLst/>
            <a:gdLst/>
            <a:ahLst/>
            <a:cxnLst/>
            <a:rect l="l" t="t" r="r" b="b"/>
            <a:pathLst>
              <a:path w="12389849" h="7009419">
                <a:moveTo>
                  <a:pt x="0" y="0"/>
                </a:moveTo>
                <a:lnTo>
                  <a:pt x="12389849" y="0"/>
                </a:lnTo>
                <a:lnTo>
                  <a:pt x="12389849" y="7009419"/>
                </a:lnTo>
                <a:lnTo>
                  <a:pt x="0" y="70094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9" name="Group 9"/>
          <p:cNvGrpSpPr/>
          <p:nvPr/>
        </p:nvGrpSpPr>
        <p:grpSpPr>
          <a:xfrm rot="1173307">
            <a:off x="8078518" y="9126609"/>
            <a:ext cx="1404737" cy="1316987"/>
            <a:chOff x="0" y="0"/>
            <a:chExt cx="1673259" cy="1630667"/>
          </a:xfrm>
        </p:grpSpPr>
        <p:sp>
          <p:nvSpPr>
            <p:cNvPr id="10" name="Freeform 10"/>
            <p:cNvSpPr/>
            <p:nvPr/>
          </p:nvSpPr>
          <p:spPr>
            <a:xfrm>
              <a:off x="0" y="0"/>
              <a:ext cx="1673225" cy="1630680"/>
            </a:xfrm>
            <a:custGeom>
              <a:avLst/>
              <a:gdLst/>
              <a:ahLst/>
              <a:cxnLst/>
              <a:rect l="l" t="t" r="r" b="b"/>
              <a:pathLst>
                <a:path w="1673225" h="1630680">
                  <a:moveTo>
                    <a:pt x="0" y="0"/>
                  </a:moveTo>
                  <a:lnTo>
                    <a:pt x="1673225" y="0"/>
                  </a:lnTo>
                  <a:lnTo>
                    <a:pt x="1673225" y="1630680"/>
                  </a:lnTo>
                  <a:lnTo>
                    <a:pt x="0" y="1630680"/>
                  </a:lnTo>
                  <a:lnTo>
                    <a:pt x="0" y="0"/>
                  </a:lnTo>
                  <a:close/>
                </a:path>
              </a:pathLst>
            </a:custGeom>
            <a:blipFill>
              <a:blip r:embed="rId6"/>
              <a:stretch>
                <a:fillRect t="-139" r="-2" b="-139"/>
              </a:stretch>
            </a:blipFill>
          </p:spPr>
        </p:sp>
      </p:grpSp>
      <p:grpSp>
        <p:nvGrpSpPr>
          <p:cNvPr id="11" name="Group 11"/>
          <p:cNvGrpSpPr/>
          <p:nvPr/>
        </p:nvGrpSpPr>
        <p:grpSpPr>
          <a:xfrm>
            <a:off x="8077200" y="-74653"/>
            <a:ext cx="1407384" cy="1567713"/>
            <a:chOff x="0" y="0"/>
            <a:chExt cx="1676412" cy="1941109"/>
          </a:xfrm>
        </p:grpSpPr>
        <p:sp>
          <p:nvSpPr>
            <p:cNvPr id="12" name="Freeform 12"/>
            <p:cNvSpPr/>
            <p:nvPr/>
          </p:nvSpPr>
          <p:spPr>
            <a:xfrm>
              <a:off x="0" y="0"/>
              <a:ext cx="1676400" cy="1941068"/>
            </a:xfrm>
            <a:custGeom>
              <a:avLst/>
              <a:gdLst/>
              <a:ahLst/>
              <a:cxnLst/>
              <a:rect l="l" t="t" r="r" b="b"/>
              <a:pathLst>
                <a:path w="1676400" h="1941068">
                  <a:moveTo>
                    <a:pt x="0" y="0"/>
                  </a:moveTo>
                  <a:lnTo>
                    <a:pt x="1676400" y="0"/>
                  </a:lnTo>
                  <a:lnTo>
                    <a:pt x="1676400" y="1941068"/>
                  </a:lnTo>
                  <a:lnTo>
                    <a:pt x="0" y="1941068"/>
                  </a:lnTo>
                  <a:lnTo>
                    <a:pt x="0" y="0"/>
                  </a:lnTo>
                  <a:close/>
                </a:path>
              </a:pathLst>
            </a:custGeom>
            <a:blipFill>
              <a:blip r:embed="rId7"/>
              <a:stretch>
                <a:fillRect b="-2"/>
              </a:stretch>
            </a:blipFill>
          </p:spPr>
        </p:sp>
      </p:grpSp>
      <p:grpSp>
        <p:nvGrpSpPr>
          <p:cNvPr id="13" name="Group 13"/>
          <p:cNvGrpSpPr/>
          <p:nvPr/>
        </p:nvGrpSpPr>
        <p:grpSpPr>
          <a:xfrm rot="-211310">
            <a:off x="26826" y="351832"/>
            <a:ext cx="2074487" cy="1988444"/>
            <a:chOff x="0" y="0"/>
            <a:chExt cx="2471035" cy="2462049"/>
          </a:xfrm>
        </p:grpSpPr>
        <p:sp>
          <p:nvSpPr>
            <p:cNvPr id="14" name="Freeform 14"/>
            <p:cNvSpPr/>
            <p:nvPr/>
          </p:nvSpPr>
          <p:spPr>
            <a:xfrm>
              <a:off x="0" y="0"/>
              <a:ext cx="2471039" cy="2462022"/>
            </a:xfrm>
            <a:custGeom>
              <a:avLst/>
              <a:gdLst/>
              <a:ahLst/>
              <a:cxnLst/>
              <a:rect l="l" t="t" r="r" b="b"/>
              <a:pathLst>
                <a:path w="2471039" h="2462022">
                  <a:moveTo>
                    <a:pt x="0" y="0"/>
                  </a:moveTo>
                  <a:lnTo>
                    <a:pt x="2471039" y="0"/>
                  </a:lnTo>
                  <a:lnTo>
                    <a:pt x="2471039" y="2462022"/>
                  </a:lnTo>
                  <a:lnTo>
                    <a:pt x="0" y="2462022"/>
                  </a:lnTo>
                  <a:lnTo>
                    <a:pt x="0" y="0"/>
                  </a:lnTo>
                  <a:close/>
                </a:path>
              </a:pathLst>
            </a:custGeom>
            <a:blipFill>
              <a:blip r:embed="rId8"/>
              <a:stretch>
                <a:fillRect t="-182" b="-183"/>
              </a:stretch>
            </a:blipFill>
          </p:spPr>
        </p:sp>
      </p:grpSp>
      <p:grpSp>
        <p:nvGrpSpPr>
          <p:cNvPr id="15" name="Group 15"/>
          <p:cNvGrpSpPr/>
          <p:nvPr/>
        </p:nvGrpSpPr>
        <p:grpSpPr>
          <a:xfrm>
            <a:off x="84864" y="8718194"/>
            <a:ext cx="2110796" cy="1414057"/>
            <a:chOff x="0" y="0"/>
            <a:chExt cx="2514284" cy="1750856"/>
          </a:xfrm>
        </p:grpSpPr>
        <p:sp>
          <p:nvSpPr>
            <p:cNvPr id="16" name="Freeform 16"/>
            <p:cNvSpPr/>
            <p:nvPr/>
          </p:nvSpPr>
          <p:spPr>
            <a:xfrm>
              <a:off x="0" y="0"/>
              <a:ext cx="2514346" cy="1750822"/>
            </a:xfrm>
            <a:custGeom>
              <a:avLst/>
              <a:gdLst/>
              <a:ahLst/>
              <a:cxnLst/>
              <a:rect l="l" t="t" r="r" b="b"/>
              <a:pathLst>
                <a:path w="2514346" h="1750822">
                  <a:moveTo>
                    <a:pt x="0" y="0"/>
                  </a:moveTo>
                  <a:lnTo>
                    <a:pt x="2514346" y="0"/>
                  </a:lnTo>
                  <a:lnTo>
                    <a:pt x="2514346" y="1750822"/>
                  </a:lnTo>
                  <a:lnTo>
                    <a:pt x="0" y="1750822"/>
                  </a:lnTo>
                  <a:lnTo>
                    <a:pt x="0" y="0"/>
                  </a:lnTo>
                  <a:close/>
                </a:path>
              </a:pathLst>
            </a:custGeom>
            <a:blipFill>
              <a:blip r:embed="rId9"/>
              <a:stretch>
                <a:fillRect l="-208" r="-206" b="-1"/>
              </a:stretch>
            </a:blipFill>
          </p:spPr>
        </p:sp>
      </p:grpSp>
      <p:sp>
        <p:nvSpPr>
          <p:cNvPr id="17" name="TextBox 17"/>
          <p:cNvSpPr txBox="1"/>
          <p:nvPr/>
        </p:nvSpPr>
        <p:spPr>
          <a:xfrm>
            <a:off x="3657600" y="1819539"/>
            <a:ext cx="11963400" cy="6771084"/>
          </a:xfrm>
          <a:prstGeom prst="rect">
            <a:avLst/>
          </a:prstGeom>
        </p:spPr>
        <p:txBody>
          <a:bodyPr wrap="square" lIns="0" tIns="0" rIns="0" bIns="0" rtlCol="0" anchor="t">
            <a:spAutoFit/>
          </a:bodyPr>
          <a:lstStyle/>
          <a:p>
            <a:r>
              <a:rPr lang="en-US" sz="4400" dirty="0" err="1">
                <a:latin typeface="Times New Roman" pitchFamily="18" charset="0"/>
                <a:cs typeface="Times New Roman" pitchFamily="18" charset="0"/>
              </a:rPr>
              <a:t>Câu</a:t>
            </a:r>
            <a:r>
              <a:rPr lang="en-US" sz="4400" dirty="0">
                <a:latin typeface="Times New Roman" pitchFamily="18" charset="0"/>
                <a:cs typeface="Times New Roman" pitchFamily="18" charset="0"/>
              </a:rPr>
              <a:t> 1.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loài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vung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nhiệt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đới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thích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hợp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nhiệt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độ</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bao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nhiêu</a:t>
            </a:r>
            <a:r>
              <a:rPr lang="en-US" sz="4400" dirty="0">
                <a:latin typeface="Times New Roman" pitchFamily="18" charset="0"/>
                <a:cs typeface="Times New Roman" pitchFamily="18" charset="0"/>
              </a:rPr>
              <a:t> 0C ?  </a:t>
            </a:r>
            <a:endParaRPr lang="en-US" sz="4400" dirty="0" smtClean="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A. 13 </a:t>
            </a:r>
            <a:r>
              <a:rPr lang="en-US" sz="4400" dirty="0">
                <a:latin typeface="Times New Roman" pitchFamily="18" charset="0"/>
                <a:cs typeface="Times New Roman" pitchFamily="18" charset="0"/>
              </a:rPr>
              <a:t>– 18                  </a:t>
            </a:r>
            <a:endParaRPr lang="en-US" sz="4400" dirty="0" smtClean="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B</a:t>
            </a:r>
            <a:r>
              <a:rPr lang="en-US" sz="4400" dirty="0">
                <a:latin typeface="Times New Roman" pitchFamily="18" charset="0"/>
                <a:cs typeface="Times New Roman" pitchFamily="18" charset="0"/>
              </a:rPr>
              <a:t>. 18 – 25             </a:t>
            </a:r>
            <a:endParaRPr lang="en-US" sz="4400" dirty="0" smtClean="0">
              <a:latin typeface="Times New Roman" pitchFamily="18" charset="0"/>
              <a:cs typeface="Times New Roman" pitchFamily="18" charset="0"/>
            </a:endParaRPr>
          </a:p>
          <a:p>
            <a:endParaRPr lang="en-US" sz="4400" u="sng"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C</a:t>
            </a:r>
            <a:r>
              <a:rPr lang="en-US" sz="4400" dirty="0">
                <a:latin typeface="Times New Roman" pitchFamily="18" charset="0"/>
                <a:cs typeface="Times New Roman" pitchFamily="18" charset="0"/>
              </a:rPr>
              <a:t>. 25 -  </a:t>
            </a:r>
            <a:r>
              <a:rPr lang="en-US" sz="4400" dirty="0" smtClean="0">
                <a:latin typeface="Times New Roman" pitchFamily="18" charset="0"/>
                <a:cs typeface="Times New Roman" pitchFamily="18" charset="0"/>
              </a:rPr>
              <a:t>30</a:t>
            </a:r>
          </a:p>
          <a:p>
            <a:r>
              <a:rPr lang="en-US" sz="4400" dirty="0" smtClean="0">
                <a:latin typeface="Times New Roman" pitchFamily="18" charset="0"/>
                <a:cs typeface="Times New Roman" pitchFamily="18" charset="0"/>
              </a:rPr>
              <a:t>            </a:t>
            </a:r>
          </a:p>
          <a:p>
            <a:r>
              <a:rPr lang="en-US" sz="4400" dirty="0" smtClean="0">
                <a:latin typeface="Times New Roman" pitchFamily="18" charset="0"/>
                <a:cs typeface="Times New Roman" pitchFamily="18" charset="0"/>
              </a:rPr>
              <a:t>D</a:t>
            </a:r>
            <a:r>
              <a:rPr lang="en-US" sz="4400" dirty="0">
                <a:latin typeface="Times New Roman" pitchFamily="18" charset="0"/>
                <a:cs typeface="Times New Roman" pitchFamily="18" charset="0"/>
              </a:rPr>
              <a:t>. 30 – 35</a:t>
            </a:r>
          </a:p>
        </p:txBody>
      </p:sp>
      <p:grpSp>
        <p:nvGrpSpPr>
          <p:cNvPr id="18" name="Group 18"/>
          <p:cNvGrpSpPr/>
          <p:nvPr/>
        </p:nvGrpSpPr>
        <p:grpSpPr>
          <a:xfrm rot="403428">
            <a:off x="16137439" y="30573"/>
            <a:ext cx="2231793" cy="2215512"/>
            <a:chOff x="0" y="0"/>
            <a:chExt cx="2658411" cy="2743200"/>
          </a:xfrm>
        </p:grpSpPr>
        <p:sp>
          <p:nvSpPr>
            <p:cNvPr id="19" name="Freeform 19"/>
            <p:cNvSpPr/>
            <p:nvPr/>
          </p:nvSpPr>
          <p:spPr>
            <a:xfrm>
              <a:off x="0" y="0"/>
              <a:ext cx="2658364" cy="2743200"/>
            </a:xfrm>
            <a:custGeom>
              <a:avLst/>
              <a:gdLst/>
              <a:ahLst/>
              <a:cxnLst/>
              <a:rect l="l" t="t" r="r" b="b"/>
              <a:pathLst>
                <a:path w="2658364" h="2743200">
                  <a:moveTo>
                    <a:pt x="0" y="0"/>
                  </a:moveTo>
                  <a:lnTo>
                    <a:pt x="2658364" y="0"/>
                  </a:lnTo>
                  <a:lnTo>
                    <a:pt x="2658364" y="2743200"/>
                  </a:lnTo>
                  <a:lnTo>
                    <a:pt x="0" y="2743200"/>
                  </a:lnTo>
                  <a:lnTo>
                    <a:pt x="0" y="0"/>
                  </a:lnTo>
                  <a:close/>
                </a:path>
              </a:pathLst>
            </a:custGeom>
            <a:blipFill>
              <a:blip r:embed="rId10"/>
              <a:stretch>
                <a:fillRect l="-161" r="-163"/>
              </a:stretch>
            </a:blipFill>
          </p:spPr>
        </p:sp>
      </p:grpSp>
      <p:grpSp>
        <p:nvGrpSpPr>
          <p:cNvPr id="20" name="Group 20"/>
          <p:cNvGrpSpPr/>
          <p:nvPr/>
        </p:nvGrpSpPr>
        <p:grpSpPr>
          <a:xfrm rot="-417858">
            <a:off x="16163542" y="8272565"/>
            <a:ext cx="1949620" cy="1903259"/>
            <a:chOff x="0" y="0"/>
            <a:chExt cx="2322299" cy="2356576"/>
          </a:xfrm>
        </p:grpSpPr>
        <p:sp>
          <p:nvSpPr>
            <p:cNvPr id="21" name="Freeform 21"/>
            <p:cNvSpPr/>
            <p:nvPr/>
          </p:nvSpPr>
          <p:spPr>
            <a:xfrm>
              <a:off x="0" y="0"/>
              <a:ext cx="2322322" cy="2356612"/>
            </a:xfrm>
            <a:custGeom>
              <a:avLst/>
              <a:gdLst/>
              <a:ahLst/>
              <a:cxnLst/>
              <a:rect l="l" t="t" r="r" b="b"/>
              <a:pathLst>
                <a:path w="2322322" h="2356612">
                  <a:moveTo>
                    <a:pt x="0" y="0"/>
                  </a:moveTo>
                  <a:lnTo>
                    <a:pt x="2322322" y="0"/>
                  </a:lnTo>
                  <a:lnTo>
                    <a:pt x="2322322" y="2356612"/>
                  </a:lnTo>
                  <a:lnTo>
                    <a:pt x="0" y="2356612"/>
                  </a:lnTo>
                  <a:lnTo>
                    <a:pt x="0" y="0"/>
                  </a:lnTo>
                  <a:close/>
                </a:path>
              </a:pathLst>
            </a:custGeom>
            <a:blipFill>
              <a:blip r:embed="rId11"/>
              <a:stretch>
                <a:fillRect l="-192" r="-191" b="1"/>
              </a:stretch>
            </a:blipFill>
          </p:spPr>
        </p:sp>
      </p:grpSp>
      <p:grpSp>
        <p:nvGrpSpPr>
          <p:cNvPr id="22" name="Group 22"/>
          <p:cNvGrpSpPr/>
          <p:nvPr/>
        </p:nvGrpSpPr>
        <p:grpSpPr>
          <a:xfrm rot="-547271">
            <a:off x="101979" y="4522381"/>
            <a:ext cx="1832850" cy="1840194"/>
            <a:chOff x="0" y="0"/>
            <a:chExt cx="2183208" cy="2278491"/>
          </a:xfrm>
        </p:grpSpPr>
        <p:sp>
          <p:nvSpPr>
            <p:cNvPr id="23" name="Freeform 23"/>
            <p:cNvSpPr/>
            <p:nvPr/>
          </p:nvSpPr>
          <p:spPr>
            <a:xfrm>
              <a:off x="0" y="0"/>
              <a:ext cx="2183257" cy="2278507"/>
            </a:xfrm>
            <a:custGeom>
              <a:avLst/>
              <a:gdLst/>
              <a:ahLst/>
              <a:cxnLst/>
              <a:rect l="l" t="t" r="r" b="b"/>
              <a:pathLst>
                <a:path w="2183257" h="2278507">
                  <a:moveTo>
                    <a:pt x="0" y="0"/>
                  </a:moveTo>
                  <a:lnTo>
                    <a:pt x="2183257" y="0"/>
                  </a:lnTo>
                  <a:lnTo>
                    <a:pt x="2183257" y="2278507"/>
                  </a:lnTo>
                  <a:lnTo>
                    <a:pt x="0" y="2278507"/>
                  </a:lnTo>
                  <a:lnTo>
                    <a:pt x="0" y="0"/>
                  </a:lnTo>
                  <a:close/>
                </a:path>
              </a:pathLst>
            </a:custGeom>
            <a:blipFill>
              <a:blip r:embed="rId12"/>
              <a:stretch>
                <a:fillRect l="-152" r="-150"/>
              </a:stretch>
            </a:blipFill>
          </p:spPr>
        </p:sp>
      </p:grpSp>
      <p:grpSp>
        <p:nvGrpSpPr>
          <p:cNvPr id="24" name="Group 24"/>
          <p:cNvGrpSpPr/>
          <p:nvPr/>
        </p:nvGrpSpPr>
        <p:grpSpPr>
          <a:xfrm rot="808354">
            <a:off x="16687175" y="4165581"/>
            <a:ext cx="1638487" cy="2078998"/>
            <a:chOff x="0" y="0"/>
            <a:chExt cx="1951691" cy="2574172"/>
          </a:xfrm>
        </p:grpSpPr>
        <p:sp>
          <p:nvSpPr>
            <p:cNvPr id="25" name="Freeform 25"/>
            <p:cNvSpPr/>
            <p:nvPr/>
          </p:nvSpPr>
          <p:spPr>
            <a:xfrm>
              <a:off x="0" y="0"/>
              <a:ext cx="1951736" cy="2574163"/>
            </a:xfrm>
            <a:custGeom>
              <a:avLst/>
              <a:gdLst/>
              <a:ahLst/>
              <a:cxnLst/>
              <a:rect l="l" t="t" r="r" b="b"/>
              <a:pathLst>
                <a:path w="1951736" h="2574163">
                  <a:moveTo>
                    <a:pt x="0" y="0"/>
                  </a:moveTo>
                  <a:lnTo>
                    <a:pt x="1951736" y="0"/>
                  </a:lnTo>
                  <a:lnTo>
                    <a:pt x="1951736" y="2574163"/>
                  </a:lnTo>
                  <a:lnTo>
                    <a:pt x="0" y="2574163"/>
                  </a:lnTo>
                  <a:lnTo>
                    <a:pt x="0" y="0"/>
                  </a:lnTo>
                  <a:close/>
                </a:path>
              </a:pathLst>
            </a:custGeom>
            <a:blipFill>
              <a:blip r:embed="rId13"/>
              <a:stretch>
                <a:fillRect l="-28" r="-26"/>
              </a:stretch>
            </a:blipFill>
          </p:spPr>
        </p:sp>
      </p:grpSp>
      <p:sp>
        <p:nvSpPr>
          <p:cNvPr id="26" name="Oval 25"/>
          <p:cNvSpPr/>
          <p:nvPr/>
        </p:nvSpPr>
        <p:spPr>
          <a:xfrm>
            <a:off x="3429000" y="6406843"/>
            <a:ext cx="990600" cy="90858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rPr>
              <a:t>C.</a:t>
            </a:r>
            <a:endParaRPr lang="en-US" sz="4400" dirty="0">
              <a:solidFill>
                <a:schemeClr val="tx1"/>
              </a:solidFill>
            </a:endParaRPr>
          </a:p>
        </p:txBody>
      </p:sp>
    </p:spTree>
    <p:extLst>
      <p:ext uri="{BB962C8B-B14F-4D97-AF65-F5344CB8AC3E}">
        <p14:creationId xmlns:p14="http://schemas.microsoft.com/office/powerpoint/2010/main" val="398130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771932" y="594970"/>
            <a:ext cx="17059250" cy="9220200"/>
            <a:chOff x="0" y="0"/>
            <a:chExt cx="20320203" cy="11416259"/>
          </a:xfrm>
        </p:grpSpPr>
        <p:sp>
          <p:nvSpPr>
            <p:cNvPr id="7" name="Freeform 7"/>
            <p:cNvSpPr/>
            <p:nvPr/>
          </p:nvSpPr>
          <p:spPr>
            <a:xfrm>
              <a:off x="0" y="0"/>
              <a:ext cx="20320254" cy="11416284"/>
            </a:xfrm>
            <a:custGeom>
              <a:avLst/>
              <a:gdLst/>
              <a:ahLst/>
              <a:cxnLst/>
              <a:rect l="l" t="t" r="r" b="b"/>
              <a:pathLst>
                <a:path w="20320254" h="11416284">
                  <a:moveTo>
                    <a:pt x="0" y="0"/>
                  </a:moveTo>
                  <a:lnTo>
                    <a:pt x="20320254" y="0"/>
                  </a:lnTo>
                  <a:lnTo>
                    <a:pt x="20320254" y="11416284"/>
                  </a:lnTo>
                  <a:lnTo>
                    <a:pt x="0" y="11416284"/>
                  </a:lnTo>
                  <a:lnTo>
                    <a:pt x="0" y="0"/>
                  </a:lnTo>
                  <a:close/>
                </a:path>
              </a:pathLst>
            </a:custGeom>
            <a:blipFill>
              <a:blip r:embed="rId3"/>
              <a:stretch>
                <a:fillRect t="-196" b="-195"/>
              </a:stretch>
            </a:blipFill>
          </p:spPr>
        </p:sp>
      </p:grpSp>
      <p:sp>
        <p:nvSpPr>
          <p:cNvPr id="8" name="Freeform 8"/>
          <p:cNvSpPr/>
          <p:nvPr/>
        </p:nvSpPr>
        <p:spPr>
          <a:xfrm>
            <a:off x="1876297" y="1346043"/>
            <a:ext cx="15404141" cy="8079166"/>
          </a:xfrm>
          <a:custGeom>
            <a:avLst/>
            <a:gdLst/>
            <a:ahLst/>
            <a:cxnLst/>
            <a:rect l="l" t="t" r="r" b="b"/>
            <a:pathLst>
              <a:path w="12389849" h="7009419">
                <a:moveTo>
                  <a:pt x="0" y="0"/>
                </a:moveTo>
                <a:lnTo>
                  <a:pt x="12389849" y="0"/>
                </a:lnTo>
                <a:lnTo>
                  <a:pt x="12389849" y="7009419"/>
                </a:lnTo>
                <a:lnTo>
                  <a:pt x="0" y="70094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9" name="Group 9"/>
          <p:cNvGrpSpPr/>
          <p:nvPr/>
        </p:nvGrpSpPr>
        <p:grpSpPr>
          <a:xfrm rot="1173307">
            <a:off x="8078518" y="9126609"/>
            <a:ext cx="1404737" cy="1316987"/>
            <a:chOff x="0" y="0"/>
            <a:chExt cx="1673259" cy="1630667"/>
          </a:xfrm>
        </p:grpSpPr>
        <p:sp>
          <p:nvSpPr>
            <p:cNvPr id="10" name="Freeform 10"/>
            <p:cNvSpPr/>
            <p:nvPr/>
          </p:nvSpPr>
          <p:spPr>
            <a:xfrm>
              <a:off x="0" y="0"/>
              <a:ext cx="1673225" cy="1630680"/>
            </a:xfrm>
            <a:custGeom>
              <a:avLst/>
              <a:gdLst/>
              <a:ahLst/>
              <a:cxnLst/>
              <a:rect l="l" t="t" r="r" b="b"/>
              <a:pathLst>
                <a:path w="1673225" h="1630680">
                  <a:moveTo>
                    <a:pt x="0" y="0"/>
                  </a:moveTo>
                  <a:lnTo>
                    <a:pt x="1673225" y="0"/>
                  </a:lnTo>
                  <a:lnTo>
                    <a:pt x="1673225" y="1630680"/>
                  </a:lnTo>
                  <a:lnTo>
                    <a:pt x="0" y="1630680"/>
                  </a:lnTo>
                  <a:lnTo>
                    <a:pt x="0" y="0"/>
                  </a:lnTo>
                  <a:close/>
                </a:path>
              </a:pathLst>
            </a:custGeom>
            <a:blipFill>
              <a:blip r:embed="rId6"/>
              <a:stretch>
                <a:fillRect t="-139" r="-2" b="-139"/>
              </a:stretch>
            </a:blipFill>
          </p:spPr>
        </p:sp>
      </p:grpSp>
      <p:grpSp>
        <p:nvGrpSpPr>
          <p:cNvPr id="11" name="Group 11"/>
          <p:cNvGrpSpPr/>
          <p:nvPr/>
        </p:nvGrpSpPr>
        <p:grpSpPr>
          <a:xfrm>
            <a:off x="8077200" y="-74653"/>
            <a:ext cx="1407384" cy="1567713"/>
            <a:chOff x="0" y="0"/>
            <a:chExt cx="1676412" cy="1941109"/>
          </a:xfrm>
        </p:grpSpPr>
        <p:sp>
          <p:nvSpPr>
            <p:cNvPr id="12" name="Freeform 12"/>
            <p:cNvSpPr/>
            <p:nvPr/>
          </p:nvSpPr>
          <p:spPr>
            <a:xfrm>
              <a:off x="0" y="0"/>
              <a:ext cx="1676400" cy="1941068"/>
            </a:xfrm>
            <a:custGeom>
              <a:avLst/>
              <a:gdLst/>
              <a:ahLst/>
              <a:cxnLst/>
              <a:rect l="l" t="t" r="r" b="b"/>
              <a:pathLst>
                <a:path w="1676400" h="1941068">
                  <a:moveTo>
                    <a:pt x="0" y="0"/>
                  </a:moveTo>
                  <a:lnTo>
                    <a:pt x="1676400" y="0"/>
                  </a:lnTo>
                  <a:lnTo>
                    <a:pt x="1676400" y="1941068"/>
                  </a:lnTo>
                  <a:lnTo>
                    <a:pt x="0" y="1941068"/>
                  </a:lnTo>
                  <a:lnTo>
                    <a:pt x="0" y="0"/>
                  </a:lnTo>
                  <a:close/>
                </a:path>
              </a:pathLst>
            </a:custGeom>
            <a:blipFill>
              <a:blip r:embed="rId7"/>
              <a:stretch>
                <a:fillRect b="-2"/>
              </a:stretch>
            </a:blipFill>
          </p:spPr>
        </p:sp>
      </p:grpSp>
      <p:grpSp>
        <p:nvGrpSpPr>
          <p:cNvPr id="13" name="Group 13"/>
          <p:cNvGrpSpPr/>
          <p:nvPr/>
        </p:nvGrpSpPr>
        <p:grpSpPr>
          <a:xfrm rot="-211310">
            <a:off x="26826" y="351832"/>
            <a:ext cx="2074487" cy="1988444"/>
            <a:chOff x="0" y="0"/>
            <a:chExt cx="2471035" cy="2462049"/>
          </a:xfrm>
        </p:grpSpPr>
        <p:sp>
          <p:nvSpPr>
            <p:cNvPr id="14" name="Freeform 14"/>
            <p:cNvSpPr/>
            <p:nvPr/>
          </p:nvSpPr>
          <p:spPr>
            <a:xfrm>
              <a:off x="0" y="0"/>
              <a:ext cx="2471039" cy="2462022"/>
            </a:xfrm>
            <a:custGeom>
              <a:avLst/>
              <a:gdLst/>
              <a:ahLst/>
              <a:cxnLst/>
              <a:rect l="l" t="t" r="r" b="b"/>
              <a:pathLst>
                <a:path w="2471039" h="2462022">
                  <a:moveTo>
                    <a:pt x="0" y="0"/>
                  </a:moveTo>
                  <a:lnTo>
                    <a:pt x="2471039" y="0"/>
                  </a:lnTo>
                  <a:lnTo>
                    <a:pt x="2471039" y="2462022"/>
                  </a:lnTo>
                  <a:lnTo>
                    <a:pt x="0" y="2462022"/>
                  </a:lnTo>
                  <a:lnTo>
                    <a:pt x="0" y="0"/>
                  </a:lnTo>
                  <a:close/>
                </a:path>
              </a:pathLst>
            </a:custGeom>
            <a:blipFill>
              <a:blip r:embed="rId8"/>
              <a:stretch>
                <a:fillRect t="-182" b="-183"/>
              </a:stretch>
            </a:blipFill>
          </p:spPr>
        </p:sp>
      </p:grpSp>
      <p:grpSp>
        <p:nvGrpSpPr>
          <p:cNvPr id="15" name="Group 15"/>
          <p:cNvGrpSpPr/>
          <p:nvPr/>
        </p:nvGrpSpPr>
        <p:grpSpPr>
          <a:xfrm>
            <a:off x="84864" y="8718194"/>
            <a:ext cx="2110796" cy="1414057"/>
            <a:chOff x="0" y="0"/>
            <a:chExt cx="2514284" cy="1750856"/>
          </a:xfrm>
        </p:grpSpPr>
        <p:sp>
          <p:nvSpPr>
            <p:cNvPr id="16" name="Freeform 16"/>
            <p:cNvSpPr/>
            <p:nvPr/>
          </p:nvSpPr>
          <p:spPr>
            <a:xfrm>
              <a:off x="0" y="0"/>
              <a:ext cx="2514346" cy="1750822"/>
            </a:xfrm>
            <a:custGeom>
              <a:avLst/>
              <a:gdLst/>
              <a:ahLst/>
              <a:cxnLst/>
              <a:rect l="l" t="t" r="r" b="b"/>
              <a:pathLst>
                <a:path w="2514346" h="1750822">
                  <a:moveTo>
                    <a:pt x="0" y="0"/>
                  </a:moveTo>
                  <a:lnTo>
                    <a:pt x="2514346" y="0"/>
                  </a:lnTo>
                  <a:lnTo>
                    <a:pt x="2514346" y="1750822"/>
                  </a:lnTo>
                  <a:lnTo>
                    <a:pt x="0" y="1750822"/>
                  </a:lnTo>
                  <a:lnTo>
                    <a:pt x="0" y="0"/>
                  </a:lnTo>
                  <a:close/>
                </a:path>
              </a:pathLst>
            </a:custGeom>
            <a:blipFill>
              <a:blip r:embed="rId9"/>
              <a:stretch>
                <a:fillRect l="-208" r="-206" b="-1"/>
              </a:stretch>
            </a:blipFill>
          </p:spPr>
        </p:sp>
      </p:grpSp>
      <p:sp>
        <p:nvSpPr>
          <p:cNvPr id="17" name="TextBox 17"/>
          <p:cNvSpPr txBox="1"/>
          <p:nvPr/>
        </p:nvSpPr>
        <p:spPr>
          <a:xfrm>
            <a:off x="3657600" y="1819539"/>
            <a:ext cx="11963400" cy="6771084"/>
          </a:xfrm>
          <a:prstGeom prst="rect">
            <a:avLst/>
          </a:prstGeom>
        </p:spPr>
        <p:txBody>
          <a:bodyPr wrap="square" lIns="0" tIns="0" rIns="0" bIns="0" rtlCol="0" anchor="t">
            <a:spAutoFit/>
          </a:bodyPr>
          <a:lstStyle/>
          <a:p>
            <a:r>
              <a:rPr lang="en-US" sz="4400" dirty="0" err="1">
                <a:latin typeface="Times New Roman" pitchFamily="18" charset="0"/>
                <a:cs typeface="Times New Roman" pitchFamily="18" charset="0"/>
              </a:rPr>
              <a:t>Câu</a:t>
            </a:r>
            <a:r>
              <a:rPr lang="en-US" sz="4400" dirty="0">
                <a:latin typeface="Times New Roman" pitchFamily="18" charset="0"/>
                <a:cs typeface="Times New Roman" pitchFamily="18" charset="0"/>
              </a:rPr>
              <a:t> 2.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loài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lạnh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thích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hợp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nhiệt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độ</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bao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nhiêu</a:t>
            </a:r>
            <a:r>
              <a:rPr lang="en-US" sz="4400" dirty="0">
                <a:latin typeface="Times New Roman" pitchFamily="18" charset="0"/>
                <a:cs typeface="Times New Roman" pitchFamily="18" charset="0"/>
              </a:rPr>
              <a:t> 0C ?  </a:t>
            </a:r>
            <a:endParaRPr lang="en-US" sz="4400" dirty="0" smtClean="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a:p>
            <a:pPr marL="742950" indent="-742950">
              <a:buAutoNum type="alphaUcPeriod"/>
            </a:pPr>
            <a:r>
              <a:rPr lang="en-US" sz="4400" dirty="0" smtClean="0">
                <a:latin typeface="Times New Roman" pitchFamily="18" charset="0"/>
                <a:cs typeface="Times New Roman" pitchFamily="18" charset="0"/>
              </a:rPr>
              <a:t>0-13                           </a:t>
            </a:r>
          </a:p>
          <a:p>
            <a:pPr marL="742950" indent="-742950">
              <a:buAutoNum type="alphaUcPeriod"/>
            </a:pPr>
            <a:endParaRPr lang="en-US" sz="4400" u="sng" dirty="0">
              <a:latin typeface="Times New Roman" pitchFamily="18" charset="0"/>
              <a:cs typeface="Times New Roman" pitchFamily="18" charset="0"/>
            </a:endParaRPr>
          </a:p>
          <a:p>
            <a:pPr marL="742950" indent="-742950">
              <a:buAutoNum type="alphaUcPeriod" startAt="2"/>
            </a:pPr>
            <a:r>
              <a:rPr lang="en-US" sz="4400" dirty="0" smtClean="0">
                <a:latin typeface="Times New Roman" pitchFamily="18" charset="0"/>
                <a:cs typeface="Times New Roman" pitchFamily="18" charset="0"/>
              </a:rPr>
              <a:t>13 </a:t>
            </a:r>
            <a:r>
              <a:rPr lang="en-US" sz="4400" dirty="0">
                <a:latin typeface="Times New Roman" pitchFamily="18" charset="0"/>
                <a:cs typeface="Times New Roman" pitchFamily="18" charset="0"/>
              </a:rPr>
              <a:t>– 18                  </a:t>
            </a:r>
            <a:endParaRPr lang="en-US" sz="4400" dirty="0" smtClean="0">
              <a:latin typeface="Times New Roman" pitchFamily="18" charset="0"/>
              <a:cs typeface="Times New Roman" pitchFamily="18" charset="0"/>
            </a:endParaRPr>
          </a:p>
          <a:p>
            <a:pPr marL="742950" indent="-742950">
              <a:buAutoNum type="alphaUcPeriod" startAt="2"/>
            </a:pPr>
            <a:endParaRPr lang="en-US" sz="4400"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C</a:t>
            </a:r>
            <a:r>
              <a:rPr lang="en-US" sz="4400" dirty="0">
                <a:latin typeface="Times New Roman" pitchFamily="18" charset="0"/>
                <a:cs typeface="Times New Roman" pitchFamily="18" charset="0"/>
              </a:rPr>
              <a:t>. 18 – 25             </a:t>
            </a:r>
            <a:endParaRPr lang="en-US" sz="4400" dirty="0" smtClean="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D</a:t>
            </a:r>
            <a:r>
              <a:rPr lang="en-US" sz="4400" dirty="0">
                <a:latin typeface="Times New Roman" pitchFamily="18" charset="0"/>
                <a:cs typeface="Times New Roman" pitchFamily="18" charset="0"/>
              </a:rPr>
              <a:t>. 25 -  30  </a:t>
            </a:r>
          </a:p>
        </p:txBody>
      </p:sp>
      <p:grpSp>
        <p:nvGrpSpPr>
          <p:cNvPr id="18" name="Group 18"/>
          <p:cNvGrpSpPr/>
          <p:nvPr/>
        </p:nvGrpSpPr>
        <p:grpSpPr>
          <a:xfrm rot="403428">
            <a:off x="16137439" y="30573"/>
            <a:ext cx="2231793" cy="2215512"/>
            <a:chOff x="0" y="0"/>
            <a:chExt cx="2658411" cy="2743200"/>
          </a:xfrm>
        </p:grpSpPr>
        <p:sp>
          <p:nvSpPr>
            <p:cNvPr id="19" name="Freeform 19"/>
            <p:cNvSpPr/>
            <p:nvPr/>
          </p:nvSpPr>
          <p:spPr>
            <a:xfrm>
              <a:off x="0" y="0"/>
              <a:ext cx="2658364" cy="2743200"/>
            </a:xfrm>
            <a:custGeom>
              <a:avLst/>
              <a:gdLst/>
              <a:ahLst/>
              <a:cxnLst/>
              <a:rect l="l" t="t" r="r" b="b"/>
              <a:pathLst>
                <a:path w="2658364" h="2743200">
                  <a:moveTo>
                    <a:pt x="0" y="0"/>
                  </a:moveTo>
                  <a:lnTo>
                    <a:pt x="2658364" y="0"/>
                  </a:lnTo>
                  <a:lnTo>
                    <a:pt x="2658364" y="2743200"/>
                  </a:lnTo>
                  <a:lnTo>
                    <a:pt x="0" y="2743200"/>
                  </a:lnTo>
                  <a:lnTo>
                    <a:pt x="0" y="0"/>
                  </a:lnTo>
                  <a:close/>
                </a:path>
              </a:pathLst>
            </a:custGeom>
            <a:blipFill>
              <a:blip r:embed="rId10"/>
              <a:stretch>
                <a:fillRect l="-161" r="-163"/>
              </a:stretch>
            </a:blipFill>
          </p:spPr>
        </p:sp>
      </p:grpSp>
      <p:grpSp>
        <p:nvGrpSpPr>
          <p:cNvPr id="20" name="Group 20"/>
          <p:cNvGrpSpPr/>
          <p:nvPr/>
        </p:nvGrpSpPr>
        <p:grpSpPr>
          <a:xfrm rot="-417858">
            <a:off x="16163542" y="8272565"/>
            <a:ext cx="1949620" cy="1903259"/>
            <a:chOff x="0" y="0"/>
            <a:chExt cx="2322299" cy="2356576"/>
          </a:xfrm>
        </p:grpSpPr>
        <p:sp>
          <p:nvSpPr>
            <p:cNvPr id="21" name="Freeform 21"/>
            <p:cNvSpPr/>
            <p:nvPr/>
          </p:nvSpPr>
          <p:spPr>
            <a:xfrm>
              <a:off x="0" y="0"/>
              <a:ext cx="2322322" cy="2356612"/>
            </a:xfrm>
            <a:custGeom>
              <a:avLst/>
              <a:gdLst/>
              <a:ahLst/>
              <a:cxnLst/>
              <a:rect l="l" t="t" r="r" b="b"/>
              <a:pathLst>
                <a:path w="2322322" h="2356612">
                  <a:moveTo>
                    <a:pt x="0" y="0"/>
                  </a:moveTo>
                  <a:lnTo>
                    <a:pt x="2322322" y="0"/>
                  </a:lnTo>
                  <a:lnTo>
                    <a:pt x="2322322" y="2356612"/>
                  </a:lnTo>
                  <a:lnTo>
                    <a:pt x="0" y="2356612"/>
                  </a:lnTo>
                  <a:lnTo>
                    <a:pt x="0" y="0"/>
                  </a:lnTo>
                  <a:close/>
                </a:path>
              </a:pathLst>
            </a:custGeom>
            <a:blipFill>
              <a:blip r:embed="rId11"/>
              <a:stretch>
                <a:fillRect l="-192" r="-191" b="1"/>
              </a:stretch>
            </a:blipFill>
          </p:spPr>
        </p:sp>
      </p:grpSp>
      <p:grpSp>
        <p:nvGrpSpPr>
          <p:cNvPr id="22" name="Group 22"/>
          <p:cNvGrpSpPr/>
          <p:nvPr/>
        </p:nvGrpSpPr>
        <p:grpSpPr>
          <a:xfrm rot="-547271">
            <a:off x="101979" y="4522381"/>
            <a:ext cx="1832850" cy="1840194"/>
            <a:chOff x="0" y="0"/>
            <a:chExt cx="2183208" cy="2278491"/>
          </a:xfrm>
        </p:grpSpPr>
        <p:sp>
          <p:nvSpPr>
            <p:cNvPr id="23" name="Freeform 23"/>
            <p:cNvSpPr/>
            <p:nvPr/>
          </p:nvSpPr>
          <p:spPr>
            <a:xfrm>
              <a:off x="0" y="0"/>
              <a:ext cx="2183257" cy="2278507"/>
            </a:xfrm>
            <a:custGeom>
              <a:avLst/>
              <a:gdLst/>
              <a:ahLst/>
              <a:cxnLst/>
              <a:rect l="l" t="t" r="r" b="b"/>
              <a:pathLst>
                <a:path w="2183257" h="2278507">
                  <a:moveTo>
                    <a:pt x="0" y="0"/>
                  </a:moveTo>
                  <a:lnTo>
                    <a:pt x="2183257" y="0"/>
                  </a:lnTo>
                  <a:lnTo>
                    <a:pt x="2183257" y="2278507"/>
                  </a:lnTo>
                  <a:lnTo>
                    <a:pt x="0" y="2278507"/>
                  </a:lnTo>
                  <a:lnTo>
                    <a:pt x="0" y="0"/>
                  </a:lnTo>
                  <a:close/>
                </a:path>
              </a:pathLst>
            </a:custGeom>
            <a:blipFill>
              <a:blip r:embed="rId12"/>
              <a:stretch>
                <a:fillRect l="-152" r="-150"/>
              </a:stretch>
            </a:blipFill>
          </p:spPr>
        </p:sp>
      </p:grpSp>
      <p:grpSp>
        <p:nvGrpSpPr>
          <p:cNvPr id="24" name="Group 24"/>
          <p:cNvGrpSpPr/>
          <p:nvPr/>
        </p:nvGrpSpPr>
        <p:grpSpPr>
          <a:xfrm rot="808354">
            <a:off x="16687175" y="4165581"/>
            <a:ext cx="1638487" cy="2078998"/>
            <a:chOff x="0" y="0"/>
            <a:chExt cx="1951691" cy="2574172"/>
          </a:xfrm>
        </p:grpSpPr>
        <p:sp>
          <p:nvSpPr>
            <p:cNvPr id="25" name="Freeform 25"/>
            <p:cNvSpPr/>
            <p:nvPr/>
          </p:nvSpPr>
          <p:spPr>
            <a:xfrm>
              <a:off x="0" y="0"/>
              <a:ext cx="1951736" cy="2574163"/>
            </a:xfrm>
            <a:custGeom>
              <a:avLst/>
              <a:gdLst/>
              <a:ahLst/>
              <a:cxnLst/>
              <a:rect l="l" t="t" r="r" b="b"/>
              <a:pathLst>
                <a:path w="1951736" h="2574163">
                  <a:moveTo>
                    <a:pt x="0" y="0"/>
                  </a:moveTo>
                  <a:lnTo>
                    <a:pt x="1951736" y="0"/>
                  </a:lnTo>
                  <a:lnTo>
                    <a:pt x="1951736" y="2574163"/>
                  </a:lnTo>
                  <a:lnTo>
                    <a:pt x="0" y="2574163"/>
                  </a:lnTo>
                  <a:lnTo>
                    <a:pt x="0" y="0"/>
                  </a:lnTo>
                  <a:close/>
                </a:path>
              </a:pathLst>
            </a:custGeom>
            <a:blipFill>
              <a:blip r:embed="rId13"/>
              <a:stretch>
                <a:fillRect l="-28" r="-26"/>
              </a:stretch>
            </a:blipFill>
          </p:spPr>
        </p:sp>
      </p:grpSp>
      <p:sp>
        <p:nvSpPr>
          <p:cNvPr id="26" name="Oval 25"/>
          <p:cNvSpPr/>
          <p:nvPr/>
        </p:nvSpPr>
        <p:spPr>
          <a:xfrm>
            <a:off x="3352800" y="5047833"/>
            <a:ext cx="990600" cy="90858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Times New Roman" pitchFamily="18" charset="0"/>
                <a:cs typeface="Times New Roman" pitchFamily="18" charset="0"/>
              </a:rPr>
              <a:t>B</a:t>
            </a:r>
            <a:r>
              <a:rPr lang="en-US" sz="4400" dirty="0" smtClean="0">
                <a:solidFill>
                  <a:schemeClr val="tx1"/>
                </a:solidFill>
              </a:rPr>
              <a:t>.</a:t>
            </a:r>
            <a:endParaRPr lang="en-US" sz="4400" dirty="0">
              <a:solidFill>
                <a:schemeClr val="tx1"/>
              </a:solidFill>
            </a:endParaRPr>
          </a:p>
        </p:txBody>
      </p:sp>
    </p:spTree>
    <p:extLst>
      <p:ext uri="{BB962C8B-B14F-4D97-AF65-F5344CB8AC3E}">
        <p14:creationId xmlns:p14="http://schemas.microsoft.com/office/powerpoint/2010/main" val="335884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xmlns="" id="{561D795D-15DB-D971-C02E-6E2D5ADCE9BB}"/>
              </a:ext>
            </a:extLst>
          </p:cNvPr>
          <p:cNvSpPr txBox="1">
            <a:spLocks/>
          </p:cNvSpPr>
          <p:nvPr/>
        </p:nvSpPr>
        <p:spPr>
          <a:xfrm>
            <a:off x="1856645" y="155234"/>
            <a:ext cx="14574711" cy="1007463"/>
          </a:xfrm>
          <a:prstGeom prst="rect">
            <a:avLst/>
          </a:prstGeom>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429">
              <a:lnSpc>
                <a:spcPct val="150000"/>
              </a:lnSpc>
              <a:defRPr/>
            </a:pPr>
            <a:r>
              <a:rPr lang="en-US" sz="4200" b="1">
                <a:solidFill>
                  <a:srgbClr val="FF0000"/>
                </a:solidFill>
                <a:latin typeface="Tahoma" panose="020B0604030504040204" pitchFamily="34" charset="0"/>
                <a:ea typeface="Tahoma" panose="020B0604030504040204" pitchFamily="34" charset="0"/>
                <a:cs typeface="Tahoma" panose="020B0604030504040204" pitchFamily="34" charset="0"/>
              </a:rPr>
              <a:t>NHÌN NHANH GHÉP TÀI</a:t>
            </a:r>
            <a:endParaRPr lang="en-US" sz="4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Rounded Corners 7">
            <a:extLst>
              <a:ext uri="{FF2B5EF4-FFF2-40B4-BE49-F238E27FC236}">
                <a16:creationId xmlns:a16="http://schemas.microsoft.com/office/drawing/2014/main" xmlns="" id="{8B5AC9AF-2017-948D-E3D6-C08C2A8BE4D9}"/>
              </a:ext>
            </a:extLst>
          </p:cNvPr>
          <p:cNvSpPr/>
          <p:nvPr/>
        </p:nvSpPr>
        <p:spPr>
          <a:xfrm>
            <a:off x="1504319" y="6430794"/>
            <a:ext cx="1770674" cy="17526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T</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Rounded Corners 9">
            <a:extLst>
              <a:ext uri="{FF2B5EF4-FFF2-40B4-BE49-F238E27FC236}">
                <a16:creationId xmlns:a16="http://schemas.microsoft.com/office/drawing/2014/main" xmlns="" id="{B550E299-6DAF-4F83-6A6C-0BCEF8B200C6}"/>
              </a:ext>
            </a:extLst>
          </p:cNvPr>
          <p:cNvSpPr/>
          <p:nvPr/>
        </p:nvSpPr>
        <p:spPr>
          <a:xfrm>
            <a:off x="3694200" y="6427309"/>
            <a:ext cx="1770674" cy="17526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H</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1" name="Rectangle: Rounded Corners 10">
            <a:extLst>
              <a:ext uri="{FF2B5EF4-FFF2-40B4-BE49-F238E27FC236}">
                <a16:creationId xmlns:a16="http://schemas.microsoft.com/office/drawing/2014/main" xmlns="" id="{CE199BD0-5E38-E04E-65A7-6BF816FE2379}"/>
              </a:ext>
            </a:extLst>
          </p:cNvPr>
          <p:cNvSpPr/>
          <p:nvPr/>
        </p:nvSpPr>
        <p:spPr>
          <a:xfrm>
            <a:off x="5917548" y="6427309"/>
            <a:ext cx="1770674" cy="17526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Ủ</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2" name="Rectangle: Rounded Corners 11">
            <a:extLst>
              <a:ext uri="{FF2B5EF4-FFF2-40B4-BE49-F238E27FC236}">
                <a16:creationId xmlns:a16="http://schemas.microsoft.com/office/drawing/2014/main" xmlns="" id="{95696EC7-01BC-887C-8B7E-5B573F5FC2BF}"/>
              </a:ext>
            </a:extLst>
          </p:cNvPr>
          <p:cNvSpPr/>
          <p:nvPr/>
        </p:nvSpPr>
        <p:spPr>
          <a:xfrm>
            <a:off x="8153088" y="6427309"/>
            <a:ext cx="1770674" cy="17526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Y</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3" name="Rectangle: Rounded Corners 12">
            <a:extLst>
              <a:ext uri="{FF2B5EF4-FFF2-40B4-BE49-F238E27FC236}">
                <a16:creationId xmlns:a16="http://schemas.microsoft.com/office/drawing/2014/main" xmlns="" id="{9F7D4195-93C5-35A0-6FF1-07C75D2BCF14}"/>
              </a:ext>
            </a:extLst>
          </p:cNvPr>
          <p:cNvSpPr/>
          <p:nvPr/>
        </p:nvSpPr>
        <p:spPr>
          <a:xfrm>
            <a:off x="10340135" y="6452780"/>
            <a:ext cx="1770674" cy="17526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S</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4" name="Rectangle: Rounded Corners 13">
            <a:extLst>
              <a:ext uri="{FF2B5EF4-FFF2-40B4-BE49-F238E27FC236}">
                <a16:creationId xmlns:a16="http://schemas.microsoft.com/office/drawing/2014/main" xmlns="" id="{17258E2B-EB23-87A1-B477-65E3F3675CF5}"/>
              </a:ext>
            </a:extLst>
          </p:cNvPr>
          <p:cNvSpPr/>
          <p:nvPr/>
        </p:nvSpPr>
        <p:spPr>
          <a:xfrm>
            <a:off x="12504115" y="6427309"/>
            <a:ext cx="1770674" cy="17526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Ả</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5" name="Rectangle: Rounded Corners 14">
            <a:extLst>
              <a:ext uri="{FF2B5EF4-FFF2-40B4-BE49-F238E27FC236}">
                <a16:creationId xmlns:a16="http://schemas.microsoft.com/office/drawing/2014/main" xmlns="" id="{12E6DC43-DE6E-C70B-A98D-C2B383E24410}"/>
              </a:ext>
            </a:extLst>
          </p:cNvPr>
          <p:cNvSpPr/>
          <p:nvPr/>
        </p:nvSpPr>
        <p:spPr>
          <a:xfrm>
            <a:off x="1504319" y="3333589"/>
            <a:ext cx="1770674" cy="175260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a:latin typeface="Tahoma" panose="020B0604030504040204" pitchFamily="34" charset="0"/>
                <a:ea typeface="Tahoma" panose="020B0604030504040204" pitchFamily="34" charset="0"/>
                <a:cs typeface="Tahoma" panose="020B0604030504040204" pitchFamily="34" charset="0"/>
              </a:rPr>
              <a:t>T</a:t>
            </a:r>
            <a:endParaRPr lang="vi-VN" sz="8000" b="1">
              <a:latin typeface="Tahoma" panose="020B0604030504040204" pitchFamily="34" charset="0"/>
              <a:ea typeface="Tahoma" panose="020B0604030504040204" pitchFamily="34" charset="0"/>
              <a:cs typeface="Tahoma" panose="020B0604030504040204" pitchFamily="34" charset="0"/>
            </a:endParaRPr>
          </a:p>
        </p:txBody>
      </p:sp>
      <p:sp>
        <p:nvSpPr>
          <p:cNvPr id="16" name="Rectangle: Rounded Corners 15">
            <a:extLst>
              <a:ext uri="{FF2B5EF4-FFF2-40B4-BE49-F238E27FC236}">
                <a16:creationId xmlns:a16="http://schemas.microsoft.com/office/drawing/2014/main" xmlns="" id="{B70B4764-5902-29F1-2804-858F5602E705}"/>
              </a:ext>
            </a:extLst>
          </p:cNvPr>
          <p:cNvSpPr/>
          <p:nvPr/>
        </p:nvSpPr>
        <p:spPr>
          <a:xfrm>
            <a:off x="12407689" y="3390900"/>
            <a:ext cx="1770674" cy="175260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a:latin typeface="Tahoma" panose="020B0604030504040204" pitchFamily="34" charset="0"/>
                <a:ea typeface="Tahoma" panose="020B0604030504040204" pitchFamily="34" charset="0"/>
                <a:cs typeface="Tahoma" panose="020B0604030504040204" pitchFamily="34" charset="0"/>
              </a:rPr>
              <a:t>N</a:t>
            </a:r>
            <a:endParaRPr lang="vi-VN" sz="8000" b="1">
              <a:latin typeface="Tahoma" panose="020B0604030504040204" pitchFamily="34" charset="0"/>
              <a:ea typeface="Tahoma" panose="020B0604030504040204" pitchFamily="34" charset="0"/>
              <a:cs typeface="Tahoma" panose="020B0604030504040204" pitchFamily="34" charset="0"/>
            </a:endParaRPr>
          </a:p>
        </p:txBody>
      </p:sp>
      <p:sp>
        <p:nvSpPr>
          <p:cNvPr id="17" name="Rectangle: Rounded Corners 16">
            <a:extLst>
              <a:ext uri="{FF2B5EF4-FFF2-40B4-BE49-F238E27FC236}">
                <a16:creationId xmlns:a16="http://schemas.microsoft.com/office/drawing/2014/main" xmlns="" id="{D8ACBD82-7C81-2664-4B13-616B074AEDF2}"/>
              </a:ext>
            </a:extLst>
          </p:cNvPr>
          <p:cNvSpPr/>
          <p:nvPr/>
        </p:nvSpPr>
        <p:spPr>
          <a:xfrm>
            <a:off x="10261897" y="3390900"/>
            <a:ext cx="1770674" cy="175260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H</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Rounded Corners 17">
            <a:extLst>
              <a:ext uri="{FF2B5EF4-FFF2-40B4-BE49-F238E27FC236}">
                <a16:creationId xmlns:a16="http://schemas.microsoft.com/office/drawing/2014/main" xmlns="" id="{1AC8740E-431A-BB19-1748-731001CB6008}"/>
              </a:ext>
            </a:extLst>
          </p:cNvPr>
          <p:cNvSpPr/>
          <p:nvPr/>
        </p:nvSpPr>
        <p:spPr>
          <a:xfrm>
            <a:off x="8094248" y="3390900"/>
            <a:ext cx="1770674" cy="175260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S</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9" name="Rectangle: Rounded Corners 18">
            <a:extLst>
              <a:ext uri="{FF2B5EF4-FFF2-40B4-BE49-F238E27FC236}">
                <a16:creationId xmlns:a16="http://schemas.microsoft.com/office/drawing/2014/main" xmlns="" id="{00E1B9BA-9625-944D-03C8-0FECB937357C}"/>
              </a:ext>
            </a:extLst>
          </p:cNvPr>
          <p:cNvSpPr/>
          <p:nvPr/>
        </p:nvSpPr>
        <p:spPr>
          <a:xfrm>
            <a:off x="3672083" y="3390900"/>
            <a:ext cx="1770674" cy="175260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Ủ</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20" name="Rectangle: Rounded Corners 19">
            <a:extLst>
              <a:ext uri="{FF2B5EF4-FFF2-40B4-BE49-F238E27FC236}">
                <a16:creationId xmlns:a16="http://schemas.microsoft.com/office/drawing/2014/main" xmlns="" id="{1083924E-4D0F-B78A-D2D4-2F770BF999F5}"/>
              </a:ext>
            </a:extLst>
          </p:cNvPr>
          <p:cNvSpPr/>
          <p:nvPr/>
        </p:nvSpPr>
        <p:spPr>
          <a:xfrm>
            <a:off x="5849879" y="3392424"/>
            <a:ext cx="1770674" cy="175260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a:latin typeface="Tahoma" panose="020B0604030504040204" pitchFamily="34" charset="0"/>
                <a:ea typeface="Tahoma" panose="020B0604030504040204" pitchFamily="34" charset="0"/>
                <a:cs typeface="Tahoma" panose="020B0604030504040204" pitchFamily="34" charset="0"/>
              </a:rPr>
              <a:t>Y</a:t>
            </a:r>
            <a:endParaRPr lang="vi-VN" sz="8000" b="1">
              <a:latin typeface="Tahoma" panose="020B0604030504040204" pitchFamily="34" charset="0"/>
              <a:ea typeface="Tahoma" panose="020B0604030504040204" pitchFamily="34" charset="0"/>
              <a:cs typeface="Tahoma" panose="020B0604030504040204" pitchFamily="34" charset="0"/>
            </a:endParaRPr>
          </a:p>
        </p:txBody>
      </p:sp>
      <p:sp>
        <p:nvSpPr>
          <p:cNvPr id="5" name="Rectangle: Rounded Corners 4">
            <a:extLst>
              <a:ext uri="{FF2B5EF4-FFF2-40B4-BE49-F238E27FC236}">
                <a16:creationId xmlns:a16="http://schemas.microsoft.com/office/drawing/2014/main" xmlns="" id="{32FA8C5D-ED25-0D7B-00F5-28B0D30B94B2}"/>
              </a:ext>
            </a:extLst>
          </p:cNvPr>
          <p:cNvSpPr/>
          <p:nvPr/>
        </p:nvSpPr>
        <p:spPr>
          <a:xfrm>
            <a:off x="14553481" y="3376747"/>
            <a:ext cx="1770674" cy="175260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Ả</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Rounded Corners 5">
            <a:extLst>
              <a:ext uri="{FF2B5EF4-FFF2-40B4-BE49-F238E27FC236}">
                <a16:creationId xmlns:a16="http://schemas.microsoft.com/office/drawing/2014/main" xmlns="" id="{118DA79D-769B-8312-DEB0-6D15C7A19B81}"/>
              </a:ext>
            </a:extLst>
          </p:cNvPr>
          <p:cNvSpPr/>
          <p:nvPr/>
        </p:nvSpPr>
        <p:spPr>
          <a:xfrm>
            <a:off x="14660682" y="6452780"/>
            <a:ext cx="1770674" cy="17526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N</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6327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771932" y="594970"/>
            <a:ext cx="17059250" cy="9220200"/>
            <a:chOff x="0" y="0"/>
            <a:chExt cx="20320203" cy="11416259"/>
          </a:xfrm>
        </p:grpSpPr>
        <p:sp>
          <p:nvSpPr>
            <p:cNvPr id="7" name="Freeform 7"/>
            <p:cNvSpPr/>
            <p:nvPr/>
          </p:nvSpPr>
          <p:spPr>
            <a:xfrm>
              <a:off x="0" y="0"/>
              <a:ext cx="20320254" cy="11416284"/>
            </a:xfrm>
            <a:custGeom>
              <a:avLst/>
              <a:gdLst/>
              <a:ahLst/>
              <a:cxnLst/>
              <a:rect l="l" t="t" r="r" b="b"/>
              <a:pathLst>
                <a:path w="20320254" h="11416284">
                  <a:moveTo>
                    <a:pt x="0" y="0"/>
                  </a:moveTo>
                  <a:lnTo>
                    <a:pt x="20320254" y="0"/>
                  </a:lnTo>
                  <a:lnTo>
                    <a:pt x="20320254" y="11416284"/>
                  </a:lnTo>
                  <a:lnTo>
                    <a:pt x="0" y="11416284"/>
                  </a:lnTo>
                  <a:lnTo>
                    <a:pt x="0" y="0"/>
                  </a:lnTo>
                  <a:close/>
                </a:path>
              </a:pathLst>
            </a:custGeom>
            <a:blipFill>
              <a:blip r:embed="rId3"/>
              <a:stretch>
                <a:fillRect t="-196" b="-195"/>
              </a:stretch>
            </a:blipFill>
          </p:spPr>
        </p:sp>
      </p:grpSp>
      <p:sp>
        <p:nvSpPr>
          <p:cNvPr id="8" name="Freeform 8"/>
          <p:cNvSpPr/>
          <p:nvPr/>
        </p:nvSpPr>
        <p:spPr>
          <a:xfrm>
            <a:off x="1876297" y="1346043"/>
            <a:ext cx="15404141" cy="8079166"/>
          </a:xfrm>
          <a:custGeom>
            <a:avLst/>
            <a:gdLst/>
            <a:ahLst/>
            <a:cxnLst/>
            <a:rect l="l" t="t" r="r" b="b"/>
            <a:pathLst>
              <a:path w="12389849" h="7009419">
                <a:moveTo>
                  <a:pt x="0" y="0"/>
                </a:moveTo>
                <a:lnTo>
                  <a:pt x="12389849" y="0"/>
                </a:lnTo>
                <a:lnTo>
                  <a:pt x="12389849" y="7009419"/>
                </a:lnTo>
                <a:lnTo>
                  <a:pt x="0" y="70094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9" name="Group 9"/>
          <p:cNvGrpSpPr/>
          <p:nvPr/>
        </p:nvGrpSpPr>
        <p:grpSpPr>
          <a:xfrm rot="1173307">
            <a:off x="8078518" y="9126609"/>
            <a:ext cx="1404737" cy="1316987"/>
            <a:chOff x="0" y="0"/>
            <a:chExt cx="1673259" cy="1630667"/>
          </a:xfrm>
        </p:grpSpPr>
        <p:sp>
          <p:nvSpPr>
            <p:cNvPr id="10" name="Freeform 10"/>
            <p:cNvSpPr/>
            <p:nvPr/>
          </p:nvSpPr>
          <p:spPr>
            <a:xfrm>
              <a:off x="0" y="0"/>
              <a:ext cx="1673225" cy="1630680"/>
            </a:xfrm>
            <a:custGeom>
              <a:avLst/>
              <a:gdLst/>
              <a:ahLst/>
              <a:cxnLst/>
              <a:rect l="l" t="t" r="r" b="b"/>
              <a:pathLst>
                <a:path w="1673225" h="1630680">
                  <a:moveTo>
                    <a:pt x="0" y="0"/>
                  </a:moveTo>
                  <a:lnTo>
                    <a:pt x="1673225" y="0"/>
                  </a:lnTo>
                  <a:lnTo>
                    <a:pt x="1673225" y="1630680"/>
                  </a:lnTo>
                  <a:lnTo>
                    <a:pt x="0" y="1630680"/>
                  </a:lnTo>
                  <a:lnTo>
                    <a:pt x="0" y="0"/>
                  </a:lnTo>
                  <a:close/>
                </a:path>
              </a:pathLst>
            </a:custGeom>
            <a:blipFill>
              <a:blip r:embed="rId6"/>
              <a:stretch>
                <a:fillRect t="-139" r="-2" b="-139"/>
              </a:stretch>
            </a:blipFill>
          </p:spPr>
        </p:sp>
      </p:grpSp>
      <p:grpSp>
        <p:nvGrpSpPr>
          <p:cNvPr id="11" name="Group 11"/>
          <p:cNvGrpSpPr/>
          <p:nvPr/>
        </p:nvGrpSpPr>
        <p:grpSpPr>
          <a:xfrm>
            <a:off x="8077200" y="-74653"/>
            <a:ext cx="1407384" cy="1567713"/>
            <a:chOff x="0" y="0"/>
            <a:chExt cx="1676412" cy="1941109"/>
          </a:xfrm>
        </p:grpSpPr>
        <p:sp>
          <p:nvSpPr>
            <p:cNvPr id="12" name="Freeform 12"/>
            <p:cNvSpPr/>
            <p:nvPr/>
          </p:nvSpPr>
          <p:spPr>
            <a:xfrm>
              <a:off x="0" y="0"/>
              <a:ext cx="1676400" cy="1941068"/>
            </a:xfrm>
            <a:custGeom>
              <a:avLst/>
              <a:gdLst/>
              <a:ahLst/>
              <a:cxnLst/>
              <a:rect l="l" t="t" r="r" b="b"/>
              <a:pathLst>
                <a:path w="1676400" h="1941068">
                  <a:moveTo>
                    <a:pt x="0" y="0"/>
                  </a:moveTo>
                  <a:lnTo>
                    <a:pt x="1676400" y="0"/>
                  </a:lnTo>
                  <a:lnTo>
                    <a:pt x="1676400" y="1941068"/>
                  </a:lnTo>
                  <a:lnTo>
                    <a:pt x="0" y="1941068"/>
                  </a:lnTo>
                  <a:lnTo>
                    <a:pt x="0" y="0"/>
                  </a:lnTo>
                  <a:close/>
                </a:path>
              </a:pathLst>
            </a:custGeom>
            <a:blipFill>
              <a:blip r:embed="rId7"/>
              <a:stretch>
                <a:fillRect b="-2"/>
              </a:stretch>
            </a:blipFill>
          </p:spPr>
        </p:sp>
      </p:grpSp>
      <p:grpSp>
        <p:nvGrpSpPr>
          <p:cNvPr id="13" name="Group 13"/>
          <p:cNvGrpSpPr/>
          <p:nvPr/>
        </p:nvGrpSpPr>
        <p:grpSpPr>
          <a:xfrm rot="-211310">
            <a:off x="26826" y="351832"/>
            <a:ext cx="2074487" cy="1988444"/>
            <a:chOff x="0" y="0"/>
            <a:chExt cx="2471035" cy="2462049"/>
          </a:xfrm>
        </p:grpSpPr>
        <p:sp>
          <p:nvSpPr>
            <p:cNvPr id="14" name="Freeform 14"/>
            <p:cNvSpPr/>
            <p:nvPr/>
          </p:nvSpPr>
          <p:spPr>
            <a:xfrm>
              <a:off x="0" y="0"/>
              <a:ext cx="2471039" cy="2462022"/>
            </a:xfrm>
            <a:custGeom>
              <a:avLst/>
              <a:gdLst/>
              <a:ahLst/>
              <a:cxnLst/>
              <a:rect l="l" t="t" r="r" b="b"/>
              <a:pathLst>
                <a:path w="2471039" h="2462022">
                  <a:moveTo>
                    <a:pt x="0" y="0"/>
                  </a:moveTo>
                  <a:lnTo>
                    <a:pt x="2471039" y="0"/>
                  </a:lnTo>
                  <a:lnTo>
                    <a:pt x="2471039" y="2462022"/>
                  </a:lnTo>
                  <a:lnTo>
                    <a:pt x="0" y="2462022"/>
                  </a:lnTo>
                  <a:lnTo>
                    <a:pt x="0" y="0"/>
                  </a:lnTo>
                  <a:close/>
                </a:path>
              </a:pathLst>
            </a:custGeom>
            <a:blipFill>
              <a:blip r:embed="rId8"/>
              <a:stretch>
                <a:fillRect t="-182" b="-183"/>
              </a:stretch>
            </a:blipFill>
          </p:spPr>
        </p:sp>
      </p:grpSp>
      <p:grpSp>
        <p:nvGrpSpPr>
          <p:cNvPr id="15" name="Group 15"/>
          <p:cNvGrpSpPr/>
          <p:nvPr/>
        </p:nvGrpSpPr>
        <p:grpSpPr>
          <a:xfrm>
            <a:off x="84864" y="8718194"/>
            <a:ext cx="2110796" cy="1414057"/>
            <a:chOff x="0" y="0"/>
            <a:chExt cx="2514284" cy="1750856"/>
          </a:xfrm>
        </p:grpSpPr>
        <p:sp>
          <p:nvSpPr>
            <p:cNvPr id="16" name="Freeform 16"/>
            <p:cNvSpPr/>
            <p:nvPr/>
          </p:nvSpPr>
          <p:spPr>
            <a:xfrm>
              <a:off x="0" y="0"/>
              <a:ext cx="2514346" cy="1750822"/>
            </a:xfrm>
            <a:custGeom>
              <a:avLst/>
              <a:gdLst/>
              <a:ahLst/>
              <a:cxnLst/>
              <a:rect l="l" t="t" r="r" b="b"/>
              <a:pathLst>
                <a:path w="2514346" h="1750822">
                  <a:moveTo>
                    <a:pt x="0" y="0"/>
                  </a:moveTo>
                  <a:lnTo>
                    <a:pt x="2514346" y="0"/>
                  </a:lnTo>
                  <a:lnTo>
                    <a:pt x="2514346" y="1750822"/>
                  </a:lnTo>
                  <a:lnTo>
                    <a:pt x="0" y="1750822"/>
                  </a:lnTo>
                  <a:lnTo>
                    <a:pt x="0" y="0"/>
                  </a:lnTo>
                  <a:close/>
                </a:path>
              </a:pathLst>
            </a:custGeom>
            <a:blipFill>
              <a:blip r:embed="rId9"/>
              <a:stretch>
                <a:fillRect l="-208" r="-206" b="-1"/>
              </a:stretch>
            </a:blipFill>
          </p:spPr>
        </p:sp>
      </p:grpSp>
      <p:sp>
        <p:nvSpPr>
          <p:cNvPr id="17" name="TextBox 17"/>
          <p:cNvSpPr txBox="1"/>
          <p:nvPr/>
        </p:nvSpPr>
        <p:spPr>
          <a:xfrm>
            <a:off x="2667000" y="1819539"/>
            <a:ext cx="13944600" cy="6771084"/>
          </a:xfrm>
          <a:prstGeom prst="rect">
            <a:avLst/>
          </a:prstGeom>
        </p:spPr>
        <p:txBody>
          <a:bodyPr wrap="square" lIns="0" tIns="0" rIns="0" bIns="0" rtlCol="0" anchor="t">
            <a:spAutoFit/>
          </a:bodyPr>
          <a:lstStyle/>
          <a:p>
            <a:r>
              <a:rPr lang="en-US" sz="4400" dirty="0" err="1">
                <a:latin typeface="Times New Roman" pitchFamily="18" charset="0"/>
                <a:cs typeface="Times New Roman" pitchFamily="18" charset="0"/>
              </a:rPr>
              <a:t>Câu</a:t>
            </a:r>
            <a:r>
              <a:rPr lang="en-US" sz="4400" dirty="0">
                <a:latin typeface="Times New Roman" pitchFamily="18" charset="0"/>
                <a:cs typeface="Times New Roman" pitchFamily="18" charset="0"/>
              </a:rPr>
              <a:t> </a:t>
            </a:r>
            <a:r>
              <a:rPr lang="en-US" sz="4400" dirty="0" smtClean="0">
                <a:latin typeface="Times New Roman" pitchFamily="18" charset="0"/>
                <a:cs typeface="Times New Roman" pitchFamily="18" charset="0"/>
              </a:rPr>
              <a:t>3. </a:t>
            </a:r>
            <a:r>
              <a:rPr lang="en-US" sz="4400" dirty="0" err="1">
                <a:latin typeface="Times New Roman" pitchFamily="18" charset="0"/>
                <a:cs typeface="Times New Roman" pitchFamily="18" charset="0"/>
              </a:rPr>
              <a:t>Không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thể</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nuôi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hồi</a:t>
            </a:r>
            <a:r>
              <a:rPr lang="en-US" sz="4400" dirty="0">
                <a:latin typeface="Times New Roman" pitchFamily="18" charset="0"/>
                <a:cs typeface="Times New Roman" pitchFamily="18" charset="0"/>
              </a:rPr>
              <a:t> ở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tỉnh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miền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nam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Việt</a:t>
            </a:r>
            <a:r>
              <a:rPr lang="en-US" sz="4400" dirty="0">
                <a:latin typeface="Times New Roman" pitchFamily="18" charset="0"/>
                <a:cs typeface="Times New Roman" pitchFamily="18" charset="0"/>
              </a:rPr>
              <a:t> Nam </a:t>
            </a:r>
            <a:r>
              <a:rPr lang="en-US" sz="4400" dirty="0" err="1">
                <a:latin typeface="Times New Roman" pitchFamily="18" charset="0"/>
                <a:cs typeface="Times New Roman" pitchFamily="18" charset="0"/>
              </a:rPr>
              <a:t>vì</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Nhiệt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độ</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miền</a:t>
            </a:r>
            <a:r>
              <a:rPr lang="en-US" sz="4400" dirty="0">
                <a:latin typeface="Times New Roman" pitchFamily="18" charset="0"/>
                <a:cs typeface="Times New Roman" pitchFamily="18" charset="0"/>
              </a:rPr>
              <a:t> Nam </a:t>
            </a:r>
            <a:r>
              <a:rPr lang="en-US" sz="4400" dirty="0" err="1">
                <a:latin typeface="Times New Roman" pitchFamily="18" charset="0"/>
                <a:cs typeface="Times New Roman" pitchFamily="18" charset="0"/>
              </a:rPr>
              <a:t>không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thích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hợp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hồi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triển</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B. </a:t>
            </a:r>
            <a:r>
              <a:rPr lang="en-US" sz="4400" dirty="0" err="1">
                <a:latin typeface="Times New Roman" pitchFamily="18" charset="0"/>
                <a:cs typeface="Times New Roman" pitchFamily="18" charset="0"/>
              </a:rPr>
              <a:t>Cá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hồi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sống</a:t>
            </a:r>
            <a:r>
              <a:rPr lang="en-US" sz="4400" dirty="0">
                <a:latin typeface="Times New Roman" pitchFamily="18" charset="0"/>
                <a:cs typeface="Times New Roman" pitchFamily="18" charset="0"/>
              </a:rPr>
              <a:t> ở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mặn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nhưng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sinh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sản</a:t>
            </a:r>
            <a:r>
              <a:rPr lang="en-US" sz="4400" dirty="0">
                <a:latin typeface="Times New Roman" pitchFamily="18" charset="0"/>
                <a:cs typeface="Times New Roman" pitchFamily="18" charset="0"/>
              </a:rPr>
              <a:t> ở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ngọt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điều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kiện</a:t>
            </a:r>
            <a:r>
              <a:rPr lang="en-US" sz="4400" dirty="0">
                <a:latin typeface="Times New Roman" pitchFamily="18" charset="0"/>
                <a:cs typeface="Times New Roman" pitchFamily="18" charset="0"/>
              </a:rPr>
              <a:t> ở </a:t>
            </a:r>
            <a:r>
              <a:rPr lang="en-US" sz="4400" dirty="0" err="1">
                <a:latin typeface="Times New Roman" pitchFamily="18" charset="0"/>
                <a:cs typeface="Times New Roman" pitchFamily="18" charset="0"/>
              </a:rPr>
              <a:t>miền</a:t>
            </a:r>
            <a:r>
              <a:rPr lang="en-US" sz="4400" dirty="0">
                <a:latin typeface="Times New Roman" pitchFamily="18" charset="0"/>
                <a:cs typeface="Times New Roman" pitchFamily="18" charset="0"/>
              </a:rPr>
              <a:t> Nam </a:t>
            </a:r>
            <a:r>
              <a:rPr lang="en-US" sz="4400" dirty="0" err="1">
                <a:latin typeface="Times New Roman" pitchFamily="18" charset="0"/>
                <a:cs typeface="Times New Roman" pitchFamily="18" charset="0"/>
              </a:rPr>
              <a:t>không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thích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hợp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sinh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sản</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Điều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kiện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trường</a:t>
            </a:r>
            <a:r>
              <a:rPr lang="en-US" sz="4400" dirty="0">
                <a:latin typeface="Times New Roman" pitchFamily="18" charset="0"/>
                <a:cs typeface="Times New Roman" pitchFamily="18" charset="0"/>
              </a:rPr>
              <a:t> ở </a:t>
            </a:r>
            <a:r>
              <a:rPr lang="en-US" sz="4400" dirty="0" err="1">
                <a:latin typeface="Times New Roman" pitchFamily="18" charset="0"/>
                <a:cs typeface="Times New Roman" pitchFamily="18" charset="0"/>
              </a:rPr>
              <a:t>miền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nam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thích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hợp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nhiều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động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sinh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triển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tạo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sự</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cạnh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tranh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lớn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Hồi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triển</a:t>
            </a:r>
            <a:r>
              <a:rPr lang="en-US" sz="4400" dirty="0">
                <a:latin typeface="Times New Roman" pitchFamily="18" charset="0"/>
                <a:cs typeface="Times New Roman" pitchFamily="18" charset="0"/>
              </a:rPr>
              <a:t>.    </a:t>
            </a:r>
          </a:p>
          <a:p>
            <a:r>
              <a:rPr lang="en-US" sz="4400" dirty="0">
                <a:latin typeface="Times New Roman" pitchFamily="18" charset="0"/>
                <a:cs typeface="Times New Roman" pitchFamily="18" charset="0"/>
              </a:rPr>
              <a:t>D. </a:t>
            </a:r>
            <a:r>
              <a:rPr lang="en-US" sz="4400" dirty="0" err="1">
                <a:latin typeface="Times New Roman" pitchFamily="18" charset="0"/>
                <a:cs typeface="Times New Roman" pitchFamily="18" charset="0"/>
              </a:rPr>
              <a:t>Nguồn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ở </a:t>
            </a:r>
            <a:r>
              <a:rPr lang="en-US" sz="4400" dirty="0" err="1">
                <a:latin typeface="Times New Roman" pitchFamily="18" charset="0"/>
                <a:cs typeface="Times New Roman" pitchFamily="18" charset="0"/>
              </a:rPr>
              <a:t>miền</a:t>
            </a:r>
            <a:r>
              <a:rPr lang="en-US" sz="4400" dirty="0">
                <a:latin typeface="Times New Roman" pitchFamily="18" charset="0"/>
                <a:cs typeface="Times New Roman" pitchFamily="18" charset="0"/>
              </a:rPr>
              <a:t> Nam </a:t>
            </a:r>
            <a:r>
              <a:rPr lang="en-US" sz="4400" dirty="0" err="1">
                <a:latin typeface="Times New Roman" pitchFamily="18" charset="0"/>
                <a:cs typeface="Times New Roman" pitchFamily="18" charset="0"/>
              </a:rPr>
              <a:t>thường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bị</a:t>
            </a:r>
            <a:r>
              <a:rPr lang="en-US" sz="4400" dirty="0">
                <a:latin typeface="Times New Roman" pitchFamily="18" charset="0"/>
                <a:cs typeface="Times New Roman" pitchFamily="18" charset="0"/>
              </a:rPr>
              <a:t> ô </a:t>
            </a:r>
            <a:r>
              <a:rPr lang="en-US" sz="4400" dirty="0" err="1">
                <a:latin typeface="Times New Roman" pitchFamily="18" charset="0"/>
                <a:cs typeface="Times New Roman" pitchFamily="18" charset="0"/>
              </a:rPr>
              <a:t>nhiễm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Hồi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triển</a:t>
            </a:r>
            <a:r>
              <a:rPr lang="en-US" sz="4400" dirty="0">
                <a:latin typeface="Times New Roman" pitchFamily="18" charset="0"/>
                <a:cs typeface="Times New Roman" pitchFamily="18" charset="0"/>
              </a:rPr>
              <a:t>.  </a:t>
            </a:r>
          </a:p>
        </p:txBody>
      </p:sp>
      <p:grpSp>
        <p:nvGrpSpPr>
          <p:cNvPr id="18" name="Group 18"/>
          <p:cNvGrpSpPr/>
          <p:nvPr/>
        </p:nvGrpSpPr>
        <p:grpSpPr>
          <a:xfrm rot="403428">
            <a:off x="16137439" y="30573"/>
            <a:ext cx="2231793" cy="2215512"/>
            <a:chOff x="0" y="0"/>
            <a:chExt cx="2658411" cy="2743200"/>
          </a:xfrm>
        </p:grpSpPr>
        <p:sp>
          <p:nvSpPr>
            <p:cNvPr id="19" name="Freeform 19"/>
            <p:cNvSpPr/>
            <p:nvPr/>
          </p:nvSpPr>
          <p:spPr>
            <a:xfrm>
              <a:off x="0" y="0"/>
              <a:ext cx="2658364" cy="2743200"/>
            </a:xfrm>
            <a:custGeom>
              <a:avLst/>
              <a:gdLst/>
              <a:ahLst/>
              <a:cxnLst/>
              <a:rect l="l" t="t" r="r" b="b"/>
              <a:pathLst>
                <a:path w="2658364" h="2743200">
                  <a:moveTo>
                    <a:pt x="0" y="0"/>
                  </a:moveTo>
                  <a:lnTo>
                    <a:pt x="2658364" y="0"/>
                  </a:lnTo>
                  <a:lnTo>
                    <a:pt x="2658364" y="2743200"/>
                  </a:lnTo>
                  <a:lnTo>
                    <a:pt x="0" y="2743200"/>
                  </a:lnTo>
                  <a:lnTo>
                    <a:pt x="0" y="0"/>
                  </a:lnTo>
                  <a:close/>
                </a:path>
              </a:pathLst>
            </a:custGeom>
            <a:blipFill>
              <a:blip r:embed="rId10"/>
              <a:stretch>
                <a:fillRect l="-161" r="-163"/>
              </a:stretch>
            </a:blipFill>
          </p:spPr>
        </p:sp>
      </p:grpSp>
      <p:grpSp>
        <p:nvGrpSpPr>
          <p:cNvPr id="20" name="Group 20"/>
          <p:cNvGrpSpPr/>
          <p:nvPr/>
        </p:nvGrpSpPr>
        <p:grpSpPr>
          <a:xfrm rot="-417858">
            <a:off x="16163542" y="8272565"/>
            <a:ext cx="1949620" cy="1903259"/>
            <a:chOff x="0" y="0"/>
            <a:chExt cx="2322299" cy="2356576"/>
          </a:xfrm>
        </p:grpSpPr>
        <p:sp>
          <p:nvSpPr>
            <p:cNvPr id="21" name="Freeform 21"/>
            <p:cNvSpPr/>
            <p:nvPr/>
          </p:nvSpPr>
          <p:spPr>
            <a:xfrm>
              <a:off x="0" y="0"/>
              <a:ext cx="2322322" cy="2356612"/>
            </a:xfrm>
            <a:custGeom>
              <a:avLst/>
              <a:gdLst/>
              <a:ahLst/>
              <a:cxnLst/>
              <a:rect l="l" t="t" r="r" b="b"/>
              <a:pathLst>
                <a:path w="2322322" h="2356612">
                  <a:moveTo>
                    <a:pt x="0" y="0"/>
                  </a:moveTo>
                  <a:lnTo>
                    <a:pt x="2322322" y="0"/>
                  </a:lnTo>
                  <a:lnTo>
                    <a:pt x="2322322" y="2356612"/>
                  </a:lnTo>
                  <a:lnTo>
                    <a:pt x="0" y="2356612"/>
                  </a:lnTo>
                  <a:lnTo>
                    <a:pt x="0" y="0"/>
                  </a:lnTo>
                  <a:close/>
                </a:path>
              </a:pathLst>
            </a:custGeom>
            <a:blipFill>
              <a:blip r:embed="rId11"/>
              <a:stretch>
                <a:fillRect l="-192" r="-191" b="1"/>
              </a:stretch>
            </a:blipFill>
          </p:spPr>
        </p:sp>
      </p:grpSp>
      <p:grpSp>
        <p:nvGrpSpPr>
          <p:cNvPr id="22" name="Group 22"/>
          <p:cNvGrpSpPr/>
          <p:nvPr/>
        </p:nvGrpSpPr>
        <p:grpSpPr>
          <a:xfrm rot="-547271">
            <a:off x="101979" y="4522381"/>
            <a:ext cx="1832850" cy="1840194"/>
            <a:chOff x="0" y="0"/>
            <a:chExt cx="2183208" cy="2278491"/>
          </a:xfrm>
        </p:grpSpPr>
        <p:sp>
          <p:nvSpPr>
            <p:cNvPr id="23" name="Freeform 23"/>
            <p:cNvSpPr/>
            <p:nvPr/>
          </p:nvSpPr>
          <p:spPr>
            <a:xfrm>
              <a:off x="0" y="0"/>
              <a:ext cx="2183257" cy="2278507"/>
            </a:xfrm>
            <a:custGeom>
              <a:avLst/>
              <a:gdLst/>
              <a:ahLst/>
              <a:cxnLst/>
              <a:rect l="l" t="t" r="r" b="b"/>
              <a:pathLst>
                <a:path w="2183257" h="2278507">
                  <a:moveTo>
                    <a:pt x="0" y="0"/>
                  </a:moveTo>
                  <a:lnTo>
                    <a:pt x="2183257" y="0"/>
                  </a:lnTo>
                  <a:lnTo>
                    <a:pt x="2183257" y="2278507"/>
                  </a:lnTo>
                  <a:lnTo>
                    <a:pt x="0" y="2278507"/>
                  </a:lnTo>
                  <a:lnTo>
                    <a:pt x="0" y="0"/>
                  </a:lnTo>
                  <a:close/>
                </a:path>
              </a:pathLst>
            </a:custGeom>
            <a:blipFill>
              <a:blip r:embed="rId12"/>
              <a:stretch>
                <a:fillRect l="-152" r="-150"/>
              </a:stretch>
            </a:blipFill>
          </p:spPr>
        </p:sp>
      </p:grpSp>
      <p:grpSp>
        <p:nvGrpSpPr>
          <p:cNvPr id="24" name="Group 24"/>
          <p:cNvGrpSpPr/>
          <p:nvPr/>
        </p:nvGrpSpPr>
        <p:grpSpPr>
          <a:xfrm rot="808354">
            <a:off x="16687175" y="4165581"/>
            <a:ext cx="1638487" cy="2078998"/>
            <a:chOff x="0" y="0"/>
            <a:chExt cx="1951691" cy="2574172"/>
          </a:xfrm>
        </p:grpSpPr>
        <p:sp>
          <p:nvSpPr>
            <p:cNvPr id="25" name="Freeform 25"/>
            <p:cNvSpPr/>
            <p:nvPr/>
          </p:nvSpPr>
          <p:spPr>
            <a:xfrm>
              <a:off x="0" y="0"/>
              <a:ext cx="1951736" cy="2574163"/>
            </a:xfrm>
            <a:custGeom>
              <a:avLst/>
              <a:gdLst/>
              <a:ahLst/>
              <a:cxnLst/>
              <a:rect l="l" t="t" r="r" b="b"/>
              <a:pathLst>
                <a:path w="1951736" h="2574163">
                  <a:moveTo>
                    <a:pt x="0" y="0"/>
                  </a:moveTo>
                  <a:lnTo>
                    <a:pt x="1951736" y="0"/>
                  </a:lnTo>
                  <a:lnTo>
                    <a:pt x="1951736" y="2574163"/>
                  </a:lnTo>
                  <a:lnTo>
                    <a:pt x="0" y="2574163"/>
                  </a:lnTo>
                  <a:lnTo>
                    <a:pt x="0" y="0"/>
                  </a:lnTo>
                  <a:close/>
                </a:path>
              </a:pathLst>
            </a:custGeom>
            <a:blipFill>
              <a:blip r:embed="rId13"/>
              <a:stretch>
                <a:fillRect l="-28" r="-26"/>
              </a:stretch>
            </a:blipFill>
          </p:spPr>
        </p:sp>
      </p:grpSp>
      <p:sp>
        <p:nvSpPr>
          <p:cNvPr id="26" name="Oval 25"/>
          <p:cNvSpPr/>
          <p:nvPr/>
        </p:nvSpPr>
        <p:spPr>
          <a:xfrm>
            <a:off x="2362200" y="3060513"/>
            <a:ext cx="990600" cy="90858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Times New Roman" pitchFamily="18" charset="0"/>
                <a:cs typeface="Times New Roman" pitchFamily="18" charset="0"/>
              </a:rPr>
              <a:t>A</a:t>
            </a:r>
            <a:endParaRPr lang="en-US" sz="4400" dirty="0">
              <a:solidFill>
                <a:schemeClr val="tx1"/>
              </a:solidFill>
            </a:endParaRPr>
          </a:p>
        </p:txBody>
      </p:sp>
    </p:spTree>
    <p:extLst>
      <p:ext uri="{BB962C8B-B14F-4D97-AF65-F5344CB8AC3E}">
        <p14:creationId xmlns:p14="http://schemas.microsoft.com/office/powerpoint/2010/main" val="335884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771932" y="594970"/>
            <a:ext cx="17059250" cy="9220200"/>
            <a:chOff x="0" y="0"/>
            <a:chExt cx="20320203" cy="11416259"/>
          </a:xfrm>
        </p:grpSpPr>
        <p:sp>
          <p:nvSpPr>
            <p:cNvPr id="7" name="Freeform 7"/>
            <p:cNvSpPr/>
            <p:nvPr/>
          </p:nvSpPr>
          <p:spPr>
            <a:xfrm>
              <a:off x="0" y="0"/>
              <a:ext cx="20320254" cy="11416284"/>
            </a:xfrm>
            <a:custGeom>
              <a:avLst/>
              <a:gdLst/>
              <a:ahLst/>
              <a:cxnLst/>
              <a:rect l="l" t="t" r="r" b="b"/>
              <a:pathLst>
                <a:path w="20320254" h="11416284">
                  <a:moveTo>
                    <a:pt x="0" y="0"/>
                  </a:moveTo>
                  <a:lnTo>
                    <a:pt x="20320254" y="0"/>
                  </a:lnTo>
                  <a:lnTo>
                    <a:pt x="20320254" y="11416284"/>
                  </a:lnTo>
                  <a:lnTo>
                    <a:pt x="0" y="11416284"/>
                  </a:lnTo>
                  <a:lnTo>
                    <a:pt x="0" y="0"/>
                  </a:lnTo>
                  <a:close/>
                </a:path>
              </a:pathLst>
            </a:custGeom>
            <a:blipFill>
              <a:blip r:embed="rId3"/>
              <a:stretch>
                <a:fillRect t="-196" b="-195"/>
              </a:stretch>
            </a:blipFill>
          </p:spPr>
        </p:sp>
      </p:grpSp>
      <p:sp>
        <p:nvSpPr>
          <p:cNvPr id="8" name="Freeform 8"/>
          <p:cNvSpPr/>
          <p:nvPr/>
        </p:nvSpPr>
        <p:spPr>
          <a:xfrm>
            <a:off x="1876297" y="1346043"/>
            <a:ext cx="15404141" cy="8079166"/>
          </a:xfrm>
          <a:custGeom>
            <a:avLst/>
            <a:gdLst/>
            <a:ahLst/>
            <a:cxnLst/>
            <a:rect l="l" t="t" r="r" b="b"/>
            <a:pathLst>
              <a:path w="12389849" h="7009419">
                <a:moveTo>
                  <a:pt x="0" y="0"/>
                </a:moveTo>
                <a:lnTo>
                  <a:pt x="12389849" y="0"/>
                </a:lnTo>
                <a:lnTo>
                  <a:pt x="12389849" y="7009419"/>
                </a:lnTo>
                <a:lnTo>
                  <a:pt x="0" y="70094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9" name="Group 9"/>
          <p:cNvGrpSpPr/>
          <p:nvPr/>
        </p:nvGrpSpPr>
        <p:grpSpPr>
          <a:xfrm rot="1173307">
            <a:off x="8078518" y="9126609"/>
            <a:ext cx="1404737" cy="1316987"/>
            <a:chOff x="0" y="0"/>
            <a:chExt cx="1673259" cy="1630667"/>
          </a:xfrm>
        </p:grpSpPr>
        <p:sp>
          <p:nvSpPr>
            <p:cNvPr id="10" name="Freeform 10"/>
            <p:cNvSpPr/>
            <p:nvPr/>
          </p:nvSpPr>
          <p:spPr>
            <a:xfrm>
              <a:off x="0" y="0"/>
              <a:ext cx="1673225" cy="1630680"/>
            </a:xfrm>
            <a:custGeom>
              <a:avLst/>
              <a:gdLst/>
              <a:ahLst/>
              <a:cxnLst/>
              <a:rect l="l" t="t" r="r" b="b"/>
              <a:pathLst>
                <a:path w="1673225" h="1630680">
                  <a:moveTo>
                    <a:pt x="0" y="0"/>
                  </a:moveTo>
                  <a:lnTo>
                    <a:pt x="1673225" y="0"/>
                  </a:lnTo>
                  <a:lnTo>
                    <a:pt x="1673225" y="1630680"/>
                  </a:lnTo>
                  <a:lnTo>
                    <a:pt x="0" y="1630680"/>
                  </a:lnTo>
                  <a:lnTo>
                    <a:pt x="0" y="0"/>
                  </a:lnTo>
                  <a:close/>
                </a:path>
              </a:pathLst>
            </a:custGeom>
            <a:blipFill>
              <a:blip r:embed="rId6"/>
              <a:stretch>
                <a:fillRect t="-139" r="-2" b="-139"/>
              </a:stretch>
            </a:blipFill>
          </p:spPr>
        </p:sp>
      </p:grpSp>
      <p:grpSp>
        <p:nvGrpSpPr>
          <p:cNvPr id="11" name="Group 11"/>
          <p:cNvGrpSpPr/>
          <p:nvPr/>
        </p:nvGrpSpPr>
        <p:grpSpPr>
          <a:xfrm>
            <a:off x="8077200" y="-74653"/>
            <a:ext cx="1407384" cy="1567713"/>
            <a:chOff x="0" y="0"/>
            <a:chExt cx="1676412" cy="1941109"/>
          </a:xfrm>
        </p:grpSpPr>
        <p:sp>
          <p:nvSpPr>
            <p:cNvPr id="12" name="Freeform 12"/>
            <p:cNvSpPr/>
            <p:nvPr/>
          </p:nvSpPr>
          <p:spPr>
            <a:xfrm>
              <a:off x="0" y="0"/>
              <a:ext cx="1676400" cy="1941068"/>
            </a:xfrm>
            <a:custGeom>
              <a:avLst/>
              <a:gdLst/>
              <a:ahLst/>
              <a:cxnLst/>
              <a:rect l="l" t="t" r="r" b="b"/>
              <a:pathLst>
                <a:path w="1676400" h="1941068">
                  <a:moveTo>
                    <a:pt x="0" y="0"/>
                  </a:moveTo>
                  <a:lnTo>
                    <a:pt x="1676400" y="0"/>
                  </a:lnTo>
                  <a:lnTo>
                    <a:pt x="1676400" y="1941068"/>
                  </a:lnTo>
                  <a:lnTo>
                    <a:pt x="0" y="1941068"/>
                  </a:lnTo>
                  <a:lnTo>
                    <a:pt x="0" y="0"/>
                  </a:lnTo>
                  <a:close/>
                </a:path>
              </a:pathLst>
            </a:custGeom>
            <a:blipFill>
              <a:blip r:embed="rId7"/>
              <a:stretch>
                <a:fillRect b="-2"/>
              </a:stretch>
            </a:blipFill>
          </p:spPr>
        </p:sp>
      </p:grpSp>
      <p:grpSp>
        <p:nvGrpSpPr>
          <p:cNvPr id="13" name="Group 13"/>
          <p:cNvGrpSpPr/>
          <p:nvPr/>
        </p:nvGrpSpPr>
        <p:grpSpPr>
          <a:xfrm rot="-211310">
            <a:off x="26826" y="351832"/>
            <a:ext cx="2074487" cy="1988444"/>
            <a:chOff x="0" y="0"/>
            <a:chExt cx="2471035" cy="2462049"/>
          </a:xfrm>
        </p:grpSpPr>
        <p:sp>
          <p:nvSpPr>
            <p:cNvPr id="14" name="Freeform 14"/>
            <p:cNvSpPr/>
            <p:nvPr/>
          </p:nvSpPr>
          <p:spPr>
            <a:xfrm>
              <a:off x="0" y="0"/>
              <a:ext cx="2471039" cy="2462022"/>
            </a:xfrm>
            <a:custGeom>
              <a:avLst/>
              <a:gdLst/>
              <a:ahLst/>
              <a:cxnLst/>
              <a:rect l="l" t="t" r="r" b="b"/>
              <a:pathLst>
                <a:path w="2471039" h="2462022">
                  <a:moveTo>
                    <a:pt x="0" y="0"/>
                  </a:moveTo>
                  <a:lnTo>
                    <a:pt x="2471039" y="0"/>
                  </a:lnTo>
                  <a:lnTo>
                    <a:pt x="2471039" y="2462022"/>
                  </a:lnTo>
                  <a:lnTo>
                    <a:pt x="0" y="2462022"/>
                  </a:lnTo>
                  <a:lnTo>
                    <a:pt x="0" y="0"/>
                  </a:lnTo>
                  <a:close/>
                </a:path>
              </a:pathLst>
            </a:custGeom>
            <a:blipFill>
              <a:blip r:embed="rId8"/>
              <a:stretch>
                <a:fillRect t="-182" b="-183"/>
              </a:stretch>
            </a:blipFill>
          </p:spPr>
        </p:sp>
      </p:grpSp>
      <p:grpSp>
        <p:nvGrpSpPr>
          <p:cNvPr id="15" name="Group 15"/>
          <p:cNvGrpSpPr/>
          <p:nvPr/>
        </p:nvGrpSpPr>
        <p:grpSpPr>
          <a:xfrm>
            <a:off x="84864" y="8718194"/>
            <a:ext cx="2110796" cy="1414057"/>
            <a:chOff x="0" y="0"/>
            <a:chExt cx="2514284" cy="1750856"/>
          </a:xfrm>
        </p:grpSpPr>
        <p:sp>
          <p:nvSpPr>
            <p:cNvPr id="16" name="Freeform 16"/>
            <p:cNvSpPr/>
            <p:nvPr/>
          </p:nvSpPr>
          <p:spPr>
            <a:xfrm>
              <a:off x="0" y="0"/>
              <a:ext cx="2514346" cy="1750822"/>
            </a:xfrm>
            <a:custGeom>
              <a:avLst/>
              <a:gdLst/>
              <a:ahLst/>
              <a:cxnLst/>
              <a:rect l="l" t="t" r="r" b="b"/>
              <a:pathLst>
                <a:path w="2514346" h="1750822">
                  <a:moveTo>
                    <a:pt x="0" y="0"/>
                  </a:moveTo>
                  <a:lnTo>
                    <a:pt x="2514346" y="0"/>
                  </a:lnTo>
                  <a:lnTo>
                    <a:pt x="2514346" y="1750822"/>
                  </a:lnTo>
                  <a:lnTo>
                    <a:pt x="0" y="1750822"/>
                  </a:lnTo>
                  <a:lnTo>
                    <a:pt x="0" y="0"/>
                  </a:lnTo>
                  <a:close/>
                </a:path>
              </a:pathLst>
            </a:custGeom>
            <a:blipFill>
              <a:blip r:embed="rId9"/>
              <a:stretch>
                <a:fillRect l="-208" r="-206" b="-1"/>
              </a:stretch>
            </a:blipFill>
          </p:spPr>
        </p:sp>
      </p:grpSp>
      <p:sp>
        <p:nvSpPr>
          <p:cNvPr id="17" name="TextBox 17"/>
          <p:cNvSpPr txBox="1"/>
          <p:nvPr/>
        </p:nvSpPr>
        <p:spPr>
          <a:xfrm>
            <a:off x="3657600" y="1819539"/>
            <a:ext cx="11963400" cy="6771084"/>
          </a:xfrm>
          <a:prstGeom prst="rect">
            <a:avLst/>
          </a:prstGeom>
        </p:spPr>
        <p:txBody>
          <a:bodyPr wrap="square" lIns="0" tIns="0" rIns="0" bIns="0" rtlCol="0" anchor="t">
            <a:spAutoFit/>
          </a:bodyPr>
          <a:lstStyle/>
          <a:p>
            <a:r>
              <a:rPr lang="en-US" sz="4400" dirty="0" err="1">
                <a:latin typeface="Times New Roman" pitchFamily="18" charset="0"/>
                <a:cs typeface="Times New Roman" pitchFamily="18" charset="0"/>
              </a:rPr>
              <a:t>Câu</a:t>
            </a:r>
            <a:r>
              <a:rPr lang="en-US" sz="4400" dirty="0">
                <a:latin typeface="Times New Roman" pitchFamily="18" charset="0"/>
                <a:cs typeface="Times New Roman" pitchFamily="18" charset="0"/>
              </a:rPr>
              <a:t> 4. </a:t>
            </a:r>
            <a:r>
              <a:rPr lang="en-US" sz="4400" dirty="0" err="1">
                <a:latin typeface="Times New Roman" pitchFamily="18" charset="0"/>
                <a:cs typeface="Times New Roman" pitchFamily="18" charset="0"/>
              </a:rPr>
              <a:t>Độ</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màu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vực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được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quyết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định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bởi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thành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phần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nào</a:t>
            </a:r>
            <a:r>
              <a:rPr lang="en-US" sz="4400" dirty="0" smtClean="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pPr marL="742950" indent="-742950">
              <a:buAutoNum type="alphaUcPeriod"/>
            </a:pPr>
            <a:r>
              <a:rPr lang="en-US" sz="4400" dirty="0" err="1" smtClean="0">
                <a:latin typeface="Times New Roman" pitchFamily="18" charset="0"/>
                <a:cs typeface="Times New Roman" pitchFamily="18" charset="0"/>
              </a:rPr>
              <a:t>Cặn</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vẩn</a:t>
            </a:r>
            <a:r>
              <a:rPr lang="en-US" sz="4400" dirty="0">
                <a:latin typeface="Times New Roman" pitchFamily="18" charset="0"/>
                <a:cs typeface="Times New Roman" pitchFamily="18" charset="0"/>
              </a:rPr>
              <a:t>.          </a:t>
            </a:r>
            <a:endParaRPr lang="en-US" sz="4400" dirty="0" smtClean="0">
              <a:latin typeface="Times New Roman" pitchFamily="18" charset="0"/>
              <a:cs typeface="Times New Roman" pitchFamily="18" charset="0"/>
            </a:endParaRPr>
          </a:p>
          <a:p>
            <a:pPr marL="742950" indent="-742950">
              <a:buAutoNum type="alphaUcPeriod"/>
            </a:pPr>
            <a:endParaRPr lang="en-US" sz="4400"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B</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Hóa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màu</a:t>
            </a:r>
            <a:r>
              <a:rPr lang="en-US" sz="4400" dirty="0">
                <a:latin typeface="Times New Roman" pitchFamily="18" charset="0"/>
                <a:cs typeface="Times New Roman" pitchFamily="18" charset="0"/>
              </a:rPr>
              <a:t>                  </a:t>
            </a:r>
            <a:endParaRPr lang="en-US" sz="4400" dirty="0" smtClean="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Phù</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sa</a:t>
            </a:r>
            <a:r>
              <a:rPr lang="en-US" sz="4400" dirty="0">
                <a:latin typeface="Times New Roman" pitchFamily="18" charset="0"/>
                <a:cs typeface="Times New Roman" pitchFamily="18" charset="0"/>
              </a:rPr>
              <a:t>.       </a:t>
            </a:r>
            <a:endParaRPr lang="en-US" sz="4400" dirty="0" smtClean="0">
              <a:latin typeface="Times New Roman" pitchFamily="18" charset="0"/>
              <a:cs typeface="Times New Roman" pitchFamily="18" charset="0"/>
            </a:endParaRPr>
          </a:p>
          <a:p>
            <a:endParaRPr lang="en-US" sz="4400" u="sng"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D</a:t>
            </a:r>
            <a:r>
              <a:rPr lang="en-US" sz="4400" dirty="0">
                <a:latin typeface="Times New Roman" pitchFamily="18" charset="0"/>
                <a:cs typeface="Times New Roman" pitchFamily="18" charset="0"/>
              </a:rPr>
              <a:t>. Vi </a:t>
            </a:r>
            <a:r>
              <a:rPr lang="en-US" sz="4400" dirty="0" err="1">
                <a:latin typeface="Times New Roman" pitchFamily="18" charset="0"/>
                <a:cs typeface="Times New Roman" pitchFamily="18" charset="0"/>
              </a:rPr>
              <a:t>tảo</a:t>
            </a:r>
            <a:r>
              <a:rPr lang="en-US" sz="4400" dirty="0">
                <a:latin typeface="Times New Roman" pitchFamily="18" charset="0"/>
                <a:cs typeface="Times New Roman" pitchFamily="18" charset="0"/>
              </a:rPr>
              <a:t>.</a:t>
            </a:r>
          </a:p>
        </p:txBody>
      </p:sp>
      <p:grpSp>
        <p:nvGrpSpPr>
          <p:cNvPr id="18" name="Group 18"/>
          <p:cNvGrpSpPr/>
          <p:nvPr/>
        </p:nvGrpSpPr>
        <p:grpSpPr>
          <a:xfrm rot="403428">
            <a:off x="16137439" y="30573"/>
            <a:ext cx="2231793" cy="2215512"/>
            <a:chOff x="0" y="0"/>
            <a:chExt cx="2658411" cy="2743200"/>
          </a:xfrm>
        </p:grpSpPr>
        <p:sp>
          <p:nvSpPr>
            <p:cNvPr id="19" name="Freeform 19"/>
            <p:cNvSpPr/>
            <p:nvPr/>
          </p:nvSpPr>
          <p:spPr>
            <a:xfrm>
              <a:off x="0" y="0"/>
              <a:ext cx="2658364" cy="2743200"/>
            </a:xfrm>
            <a:custGeom>
              <a:avLst/>
              <a:gdLst/>
              <a:ahLst/>
              <a:cxnLst/>
              <a:rect l="l" t="t" r="r" b="b"/>
              <a:pathLst>
                <a:path w="2658364" h="2743200">
                  <a:moveTo>
                    <a:pt x="0" y="0"/>
                  </a:moveTo>
                  <a:lnTo>
                    <a:pt x="2658364" y="0"/>
                  </a:lnTo>
                  <a:lnTo>
                    <a:pt x="2658364" y="2743200"/>
                  </a:lnTo>
                  <a:lnTo>
                    <a:pt x="0" y="2743200"/>
                  </a:lnTo>
                  <a:lnTo>
                    <a:pt x="0" y="0"/>
                  </a:lnTo>
                  <a:close/>
                </a:path>
              </a:pathLst>
            </a:custGeom>
            <a:blipFill>
              <a:blip r:embed="rId10"/>
              <a:stretch>
                <a:fillRect l="-161" r="-163"/>
              </a:stretch>
            </a:blipFill>
          </p:spPr>
        </p:sp>
      </p:grpSp>
      <p:grpSp>
        <p:nvGrpSpPr>
          <p:cNvPr id="20" name="Group 20"/>
          <p:cNvGrpSpPr/>
          <p:nvPr/>
        </p:nvGrpSpPr>
        <p:grpSpPr>
          <a:xfrm rot="-417858">
            <a:off x="16163542" y="8272565"/>
            <a:ext cx="1949620" cy="1903259"/>
            <a:chOff x="0" y="0"/>
            <a:chExt cx="2322299" cy="2356576"/>
          </a:xfrm>
        </p:grpSpPr>
        <p:sp>
          <p:nvSpPr>
            <p:cNvPr id="21" name="Freeform 21"/>
            <p:cNvSpPr/>
            <p:nvPr/>
          </p:nvSpPr>
          <p:spPr>
            <a:xfrm>
              <a:off x="0" y="0"/>
              <a:ext cx="2322322" cy="2356612"/>
            </a:xfrm>
            <a:custGeom>
              <a:avLst/>
              <a:gdLst/>
              <a:ahLst/>
              <a:cxnLst/>
              <a:rect l="l" t="t" r="r" b="b"/>
              <a:pathLst>
                <a:path w="2322322" h="2356612">
                  <a:moveTo>
                    <a:pt x="0" y="0"/>
                  </a:moveTo>
                  <a:lnTo>
                    <a:pt x="2322322" y="0"/>
                  </a:lnTo>
                  <a:lnTo>
                    <a:pt x="2322322" y="2356612"/>
                  </a:lnTo>
                  <a:lnTo>
                    <a:pt x="0" y="2356612"/>
                  </a:lnTo>
                  <a:lnTo>
                    <a:pt x="0" y="0"/>
                  </a:lnTo>
                  <a:close/>
                </a:path>
              </a:pathLst>
            </a:custGeom>
            <a:blipFill>
              <a:blip r:embed="rId11"/>
              <a:stretch>
                <a:fillRect l="-192" r="-191" b="1"/>
              </a:stretch>
            </a:blipFill>
          </p:spPr>
        </p:sp>
      </p:grpSp>
      <p:grpSp>
        <p:nvGrpSpPr>
          <p:cNvPr id="22" name="Group 22"/>
          <p:cNvGrpSpPr/>
          <p:nvPr/>
        </p:nvGrpSpPr>
        <p:grpSpPr>
          <a:xfrm rot="-547271">
            <a:off x="101979" y="4522381"/>
            <a:ext cx="1832850" cy="1840194"/>
            <a:chOff x="0" y="0"/>
            <a:chExt cx="2183208" cy="2278491"/>
          </a:xfrm>
        </p:grpSpPr>
        <p:sp>
          <p:nvSpPr>
            <p:cNvPr id="23" name="Freeform 23"/>
            <p:cNvSpPr/>
            <p:nvPr/>
          </p:nvSpPr>
          <p:spPr>
            <a:xfrm>
              <a:off x="0" y="0"/>
              <a:ext cx="2183257" cy="2278507"/>
            </a:xfrm>
            <a:custGeom>
              <a:avLst/>
              <a:gdLst/>
              <a:ahLst/>
              <a:cxnLst/>
              <a:rect l="l" t="t" r="r" b="b"/>
              <a:pathLst>
                <a:path w="2183257" h="2278507">
                  <a:moveTo>
                    <a:pt x="0" y="0"/>
                  </a:moveTo>
                  <a:lnTo>
                    <a:pt x="2183257" y="0"/>
                  </a:lnTo>
                  <a:lnTo>
                    <a:pt x="2183257" y="2278507"/>
                  </a:lnTo>
                  <a:lnTo>
                    <a:pt x="0" y="2278507"/>
                  </a:lnTo>
                  <a:lnTo>
                    <a:pt x="0" y="0"/>
                  </a:lnTo>
                  <a:close/>
                </a:path>
              </a:pathLst>
            </a:custGeom>
            <a:blipFill>
              <a:blip r:embed="rId12"/>
              <a:stretch>
                <a:fillRect l="-152" r="-150"/>
              </a:stretch>
            </a:blipFill>
          </p:spPr>
        </p:sp>
      </p:grpSp>
      <p:grpSp>
        <p:nvGrpSpPr>
          <p:cNvPr id="24" name="Group 24"/>
          <p:cNvGrpSpPr/>
          <p:nvPr/>
        </p:nvGrpSpPr>
        <p:grpSpPr>
          <a:xfrm rot="808354">
            <a:off x="16687175" y="4165581"/>
            <a:ext cx="1638487" cy="2078998"/>
            <a:chOff x="0" y="0"/>
            <a:chExt cx="1951691" cy="2574172"/>
          </a:xfrm>
        </p:grpSpPr>
        <p:sp>
          <p:nvSpPr>
            <p:cNvPr id="25" name="Freeform 25"/>
            <p:cNvSpPr/>
            <p:nvPr/>
          </p:nvSpPr>
          <p:spPr>
            <a:xfrm>
              <a:off x="0" y="0"/>
              <a:ext cx="1951736" cy="2574163"/>
            </a:xfrm>
            <a:custGeom>
              <a:avLst/>
              <a:gdLst/>
              <a:ahLst/>
              <a:cxnLst/>
              <a:rect l="l" t="t" r="r" b="b"/>
              <a:pathLst>
                <a:path w="1951736" h="2574163">
                  <a:moveTo>
                    <a:pt x="0" y="0"/>
                  </a:moveTo>
                  <a:lnTo>
                    <a:pt x="1951736" y="0"/>
                  </a:lnTo>
                  <a:lnTo>
                    <a:pt x="1951736" y="2574163"/>
                  </a:lnTo>
                  <a:lnTo>
                    <a:pt x="0" y="2574163"/>
                  </a:lnTo>
                  <a:lnTo>
                    <a:pt x="0" y="0"/>
                  </a:lnTo>
                  <a:close/>
                </a:path>
              </a:pathLst>
            </a:custGeom>
            <a:blipFill>
              <a:blip r:embed="rId13"/>
              <a:stretch>
                <a:fillRect l="-28" r="-26"/>
              </a:stretch>
            </a:blipFill>
          </p:spPr>
        </p:sp>
      </p:grpSp>
      <p:sp>
        <p:nvSpPr>
          <p:cNvPr id="26" name="Oval 25"/>
          <p:cNvSpPr/>
          <p:nvPr/>
        </p:nvSpPr>
        <p:spPr>
          <a:xfrm>
            <a:off x="3429000" y="7707096"/>
            <a:ext cx="990600" cy="90858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smtClean="0">
              <a:solidFill>
                <a:schemeClr val="tx1"/>
              </a:solidFill>
              <a:latin typeface="Times New Roman" pitchFamily="18" charset="0"/>
              <a:cs typeface="Times New Roman" pitchFamily="18" charset="0"/>
            </a:endParaRPr>
          </a:p>
          <a:p>
            <a:pPr algn="ctr"/>
            <a:r>
              <a:rPr lang="en-US" sz="4400" dirty="0" smtClean="0">
                <a:solidFill>
                  <a:schemeClr val="tx1"/>
                </a:solidFill>
                <a:latin typeface="Times New Roman" pitchFamily="18" charset="0"/>
                <a:cs typeface="Times New Roman" pitchFamily="18" charset="0"/>
              </a:rPr>
              <a:t>D</a:t>
            </a:r>
            <a:r>
              <a:rPr lang="en-US" sz="4400" dirty="0" smtClean="0">
                <a:solidFill>
                  <a:schemeClr val="tx1"/>
                </a:solidFill>
              </a:rPr>
              <a:t>.</a:t>
            </a:r>
            <a:endParaRPr lang="en-US" sz="4400" dirty="0">
              <a:solidFill>
                <a:schemeClr val="tx1"/>
              </a:solidFill>
            </a:endParaRPr>
          </a:p>
        </p:txBody>
      </p:sp>
    </p:spTree>
    <p:extLst>
      <p:ext uri="{BB962C8B-B14F-4D97-AF65-F5344CB8AC3E}">
        <p14:creationId xmlns:p14="http://schemas.microsoft.com/office/powerpoint/2010/main" val="46888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771932" y="594970"/>
            <a:ext cx="17059250" cy="9220200"/>
            <a:chOff x="0" y="0"/>
            <a:chExt cx="20320203" cy="11416259"/>
          </a:xfrm>
        </p:grpSpPr>
        <p:sp>
          <p:nvSpPr>
            <p:cNvPr id="7" name="Freeform 7"/>
            <p:cNvSpPr/>
            <p:nvPr/>
          </p:nvSpPr>
          <p:spPr>
            <a:xfrm>
              <a:off x="0" y="0"/>
              <a:ext cx="20320254" cy="11416284"/>
            </a:xfrm>
            <a:custGeom>
              <a:avLst/>
              <a:gdLst/>
              <a:ahLst/>
              <a:cxnLst/>
              <a:rect l="l" t="t" r="r" b="b"/>
              <a:pathLst>
                <a:path w="20320254" h="11416284">
                  <a:moveTo>
                    <a:pt x="0" y="0"/>
                  </a:moveTo>
                  <a:lnTo>
                    <a:pt x="20320254" y="0"/>
                  </a:lnTo>
                  <a:lnTo>
                    <a:pt x="20320254" y="11416284"/>
                  </a:lnTo>
                  <a:lnTo>
                    <a:pt x="0" y="11416284"/>
                  </a:lnTo>
                  <a:lnTo>
                    <a:pt x="0" y="0"/>
                  </a:lnTo>
                  <a:close/>
                </a:path>
              </a:pathLst>
            </a:custGeom>
            <a:blipFill>
              <a:blip r:embed="rId3"/>
              <a:stretch>
                <a:fillRect t="-196" b="-195"/>
              </a:stretch>
            </a:blipFill>
          </p:spPr>
        </p:sp>
      </p:grpSp>
      <p:sp>
        <p:nvSpPr>
          <p:cNvPr id="8" name="Freeform 8"/>
          <p:cNvSpPr/>
          <p:nvPr/>
        </p:nvSpPr>
        <p:spPr>
          <a:xfrm>
            <a:off x="1969287" y="1319567"/>
            <a:ext cx="15404141" cy="8079166"/>
          </a:xfrm>
          <a:custGeom>
            <a:avLst/>
            <a:gdLst/>
            <a:ahLst/>
            <a:cxnLst/>
            <a:rect l="l" t="t" r="r" b="b"/>
            <a:pathLst>
              <a:path w="12389849" h="7009419">
                <a:moveTo>
                  <a:pt x="0" y="0"/>
                </a:moveTo>
                <a:lnTo>
                  <a:pt x="12389849" y="0"/>
                </a:lnTo>
                <a:lnTo>
                  <a:pt x="12389849" y="7009419"/>
                </a:lnTo>
                <a:lnTo>
                  <a:pt x="0" y="70094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9" name="Group 9"/>
          <p:cNvGrpSpPr/>
          <p:nvPr/>
        </p:nvGrpSpPr>
        <p:grpSpPr>
          <a:xfrm rot="1173307">
            <a:off x="8078518" y="9126609"/>
            <a:ext cx="1404737" cy="1316987"/>
            <a:chOff x="0" y="0"/>
            <a:chExt cx="1673259" cy="1630667"/>
          </a:xfrm>
        </p:grpSpPr>
        <p:sp>
          <p:nvSpPr>
            <p:cNvPr id="10" name="Freeform 10"/>
            <p:cNvSpPr/>
            <p:nvPr/>
          </p:nvSpPr>
          <p:spPr>
            <a:xfrm>
              <a:off x="0" y="0"/>
              <a:ext cx="1673225" cy="1630680"/>
            </a:xfrm>
            <a:custGeom>
              <a:avLst/>
              <a:gdLst/>
              <a:ahLst/>
              <a:cxnLst/>
              <a:rect l="l" t="t" r="r" b="b"/>
              <a:pathLst>
                <a:path w="1673225" h="1630680">
                  <a:moveTo>
                    <a:pt x="0" y="0"/>
                  </a:moveTo>
                  <a:lnTo>
                    <a:pt x="1673225" y="0"/>
                  </a:lnTo>
                  <a:lnTo>
                    <a:pt x="1673225" y="1630680"/>
                  </a:lnTo>
                  <a:lnTo>
                    <a:pt x="0" y="1630680"/>
                  </a:lnTo>
                  <a:lnTo>
                    <a:pt x="0" y="0"/>
                  </a:lnTo>
                  <a:close/>
                </a:path>
              </a:pathLst>
            </a:custGeom>
            <a:blipFill>
              <a:blip r:embed="rId6"/>
              <a:stretch>
                <a:fillRect t="-139" r="-2" b="-139"/>
              </a:stretch>
            </a:blipFill>
          </p:spPr>
        </p:sp>
      </p:grpSp>
      <p:grpSp>
        <p:nvGrpSpPr>
          <p:cNvPr id="11" name="Group 11"/>
          <p:cNvGrpSpPr/>
          <p:nvPr/>
        </p:nvGrpSpPr>
        <p:grpSpPr>
          <a:xfrm>
            <a:off x="8077200" y="-74653"/>
            <a:ext cx="1407384" cy="1567713"/>
            <a:chOff x="0" y="0"/>
            <a:chExt cx="1676412" cy="1941109"/>
          </a:xfrm>
        </p:grpSpPr>
        <p:sp>
          <p:nvSpPr>
            <p:cNvPr id="12" name="Freeform 12"/>
            <p:cNvSpPr/>
            <p:nvPr/>
          </p:nvSpPr>
          <p:spPr>
            <a:xfrm>
              <a:off x="0" y="0"/>
              <a:ext cx="1676400" cy="1941068"/>
            </a:xfrm>
            <a:custGeom>
              <a:avLst/>
              <a:gdLst/>
              <a:ahLst/>
              <a:cxnLst/>
              <a:rect l="l" t="t" r="r" b="b"/>
              <a:pathLst>
                <a:path w="1676400" h="1941068">
                  <a:moveTo>
                    <a:pt x="0" y="0"/>
                  </a:moveTo>
                  <a:lnTo>
                    <a:pt x="1676400" y="0"/>
                  </a:lnTo>
                  <a:lnTo>
                    <a:pt x="1676400" y="1941068"/>
                  </a:lnTo>
                  <a:lnTo>
                    <a:pt x="0" y="1941068"/>
                  </a:lnTo>
                  <a:lnTo>
                    <a:pt x="0" y="0"/>
                  </a:lnTo>
                  <a:close/>
                </a:path>
              </a:pathLst>
            </a:custGeom>
            <a:blipFill>
              <a:blip r:embed="rId7"/>
              <a:stretch>
                <a:fillRect b="-2"/>
              </a:stretch>
            </a:blipFill>
          </p:spPr>
        </p:sp>
      </p:grpSp>
      <p:grpSp>
        <p:nvGrpSpPr>
          <p:cNvPr id="13" name="Group 13"/>
          <p:cNvGrpSpPr/>
          <p:nvPr/>
        </p:nvGrpSpPr>
        <p:grpSpPr>
          <a:xfrm rot="-211310">
            <a:off x="26826" y="351832"/>
            <a:ext cx="2074487" cy="1988444"/>
            <a:chOff x="0" y="0"/>
            <a:chExt cx="2471035" cy="2462049"/>
          </a:xfrm>
        </p:grpSpPr>
        <p:sp>
          <p:nvSpPr>
            <p:cNvPr id="14" name="Freeform 14"/>
            <p:cNvSpPr/>
            <p:nvPr/>
          </p:nvSpPr>
          <p:spPr>
            <a:xfrm>
              <a:off x="0" y="0"/>
              <a:ext cx="2471039" cy="2462022"/>
            </a:xfrm>
            <a:custGeom>
              <a:avLst/>
              <a:gdLst/>
              <a:ahLst/>
              <a:cxnLst/>
              <a:rect l="l" t="t" r="r" b="b"/>
              <a:pathLst>
                <a:path w="2471039" h="2462022">
                  <a:moveTo>
                    <a:pt x="0" y="0"/>
                  </a:moveTo>
                  <a:lnTo>
                    <a:pt x="2471039" y="0"/>
                  </a:lnTo>
                  <a:lnTo>
                    <a:pt x="2471039" y="2462022"/>
                  </a:lnTo>
                  <a:lnTo>
                    <a:pt x="0" y="2462022"/>
                  </a:lnTo>
                  <a:lnTo>
                    <a:pt x="0" y="0"/>
                  </a:lnTo>
                  <a:close/>
                </a:path>
              </a:pathLst>
            </a:custGeom>
            <a:blipFill>
              <a:blip r:embed="rId8"/>
              <a:stretch>
                <a:fillRect t="-182" b="-183"/>
              </a:stretch>
            </a:blipFill>
          </p:spPr>
        </p:sp>
      </p:grpSp>
      <p:grpSp>
        <p:nvGrpSpPr>
          <p:cNvPr id="15" name="Group 15"/>
          <p:cNvGrpSpPr/>
          <p:nvPr/>
        </p:nvGrpSpPr>
        <p:grpSpPr>
          <a:xfrm>
            <a:off x="84864" y="8718194"/>
            <a:ext cx="2110796" cy="1414057"/>
            <a:chOff x="0" y="0"/>
            <a:chExt cx="2514284" cy="1750856"/>
          </a:xfrm>
        </p:grpSpPr>
        <p:sp>
          <p:nvSpPr>
            <p:cNvPr id="16" name="Freeform 16"/>
            <p:cNvSpPr/>
            <p:nvPr/>
          </p:nvSpPr>
          <p:spPr>
            <a:xfrm>
              <a:off x="0" y="0"/>
              <a:ext cx="2514346" cy="1750822"/>
            </a:xfrm>
            <a:custGeom>
              <a:avLst/>
              <a:gdLst/>
              <a:ahLst/>
              <a:cxnLst/>
              <a:rect l="l" t="t" r="r" b="b"/>
              <a:pathLst>
                <a:path w="2514346" h="1750822">
                  <a:moveTo>
                    <a:pt x="0" y="0"/>
                  </a:moveTo>
                  <a:lnTo>
                    <a:pt x="2514346" y="0"/>
                  </a:lnTo>
                  <a:lnTo>
                    <a:pt x="2514346" y="1750822"/>
                  </a:lnTo>
                  <a:lnTo>
                    <a:pt x="0" y="1750822"/>
                  </a:lnTo>
                  <a:lnTo>
                    <a:pt x="0" y="0"/>
                  </a:lnTo>
                  <a:close/>
                </a:path>
              </a:pathLst>
            </a:custGeom>
            <a:blipFill>
              <a:blip r:embed="rId9"/>
              <a:stretch>
                <a:fillRect l="-208" r="-206" b="-1"/>
              </a:stretch>
            </a:blipFill>
          </p:spPr>
        </p:sp>
      </p:grpSp>
      <p:sp>
        <p:nvSpPr>
          <p:cNvPr id="17" name="TextBox 17"/>
          <p:cNvSpPr txBox="1"/>
          <p:nvPr/>
        </p:nvSpPr>
        <p:spPr>
          <a:xfrm>
            <a:off x="3651142" y="2056939"/>
            <a:ext cx="11963400" cy="6771084"/>
          </a:xfrm>
          <a:prstGeom prst="rect">
            <a:avLst/>
          </a:prstGeom>
        </p:spPr>
        <p:txBody>
          <a:bodyPr wrap="square" lIns="0" tIns="0" rIns="0" bIns="0" rtlCol="0" anchor="t">
            <a:spAutoFit/>
          </a:bodyPr>
          <a:lstStyle/>
          <a:p>
            <a:r>
              <a:rPr lang="en-US" sz="4400" dirty="0" err="1">
                <a:latin typeface="Times New Roman" pitchFamily="18" charset="0"/>
                <a:cs typeface="Times New Roman" pitchFamily="18" charset="0"/>
              </a:rPr>
              <a:t>Câu</a:t>
            </a:r>
            <a:r>
              <a:rPr lang="en-US" sz="4400" dirty="0">
                <a:latin typeface="Times New Roman" pitchFamily="18" charset="0"/>
                <a:cs typeface="Times New Roman" pitchFamily="18" charset="0"/>
              </a:rPr>
              <a:t> 5. </a:t>
            </a:r>
            <a:r>
              <a:rPr lang="en-US" sz="4400" dirty="0" err="1">
                <a:latin typeface="Times New Roman" pitchFamily="18" charset="0"/>
                <a:cs typeface="Times New Roman" pitchFamily="18" charset="0"/>
              </a:rPr>
              <a:t>Màu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phù</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hợp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ao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nuôi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ngọt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màu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gì</a:t>
            </a:r>
            <a:r>
              <a:rPr lang="en-US" sz="4400" dirty="0" smtClean="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pPr marL="742950" indent="-742950">
              <a:buAutoNum type="alphaUcPeriod"/>
            </a:pPr>
            <a:r>
              <a:rPr lang="en-US" sz="4400" dirty="0" err="1" smtClean="0">
                <a:latin typeface="Times New Roman" pitchFamily="18" charset="0"/>
                <a:cs typeface="Times New Roman" pitchFamily="18" charset="0"/>
              </a:rPr>
              <a:t>Màu</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xanh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nõn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chuối</a:t>
            </a:r>
            <a:r>
              <a:rPr lang="en-US" sz="4400" dirty="0">
                <a:latin typeface="Times New Roman" pitchFamily="18" charset="0"/>
                <a:cs typeface="Times New Roman" pitchFamily="18" charset="0"/>
              </a:rPr>
              <a:t>. </a:t>
            </a:r>
            <a:endParaRPr lang="en-US" sz="4400" dirty="0" smtClean="0">
              <a:latin typeface="Times New Roman" pitchFamily="18" charset="0"/>
              <a:cs typeface="Times New Roman" pitchFamily="18" charset="0"/>
            </a:endParaRPr>
          </a:p>
          <a:p>
            <a:r>
              <a:rPr lang="en-US" sz="4400" dirty="0" smtClean="0">
                <a:latin typeface="Times New Roman" pitchFamily="18" charset="0"/>
                <a:cs typeface="Times New Roman" pitchFamily="18" charset="0"/>
              </a:rPr>
              <a:t>            </a:t>
            </a:r>
          </a:p>
          <a:p>
            <a:r>
              <a:rPr lang="en-US" sz="4400" dirty="0" smtClean="0">
                <a:latin typeface="Times New Roman" pitchFamily="18" charset="0"/>
                <a:cs typeface="Times New Roman" pitchFamily="18" charset="0"/>
              </a:rPr>
              <a:t>B</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Màu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vàng</a:t>
            </a:r>
            <a:r>
              <a:rPr lang="en-US" sz="4400" dirty="0">
                <a:latin typeface="Times New Roman" pitchFamily="18" charset="0"/>
                <a:cs typeface="Times New Roman" pitchFamily="18" charset="0"/>
              </a:rPr>
              <a:t> cam. </a:t>
            </a:r>
            <a:endParaRPr lang="en-US" sz="4400" dirty="0" smtClean="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Màu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đỏ</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gạch</a:t>
            </a:r>
            <a:r>
              <a:rPr lang="en-US" sz="4400" dirty="0">
                <a:latin typeface="Times New Roman" pitchFamily="18" charset="0"/>
                <a:cs typeface="Times New Roman" pitchFamily="18" charset="0"/>
              </a:rPr>
              <a:t>.                                  </a:t>
            </a:r>
            <a:endParaRPr lang="en-US" sz="4400" dirty="0" smtClean="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D</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Màu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nâu</a:t>
            </a:r>
            <a:r>
              <a:rPr lang="en-US" sz="4400" dirty="0">
                <a:latin typeface="Times New Roman" pitchFamily="18" charset="0"/>
                <a:cs typeface="Times New Roman" pitchFamily="18" charset="0"/>
              </a:rPr>
              <a:t>.</a:t>
            </a:r>
          </a:p>
        </p:txBody>
      </p:sp>
      <p:grpSp>
        <p:nvGrpSpPr>
          <p:cNvPr id="18" name="Group 18"/>
          <p:cNvGrpSpPr/>
          <p:nvPr/>
        </p:nvGrpSpPr>
        <p:grpSpPr>
          <a:xfrm rot="403428">
            <a:off x="16137439" y="30573"/>
            <a:ext cx="2231793" cy="2215512"/>
            <a:chOff x="0" y="0"/>
            <a:chExt cx="2658411" cy="2743200"/>
          </a:xfrm>
        </p:grpSpPr>
        <p:sp>
          <p:nvSpPr>
            <p:cNvPr id="19" name="Freeform 19"/>
            <p:cNvSpPr/>
            <p:nvPr/>
          </p:nvSpPr>
          <p:spPr>
            <a:xfrm>
              <a:off x="0" y="0"/>
              <a:ext cx="2658364" cy="2743200"/>
            </a:xfrm>
            <a:custGeom>
              <a:avLst/>
              <a:gdLst/>
              <a:ahLst/>
              <a:cxnLst/>
              <a:rect l="l" t="t" r="r" b="b"/>
              <a:pathLst>
                <a:path w="2658364" h="2743200">
                  <a:moveTo>
                    <a:pt x="0" y="0"/>
                  </a:moveTo>
                  <a:lnTo>
                    <a:pt x="2658364" y="0"/>
                  </a:lnTo>
                  <a:lnTo>
                    <a:pt x="2658364" y="2743200"/>
                  </a:lnTo>
                  <a:lnTo>
                    <a:pt x="0" y="2743200"/>
                  </a:lnTo>
                  <a:lnTo>
                    <a:pt x="0" y="0"/>
                  </a:lnTo>
                  <a:close/>
                </a:path>
              </a:pathLst>
            </a:custGeom>
            <a:blipFill>
              <a:blip r:embed="rId10"/>
              <a:stretch>
                <a:fillRect l="-161" r="-163"/>
              </a:stretch>
            </a:blipFill>
          </p:spPr>
        </p:sp>
      </p:grpSp>
      <p:grpSp>
        <p:nvGrpSpPr>
          <p:cNvPr id="20" name="Group 20"/>
          <p:cNvGrpSpPr/>
          <p:nvPr/>
        </p:nvGrpSpPr>
        <p:grpSpPr>
          <a:xfrm rot="-417858">
            <a:off x="16163542" y="8272565"/>
            <a:ext cx="1949620" cy="1903259"/>
            <a:chOff x="0" y="0"/>
            <a:chExt cx="2322299" cy="2356576"/>
          </a:xfrm>
        </p:grpSpPr>
        <p:sp>
          <p:nvSpPr>
            <p:cNvPr id="21" name="Freeform 21"/>
            <p:cNvSpPr/>
            <p:nvPr/>
          </p:nvSpPr>
          <p:spPr>
            <a:xfrm>
              <a:off x="0" y="0"/>
              <a:ext cx="2322322" cy="2356612"/>
            </a:xfrm>
            <a:custGeom>
              <a:avLst/>
              <a:gdLst/>
              <a:ahLst/>
              <a:cxnLst/>
              <a:rect l="l" t="t" r="r" b="b"/>
              <a:pathLst>
                <a:path w="2322322" h="2356612">
                  <a:moveTo>
                    <a:pt x="0" y="0"/>
                  </a:moveTo>
                  <a:lnTo>
                    <a:pt x="2322322" y="0"/>
                  </a:lnTo>
                  <a:lnTo>
                    <a:pt x="2322322" y="2356612"/>
                  </a:lnTo>
                  <a:lnTo>
                    <a:pt x="0" y="2356612"/>
                  </a:lnTo>
                  <a:lnTo>
                    <a:pt x="0" y="0"/>
                  </a:lnTo>
                  <a:close/>
                </a:path>
              </a:pathLst>
            </a:custGeom>
            <a:blipFill>
              <a:blip r:embed="rId11"/>
              <a:stretch>
                <a:fillRect l="-192" r="-191" b="1"/>
              </a:stretch>
            </a:blipFill>
          </p:spPr>
        </p:sp>
      </p:grpSp>
      <p:grpSp>
        <p:nvGrpSpPr>
          <p:cNvPr id="22" name="Group 22"/>
          <p:cNvGrpSpPr/>
          <p:nvPr/>
        </p:nvGrpSpPr>
        <p:grpSpPr>
          <a:xfrm rot="-547271">
            <a:off x="101979" y="4522381"/>
            <a:ext cx="1832850" cy="1840194"/>
            <a:chOff x="0" y="0"/>
            <a:chExt cx="2183208" cy="2278491"/>
          </a:xfrm>
        </p:grpSpPr>
        <p:sp>
          <p:nvSpPr>
            <p:cNvPr id="23" name="Freeform 23"/>
            <p:cNvSpPr/>
            <p:nvPr/>
          </p:nvSpPr>
          <p:spPr>
            <a:xfrm>
              <a:off x="0" y="0"/>
              <a:ext cx="2183257" cy="2278507"/>
            </a:xfrm>
            <a:custGeom>
              <a:avLst/>
              <a:gdLst/>
              <a:ahLst/>
              <a:cxnLst/>
              <a:rect l="l" t="t" r="r" b="b"/>
              <a:pathLst>
                <a:path w="2183257" h="2278507">
                  <a:moveTo>
                    <a:pt x="0" y="0"/>
                  </a:moveTo>
                  <a:lnTo>
                    <a:pt x="2183257" y="0"/>
                  </a:lnTo>
                  <a:lnTo>
                    <a:pt x="2183257" y="2278507"/>
                  </a:lnTo>
                  <a:lnTo>
                    <a:pt x="0" y="2278507"/>
                  </a:lnTo>
                  <a:lnTo>
                    <a:pt x="0" y="0"/>
                  </a:lnTo>
                  <a:close/>
                </a:path>
              </a:pathLst>
            </a:custGeom>
            <a:blipFill>
              <a:blip r:embed="rId12"/>
              <a:stretch>
                <a:fillRect l="-152" r="-150"/>
              </a:stretch>
            </a:blipFill>
          </p:spPr>
        </p:sp>
      </p:grpSp>
      <p:grpSp>
        <p:nvGrpSpPr>
          <p:cNvPr id="24" name="Group 24"/>
          <p:cNvGrpSpPr/>
          <p:nvPr/>
        </p:nvGrpSpPr>
        <p:grpSpPr>
          <a:xfrm rot="808354">
            <a:off x="16687175" y="4165581"/>
            <a:ext cx="1638487" cy="2078998"/>
            <a:chOff x="0" y="0"/>
            <a:chExt cx="1951691" cy="2574172"/>
          </a:xfrm>
        </p:grpSpPr>
        <p:sp>
          <p:nvSpPr>
            <p:cNvPr id="25" name="Freeform 25"/>
            <p:cNvSpPr/>
            <p:nvPr/>
          </p:nvSpPr>
          <p:spPr>
            <a:xfrm>
              <a:off x="0" y="0"/>
              <a:ext cx="1951736" cy="2574163"/>
            </a:xfrm>
            <a:custGeom>
              <a:avLst/>
              <a:gdLst/>
              <a:ahLst/>
              <a:cxnLst/>
              <a:rect l="l" t="t" r="r" b="b"/>
              <a:pathLst>
                <a:path w="1951736" h="2574163">
                  <a:moveTo>
                    <a:pt x="0" y="0"/>
                  </a:moveTo>
                  <a:lnTo>
                    <a:pt x="1951736" y="0"/>
                  </a:lnTo>
                  <a:lnTo>
                    <a:pt x="1951736" y="2574163"/>
                  </a:lnTo>
                  <a:lnTo>
                    <a:pt x="0" y="2574163"/>
                  </a:lnTo>
                  <a:lnTo>
                    <a:pt x="0" y="0"/>
                  </a:lnTo>
                  <a:close/>
                </a:path>
              </a:pathLst>
            </a:custGeom>
            <a:blipFill>
              <a:blip r:embed="rId13"/>
              <a:stretch>
                <a:fillRect l="-28" r="-26"/>
              </a:stretch>
            </a:blipFill>
          </p:spPr>
        </p:sp>
      </p:grpSp>
      <p:sp>
        <p:nvSpPr>
          <p:cNvPr id="2" name="Oval 1"/>
          <p:cNvSpPr/>
          <p:nvPr/>
        </p:nvSpPr>
        <p:spPr>
          <a:xfrm>
            <a:off x="3357966" y="3890288"/>
            <a:ext cx="1143000" cy="99689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Times New Roman" pitchFamily="18" charset="0"/>
                <a:cs typeface="Times New Roman" pitchFamily="18" charset="0"/>
              </a:rPr>
              <a:t>A.</a:t>
            </a:r>
          </a:p>
        </p:txBody>
      </p:sp>
    </p:spTree>
    <p:extLst>
      <p:ext uri="{BB962C8B-B14F-4D97-AF65-F5344CB8AC3E}">
        <p14:creationId xmlns:p14="http://schemas.microsoft.com/office/powerpoint/2010/main" val="46888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771932" y="594970"/>
            <a:ext cx="17059250" cy="9220200"/>
            <a:chOff x="0" y="0"/>
            <a:chExt cx="20320203" cy="11416259"/>
          </a:xfrm>
        </p:grpSpPr>
        <p:sp>
          <p:nvSpPr>
            <p:cNvPr id="7" name="Freeform 7"/>
            <p:cNvSpPr/>
            <p:nvPr/>
          </p:nvSpPr>
          <p:spPr>
            <a:xfrm>
              <a:off x="0" y="0"/>
              <a:ext cx="20320254" cy="11416284"/>
            </a:xfrm>
            <a:custGeom>
              <a:avLst/>
              <a:gdLst/>
              <a:ahLst/>
              <a:cxnLst/>
              <a:rect l="l" t="t" r="r" b="b"/>
              <a:pathLst>
                <a:path w="20320254" h="11416284">
                  <a:moveTo>
                    <a:pt x="0" y="0"/>
                  </a:moveTo>
                  <a:lnTo>
                    <a:pt x="20320254" y="0"/>
                  </a:lnTo>
                  <a:lnTo>
                    <a:pt x="20320254" y="11416284"/>
                  </a:lnTo>
                  <a:lnTo>
                    <a:pt x="0" y="11416284"/>
                  </a:lnTo>
                  <a:lnTo>
                    <a:pt x="0" y="0"/>
                  </a:lnTo>
                  <a:close/>
                </a:path>
              </a:pathLst>
            </a:custGeom>
            <a:blipFill>
              <a:blip r:embed="rId3"/>
              <a:stretch>
                <a:fillRect t="-196" b="-195"/>
              </a:stretch>
            </a:blipFill>
          </p:spPr>
        </p:sp>
      </p:grpSp>
      <p:sp>
        <p:nvSpPr>
          <p:cNvPr id="8" name="Freeform 8"/>
          <p:cNvSpPr/>
          <p:nvPr/>
        </p:nvSpPr>
        <p:spPr>
          <a:xfrm>
            <a:off x="1969287" y="1319567"/>
            <a:ext cx="15404141" cy="8079166"/>
          </a:xfrm>
          <a:custGeom>
            <a:avLst/>
            <a:gdLst/>
            <a:ahLst/>
            <a:cxnLst/>
            <a:rect l="l" t="t" r="r" b="b"/>
            <a:pathLst>
              <a:path w="12389849" h="7009419">
                <a:moveTo>
                  <a:pt x="0" y="0"/>
                </a:moveTo>
                <a:lnTo>
                  <a:pt x="12389849" y="0"/>
                </a:lnTo>
                <a:lnTo>
                  <a:pt x="12389849" y="7009419"/>
                </a:lnTo>
                <a:lnTo>
                  <a:pt x="0" y="70094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9" name="Group 9"/>
          <p:cNvGrpSpPr/>
          <p:nvPr/>
        </p:nvGrpSpPr>
        <p:grpSpPr>
          <a:xfrm rot="1173307">
            <a:off x="8078518" y="9126609"/>
            <a:ext cx="1404737" cy="1316987"/>
            <a:chOff x="0" y="0"/>
            <a:chExt cx="1673259" cy="1630667"/>
          </a:xfrm>
        </p:grpSpPr>
        <p:sp>
          <p:nvSpPr>
            <p:cNvPr id="10" name="Freeform 10"/>
            <p:cNvSpPr/>
            <p:nvPr/>
          </p:nvSpPr>
          <p:spPr>
            <a:xfrm>
              <a:off x="0" y="0"/>
              <a:ext cx="1673225" cy="1630680"/>
            </a:xfrm>
            <a:custGeom>
              <a:avLst/>
              <a:gdLst/>
              <a:ahLst/>
              <a:cxnLst/>
              <a:rect l="l" t="t" r="r" b="b"/>
              <a:pathLst>
                <a:path w="1673225" h="1630680">
                  <a:moveTo>
                    <a:pt x="0" y="0"/>
                  </a:moveTo>
                  <a:lnTo>
                    <a:pt x="1673225" y="0"/>
                  </a:lnTo>
                  <a:lnTo>
                    <a:pt x="1673225" y="1630680"/>
                  </a:lnTo>
                  <a:lnTo>
                    <a:pt x="0" y="1630680"/>
                  </a:lnTo>
                  <a:lnTo>
                    <a:pt x="0" y="0"/>
                  </a:lnTo>
                  <a:close/>
                </a:path>
              </a:pathLst>
            </a:custGeom>
            <a:blipFill>
              <a:blip r:embed="rId6"/>
              <a:stretch>
                <a:fillRect t="-139" r="-2" b="-139"/>
              </a:stretch>
            </a:blipFill>
          </p:spPr>
        </p:sp>
      </p:grpSp>
      <p:grpSp>
        <p:nvGrpSpPr>
          <p:cNvPr id="11" name="Group 11"/>
          <p:cNvGrpSpPr/>
          <p:nvPr/>
        </p:nvGrpSpPr>
        <p:grpSpPr>
          <a:xfrm>
            <a:off x="8077200" y="-74653"/>
            <a:ext cx="1407384" cy="1567713"/>
            <a:chOff x="0" y="0"/>
            <a:chExt cx="1676412" cy="1941109"/>
          </a:xfrm>
        </p:grpSpPr>
        <p:sp>
          <p:nvSpPr>
            <p:cNvPr id="12" name="Freeform 12"/>
            <p:cNvSpPr/>
            <p:nvPr/>
          </p:nvSpPr>
          <p:spPr>
            <a:xfrm>
              <a:off x="0" y="0"/>
              <a:ext cx="1676400" cy="1941068"/>
            </a:xfrm>
            <a:custGeom>
              <a:avLst/>
              <a:gdLst/>
              <a:ahLst/>
              <a:cxnLst/>
              <a:rect l="l" t="t" r="r" b="b"/>
              <a:pathLst>
                <a:path w="1676400" h="1941068">
                  <a:moveTo>
                    <a:pt x="0" y="0"/>
                  </a:moveTo>
                  <a:lnTo>
                    <a:pt x="1676400" y="0"/>
                  </a:lnTo>
                  <a:lnTo>
                    <a:pt x="1676400" y="1941068"/>
                  </a:lnTo>
                  <a:lnTo>
                    <a:pt x="0" y="1941068"/>
                  </a:lnTo>
                  <a:lnTo>
                    <a:pt x="0" y="0"/>
                  </a:lnTo>
                  <a:close/>
                </a:path>
              </a:pathLst>
            </a:custGeom>
            <a:blipFill>
              <a:blip r:embed="rId7"/>
              <a:stretch>
                <a:fillRect b="-2"/>
              </a:stretch>
            </a:blipFill>
          </p:spPr>
        </p:sp>
      </p:grpSp>
      <p:grpSp>
        <p:nvGrpSpPr>
          <p:cNvPr id="13" name="Group 13"/>
          <p:cNvGrpSpPr/>
          <p:nvPr/>
        </p:nvGrpSpPr>
        <p:grpSpPr>
          <a:xfrm rot="-211310">
            <a:off x="26826" y="351832"/>
            <a:ext cx="2074487" cy="1988444"/>
            <a:chOff x="0" y="0"/>
            <a:chExt cx="2471035" cy="2462049"/>
          </a:xfrm>
        </p:grpSpPr>
        <p:sp>
          <p:nvSpPr>
            <p:cNvPr id="14" name="Freeform 14"/>
            <p:cNvSpPr/>
            <p:nvPr/>
          </p:nvSpPr>
          <p:spPr>
            <a:xfrm>
              <a:off x="0" y="0"/>
              <a:ext cx="2471039" cy="2462022"/>
            </a:xfrm>
            <a:custGeom>
              <a:avLst/>
              <a:gdLst/>
              <a:ahLst/>
              <a:cxnLst/>
              <a:rect l="l" t="t" r="r" b="b"/>
              <a:pathLst>
                <a:path w="2471039" h="2462022">
                  <a:moveTo>
                    <a:pt x="0" y="0"/>
                  </a:moveTo>
                  <a:lnTo>
                    <a:pt x="2471039" y="0"/>
                  </a:lnTo>
                  <a:lnTo>
                    <a:pt x="2471039" y="2462022"/>
                  </a:lnTo>
                  <a:lnTo>
                    <a:pt x="0" y="2462022"/>
                  </a:lnTo>
                  <a:lnTo>
                    <a:pt x="0" y="0"/>
                  </a:lnTo>
                  <a:close/>
                </a:path>
              </a:pathLst>
            </a:custGeom>
            <a:blipFill>
              <a:blip r:embed="rId8"/>
              <a:stretch>
                <a:fillRect t="-182" b="-183"/>
              </a:stretch>
            </a:blipFill>
          </p:spPr>
        </p:sp>
      </p:grpSp>
      <p:grpSp>
        <p:nvGrpSpPr>
          <p:cNvPr id="15" name="Group 15"/>
          <p:cNvGrpSpPr/>
          <p:nvPr/>
        </p:nvGrpSpPr>
        <p:grpSpPr>
          <a:xfrm>
            <a:off x="84864" y="8718194"/>
            <a:ext cx="2110796" cy="1414057"/>
            <a:chOff x="0" y="0"/>
            <a:chExt cx="2514284" cy="1750856"/>
          </a:xfrm>
        </p:grpSpPr>
        <p:sp>
          <p:nvSpPr>
            <p:cNvPr id="16" name="Freeform 16"/>
            <p:cNvSpPr/>
            <p:nvPr/>
          </p:nvSpPr>
          <p:spPr>
            <a:xfrm>
              <a:off x="0" y="0"/>
              <a:ext cx="2514346" cy="1750822"/>
            </a:xfrm>
            <a:custGeom>
              <a:avLst/>
              <a:gdLst/>
              <a:ahLst/>
              <a:cxnLst/>
              <a:rect l="l" t="t" r="r" b="b"/>
              <a:pathLst>
                <a:path w="2514346" h="1750822">
                  <a:moveTo>
                    <a:pt x="0" y="0"/>
                  </a:moveTo>
                  <a:lnTo>
                    <a:pt x="2514346" y="0"/>
                  </a:lnTo>
                  <a:lnTo>
                    <a:pt x="2514346" y="1750822"/>
                  </a:lnTo>
                  <a:lnTo>
                    <a:pt x="0" y="1750822"/>
                  </a:lnTo>
                  <a:lnTo>
                    <a:pt x="0" y="0"/>
                  </a:lnTo>
                  <a:close/>
                </a:path>
              </a:pathLst>
            </a:custGeom>
            <a:blipFill>
              <a:blip r:embed="rId9"/>
              <a:stretch>
                <a:fillRect l="-208" r="-206" b="-1"/>
              </a:stretch>
            </a:blipFill>
          </p:spPr>
        </p:sp>
      </p:grpSp>
      <p:sp>
        <p:nvSpPr>
          <p:cNvPr id="17" name="TextBox 17"/>
          <p:cNvSpPr txBox="1"/>
          <p:nvPr/>
        </p:nvSpPr>
        <p:spPr>
          <a:xfrm>
            <a:off x="3651142" y="2056939"/>
            <a:ext cx="11963400" cy="6771084"/>
          </a:xfrm>
          <a:prstGeom prst="rect">
            <a:avLst/>
          </a:prstGeom>
        </p:spPr>
        <p:txBody>
          <a:bodyPr wrap="square" lIns="0" tIns="0" rIns="0" bIns="0" rtlCol="0" anchor="t">
            <a:spAutoFit/>
          </a:bodyPr>
          <a:lstStyle/>
          <a:p>
            <a:r>
              <a:rPr lang="en-US" sz="4400" dirty="0" err="1">
                <a:latin typeface="Times New Roman" pitchFamily="18" charset="0"/>
                <a:cs typeface="Times New Roman" pitchFamily="18" charset="0"/>
              </a:rPr>
              <a:t>Câu</a:t>
            </a:r>
            <a:r>
              <a:rPr lang="en-US" sz="4400" dirty="0">
                <a:latin typeface="Times New Roman" pitchFamily="18" charset="0"/>
                <a:cs typeface="Times New Roman" pitchFamily="18" charset="0"/>
              </a:rPr>
              <a:t> </a:t>
            </a:r>
            <a:r>
              <a:rPr lang="en-US" sz="4400" dirty="0" smtClean="0">
                <a:latin typeface="Times New Roman" pitchFamily="18" charset="0"/>
                <a:cs typeface="Times New Roman" pitchFamily="18" charset="0"/>
              </a:rPr>
              <a:t>6. </a:t>
            </a:r>
            <a:r>
              <a:rPr lang="en-US" sz="4400" dirty="0" err="1">
                <a:latin typeface="Times New Roman" pitchFamily="18" charset="0"/>
                <a:cs typeface="Times New Roman" pitchFamily="18" charset="0"/>
              </a:rPr>
              <a:t>Màu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phù</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hợp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ao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nuôi</a:t>
            </a:r>
            <a:r>
              <a:rPr lang="en-US" sz="4400" dirty="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tôm</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màu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gì</a:t>
            </a:r>
            <a:r>
              <a:rPr lang="en-US" sz="4400" dirty="0" smtClean="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pPr marL="742950" indent="-742950">
              <a:buAutoNum type="alphaUcPeriod"/>
            </a:pPr>
            <a:r>
              <a:rPr lang="en-US" sz="4400" dirty="0" err="1" smtClean="0">
                <a:latin typeface="Times New Roman" pitchFamily="18" charset="0"/>
                <a:cs typeface="Times New Roman" pitchFamily="18" charset="0"/>
              </a:rPr>
              <a:t>Màu</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xanh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nõn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chuối</a:t>
            </a:r>
            <a:r>
              <a:rPr lang="en-US" sz="4400" dirty="0">
                <a:latin typeface="Times New Roman" pitchFamily="18" charset="0"/>
                <a:cs typeface="Times New Roman" pitchFamily="18" charset="0"/>
              </a:rPr>
              <a:t>. </a:t>
            </a:r>
            <a:endParaRPr lang="en-US" sz="4400" dirty="0" smtClean="0">
              <a:latin typeface="Times New Roman" pitchFamily="18" charset="0"/>
              <a:cs typeface="Times New Roman" pitchFamily="18" charset="0"/>
            </a:endParaRPr>
          </a:p>
          <a:p>
            <a:r>
              <a:rPr lang="en-US" sz="4400" dirty="0" smtClean="0">
                <a:latin typeface="Times New Roman" pitchFamily="18" charset="0"/>
                <a:cs typeface="Times New Roman" pitchFamily="18" charset="0"/>
              </a:rPr>
              <a:t>            </a:t>
            </a:r>
          </a:p>
          <a:p>
            <a:r>
              <a:rPr lang="en-US" sz="4400" dirty="0" smtClean="0">
                <a:latin typeface="Times New Roman" pitchFamily="18" charset="0"/>
                <a:cs typeface="Times New Roman" pitchFamily="18" charset="0"/>
              </a:rPr>
              <a:t>B</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Màu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vàng</a:t>
            </a:r>
            <a:r>
              <a:rPr lang="en-US" sz="4400" dirty="0">
                <a:latin typeface="Times New Roman" pitchFamily="18" charset="0"/>
                <a:cs typeface="Times New Roman" pitchFamily="18" charset="0"/>
              </a:rPr>
              <a:t> cam. </a:t>
            </a:r>
            <a:endParaRPr lang="en-US" sz="4400" dirty="0" smtClean="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Màu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đỏ</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gạch</a:t>
            </a:r>
            <a:r>
              <a:rPr lang="en-US" sz="4400" dirty="0">
                <a:latin typeface="Times New Roman" pitchFamily="18" charset="0"/>
                <a:cs typeface="Times New Roman" pitchFamily="18" charset="0"/>
              </a:rPr>
              <a:t>.                                  </a:t>
            </a:r>
            <a:endParaRPr lang="en-US" sz="4400" dirty="0" smtClean="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D</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Màu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nâu</a:t>
            </a:r>
            <a:r>
              <a:rPr lang="en-US" sz="4400" dirty="0">
                <a:latin typeface="Times New Roman" pitchFamily="18" charset="0"/>
                <a:cs typeface="Times New Roman" pitchFamily="18" charset="0"/>
              </a:rPr>
              <a:t>.</a:t>
            </a:r>
          </a:p>
        </p:txBody>
      </p:sp>
      <p:grpSp>
        <p:nvGrpSpPr>
          <p:cNvPr id="18" name="Group 18"/>
          <p:cNvGrpSpPr/>
          <p:nvPr/>
        </p:nvGrpSpPr>
        <p:grpSpPr>
          <a:xfrm rot="403428">
            <a:off x="16137439" y="30573"/>
            <a:ext cx="2231793" cy="2215512"/>
            <a:chOff x="0" y="0"/>
            <a:chExt cx="2658411" cy="2743200"/>
          </a:xfrm>
        </p:grpSpPr>
        <p:sp>
          <p:nvSpPr>
            <p:cNvPr id="19" name="Freeform 19"/>
            <p:cNvSpPr/>
            <p:nvPr/>
          </p:nvSpPr>
          <p:spPr>
            <a:xfrm>
              <a:off x="0" y="0"/>
              <a:ext cx="2658364" cy="2743200"/>
            </a:xfrm>
            <a:custGeom>
              <a:avLst/>
              <a:gdLst/>
              <a:ahLst/>
              <a:cxnLst/>
              <a:rect l="l" t="t" r="r" b="b"/>
              <a:pathLst>
                <a:path w="2658364" h="2743200">
                  <a:moveTo>
                    <a:pt x="0" y="0"/>
                  </a:moveTo>
                  <a:lnTo>
                    <a:pt x="2658364" y="0"/>
                  </a:lnTo>
                  <a:lnTo>
                    <a:pt x="2658364" y="2743200"/>
                  </a:lnTo>
                  <a:lnTo>
                    <a:pt x="0" y="2743200"/>
                  </a:lnTo>
                  <a:lnTo>
                    <a:pt x="0" y="0"/>
                  </a:lnTo>
                  <a:close/>
                </a:path>
              </a:pathLst>
            </a:custGeom>
            <a:blipFill>
              <a:blip r:embed="rId10"/>
              <a:stretch>
                <a:fillRect l="-161" r="-163"/>
              </a:stretch>
            </a:blipFill>
          </p:spPr>
        </p:sp>
      </p:grpSp>
      <p:grpSp>
        <p:nvGrpSpPr>
          <p:cNvPr id="20" name="Group 20"/>
          <p:cNvGrpSpPr/>
          <p:nvPr/>
        </p:nvGrpSpPr>
        <p:grpSpPr>
          <a:xfrm rot="-417858">
            <a:off x="16163542" y="8272565"/>
            <a:ext cx="1949620" cy="1903259"/>
            <a:chOff x="0" y="0"/>
            <a:chExt cx="2322299" cy="2356576"/>
          </a:xfrm>
        </p:grpSpPr>
        <p:sp>
          <p:nvSpPr>
            <p:cNvPr id="21" name="Freeform 21"/>
            <p:cNvSpPr/>
            <p:nvPr/>
          </p:nvSpPr>
          <p:spPr>
            <a:xfrm>
              <a:off x="0" y="0"/>
              <a:ext cx="2322322" cy="2356612"/>
            </a:xfrm>
            <a:custGeom>
              <a:avLst/>
              <a:gdLst/>
              <a:ahLst/>
              <a:cxnLst/>
              <a:rect l="l" t="t" r="r" b="b"/>
              <a:pathLst>
                <a:path w="2322322" h="2356612">
                  <a:moveTo>
                    <a:pt x="0" y="0"/>
                  </a:moveTo>
                  <a:lnTo>
                    <a:pt x="2322322" y="0"/>
                  </a:lnTo>
                  <a:lnTo>
                    <a:pt x="2322322" y="2356612"/>
                  </a:lnTo>
                  <a:lnTo>
                    <a:pt x="0" y="2356612"/>
                  </a:lnTo>
                  <a:lnTo>
                    <a:pt x="0" y="0"/>
                  </a:lnTo>
                  <a:close/>
                </a:path>
              </a:pathLst>
            </a:custGeom>
            <a:blipFill>
              <a:blip r:embed="rId11"/>
              <a:stretch>
                <a:fillRect l="-192" r="-191" b="1"/>
              </a:stretch>
            </a:blipFill>
          </p:spPr>
        </p:sp>
      </p:grpSp>
      <p:grpSp>
        <p:nvGrpSpPr>
          <p:cNvPr id="22" name="Group 22"/>
          <p:cNvGrpSpPr/>
          <p:nvPr/>
        </p:nvGrpSpPr>
        <p:grpSpPr>
          <a:xfrm rot="-547271">
            <a:off x="101979" y="4522381"/>
            <a:ext cx="1832850" cy="1840194"/>
            <a:chOff x="0" y="0"/>
            <a:chExt cx="2183208" cy="2278491"/>
          </a:xfrm>
        </p:grpSpPr>
        <p:sp>
          <p:nvSpPr>
            <p:cNvPr id="23" name="Freeform 23"/>
            <p:cNvSpPr/>
            <p:nvPr/>
          </p:nvSpPr>
          <p:spPr>
            <a:xfrm>
              <a:off x="0" y="0"/>
              <a:ext cx="2183257" cy="2278507"/>
            </a:xfrm>
            <a:custGeom>
              <a:avLst/>
              <a:gdLst/>
              <a:ahLst/>
              <a:cxnLst/>
              <a:rect l="l" t="t" r="r" b="b"/>
              <a:pathLst>
                <a:path w="2183257" h="2278507">
                  <a:moveTo>
                    <a:pt x="0" y="0"/>
                  </a:moveTo>
                  <a:lnTo>
                    <a:pt x="2183257" y="0"/>
                  </a:lnTo>
                  <a:lnTo>
                    <a:pt x="2183257" y="2278507"/>
                  </a:lnTo>
                  <a:lnTo>
                    <a:pt x="0" y="2278507"/>
                  </a:lnTo>
                  <a:lnTo>
                    <a:pt x="0" y="0"/>
                  </a:lnTo>
                  <a:close/>
                </a:path>
              </a:pathLst>
            </a:custGeom>
            <a:blipFill>
              <a:blip r:embed="rId12"/>
              <a:stretch>
                <a:fillRect l="-152" r="-150"/>
              </a:stretch>
            </a:blipFill>
          </p:spPr>
        </p:sp>
      </p:grpSp>
      <p:grpSp>
        <p:nvGrpSpPr>
          <p:cNvPr id="24" name="Group 24"/>
          <p:cNvGrpSpPr/>
          <p:nvPr/>
        </p:nvGrpSpPr>
        <p:grpSpPr>
          <a:xfrm rot="808354">
            <a:off x="16687175" y="4165581"/>
            <a:ext cx="1638487" cy="2078998"/>
            <a:chOff x="0" y="0"/>
            <a:chExt cx="1951691" cy="2574172"/>
          </a:xfrm>
        </p:grpSpPr>
        <p:sp>
          <p:nvSpPr>
            <p:cNvPr id="25" name="Freeform 25"/>
            <p:cNvSpPr/>
            <p:nvPr/>
          </p:nvSpPr>
          <p:spPr>
            <a:xfrm>
              <a:off x="0" y="0"/>
              <a:ext cx="1951736" cy="2574163"/>
            </a:xfrm>
            <a:custGeom>
              <a:avLst/>
              <a:gdLst/>
              <a:ahLst/>
              <a:cxnLst/>
              <a:rect l="l" t="t" r="r" b="b"/>
              <a:pathLst>
                <a:path w="1951736" h="2574163">
                  <a:moveTo>
                    <a:pt x="0" y="0"/>
                  </a:moveTo>
                  <a:lnTo>
                    <a:pt x="1951736" y="0"/>
                  </a:lnTo>
                  <a:lnTo>
                    <a:pt x="1951736" y="2574163"/>
                  </a:lnTo>
                  <a:lnTo>
                    <a:pt x="0" y="2574163"/>
                  </a:lnTo>
                  <a:lnTo>
                    <a:pt x="0" y="0"/>
                  </a:lnTo>
                  <a:close/>
                </a:path>
              </a:pathLst>
            </a:custGeom>
            <a:blipFill>
              <a:blip r:embed="rId13"/>
              <a:stretch>
                <a:fillRect l="-28" r="-26"/>
              </a:stretch>
            </a:blipFill>
          </p:spPr>
        </p:sp>
      </p:grpSp>
      <p:sp>
        <p:nvSpPr>
          <p:cNvPr id="2" name="Oval 1"/>
          <p:cNvSpPr/>
          <p:nvPr/>
        </p:nvSpPr>
        <p:spPr>
          <a:xfrm>
            <a:off x="3352800" y="7906366"/>
            <a:ext cx="1143000" cy="99689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itchFamily="18" charset="0"/>
                <a:cs typeface="Times New Roman" pitchFamily="18" charset="0"/>
              </a:rPr>
              <a:t>D</a:t>
            </a:r>
            <a:r>
              <a:rPr lang="en-US" sz="4400" dirty="0" smtClean="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54609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771932" y="594970"/>
            <a:ext cx="17059250" cy="9220200"/>
            <a:chOff x="0" y="0"/>
            <a:chExt cx="20320203" cy="11416259"/>
          </a:xfrm>
        </p:grpSpPr>
        <p:sp>
          <p:nvSpPr>
            <p:cNvPr id="7" name="Freeform 7"/>
            <p:cNvSpPr/>
            <p:nvPr/>
          </p:nvSpPr>
          <p:spPr>
            <a:xfrm>
              <a:off x="0" y="0"/>
              <a:ext cx="20320254" cy="11416284"/>
            </a:xfrm>
            <a:custGeom>
              <a:avLst/>
              <a:gdLst/>
              <a:ahLst/>
              <a:cxnLst/>
              <a:rect l="l" t="t" r="r" b="b"/>
              <a:pathLst>
                <a:path w="20320254" h="11416284">
                  <a:moveTo>
                    <a:pt x="0" y="0"/>
                  </a:moveTo>
                  <a:lnTo>
                    <a:pt x="20320254" y="0"/>
                  </a:lnTo>
                  <a:lnTo>
                    <a:pt x="20320254" y="11416284"/>
                  </a:lnTo>
                  <a:lnTo>
                    <a:pt x="0" y="11416284"/>
                  </a:lnTo>
                  <a:lnTo>
                    <a:pt x="0" y="0"/>
                  </a:lnTo>
                  <a:close/>
                </a:path>
              </a:pathLst>
            </a:custGeom>
            <a:blipFill>
              <a:blip r:embed="rId3"/>
              <a:stretch>
                <a:fillRect t="-196" b="-195"/>
              </a:stretch>
            </a:blipFill>
          </p:spPr>
        </p:sp>
      </p:grpSp>
      <p:sp>
        <p:nvSpPr>
          <p:cNvPr id="8" name="Freeform 8"/>
          <p:cNvSpPr/>
          <p:nvPr/>
        </p:nvSpPr>
        <p:spPr>
          <a:xfrm>
            <a:off x="1969287" y="1319567"/>
            <a:ext cx="15404141" cy="8079166"/>
          </a:xfrm>
          <a:custGeom>
            <a:avLst/>
            <a:gdLst/>
            <a:ahLst/>
            <a:cxnLst/>
            <a:rect l="l" t="t" r="r" b="b"/>
            <a:pathLst>
              <a:path w="12389849" h="7009419">
                <a:moveTo>
                  <a:pt x="0" y="0"/>
                </a:moveTo>
                <a:lnTo>
                  <a:pt x="12389849" y="0"/>
                </a:lnTo>
                <a:lnTo>
                  <a:pt x="12389849" y="7009419"/>
                </a:lnTo>
                <a:lnTo>
                  <a:pt x="0" y="70094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9" name="Group 9"/>
          <p:cNvGrpSpPr/>
          <p:nvPr/>
        </p:nvGrpSpPr>
        <p:grpSpPr>
          <a:xfrm rot="1173307">
            <a:off x="8078518" y="9126609"/>
            <a:ext cx="1404737" cy="1316987"/>
            <a:chOff x="0" y="0"/>
            <a:chExt cx="1673259" cy="1630667"/>
          </a:xfrm>
        </p:grpSpPr>
        <p:sp>
          <p:nvSpPr>
            <p:cNvPr id="10" name="Freeform 10"/>
            <p:cNvSpPr/>
            <p:nvPr/>
          </p:nvSpPr>
          <p:spPr>
            <a:xfrm>
              <a:off x="0" y="0"/>
              <a:ext cx="1673225" cy="1630680"/>
            </a:xfrm>
            <a:custGeom>
              <a:avLst/>
              <a:gdLst/>
              <a:ahLst/>
              <a:cxnLst/>
              <a:rect l="l" t="t" r="r" b="b"/>
              <a:pathLst>
                <a:path w="1673225" h="1630680">
                  <a:moveTo>
                    <a:pt x="0" y="0"/>
                  </a:moveTo>
                  <a:lnTo>
                    <a:pt x="1673225" y="0"/>
                  </a:lnTo>
                  <a:lnTo>
                    <a:pt x="1673225" y="1630680"/>
                  </a:lnTo>
                  <a:lnTo>
                    <a:pt x="0" y="1630680"/>
                  </a:lnTo>
                  <a:lnTo>
                    <a:pt x="0" y="0"/>
                  </a:lnTo>
                  <a:close/>
                </a:path>
              </a:pathLst>
            </a:custGeom>
            <a:blipFill>
              <a:blip r:embed="rId6"/>
              <a:stretch>
                <a:fillRect t="-139" r="-2" b="-139"/>
              </a:stretch>
            </a:blipFill>
          </p:spPr>
        </p:sp>
      </p:grpSp>
      <p:grpSp>
        <p:nvGrpSpPr>
          <p:cNvPr id="11" name="Group 11"/>
          <p:cNvGrpSpPr/>
          <p:nvPr/>
        </p:nvGrpSpPr>
        <p:grpSpPr>
          <a:xfrm>
            <a:off x="8077200" y="-74653"/>
            <a:ext cx="1407384" cy="1567713"/>
            <a:chOff x="0" y="0"/>
            <a:chExt cx="1676412" cy="1941109"/>
          </a:xfrm>
        </p:grpSpPr>
        <p:sp>
          <p:nvSpPr>
            <p:cNvPr id="12" name="Freeform 12"/>
            <p:cNvSpPr/>
            <p:nvPr/>
          </p:nvSpPr>
          <p:spPr>
            <a:xfrm>
              <a:off x="0" y="0"/>
              <a:ext cx="1676400" cy="1941068"/>
            </a:xfrm>
            <a:custGeom>
              <a:avLst/>
              <a:gdLst/>
              <a:ahLst/>
              <a:cxnLst/>
              <a:rect l="l" t="t" r="r" b="b"/>
              <a:pathLst>
                <a:path w="1676400" h="1941068">
                  <a:moveTo>
                    <a:pt x="0" y="0"/>
                  </a:moveTo>
                  <a:lnTo>
                    <a:pt x="1676400" y="0"/>
                  </a:lnTo>
                  <a:lnTo>
                    <a:pt x="1676400" y="1941068"/>
                  </a:lnTo>
                  <a:lnTo>
                    <a:pt x="0" y="1941068"/>
                  </a:lnTo>
                  <a:lnTo>
                    <a:pt x="0" y="0"/>
                  </a:lnTo>
                  <a:close/>
                </a:path>
              </a:pathLst>
            </a:custGeom>
            <a:blipFill>
              <a:blip r:embed="rId7"/>
              <a:stretch>
                <a:fillRect b="-2"/>
              </a:stretch>
            </a:blipFill>
          </p:spPr>
        </p:sp>
      </p:grpSp>
      <p:grpSp>
        <p:nvGrpSpPr>
          <p:cNvPr id="13" name="Group 13"/>
          <p:cNvGrpSpPr/>
          <p:nvPr/>
        </p:nvGrpSpPr>
        <p:grpSpPr>
          <a:xfrm rot="-211310">
            <a:off x="26826" y="351832"/>
            <a:ext cx="2074487" cy="1988444"/>
            <a:chOff x="0" y="0"/>
            <a:chExt cx="2471035" cy="2462049"/>
          </a:xfrm>
        </p:grpSpPr>
        <p:sp>
          <p:nvSpPr>
            <p:cNvPr id="14" name="Freeform 14"/>
            <p:cNvSpPr/>
            <p:nvPr/>
          </p:nvSpPr>
          <p:spPr>
            <a:xfrm>
              <a:off x="0" y="0"/>
              <a:ext cx="2471039" cy="2462022"/>
            </a:xfrm>
            <a:custGeom>
              <a:avLst/>
              <a:gdLst/>
              <a:ahLst/>
              <a:cxnLst/>
              <a:rect l="l" t="t" r="r" b="b"/>
              <a:pathLst>
                <a:path w="2471039" h="2462022">
                  <a:moveTo>
                    <a:pt x="0" y="0"/>
                  </a:moveTo>
                  <a:lnTo>
                    <a:pt x="2471039" y="0"/>
                  </a:lnTo>
                  <a:lnTo>
                    <a:pt x="2471039" y="2462022"/>
                  </a:lnTo>
                  <a:lnTo>
                    <a:pt x="0" y="2462022"/>
                  </a:lnTo>
                  <a:lnTo>
                    <a:pt x="0" y="0"/>
                  </a:lnTo>
                  <a:close/>
                </a:path>
              </a:pathLst>
            </a:custGeom>
            <a:blipFill>
              <a:blip r:embed="rId8"/>
              <a:stretch>
                <a:fillRect t="-182" b="-183"/>
              </a:stretch>
            </a:blipFill>
          </p:spPr>
        </p:sp>
      </p:grpSp>
      <p:grpSp>
        <p:nvGrpSpPr>
          <p:cNvPr id="15" name="Group 15"/>
          <p:cNvGrpSpPr/>
          <p:nvPr/>
        </p:nvGrpSpPr>
        <p:grpSpPr>
          <a:xfrm>
            <a:off x="84864" y="8718194"/>
            <a:ext cx="2110796" cy="1414057"/>
            <a:chOff x="0" y="0"/>
            <a:chExt cx="2514284" cy="1750856"/>
          </a:xfrm>
        </p:grpSpPr>
        <p:sp>
          <p:nvSpPr>
            <p:cNvPr id="16" name="Freeform 16"/>
            <p:cNvSpPr/>
            <p:nvPr/>
          </p:nvSpPr>
          <p:spPr>
            <a:xfrm>
              <a:off x="0" y="0"/>
              <a:ext cx="2514346" cy="1750822"/>
            </a:xfrm>
            <a:custGeom>
              <a:avLst/>
              <a:gdLst/>
              <a:ahLst/>
              <a:cxnLst/>
              <a:rect l="l" t="t" r="r" b="b"/>
              <a:pathLst>
                <a:path w="2514346" h="1750822">
                  <a:moveTo>
                    <a:pt x="0" y="0"/>
                  </a:moveTo>
                  <a:lnTo>
                    <a:pt x="2514346" y="0"/>
                  </a:lnTo>
                  <a:lnTo>
                    <a:pt x="2514346" y="1750822"/>
                  </a:lnTo>
                  <a:lnTo>
                    <a:pt x="0" y="1750822"/>
                  </a:lnTo>
                  <a:lnTo>
                    <a:pt x="0" y="0"/>
                  </a:lnTo>
                  <a:close/>
                </a:path>
              </a:pathLst>
            </a:custGeom>
            <a:blipFill>
              <a:blip r:embed="rId9"/>
              <a:stretch>
                <a:fillRect l="-208" r="-206" b="-1"/>
              </a:stretch>
            </a:blipFill>
          </p:spPr>
        </p:sp>
      </p:grpSp>
      <p:sp>
        <p:nvSpPr>
          <p:cNvPr id="17" name="TextBox 17"/>
          <p:cNvSpPr txBox="1"/>
          <p:nvPr/>
        </p:nvSpPr>
        <p:spPr>
          <a:xfrm>
            <a:off x="3651142" y="2056939"/>
            <a:ext cx="11963400" cy="7448193"/>
          </a:xfrm>
          <a:prstGeom prst="rect">
            <a:avLst/>
          </a:prstGeom>
        </p:spPr>
        <p:txBody>
          <a:bodyPr wrap="square" lIns="0" tIns="0" rIns="0" bIns="0" rtlCol="0" anchor="t">
            <a:spAutoFit/>
          </a:bodyPr>
          <a:lstStyle/>
          <a:p>
            <a:r>
              <a:rPr lang="en-US" sz="4400" dirty="0" err="1">
                <a:latin typeface="Times New Roman" pitchFamily="18" charset="0"/>
                <a:cs typeface="Times New Roman" pitchFamily="18" charset="0"/>
              </a:rPr>
              <a:t>Câu</a:t>
            </a:r>
            <a:r>
              <a:rPr lang="en-US" sz="4400" dirty="0">
                <a:latin typeface="Times New Roman" pitchFamily="18" charset="0"/>
                <a:cs typeface="Times New Roman" pitchFamily="18" charset="0"/>
              </a:rPr>
              <a:t> 7. </a:t>
            </a:r>
            <a:r>
              <a:rPr lang="en-US" sz="4400" dirty="0" err="1">
                <a:latin typeface="Times New Roman" pitchFamily="18" charset="0"/>
                <a:cs typeface="Times New Roman" pitchFamily="18" charset="0"/>
              </a:rPr>
              <a:t>Để</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tạo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màu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xanh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nõn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chuối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ao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nuôi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a:t>
            </a:r>
            <a:r>
              <a:rPr lang="en-US" sz="4400" dirty="0">
                <a:latin typeface="Times New Roman" pitchFamily="18" charset="0"/>
                <a:cs typeface="Times New Roman" pitchFamily="18" charset="0"/>
              </a:rPr>
              <a:t> ta </a:t>
            </a:r>
            <a:r>
              <a:rPr lang="en-US" sz="4400" dirty="0" err="1">
                <a:latin typeface="Times New Roman" pitchFamily="18" charset="0"/>
                <a:cs typeface="Times New Roman" pitchFamily="18" charset="0"/>
              </a:rPr>
              <a:t>cần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gì</a:t>
            </a:r>
            <a:r>
              <a:rPr lang="en-US" sz="4400" dirty="0" smtClean="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pPr marL="742950" indent="-742950">
              <a:buAutoNum type="alphaUcPeriod"/>
            </a:pPr>
            <a:r>
              <a:rPr lang="en-US" sz="4400" dirty="0" err="1" smtClean="0">
                <a:latin typeface="Times New Roman" pitchFamily="18" charset="0"/>
                <a:cs typeface="Times New Roman" pitchFamily="18" charset="0"/>
              </a:rPr>
              <a:t>Nhân</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tảo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lục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rồi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cấy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ao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nuôi</a:t>
            </a:r>
            <a:r>
              <a:rPr lang="en-US" sz="4400" dirty="0" smtClean="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B. </a:t>
            </a:r>
            <a:r>
              <a:rPr lang="en-US" sz="4400" dirty="0" err="1">
                <a:latin typeface="Times New Roman" pitchFamily="18" charset="0"/>
                <a:cs typeface="Times New Roman" pitchFamily="18" charset="0"/>
              </a:rPr>
              <a:t>Nhân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tảo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silic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rồi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cấy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ao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nuôi</a:t>
            </a:r>
            <a:r>
              <a:rPr lang="en-US" sz="4400" dirty="0">
                <a:latin typeface="Times New Roman" pitchFamily="18" charset="0"/>
                <a:cs typeface="Times New Roman" pitchFamily="18" charset="0"/>
              </a:rPr>
              <a:t>. </a:t>
            </a:r>
            <a:endParaRPr lang="en-US" sz="4400" dirty="0" smtClean="0">
              <a:latin typeface="Times New Roman" pitchFamily="18" charset="0"/>
              <a:cs typeface="Times New Roman" pitchFamily="18" charset="0"/>
            </a:endParaRPr>
          </a:p>
          <a:p>
            <a:r>
              <a:rPr lang="en-US" sz="4400" dirty="0" smtClean="0">
                <a:latin typeface="Times New Roman" pitchFamily="18" charset="0"/>
                <a:cs typeface="Times New Roman" pitchFamily="18" charset="0"/>
              </a:rPr>
              <a:t> </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Nhân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thả</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loại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bèo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ao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nuôi</a:t>
            </a:r>
            <a:r>
              <a:rPr lang="en-US" sz="4400" dirty="0" smtClean="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D. </a:t>
            </a:r>
            <a:r>
              <a:rPr lang="en-US" sz="4400" dirty="0" err="1">
                <a:latin typeface="Times New Roman" pitchFamily="18" charset="0"/>
                <a:cs typeface="Times New Roman" pitchFamily="18" charset="0"/>
              </a:rPr>
              <a:t>Nhân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thả</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tảo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loại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tảo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ao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nuôi</a:t>
            </a:r>
            <a:r>
              <a:rPr lang="en-US" sz="4400" dirty="0">
                <a:latin typeface="Times New Roman" pitchFamily="18" charset="0"/>
                <a:cs typeface="Times New Roman" pitchFamily="18" charset="0"/>
              </a:rPr>
              <a:t>.</a:t>
            </a:r>
          </a:p>
          <a:p>
            <a:r>
              <a:rPr lang="en-US" sz="4400" dirty="0" smtClean="0">
                <a:latin typeface="Times New Roman" pitchFamily="18" charset="0"/>
                <a:cs typeface="Times New Roman" pitchFamily="18" charset="0"/>
              </a:rPr>
              <a:t>.</a:t>
            </a:r>
            <a:endParaRPr lang="en-US" sz="4400" dirty="0">
              <a:latin typeface="Times New Roman" pitchFamily="18" charset="0"/>
              <a:cs typeface="Times New Roman" pitchFamily="18" charset="0"/>
            </a:endParaRPr>
          </a:p>
        </p:txBody>
      </p:sp>
      <p:grpSp>
        <p:nvGrpSpPr>
          <p:cNvPr id="18" name="Group 18"/>
          <p:cNvGrpSpPr/>
          <p:nvPr/>
        </p:nvGrpSpPr>
        <p:grpSpPr>
          <a:xfrm rot="403428">
            <a:off x="16137439" y="30573"/>
            <a:ext cx="2231793" cy="2215512"/>
            <a:chOff x="0" y="0"/>
            <a:chExt cx="2658411" cy="2743200"/>
          </a:xfrm>
        </p:grpSpPr>
        <p:sp>
          <p:nvSpPr>
            <p:cNvPr id="19" name="Freeform 19"/>
            <p:cNvSpPr/>
            <p:nvPr/>
          </p:nvSpPr>
          <p:spPr>
            <a:xfrm>
              <a:off x="0" y="0"/>
              <a:ext cx="2658364" cy="2743200"/>
            </a:xfrm>
            <a:custGeom>
              <a:avLst/>
              <a:gdLst/>
              <a:ahLst/>
              <a:cxnLst/>
              <a:rect l="l" t="t" r="r" b="b"/>
              <a:pathLst>
                <a:path w="2658364" h="2743200">
                  <a:moveTo>
                    <a:pt x="0" y="0"/>
                  </a:moveTo>
                  <a:lnTo>
                    <a:pt x="2658364" y="0"/>
                  </a:lnTo>
                  <a:lnTo>
                    <a:pt x="2658364" y="2743200"/>
                  </a:lnTo>
                  <a:lnTo>
                    <a:pt x="0" y="2743200"/>
                  </a:lnTo>
                  <a:lnTo>
                    <a:pt x="0" y="0"/>
                  </a:lnTo>
                  <a:close/>
                </a:path>
              </a:pathLst>
            </a:custGeom>
            <a:blipFill>
              <a:blip r:embed="rId10"/>
              <a:stretch>
                <a:fillRect l="-161" r="-163"/>
              </a:stretch>
            </a:blipFill>
          </p:spPr>
        </p:sp>
      </p:grpSp>
      <p:grpSp>
        <p:nvGrpSpPr>
          <p:cNvPr id="20" name="Group 20"/>
          <p:cNvGrpSpPr/>
          <p:nvPr/>
        </p:nvGrpSpPr>
        <p:grpSpPr>
          <a:xfrm rot="-417858">
            <a:off x="16163542" y="8272565"/>
            <a:ext cx="1949620" cy="1903259"/>
            <a:chOff x="0" y="0"/>
            <a:chExt cx="2322299" cy="2356576"/>
          </a:xfrm>
        </p:grpSpPr>
        <p:sp>
          <p:nvSpPr>
            <p:cNvPr id="21" name="Freeform 21"/>
            <p:cNvSpPr/>
            <p:nvPr/>
          </p:nvSpPr>
          <p:spPr>
            <a:xfrm>
              <a:off x="0" y="0"/>
              <a:ext cx="2322322" cy="2356612"/>
            </a:xfrm>
            <a:custGeom>
              <a:avLst/>
              <a:gdLst/>
              <a:ahLst/>
              <a:cxnLst/>
              <a:rect l="l" t="t" r="r" b="b"/>
              <a:pathLst>
                <a:path w="2322322" h="2356612">
                  <a:moveTo>
                    <a:pt x="0" y="0"/>
                  </a:moveTo>
                  <a:lnTo>
                    <a:pt x="2322322" y="0"/>
                  </a:lnTo>
                  <a:lnTo>
                    <a:pt x="2322322" y="2356612"/>
                  </a:lnTo>
                  <a:lnTo>
                    <a:pt x="0" y="2356612"/>
                  </a:lnTo>
                  <a:lnTo>
                    <a:pt x="0" y="0"/>
                  </a:lnTo>
                  <a:close/>
                </a:path>
              </a:pathLst>
            </a:custGeom>
            <a:blipFill>
              <a:blip r:embed="rId11"/>
              <a:stretch>
                <a:fillRect l="-192" r="-191" b="1"/>
              </a:stretch>
            </a:blipFill>
          </p:spPr>
        </p:sp>
      </p:grpSp>
      <p:grpSp>
        <p:nvGrpSpPr>
          <p:cNvPr id="22" name="Group 22"/>
          <p:cNvGrpSpPr/>
          <p:nvPr/>
        </p:nvGrpSpPr>
        <p:grpSpPr>
          <a:xfrm rot="-547271">
            <a:off x="101979" y="4522381"/>
            <a:ext cx="1832850" cy="1840194"/>
            <a:chOff x="0" y="0"/>
            <a:chExt cx="2183208" cy="2278491"/>
          </a:xfrm>
        </p:grpSpPr>
        <p:sp>
          <p:nvSpPr>
            <p:cNvPr id="23" name="Freeform 23"/>
            <p:cNvSpPr/>
            <p:nvPr/>
          </p:nvSpPr>
          <p:spPr>
            <a:xfrm>
              <a:off x="0" y="0"/>
              <a:ext cx="2183257" cy="2278507"/>
            </a:xfrm>
            <a:custGeom>
              <a:avLst/>
              <a:gdLst/>
              <a:ahLst/>
              <a:cxnLst/>
              <a:rect l="l" t="t" r="r" b="b"/>
              <a:pathLst>
                <a:path w="2183257" h="2278507">
                  <a:moveTo>
                    <a:pt x="0" y="0"/>
                  </a:moveTo>
                  <a:lnTo>
                    <a:pt x="2183257" y="0"/>
                  </a:lnTo>
                  <a:lnTo>
                    <a:pt x="2183257" y="2278507"/>
                  </a:lnTo>
                  <a:lnTo>
                    <a:pt x="0" y="2278507"/>
                  </a:lnTo>
                  <a:lnTo>
                    <a:pt x="0" y="0"/>
                  </a:lnTo>
                  <a:close/>
                </a:path>
              </a:pathLst>
            </a:custGeom>
            <a:blipFill>
              <a:blip r:embed="rId12"/>
              <a:stretch>
                <a:fillRect l="-152" r="-150"/>
              </a:stretch>
            </a:blipFill>
          </p:spPr>
        </p:sp>
      </p:grpSp>
      <p:grpSp>
        <p:nvGrpSpPr>
          <p:cNvPr id="24" name="Group 24"/>
          <p:cNvGrpSpPr/>
          <p:nvPr/>
        </p:nvGrpSpPr>
        <p:grpSpPr>
          <a:xfrm rot="808354">
            <a:off x="16687175" y="4165581"/>
            <a:ext cx="1638487" cy="2078998"/>
            <a:chOff x="0" y="0"/>
            <a:chExt cx="1951691" cy="2574172"/>
          </a:xfrm>
        </p:grpSpPr>
        <p:sp>
          <p:nvSpPr>
            <p:cNvPr id="25" name="Freeform 25"/>
            <p:cNvSpPr/>
            <p:nvPr/>
          </p:nvSpPr>
          <p:spPr>
            <a:xfrm>
              <a:off x="0" y="0"/>
              <a:ext cx="1951736" cy="2574163"/>
            </a:xfrm>
            <a:custGeom>
              <a:avLst/>
              <a:gdLst/>
              <a:ahLst/>
              <a:cxnLst/>
              <a:rect l="l" t="t" r="r" b="b"/>
              <a:pathLst>
                <a:path w="1951736" h="2574163">
                  <a:moveTo>
                    <a:pt x="0" y="0"/>
                  </a:moveTo>
                  <a:lnTo>
                    <a:pt x="1951736" y="0"/>
                  </a:lnTo>
                  <a:lnTo>
                    <a:pt x="1951736" y="2574163"/>
                  </a:lnTo>
                  <a:lnTo>
                    <a:pt x="0" y="2574163"/>
                  </a:lnTo>
                  <a:lnTo>
                    <a:pt x="0" y="0"/>
                  </a:lnTo>
                  <a:close/>
                </a:path>
              </a:pathLst>
            </a:custGeom>
            <a:blipFill>
              <a:blip r:embed="rId13"/>
              <a:stretch>
                <a:fillRect l="-28" r="-26"/>
              </a:stretch>
            </a:blipFill>
          </p:spPr>
        </p:sp>
      </p:grpSp>
      <p:sp>
        <p:nvSpPr>
          <p:cNvPr id="2" name="Oval 1"/>
          <p:cNvSpPr/>
          <p:nvPr/>
        </p:nvSpPr>
        <p:spPr>
          <a:xfrm>
            <a:off x="3357966" y="3890288"/>
            <a:ext cx="1143000" cy="99689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Times New Roman" pitchFamily="18" charset="0"/>
                <a:cs typeface="Times New Roman" pitchFamily="18" charset="0"/>
              </a:rPr>
              <a:t>A.</a:t>
            </a:r>
          </a:p>
        </p:txBody>
      </p:sp>
    </p:spTree>
    <p:extLst>
      <p:ext uri="{BB962C8B-B14F-4D97-AF65-F5344CB8AC3E}">
        <p14:creationId xmlns:p14="http://schemas.microsoft.com/office/powerpoint/2010/main" val="54609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771932" y="594970"/>
            <a:ext cx="17059250" cy="9220200"/>
            <a:chOff x="0" y="0"/>
            <a:chExt cx="20320203" cy="11416259"/>
          </a:xfrm>
        </p:grpSpPr>
        <p:sp>
          <p:nvSpPr>
            <p:cNvPr id="7" name="Freeform 7"/>
            <p:cNvSpPr/>
            <p:nvPr/>
          </p:nvSpPr>
          <p:spPr>
            <a:xfrm>
              <a:off x="0" y="0"/>
              <a:ext cx="20320254" cy="11416284"/>
            </a:xfrm>
            <a:custGeom>
              <a:avLst/>
              <a:gdLst/>
              <a:ahLst/>
              <a:cxnLst/>
              <a:rect l="l" t="t" r="r" b="b"/>
              <a:pathLst>
                <a:path w="20320254" h="11416284">
                  <a:moveTo>
                    <a:pt x="0" y="0"/>
                  </a:moveTo>
                  <a:lnTo>
                    <a:pt x="20320254" y="0"/>
                  </a:lnTo>
                  <a:lnTo>
                    <a:pt x="20320254" y="11416284"/>
                  </a:lnTo>
                  <a:lnTo>
                    <a:pt x="0" y="11416284"/>
                  </a:lnTo>
                  <a:lnTo>
                    <a:pt x="0" y="0"/>
                  </a:lnTo>
                  <a:close/>
                </a:path>
              </a:pathLst>
            </a:custGeom>
            <a:blipFill>
              <a:blip r:embed="rId3"/>
              <a:stretch>
                <a:fillRect t="-196" b="-195"/>
              </a:stretch>
            </a:blipFill>
          </p:spPr>
        </p:sp>
      </p:grpSp>
      <p:sp>
        <p:nvSpPr>
          <p:cNvPr id="8" name="Freeform 8"/>
          <p:cNvSpPr/>
          <p:nvPr/>
        </p:nvSpPr>
        <p:spPr>
          <a:xfrm>
            <a:off x="1969287" y="1319567"/>
            <a:ext cx="15404141" cy="8079166"/>
          </a:xfrm>
          <a:custGeom>
            <a:avLst/>
            <a:gdLst/>
            <a:ahLst/>
            <a:cxnLst/>
            <a:rect l="l" t="t" r="r" b="b"/>
            <a:pathLst>
              <a:path w="12389849" h="7009419">
                <a:moveTo>
                  <a:pt x="0" y="0"/>
                </a:moveTo>
                <a:lnTo>
                  <a:pt x="12389849" y="0"/>
                </a:lnTo>
                <a:lnTo>
                  <a:pt x="12389849" y="7009419"/>
                </a:lnTo>
                <a:lnTo>
                  <a:pt x="0" y="70094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9" name="Group 9"/>
          <p:cNvGrpSpPr/>
          <p:nvPr/>
        </p:nvGrpSpPr>
        <p:grpSpPr>
          <a:xfrm rot="1173307">
            <a:off x="8078518" y="9126609"/>
            <a:ext cx="1404737" cy="1316987"/>
            <a:chOff x="0" y="0"/>
            <a:chExt cx="1673259" cy="1630667"/>
          </a:xfrm>
        </p:grpSpPr>
        <p:sp>
          <p:nvSpPr>
            <p:cNvPr id="10" name="Freeform 10"/>
            <p:cNvSpPr/>
            <p:nvPr/>
          </p:nvSpPr>
          <p:spPr>
            <a:xfrm>
              <a:off x="0" y="0"/>
              <a:ext cx="1673225" cy="1630680"/>
            </a:xfrm>
            <a:custGeom>
              <a:avLst/>
              <a:gdLst/>
              <a:ahLst/>
              <a:cxnLst/>
              <a:rect l="l" t="t" r="r" b="b"/>
              <a:pathLst>
                <a:path w="1673225" h="1630680">
                  <a:moveTo>
                    <a:pt x="0" y="0"/>
                  </a:moveTo>
                  <a:lnTo>
                    <a:pt x="1673225" y="0"/>
                  </a:lnTo>
                  <a:lnTo>
                    <a:pt x="1673225" y="1630680"/>
                  </a:lnTo>
                  <a:lnTo>
                    <a:pt x="0" y="1630680"/>
                  </a:lnTo>
                  <a:lnTo>
                    <a:pt x="0" y="0"/>
                  </a:lnTo>
                  <a:close/>
                </a:path>
              </a:pathLst>
            </a:custGeom>
            <a:blipFill>
              <a:blip r:embed="rId6"/>
              <a:stretch>
                <a:fillRect t="-139" r="-2" b="-139"/>
              </a:stretch>
            </a:blipFill>
          </p:spPr>
        </p:sp>
      </p:grpSp>
      <p:grpSp>
        <p:nvGrpSpPr>
          <p:cNvPr id="11" name="Group 11"/>
          <p:cNvGrpSpPr/>
          <p:nvPr/>
        </p:nvGrpSpPr>
        <p:grpSpPr>
          <a:xfrm>
            <a:off x="8077200" y="-74653"/>
            <a:ext cx="1407384" cy="1567713"/>
            <a:chOff x="0" y="0"/>
            <a:chExt cx="1676412" cy="1941109"/>
          </a:xfrm>
        </p:grpSpPr>
        <p:sp>
          <p:nvSpPr>
            <p:cNvPr id="12" name="Freeform 12"/>
            <p:cNvSpPr/>
            <p:nvPr/>
          </p:nvSpPr>
          <p:spPr>
            <a:xfrm>
              <a:off x="0" y="0"/>
              <a:ext cx="1676400" cy="1941068"/>
            </a:xfrm>
            <a:custGeom>
              <a:avLst/>
              <a:gdLst/>
              <a:ahLst/>
              <a:cxnLst/>
              <a:rect l="l" t="t" r="r" b="b"/>
              <a:pathLst>
                <a:path w="1676400" h="1941068">
                  <a:moveTo>
                    <a:pt x="0" y="0"/>
                  </a:moveTo>
                  <a:lnTo>
                    <a:pt x="1676400" y="0"/>
                  </a:lnTo>
                  <a:lnTo>
                    <a:pt x="1676400" y="1941068"/>
                  </a:lnTo>
                  <a:lnTo>
                    <a:pt x="0" y="1941068"/>
                  </a:lnTo>
                  <a:lnTo>
                    <a:pt x="0" y="0"/>
                  </a:lnTo>
                  <a:close/>
                </a:path>
              </a:pathLst>
            </a:custGeom>
            <a:blipFill>
              <a:blip r:embed="rId7"/>
              <a:stretch>
                <a:fillRect b="-2"/>
              </a:stretch>
            </a:blipFill>
          </p:spPr>
        </p:sp>
      </p:grpSp>
      <p:grpSp>
        <p:nvGrpSpPr>
          <p:cNvPr id="13" name="Group 13"/>
          <p:cNvGrpSpPr/>
          <p:nvPr/>
        </p:nvGrpSpPr>
        <p:grpSpPr>
          <a:xfrm rot="-211310">
            <a:off x="26826" y="351832"/>
            <a:ext cx="2074487" cy="1988444"/>
            <a:chOff x="0" y="0"/>
            <a:chExt cx="2471035" cy="2462049"/>
          </a:xfrm>
        </p:grpSpPr>
        <p:sp>
          <p:nvSpPr>
            <p:cNvPr id="14" name="Freeform 14"/>
            <p:cNvSpPr/>
            <p:nvPr/>
          </p:nvSpPr>
          <p:spPr>
            <a:xfrm>
              <a:off x="0" y="0"/>
              <a:ext cx="2471039" cy="2462022"/>
            </a:xfrm>
            <a:custGeom>
              <a:avLst/>
              <a:gdLst/>
              <a:ahLst/>
              <a:cxnLst/>
              <a:rect l="l" t="t" r="r" b="b"/>
              <a:pathLst>
                <a:path w="2471039" h="2462022">
                  <a:moveTo>
                    <a:pt x="0" y="0"/>
                  </a:moveTo>
                  <a:lnTo>
                    <a:pt x="2471039" y="0"/>
                  </a:lnTo>
                  <a:lnTo>
                    <a:pt x="2471039" y="2462022"/>
                  </a:lnTo>
                  <a:lnTo>
                    <a:pt x="0" y="2462022"/>
                  </a:lnTo>
                  <a:lnTo>
                    <a:pt x="0" y="0"/>
                  </a:lnTo>
                  <a:close/>
                </a:path>
              </a:pathLst>
            </a:custGeom>
            <a:blipFill>
              <a:blip r:embed="rId8"/>
              <a:stretch>
                <a:fillRect t="-182" b="-183"/>
              </a:stretch>
            </a:blipFill>
          </p:spPr>
        </p:sp>
      </p:grpSp>
      <p:grpSp>
        <p:nvGrpSpPr>
          <p:cNvPr id="15" name="Group 15"/>
          <p:cNvGrpSpPr/>
          <p:nvPr/>
        </p:nvGrpSpPr>
        <p:grpSpPr>
          <a:xfrm>
            <a:off x="84864" y="8718194"/>
            <a:ext cx="2110796" cy="1414057"/>
            <a:chOff x="0" y="0"/>
            <a:chExt cx="2514284" cy="1750856"/>
          </a:xfrm>
        </p:grpSpPr>
        <p:sp>
          <p:nvSpPr>
            <p:cNvPr id="16" name="Freeform 16"/>
            <p:cNvSpPr/>
            <p:nvPr/>
          </p:nvSpPr>
          <p:spPr>
            <a:xfrm>
              <a:off x="0" y="0"/>
              <a:ext cx="2514346" cy="1750822"/>
            </a:xfrm>
            <a:custGeom>
              <a:avLst/>
              <a:gdLst/>
              <a:ahLst/>
              <a:cxnLst/>
              <a:rect l="l" t="t" r="r" b="b"/>
              <a:pathLst>
                <a:path w="2514346" h="1750822">
                  <a:moveTo>
                    <a:pt x="0" y="0"/>
                  </a:moveTo>
                  <a:lnTo>
                    <a:pt x="2514346" y="0"/>
                  </a:lnTo>
                  <a:lnTo>
                    <a:pt x="2514346" y="1750822"/>
                  </a:lnTo>
                  <a:lnTo>
                    <a:pt x="0" y="1750822"/>
                  </a:lnTo>
                  <a:lnTo>
                    <a:pt x="0" y="0"/>
                  </a:lnTo>
                  <a:close/>
                </a:path>
              </a:pathLst>
            </a:custGeom>
            <a:blipFill>
              <a:blip r:embed="rId9"/>
              <a:stretch>
                <a:fillRect l="-208" r="-206" b="-1"/>
              </a:stretch>
            </a:blipFill>
          </p:spPr>
        </p:sp>
      </p:grpSp>
      <p:sp>
        <p:nvSpPr>
          <p:cNvPr id="17" name="TextBox 17"/>
          <p:cNvSpPr txBox="1"/>
          <p:nvPr/>
        </p:nvSpPr>
        <p:spPr>
          <a:xfrm>
            <a:off x="3651142" y="2056939"/>
            <a:ext cx="11963400" cy="7448193"/>
          </a:xfrm>
          <a:prstGeom prst="rect">
            <a:avLst/>
          </a:prstGeom>
        </p:spPr>
        <p:txBody>
          <a:bodyPr wrap="square" lIns="0" tIns="0" rIns="0" bIns="0" rtlCol="0" anchor="t">
            <a:spAutoFit/>
          </a:bodyPr>
          <a:lstStyle/>
          <a:p>
            <a:r>
              <a:rPr lang="en-US" sz="4400" dirty="0" err="1">
                <a:latin typeface="Times New Roman" pitchFamily="18" charset="0"/>
                <a:cs typeface="Times New Roman" pitchFamily="18" charset="0"/>
              </a:rPr>
              <a:t>Câu</a:t>
            </a:r>
            <a:r>
              <a:rPr lang="en-US" sz="4400" dirty="0">
                <a:latin typeface="Times New Roman" pitchFamily="18" charset="0"/>
                <a:cs typeface="Times New Roman" pitchFamily="18" charset="0"/>
              </a:rPr>
              <a:t> 8. </a:t>
            </a:r>
            <a:r>
              <a:rPr lang="en-US" sz="4400" dirty="0" err="1">
                <a:latin typeface="Times New Roman" pitchFamily="18" charset="0"/>
                <a:cs typeface="Times New Roman" pitchFamily="18" charset="0"/>
              </a:rPr>
              <a:t>Độ</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phù</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hợp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ao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nuôi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bao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nhiêu</a:t>
            </a:r>
            <a:r>
              <a:rPr lang="en-US" sz="4400" dirty="0" smtClean="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pPr marL="742950" indent="-742950">
              <a:buAutoNum type="alphaUcPeriod"/>
            </a:pPr>
            <a:r>
              <a:rPr lang="en-US" sz="4400" dirty="0" smtClean="0">
                <a:latin typeface="Times New Roman" pitchFamily="18" charset="0"/>
                <a:cs typeface="Times New Roman" pitchFamily="18" charset="0"/>
              </a:rPr>
              <a:t>10 </a:t>
            </a:r>
            <a:r>
              <a:rPr lang="en-US" sz="4400" dirty="0">
                <a:latin typeface="Times New Roman" pitchFamily="18" charset="0"/>
                <a:cs typeface="Times New Roman" pitchFamily="18" charset="0"/>
              </a:rPr>
              <a:t>– 20cm             </a:t>
            </a:r>
            <a:endParaRPr lang="en-US" sz="4400" dirty="0" smtClean="0">
              <a:latin typeface="Times New Roman" pitchFamily="18" charset="0"/>
              <a:cs typeface="Times New Roman" pitchFamily="18" charset="0"/>
            </a:endParaRPr>
          </a:p>
          <a:p>
            <a:endParaRPr lang="en-US" sz="4400" u="sng"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B</a:t>
            </a:r>
            <a:r>
              <a:rPr lang="en-US" sz="4400" dirty="0">
                <a:latin typeface="Times New Roman" pitchFamily="18" charset="0"/>
                <a:cs typeface="Times New Roman" pitchFamily="18" charset="0"/>
              </a:rPr>
              <a:t>. 20 – 30cm                 </a:t>
            </a:r>
            <a:endParaRPr lang="en-US" sz="4400" dirty="0" smtClean="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C</a:t>
            </a:r>
            <a:r>
              <a:rPr lang="en-US" sz="4400" dirty="0">
                <a:latin typeface="Times New Roman" pitchFamily="18" charset="0"/>
                <a:cs typeface="Times New Roman" pitchFamily="18" charset="0"/>
              </a:rPr>
              <a:t>. 30 – 40cm         </a:t>
            </a:r>
            <a:endParaRPr lang="en-US" sz="4400" dirty="0" smtClean="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D</a:t>
            </a:r>
            <a:r>
              <a:rPr lang="en-US" sz="4400" dirty="0">
                <a:latin typeface="Times New Roman" pitchFamily="18" charset="0"/>
                <a:cs typeface="Times New Roman" pitchFamily="18" charset="0"/>
              </a:rPr>
              <a:t>. 40 – 50cm.   </a:t>
            </a:r>
          </a:p>
          <a:p>
            <a:r>
              <a:rPr lang="en-US" sz="4400" dirty="0" smtClean="0">
                <a:latin typeface="Times New Roman" pitchFamily="18" charset="0"/>
                <a:cs typeface="Times New Roman" pitchFamily="18" charset="0"/>
              </a:rPr>
              <a:t>.</a:t>
            </a:r>
            <a:endParaRPr lang="en-US" sz="4400" dirty="0">
              <a:latin typeface="Times New Roman" pitchFamily="18" charset="0"/>
              <a:cs typeface="Times New Roman" pitchFamily="18" charset="0"/>
            </a:endParaRPr>
          </a:p>
        </p:txBody>
      </p:sp>
      <p:grpSp>
        <p:nvGrpSpPr>
          <p:cNvPr id="18" name="Group 18"/>
          <p:cNvGrpSpPr/>
          <p:nvPr/>
        </p:nvGrpSpPr>
        <p:grpSpPr>
          <a:xfrm rot="403428">
            <a:off x="16137439" y="30573"/>
            <a:ext cx="2231793" cy="2215512"/>
            <a:chOff x="0" y="0"/>
            <a:chExt cx="2658411" cy="2743200"/>
          </a:xfrm>
        </p:grpSpPr>
        <p:sp>
          <p:nvSpPr>
            <p:cNvPr id="19" name="Freeform 19"/>
            <p:cNvSpPr/>
            <p:nvPr/>
          </p:nvSpPr>
          <p:spPr>
            <a:xfrm>
              <a:off x="0" y="0"/>
              <a:ext cx="2658364" cy="2743200"/>
            </a:xfrm>
            <a:custGeom>
              <a:avLst/>
              <a:gdLst/>
              <a:ahLst/>
              <a:cxnLst/>
              <a:rect l="l" t="t" r="r" b="b"/>
              <a:pathLst>
                <a:path w="2658364" h="2743200">
                  <a:moveTo>
                    <a:pt x="0" y="0"/>
                  </a:moveTo>
                  <a:lnTo>
                    <a:pt x="2658364" y="0"/>
                  </a:lnTo>
                  <a:lnTo>
                    <a:pt x="2658364" y="2743200"/>
                  </a:lnTo>
                  <a:lnTo>
                    <a:pt x="0" y="2743200"/>
                  </a:lnTo>
                  <a:lnTo>
                    <a:pt x="0" y="0"/>
                  </a:lnTo>
                  <a:close/>
                </a:path>
              </a:pathLst>
            </a:custGeom>
            <a:blipFill>
              <a:blip r:embed="rId10"/>
              <a:stretch>
                <a:fillRect l="-161" r="-163"/>
              </a:stretch>
            </a:blipFill>
          </p:spPr>
        </p:sp>
      </p:grpSp>
      <p:grpSp>
        <p:nvGrpSpPr>
          <p:cNvPr id="20" name="Group 20"/>
          <p:cNvGrpSpPr/>
          <p:nvPr/>
        </p:nvGrpSpPr>
        <p:grpSpPr>
          <a:xfrm rot="-417858">
            <a:off x="16163542" y="8272565"/>
            <a:ext cx="1949620" cy="1903259"/>
            <a:chOff x="0" y="0"/>
            <a:chExt cx="2322299" cy="2356576"/>
          </a:xfrm>
        </p:grpSpPr>
        <p:sp>
          <p:nvSpPr>
            <p:cNvPr id="21" name="Freeform 21"/>
            <p:cNvSpPr/>
            <p:nvPr/>
          </p:nvSpPr>
          <p:spPr>
            <a:xfrm>
              <a:off x="0" y="0"/>
              <a:ext cx="2322322" cy="2356612"/>
            </a:xfrm>
            <a:custGeom>
              <a:avLst/>
              <a:gdLst/>
              <a:ahLst/>
              <a:cxnLst/>
              <a:rect l="l" t="t" r="r" b="b"/>
              <a:pathLst>
                <a:path w="2322322" h="2356612">
                  <a:moveTo>
                    <a:pt x="0" y="0"/>
                  </a:moveTo>
                  <a:lnTo>
                    <a:pt x="2322322" y="0"/>
                  </a:lnTo>
                  <a:lnTo>
                    <a:pt x="2322322" y="2356612"/>
                  </a:lnTo>
                  <a:lnTo>
                    <a:pt x="0" y="2356612"/>
                  </a:lnTo>
                  <a:lnTo>
                    <a:pt x="0" y="0"/>
                  </a:lnTo>
                  <a:close/>
                </a:path>
              </a:pathLst>
            </a:custGeom>
            <a:blipFill>
              <a:blip r:embed="rId11"/>
              <a:stretch>
                <a:fillRect l="-192" r="-191" b="1"/>
              </a:stretch>
            </a:blipFill>
          </p:spPr>
        </p:sp>
      </p:grpSp>
      <p:grpSp>
        <p:nvGrpSpPr>
          <p:cNvPr id="22" name="Group 22"/>
          <p:cNvGrpSpPr/>
          <p:nvPr/>
        </p:nvGrpSpPr>
        <p:grpSpPr>
          <a:xfrm rot="-547271">
            <a:off x="101979" y="4522381"/>
            <a:ext cx="1832850" cy="1840194"/>
            <a:chOff x="0" y="0"/>
            <a:chExt cx="2183208" cy="2278491"/>
          </a:xfrm>
        </p:grpSpPr>
        <p:sp>
          <p:nvSpPr>
            <p:cNvPr id="23" name="Freeform 23"/>
            <p:cNvSpPr/>
            <p:nvPr/>
          </p:nvSpPr>
          <p:spPr>
            <a:xfrm>
              <a:off x="0" y="0"/>
              <a:ext cx="2183257" cy="2278507"/>
            </a:xfrm>
            <a:custGeom>
              <a:avLst/>
              <a:gdLst/>
              <a:ahLst/>
              <a:cxnLst/>
              <a:rect l="l" t="t" r="r" b="b"/>
              <a:pathLst>
                <a:path w="2183257" h="2278507">
                  <a:moveTo>
                    <a:pt x="0" y="0"/>
                  </a:moveTo>
                  <a:lnTo>
                    <a:pt x="2183257" y="0"/>
                  </a:lnTo>
                  <a:lnTo>
                    <a:pt x="2183257" y="2278507"/>
                  </a:lnTo>
                  <a:lnTo>
                    <a:pt x="0" y="2278507"/>
                  </a:lnTo>
                  <a:lnTo>
                    <a:pt x="0" y="0"/>
                  </a:lnTo>
                  <a:close/>
                </a:path>
              </a:pathLst>
            </a:custGeom>
            <a:blipFill>
              <a:blip r:embed="rId12"/>
              <a:stretch>
                <a:fillRect l="-152" r="-150"/>
              </a:stretch>
            </a:blipFill>
          </p:spPr>
        </p:sp>
      </p:grpSp>
      <p:grpSp>
        <p:nvGrpSpPr>
          <p:cNvPr id="24" name="Group 24"/>
          <p:cNvGrpSpPr/>
          <p:nvPr/>
        </p:nvGrpSpPr>
        <p:grpSpPr>
          <a:xfrm rot="808354">
            <a:off x="16687175" y="4165581"/>
            <a:ext cx="1638487" cy="2078998"/>
            <a:chOff x="0" y="0"/>
            <a:chExt cx="1951691" cy="2574172"/>
          </a:xfrm>
        </p:grpSpPr>
        <p:sp>
          <p:nvSpPr>
            <p:cNvPr id="25" name="Freeform 25"/>
            <p:cNvSpPr/>
            <p:nvPr/>
          </p:nvSpPr>
          <p:spPr>
            <a:xfrm>
              <a:off x="0" y="0"/>
              <a:ext cx="1951736" cy="2574163"/>
            </a:xfrm>
            <a:custGeom>
              <a:avLst/>
              <a:gdLst/>
              <a:ahLst/>
              <a:cxnLst/>
              <a:rect l="l" t="t" r="r" b="b"/>
              <a:pathLst>
                <a:path w="1951736" h="2574163">
                  <a:moveTo>
                    <a:pt x="0" y="0"/>
                  </a:moveTo>
                  <a:lnTo>
                    <a:pt x="1951736" y="0"/>
                  </a:lnTo>
                  <a:lnTo>
                    <a:pt x="1951736" y="2574163"/>
                  </a:lnTo>
                  <a:lnTo>
                    <a:pt x="0" y="2574163"/>
                  </a:lnTo>
                  <a:lnTo>
                    <a:pt x="0" y="0"/>
                  </a:lnTo>
                  <a:close/>
                </a:path>
              </a:pathLst>
            </a:custGeom>
            <a:blipFill>
              <a:blip r:embed="rId13"/>
              <a:stretch>
                <a:fillRect l="-28" r="-26"/>
              </a:stretch>
            </a:blipFill>
          </p:spPr>
        </p:sp>
      </p:grpSp>
      <p:sp>
        <p:nvSpPr>
          <p:cNvPr id="2" name="Oval 1"/>
          <p:cNvSpPr/>
          <p:nvPr/>
        </p:nvSpPr>
        <p:spPr>
          <a:xfrm>
            <a:off x="3352800" y="5282589"/>
            <a:ext cx="1143000" cy="99689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Times New Roman" pitchFamily="18" charset="0"/>
                <a:cs typeface="Times New Roman" pitchFamily="18" charset="0"/>
              </a:rPr>
              <a:t>B.</a:t>
            </a:r>
          </a:p>
        </p:txBody>
      </p:sp>
    </p:spTree>
    <p:extLst>
      <p:ext uri="{BB962C8B-B14F-4D97-AF65-F5344CB8AC3E}">
        <p14:creationId xmlns:p14="http://schemas.microsoft.com/office/powerpoint/2010/main" val="381046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771932" y="594970"/>
            <a:ext cx="17059250" cy="9220200"/>
            <a:chOff x="0" y="0"/>
            <a:chExt cx="20320203" cy="11416259"/>
          </a:xfrm>
        </p:grpSpPr>
        <p:sp>
          <p:nvSpPr>
            <p:cNvPr id="7" name="Freeform 7"/>
            <p:cNvSpPr/>
            <p:nvPr/>
          </p:nvSpPr>
          <p:spPr>
            <a:xfrm>
              <a:off x="0" y="0"/>
              <a:ext cx="20320254" cy="11416284"/>
            </a:xfrm>
            <a:custGeom>
              <a:avLst/>
              <a:gdLst/>
              <a:ahLst/>
              <a:cxnLst/>
              <a:rect l="l" t="t" r="r" b="b"/>
              <a:pathLst>
                <a:path w="20320254" h="11416284">
                  <a:moveTo>
                    <a:pt x="0" y="0"/>
                  </a:moveTo>
                  <a:lnTo>
                    <a:pt x="20320254" y="0"/>
                  </a:lnTo>
                  <a:lnTo>
                    <a:pt x="20320254" y="11416284"/>
                  </a:lnTo>
                  <a:lnTo>
                    <a:pt x="0" y="11416284"/>
                  </a:lnTo>
                  <a:lnTo>
                    <a:pt x="0" y="0"/>
                  </a:lnTo>
                  <a:close/>
                </a:path>
              </a:pathLst>
            </a:custGeom>
            <a:blipFill>
              <a:blip r:embed="rId3"/>
              <a:stretch>
                <a:fillRect t="-196" b="-195"/>
              </a:stretch>
            </a:blipFill>
          </p:spPr>
        </p:sp>
      </p:grpSp>
      <p:sp>
        <p:nvSpPr>
          <p:cNvPr id="8" name="Freeform 8"/>
          <p:cNvSpPr/>
          <p:nvPr/>
        </p:nvSpPr>
        <p:spPr>
          <a:xfrm>
            <a:off x="1969287" y="1319567"/>
            <a:ext cx="15404141" cy="8079166"/>
          </a:xfrm>
          <a:custGeom>
            <a:avLst/>
            <a:gdLst/>
            <a:ahLst/>
            <a:cxnLst/>
            <a:rect l="l" t="t" r="r" b="b"/>
            <a:pathLst>
              <a:path w="12389849" h="7009419">
                <a:moveTo>
                  <a:pt x="0" y="0"/>
                </a:moveTo>
                <a:lnTo>
                  <a:pt x="12389849" y="0"/>
                </a:lnTo>
                <a:lnTo>
                  <a:pt x="12389849" y="7009419"/>
                </a:lnTo>
                <a:lnTo>
                  <a:pt x="0" y="70094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9" name="Group 9"/>
          <p:cNvGrpSpPr/>
          <p:nvPr/>
        </p:nvGrpSpPr>
        <p:grpSpPr>
          <a:xfrm rot="1173307">
            <a:off x="8078518" y="9126609"/>
            <a:ext cx="1404737" cy="1316987"/>
            <a:chOff x="0" y="0"/>
            <a:chExt cx="1673259" cy="1630667"/>
          </a:xfrm>
        </p:grpSpPr>
        <p:sp>
          <p:nvSpPr>
            <p:cNvPr id="10" name="Freeform 10"/>
            <p:cNvSpPr/>
            <p:nvPr/>
          </p:nvSpPr>
          <p:spPr>
            <a:xfrm>
              <a:off x="0" y="0"/>
              <a:ext cx="1673225" cy="1630680"/>
            </a:xfrm>
            <a:custGeom>
              <a:avLst/>
              <a:gdLst/>
              <a:ahLst/>
              <a:cxnLst/>
              <a:rect l="l" t="t" r="r" b="b"/>
              <a:pathLst>
                <a:path w="1673225" h="1630680">
                  <a:moveTo>
                    <a:pt x="0" y="0"/>
                  </a:moveTo>
                  <a:lnTo>
                    <a:pt x="1673225" y="0"/>
                  </a:lnTo>
                  <a:lnTo>
                    <a:pt x="1673225" y="1630680"/>
                  </a:lnTo>
                  <a:lnTo>
                    <a:pt x="0" y="1630680"/>
                  </a:lnTo>
                  <a:lnTo>
                    <a:pt x="0" y="0"/>
                  </a:lnTo>
                  <a:close/>
                </a:path>
              </a:pathLst>
            </a:custGeom>
            <a:blipFill>
              <a:blip r:embed="rId6"/>
              <a:stretch>
                <a:fillRect t="-139" r="-2" b="-139"/>
              </a:stretch>
            </a:blipFill>
          </p:spPr>
        </p:sp>
      </p:grpSp>
      <p:grpSp>
        <p:nvGrpSpPr>
          <p:cNvPr id="11" name="Group 11"/>
          <p:cNvGrpSpPr/>
          <p:nvPr/>
        </p:nvGrpSpPr>
        <p:grpSpPr>
          <a:xfrm>
            <a:off x="8077200" y="-74653"/>
            <a:ext cx="1407384" cy="1567713"/>
            <a:chOff x="0" y="0"/>
            <a:chExt cx="1676412" cy="1941109"/>
          </a:xfrm>
        </p:grpSpPr>
        <p:sp>
          <p:nvSpPr>
            <p:cNvPr id="12" name="Freeform 12"/>
            <p:cNvSpPr/>
            <p:nvPr/>
          </p:nvSpPr>
          <p:spPr>
            <a:xfrm>
              <a:off x="0" y="0"/>
              <a:ext cx="1676400" cy="1941068"/>
            </a:xfrm>
            <a:custGeom>
              <a:avLst/>
              <a:gdLst/>
              <a:ahLst/>
              <a:cxnLst/>
              <a:rect l="l" t="t" r="r" b="b"/>
              <a:pathLst>
                <a:path w="1676400" h="1941068">
                  <a:moveTo>
                    <a:pt x="0" y="0"/>
                  </a:moveTo>
                  <a:lnTo>
                    <a:pt x="1676400" y="0"/>
                  </a:lnTo>
                  <a:lnTo>
                    <a:pt x="1676400" y="1941068"/>
                  </a:lnTo>
                  <a:lnTo>
                    <a:pt x="0" y="1941068"/>
                  </a:lnTo>
                  <a:lnTo>
                    <a:pt x="0" y="0"/>
                  </a:lnTo>
                  <a:close/>
                </a:path>
              </a:pathLst>
            </a:custGeom>
            <a:blipFill>
              <a:blip r:embed="rId7"/>
              <a:stretch>
                <a:fillRect b="-2"/>
              </a:stretch>
            </a:blipFill>
          </p:spPr>
        </p:sp>
      </p:grpSp>
      <p:grpSp>
        <p:nvGrpSpPr>
          <p:cNvPr id="13" name="Group 13"/>
          <p:cNvGrpSpPr/>
          <p:nvPr/>
        </p:nvGrpSpPr>
        <p:grpSpPr>
          <a:xfrm rot="-211310">
            <a:off x="26826" y="351832"/>
            <a:ext cx="2074487" cy="1988444"/>
            <a:chOff x="0" y="0"/>
            <a:chExt cx="2471035" cy="2462049"/>
          </a:xfrm>
        </p:grpSpPr>
        <p:sp>
          <p:nvSpPr>
            <p:cNvPr id="14" name="Freeform 14"/>
            <p:cNvSpPr/>
            <p:nvPr/>
          </p:nvSpPr>
          <p:spPr>
            <a:xfrm>
              <a:off x="0" y="0"/>
              <a:ext cx="2471039" cy="2462022"/>
            </a:xfrm>
            <a:custGeom>
              <a:avLst/>
              <a:gdLst/>
              <a:ahLst/>
              <a:cxnLst/>
              <a:rect l="l" t="t" r="r" b="b"/>
              <a:pathLst>
                <a:path w="2471039" h="2462022">
                  <a:moveTo>
                    <a:pt x="0" y="0"/>
                  </a:moveTo>
                  <a:lnTo>
                    <a:pt x="2471039" y="0"/>
                  </a:lnTo>
                  <a:lnTo>
                    <a:pt x="2471039" y="2462022"/>
                  </a:lnTo>
                  <a:lnTo>
                    <a:pt x="0" y="2462022"/>
                  </a:lnTo>
                  <a:lnTo>
                    <a:pt x="0" y="0"/>
                  </a:lnTo>
                  <a:close/>
                </a:path>
              </a:pathLst>
            </a:custGeom>
            <a:blipFill>
              <a:blip r:embed="rId8"/>
              <a:stretch>
                <a:fillRect t="-182" b="-183"/>
              </a:stretch>
            </a:blipFill>
          </p:spPr>
        </p:sp>
      </p:grpSp>
      <p:grpSp>
        <p:nvGrpSpPr>
          <p:cNvPr id="15" name="Group 15"/>
          <p:cNvGrpSpPr/>
          <p:nvPr/>
        </p:nvGrpSpPr>
        <p:grpSpPr>
          <a:xfrm>
            <a:off x="84864" y="8718194"/>
            <a:ext cx="2110796" cy="1414057"/>
            <a:chOff x="0" y="0"/>
            <a:chExt cx="2514284" cy="1750856"/>
          </a:xfrm>
        </p:grpSpPr>
        <p:sp>
          <p:nvSpPr>
            <p:cNvPr id="16" name="Freeform 16"/>
            <p:cNvSpPr/>
            <p:nvPr/>
          </p:nvSpPr>
          <p:spPr>
            <a:xfrm>
              <a:off x="0" y="0"/>
              <a:ext cx="2514346" cy="1750822"/>
            </a:xfrm>
            <a:custGeom>
              <a:avLst/>
              <a:gdLst/>
              <a:ahLst/>
              <a:cxnLst/>
              <a:rect l="l" t="t" r="r" b="b"/>
              <a:pathLst>
                <a:path w="2514346" h="1750822">
                  <a:moveTo>
                    <a:pt x="0" y="0"/>
                  </a:moveTo>
                  <a:lnTo>
                    <a:pt x="2514346" y="0"/>
                  </a:lnTo>
                  <a:lnTo>
                    <a:pt x="2514346" y="1750822"/>
                  </a:lnTo>
                  <a:lnTo>
                    <a:pt x="0" y="1750822"/>
                  </a:lnTo>
                  <a:lnTo>
                    <a:pt x="0" y="0"/>
                  </a:lnTo>
                  <a:close/>
                </a:path>
              </a:pathLst>
            </a:custGeom>
            <a:blipFill>
              <a:blip r:embed="rId9"/>
              <a:stretch>
                <a:fillRect l="-208" r="-206" b="-1"/>
              </a:stretch>
            </a:blipFill>
          </p:spPr>
        </p:sp>
      </p:grpSp>
      <p:sp>
        <p:nvSpPr>
          <p:cNvPr id="17" name="TextBox 17"/>
          <p:cNvSpPr txBox="1"/>
          <p:nvPr/>
        </p:nvSpPr>
        <p:spPr>
          <a:xfrm>
            <a:off x="3651142" y="2056939"/>
            <a:ext cx="11963400" cy="6771084"/>
          </a:xfrm>
          <a:prstGeom prst="rect">
            <a:avLst/>
          </a:prstGeom>
        </p:spPr>
        <p:txBody>
          <a:bodyPr wrap="square" lIns="0" tIns="0" rIns="0" bIns="0" rtlCol="0" anchor="t">
            <a:spAutoFit/>
          </a:bodyPr>
          <a:lstStyle/>
          <a:p>
            <a:r>
              <a:rPr lang="en-US" sz="4400" dirty="0" err="1">
                <a:latin typeface="Times New Roman" pitchFamily="18" charset="0"/>
                <a:cs typeface="Times New Roman" pitchFamily="18" charset="0"/>
              </a:rPr>
              <a:t>Câu</a:t>
            </a:r>
            <a:r>
              <a:rPr lang="en-US" sz="4400" dirty="0">
                <a:latin typeface="Times New Roman" pitchFamily="18" charset="0"/>
                <a:cs typeface="Times New Roman" pitchFamily="18" charset="0"/>
              </a:rPr>
              <a:t> 9. </a:t>
            </a:r>
            <a:r>
              <a:rPr lang="en-US" sz="4400" dirty="0" err="1">
                <a:latin typeface="Times New Roman" pitchFamily="18" charset="0"/>
                <a:cs typeface="Times New Roman" pitchFamily="18" charset="0"/>
              </a:rPr>
              <a:t>Độ</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phù</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hợp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ao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nuôi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tôm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bao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nhiêu</a:t>
            </a:r>
            <a:r>
              <a:rPr lang="en-US" sz="4400" dirty="0" smtClean="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pPr marL="742950" indent="-742950">
              <a:buAutoNum type="alphaUcPeriod"/>
            </a:pPr>
            <a:r>
              <a:rPr lang="en-US" sz="4400" dirty="0" smtClean="0">
                <a:latin typeface="Times New Roman" pitchFamily="18" charset="0"/>
                <a:cs typeface="Times New Roman" pitchFamily="18" charset="0"/>
              </a:rPr>
              <a:t>10 </a:t>
            </a:r>
            <a:r>
              <a:rPr lang="en-US" sz="4400" dirty="0">
                <a:latin typeface="Times New Roman" pitchFamily="18" charset="0"/>
                <a:cs typeface="Times New Roman" pitchFamily="18" charset="0"/>
              </a:rPr>
              <a:t>– 20cm             </a:t>
            </a:r>
            <a:endParaRPr lang="en-US" sz="4400" dirty="0" smtClean="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B</a:t>
            </a:r>
            <a:r>
              <a:rPr lang="en-US" sz="4400" dirty="0">
                <a:latin typeface="Times New Roman" pitchFamily="18" charset="0"/>
                <a:cs typeface="Times New Roman" pitchFamily="18" charset="0"/>
              </a:rPr>
              <a:t>. 20 – 30cm                 </a:t>
            </a:r>
            <a:endParaRPr lang="en-US" sz="4400" dirty="0" smtClean="0">
              <a:latin typeface="Times New Roman" pitchFamily="18" charset="0"/>
              <a:cs typeface="Times New Roman" pitchFamily="18" charset="0"/>
            </a:endParaRPr>
          </a:p>
          <a:p>
            <a:endParaRPr lang="en-US" sz="4400" u="sng"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C</a:t>
            </a:r>
            <a:r>
              <a:rPr lang="en-US" sz="4400" dirty="0">
                <a:latin typeface="Times New Roman" pitchFamily="18" charset="0"/>
                <a:cs typeface="Times New Roman" pitchFamily="18" charset="0"/>
              </a:rPr>
              <a:t>. 30 – 45cm         </a:t>
            </a:r>
            <a:endParaRPr lang="en-US" sz="4400" dirty="0" smtClean="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D</a:t>
            </a:r>
            <a:r>
              <a:rPr lang="en-US" sz="4400" dirty="0">
                <a:latin typeface="Times New Roman" pitchFamily="18" charset="0"/>
                <a:cs typeface="Times New Roman" pitchFamily="18" charset="0"/>
              </a:rPr>
              <a:t>. 40 – 50cm</a:t>
            </a:r>
            <a:r>
              <a:rPr lang="en-US" sz="4400" dirty="0" smtClean="0">
                <a:latin typeface="Times New Roman" pitchFamily="18" charset="0"/>
                <a:cs typeface="Times New Roman" pitchFamily="18" charset="0"/>
              </a:rPr>
              <a:t>.</a:t>
            </a:r>
            <a:endParaRPr lang="en-US" sz="4400" dirty="0">
              <a:latin typeface="Times New Roman" pitchFamily="18" charset="0"/>
              <a:cs typeface="Times New Roman" pitchFamily="18" charset="0"/>
            </a:endParaRPr>
          </a:p>
        </p:txBody>
      </p:sp>
      <p:grpSp>
        <p:nvGrpSpPr>
          <p:cNvPr id="18" name="Group 18"/>
          <p:cNvGrpSpPr/>
          <p:nvPr/>
        </p:nvGrpSpPr>
        <p:grpSpPr>
          <a:xfrm rot="403428">
            <a:off x="16137439" y="30573"/>
            <a:ext cx="2231793" cy="2215512"/>
            <a:chOff x="0" y="0"/>
            <a:chExt cx="2658411" cy="2743200"/>
          </a:xfrm>
        </p:grpSpPr>
        <p:sp>
          <p:nvSpPr>
            <p:cNvPr id="19" name="Freeform 19"/>
            <p:cNvSpPr/>
            <p:nvPr/>
          </p:nvSpPr>
          <p:spPr>
            <a:xfrm>
              <a:off x="0" y="0"/>
              <a:ext cx="2658364" cy="2743200"/>
            </a:xfrm>
            <a:custGeom>
              <a:avLst/>
              <a:gdLst/>
              <a:ahLst/>
              <a:cxnLst/>
              <a:rect l="l" t="t" r="r" b="b"/>
              <a:pathLst>
                <a:path w="2658364" h="2743200">
                  <a:moveTo>
                    <a:pt x="0" y="0"/>
                  </a:moveTo>
                  <a:lnTo>
                    <a:pt x="2658364" y="0"/>
                  </a:lnTo>
                  <a:lnTo>
                    <a:pt x="2658364" y="2743200"/>
                  </a:lnTo>
                  <a:lnTo>
                    <a:pt x="0" y="2743200"/>
                  </a:lnTo>
                  <a:lnTo>
                    <a:pt x="0" y="0"/>
                  </a:lnTo>
                  <a:close/>
                </a:path>
              </a:pathLst>
            </a:custGeom>
            <a:blipFill>
              <a:blip r:embed="rId10"/>
              <a:stretch>
                <a:fillRect l="-161" r="-163"/>
              </a:stretch>
            </a:blipFill>
          </p:spPr>
        </p:sp>
      </p:grpSp>
      <p:grpSp>
        <p:nvGrpSpPr>
          <p:cNvPr id="20" name="Group 20"/>
          <p:cNvGrpSpPr/>
          <p:nvPr/>
        </p:nvGrpSpPr>
        <p:grpSpPr>
          <a:xfrm rot="-417858">
            <a:off x="16163542" y="8272565"/>
            <a:ext cx="1949620" cy="1903259"/>
            <a:chOff x="0" y="0"/>
            <a:chExt cx="2322299" cy="2356576"/>
          </a:xfrm>
        </p:grpSpPr>
        <p:sp>
          <p:nvSpPr>
            <p:cNvPr id="21" name="Freeform 21"/>
            <p:cNvSpPr/>
            <p:nvPr/>
          </p:nvSpPr>
          <p:spPr>
            <a:xfrm>
              <a:off x="0" y="0"/>
              <a:ext cx="2322322" cy="2356612"/>
            </a:xfrm>
            <a:custGeom>
              <a:avLst/>
              <a:gdLst/>
              <a:ahLst/>
              <a:cxnLst/>
              <a:rect l="l" t="t" r="r" b="b"/>
              <a:pathLst>
                <a:path w="2322322" h="2356612">
                  <a:moveTo>
                    <a:pt x="0" y="0"/>
                  </a:moveTo>
                  <a:lnTo>
                    <a:pt x="2322322" y="0"/>
                  </a:lnTo>
                  <a:lnTo>
                    <a:pt x="2322322" y="2356612"/>
                  </a:lnTo>
                  <a:lnTo>
                    <a:pt x="0" y="2356612"/>
                  </a:lnTo>
                  <a:lnTo>
                    <a:pt x="0" y="0"/>
                  </a:lnTo>
                  <a:close/>
                </a:path>
              </a:pathLst>
            </a:custGeom>
            <a:blipFill>
              <a:blip r:embed="rId11"/>
              <a:stretch>
                <a:fillRect l="-192" r="-191" b="1"/>
              </a:stretch>
            </a:blipFill>
          </p:spPr>
        </p:sp>
      </p:grpSp>
      <p:grpSp>
        <p:nvGrpSpPr>
          <p:cNvPr id="22" name="Group 22"/>
          <p:cNvGrpSpPr/>
          <p:nvPr/>
        </p:nvGrpSpPr>
        <p:grpSpPr>
          <a:xfrm rot="-547271">
            <a:off x="101979" y="4522381"/>
            <a:ext cx="1832850" cy="1840194"/>
            <a:chOff x="0" y="0"/>
            <a:chExt cx="2183208" cy="2278491"/>
          </a:xfrm>
        </p:grpSpPr>
        <p:sp>
          <p:nvSpPr>
            <p:cNvPr id="23" name="Freeform 23"/>
            <p:cNvSpPr/>
            <p:nvPr/>
          </p:nvSpPr>
          <p:spPr>
            <a:xfrm>
              <a:off x="0" y="0"/>
              <a:ext cx="2183257" cy="2278507"/>
            </a:xfrm>
            <a:custGeom>
              <a:avLst/>
              <a:gdLst/>
              <a:ahLst/>
              <a:cxnLst/>
              <a:rect l="l" t="t" r="r" b="b"/>
              <a:pathLst>
                <a:path w="2183257" h="2278507">
                  <a:moveTo>
                    <a:pt x="0" y="0"/>
                  </a:moveTo>
                  <a:lnTo>
                    <a:pt x="2183257" y="0"/>
                  </a:lnTo>
                  <a:lnTo>
                    <a:pt x="2183257" y="2278507"/>
                  </a:lnTo>
                  <a:lnTo>
                    <a:pt x="0" y="2278507"/>
                  </a:lnTo>
                  <a:lnTo>
                    <a:pt x="0" y="0"/>
                  </a:lnTo>
                  <a:close/>
                </a:path>
              </a:pathLst>
            </a:custGeom>
            <a:blipFill>
              <a:blip r:embed="rId12"/>
              <a:stretch>
                <a:fillRect l="-152" r="-150"/>
              </a:stretch>
            </a:blipFill>
          </p:spPr>
        </p:sp>
      </p:grpSp>
      <p:grpSp>
        <p:nvGrpSpPr>
          <p:cNvPr id="24" name="Group 24"/>
          <p:cNvGrpSpPr/>
          <p:nvPr/>
        </p:nvGrpSpPr>
        <p:grpSpPr>
          <a:xfrm rot="808354">
            <a:off x="16687175" y="4165581"/>
            <a:ext cx="1638487" cy="2078998"/>
            <a:chOff x="0" y="0"/>
            <a:chExt cx="1951691" cy="2574172"/>
          </a:xfrm>
        </p:grpSpPr>
        <p:sp>
          <p:nvSpPr>
            <p:cNvPr id="25" name="Freeform 25"/>
            <p:cNvSpPr/>
            <p:nvPr/>
          </p:nvSpPr>
          <p:spPr>
            <a:xfrm>
              <a:off x="0" y="0"/>
              <a:ext cx="1951736" cy="2574163"/>
            </a:xfrm>
            <a:custGeom>
              <a:avLst/>
              <a:gdLst/>
              <a:ahLst/>
              <a:cxnLst/>
              <a:rect l="l" t="t" r="r" b="b"/>
              <a:pathLst>
                <a:path w="1951736" h="2574163">
                  <a:moveTo>
                    <a:pt x="0" y="0"/>
                  </a:moveTo>
                  <a:lnTo>
                    <a:pt x="1951736" y="0"/>
                  </a:lnTo>
                  <a:lnTo>
                    <a:pt x="1951736" y="2574163"/>
                  </a:lnTo>
                  <a:lnTo>
                    <a:pt x="0" y="2574163"/>
                  </a:lnTo>
                  <a:lnTo>
                    <a:pt x="0" y="0"/>
                  </a:lnTo>
                  <a:close/>
                </a:path>
              </a:pathLst>
            </a:custGeom>
            <a:blipFill>
              <a:blip r:embed="rId13"/>
              <a:stretch>
                <a:fillRect l="-28" r="-26"/>
              </a:stretch>
            </a:blipFill>
          </p:spPr>
        </p:sp>
      </p:grpSp>
      <p:sp>
        <p:nvSpPr>
          <p:cNvPr id="2" name="Oval 1"/>
          <p:cNvSpPr/>
          <p:nvPr/>
        </p:nvSpPr>
        <p:spPr>
          <a:xfrm>
            <a:off x="3357966" y="6526580"/>
            <a:ext cx="1143000" cy="99689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itchFamily="18" charset="0"/>
                <a:cs typeface="Times New Roman" pitchFamily="18" charset="0"/>
              </a:rPr>
              <a:t>C</a:t>
            </a:r>
            <a:r>
              <a:rPr lang="en-US" sz="4400" dirty="0" smtClean="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6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771932" y="594970"/>
            <a:ext cx="17059250" cy="9220200"/>
            <a:chOff x="0" y="0"/>
            <a:chExt cx="20320203" cy="11416259"/>
          </a:xfrm>
        </p:grpSpPr>
        <p:sp>
          <p:nvSpPr>
            <p:cNvPr id="7" name="Freeform 7"/>
            <p:cNvSpPr/>
            <p:nvPr/>
          </p:nvSpPr>
          <p:spPr>
            <a:xfrm>
              <a:off x="0" y="0"/>
              <a:ext cx="20320254" cy="11416284"/>
            </a:xfrm>
            <a:custGeom>
              <a:avLst/>
              <a:gdLst/>
              <a:ahLst/>
              <a:cxnLst/>
              <a:rect l="l" t="t" r="r" b="b"/>
              <a:pathLst>
                <a:path w="20320254" h="11416284">
                  <a:moveTo>
                    <a:pt x="0" y="0"/>
                  </a:moveTo>
                  <a:lnTo>
                    <a:pt x="20320254" y="0"/>
                  </a:lnTo>
                  <a:lnTo>
                    <a:pt x="20320254" y="11416284"/>
                  </a:lnTo>
                  <a:lnTo>
                    <a:pt x="0" y="11416284"/>
                  </a:lnTo>
                  <a:lnTo>
                    <a:pt x="0" y="0"/>
                  </a:lnTo>
                  <a:close/>
                </a:path>
              </a:pathLst>
            </a:custGeom>
            <a:blipFill>
              <a:blip r:embed="rId3"/>
              <a:stretch>
                <a:fillRect t="-196" b="-195"/>
              </a:stretch>
            </a:blipFill>
          </p:spPr>
        </p:sp>
      </p:grpSp>
      <p:sp>
        <p:nvSpPr>
          <p:cNvPr id="8" name="Freeform 8"/>
          <p:cNvSpPr/>
          <p:nvPr/>
        </p:nvSpPr>
        <p:spPr>
          <a:xfrm>
            <a:off x="1969287" y="1319567"/>
            <a:ext cx="15404141" cy="8079166"/>
          </a:xfrm>
          <a:custGeom>
            <a:avLst/>
            <a:gdLst/>
            <a:ahLst/>
            <a:cxnLst/>
            <a:rect l="l" t="t" r="r" b="b"/>
            <a:pathLst>
              <a:path w="12389849" h="7009419">
                <a:moveTo>
                  <a:pt x="0" y="0"/>
                </a:moveTo>
                <a:lnTo>
                  <a:pt x="12389849" y="0"/>
                </a:lnTo>
                <a:lnTo>
                  <a:pt x="12389849" y="7009419"/>
                </a:lnTo>
                <a:lnTo>
                  <a:pt x="0" y="70094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9" name="Group 9"/>
          <p:cNvGrpSpPr/>
          <p:nvPr/>
        </p:nvGrpSpPr>
        <p:grpSpPr>
          <a:xfrm rot="1173307">
            <a:off x="8078518" y="9126609"/>
            <a:ext cx="1404737" cy="1316987"/>
            <a:chOff x="0" y="0"/>
            <a:chExt cx="1673259" cy="1630667"/>
          </a:xfrm>
        </p:grpSpPr>
        <p:sp>
          <p:nvSpPr>
            <p:cNvPr id="10" name="Freeform 10"/>
            <p:cNvSpPr/>
            <p:nvPr/>
          </p:nvSpPr>
          <p:spPr>
            <a:xfrm>
              <a:off x="0" y="0"/>
              <a:ext cx="1673225" cy="1630680"/>
            </a:xfrm>
            <a:custGeom>
              <a:avLst/>
              <a:gdLst/>
              <a:ahLst/>
              <a:cxnLst/>
              <a:rect l="l" t="t" r="r" b="b"/>
              <a:pathLst>
                <a:path w="1673225" h="1630680">
                  <a:moveTo>
                    <a:pt x="0" y="0"/>
                  </a:moveTo>
                  <a:lnTo>
                    <a:pt x="1673225" y="0"/>
                  </a:lnTo>
                  <a:lnTo>
                    <a:pt x="1673225" y="1630680"/>
                  </a:lnTo>
                  <a:lnTo>
                    <a:pt x="0" y="1630680"/>
                  </a:lnTo>
                  <a:lnTo>
                    <a:pt x="0" y="0"/>
                  </a:lnTo>
                  <a:close/>
                </a:path>
              </a:pathLst>
            </a:custGeom>
            <a:blipFill>
              <a:blip r:embed="rId6"/>
              <a:stretch>
                <a:fillRect t="-139" r="-2" b="-139"/>
              </a:stretch>
            </a:blipFill>
          </p:spPr>
        </p:sp>
      </p:grpSp>
      <p:grpSp>
        <p:nvGrpSpPr>
          <p:cNvPr id="11" name="Group 11"/>
          <p:cNvGrpSpPr/>
          <p:nvPr/>
        </p:nvGrpSpPr>
        <p:grpSpPr>
          <a:xfrm>
            <a:off x="8077200" y="-74653"/>
            <a:ext cx="1407384" cy="1567713"/>
            <a:chOff x="0" y="0"/>
            <a:chExt cx="1676412" cy="1941109"/>
          </a:xfrm>
        </p:grpSpPr>
        <p:sp>
          <p:nvSpPr>
            <p:cNvPr id="12" name="Freeform 12"/>
            <p:cNvSpPr/>
            <p:nvPr/>
          </p:nvSpPr>
          <p:spPr>
            <a:xfrm>
              <a:off x="0" y="0"/>
              <a:ext cx="1676400" cy="1941068"/>
            </a:xfrm>
            <a:custGeom>
              <a:avLst/>
              <a:gdLst/>
              <a:ahLst/>
              <a:cxnLst/>
              <a:rect l="l" t="t" r="r" b="b"/>
              <a:pathLst>
                <a:path w="1676400" h="1941068">
                  <a:moveTo>
                    <a:pt x="0" y="0"/>
                  </a:moveTo>
                  <a:lnTo>
                    <a:pt x="1676400" y="0"/>
                  </a:lnTo>
                  <a:lnTo>
                    <a:pt x="1676400" y="1941068"/>
                  </a:lnTo>
                  <a:lnTo>
                    <a:pt x="0" y="1941068"/>
                  </a:lnTo>
                  <a:lnTo>
                    <a:pt x="0" y="0"/>
                  </a:lnTo>
                  <a:close/>
                </a:path>
              </a:pathLst>
            </a:custGeom>
            <a:blipFill>
              <a:blip r:embed="rId7"/>
              <a:stretch>
                <a:fillRect b="-2"/>
              </a:stretch>
            </a:blipFill>
          </p:spPr>
        </p:sp>
      </p:grpSp>
      <p:grpSp>
        <p:nvGrpSpPr>
          <p:cNvPr id="13" name="Group 13"/>
          <p:cNvGrpSpPr/>
          <p:nvPr/>
        </p:nvGrpSpPr>
        <p:grpSpPr>
          <a:xfrm rot="-211310">
            <a:off x="26826" y="351832"/>
            <a:ext cx="2074487" cy="1988444"/>
            <a:chOff x="0" y="0"/>
            <a:chExt cx="2471035" cy="2462049"/>
          </a:xfrm>
        </p:grpSpPr>
        <p:sp>
          <p:nvSpPr>
            <p:cNvPr id="14" name="Freeform 14"/>
            <p:cNvSpPr/>
            <p:nvPr/>
          </p:nvSpPr>
          <p:spPr>
            <a:xfrm>
              <a:off x="0" y="0"/>
              <a:ext cx="2471039" cy="2462022"/>
            </a:xfrm>
            <a:custGeom>
              <a:avLst/>
              <a:gdLst/>
              <a:ahLst/>
              <a:cxnLst/>
              <a:rect l="l" t="t" r="r" b="b"/>
              <a:pathLst>
                <a:path w="2471039" h="2462022">
                  <a:moveTo>
                    <a:pt x="0" y="0"/>
                  </a:moveTo>
                  <a:lnTo>
                    <a:pt x="2471039" y="0"/>
                  </a:lnTo>
                  <a:lnTo>
                    <a:pt x="2471039" y="2462022"/>
                  </a:lnTo>
                  <a:lnTo>
                    <a:pt x="0" y="2462022"/>
                  </a:lnTo>
                  <a:lnTo>
                    <a:pt x="0" y="0"/>
                  </a:lnTo>
                  <a:close/>
                </a:path>
              </a:pathLst>
            </a:custGeom>
            <a:blipFill>
              <a:blip r:embed="rId8"/>
              <a:stretch>
                <a:fillRect t="-182" b="-183"/>
              </a:stretch>
            </a:blipFill>
          </p:spPr>
        </p:sp>
      </p:grpSp>
      <p:grpSp>
        <p:nvGrpSpPr>
          <p:cNvPr id="15" name="Group 15"/>
          <p:cNvGrpSpPr/>
          <p:nvPr/>
        </p:nvGrpSpPr>
        <p:grpSpPr>
          <a:xfrm>
            <a:off x="84864" y="8718194"/>
            <a:ext cx="2110796" cy="1414057"/>
            <a:chOff x="0" y="0"/>
            <a:chExt cx="2514284" cy="1750856"/>
          </a:xfrm>
        </p:grpSpPr>
        <p:sp>
          <p:nvSpPr>
            <p:cNvPr id="16" name="Freeform 16"/>
            <p:cNvSpPr/>
            <p:nvPr/>
          </p:nvSpPr>
          <p:spPr>
            <a:xfrm>
              <a:off x="0" y="0"/>
              <a:ext cx="2514346" cy="1750822"/>
            </a:xfrm>
            <a:custGeom>
              <a:avLst/>
              <a:gdLst/>
              <a:ahLst/>
              <a:cxnLst/>
              <a:rect l="l" t="t" r="r" b="b"/>
              <a:pathLst>
                <a:path w="2514346" h="1750822">
                  <a:moveTo>
                    <a:pt x="0" y="0"/>
                  </a:moveTo>
                  <a:lnTo>
                    <a:pt x="2514346" y="0"/>
                  </a:lnTo>
                  <a:lnTo>
                    <a:pt x="2514346" y="1750822"/>
                  </a:lnTo>
                  <a:lnTo>
                    <a:pt x="0" y="1750822"/>
                  </a:lnTo>
                  <a:lnTo>
                    <a:pt x="0" y="0"/>
                  </a:lnTo>
                  <a:close/>
                </a:path>
              </a:pathLst>
            </a:custGeom>
            <a:blipFill>
              <a:blip r:embed="rId9"/>
              <a:stretch>
                <a:fillRect l="-208" r="-206" b="-1"/>
              </a:stretch>
            </a:blipFill>
          </p:spPr>
        </p:sp>
      </p:grpSp>
      <p:sp>
        <p:nvSpPr>
          <p:cNvPr id="17" name="TextBox 17"/>
          <p:cNvSpPr txBox="1"/>
          <p:nvPr/>
        </p:nvSpPr>
        <p:spPr>
          <a:xfrm>
            <a:off x="3263159" y="1522096"/>
            <a:ext cx="12816396" cy="7448193"/>
          </a:xfrm>
          <a:prstGeom prst="rect">
            <a:avLst/>
          </a:prstGeom>
        </p:spPr>
        <p:txBody>
          <a:bodyPr wrap="square" lIns="0" tIns="0" rIns="0" bIns="0" rtlCol="0" anchor="t">
            <a:spAutoFit/>
          </a:bodyPr>
          <a:lstStyle/>
          <a:p>
            <a:r>
              <a:rPr lang="en-US" sz="4400" dirty="0" err="1">
                <a:latin typeface="Times New Roman" pitchFamily="18" charset="0"/>
                <a:cs typeface="Times New Roman" pitchFamily="18" charset="0"/>
              </a:rPr>
              <a:t>Câu</a:t>
            </a:r>
            <a:r>
              <a:rPr lang="en-US" sz="4400" dirty="0">
                <a:latin typeface="Times New Roman" pitchFamily="18" charset="0"/>
                <a:cs typeface="Times New Roman" pitchFamily="18" charset="0"/>
              </a:rPr>
              <a:t> 10. </a:t>
            </a:r>
            <a:r>
              <a:rPr lang="en-US" sz="4400" dirty="0" err="1">
                <a:latin typeface="Times New Roman" pitchFamily="18" charset="0"/>
                <a:cs typeface="Times New Roman" pitchFamily="18" charset="0"/>
              </a:rPr>
              <a:t>Khí</a:t>
            </a:r>
            <a:r>
              <a:rPr lang="en-US" sz="4400" dirty="0">
                <a:latin typeface="Times New Roman" pitchFamily="18" charset="0"/>
                <a:cs typeface="Times New Roman" pitchFamily="18" charset="0"/>
              </a:rPr>
              <a:t> oxygen </a:t>
            </a:r>
            <a:r>
              <a:rPr lang="en-US" sz="4400" dirty="0" err="1">
                <a:latin typeface="Times New Roman" pitchFamily="18" charset="0"/>
                <a:cs typeface="Times New Roman" pitchFamily="18" charset="0"/>
              </a:rPr>
              <a:t>cung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cấp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vực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đâu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Chọn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câu</a:t>
            </a:r>
            <a:r>
              <a:rPr lang="en-US" sz="4400" dirty="0">
                <a:latin typeface="Times New Roman" pitchFamily="18" charset="0"/>
                <a:cs typeface="Times New Roman" pitchFamily="18" charset="0"/>
              </a:rPr>
              <a:t> </a:t>
            </a:r>
            <a:r>
              <a:rPr lang="en-US" sz="4400" dirty="0" err="1" smtClean="0">
                <a:latin typeface="Times New Roman" pitchFamily="18" charset="0"/>
                <a:cs typeface="Times New Roman" pitchFamily="18" charset="0"/>
              </a:rPr>
              <a:t>sai</a:t>
            </a:r>
            <a:endParaRPr lang="en-US" sz="4400" dirty="0" smtClean="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a:p>
            <a:pPr marL="742950" indent="-742950">
              <a:buAutoNum type="alphaUcPeriod"/>
            </a:pP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Khuếch</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tán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không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khí</a:t>
            </a:r>
            <a:r>
              <a:rPr lang="en-US" sz="4400" dirty="0">
                <a:latin typeface="Times New Roman" pitchFamily="18" charset="0"/>
                <a:cs typeface="Times New Roman" pitchFamily="18" charset="0"/>
              </a:rPr>
              <a:t>. </a:t>
            </a:r>
            <a:endParaRPr lang="en-US" sz="4400" dirty="0" smtClean="0">
              <a:latin typeface="Times New Roman" pitchFamily="18" charset="0"/>
              <a:cs typeface="Times New Roman" pitchFamily="18" charset="0"/>
            </a:endParaRPr>
          </a:p>
          <a:p>
            <a:r>
              <a:rPr lang="en-US" sz="4400" dirty="0" smtClean="0">
                <a:latin typeface="Times New Roman" pitchFamily="18" charset="0"/>
                <a:cs typeface="Times New Roman" pitchFamily="18" charset="0"/>
              </a:rPr>
              <a:t>             </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B. </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Quang</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hợp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loài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bèo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tảo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smtClean="0">
                <a:latin typeface="Times New Roman" pitchFamily="18" charset="0"/>
                <a:cs typeface="Times New Roman" pitchFamily="18" charset="0"/>
              </a:rPr>
              <a:t>.</a:t>
            </a:r>
          </a:p>
          <a:p>
            <a:r>
              <a:rPr lang="en-US" sz="4400" dirty="0" smtClean="0">
                <a:latin typeface="Times New Roman" pitchFamily="18" charset="0"/>
                <a:cs typeface="Times New Roman" pitchFamily="18" charset="0"/>
              </a:rPr>
              <a:t> </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C. </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Quang</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hợp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thực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sinh</a:t>
            </a:r>
            <a:r>
              <a:rPr lang="en-US" sz="4400" dirty="0" smtClean="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D. </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Có</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Cấu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tạo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nguyên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tố</a:t>
            </a:r>
            <a:r>
              <a:rPr lang="en-US" sz="4400" dirty="0">
                <a:latin typeface="Times New Roman" pitchFamily="18" charset="0"/>
                <a:cs typeface="Times New Roman" pitchFamily="18" charset="0"/>
              </a:rPr>
              <a:t> oxygen.</a:t>
            </a:r>
          </a:p>
        </p:txBody>
      </p:sp>
      <p:grpSp>
        <p:nvGrpSpPr>
          <p:cNvPr id="18" name="Group 18"/>
          <p:cNvGrpSpPr/>
          <p:nvPr/>
        </p:nvGrpSpPr>
        <p:grpSpPr>
          <a:xfrm rot="403428">
            <a:off x="16137439" y="30573"/>
            <a:ext cx="2231793" cy="2215512"/>
            <a:chOff x="0" y="0"/>
            <a:chExt cx="2658411" cy="2743200"/>
          </a:xfrm>
        </p:grpSpPr>
        <p:sp>
          <p:nvSpPr>
            <p:cNvPr id="19" name="Freeform 19"/>
            <p:cNvSpPr/>
            <p:nvPr/>
          </p:nvSpPr>
          <p:spPr>
            <a:xfrm>
              <a:off x="0" y="0"/>
              <a:ext cx="2658364" cy="2743200"/>
            </a:xfrm>
            <a:custGeom>
              <a:avLst/>
              <a:gdLst/>
              <a:ahLst/>
              <a:cxnLst/>
              <a:rect l="l" t="t" r="r" b="b"/>
              <a:pathLst>
                <a:path w="2658364" h="2743200">
                  <a:moveTo>
                    <a:pt x="0" y="0"/>
                  </a:moveTo>
                  <a:lnTo>
                    <a:pt x="2658364" y="0"/>
                  </a:lnTo>
                  <a:lnTo>
                    <a:pt x="2658364" y="2743200"/>
                  </a:lnTo>
                  <a:lnTo>
                    <a:pt x="0" y="2743200"/>
                  </a:lnTo>
                  <a:lnTo>
                    <a:pt x="0" y="0"/>
                  </a:lnTo>
                  <a:close/>
                </a:path>
              </a:pathLst>
            </a:custGeom>
            <a:blipFill>
              <a:blip r:embed="rId10"/>
              <a:stretch>
                <a:fillRect l="-161" r="-163"/>
              </a:stretch>
            </a:blipFill>
          </p:spPr>
        </p:sp>
      </p:grpSp>
      <p:grpSp>
        <p:nvGrpSpPr>
          <p:cNvPr id="20" name="Group 20"/>
          <p:cNvGrpSpPr/>
          <p:nvPr/>
        </p:nvGrpSpPr>
        <p:grpSpPr>
          <a:xfrm rot="-417858">
            <a:off x="16163542" y="8272565"/>
            <a:ext cx="1949620" cy="1903259"/>
            <a:chOff x="0" y="0"/>
            <a:chExt cx="2322299" cy="2356576"/>
          </a:xfrm>
        </p:grpSpPr>
        <p:sp>
          <p:nvSpPr>
            <p:cNvPr id="21" name="Freeform 21"/>
            <p:cNvSpPr/>
            <p:nvPr/>
          </p:nvSpPr>
          <p:spPr>
            <a:xfrm>
              <a:off x="0" y="0"/>
              <a:ext cx="2322322" cy="2356612"/>
            </a:xfrm>
            <a:custGeom>
              <a:avLst/>
              <a:gdLst/>
              <a:ahLst/>
              <a:cxnLst/>
              <a:rect l="l" t="t" r="r" b="b"/>
              <a:pathLst>
                <a:path w="2322322" h="2356612">
                  <a:moveTo>
                    <a:pt x="0" y="0"/>
                  </a:moveTo>
                  <a:lnTo>
                    <a:pt x="2322322" y="0"/>
                  </a:lnTo>
                  <a:lnTo>
                    <a:pt x="2322322" y="2356612"/>
                  </a:lnTo>
                  <a:lnTo>
                    <a:pt x="0" y="2356612"/>
                  </a:lnTo>
                  <a:lnTo>
                    <a:pt x="0" y="0"/>
                  </a:lnTo>
                  <a:close/>
                </a:path>
              </a:pathLst>
            </a:custGeom>
            <a:blipFill>
              <a:blip r:embed="rId11"/>
              <a:stretch>
                <a:fillRect l="-192" r="-191" b="1"/>
              </a:stretch>
            </a:blipFill>
          </p:spPr>
        </p:sp>
      </p:grpSp>
      <p:grpSp>
        <p:nvGrpSpPr>
          <p:cNvPr id="22" name="Group 22"/>
          <p:cNvGrpSpPr/>
          <p:nvPr/>
        </p:nvGrpSpPr>
        <p:grpSpPr>
          <a:xfrm rot="-547271">
            <a:off x="101979" y="4522381"/>
            <a:ext cx="1832850" cy="1840194"/>
            <a:chOff x="0" y="0"/>
            <a:chExt cx="2183208" cy="2278491"/>
          </a:xfrm>
        </p:grpSpPr>
        <p:sp>
          <p:nvSpPr>
            <p:cNvPr id="23" name="Freeform 23"/>
            <p:cNvSpPr/>
            <p:nvPr/>
          </p:nvSpPr>
          <p:spPr>
            <a:xfrm>
              <a:off x="0" y="0"/>
              <a:ext cx="2183257" cy="2278507"/>
            </a:xfrm>
            <a:custGeom>
              <a:avLst/>
              <a:gdLst/>
              <a:ahLst/>
              <a:cxnLst/>
              <a:rect l="l" t="t" r="r" b="b"/>
              <a:pathLst>
                <a:path w="2183257" h="2278507">
                  <a:moveTo>
                    <a:pt x="0" y="0"/>
                  </a:moveTo>
                  <a:lnTo>
                    <a:pt x="2183257" y="0"/>
                  </a:lnTo>
                  <a:lnTo>
                    <a:pt x="2183257" y="2278507"/>
                  </a:lnTo>
                  <a:lnTo>
                    <a:pt x="0" y="2278507"/>
                  </a:lnTo>
                  <a:lnTo>
                    <a:pt x="0" y="0"/>
                  </a:lnTo>
                  <a:close/>
                </a:path>
              </a:pathLst>
            </a:custGeom>
            <a:blipFill>
              <a:blip r:embed="rId12"/>
              <a:stretch>
                <a:fillRect l="-152" r="-150"/>
              </a:stretch>
            </a:blipFill>
          </p:spPr>
        </p:sp>
      </p:grpSp>
      <p:grpSp>
        <p:nvGrpSpPr>
          <p:cNvPr id="24" name="Group 24"/>
          <p:cNvGrpSpPr/>
          <p:nvPr/>
        </p:nvGrpSpPr>
        <p:grpSpPr>
          <a:xfrm rot="808354">
            <a:off x="16687175" y="4165581"/>
            <a:ext cx="1638487" cy="2078998"/>
            <a:chOff x="0" y="0"/>
            <a:chExt cx="1951691" cy="2574172"/>
          </a:xfrm>
        </p:grpSpPr>
        <p:sp>
          <p:nvSpPr>
            <p:cNvPr id="25" name="Freeform 25"/>
            <p:cNvSpPr/>
            <p:nvPr/>
          </p:nvSpPr>
          <p:spPr>
            <a:xfrm>
              <a:off x="0" y="0"/>
              <a:ext cx="1951736" cy="2574163"/>
            </a:xfrm>
            <a:custGeom>
              <a:avLst/>
              <a:gdLst/>
              <a:ahLst/>
              <a:cxnLst/>
              <a:rect l="l" t="t" r="r" b="b"/>
              <a:pathLst>
                <a:path w="1951736" h="2574163">
                  <a:moveTo>
                    <a:pt x="0" y="0"/>
                  </a:moveTo>
                  <a:lnTo>
                    <a:pt x="1951736" y="0"/>
                  </a:lnTo>
                  <a:lnTo>
                    <a:pt x="1951736" y="2574163"/>
                  </a:lnTo>
                  <a:lnTo>
                    <a:pt x="0" y="2574163"/>
                  </a:lnTo>
                  <a:lnTo>
                    <a:pt x="0" y="0"/>
                  </a:lnTo>
                  <a:close/>
                </a:path>
              </a:pathLst>
            </a:custGeom>
            <a:blipFill>
              <a:blip r:embed="rId13"/>
              <a:stretch>
                <a:fillRect l="-28" r="-26"/>
              </a:stretch>
            </a:blipFill>
          </p:spPr>
        </p:sp>
      </p:grpSp>
      <p:sp>
        <p:nvSpPr>
          <p:cNvPr id="2" name="Oval 1"/>
          <p:cNvSpPr/>
          <p:nvPr/>
        </p:nvSpPr>
        <p:spPr>
          <a:xfrm>
            <a:off x="3007963" y="7429500"/>
            <a:ext cx="1143000" cy="99689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itchFamily="18" charset="0"/>
                <a:cs typeface="Times New Roman" pitchFamily="18" charset="0"/>
              </a:rPr>
              <a:t>D</a:t>
            </a:r>
            <a:r>
              <a:rPr lang="en-US" sz="4400" dirty="0" smtClean="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6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771932" y="594970"/>
            <a:ext cx="17059250" cy="9220200"/>
            <a:chOff x="0" y="0"/>
            <a:chExt cx="20320203" cy="11416259"/>
          </a:xfrm>
        </p:grpSpPr>
        <p:sp>
          <p:nvSpPr>
            <p:cNvPr id="7" name="Freeform 7"/>
            <p:cNvSpPr/>
            <p:nvPr/>
          </p:nvSpPr>
          <p:spPr>
            <a:xfrm>
              <a:off x="0" y="0"/>
              <a:ext cx="20320254" cy="11416284"/>
            </a:xfrm>
            <a:custGeom>
              <a:avLst/>
              <a:gdLst/>
              <a:ahLst/>
              <a:cxnLst/>
              <a:rect l="l" t="t" r="r" b="b"/>
              <a:pathLst>
                <a:path w="20320254" h="11416284">
                  <a:moveTo>
                    <a:pt x="0" y="0"/>
                  </a:moveTo>
                  <a:lnTo>
                    <a:pt x="20320254" y="0"/>
                  </a:lnTo>
                  <a:lnTo>
                    <a:pt x="20320254" y="11416284"/>
                  </a:lnTo>
                  <a:lnTo>
                    <a:pt x="0" y="11416284"/>
                  </a:lnTo>
                  <a:lnTo>
                    <a:pt x="0" y="0"/>
                  </a:lnTo>
                  <a:close/>
                </a:path>
              </a:pathLst>
            </a:custGeom>
            <a:blipFill>
              <a:blip r:embed="rId3"/>
              <a:stretch>
                <a:fillRect t="-196" b="-195"/>
              </a:stretch>
            </a:blipFill>
          </p:spPr>
        </p:sp>
      </p:grpSp>
      <p:sp>
        <p:nvSpPr>
          <p:cNvPr id="8" name="Freeform 8"/>
          <p:cNvSpPr/>
          <p:nvPr/>
        </p:nvSpPr>
        <p:spPr>
          <a:xfrm>
            <a:off x="1969287" y="1319567"/>
            <a:ext cx="15404141" cy="8079166"/>
          </a:xfrm>
          <a:custGeom>
            <a:avLst/>
            <a:gdLst/>
            <a:ahLst/>
            <a:cxnLst/>
            <a:rect l="l" t="t" r="r" b="b"/>
            <a:pathLst>
              <a:path w="12389849" h="7009419">
                <a:moveTo>
                  <a:pt x="0" y="0"/>
                </a:moveTo>
                <a:lnTo>
                  <a:pt x="12389849" y="0"/>
                </a:lnTo>
                <a:lnTo>
                  <a:pt x="12389849" y="7009419"/>
                </a:lnTo>
                <a:lnTo>
                  <a:pt x="0" y="70094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9" name="Group 9"/>
          <p:cNvGrpSpPr/>
          <p:nvPr/>
        </p:nvGrpSpPr>
        <p:grpSpPr>
          <a:xfrm rot="1173307">
            <a:off x="8078518" y="9126609"/>
            <a:ext cx="1404737" cy="1316987"/>
            <a:chOff x="0" y="0"/>
            <a:chExt cx="1673259" cy="1630667"/>
          </a:xfrm>
        </p:grpSpPr>
        <p:sp>
          <p:nvSpPr>
            <p:cNvPr id="10" name="Freeform 10"/>
            <p:cNvSpPr/>
            <p:nvPr/>
          </p:nvSpPr>
          <p:spPr>
            <a:xfrm>
              <a:off x="0" y="0"/>
              <a:ext cx="1673225" cy="1630680"/>
            </a:xfrm>
            <a:custGeom>
              <a:avLst/>
              <a:gdLst/>
              <a:ahLst/>
              <a:cxnLst/>
              <a:rect l="l" t="t" r="r" b="b"/>
              <a:pathLst>
                <a:path w="1673225" h="1630680">
                  <a:moveTo>
                    <a:pt x="0" y="0"/>
                  </a:moveTo>
                  <a:lnTo>
                    <a:pt x="1673225" y="0"/>
                  </a:lnTo>
                  <a:lnTo>
                    <a:pt x="1673225" y="1630680"/>
                  </a:lnTo>
                  <a:lnTo>
                    <a:pt x="0" y="1630680"/>
                  </a:lnTo>
                  <a:lnTo>
                    <a:pt x="0" y="0"/>
                  </a:lnTo>
                  <a:close/>
                </a:path>
              </a:pathLst>
            </a:custGeom>
            <a:blipFill>
              <a:blip r:embed="rId6"/>
              <a:stretch>
                <a:fillRect t="-139" r="-2" b="-139"/>
              </a:stretch>
            </a:blipFill>
          </p:spPr>
        </p:sp>
      </p:grpSp>
      <p:grpSp>
        <p:nvGrpSpPr>
          <p:cNvPr id="11" name="Group 11"/>
          <p:cNvGrpSpPr/>
          <p:nvPr/>
        </p:nvGrpSpPr>
        <p:grpSpPr>
          <a:xfrm>
            <a:off x="8077200" y="-74653"/>
            <a:ext cx="1407384" cy="1567713"/>
            <a:chOff x="0" y="0"/>
            <a:chExt cx="1676412" cy="1941109"/>
          </a:xfrm>
        </p:grpSpPr>
        <p:sp>
          <p:nvSpPr>
            <p:cNvPr id="12" name="Freeform 12"/>
            <p:cNvSpPr/>
            <p:nvPr/>
          </p:nvSpPr>
          <p:spPr>
            <a:xfrm>
              <a:off x="0" y="0"/>
              <a:ext cx="1676400" cy="1941068"/>
            </a:xfrm>
            <a:custGeom>
              <a:avLst/>
              <a:gdLst/>
              <a:ahLst/>
              <a:cxnLst/>
              <a:rect l="l" t="t" r="r" b="b"/>
              <a:pathLst>
                <a:path w="1676400" h="1941068">
                  <a:moveTo>
                    <a:pt x="0" y="0"/>
                  </a:moveTo>
                  <a:lnTo>
                    <a:pt x="1676400" y="0"/>
                  </a:lnTo>
                  <a:lnTo>
                    <a:pt x="1676400" y="1941068"/>
                  </a:lnTo>
                  <a:lnTo>
                    <a:pt x="0" y="1941068"/>
                  </a:lnTo>
                  <a:lnTo>
                    <a:pt x="0" y="0"/>
                  </a:lnTo>
                  <a:close/>
                </a:path>
              </a:pathLst>
            </a:custGeom>
            <a:blipFill>
              <a:blip r:embed="rId7"/>
              <a:stretch>
                <a:fillRect b="-2"/>
              </a:stretch>
            </a:blipFill>
          </p:spPr>
        </p:sp>
      </p:grpSp>
      <p:grpSp>
        <p:nvGrpSpPr>
          <p:cNvPr id="13" name="Group 13"/>
          <p:cNvGrpSpPr/>
          <p:nvPr/>
        </p:nvGrpSpPr>
        <p:grpSpPr>
          <a:xfrm rot="-211310">
            <a:off x="26826" y="351832"/>
            <a:ext cx="2074487" cy="1988444"/>
            <a:chOff x="0" y="0"/>
            <a:chExt cx="2471035" cy="2462049"/>
          </a:xfrm>
        </p:grpSpPr>
        <p:sp>
          <p:nvSpPr>
            <p:cNvPr id="14" name="Freeform 14"/>
            <p:cNvSpPr/>
            <p:nvPr/>
          </p:nvSpPr>
          <p:spPr>
            <a:xfrm>
              <a:off x="0" y="0"/>
              <a:ext cx="2471039" cy="2462022"/>
            </a:xfrm>
            <a:custGeom>
              <a:avLst/>
              <a:gdLst/>
              <a:ahLst/>
              <a:cxnLst/>
              <a:rect l="l" t="t" r="r" b="b"/>
              <a:pathLst>
                <a:path w="2471039" h="2462022">
                  <a:moveTo>
                    <a:pt x="0" y="0"/>
                  </a:moveTo>
                  <a:lnTo>
                    <a:pt x="2471039" y="0"/>
                  </a:lnTo>
                  <a:lnTo>
                    <a:pt x="2471039" y="2462022"/>
                  </a:lnTo>
                  <a:lnTo>
                    <a:pt x="0" y="2462022"/>
                  </a:lnTo>
                  <a:lnTo>
                    <a:pt x="0" y="0"/>
                  </a:lnTo>
                  <a:close/>
                </a:path>
              </a:pathLst>
            </a:custGeom>
            <a:blipFill>
              <a:blip r:embed="rId8"/>
              <a:stretch>
                <a:fillRect t="-182" b="-183"/>
              </a:stretch>
            </a:blipFill>
          </p:spPr>
        </p:sp>
      </p:grpSp>
      <p:grpSp>
        <p:nvGrpSpPr>
          <p:cNvPr id="15" name="Group 15"/>
          <p:cNvGrpSpPr/>
          <p:nvPr/>
        </p:nvGrpSpPr>
        <p:grpSpPr>
          <a:xfrm>
            <a:off x="84864" y="8718194"/>
            <a:ext cx="2110796" cy="1414057"/>
            <a:chOff x="0" y="0"/>
            <a:chExt cx="2514284" cy="1750856"/>
          </a:xfrm>
        </p:grpSpPr>
        <p:sp>
          <p:nvSpPr>
            <p:cNvPr id="16" name="Freeform 16"/>
            <p:cNvSpPr/>
            <p:nvPr/>
          </p:nvSpPr>
          <p:spPr>
            <a:xfrm>
              <a:off x="0" y="0"/>
              <a:ext cx="2514346" cy="1750822"/>
            </a:xfrm>
            <a:custGeom>
              <a:avLst/>
              <a:gdLst/>
              <a:ahLst/>
              <a:cxnLst/>
              <a:rect l="l" t="t" r="r" b="b"/>
              <a:pathLst>
                <a:path w="2514346" h="1750822">
                  <a:moveTo>
                    <a:pt x="0" y="0"/>
                  </a:moveTo>
                  <a:lnTo>
                    <a:pt x="2514346" y="0"/>
                  </a:lnTo>
                  <a:lnTo>
                    <a:pt x="2514346" y="1750822"/>
                  </a:lnTo>
                  <a:lnTo>
                    <a:pt x="0" y="1750822"/>
                  </a:lnTo>
                  <a:lnTo>
                    <a:pt x="0" y="0"/>
                  </a:lnTo>
                  <a:close/>
                </a:path>
              </a:pathLst>
            </a:custGeom>
            <a:blipFill>
              <a:blip r:embed="rId9"/>
              <a:stretch>
                <a:fillRect l="-208" r="-206" b="-1"/>
              </a:stretch>
            </a:blipFill>
          </p:spPr>
        </p:sp>
      </p:grpSp>
      <p:sp>
        <p:nvSpPr>
          <p:cNvPr id="17" name="TextBox 17"/>
          <p:cNvSpPr txBox="1"/>
          <p:nvPr/>
        </p:nvSpPr>
        <p:spPr>
          <a:xfrm>
            <a:off x="3263159" y="1947110"/>
            <a:ext cx="12816396" cy="6771084"/>
          </a:xfrm>
          <a:prstGeom prst="rect">
            <a:avLst/>
          </a:prstGeom>
        </p:spPr>
        <p:txBody>
          <a:bodyPr wrap="square" lIns="0" tIns="0" rIns="0" bIns="0" rtlCol="0" anchor="t">
            <a:spAutoFit/>
          </a:bodyPr>
          <a:lstStyle/>
          <a:p>
            <a:r>
              <a:rPr lang="en-US" sz="4400" dirty="0" err="1">
                <a:latin typeface="Times New Roman" pitchFamily="18" charset="0"/>
                <a:cs typeface="Times New Roman" pitchFamily="18" charset="0"/>
              </a:rPr>
              <a:t>Câu</a:t>
            </a:r>
            <a:r>
              <a:rPr lang="en-US" sz="4400" dirty="0">
                <a:latin typeface="Times New Roman" pitchFamily="18" charset="0"/>
                <a:cs typeface="Times New Roman" pitchFamily="18" charset="0"/>
              </a:rPr>
              <a:t> 11. </a:t>
            </a:r>
            <a:r>
              <a:rPr lang="en-US" sz="4400" dirty="0" err="1">
                <a:latin typeface="Times New Roman" pitchFamily="18" charset="0"/>
                <a:cs typeface="Times New Roman" pitchFamily="18" charset="0"/>
              </a:rPr>
              <a:t>Lượng</a:t>
            </a:r>
            <a:r>
              <a:rPr lang="en-US" sz="4400" dirty="0">
                <a:latin typeface="Times New Roman" pitchFamily="18" charset="0"/>
                <a:cs typeface="Times New Roman" pitchFamily="18" charset="0"/>
              </a:rPr>
              <a:t> oxygen </a:t>
            </a:r>
            <a:r>
              <a:rPr lang="en-US" sz="4400" dirty="0" err="1">
                <a:latin typeface="Times New Roman" pitchFamily="18" charset="0"/>
                <a:cs typeface="Times New Roman" pitchFamily="18" charset="0"/>
              </a:rPr>
              <a:t>phù</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hợp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động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sinh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bao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nhiêu</a:t>
            </a:r>
            <a:r>
              <a:rPr lang="en-US" sz="4400" dirty="0" smtClean="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pPr marL="742950" indent="-742950">
              <a:buAutoNum type="alphaUcPeriod"/>
            </a:pPr>
            <a:r>
              <a:rPr lang="en-US" sz="4400" dirty="0" err="1" smtClean="0">
                <a:latin typeface="Times New Roman" pitchFamily="18" charset="0"/>
                <a:cs typeface="Times New Roman" pitchFamily="18" charset="0"/>
              </a:rPr>
              <a:t>Hơn</a:t>
            </a:r>
            <a:r>
              <a:rPr lang="en-US" sz="4400" dirty="0" smtClean="0">
                <a:latin typeface="Times New Roman" pitchFamily="18" charset="0"/>
                <a:cs typeface="Times New Roman" pitchFamily="18" charset="0"/>
              </a:rPr>
              <a:t> </a:t>
            </a:r>
            <a:r>
              <a:rPr lang="en-US" sz="4400" dirty="0">
                <a:latin typeface="Times New Roman" pitchFamily="18" charset="0"/>
                <a:cs typeface="Times New Roman" pitchFamily="18" charset="0"/>
              </a:rPr>
              <a:t>2 mg/L            </a:t>
            </a:r>
            <a:endParaRPr lang="en-US" sz="4400" dirty="0" smtClean="0">
              <a:latin typeface="Times New Roman" pitchFamily="18" charset="0"/>
              <a:cs typeface="Times New Roman" pitchFamily="18" charset="0"/>
            </a:endParaRPr>
          </a:p>
          <a:p>
            <a:pPr marL="742950" indent="-742950">
              <a:buAutoNum type="alphaUcPeriod"/>
            </a:pPr>
            <a:endParaRPr lang="en-US" sz="4400"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B.  </a:t>
            </a:r>
            <a:r>
              <a:rPr lang="en-US" sz="4400" dirty="0" err="1">
                <a:latin typeface="Times New Roman" pitchFamily="18" charset="0"/>
                <a:cs typeface="Times New Roman" pitchFamily="18" charset="0"/>
              </a:rPr>
              <a:t>Hơn</a:t>
            </a:r>
            <a:r>
              <a:rPr lang="en-US" sz="4400" dirty="0">
                <a:latin typeface="Times New Roman" pitchFamily="18" charset="0"/>
                <a:cs typeface="Times New Roman" pitchFamily="18" charset="0"/>
              </a:rPr>
              <a:t> 3 mg/L.         </a:t>
            </a:r>
            <a:endParaRPr lang="en-US" sz="4400" dirty="0" smtClean="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C</a:t>
            </a:r>
            <a:r>
              <a:rPr lang="en-US" sz="4400" dirty="0">
                <a:latin typeface="Times New Roman" pitchFamily="18" charset="0"/>
                <a:cs typeface="Times New Roman" pitchFamily="18" charset="0"/>
              </a:rPr>
              <a:t>. </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Hơn</a:t>
            </a:r>
            <a:r>
              <a:rPr lang="en-US" sz="4400" dirty="0" smtClean="0">
                <a:latin typeface="Times New Roman" pitchFamily="18" charset="0"/>
                <a:cs typeface="Times New Roman" pitchFamily="18" charset="0"/>
              </a:rPr>
              <a:t> </a:t>
            </a:r>
            <a:r>
              <a:rPr lang="en-US" sz="4400" dirty="0">
                <a:latin typeface="Times New Roman" pitchFamily="18" charset="0"/>
                <a:cs typeface="Times New Roman" pitchFamily="18" charset="0"/>
              </a:rPr>
              <a:t>4 mg/L  </a:t>
            </a:r>
            <a:endParaRPr lang="en-US" sz="4400" dirty="0" smtClean="0">
              <a:latin typeface="Times New Roman" pitchFamily="18" charset="0"/>
              <a:cs typeface="Times New Roman" pitchFamily="18" charset="0"/>
            </a:endParaRPr>
          </a:p>
          <a:p>
            <a:r>
              <a:rPr lang="en-US" sz="4400" dirty="0" smtClean="0">
                <a:latin typeface="Times New Roman" pitchFamily="18" charset="0"/>
                <a:cs typeface="Times New Roman" pitchFamily="18" charset="0"/>
              </a:rPr>
              <a:t>              </a:t>
            </a:r>
          </a:p>
          <a:p>
            <a:r>
              <a:rPr lang="en-US" sz="4400" dirty="0" smtClean="0">
                <a:latin typeface="Times New Roman" pitchFamily="18" charset="0"/>
                <a:cs typeface="Times New Roman" pitchFamily="18" charset="0"/>
              </a:rPr>
              <a:t>D</a:t>
            </a:r>
            <a:r>
              <a:rPr lang="en-US" sz="4400" dirty="0">
                <a:latin typeface="Times New Roman" pitchFamily="18" charset="0"/>
                <a:cs typeface="Times New Roman" pitchFamily="18" charset="0"/>
              </a:rPr>
              <a:t>. </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Hơn</a:t>
            </a:r>
            <a:r>
              <a:rPr lang="en-US" sz="4400" dirty="0" smtClean="0">
                <a:latin typeface="Times New Roman" pitchFamily="18" charset="0"/>
                <a:cs typeface="Times New Roman" pitchFamily="18" charset="0"/>
              </a:rPr>
              <a:t> </a:t>
            </a:r>
            <a:r>
              <a:rPr lang="en-US" sz="4400" dirty="0">
                <a:latin typeface="Times New Roman" pitchFamily="18" charset="0"/>
                <a:cs typeface="Times New Roman" pitchFamily="18" charset="0"/>
              </a:rPr>
              <a:t>5 mg/L</a:t>
            </a:r>
          </a:p>
        </p:txBody>
      </p:sp>
      <p:grpSp>
        <p:nvGrpSpPr>
          <p:cNvPr id="18" name="Group 18"/>
          <p:cNvGrpSpPr/>
          <p:nvPr/>
        </p:nvGrpSpPr>
        <p:grpSpPr>
          <a:xfrm rot="403428">
            <a:off x="16137439" y="30573"/>
            <a:ext cx="2231793" cy="2215512"/>
            <a:chOff x="0" y="0"/>
            <a:chExt cx="2658411" cy="2743200"/>
          </a:xfrm>
        </p:grpSpPr>
        <p:sp>
          <p:nvSpPr>
            <p:cNvPr id="19" name="Freeform 19"/>
            <p:cNvSpPr/>
            <p:nvPr/>
          </p:nvSpPr>
          <p:spPr>
            <a:xfrm>
              <a:off x="0" y="0"/>
              <a:ext cx="2658364" cy="2743200"/>
            </a:xfrm>
            <a:custGeom>
              <a:avLst/>
              <a:gdLst/>
              <a:ahLst/>
              <a:cxnLst/>
              <a:rect l="l" t="t" r="r" b="b"/>
              <a:pathLst>
                <a:path w="2658364" h="2743200">
                  <a:moveTo>
                    <a:pt x="0" y="0"/>
                  </a:moveTo>
                  <a:lnTo>
                    <a:pt x="2658364" y="0"/>
                  </a:lnTo>
                  <a:lnTo>
                    <a:pt x="2658364" y="2743200"/>
                  </a:lnTo>
                  <a:lnTo>
                    <a:pt x="0" y="2743200"/>
                  </a:lnTo>
                  <a:lnTo>
                    <a:pt x="0" y="0"/>
                  </a:lnTo>
                  <a:close/>
                </a:path>
              </a:pathLst>
            </a:custGeom>
            <a:blipFill>
              <a:blip r:embed="rId10"/>
              <a:stretch>
                <a:fillRect l="-161" r="-163"/>
              </a:stretch>
            </a:blipFill>
          </p:spPr>
        </p:sp>
      </p:grpSp>
      <p:grpSp>
        <p:nvGrpSpPr>
          <p:cNvPr id="20" name="Group 20"/>
          <p:cNvGrpSpPr/>
          <p:nvPr/>
        </p:nvGrpSpPr>
        <p:grpSpPr>
          <a:xfrm rot="-417858">
            <a:off x="16163542" y="8272565"/>
            <a:ext cx="1949620" cy="1903259"/>
            <a:chOff x="0" y="0"/>
            <a:chExt cx="2322299" cy="2356576"/>
          </a:xfrm>
        </p:grpSpPr>
        <p:sp>
          <p:nvSpPr>
            <p:cNvPr id="21" name="Freeform 21"/>
            <p:cNvSpPr/>
            <p:nvPr/>
          </p:nvSpPr>
          <p:spPr>
            <a:xfrm>
              <a:off x="0" y="0"/>
              <a:ext cx="2322322" cy="2356612"/>
            </a:xfrm>
            <a:custGeom>
              <a:avLst/>
              <a:gdLst/>
              <a:ahLst/>
              <a:cxnLst/>
              <a:rect l="l" t="t" r="r" b="b"/>
              <a:pathLst>
                <a:path w="2322322" h="2356612">
                  <a:moveTo>
                    <a:pt x="0" y="0"/>
                  </a:moveTo>
                  <a:lnTo>
                    <a:pt x="2322322" y="0"/>
                  </a:lnTo>
                  <a:lnTo>
                    <a:pt x="2322322" y="2356612"/>
                  </a:lnTo>
                  <a:lnTo>
                    <a:pt x="0" y="2356612"/>
                  </a:lnTo>
                  <a:lnTo>
                    <a:pt x="0" y="0"/>
                  </a:lnTo>
                  <a:close/>
                </a:path>
              </a:pathLst>
            </a:custGeom>
            <a:blipFill>
              <a:blip r:embed="rId11"/>
              <a:stretch>
                <a:fillRect l="-192" r="-191" b="1"/>
              </a:stretch>
            </a:blipFill>
          </p:spPr>
        </p:sp>
      </p:grpSp>
      <p:grpSp>
        <p:nvGrpSpPr>
          <p:cNvPr id="22" name="Group 22"/>
          <p:cNvGrpSpPr/>
          <p:nvPr/>
        </p:nvGrpSpPr>
        <p:grpSpPr>
          <a:xfrm rot="-547271">
            <a:off x="101979" y="4522381"/>
            <a:ext cx="1832850" cy="1840194"/>
            <a:chOff x="0" y="0"/>
            <a:chExt cx="2183208" cy="2278491"/>
          </a:xfrm>
        </p:grpSpPr>
        <p:sp>
          <p:nvSpPr>
            <p:cNvPr id="23" name="Freeform 23"/>
            <p:cNvSpPr/>
            <p:nvPr/>
          </p:nvSpPr>
          <p:spPr>
            <a:xfrm>
              <a:off x="0" y="0"/>
              <a:ext cx="2183257" cy="2278507"/>
            </a:xfrm>
            <a:custGeom>
              <a:avLst/>
              <a:gdLst/>
              <a:ahLst/>
              <a:cxnLst/>
              <a:rect l="l" t="t" r="r" b="b"/>
              <a:pathLst>
                <a:path w="2183257" h="2278507">
                  <a:moveTo>
                    <a:pt x="0" y="0"/>
                  </a:moveTo>
                  <a:lnTo>
                    <a:pt x="2183257" y="0"/>
                  </a:lnTo>
                  <a:lnTo>
                    <a:pt x="2183257" y="2278507"/>
                  </a:lnTo>
                  <a:lnTo>
                    <a:pt x="0" y="2278507"/>
                  </a:lnTo>
                  <a:lnTo>
                    <a:pt x="0" y="0"/>
                  </a:lnTo>
                  <a:close/>
                </a:path>
              </a:pathLst>
            </a:custGeom>
            <a:blipFill>
              <a:blip r:embed="rId12"/>
              <a:stretch>
                <a:fillRect l="-152" r="-150"/>
              </a:stretch>
            </a:blipFill>
          </p:spPr>
        </p:sp>
      </p:grpSp>
      <p:grpSp>
        <p:nvGrpSpPr>
          <p:cNvPr id="24" name="Group 24"/>
          <p:cNvGrpSpPr/>
          <p:nvPr/>
        </p:nvGrpSpPr>
        <p:grpSpPr>
          <a:xfrm rot="808354">
            <a:off x="16687175" y="4165581"/>
            <a:ext cx="1638487" cy="2078998"/>
            <a:chOff x="0" y="0"/>
            <a:chExt cx="1951691" cy="2574172"/>
          </a:xfrm>
        </p:grpSpPr>
        <p:sp>
          <p:nvSpPr>
            <p:cNvPr id="25" name="Freeform 25"/>
            <p:cNvSpPr/>
            <p:nvPr/>
          </p:nvSpPr>
          <p:spPr>
            <a:xfrm>
              <a:off x="0" y="0"/>
              <a:ext cx="1951736" cy="2574163"/>
            </a:xfrm>
            <a:custGeom>
              <a:avLst/>
              <a:gdLst/>
              <a:ahLst/>
              <a:cxnLst/>
              <a:rect l="l" t="t" r="r" b="b"/>
              <a:pathLst>
                <a:path w="1951736" h="2574163">
                  <a:moveTo>
                    <a:pt x="0" y="0"/>
                  </a:moveTo>
                  <a:lnTo>
                    <a:pt x="1951736" y="0"/>
                  </a:lnTo>
                  <a:lnTo>
                    <a:pt x="1951736" y="2574163"/>
                  </a:lnTo>
                  <a:lnTo>
                    <a:pt x="0" y="2574163"/>
                  </a:lnTo>
                  <a:lnTo>
                    <a:pt x="0" y="0"/>
                  </a:lnTo>
                  <a:close/>
                </a:path>
              </a:pathLst>
            </a:custGeom>
            <a:blipFill>
              <a:blip r:embed="rId13"/>
              <a:stretch>
                <a:fillRect l="-28" r="-26"/>
              </a:stretch>
            </a:blipFill>
          </p:spPr>
        </p:sp>
      </p:grpSp>
      <p:sp>
        <p:nvSpPr>
          <p:cNvPr id="2" name="Oval 1"/>
          <p:cNvSpPr/>
          <p:nvPr/>
        </p:nvSpPr>
        <p:spPr>
          <a:xfrm>
            <a:off x="2846522" y="7895390"/>
            <a:ext cx="1143000" cy="99689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itchFamily="18" charset="0"/>
                <a:cs typeface="Times New Roman" pitchFamily="18" charset="0"/>
              </a:rPr>
              <a:t>D</a:t>
            </a:r>
            <a:r>
              <a:rPr lang="en-US" sz="4400" dirty="0" smtClean="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301938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771932" y="594970"/>
            <a:ext cx="17059250" cy="9220200"/>
            <a:chOff x="0" y="0"/>
            <a:chExt cx="20320203" cy="11416259"/>
          </a:xfrm>
        </p:grpSpPr>
        <p:sp>
          <p:nvSpPr>
            <p:cNvPr id="7" name="Freeform 7"/>
            <p:cNvSpPr/>
            <p:nvPr/>
          </p:nvSpPr>
          <p:spPr>
            <a:xfrm>
              <a:off x="0" y="0"/>
              <a:ext cx="20320254" cy="11416284"/>
            </a:xfrm>
            <a:custGeom>
              <a:avLst/>
              <a:gdLst/>
              <a:ahLst/>
              <a:cxnLst/>
              <a:rect l="l" t="t" r="r" b="b"/>
              <a:pathLst>
                <a:path w="20320254" h="11416284">
                  <a:moveTo>
                    <a:pt x="0" y="0"/>
                  </a:moveTo>
                  <a:lnTo>
                    <a:pt x="20320254" y="0"/>
                  </a:lnTo>
                  <a:lnTo>
                    <a:pt x="20320254" y="11416284"/>
                  </a:lnTo>
                  <a:lnTo>
                    <a:pt x="0" y="11416284"/>
                  </a:lnTo>
                  <a:lnTo>
                    <a:pt x="0" y="0"/>
                  </a:lnTo>
                  <a:close/>
                </a:path>
              </a:pathLst>
            </a:custGeom>
            <a:blipFill>
              <a:blip r:embed="rId3"/>
              <a:stretch>
                <a:fillRect t="-196" b="-195"/>
              </a:stretch>
            </a:blipFill>
          </p:spPr>
        </p:sp>
      </p:grpSp>
      <p:sp>
        <p:nvSpPr>
          <p:cNvPr id="8" name="Freeform 8"/>
          <p:cNvSpPr/>
          <p:nvPr/>
        </p:nvSpPr>
        <p:spPr>
          <a:xfrm>
            <a:off x="1969287" y="1319567"/>
            <a:ext cx="15404141" cy="8079166"/>
          </a:xfrm>
          <a:custGeom>
            <a:avLst/>
            <a:gdLst/>
            <a:ahLst/>
            <a:cxnLst/>
            <a:rect l="l" t="t" r="r" b="b"/>
            <a:pathLst>
              <a:path w="12389849" h="7009419">
                <a:moveTo>
                  <a:pt x="0" y="0"/>
                </a:moveTo>
                <a:lnTo>
                  <a:pt x="12389849" y="0"/>
                </a:lnTo>
                <a:lnTo>
                  <a:pt x="12389849" y="7009419"/>
                </a:lnTo>
                <a:lnTo>
                  <a:pt x="0" y="70094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9" name="Group 9"/>
          <p:cNvGrpSpPr/>
          <p:nvPr/>
        </p:nvGrpSpPr>
        <p:grpSpPr>
          <a:xfrm rot="1173307">
            <a:off x="8078518" y="9126609"/>
            <a:ext cx="1404737" cy="1316987"/>
            <a:chOff x="0" y="0"/>
            <a:chExt cx="1673259" cy="1630667"/>
          </a:xfrm>
        </p:grpSpPr>
        <p:sp>
          <p:nvSpPr>
            <p:cNvPr id="10" name="Freeform 10"/>
            <p:cNvSpPr/>
            <p:nvPr/>
          </p:nvSpPr>
          <p:spPr>
            <a:xfrm>
              <a:off x="0" y="0"/>
              <a:ext cx="1673225" cy="1630680"/>
            </a:xfrm>
            <a:custGeom>
              <a:avLst/>
              <a:gdLst/>
              <a:ahLst/>
              <a:cxnLst/>
              <a:rect l="l" t="t" r="r" b="b"/>
              <a:pathLst>
                <a:path w="1673225" h="1630680">
                  <a:moveTo>
                    <a:pt x="0" y="0"/>
                  </a:moveTo>
                  <a:lnTo>
                    <a:pt x="1673225" y="0"/>
                  </a:lnTo>
                  <a:lnTo>
                    <a:pt x="1673225" y="1630680"/>
                  </a:lnTo>
                  <a:lnTo>
                    <a:pt x="0" y="1630680"/>
                  </a:lnTo>
                  <a:lnTo>
                    <a:pt x="0" y="0"/>
                  </a:lnTo>
                  <a:close/>
                </a:path>
              </a:pathLst>
            </a:custGeom>
            <a:blipFill>
              <a:blip r:embed="rId6"/>
              <a:stretch>
                <a:fillRect t="-139" r="-2" b="-139"/>
              </a:stretch>
            </a:blipFill>
          </p:spPr>
        </p:sp>
      </p:grpSp>
      <p:grpSp>
        <p:nvGrpSpPr>
          <p:cNvPr id="11" name="Group 11"/>
          <p:cNvGrpSpPr/>
          <p:nvPr/>
        </p:nvGrpSpPr>
        <p:grpSpPr>
          <a:xfrm>
            <a:off x="8077200" y="-74653"/>
            <a:ext cx="1407384" cy="1567713"/>
            <a:chOff x="0" y="0"/>
            <a:chExt cx="1676412" cy="1941109"/>
          </a:xfrm>
        </p:grpSpPr>
        <p:sp>
          <p:nvSpPr>
            <p:cNvPr id="12" name="Freeform 12"/>
            <p:cNvSpPr/>
            <p:nvPr/>
          </p:nvSpPr>
          <p:spPr>
            <a:xfrm>
              <a:off x="0" y="0"/>
              <a:ext cx="1676400" cy="1941068"/>
            </a:xfrm>
            <a:custGeom>
              <a:avLst/>
              <a:gdLst/>
              <a:ahLst/>
              <a:cxnLst/>
              <a:rect l="l" t="t" r="r" b="b"/>
              <a:pathLst>
                <a:path w="1676400" h="1941068">
                  <a:moveTo>
                    <a:pt x="0" y="0"/>
                  </a:moveTo>
                  <a:lnTo>
                    <a:pt x="1676400" y="0"/>
                  </a:lnTo>
                  <a:lnTo>
                    <a:pt x="1676400" y="1941068"/>
                  </a:lnTo>
                  <a:lnTo>
                    <a:pt x="0" y="1941068"/>
                  </a:lnTo>
                  <a:lnTo>
                    <a:pt x="0" y="0"/>
                  </a:lnTo>
                  <a:close/>
                </a:path>
              </a:pathLst>
            </a:custGeom>
            <a:blipFill>
              <a:blip r:embed="rId7"/>
              <a:stretch>
                <a:fillRect b="-2"/>
              </a:stretch>
            </a:blipFill>
          </p:spPr>
        </p:sp>
      </p:grpSp>
      <p:grpSp>
        <p:nvGrpSpPr>
          <p:cNvPr id="13" name="Group 13"/>
          <p:cNvGrpSpPr/>
          <p:nvPr/>
        </p:nvGrpSpPr>
        <p:grpSpPr>
          <a:xfrm rot="-211310">
            <a:off x="26826" y="351832"/>
            <a:ext cx="2074487" cy="1988444"/>
            <a:chOff x="0" y="0"/>
            <a:chExt cx="2471035" cy="2462049"/>
          </a:xfrm>
        </p:grpSpPr>
        <p:sp>
          <p:nvSpPr>
            <p:cNvPr id="14" name="Freeform 14"/>
            <p:cNvSpPr/>
            <p:nvPr/>
          </p:nvSpPr>
          <p:spPr>
            <a:xfrm>
              <a:off x="0" y="0"/>
              <a:ext cx="2471039" cy="2462022"/>
            </a:xfrm>
            <a:custGeom>
              <a:avLst/>
              <a:gdLst/>
              <a:ahLst/>
              <a:cxnLst/>
              <a:rect l="l" t="t" r="r" b="b"/>
              <a:pathLst>
                <a:path w="2471039" h="2462022">
                  <a:moveTo>
                    <a:pt x="0" y="0"/>
                  </a:moveTo>
                  <a:lnTo>
                    <a:pt x="2471039" y="0"/>
                  </a:lnTo>
                  <a:lnTo>
                    <a:pt x="2471039" y="2462022"/>
                  </a:lnTo>
                  <a:lnTo>
                    <a:pt x="0" y="2462022"/>
                  </a:lnTo>
                  <a:lnTo>
                    <a:pt x="0" y="0"/>
                  </a:lnTo>
                  <a:close/>
                </a:path>
              </a:pathLst>
            </a:custGeom>
            <a:blipFill>
              <a:blip r:embed="rId8"/>
              <a:stretch>
                <a:fillRect t="-182" b="-183"/>
              </a:stretch>
            </a:blipFill>
          </p:spPr>
        </p:sp>
      </p:grpSp>
      <p:grpSp>
        <p:nvGrpSpPr>
          <p:cNvPr id="15" name="Group 15"/>
          <p:cNvGrpSpPr/>
          <p:nvPr/>
        </p:nvGrpSpPr>
        <p:grpSpPr>
          <a:xfrm>
            <a:off x="84864" y="8718194"/>
            <a:ext cx="2110796" cy="1414057"/>
            <a:chOff x="0" y="0"/>
            <a:chExt cx="2514284" cy="1750856"/>
          </a:xfrm>
        </p:grpSpPr>
        <p:sp>
          <p:nvSpPr>
            <p:cNvPr id="16" name="Freeform 16"/>
            <p:cNvSpPr/>
            <p:nvPr/>
          </p:nvSpPr>
          <p:spPr>
            <a:xfrm>
              <a:off x="0" y="0"/>
              <a:ext cx="2514346" cy="1750822"/>
            </a:xfrm>
            <a:custGeom>
              <a:avLst/>
              <a:gdLst/>
              <a:ahLst/>
              <a:cxnLst/>
              <a:rect l="l" t="t" r="r" b="b"/>
              <a:pathLst>
                <a:path w="2514346" h="1750822">
                  <a:moveTo>
                    <a:pt x="0" y="0"/>
                  </a:moveTo>
                  <a:lnTo>
                    <a:pt x="2514346" y="0"/>
                  </a:lnTo>
                  <a:lnTo>
                    <a:pt x="2514346" y="1750822"/>
                  </a:lnTo>
                  <a:lnTo>
                    <a:pt x="0" y="1750822"/>
                  </a:lnTo>
                  <a:lnTo>
                    <a:pt x="0" y="0"/>
                  </a:lnTo>
                  <a:close/>
                </a:path>
              </a:pathLst>
            </a:custGeom>
            <a:blipFill>
              <a:blip r:embed="rId9"/>
              <a:stretch>
                <a:fillRect l="-208" r="-206" b="-1"/>
              </a:stretch>
            </a:blipFill>
          </p:spPr>
        </p:sp>
      </p:grpSp>
      <p:sp>
        <p:nvSpPr>
          <p:cNvPr id="17" name="TextBox 17"/>
          <p:cNvSpPr txBox="1"/>
          <p:nvPr/>
        </p:nvSpPr>
        <p:spPr>
          <a:xfrm>
            <a:off x="3263159" y="1522096"/>
            <a:ext cx="12816396" cy="6771084"/>
          </a:xfrm>
          <a:prstGeom prst="rect">
            <a:avLst/>
          </a:prstGeom>
        </p:spPr>
        <p:txBody>
          <a:bodyPr wrap="square" lIns="0" tIns="0" rIns="0" bIns="0" rtlCol="0" anchor="t">
            <a:spAutoFit/>
          </a:bodyPr>
          <a:lstStyle/>
          <a:p>
            <a:r>
              <a:rPr lang="en-US" sz="4400" dirty="0" err="1">
                <a:latin typeface="Times New Roman" pitchFamily="18" charset="0"/>
                <a:cs typeface="Times New Roman" pitchFamily="18" charset="0"/>
              </a:rPr>
              <a:t>Câu</a:t>
            </a:r>
            <a:r>
              <a:rPr lang="en-US" sz="4400" dirty="0">
                <a:latin typeface="Times New Roman" pitchFamily="18" charset="0"/>
                <a:cs typeface="Times New Roman" pitchFamily="18" charset="0"/>
              </a:rPr>
              <a:t> 12. pH </a:t>
            </a:r>
            <a:r>
              <a:rPr lang="en-US" sz="4400" dirty="0" err="1">
                <a:latin typeface="Times New Roman" pitchFamily="18" charset="0"/>
                <a:cs typeface="Times New Roman" pitchFamily="18" charset="0"/>
              </a:rPr>
              <a:t>phù</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hợp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động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sản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sinh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trưởng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nằm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khoảng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nào</a:t>
            </a:r>
            <a:r>
              <a:rPr lang="en-US" sz="4400" dirty="0" smtClean="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pPr marL="742950" indent="-742950">
              <a:buAutoNum type="alphaUcPeriod"/>
            </a:pPr>
            <a:r>
              <a:rPr lang="en-US" sz="4400" dirty="0" smtClean="0">
                <a:latin typeface="Times New Roman" pitchFamily="18" charset="0"/>
                <a:cs typeface="Times New Roman" pitchFamily="18" charset="0"/>
              </a:rPr>
              <a:t> 3,5 </a:t>
            </a:r>
            <a:r>
              <a:rPr lang="en-US" sz="4400" dirty="0">
                <a:latin typeface="Times New Roman" pitchFamily="18" charset="0"/>
                <a:cs typeface="Times New Roman" pitchFamily="18" charset="0"/>
              </a:rPr>
              <a:t>– 4,5 </a:t>
            </a:r>
          </a:p>
          <a:p>
            <a:pPr marL="742950" indent="-742950">
              <a:buAutoNum type="alphaUcPeriod"/>
            </a:pPr>
            <a:endParaRPr lang="en-US" sz="4400" dirty="0" smtClean="0">
              <a:latin typeface="Times New Roman" pitchFamily="18" charset="0"/>
              <a:cs typeface="Times New Roman" pitchFamily="18" charset="0"/>
            </a:endParaRPr>
          </a:p>
          <a:p>
            <a:r>
              <a:rPr lang="en-US" sz="4400" dirty="0" smtClean="0">
                <a:latin typeface="Times New Roman" pitchFamily="18" charset="0"/>
                <a:cs typeface="Times New Roman" pitchFamily="18" charset="0"/>
              </a:rPr>
              <a:t>B</a:t>
            </a:r>
            <a:r>
              <a:rPr lang="en-US" sz="4400" dirty="0">
                <a:latin typeface="Times New Roman" pitchFamily="18" charset="0"/>
                <a:cs typeface="Times New Roman" pitchFamily="18" charset="0"/>
              </a:rPr>
              <a:t>. </a:t>
            </a:r>
            <a:r>
              <a:rPr lang="en-US" sz="4400" dirty="0" smtClean="0">
                <a:latin typeface="Times New Roman" pitchFamily="18" charset="0"/>
                <a:cs typeface="Times New Roman" pitchFamily="18" charset="0"/>
              </a:rPr>
              <a:t> 4,5 </a:t>
            </a:r>
            <a:r>
              <a:rPr lang="en-US" sz="4400" dirty="0">
                <a:latin typeface="Times New Roman" pitchFamily="18" charset="0"/>
                <a:cs typeface="Times New Roman" pitchFamily="18" charset="0"/>
              </a:rPr>
              <a:t>– 5,5           </a:t>
            </a:r>
            <a:endParaRPr lang="en-US" sz="4400" dirty="0" smtClean="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C</a:t>
            </a:r>
            <a:r>
              <a:rPr lang="en-US" sz="4400" dirty="0">
                <a:latin typeface="Times New Roman" pitchFamily="18" charset="0"/>
                <a:cs typeface="Times New Roman" pitchFamily="18" charset="0"/>
              </a:rPr>
              <a:t>. </a:t>
            </a:r>
            <a:r>
              <a:rPr lang="en-US" sz="4400" dirty="0" smtClean="0">
                <a:latin typeface="Times New Roman" pitchFamily="18" charset="0"/>
                <a:cs typeface="Times New Roman" pitchFamily="18" charset="0"/>
              </a:rPr>
              <a:t> 5,5 </a:t>
            </a:r>
            <a:r>
              <a:rPr lang="en-US" sz="4400" dirty="0">
                <a:latin typeface="Times New Roman" pitchFamily="18" charset="0"/>
                <a:cs typeface="Times New Roman" pitchFamily="18" charset="0"/>
              </a:rPr>
              <a:t>– 6,5                      </a:t>
            </a:r>
            <a:endParaRPr lang="en-US" sz="4400" dirty="0" smtClean="0">
              <a:latin typeface="Times New Roman" pitchFamily="18" charset="0"/>
              <a:cs typeface="Times New Roman" pitchFamily="18" charset="0"/>
            </a:endParaRPr>
          </a:p>
          <a:p>
            <a:endParaRPr lang="en-US" sz="4400" u="sng"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D.  </a:t>
            </a:r>
            <a:r>
              <a:rPr lang="en-US" sz="4400" dirty="0">
                <a:latin typeface="Times New Roman" pitchFamily="18" charset="0"/>
                <a:cs typeface="Times New Roman" pitchFamily="18" charset="0"/>
              </a:rPr>
              <a:t>6,5 – </a:t>
            </a:r>
            <a:r>
              <a:rPr lang="en-US" sz="4400" dirty="0" smtClean="0">
                <a:latin typeface="Times New Roman" pitchFamily="18" charset="0"/>
                <a:cs typeface="Times New Roman" pitchFamily="18" charset="0"/>
              </a:rPr>
              <a:t>8,5</a:t>
            </a:r>
          </a:p>
        </p:txBody>
      </p:sp>
      <p:grpSp>
        <p:nvGrpSpPr>
          <p:cNvPr id="18" name="Group 18"/>
          <p:cNvGrpSpPr/>
          <p:nvPr/>
        </p:nvGrpSpPr>
        <p:grpSpPr>
          <a:xfrm rot="403428">
            <a:off x="16137439" y="30573"/>
            <a:ext cx="2231793" cy="2215512"/>
            <a:chOff x="0" y="0"/>
            <a:chExt cx="2658411" cy="2743200"/>
          </a:xfrm>
        </p:grpSpPr>
        <p:sp>
          <p:nvSpPr>
            <p:cNvPr id="19" name="Freeform 19"/>
            <p:cNvSpPr/>
            <p:nvPr/>
          </p:nvSpPr>
          <p:spPr>
            <a:xfrm>
              <a:off x="0" y="0"/>
              <a:ext cx="2658364" cy="2743200"/>
            </a:xfrm>
            <a:custGeom>
              <a:avLst/>
              <a:gdLst/>
              <a:ahLst/>
              <a:cxnLst/>
              <a:rect l="l" t="t" r="r" b="b"/>
              <a:pathLst>
                <a:path w="2658364" h="2743200">
                  <a:moveTo>
                    <a:pt x="0" y="0"/>
                  </a:moveTo>
                  <a:lnTo>
                    <a:pt x="2658364" y="0"/>
                  </a:lnTo>
                  <a:lnTo>
                    <a:pt x="2658364" y="2743200"/>
                  </a:lnTo>
                  <a:lnTo>
                    <a:pt x="0" y="2743200"/>
                  </a:lnTo>
                  <a:lnTo>
                    <a:pt x="0" y="0"/>
                  </a:lnTo>
                  <a:close/>
                </a:path>
              </a:pathLst>
            </a:custGeom>
            <a:blipFill>
              <a:blip r:embed="rId10"/>
              <a:stretch>
                <a:fillRect l="-161" r="-163"/>
              </a:stretch>
            </a:blipFill>
          </p:spPr>
        </p:sp>
      </p:grpSp>
      <p:grpSp>
        <p:nvGrpSpPr>
          <p:cNvPr id="20" name="Group 20"/>
          <p:cNvGrpSpPr/>
          <p:nvPr/>
        </p:nvGrpSpPr>
        <p:grpSpPr>
          <a:xfrm rot="-417858">
            <a:off x="16163542" y="8272565"/>
            <a:ext cx="1949620" cy="1903259"/>
            <a:chOff x="0" y="0"/>
            <a:chExt cx="2322299" cy="2356576"/>
          </a:xfrm>
        </p:grpSpPr>
        <p:sp>
          <p:nvSpPr>
            <p:cNvPr id="21" name="Freeform 21"/>
            <p:cNvSpPr/>
            <p:nvPr/>
          </p:nvSpPr>
          <p:spPr>
            <a:xfrm>
              <a:off x="0" y="0"/>
              <a:ext cx="2322322" cy="2356612"/>
            </a:xfrm>
            <a:custGeom>
              <a:avLst/>
              <a:gdLst/>
              <a:ahLst/>
              <a:cxnLst/>
              <a:rect l="l" t="t" r="r" b="b"/>
              <a:pathLst>
                <a:path w="2322322" h="2356612">
                  <a:moveTo>
                    <a:pt x="0" y="0"/>
                  </a:moveTo>
                  <a:lnTo>
                    <a:pt x="2322322" y="0"/>
                  </a:lnTo>
                  <a:lnTo>
                    <a:pt x="2322322" y="2356612"/>
                  </a:lnTo>
                  <a:lnTo>
                    <a:pt x="0" y="2356612"/>
                  </a:lnTo>
                  <a:lnTo>
                    <a:pt x="0" y="0"/>
                  </a:lnTo>
                  <a:close/>
                </a:path>
              </a:pathLst>
            </a:custGeom>
            <a:blipFill>
              <a:blip r:embed="rId11"/>
              <a:stretch>
                <a:fillRect l="-192" r="-191" b="1"/>
              </a:stretch>
            </a:blipFill>
          </p:spPr>
        </p:sp>
      </p:grpSp>
      <p:grpSp>
        <p:nvGrpSpPr>
          <p:cNvPr id="22" name="Group 22"/>
          <p:cNvGrpSpPr/>
          <p:nvPr/>
        </p:nvGrpSpPr>
        <p:grpSpPr>
          <a:xfrm rot="-547271">
            <a:off x="101979" y="4522381"/>
            <a:ext cx="1832850" cy="1840194"/>
            <a:chOff x="0" y="0"/>
            <a:chExt cx="2183208" cy="2278491"/>
          </a:xfrm>
        </p:grpSpPr>
        <p:sp>
          <p:nvSpPr>
            <p:cNvPr id="23" name="Freeform 23"/>
            <p:cNvSpPr/>
            <p:nvPr/>
          </p:nvSpPr>
          <p:spPr>
            <a:xfrm>
              <a:off x="0" y="0"/>
              <a:ext cx="2183257" cy="2278507"/>
            </a:xfrm>
            <a:custGeom>
              <a:avLst/>
              <a:gdLst/>
              <a:ahLst/>
              <a:cxnLst/>
              <a:rect l="l" t="t" r="r" b="b"/>
              <a:pathLst>
                <a:path w="2183257" h="2278507">
                  <a:moveTo>
                    <a:pt x="0" y="0"/>
                  </a:moveTo>
                  <a:lnTo>
                    <a:pt x="2183257" y="0"/>
                  </a:lnTo>
                  <a:lnTo>
                    <a:pt x="2183257" y="2278507"/>
                  </a:lnTo>
                  <a:lnTo>
                    <a:pt x="0" y="2278507"/>
                  </a:lnTo>
                  <a:lnTo>
                    <a:pt x="0" y="0"/>
                  </a:lnTo>
                  <a:close/>
                </a:path>
              </a:pathLst>
            </a:custGeom>
            <a:blipFill>
              <a:blip r:embed="rId12"/>
              <a:stretch>
                <a:fillRect l="-152" r="-150"/>
              </a:stretch>
            </a:blipFill>
          </p:spPr>
        </p:sp>
      </p:grpSp>
      <p:grpSp>
        <p:nvGrpSpPr>
          <p:cNvPr id="24" name="Group 24"/>
          <p:cNvGrpSpPr/>
          <p:nvPr/>
        </p:nvGrpSpPr>
        <p:grpSpPr>
          <a:xfrm rot="808354">
            <a:off x="16687175" y="4165581"/>
            <a:ext cx="1638487" cy="2078998"/>
            <a:chOff x="0" y="0"/>
            <a:chExt cx="1951691" cy="2574172"/>
          </a:xfrm>
        </p:grpSpPr>
        <p:sp>
          <p:nvSpPr>
            <p:cNvPr id="25" name="Freeform 25"/>
            <p:cNvSpPr/>
            <p:nvPr/>
          </p:nvSpPr>
          <p:spPr>
            <a:xfrm>
              <a:off x="0" y="0"/>
              <a:ext cx="1951736" cy="2574163"/>
            </a:xfrm>
            <a:custGeom>
              <a:avLst/>
              <a:gdLst/>
              <a:ahLst/>
              <a:cxnLst/>
              <a:rect l="l" t="t" r="r" b="b"/>
              <a:pathLst>
                <a:path w="1951736" h="2574163">
                  <a:moveTo>
                    <a:pt x="0" y="0"/>
                  </a:moveTo>
                  <a:lnTo>
                    <a:pt x="1951736" y="0"/>
                  </a:lnTo>
                  <a:lnTo>
                    <a:pt x="1951736" y="2574163"/>
                  </a:lnTo>
                  <a:lnTo>
                    <a:pt x="0" y="2574163"/>
                  </a:lnTo>
                  <a:lnTo>
                    <a:pt x="0" y="0"/>
                  </a:lnTo>
                  <a:close/>
                </a:path>
              </a:pathLst>
            </a:custGeom>
            <a:blipFill>
              <a:blip r:embed="rId13"/>
              <a:stretch>
                <a:fillRect l="-28" r="-26"/>
              </a:stretch>
            </a:blipFill>
          </p:spPr>
        </p:sp>
      </p:grpSp>
      <p:sp>
        <p:nvSpPr>
          <p:cNvPr id="2" name="Oval 1"/>
          <p:cNvSpPr/>
          <p:nvPr/>
        </p:nvSpPr>
        <p:spPr>
          <a:xfrm>
            <a:off x="2895600" y="7296288"/>
            <a:ext cx="1143000" cy="99689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itchFamily="18" charset="0"/>
                <a:cs typeface="Times New Roman" pitchFamily="18" charset="0"/>
              </a:rPr>
              <a:t>D</a:t>
            </a:r>
            <a:r>
              <a:rPr lang="en-US" sz="4400" dirty="0" smtClean="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301938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xmlns="" id="{561D795D-15DB-D971-C02E-6E2D5ADCE9BB}"/>
              </a:ext>
            </a:extLst>
          </p:cNvPr>
          <p:cNvSpPr txBox="1">
            <a:spLocks/>
          </p:cNvSpPr>
          <p:nvPr/>
        </p:nvSpPr>
        <p:spPr>
          <a:xfrm>
            <a:off x="1856645" y="155234"/>
            <a:ext cx="14574711" cy="1007463"/>
          </a:xfrm>
          <a:prstGeom prst="rect">
            <a:avLst/>
          </a:prstGeom>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429">
              <a:lnSpc>
                <a:spcPct val="150000"/>
              </a:lnSpc>
              <a:defRPr/>
            </a:pPr>
            <a:r>
              <a:rPr lang="en-US" sz="4200" b="1">
                <a:solidFill>
                  <a:srgbClr val="FF0000"/>
                </a:solidFill>
                <a:latin typeface="Tahoma" panose="020B0604030504040204" pitchFamily="34" charset="0"/>
                <a:ea typeface="Tahoma" panose="020B0604030504040204" pitchFamily="34" charset="0"/>
                <a:cs typeface="Tahoma" panose="020B0604030504040204" pitchFamily="34" charset="0"/>
              </a:rPr>
              <a:t>NHÌN NHANH GHÉP TÀI</a:t>
            </a:r>
            <a:endParaRPr lang="en-US" sz="4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Rounded Corners 7">
            <a:extLst>
              <a:ext uri="{FF2B5EF4-FFF2-40B4-BE49-F238E27FC236}">
                <a16:creationId xmlns:a16="http://schemas.microsoft.com/office/drawing/2014/main" xmlns="" id="{8B5AC9AF-2017-948D-E3D6-C08C2A8BE4D9}"/>
              </a:ext>
            </a:extLst>
          </p:cNvPr>
          <p:cNvSpPr/>
          <p:nvPr/>
        </p:nvSpPr>
        <p:spPr>
          <a:xfrm>
            <a:off x="4687671" y="6583194"/>
            <a:ext cx="1770674" cy="17526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N</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Rounded Corners 9">
            <a:extLst>
              <a:ext uri="{FF2B5EF4-FFF2-40B4-BE49-F238E27FC236}">
                <a16:creationId xmlns:a16="http://schemas.microsoft.com/office/drawing/2014/main" xmlns="" id="{B550E299-6DAF-4F83-6A6C-0BCEF8B200C6}"/>
              </a:ext>
            </a:extLst>
          </p:cNvPr>
          <p:cNvSpPr/>
          <p:nvPr/>
        </p:nvSpPr>
        <p:spPr>
          <a:xfrm>
            <a:off x="6877552" y="6579709"/>
            <a:ext cx="1770674" cy="17526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U</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1" name="Rectangle: Rounded Corners 10">
            <a:extLst>
              <a:ext uri="{FF2B5EF4-FFF2-40B4-BE49-F238E27FC236}">
                <a16:creationId xmlns:a16="http://schemas.microsoft.com/office/drawing/2014/main" xmlns="" id="{CE199BD0-5E38-E04E-65A7-6BF816FE2379}"/>
              </a:ext>
            </a:extLst>
          </p:cNvPr>
          <p:cNvSpPr/>
          <p:nvPr/>
        </p:nvSpPr>
        <p:spPr>
          <a:xfrm>
            <a:off x="9100900" y="6579709"/>
            <a:ext cx="1770674" cy="17526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Ô</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2" name="Rectangle: Rounded Corners 11">
            <a:extLst>
              <a:ext uri="{FF2B5EF4-FFF2-40B4-BE49-F238E27FC236}">
                <a16:creationId xmlns:a16="http://schemas.microsoft.com/office/drawing/2014/main" xmlns="" id="{95696EC7-01BC-887C-8B7E-5B573F5FC2BF}"/>
              </a:ext>
            </a:extLst>
          </p:cNvPr>
          <p:cNvSpPr/>
          <p:nvPr/>
        </p:nvSpPr>
        <p:spPr>
          <a:xfrm>
            <a:off x="11336440" y="6579709"/>
            <a:ext cx="1770674" cy="17526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I</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5" name="Rectangle: Rounded Corners 14">
            <a:extLst>
              <a:ext uri="{FF2B5EF4-FFF2-40B4-BE49-F238E27FC236}">
                <a16:creationId xmlns:a16="http://schemas.microsoft.com/office/drawing/2014/main" xmlns="" id="{12E6DC43-DE6E-C70B-A98D-C2B383E24410}"/>
              </a:ext>
            </a:extLst>
          </p:cNvPr>
          <p:cNvSpPr/>
          <p:nvPr/>
        </p:nvSpPr>
        <p:spPr>
          <a:xfrm>
            <a:off x="4687671" y="3485989"/>
            <a:ext cx="1770674" cy="175260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U</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Rounded Corners 17">
            <a:extLst>
              <a:ext uri="{FF2B5EF4-FFF2-40B4-BE49-F238E27FC236}">
                <a16:creationId xmlns:a16="http://schemas.microsoft.com/office/drawing/2014/main" xmlns="" id="{1AC8740E-431A-BB19-1748-731001CB6008}"/>
              </a:ext>
            </a:extLst>
          </p:cNvPr>
          <p:cNvSpPr/>
          <p:nvPr/>
        </p:nvSpPr>
        <p:spPr>
          <a:xfrm>
            <a:off x="11277600" y="3543300"/>
            <a:ext cx="1770674" cy="175260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Ô</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9" name="Rectangle: Rounded Corners 18">
            <a:extLst>
              <a:ext uri="{FF2B5EF4-FFF2-40B4-BE49-F238E27FC236}">
                <a16:creationId xmlns:a16="http://schemas.microsoft.com/office/drawing/2014/main" xmlns="" id="{00E1B9BA-9625-944D-03C8-0FECB937357C}"/>
              </a:ext>
            </a:extLst>
          </p:cNvPr>
          <p:cNvSpPr/>
          <p:nvPr/>
        </p:nvSpPr>
        <p:spPr>
          <a:xfrm>
            <a:off x="6855435" y="3543300"/>
            <a:ext cx="1770674" cy="175260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I</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20" name="Rectangle: Rounded Corners 19">
            <a:extLst>
              <a:ext uri="{FF2B5EF4-FFF2-40B4-BE49-F238E27FC236}">
                <a16:creationId xmlns:a16="http://schemas.microsoft.com/office/drawing/2014/main" xmlns="" id="{1083924E-4D0F-B78A-D2D4-2F770BF999F5}"/>
              </a:ext>
            </a:extLst>
          </p:cNvPr>
          <p:cNvSpPr/>
          <p:nvPr/>
        </p:nvSpPr>
        <p:spPr>
          <a:xfrm>
            <a:off x="9033231" y="3544824"/>
            <a:ext cx="1770674" cy="175260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N</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4228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771932" y="594970"/>
            <a:ext cx="17059250" cy="9220200"/>
            <a:chOff x="0" y="0"/>
            <a:chExt cx="20320203" cy="11416259"/>
          </a:xfrm>
        </p:grpSpPr>
        <p:sp>
          <p:nvSpPr>
            <p:cNvPr id="7" name="Freeform 7"/>
            <p:cNvSpPr/>
            <p:nvPr/>
          </p:nvSpPr>
          <p:spPr>
            <a:xfrm>
              <a:off x="0" y="0"/>
              <a:ext cx="20320254" cy="11416284"/>
            </a:xfrm>
            <a:custGeom>
              <a:avLst/>
              <a:gdLst/>
              <a:ahLst/>
              <a:cxnLst/>
              <a:rect l="l" t="t" r="r" b="b"/>
              <a:pathLst>
                <a:path w="20320254" h="11416284">
                  <a:moveTo>
                    <a:pt x="0" y="0"/>
                  </a:moveTo>
                  <a:lnTo>
                    <a:pt x="20320254" y="0"/>
                  </a:lnTo>
                  <a:lnTo>
                    <a:pt x="20320254" y="11416284"/>
                  </a:lnTo>
                  <a:lnTo>
                    <a:pt x="0" y="11416284"/>
                  </a:lnTo>
                  <a:lnTo>
                    <a:pt x="0" y="0"/>
                  </a:lnTo>
                  <a:close/>
                </a:path>
              </a:pathLst>
            </a:custGeom>
            <a:blipFill>
              <a:blip r:embed="rId3"/>
              <a:stretch>
                <a:fillRect t="-196" b="-195"/>
              </a:stretch>
            </a:blipFill>
          </p:spPr>
        </p:sp>
      </p:grpSp>
      <p:sp>
        <p:nvSpPr>
          <p:cNvPr id="8" name="Freeform 8"/>
          <p:cNvSpPr/>
          <p:nvPr/>
        </p:nvSpPr>
        <p:spPr>
          <a:xfrm>
            <a:off x="1969287" y="594970"/>
            <a:ext cx="15404141" cy="8803763"/>
          </a:xfrm>
          <a:custGeom>
            <a:avLst/>
            <a:gdLst/>
            <a:ahLst/>
            <a:cxnLst/>
            <a:rect l="l" t="t" r="r" b="b"/>
            <a:pathLst>
              <a:path w="12389849" h="7009419">
                <a:moveTo>
                  <a:pt x="0" y="0"/>
                </a:moveTo>
                <a:lnTo>
                  <a:pt x="12389849" y="0"/>
                </a:lnTo>
                <a:lnTo>
                  <a:pt x="12389849" y="7009419"/>
                </a:lnTo>
                <a:lnTo>
                  <a:pt x="0" y="70094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9" name="Group 9"/>
          <p:cNvGrpSpPr/>
          <p:nvPr/>
        </p:nvGrpSpPr>
        <p:grpSpPr>
          <a:xfrm rot="1173307">
            <a:off x="8078518" y="9126609"/>
            <a:ext cx="1404737" cy="1316987"/>
            <a:chOff x="0" y="0"/>
            <a:chExt cx="1673259" cy="1630667"/>
          </a:xfrm>
        </p:grpSpPr>
        <p:sp>
          <p:nvSpPr>
            <p:cNvPr id="10" name="Freeform 10"/>
            <p:cNvSpPr/>
            <p:nvPr/>
          </p:nvSpPr>
          <p:spPr>
            <a:xfrm>
              <a:off x="0" y="0"/>
              <a:ext cx="1673225" cy="1630680"/>
            </a:xfrm>
            <a:custGeom>
              <a:avLst/>
              <a:gdLst/>
              <a:ahLst/>
              <a:cxnLst/>
              <a:rect l="l" t="t" r="r" b="b"/>
              <a:pathLst>
                <a:path w="1673225" h="1630680">
                  <a:moveTo>
                    <a:pt x="0" y="0"/>
                  </a:moveTo>
                  <a:lnTo>
                    <a:pt x="1673225" y="0"/>
                  </a:lnTo>
                  <a:lnTo>
                    <a:pt x="1673225" y="1630680"/>
                  </a:lnTo>
                  <a:lnTo>
                    <a:pt x="0" y="1630680"/>
                  </a:lnTo>
                  <a:lnTo>
                    <a:pt x="0" y="0"/>
                  </a:lnTo>
                  <a:close/>
                </a:path>
              </a:pathLst>
            </a:custGeom>
            <a:blipFill>
              <a:blip r:embed="rId6"/>
              <a:stretch>
                <a:fillRect t="-139" r="-2" b="-139"/>
              </a:stretch>
            </a:blipFill>
          </p:spPr>
        </p:sp>
      </p:grpSp>
      <p:grpSp>
        <p:nvGrpSpPr>
          <p:cNvPr id="11" name="Group 11"/>
          <p:cNvGrpSpPr/>
          <p:nvPr/>
        </p:nvGrpSpPr>
        <p:grpSpPr>
          <a:xfrm>
            <a:off x="8172128" y="-429386"/>
            <a:ext cx="1407384" cy="1567713"/>
            <a:chOff x="0" y="0"/>
            <a:chExt cx="1676412" cy="1941109"/>
          </a:xfrm>
        </p:grpSpPr>
        <p:sp>
          <p:nvSpPr>
            <p:cNvPr id="12" name="Freeform 12"/>
            <p:cNvSpPr/>
            <p:nvPr/>
          </p:nvSpPr>
          <p:spPr>
            <a:xfrm>
              <a:off x="0" y="0"/>
              <a:ext cx="1676400" cy="1941068"/>
            </a:xfrm>
            <a:custGeom>
              <a:avLst/>
              <a:gdLst/>
              <a:ahLst/>
              <a:cxnLst/>
              <a:rect l="l" t="t" r="r" b="b"/>
              <a:pathLst>
                <a:path w="1676400" h="1941068">
                  <a:moveTo>
                    <a:pt x="0" y="0"/>
                  </a:moveTo>
                  <a:lnTo>
                    <a:pt x="1676400" y="0"/>
                  </a:lnTo>
                  <a:lnTo>
                    <a:pt x="1676400" y="1941068"/>
                  </a:lnTo>
                  <a:lnTo>
                    <a:pt x="0" y="1941068"/>
                  </a:lnTo>
                  <a:lnTo>
                    <a:pt x="0" y="0"/>
                  </a:lnTo>
                  <a:close/>
                </a:path>
              </a:pathLst>
            </a:custGeom>
            <a:blipFill>
              <a:blip r:embed="rId7"/>
              <a:stretch>
                <a:fillRect b="-2"/>
              </a:stretch>
            </a:blipFill>
          </p:spPr>
        </p:sp>
      </p:grpSp>
      <p:grpSp>
        <p:nvGrpSpPr>
          <p:cNvPr id="13" name="Group 13"/>
          <p:cNvGrpSpPr/>
          <p:nvPr/>
        </p:nvGrpSpPr>
        <p:grpSpPr>
          <a:xfrm rot="-211310">
            <a:off x="26826" y="351832"/>
            <a:ext cx="2074487" cy="1988444"/>
            <a:chOff x="0" y="0"/>
            <a:chExt cx="2471035" cy="2462049"/>
          </a:xfrm>
        </p:grpSpPr>
        <p:sp>
          <p:nvSpPr>
            <p:cNvPr id="14" name="Freeform 14"/>
            <p:cNvSpPr/>
            <p:nvPr/>
          </p:nvSpPr>
          <p:spPr>
            <a:xfrm>
              <a:off x="0" y="0"/>
              <a:ext cx="2471039" cy="2462022"/>
            </a:xfrm>
            <a:custGeom>
              <a:avLst/>
              <a:gdLst/>
              <a:ahLst/>
              <a:cxnLst/>
              <a:rect l="l" t="t" r="r" b="b"/>
              <a:pathLst>
                <a:path w="2471039" h="2462022">
                  <a:moveTo>
                    <a:pt x="0" y="0"/>
                  </a:moveTo>
                  <a:lnTo>
                    <a:pt x="2471039" y="0"/>
                  </a:lnTo>
                  <a:lnTo>
                    <a:pt x="2471039" y="2462022"/>
                  </a:lnTo>
                  <a:lnTo>
                    <a:pt x="0" y="2462022"/>
                  </a:lnTo>
                  <a:lnTo>
                    <a:pt x="0" y="0"/>
                  </a:lnTo>
                  <a:close/>
                </a:path>
              </a:pathLst>
            </a:custGeom>
            <a:blipFill>
              <a:blip r:embed="rId8"/>
              <a:stretch>
                <a:fillRect t="-182" b="-183"/>
              </a:stretch>
            </a:blipFill>
          </p:spPr>
        </p:sp>
      </p:grpSp>
      <p:grpSp>
        <p:nvGrpSpPr>
          <p:cNvPr id="15" name="Group 15"/>
          <p:cNvGrpSpPr/>
          <p:nvPr/>
        </p:nvGrpSpPr>
        <p:grpSpPr>
          <a:xfrm>
            <a:off x="84864" y="8718194"/>
            <a:ext cx="2110796" cy="1414057"/>
            <a:chOff x="0" y="0"/>
            <a:chExt cx="2514284" cy="1750856"/>
          </a:xfrm>
        </p:grpSpPr>
        <p:sp>
          <p:nvSpPr>
            <p:cNvPr id="16" name="Freeform 16"/>
            <p:cNvSpPr/>
            <p:nvPr/>
          </p:nvSpPr>
          <p:spPr>
            <a:xfrm>
              <a:off x="0" y="0"/>
              <a:ext cx="2514346" cy="1750822"/>
            </a:xfrm>
            <a:custGeom>
              <a:avLst/>
              <a:gdLst/>
              <a:ahLst/>
              <a:cxnLst/>
              <a:rect l="l" t="t" r="r" b="b"/>
              <a:pathLst>
                <a:path w="2514346" h="1750822">
                  <a:moveTo>
                    <a:pt x="0" y="0"/>
                  </a:moveTo>
                  <a:lnTo>
                    <a:pt x="2514346" y="0"/>
                  </a:lnTo>
                  <a:lnTo>
                    <a:pt x="2514346" y="1750822"/>
                  </a:lnTo>
                  <a:lnTo>
                    <a:pt x="0" y="1750822"/>
                  </a:lnTo>
                  <a:lnTo>
                    <a:pt x="0" y="0"/>
                  </a:lnTo>
                  <a:close/>
                </a:path>
              </a:pathLst>
            </a:custGeom>
            <a:blipFill>
              <a:blip r:embed="rId9"/>
              <a:stretch>
                <a:fillRect l="-208" r="-206" b="-1"/>
              </a:stretch>
            </a:blipFill>
          </p:spPr>
        </p:sp>
      </p:grpSp>
      <p:sp>
        <p:nvSpPr>
          <p:cNvPr id="17" name="TextBox 17"/>
          <p:cNvSpPr txBox="1"/>
          <p:nvPr/>
        </p:nvSpPr>
        <p:spPr>
          <a:xfrm>
            <a:off x="2590800" y="1303532"/>
            <a:ext cx="14547563" cy="7386638"/>
          </a:xfrm>
          <a:prstGeom prst="rect">
            <a:avLst/>
          </a:prstGeom>
        </p:spPr>
        <p:txBody>
          <a:bodyPr wrap="square" lIns="0" tIns="0" rIns="0" bIns="0" rtlCol="0" anchor="t">
            <a:spAutoFit/>
          </a:bodyPr>
          <a:lstStyle/>
          <a:p>
            <a:r>
              <a:rPr lang="en-US" sz="4000" dirty="0" err="1">
                <a:latin typeface="Times New Roman" pitchFamily="18" charset="0"/>
                <a:cs typeface="Times New Roman" pitchFamily="18" charset="0"/>
              </a:rPr>
              <a:t>Câu</a:t>
            </a:r>
            <a:r>
              <a:rPr lang="en-US" sz="4000" dirty="0">
                <a:latin typeface="Times New Roman" pitchFamily="18" charset="0"/>
                <a:cs typeface="Times New Roman" pitchFamily="18" charset="0"/>
              </a:rPr>
              <a:t> 13. </a:t>
            </a:r>
            <a:r>
              <a:rPr lang="en-US" sz="4000" dirty="0" err="1">
                <a:latin typeface="Times New Roman" pitchFamily="18" charset="0"/>
                <a:cs typeface="Times New Roman" pitchFamily="18" charset="0"/>
              </a:rPr>
              <a:t>Làm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thế</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giảm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lượng</a:t>
            </a:r>
            <a:r>
              <a:rPr lang="en-US" sz="4000" dirty="0">
                <a:latin typeface="Times New Roman" pitchFamily="18" charset="0"/>
                <a:cs typeface="Times New Roman" pitchFamily="18" charset="0"/>
              </a:rPr>
              <a:t> ammonia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thủy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vực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Chọn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đáp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đúng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nhất</a:t>
            </a:r>
            <a:r>
              <a:rPr lang="en-US" sz="4000" dirty="0">
                <a:latin typeface="Times New Roman" pitchFamily="18" charset="0"/>
                <a:cs typeface="Times New Roman" pitchFamily="18" charset="0"/>
              </a:rPr>
              <a:t>.</a:t>
            </a:r>
          </a:p>
          <a:p>
            <a:r>
              <a:rPr lang="en-US" sz="4000" dirty="0">
                <a:latin typeface="Times New Roman" pitchFamily="18" charset="0"/>
                <a:cs typeface="Times New Roman" pitchFamily="18" charset="0"/>
              </a:rPr>
              <a:t>1. </a:t>
            </a:r>
            <a:r>
              <a:rPr lang="en-US" sz="4000" dirty="0" err="1">
                <a:latin typeface="Times New Roman" pitchFamily="18" charset="0"/>
                <a:cs typeface="Times New Roman" pitchFamily="18" charset="0"/>
              </a:rPr>
              <a:t>Bổ</a:t>
            </a:r>
            <a:r>
              <a:rPr lang="en-US" sz="4000" dirty="0">
                <a:latin typeface="Times New Roman" pitchFamily="18" charset="0"/>
                <a:cs typeface="Times New Roman" pitchFamily="18" charset="0"/>
              </a:rPr>
              <a:t> sung </a:t>
            </a:r>
            <a:r>
              <a:rPr lang="en-US" sz="4000" dirty="0" err="1">
                <a:latin typeface="Times New Roman" pitchFamily="18" charset="0"/>
                <a:cs typeface="Times New Roman" pitchFamily="18" charset="0"/>
              </a:rPr>
              <a:t>nước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ao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nuôi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hoặc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thay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nước</a:t>
            </a:r>
            <a:r>
              <a:rPr lang="en-US" sz="4000" dirty="0">
                <a:latin typeface="Times New Roman" pitchFamily="18" charset="0"/>
                <a:cs typeface="Times New Roman" pitchFamily="18" charset="0"/>
              </a:rPr>
              <a:t> ở </a:t>
            </a:r>
            <a:r>
              <a:rPr lang="en-US" sz="4000" dirty="0" err="1">
                <a:latin typeface="Times New Roman" pitchFamily="18" charset="0"/>
                <a:cs typeface="Times New Roman" pitchFamily="18" charset="0"/>
              </a:rPr>
              <a:t>mức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phép</a:t>
            </a:r>
            <a:r>
              <a:rPr lang="en-US" sz="4000" dirty="0">
                <a:latin typeface="Times New Roman" pitchFamily="18" charset="0"/>
                <a:cs typeface="Times New Roman" pitchFamily="18" charset="0"/>
              </a:rPr>
              <a:t>.</a:t>
            </a:r>
          </a:p>
          <a:p>
            <a:r>
              <a:rPr lang="en-US" sz="4000" dirty="0">
                <a:latin typeface="Times New Roman" pitchFamily="18" charset="0"/>
                <a:cs typeface="Times New Roman" pitchFamily="18" charset="0"/>
              </a:rPr>
              <a:t>2. </a:t>
            </a:r>
            <a:r>
              <a:rPr lang="en-US" sz="4000" dirty="0" err="1">
                <a:latin typeface="Times New Roman" pitchFamily="18" charset="0"/>
                <a:cs typeface="Times New Roman" pitchFamily="18" charset="0"/>
              </a:rPr>
              <a:t>Bổ</a:t>
            </a:r>
            <a:r>
              <a:rPr lang="en-US" sz="4000" dirty="0">
                <a:latin typeface="Times New Roman" pitchFamily="18" charset="0"/>
                <a:cs typeface="Times New Roman" pitchFamily="18" charset="0"/>
              </a:rPr>
              <a:t> sung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vi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lợi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ao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nuôi</a:t>
            </a:r>
            <a:r>
              <a:rPr lang="en-US" sz="4000" dirty="0">
                <a:latin typeface="Times New Roman" pitchFamily="18" charset="0"/>
                <a:cs typeface="Times New Roman" pitchFamily="18" charset="0"/>
              </a:rPr>
              <a:t>.</a:t>
            </a:r>
          </a:p>
          <a:p>
            <a:r>
              <a:rPr lang="en-US" sz="4000" dirty="0">
                <a:latin typeface="Times New Roman" pitchFamily="18" charset="0"/>
                <a:cs typeface="Times New Roman" pitchFamily="18" charset="0"/>
              </a:rPr>
              <a:t>3. </a:t>
            </a:r>
            <a:r>
              <a:rPr lang="en-US" sz="4000" dirty="0" err="1">
                <a:latin typeface="Times New Roman" pitchFamily="18" charset="0"/>
                <a:cs typeface="Times New Roman" pitchFamily="18" charset="0"/>
              </a:rPr>
              <a:t>Cấy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thuỷ</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lợi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ao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nuôi</a:t>
            </a:r>
            <a:r>
              <a:rPr lang="en-US" sz="4000" dirty="0">
                <a:latin typeface="Times New Roman" pitchFamily="18" charset="0"/>
                <a:cs typeface="Times New Roman" pitchFamily="18" charset="0"/>
              </a:rPr>
              <a:t> ở </a:t>
            </a:r>
            <a:r>
              <a:rPr lang="en-US" sz="4000" dirty="0" err="1">
                <a:latin typeface="Times New Roman" pitchFamily="18" charset="0"/>
                <a:cs typeface="Times New Roman" pitchFamily="18" charset="0"/>
              </a:rPr>
              <a:t>mức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vừa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phải</a:t>
            </a:r>
            <a:endParaRPr lang="en-US" sz="4000" dirty="0">
              <a:latin typeface="Times New Roman" pitchFamily="18" charset="0"/>
              <a:cs typeface="Times New Roman" pitchFamily="18" charset="0"/>
            </a:endParaRPr>
          </a:p>
          <a:p>
            <a:r>
              <a:rPr lang="en-US" sz="4000" dirty="0">
                <a:latin typeface="Times New Roman" pitchFamily="18" charset="0"/>
                <a:cs typeface="Times New Roman" pitchFamily="18" charset="0"/>
              </a:rPr>
              <a:t>4. </a:t>
            </a:r>
            <a:r>
              <a:rPr lang="en-US" sz="4000" dirty="0" err="1">
                <a:latin typeface="Times New Roman" pitchFamily="18" charset="0"/>
                <a:cs typeface="Times New Roman" pitchFamily="18" charset="0"/>
              </a:rPr>
              <a:t>Nuôi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vừa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phải</a:t>
            </a:r>
            <a:r>
              <a:rPr lang="en-US" sz="4000" dirty="0">
                <a:latin typeface="Times New Roman" pitchFamily="18" charset="0"/>
                <a:cs typeface="Times New Roman" pitchFamily="18" charset="0"/>
              </a:rPr>
              <a:t>.</a:t>
            </a:r>
          </a:p>
          <a:p>
            <a:r>
              <a:rPr lang="en-US" sz="4000" dirty="0">
                <a:latin typeface="Times New Roman" pitchFamily="18" charset="0"/>
                <a:cs typeface="Times New Roman" pitchFamily="18" charset="0"/>
              </a:rPr>
              <a:t>5. </a:t>
            </a:r>
            <a:r>
              <a:rPr lang="en-US" sz="4000" dirty="0" err="1">
                <a:latin typeface="Times New Roman" pitchFamily="18" charset="0"/>
                <a:cs typeface="Times New Roman" pitchFamily="18" charset="0"/>
              </a:rPr>
              <a:t>Giảm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hoặc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thay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thế</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thức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chứa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ít</a:t>
            </a:r>
            <a:r>
              <a:rPr lang="en-US" sz="4000" dirty="0">
                <a:latin typeface="Times New Roman" pitchFamily="18" charset="0"/>
                <a:cs typeface="Times New Roman" pitchFamily="18" charset="0"/>
              </a:rPr>
              <a:t> nitrogen.</a:t>
            </a:r>
          </a:p>
          <a:p>
            <a:r>
              <a:rPr lang="en-US" sz="4000" dirty="0">
                <a:latin typeface="Times New Roman" pitchFamily="18" charset="0"/>
                <a:cs typeface="Times New Roman" pitchFamily="18" charset="0"/>
              </a:rPr>
              <a:t>6. </a:t>
            </a:r>
            <a:r>
              <a:rPr lang="en-US" sz="4000" dirty="0" err="1">
                <a:latin typeface="Times New Roman" pitchFamily="18" charset="0"/>
                <a:cs typeface="Times New Roman" pitchFamily="18" charset="0"/>
              </a:rPr>
              <a:t>Giảm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a:t>
            </a:r>
            <a:r>
              <a:rPr lang="en-US" sz="4000" dirty="0">
                <a:latin typeface="Times New Roman" pitchFamily="18" charset="0"/>
                <a:cs typeface="Times New Roman" pitchFamily="18" charset="0"/>
              </a:rPr>
              <a:t> pH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ao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nuôi</a:t>
            </a:r>
            <a:r>
              <a:rPr lang="en-US" sz="4000" dirty="0">
                <a:latin typeface="Times New Roman" pitchFamily="18" charset="0"/>
                <a:cs typeface="Times New Roman" pitchFamily="18" charset="0"/>
              </a:rPr>
              <a:t>.</a:t>
            </a:r>
          </a:p>
          <a:p>
            <a:r>
              <a:rPr lang="en-US" sz="4000" dirty="0">
                <a:latin typeface="Times New Roman" pitchFamily="18" charset="0"/>
                <a:cs typeface="Times New Roman" pitchFamily="18" charset="0"/>
              </a:rPr>
              <a:t>7. </a:t>
            </a:r>
            <a:r>
              <a:rPr lang="en-US" sz="4000" dirty="0" err="1">
                <a:latin typeface="Times New Roman" pitchFamily="18" charset="0"/>
                <a:cs typeface="Times New Roman" pitchFamily="18" charset="0"/>
              </a:rPr>
              <a:t>Nuôi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ghép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giữa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loài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cạnh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tranh</a:t>
            </a:r>
            <a:r>
              <a:rPr lang="en-US" sz="4000" dirty="0">
                <a:latin typeface="Times New Roman" pitchFamily="18" charset="0"/>
                <a:cs typeface="Times New Roman" pitchFamily="18" charset="0"/>
              </a:rPr>
              <a:t>.</a:t>
            </a:r>
          </a:p>
          <a:p>
            <a:r>
              <a:rPr lang="en-US" sz="4000" dirty="0">
                <a:latin typeface="Times New Roman" pitchFamily="18" charset="0"/>
                <a:cs typeface="Times New Roman" pitchFamily="18" charset="0"/>
              </a:rPr>
              <a:t>8. </a:t>
            </a:r>
            <a:r>
              <a:rPr lang="en-US" sz="4000" dirty="0" err="1">
                <a:latin typeface="Times New Roman" pitchFamily="18" charset="0"/>
                <a:cs typeface="Times New Roman" pitchFamily="18" charset="0"/>
              </a:rPr>
              <a:t>Bón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muối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kiềm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như</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CaO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CaCO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CaMg</a:t>
            </a:r>
            <a:r>
              <a:rPr lang="en-US" sz="4000" dirty="0">
                <a:latin typeface="Times New Roman" pitchFamily="18" charset="0"/>
                <a:cs typeface="Times New Roman" pitchFamily="18" charset="0"/>
              </a:rPr>
              <a:t>(CO</a:t>
            </a:r>
            <a:r>
              <a:rPr lang="en-US" sz="4000" baseline="-25000" dirty="0">
                <a:latin typeface="Times New Roman" pitchFamily="18" charset="0"/>
                <a:cs typeface="Times New Roman" pitchFamily="18" charset="0"/>
              </a:rPr>
              <a:t>3</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NaHCO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ao</a:t>
            </a:r>
            <a:r>
              <a:rPr lang="en-US" sz="4000" dirty="0">
                <a:latin typeface="Times New Roman" pitchFamily="18" charset="0"/>
                <a:cs typeface="Times New Roman" pitchFamily="18" charset="0"/>
              </a:rPr>
              <a:t>.</a:t>
            </a:r>
          </a:p>
          <a:p>
            <a:r>
              <a:rPr lang="en-US" sz="4000" dirty="0" smtClean="0">
                <a:latin typeface="Times New Roman" pitchFamily="18" charset="0"/>
                <a:cs typeface="Times New Roman" pitchFamily="18" charset="0"/>
              </a:rPr>
              <a:t>    A.  1,2,3,4,5,7</a:t>
            </a:r>
            <a:r>
              <a:rPr lang="en-US" sz="4000" dirty="0">
                <a:latin typeface="Times New Roman" pitchFamily="18" charset="0"/>
                <a:cs typeface="Times New Roman" pitchFamily="18" charset="0"/>
              </a:rPr>
              <a:t>.                  </a:t>
            </a:r>
            <a:r>
              <a:rPr lang="en-US" sz="4000" dirty="0" smtClean="0">
                <a:latin typeface="Times New Roman" pitchFamily="18" charset="0"/>
                <a:cs typeface="Times New Roman" pitchFamily="18" charset="0"/>
              </a:rPr>
              <a:t>                    B</a:t>
            </a:r>
            <a:r>
              <a:rPr lang="en-US" sz="4000" dirty="0">
                <a:latin typeface="Times New Roman" pitchFamily="18" charset="0"/>
                <a:cs typeface="Times New Roman" pitchFamily="18" charset="0"/>
              </a:rPr>
              <a:t>. </a:t>
            </a:r>
            <a:r>
              <a:rPr lang="en-US" sz="4000" dirty="0" smtClean="0">
                <a:latin typeface="Times New Roman" pitchFamily="18" charset="0"/>
                <a:cs typeface="Times New Roman" pitchFamily="18" charset="0"/>
              </a:rPr>
              <a:t> 1,2,3,4,5,6,7,8</a:t>
            </a:r>
            <a:r>
              <a:rPr lang="en-US" sz="4000" dirty="0">
                <a:latin typeface="Times New Roman" pitchFamily="18" charset="0"/>
                <a:cs typeface="Times New Roman" pitchFamily="18" charset="0"/>
              </a:rPr>
              <a:t>.         </a:t>
            </a:r>
            <a:endParaRPr lang="en-US" sz="4000" dirty="0" smtClean="0">
              <a:latin typeface="Times New Roman" pitchFamily="18" charset="0"/>
              <a:cs typeface="Times New Roman" pitchFamily="18" charset="0"/>
            </a:endParaRPr>
          </a:p>
          <a:p>
            <a:r>
              <a:rPr lang="en-US" sz="4000" dirty="0" smtClean="0">
                <a:latin typeface="Times New Roman" pitchFamily="18" charset="0"/>
                <a:cs typeface="Times New Roman" pitchFamily="18" charset="0"/>
              </a:rPr>
              <a:t>    C</a:t>
            </a:r>
            <a:r>
              <a:rPr lang="en-US" sz="4000" dirty="0">
                <a:latin typeface="Times New Roman" pitchFamily="18" charset="0"/>
                <a:cs typeface="Times New Roman" pitchFamily="18" charset="0"/>
              </a:rPr>
              <a:t>. </a:t>
            </a:r>
            <a:r>
              <a:rPr lang="en-US" sz="4000" dirty="0" smtClean="0">
                <a:latin typeface="Times New Roman" pitchFamily="18" charset="0"/>
                <a:cs typeface="Times New Roman" pitchFamily="18" charset="0"/>
              </a:rPr>
              <a:t>  1,2,3,4,5,7,8</a:t>
            </a:r>
            <a:r>
              <a:rPr lang="en-US" sz="4000" dirty="0">
                <a:latin typeface="Times New Roman" pitchFamily="18" charset="0"/>
                <a:cs typeface="Times New Roman" pitchFamily="18" charset="0"/>
              </a:rPr>
              <a:t>.     </a:t>
            </a:r>
            <a:r>
              <a:rPr lang="en-US" sz="4000" dirty="0" smtClean="0">
                <a:latin typeface="Times New Roman" pitchFamily="18" charset="0"/>
                <a:cs typeface="Times New Roman" pitchFamily="18" charset="0"/>
              </a:rPr>
              <a:t>                             D</a:t>
            </a:r>
            <a:r>
              <a:rPr lang="en-US" sz="4000" dirty="0">
                <a:latin typeface="Times New Roman" pitchFamily="18" charset="0"/>
                <a:cs typeface="Times New Roman" pitchFamily="18" charset="0"/>
              </a:rPr>
              <a:t>. </a:t>
            </a:r>
            <a:r>
              <a:rPr lang="en-US" sz="4000" dirty="0" smtClean="0">
                <a:latin typeface="Times New Roman" pitchFamily="18" charset="0"/>
                <a:cs typeface="Times New Roman" pitchFamily="18" charset="0"/>
              </a:rPr>
              <a:t> 1,2,3,4,7,5,6,7</a:t>
            </a:r>
            <a:r>
              <a:rPr lang="en-US" sz="4000" dirty="0">
                <a:latin typeface="Times New Roman" pitchFamily="18" charset="0"/>
                <a:cs typeface="Times New Roman" pitchFamily="18" charset="0"/>
              </a:rPr>
              <a:t>. </a:t>
            </a:r>
          </a:p>
        </p:txBody>
      </p:sp>
      <p:grpSp>
        <p:nvGrpSpPr>
          <p:cNvPr id="18" name="Group 18"/>
          <p:cNvGrpSpPr/>
          <p:nvPr/>
        </p:nvGrpSpPr>
        <p:grpSpPr>
          <a:xfrm rot="403428">
            <a:off x="16137439" y="30573"/>
            <a:ext cx="2231793" cy="2215512"/>
            <a:chOff x="0" y="0"/>
            <a:chExt cx="2658411" cy="2743200"/>
          </a:xfrm>
        </p:grpSpPr>
        <p:sp>
          <p:nvSpPr>
            <p:cNvPr id="19" name="Freeform 19"/>
            <p:cNvSpPr/>
            <p:nvPr/>
          </p:nvSpPr>
          <p:spPr>
            <a:xfrm>
              <a:off x="0" y="0"/>
              <a:ext cx="2658364" cy="2743200"/>
            </a:xfrm>
            <a:custGeom>
              <a:avLst/>
              <a:gdLst/>
              <a:ahLst/>
              <a:cxnLst/>
              <a:rect l="l" t="t" r="r" b="b"/>
              <a:pathLst>
                <a:path w="2658364" h="2743200">
                  <a:moveTo>
                    <a:pt x="0" y="0"/>
                  </a:moveTo>
                  <a:lnTo>
                    <a:pt x="2658364" y="0"/>
                  </a:lnTo>
                  <a:lnTo>
                    <a:pt x="2658364" y="2743200"/>
                  </a:lnTo>
                  <a:lnTo>
                    <a:pt x="0" y="2743200"/>
                  </a:lnTo>
                  <a:lnTo>
                    <a:pt x="0" y="0"/>
                  </a:lnTo>
                  <a:close/>
                </a:path>
              </a:pathLst>
            </a:custGeom>
            <a:blipFill>
              <a:blip r:embed="rId10"/>
              <a:stretch>
                <a:fillRect l="-161" r="-163"/>
              </a:stretch>
            </a:blipFill>
          </p:spPr>
        </p:sp>
      </p:grpSp>
      <p:grpSp>
        <p:nvGrpSpPr>
          <p:cNvPr id="20" name="Group 20"/>
          <p:cNvGrpSpPr/>
          <p:nvPr/>
        </p:nvGrpSpPr>
        <p:grpSpPr>
          <a:xfrm rot="-417858">
            <a:off x="16163542" y="8272565"/>
            <a:ext cx="1949620" cy="1903259"/>
            <a:chOff x="0" y="0"/>
            <a:chExt cx="2322299" cy="2356576"/>
          </a:xfrm>
        </p:grpSpPr>
        <p:sp>
          <p:nvSpPr>
            <p:cNvPr id="21" name="Freeform 21"/>
            <p:cNvSpPr/>
            <p:nvPr/>
          </p:nvSpPr>
          <p:spPr>
            <a:xfrm>
              <a:off x="0" y="0"/>
              <a:ext cx="2322322" cy="2356612"/>
            </a:xfrm>
            <a:custGeom>
              <a:avLst/>
              <a:gdLst/>
              <a:ahLst/>
              <a:cxnLst/>
              <a:rect l="l" t="t" r="r" b="b"/>
              <a:pathLst>
                <a:path w="2322322" h="2356612">
                  <a:moveTo>
                    <a:pt x="0" y="0"/>
                  </a:moveTo>
                  <a:lnTo>
                    <a:pt x="2322322" y="0"/>
                  </a:lnTo>
                  <a:lnTo>
                    <a:pt x="2322322" y="2356612"/>
                  </a:lnTo>
                  <a:lnTo>
                    <a:pt x="0" y="2356612"/>
                  </a:lnTo>
                  <a:lnTo>
                    <a:pt x="0" y="0"/>
                  </a:lnTo>
                  <a:close/>
                </a:path>
              </a:pathLst>
            </a:custGeom>
            <a:blipFill>
              <a:blip r:embed="rId11"/>
              <a:stretch>
                <a:fillRect l="-192" r="-191" b="1"/>
              </a:stretch>
            </a:blipFill>
          </p:spPr>
        </p:sp>
      </p:grpSp>
      <p:grpSp>
        <p:nvGrpSpPr>
          <p:cNvPr id="22" name="Group 22"/>
          <p:cNvGrpSpPr/>
          <p:nvPr/>
        </p:nvGrpSpPr>
        <p:grpSpPr>
          <a:xfrm rot="-547271">
            <a:off x="101979" y="4522381"/>
            <a:ext cx="1832850" cy="1840194"/>
            <a:chOff x="0" y="0"/>
            <a:chExt cx="2183208" cy="2278491"/>
          </a:xfrm>
        </p:grpSpPr>
        <p:sp>
          <p:nvSpPr>
            <p:cNvPr id="23" name="Freeform 23"/>
            <p:cNvSpPr/>
            <p:nvPr/>
          </p:nvSpPr>
          <p:spPr>
            <a:xfrm>
              <a:off x="0" y="0"/>
              <a:ext cx="2183257" cy="2278507"/>
            </a:xfrm>
            <a:custGeom>
              <a:avLst/>
              <a:gdLst/>
              <a:ahLst/>
              <a:cxnLst/>
              <a:rect l="l" t="t" r="r" b="b"/>
              <a:pathLst>
                <a:path w="2183257" h="2278507">
                  <a:moveTo>
                    <a:pt x="0" y="0"/>
                  </a:moveTo>
                  <a:lnTo>
                    <a:pt x="2183257" y="0"/>
                  </a:lnTo>
                  <a:lnTo>
                    <a:pt x="2183257" y="2278507"/>
                  </a:lnTo>
                  <a:lnTo>
                    <a:pt x="0" y="2278507"/>
                  </a:lnTo>
                  <a:lnTo>
                    <a:pt x="0" y="0"/>
                  </a:lnTo>
                  <a:close/>
                </a:path>
              </a:pathLst>
            </a:custGeom>
            <a:blipFill>
              <a:blip r:embed="rId12"/>
              <a:stretch>
                <a:fillRect l="-152" r="-150"/>
              </a:stretch>
            </a:blipFill>
          </p:spPr>
        </p:sp>
      </p:grpSp>
      <p:grpSp>
        <p:nvGrpSpPr>
          <p:cNvPr id="24" name="Group 24"/>
          <p:cNvGrpSpPr/>
          <p:nvPr/>
        </p:nvGrpSpPr>
        <p:grpSpPr>
          <a:xfrm rot="808354">
            <a:off x="16687175" y="4165581"/>
            <a:ext cx="1638487" cy="2078998"/>
            <a:chOff x="0" y="0"/>
            <a:chExt cx="1951691" cy="2574172"/>
          </a:xfrm>
        </p:grpSpPr>
        <p:sp>
          <p:nvSpPr>
            <p:cNvPr id="25" name="Freeform 25"/>
            <p:cNvSpPr/>
            <p:nvPr/>
          </p:nvSpPr>
          <p:spPr>
            <a:xfrm>
              <a:off x="0" y="0"/>
              <a:ext cx="1951736" cy="2574163"/>
            </a:xfrm>
            <a:custGeom>
              <a:avLst/>
              <a:gdLst/>
              <a:ahLst/>
              <a:cxnLst/>
              <a:rect l="l" t="t" r="r" b="b"/>
              <a:pathLst>
                <a:path w="1951736" h="2574163">
                  <a:moveTo>
                    <a:pt x="0" y="0"/>
                  </a:moveTo>
                  <a:lnTo>
                    <a:pt x="1951736" y="0"/>
                  </a:lnTo>
                  <a:lnTo>
                    <a:pt x="1951736" y="2574163"/>
                  </a:lnTo>
                  <a:lnTo>
                    <a:pt x="0" y="2574163"/>
                  </a:lnTo>
                  <a:lnTo>
                    <a:pt x="0" y="0"/>
                  </a:lnTo>
                  <a:close/>
                </a:path>
              </a:pathLst>
            </a:custGeom>
            <a:blipFill>
              <a:blip r:embed="rId13"/>
              <a:stretch>
                <a:fillRect l="-28" r="-26"/>
              </a:stretch>
            </a:blipFill>
          </p:spPr>
        </p:sp>
      </p:grpSp>
      <p:sp>
        <p:nvSpPr>
          <p:cNvPr id="2" name="Oval 1"/>
          <p:cNvSpPr/>
          <p:nvPr/>
        </p:nvSpPr>
        <p:spPr>
          <a:xfrm>
            <a:off x="2758698" y="7839590"/>
            <a:ext cx="1143000" cy="99689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itchFamily="18" charset="0"/>
                <a:cs typeface="Times New Roman" pitchFamily="18" charset="0"/>
              </a:rPr>
              <a:t>C</a:t>
            </a:r>
            <a:r>
              <a:rPr lang="en-US" sz="4400" dirty="0" smtClean="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301938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771932" y="594970"/>
            <a:ext cx="17059250" cy="9220200"/>
            <a:chOff x="0" y="0"/>
            <a:chExt cx="20320203" cy="11416259"/>
          </a:xfrm>
        </p:grpSpPr>
        <p:sp>
          <p:nvSpPr>
            <p:cNvPr id="7" name="Freeform 7"/>
            <p:cNvSpPr/>
            <p:nvPr/>
          </p:nvSpPr>
          <p:spPr>
            <a:xfrm>
              <a:off x="0" y="0"/>
              <a:ext cx="20320254" cy="11416284"/>
            </a:xfrm>
            <a:custGeom>
              <a:avLst/>
              <a:gdLst/>
              <a:ahLst/>
              <a:cxnLst/>
              <a:rect l="l" t="t" r="r" b="b"/>
              <a:pathLst>
                <a:path w="20320254" h="11416284">
                  <a:moveTo>
                    <a:pt x="0" y="0"/>
                  </a:moveTo>
                  <a:lnTo>
                    <a:pt x="20320254" y="0"/>
                  </a:lnTo>
                  <a:lnTo>
                    <a:pt x="20320254" y="11416284"/>
                  </a:lnTo>
                  <a:lnTo>
                    <a:pt x="0" y="11416284"/>
                  </a:lnTo>
                  <a:lnTo>
                    <a:pt x="0" y="0"/>
                  </a:lnTo>
                  <a:close/>
                </a:path>
              </a:pathLst>
            </a:custGeom>
            <a:blipFill>
              <a:blip r:embed="rId3"/>
              <a:stretch>
                <a:fillRect t="-196" b="-195"/>
              </a:stretch>
            </a:blipFill>
          </p:spPr>
        </p:sp>
      </p:grpSp>
      <p:sp>
        <p:nvSpPr>
          <p:cNvPr id="8" name="Freeform 8"/>
          <p:cNvSpPr/>
          <p:nvPr/>
        </p:nvSpPr>
        <p:spPr>
          <a:xfrm>
            <a:off x="1969287" y="1319567"/>
            <a:ext cx="15404141" cy="8079166"/>
          </a:xfrm>
          <a:custGeom>
            <a:avLst/>
            <a:gdLst/>
            <a:ahLst/>
            <a:cxnLst/>
            <a:rect l="l" t="t" r="r" b="b"/>
            <a:pathLst>
              <a:path w="12389849" h="7009419">
                <a:moveTo>
                  <a:pt x="0" y="0"/>
                </a:moveTo>
                <a:lnTo>
                  <a:pt x="12389849" y="0"/>
                </a:lnTo>
                <a:lnTo>
                  <a:pt x="12389849" y="7009419"/>
                </a:lnTo>
                <a:lnTo>
                  <a:pt x="0" y="70094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9" name="Group 9"/>
          <p:cNvGrpSpPr/>
          <p:nvPr/>
        </p:nvGrpSpPr>
        <p:grpSpPr>
          <a:xfrm rot="1173307">
            <a:off x="8078518" y="9126609"/>
            <a:ext cx="1404737" cy="1316987"/>
            <a:chOff x="0" y="0"/>
            <a:chExt cx="1673259" cy="1630667"/>
          </a:xfrm>
        </p:grpSpPr>
        <p:sp>
          <p:nvSpPr>
            <p:cNvPr id="10" name="Freeform 10"/>
            <p:cNvSpPr/>
            <p:nvPr/>
          </p:nvSpPr>
          <p:spPr>
            <a:xfrm>
              <a:off x="0" y="0"/>
              <a:ext cx="1673225" cy="1630680"/>
            </a:xfrm>
            <a:custGeom>
              <a:avLst/>
              <a:gdLst/>
              <a:ahLst/>
              <a:cxnLst/>
              <a:rect l="l" t="t" r="r" b="b"/>
              <a:pathLst>
                <a:path w="1673225" h="1630680">
                  <a:moveTo>
                    <a:pt x="0" y="0"/>
                  </a:moveTo>
                  <a:lnTo>
                    <a:pt x="1673225" y="0"/>
                  </a:lnTo>
                  <a:lnTo>
                    <a:pt x="1673225" y="1630680"/>
                  </a:lnTo>
                  <a:lnTo>
                    <a:pt x="0" y="1630680"/>
                  </a:lnTo>
                  <a:lnTo>
                    <a:pt x="0" y="0"/>
                  </a:lnTo>
                  <a:close/>
                </a:path>
              </a:pathLst>
            </a:custGeom>
            <a:blipFill>
              <a:blip r:embed="rId6"/>
              <a:stretch>
                <a:fillRect t="-139" r="-2" b="-139"/>
              </a:stretch>
            </a:blipFill>
          </p:spPr>
        </p:sp>
      </p:grpSp>
      <p:grpSp>
        <p:nvGrpSpPr>
          <p:cNvPr id="11" name="Group 11"/>
          <p:cNvGrpSpPr/>
          <p:nvPr/>
        </p:nvGrpSpPr>
        <p:grpSpPr>
          <a:xfrm>
            <a:off x="8077200" y="-74653"/>
            <a:ext cx="1407384" cy="1567713"/>
            <a:chOff x="0" y="0"/>
            <a:chExt cx="1676412" cy="1941109"/>
          </a:xfrm>
        </p:grpSpPr>
        <p:sp>
          <p:nvSpPr>
            <p:cNvPr id="12" name="Freeform 12"/>
            <p:cNvSpPr/>
            <p:nvPr/>
          </p:nvSpPr>
          <p:spPr>
            <a:xfrm>
              <a:off x="0" y="0"/>
              <a:ext cx="1676400" cy="1941068"/>
            </a:xfrm>
            <a:custGeom>
              <a:avLst/>
              <a:gdLst/>
              <a:ahLst/>
              <a:cxnLst/>
              <a:rect l="l" t="t" r="r" b="b"/>
              <a:pathLst>
                <a:path w="1676400" h="1941068">
                  <a:moveTo>
                    <a:pt x="0" y="0"/>
                  </a:moveTo>
                  <a:lnTo>
                    <a:pt x="1676400" y="0"/>
                  </a:lnTo>
                  <a:lnTo>
                    <a:pt x="1676400" y="1941068"/>
                  </a:lnTo>
                  <a:lnTo>
                    <a:pt x="0" y="1941068"/>
                  </a:lnTo>
                  <a:lnTo>
                    <a:pt x="0" y="0"/>
                  </a:lnTo>
                  <a:close/>
                </a:path>
              </a:pathLst>
            </a:custGeom>
            <a:blipFill>
              <a:blip r:embed="rId7"/>
              <a:stretch>
                <a:fillRect b="-2"/>
              </a:stretch>
            </a:blipFill>
          </p:spPr>
        </p:sp>
      </p:grpSp>
      <p:grpSp>
        <p:nvGrpSpPr>
          <p:cNvPr id="13" name="Group 13"/>
          <p:cNvGrpSpPr/>
          <p:nvPr/>
        </p:nvGrpSpPr>
        <p:grpSpPr>
          <a:xfrm rot="-211310">
            <a:off x="26826" y="351832"/>
            <a:ext cx="2074487" cy="1988444"/>
            <a:chOff x="0" y="0"/>
            <a:chExt cx="2471035" cy="2462049"/>
          </a:xfrm>
        </p:grpSpPr>
        <p:sp>
          <p:nvSpPr>
            <p:cNvPr id="14" name="Freeform 14"/>
            <p:cNvSpPr/>
            <p:nvPr/>
          </p:nvSpPr>
          <p:spPr>
            <a:xfrm>
              <a:off x="0" y="0"/>
              <a:ext cx="2471039" cy="2462022"/>
            </a:xfrm>
            <a:custGeom>
              <a:avLst/>
              <a:gdLst/>
              <a:ahLst/>
              <a:cxnLst/>
              <a:rect l="l" t="t" r="r" b="b"/>
              <a:pathLst>
                <a:path w="2471039" h="2462022">
                  <a:moveTo>
                    <a:pt x="0" y="0"/>
                  </a:moveTo>
                  <a:lnTo>
                    <a:pt x="2471039" y="0"/>
                  </a:lnTo>
                  <a:lnTo>
                    <a:pt x="2471039" y="2462022"/>
                  </a:lnTo>
                  <a:lnTo>
                    <a:pt x="0" y="2462022"/>
                  </a:lnTo>
                  <a:lnTo>
                    <a:pt x="0" y="0"/>
                  </a:lnTo>
                  <a:close/>
                </a:path>
              </a:pathLst>
            </a:custGeom>
            <a:blipFill>
              <a:blip r:embed="rId8"/>
              <a:stretch>
                <a:fillRect t="-182" b="-183"/>
              </a:stretch>
            </a:blipFill>
          </p:spPr>
        </p:sp>
      </p:grpSp>
      <p:grpSp>
        <p:nvGrpSpPr>
          <p:cNvPr id="15" name="Group 15"/>
          <p:cNvGrpSpPr/>
          <p:nvPr/>
        </p:nvGrpSpPr>
        <p:grpSpPr>
          <a:xfrm>
            <a:off x="84864" y="8718194"/>
            <a:ext cx="2110796" cy="1414057"/>
            <a:chOff x="0" y="0"/>
            <a:chExt cx="2514284" cy="1750856"/>
          </a:xfrm>
        </p:grpSpPr>
        <p:sp>
          <p:nvSpPr>
            <p:cNvPr id="16" name="Freeform 16"/>
            <p:cNvSpPr/>
            <p:nvPr/>
          </p:nvSpPr>
          <p:spPr>
            <a:xfrm>
              <a:off x="0" y="0"/>
              <a:ext cx="2514346" cy="1750822"/>
            </a:xfrm>
            <a:custGeom>
              <a:avLst/>
              <a:gdLst/>
              <a:ahLst/>
              <a:cxnLst/>
              <a:rect l="l" t="t" r="r" b="b"/>
              <a:pathLst>
                <a:path w="2514346" h="1750822">
                  <a:moveTo>
                    <a:pt x="0" y="0"/>
                  </a:moveTo>
                  <a:lnTo>
                    <a:pt x="2514346" y="0"/>
                  </a:lnTo>
                  <a:lnTo>
                    <a:pt x="2514346" y="1750822"/>
                  </a:lnTo>
                  <a:lnTo>
                    <a:pt x="0" y="1750822"/>
                  </a:lnTo>
                  <a:lnTo>
                    <a:pt x="0" y="0"/>
                  </a:lnTo>
                  <a:close/>
                </a:path>
              </a:pathLst>
            </a:custGeom>
            <a:blipFill>
              <a:blip r:embed="rId9"/>
              <a:stretch>
                <a:fillRect l="-208" r="-206" b="-1"/>
              </a:stretch>
            </a:blipFill>
          </p:spPr>
        </p:sp>
      </p:grpSp>
      <p:sp>
        <p:nvSpPr>
          <p:cNvPr id="17" name="TextBox 17"/>
          <p:cNvSpPr txBox="1"/>
          <p:nvPr/>
        </p:nvSpPr>
        <p:spPr>
          <a:xfrm>
            <a:off x="3651142" y="2056939"/>
            <a:ext cx="11963400" cy="6093976"/>
          </a:xfrm>
          <a:prstGeom prst="rect">
            <a:avLst/>
          </a:prstGeom>
        </p:spPr>
        <p:txBody>
          <a:bodyPr wrap="square" lIns="0" tIns="0" rIns="0" bIns="0" rtlCol="0" anchor="t">
            <a:spAutoFit/>
          </a:bodyPr>
          <a:lstStyle/>
          <a:p>
            <a:r>
              <a:rPr lang="en-US" sz="4400" dirty="0" err="1">
                <a:latin typeface="Times New Roman" pitchFamily="18" charset="0"/>
                <a:cs typeface="Times New Roman" pitchFamily="18" charset="0"/>
              </a:rPr>
              <a:t>Câu</a:t>
            </a:r>
            <a:r>
              <a:rPr lang="en-US" sz="4400" dirty="0">
                <a:latin typeface="Times New Roman" pitchFamily="18" charset="0"/>
                <a:cs typeface="Times New Roman" pitchFamily="18" charset="0"/>
              </a:rPr>
              <a:t> 14. </a:t>
            </a:r>
            <a:r>
              <a:rPr lang="en-US" sz="4400" dirty="0" err="1">
                <a:latin typeface="Times New Roman" pitchFamily="18" charset="0"/>
                <a:cs typeface="Times New Roman" pitchFamily="18" charset="0"/>
              </a:rPr>
              <a:t>Độ</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mặn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được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tính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bằng</a:t>
            </a:r>
            <a:r>
              <a:rPr lang="en-US" sz="4400" dirty="0">
                <a:latin typeface="Times New Roman" pitchFamily="18" charset="0"/>
                <a:cs typeface="Times New Roman" pitchFamily="18" charset="0"/>
              </a:rPr>
              <a:t>: </a:t>
            </a:r>
            <a:endParaRPr lang="en-US" sz="4400" dirty="0" smtClean="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a:p>
            <a:pPr marL="742950" indent="-742950">
              <a:buAutoNum type="alphaUcPeriod"/>
            </a:pPr>
            <a:r>
              <a:rPr lang="en-US" sz="4400" dirty="0" err="1" smtClean="0">
                <a:latin typeface="Times New Roman" pitchFamily="18" charset="0"/>
                <a:cs typeface="Times New Roman" pitchFamily="18" charset="0"/>
              </a:rPr>
              <a:t>Số</a:t>
            </a:r>
            <a:r>
              <a:rPr lang="en-US" sz="4400" dirty="0" smtClean="0">
                <a:latin typeface="Times New Roman" pitchFamily="18" charset="0"/>
                <a:cs typeface="Times New Roman" pitchFamily="18" charset="0"/>
              </a:rPr>
              <a:t> </a:t>
            </a:r>
            <a:r>
              <a:rPr lang="en-US" sz="4400" dirty="0">
                <a:latin typeface="Times New Roman" pitchFamily="18" charset="0"/>
                <a:cs typeface="Times New Roman" pitchFamily="18" charset="0"/>
              </a:rPr>
              <a:t>gram </a:t>
            </a:r>
            <a:r>
              <a:rPr lang="en-US" sz="4400" dirty="0" err="1">
                <a:latin typeface="Times New Roman" pitchFamily="18" charset="0"/>
                <a:cs typeface="Times New Roman" pitchFamily="18" charset="0"/>
              </a:rPr>
              <a:t>NaCl</a:t>
            </a:r>
            <a:r>
              <a:rPr lang="en-US" sz="4400" dirty="0">
                <a:latin typeface="Times New Roman" pitchFamily="18" charset="0"/>
                <a:cs typeface="Times New Roman" pitchFamily="18" charset="0"/>
              </a:rPr>
              <a:t>/ 1kg dung </a:t>
            </a:r>
            <a:r>
              <a:rPr lang="en-US" sz="4400" dirty="0" err="1">
                <a:latin typeface="Times New Roman" pitchFamily="18" charset="0"/>
                <a:cs typeface="Times New Roman" pitchFamily="18" charset="0"/>
              </a:rPr>
              <a:t>dịch</a:t>
            </a:r>
            <a:r>
              <a:rPr lang="en-US" sz="4400" dirty="0">
                <a:latin typeface="Times New Roman" pitchFamily="18" charset="0"/>
                <a:cs typeface="Times New Roman" pitchFamily="18" charset="0"/>
              </a:rPr>
              <a:t>.  </a:t>
            </a:r>
          </a:p>
          <a:p>
            <a:endParaRPr lang="en-US" sz="4400" dirty="0" smtClean="0">
              <a:latin typeface="Times New Roman" pitchFamily="18" charset="0"/>
              <a:cs typeface="Times New Roman" pitchFamily="18" charset="0"/>
            </a:endParaRPr>
          </a:p>
          <a:p>
            <a:r>
              <a:rPr lang="en-US" sz="4400" dirty="0" smtClean="0">
                <a:latin typeface="Times New Roman" pitchFamily="18" charset="0"/>
                <a:cs typeface="Times New Roman" pitchFamily="18" charset="0"/>
              </a:rPr>
              <a:t>B</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Số</a:t>
            </a:r>
            <a:r>
              <a:rPr lang="en-US" sz="4400" dirty="0">
                <a:latin typeface="Times New Roman" pitchFamily="18" charset="0"/>
                <a:cs typeface="Times New Roman" pitchFamily="18" charset="0"/>
              </a:rPr>
              <a:t> gram </a:t>
            </a:r>
            <a:r>
              <a:rPr lang="en-US" sz="4400" dirty="0" err="1">
                <a:latin typeface="Times New Roman" pitchFamily="18" charset="0"/>
                <a:cs typeface="Times New Roman" pitchFamily="18" charset="0"/>
              </a:rPr>
              <a:t>NaCl</a:t>
            </a:r>
            <a:r>
              <a:rPr lang="en-US" sz="4400" dirty="0">
                <a:latin typeface="Times New Roman" pitchFamily="18" charset="0"/>
                <a:cs typeface="Times New Roman" pitchFamily="18" charset="0"/>
              </a:rPr>
              <a:t>/ 1 </a:t>
            </a:r>
            <a:r>
              <a:rPr lang="en-US" sz="4400" dirty="0" err="1">
                <a:latin typeface="Times New Roman" pitchFamily="18" charset="0"/>
                <a:cs typeface="Times New Roman" pitchFamily="18" charset="0"/>
              </a:rPr>
              <a:t>lít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smtClean="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Số</a:t>
            </a:r>
            <a:r>
              <a:rPr lang="en-US" sz="4400" dirty="0">
                <a:latin typeface="Times New Roman" pitchFamily="18" charset="0"/>
                <a:cs typeface="Times New Roman" pitchFamily="18" charset="0"/>
              </a:rPr>
              <a:t> gram </a:t>
            </a:r>
            <a:r>
              <a:rPr lang="en-US" sz="4400" dirty="0" err="1">
                <a:latin typeface="Times New Roman" pitchFamily="18" charset="0"/>
                <a:cs typeface="Times New Roman" pitchFamily="18" charset="0"/>
              </a:rPr>
              <a:t>NaCl</a:t>
            </a:r>
            <a:r>
              <a:rPr lang="en-US" sz="4400" dirty="0">
                <a:latin typeface="Times New Roman" pitchFamily="18" charset="0"/>
                <a:cs typeface="Times New Roman" pitchFamily="18" charset="0"/>
              </a:rPr>
              <a:t>/ 1kg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endParaRPr lang="en-US" sz="4400" dirty="0" smtClean="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D</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Số</a:t>
            </a:r>
            <a:r>
              <a:rPr lang="en-US" sz="4400" dirty="0">
                <a:latin typeface="Times New Roman" pitchFamily="18" charset="0"/>
                <a:cs typeface="Times New Roman" pitchFamily="18" charset="0"/>
              </a:rPr>
              <a:t> gram </a:t>
            </a:r>
            <a:r>
              <a:rPr lang="en-US" sz="4400" dirty="0" err="1">
                <a:latin typeface="Times New Roman" pitchFamily="18" charset="0"/>
                <a:cs typeface="Times New Roman" pitchFamily="18" charset="0"/>
              </a:rPr>
              <a:t>NaCl</a:t>
            </a:r>
            <a:r>
              <a:rPr lang="en-US" sz="4400" dirty="0">
                <a:latin typeface="Times New Roman" pitchFamily="18" charset="0"/>
                <a:cs typeface="Times New Roman" pitchFamily="18" charset="0"/>
              </a:rPr>
              <a:t>/ 1kg dung </a:t>
            </a:r>
            <a:r>
              <a:rPr lang="en-US" sz="4400" dirty="0" err="1">
                <a:latin typeface="Times New Roman" pitchFamily="18" charset="0"/>
                <a:cs typeface="Times New Roman" pitchFamily="18" charset="0"/>
              </a:rPr>
              <a:t>dịch</a:t>
            </a:r>
            <a:endParaRPr lang="en-US" sz="4400" dirty="0">
              <a:latin typeface="Times New Roman" pitchFamily="18" charset="0"/>
              <a:cs typeface="Times New Roman" pitchFamily="18" charset="0"/>
            </a:endParaRPr>
          </a:p>
        </p:txBody>
      </p:sp>
      <p:grpSp>
        <p:nvGrpSpPr>
          <p:cNvPr id="18" name="Group 18"/>
          <p:cNvGrpSpPr/>
          <p:nvPr/>
        </p:nvGrpSpPr>
        <p:grpSpPr>
          <a:xfrm rot="403428">
            <a:off x="16137439" y="30573"/>
            <a:ext cx="2231793" cy="2215512"/>
            <a:chOff x="0" y="0"/>
            <a:chExt cx="2658411" cy="2743200"/>
          </a:xfrm>
        </p:grpSpPr>
        <p:sp>
          <p:nvSpPr>
            <p:cNvPr id="19" name="Freeform 19"/>
            <p:cNvSpPr/>
            <p:nvPr/>
          </p:nvSpPr>
          <p:spPr>
            <a:xfrm>
              <a:off x="0" y="0"/>
              <a:ext cx="2658364" cy="2743200"/>
            </a:xfrm>
            <a:custGeom>
              <a:avLst/>
              <a:gdLst/>
              <a:ahLst/>
              <a:cxnLst/>
              <a:rect l="l" t="t" r="r" b="b"/>
              <a:pathLst>
                <a:path w="2658364" h="2743200">
                  <a:moveTo>
                    <a:pt x="0" y="0"/>
                  </a:moveTo>
                  <a:lnTo>
                    <a:pt x="2658364" y="0"/>
                  </a:lnTo>
                  <a:lnTo>
                    <a:pt x="2658364" y="2743200"/>
                  </a:lnTo>
                  <a:lnTo>
                    <a:pt x="0" y="2743200"/>
                  </a:lnTo>
                  <a:lnTo>
                    <a:pt x="0" y="0"/>
                  </a:lnTo>
                  <a:close/>
                </a:path>
              </a:pathLst>
            </a:custGeom>
            <a:blipFill>
              <a:blip r:embed="rId10"/>
              <a:stretch>
                <a:fillRect l="-161" r="-163"/>
              </a:stretch>
            </a:blipFill>
          </p:spPr>
        </p:sp>
      </p:grpSp>
      <p:grpSp>
        <p:nvGrpSpPr>
          <p:cNvPr id="20" name="Group 20"/>
          <p:cNvGrpSpPr/>
          <p:nvPr/>
        </p:nvGrpSpPr>
        <p:grpSpPr>
          <a:xfrm rot="-417858">
            <a:off x="16163542" y="8272565"/>
            <a:ext cx="1949620" cy="1903259"/>
            <a:chOff x="0" y="0"/>
            <a:chExt cx="2322299" cy="2356576"/>
          </a:xfrm>
        </p:grpSpPr>
        <p:sp>
          <p:nvSpPr>
            <p:cNvPr id="21" name="Freeform 21"/>
            <p:cNvSpPr/>
            <p:nvPr/>
          </p:nvSpPr>
          <p:spPr>
            <a:xfrm>
              <a:off x="0" y="0"/>
              <a:ext cx="2322322" cy="2356612"/>
            </a:xfrm>
            <a:custGeom>
              <a:avLst/>
              <a:gdLst/>
              <a:ahLst/>
              <a:cxnLst/>
              <a:rect l="l" t="t" r="r" b="b"/>
              <a:pathLst>
                <a:path w="2322322" h="2356612">
                  <a:moveTo>
                    <a:pt x="0" y="0"/>
                  </a:moveTo>
                  <a:lnTo>
                    <a:pt x="2322322" y="0"/>
                  </a:lnTo>
                  <a:lnTo>
                    <a:pt x="2322322" y="2356612"/>
                  </a:lnTo>
                  <a:lnTo>
                    <a:pt x="0" y="2356612"/>
                  </a:lnTo>
                  <a:lnTo>
                    <a:pt x="0" y="0"/>
                  </a:lnTo>
                  <a:close/>
                </a:path>
              </a:pathLst>
            </a:custGeom>
            <a:blipFill>
              <a:blip r:embed="rId11"/>
              <a:stretch>
                <a:fillRect l="-192" r="-191" b="1"/>
              </a:stretch>
            </a:blipFill>
          </p:spPr>
        </p:sp>
      </p:grpSp>
      <p:grpSp>
        <p:nvGrpSpPr>
          <p:cNvPr id="22" name="Group 22"/>
          <p:cNvGrpSpPr/>
          <p:nvPr/>
        </p:nvGrpSpPr>
        <p:grpSpPr>
          <a:xfrm rot="-547271">
            <a:off x="101979" y="4522381"/>
            <a:ext cx="1832850" cy="1840194"/>
            <a:chOff x="0" y="0"/>
            <a:chExt cx="2183208" cy="2278491"/>
          </a:xfrm>
        </p:grpSpPr>
        <p:sp>
          <p:nvSpPr>
            <p:cNvPr id="23" name="Freeform 23"/>
            <p:cNvSpPr/>
            <p:nvPr/>
          </p:nvSpPr>
          <p:spPr>
            <a:xfrm>
              <a:off x="0" y="0"/>
              <a:ext cx="2183257" cy="2278507"/>
            </a:xfrm>
            <a:custGeom>
              <a:avLst/>
              <a:gdLst/>
              <a:ahLst/>
              <a:cxnLst/>
              <a:rect l="l" t="t" r="r" b="b"/>
              <a:pathLst>
                <a:path w="2183257" h="2278507">
                  <a:moveTo>
                    <a:pt x="0" y="0"/>
                  </a:moveTo>
                  <a:lnTo>
                    <a:pt x="2183257" y="0"/>
                  </a:lnTo>
                  <a:lnTo>
                    <a:pt x="2183257" y="2278507"/>
                  </a:lnTo>
                  <a:lnTo>
                    <a:pt x="0" y="2278507"/>
                  </a:lnTo>
                  <a:lnTo>
                    <a:pt x="0" y="0"/>
                  </a:lnTo>
                  <a:close/>
                </a:path>
              </a:pathLst>
            </a:custGeom>
            <a:blipFill>
              <a:blip r:embed="rId12"/>
              <a:stretch>
                <a:fillRect l="-152" r="-150"/>
              </a:stretch>
            </a:blipFill>
          </p:spPr>
        </p:sp>
      </p:grpSp>
      <p:grpSp>
        <p:nvGrpSpPr>
          <p:cNvPr id="24" name="Group 24"/>
          <p:cNvGrpSpPr/>
          <p:nvPr/>
        </p:nvGrpSpPr>
        <p:grpSpPr>
          <a:xfrm rot="808354">
            <a:off x="16687175" y="4165581"/>
            <a:ext cx="1638487" cy="2078998"/>
            <a:chOff x="0" y="0"/>
            <a:chExt cx="1951691" cy="2574172"/>
          </a:xfrm>
        </p:grpSpPr>
        <p:sp>
          <p:nvSpPr>
            <p:cNvPr id="25" name="Freeform 25"/>
            <p:cNvSpPr/>
            <p:nvPr/>
          </p:nvSpPr>
          <p:spPr>
            <a:xfrm>
              <a:off x="0" y="0"/>
              <a:ext cx="1951736" cy="2574163"/>
            </a:xfrm>
            <a:custGeom>
              <a:avLst/>
              <a:gdLst/>
              <a:ahLst/>
              <a:cxnLst/>
              <a:rect l="l" t="t" r="r" b="b"/>
              <a:pathLst>
                <a:path w="1951736" h="2574163">
                  <a:moveTo>
                    <a:pt x="0" y="0"/>
                  </a:moveTo>
                  <a:lnTo>
                    <a:pt x="1951736" y="0"/>
                  </a:lnTo>
                  <a:lnTo>
                    <a:pt x="1951736" y="2574163"/>
                  </a:lnTo>
                  <a:lnTo>
                    <a:pt x="0" y="2574163"/>
                  </a:lnTo>
                  <a:lnTo>
                    <a:pt x="0" y="0"/>
                  </a:lnTo>
                  <a:close/>
                </a:path>
              </a:pathLst>
            </a:custGeom>
            <a:blipFill>
              <a:blip r:embed="rId13"/>
              <a:stretch>
                <a:fillRect l="-28" r="-26"/>
              </a:stretch>
            </a:blipFill>
          </p:spPr>
        </p:sp>
      </p:grpSp>
      <p:sp>
        <p:nvSpPr>
          <p:cNvPr id="2" name="Oval 1"/>
          <p:cNvSpPr/>
          <p:nvPr/>
        </p:nvSpPr>
        <p:spPr>
          <a:xfrm>
            <a:off x="3391546" y="3238500"/>
            <a:ext cx="1143000" cy="99689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itchFamily="18" charset="0"/>
                <a:cs typeface="Times New Roman" pitchFamily="18" charset="0"/>
              </a:rPr>
              <a:t>A</a:t>
            </a:r>
            <a:r>
              <a:rPr lang="en-US" sz="4400" dirty="0" smtClean="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315797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771932" y="594970"/>
            <a:ext cx="17059250" cy="9220200"/>
            <a:chOff x="0" y="0"/>
            <a:chExt cx="20320203" cy="11416259"/>
          </a:xfrm>
        </p:grpSpPr>
        <p:sp>
          <p:nvSpPr>
            <p:cNvPr id="7" name="Freeform 7"/>
            <p:cNvSpPr/>
            <p:nvPr/>
          </p:nvSpPr>
          <p:spPr>
            <a:xfrm>
              <a:off x="0" y="0"/>
              <a:ext cx="20320254" cy="11416284"/>
            </a:xfrm>
            <a:custGeom>
              <a:avLst/>
              <a:gdLst/>
              <a:ahLst/>
              <a:cxnLst/>
              <a:rect l="l" t="t" r="r" b="b"/>
              <a:pathLst>
                <a:path w="20320254" h="11416284">
                  <a:moveTo>
                    <a:pt x="0" y="0"/>
                  </a:moveTo>
                  <a:lnTo>
                    <a:pt x="20320254" y="0"/>
                  </a:lnTo>
                  <a:lnTo>
                    <a:pt x="20320254" y="11416284"/>
                  </a:lnTo>
                  <a:lnTo>
                    <a:pt x="0" y="11416284"/>
                  </a:lnTo>
                  <a:lnTo>
                    <a:pt x="0" y="0"/>
                  </a:lnTo>
                  <a:close/>
                </a:path>
              </a:pathLst>
            </a:custGeom>
            <a:blipFill>
              <a:blip r:embed="rId3"/>
              <a:stretch>
                <a:fillRect t="-196" b="-195"/>
              </a:stretch>
            </a:blipFill>
          </p:spPr>
        </p:sp>
      </p:grpSp>
      <p:sp>
        <p:nvSpPr>
          <p:cNvPr id="8" name="Freeform 8"/>
          <p:cNvSpPr/>
          <p:nvPr/>
        </p:nvSpPr>
        <p:spPr>
          <a:xfrm>
            <a:off x="1969287" y="1319567"/>
            <a:ext cx="15404141" cy="8079166"/>
          </a:xfrm>
          <a:custGeom>
            <a:avLst/>
            <a:gdLst/>
            <a:ahLst/>
            <a:cxnLst/>
            <a:rect l="l" t="t" r="r" b="b"/>
            <a:pathLst>
              <a:path w="12389849" h="7009419">
                <a:moveTo>
                  <a:pt x="0" y="0"/>
                </a:moveTo>
                <a:lnTo>
                  <a:pt x="12389849" y="0"/>
                </a:lnTo>
                <a:lnTo>
                  <a:pt x="12389849" y="7009419"/>
                </a:lnTo>
                <a:lnTo>
                  <a:pt x="0" y="70094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9" name="Group 9"/>
          <p:cNvGrpSpPr/>
          <p:nvPr/>
        </p:nvGrpSpPr>
        <p:grpSpPr>
          <a:xfrm rot="1173307">
            <a:off x="8078518" y="9126609"/>
            <a:ext cx="1404737" cy="1316987"/>
            <a:chOff x="0" y="0"/>
            <a:chExt cx="1673259" cy="1630667"/>
          </a:xfrm>
        </p:grpSpPr>
        <p:sp>
          <p:nvSpPr>
            <p:cNvPr id="10" name="Freeform 10"/>
            <p:cNvSpPr/>
            <p:nvPr/>
          </p:nvSpPr>
          <p:spPr>
            <a:xfrm>
              <a:off x="0" y="0"/>
              <a:ext cx="1673225" cy="1630680"/>
            </a:xfrm>
            <a:custGeom>
              <a:avLst/>
              <a:gdLst/>
              <a:ahLst/>
              <a:cxnLst/>
              <a:rect l="l" t="t" r="r" b="b"/>
              <a:pathLst>
                <a:path w="1673225" h="1630680">
                  <a:moveTo>
                    <a:pt x="0" y="0"/>
                  </a:moveTo>
                  <a:lnTo>
                    <a:pt x="1673225" y="0"/>
                  </a:lnTo>
                  <a:lnTo>
                    <a:pt x="1673225" y="1630680"/>
                  </a:lnTo>
                  <a:lnTo>
                    <a:pt x="0" y="1630680"/>
                  </a:lnTo>
                  <a:lnTo>
                    <a:pt x="0" y="0"/>
                  </a:lnTo>
                  <a:close/>
                </a:path>
              </a:pathLst>
            </a:custGeom>
            <a:blipFill>
              <a:blip r:embed="rId6"/>
              <a:stretch>
                <a:fillRect t="-139" r="-2" b="-139"/>
              </a:stretch>
            </a:blipFill>
          </p:spPr>
        </p:sp>
      </p:grpSp>
      <p:grpSp>
        <p:nvGrpSpPr>
          <p:cNvPr id="11" name="Group 11"/>
          <p:cNvGrpSpPr/>
          <p:nvPr/>
        </p:nvGrpSpPr>
        <p:grpSpPr>
          <a:xfrm>
            <a:off x="8077200" y="-74653"/>
            <a:ext cx="1407384" cy="1567713"/>
            <a:chOff x="0" y="0"/>
            <a:chExt cx="1676412" cy="1941109"/>
          </a:xfrm>
        </p:grpSpPr>
        <p:sp>
          <p:nvSpPr>
            <p:cNvPr id="12" name="Freeform 12"/>
            <p:cNvSpPr/>
            <p:nvPr/>
          </p:nvSpPr>
          <p:spPr>
            <a:xfrm>
              <a:off x="0" y="0"/>
              <a:ext cx="1676400" cy="1941068"/>
            </a:xfrm>
            <a:custGeom>
              <a:avLst/>
              <a:gdLst/>
              <a:ahLst/>
              <a:cxnLst/>
              <a:rect l="l" t="t" r="r" b="b"/>
              <a:pathLst>
                <a:path w="1676400" h="1941068">
                  <a:moveTo>
                    <a:pt x="0" y="0"/>
                  </a:moveTo>
                  <a:lnTo>
                    <a:pt x="1676400" y="0"/>
                  </a:lnTo>
                  <a:lnTo>
                    <a:pt x="1676400" y="1941068"/>
                  </a:lnTo>
                  <a:lnTo>
                    <a:pt x="0" y="1941068"/>
                  </a:lnTo>
                  <a:lnTo>
                    <a:pt x="0" y="0"/>
                  </a:lnTo>
                  <a:close/>
                </a:path>
              </a:pathLst>
            </a:custGeom>
            <a:blipFill>
              <a:blip r:embed="rId7"/>
              <a:stretch>
                <a:fillRect b="-2"/>
              </a:stretch>
            </a:blipFill>
          </p:spPr>
        </p:sp>
      </p:grpSp>
      <p:grpSp>
        <p:nvGrpSpPr>
          <p:cNvPr id="13" name="Group 13"/>
          <p:cNvGrpSpPr/>
          <p:nvPr/>
        </p:nvGrpSpPr>
        <p:grpSpPr>
          <a:xfrm rot="-211310">
            <a:off x="26826" y="351832"/>
            <a:ext cx="2074487" cy="1988444"/>
            <a:chOff x="0" y="0"/>
            <a:chExt cx="2471035" cy="2462049"/>
          </a:xfrm>
        </p:grpSpPr>
        <p:sp>
          <p:nvSpPr>
            <p:cNvPr id="14" name="Freeform 14"/>
            <p:cNvSpPr/>
            <p:nvPr/>
          </p:nvSpPr>
          <p:spPr>
            <a:xfrm>
              <a:off x="0" y="0"/>
              <a:ext cx="2471039" cy="2462022"/>
            </a:xfrm>
            <a:custGeom>
              <a:avLst/>
              <a:gdLst/>
              <a:ahLst/>
              <a:cxnLst/>
              <a:rect l="l" t="t" r="r" b="b"/>
              <a:pathLst>
                <a:path w="2471039" h="2462022">
                  <a:moveTo>
                    <a:pt x="0" y="0"/>
                  </a:moveTo>
                  <a:lnTo>
                    <a:pt x="2471039" y="0"/>
                  </a:lnTo>
                  <a:lnTo>
                    <a:pt x="2471039" y="2462022"/>
                  </a:lnTo>
                  <a:lnTo>
                    <a:pt x="0" y="2462022"/>
                  </a:lnTo>
                  <a:lnTo>
                    <a:pt x="0" y="0"/>
                  </a:lnTo>
                  <a:close/>
                </a:path>
              </a:pathLst>
            </a:custGeom>
            <a:blipFill>
              <a:blip r:embed="rId8"/>
              <a:stretch>
                <a:fillRect t="-182" b="-183"/>
              </a:stretch>
            </a:blipFill>
          </p:spPr>
        </p:sp>
      </p:grpSp>
      <p:grpSp>
        <p:nvGrpSpPr>
          <p:cNvPr id="15" name="Group 15"/>
          <p:cNvGrpSpPr/>
          <p:nvPr/>
        </p:nvGrpSpPr>
        <p:grpSpPr>
          <a:xfrm>
            <a:off x="84864" y="8718194"/>
            <a:ext cx="2110796" cy="1414057"/>
            <a:chOff x="0" y="0"/>
            <a:chExt cx="2514284" cy="1750856"/>
          </a:xfrm>
        </p:grpSpPr>
        <p:sp>
          <p:nvSpPr>
            <p:cNvPr id="16" name="Freeform 16"/>
            <p:cNvSpPr/>
            <p:nvPr/>
          </p:nvSpPr>
          <p:spPr>
            <a:xfrm>
              <a:off x="0" y="0"/>
              <a:ext cx="2514346" cy="1750822"/>
            </a:xfrm>
            <a:custGeom>
              <a:avLst/>
              <a:gdLst/>
              <a:ahLst/>
              <a:cxnLst/>
              <a:rect l="l" t="t" r="r" b="b"/>
              <a:pathLst>
                <a:path w="2514346" h="1750822">
                  <a:moveTo>
                    <a:pt x="0" y="0"/>
                  </a:moveTo>
                  <a:lnTo>
                    <a:pt x="2514346" y="0"/>
                  </a:lnTo>
                  <a:lnTo>
                    <a:pt x="2514346" y="1750822"/>
                  </a:lnTo>
                  <a:lnTo>
                    <a:pt x="0" y="1750822"/>
                  </a:lnTo>
                  <a:lnTo>
                    <a:pt x="0" y="0"/>
                  </a:lnTo>
                  <a:close/>
                </a:path>
              </a:pathLst>
            </a:custGeom>
            <a:blipFill>
              <a:blip r:embed="rId9"/>
              <a:stretch>
                <a:fillRect l="-208" r="-206" b="-1"/>
              </a:stretch>
            </a:blipFill>
          </p:spPr>
        </p:sp>
      </p:grpSp>
      <p:sp>
        <p:nvSpPr>
          <p:cNvPr id="17" name="TextBox 17"/>
          <p:cNvSpPr txBox="1"/>
          <p:nvPr/>
        </p:nvSpPr>
        <p:spPr>
          <a:xfrm>
            <a:off x="3156257" y="1947110"/>
            <a:ext cx="13030200" cy="6771084"/>
          </a:xfrm>
          <a:prstGeom prst="rect">
            <a:avLst/>
          </a:prstGeom>
        </p:spPr>
        <p:txBody>
          <a:bodyPr wrap="square" lIns="0" tIns="0" rIns="0" bIns="0" rtlCol="0" anchor="t">
            <a:spAutoFit/>
          </a:bodyPr>
          <a:lstStyle/>
          <a:p>
            <a:r>
              <a:rPr lang="en-US" sz="4400" dirty="0" err="1">
                <a:latin typeface="Times New Roman" pitchFamily="18" charset="0"/>
                <a:cs typeface="Times New Roman" pitchFamily="18" charset="0"/>
              </a:rPr>
              <a:t>Câu</a:t>
            </a:r>
            <a:r>
              <a:rPr lang="en-US" sz="4400" dirty="0">
                <a:latin typeface="Times New Roman" pitchFamily="18" charset="0"/>
                <a:cs typeface="Times New Roman" pitchFamily="18" charset="0"/>
              </a:rPr>
              <a:t> 15. </a:t>
            </a:r>
            <a:r>
              <a:rPr lang="en-US" sz="4400" dirty="0" err="1">
                <a:latin typeface="Times New Roman" pitchFamily="18" charset="0"/>
                <a:cs typeface="Times New Roman" pitchFamily="18" charset="0"/>
              </a:rPr>
              <a:t>Những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loài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sản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như</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vược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mú</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dìa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tôm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trắng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sinh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trưởng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tốt</a:t>
            </a:r>
            <a:r>
              <a:rPr lang="en-US" sz="4400" dirty="0">
                <a:latin typeface="Times New Roman" pitchFamily="18" charset="0"/>
                <a:cs typeface="Times New Roman" pitchFamily="18" charset="0"/>
              </a:rPr>
              <a:t> ở </a:t>
            </a:r>
            <a:r>
              <a:rPr lang="en-US" sz="4400" dirty="0" err="1">
                <a:latin typeface="Times New Roman" pitchFamily="18" charset="0"/>
                <a:cs typeface="Times New Roman" pitchFamily="18" charset="0"/>
              </a:rPr>
              <a:t>vùng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nào</a:t>
            </a:r>
            <a:r>
              <a:rPr lang="en-US" sz="4400" dirty="0" smtClean="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pPr marL="742950" indent="-742950">
              <a:buAutoNum type="alphaUcPeriod"/>
            </a:pPr>
            <a:r>
              <a:rPr lang="en-US" sz="4400" dirty="0" err="1" smtClean="0">
                <a:latin typeface="Times New Roman" pitchFamily="18" charset="0"/>
                <a:cs typeface="Times New Roman" pitchFamily="18" charset="0"/>
              </a:rPr>
              <a:t>Nước</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ngọt</a:t>
            </a:r>
            <a:r>
              <a:rPr lang="en-US" sz="4400" dirty="0" smtClean="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B</a:t>
            </a:r>
            <a:r>
              <a:rPr lang="en-US" sz="4400" dirty="0">
                <a:latin typeface="Times New Roman" pitchFamily="18" charset="0"/>
                <a:cs typeface="Times New Roman" pitchFamily="18" charset="0"/>
              </a:rPr>
              <a:t>. </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Nước</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lợ</a:t>
            </a:r>
            <a:r>
              <a:rPr lang="en-US" sz="4400" dirty="0">
                <a:latin typeface="Times New Roman" pitchFamily="18" charset="0"/>
                <a:cs typeface="Times New Roman" pitchFamily="18" charset="0"/>
              </a:rPr>
              <a:t>.          </a:t>
            </a:r>
            <a:endParaRPr lang="en-US" sz="4400" dirty="0" smtClean="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C</a:t>
            </a:r>
            <a:r>
              <a:rPr lang="en-US" sz="4400" dirty="0">
                <a:latin typeface="Times New Roman" pitchFamily="18" charset="0"/>
                <a:cs typeface="Times New Roman" pitchFamily="18" charset="0"/>
              </a:rPr>
              <a:t>. </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Nước</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mặn</a:t>
            </a:r>
            <a:r>
              <a:rPr lang="en-US" sz="4400" dirty="0">
                <a:latin typeface="Times New Roman" pitchFamily="18" charset="0"/>
                <a:cs typeface="Times New Roman" pitchFamily="18" charset="0"/>
              </a:rPr>
              <a:t>.           </a:t>
            </a:r>
            <a:endParaRPr lang="en-US" sz="4400" dirty="0" smtClean="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D</a:t>
            </a:r>
            <a:r>
              <a:rPr lang="en-US" sz="4400" dirty="0">
                <a:latin typeface="Times New Roman" pitchFamily="18" charset="0"/>
                <a:cs typeface="Times New Roman" pitchFamily="18" charset="0"/>
              </a:rPr>
              <a:t>. </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Nước</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rất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mặn</a:t>
            </a:r>
            <a:endParaRPr lang="en-US" sz="4400" dirty="0">
              <a:latin typeface="Times New Roman" pitchFamily="18" charset="0"/>
              <a:cs typeface="Times New Roman" pitchFamily="18" charset="0"/>
            </a:endParaRPr>
          </a:p>
        </p:txBody>
      </p:sp>
      <p:grpSp>
        <p:nvGrpSpPr>
          <p:cNvPr id="18" name="Group 18"/>
          <p:cNvGrpSpPr/>
          <p:nvPr/>
        </p:nvGrpSpPr>
        <p:grpSpPr>
          <a:xfrm rot="403428">
            <a:off x="16137439" y="30573"/>
            <a:ext cx="2231793" cy="2215512"/>
            <a:chOff x="0" y="0"/>
            <a:chExt cx="2658411" cy="2743200"/>
          </a:xfrm>
        </p:grpSpPr>
        <p:sp>
          <p:nvSpPr>
            <p:cNvPr id="19" name="Freeform 19"/>
            <p:cNvSpPr/>
            <p:nvPr/>
          </p:nvSpPr>
          <p:spPr>
            <a:xfrm>
              <a:off x="0" y="0"/>
              <a:ext cx="2658364" cy="2743200"/>
            </a:xfrm>
            <a:custGeom>
              <a:avLst/>
              <a:gdLst/>
              <a:ahLst/>
              <a:cxnLst/>
              <a:rect l="l" t="t" r="r" b="b"/>
              <a:pathLst>
                <a:path w="2658364" h="2743200">
                  <a:moveTo>
                    <a:pt x="0" y="0"/>
                  </a:moveTo>
                  <a:lnTo>
                    <a:pt x="2658364" y="0"/>
                  </a:lnTo>
                  <a:lnTo>
                    <a:pt x="2658364" y="2743200"/>
                  </a:lnTo>
                  <a:lnTo>
                    <a:pt x="0" y="2743200"/>
                  </a:lnTo>
                  <a:lnTo>
                    <a:pt x="0" y="0"/>
                  </a:lnTo>
                  <a:close/>
                </a:path>
              </a:pathLst>
            </a:custGeom>
            <a:blipFill>
              <a:blip r:embed="rId10"/>
              <a:stretch>
                <a:fillRect l="-161" r="-163"/>
              </a:stretch>
            </a:blipFill>
          </p:spPr>
        </p:sp>
      </p:grpSp>
      <p:grpSp>
        <p:nvGrpSpPr>
          <p:cNvPr id="20" name="Group 20"/>
          <p:cNvGrpSpPr/>
          <p:nvPr/>
        </p:nvGrpSpPr>
        <p:grpSpPr>
          <a:xfrm rot="-417858">
            <a:off x="16163542" y="8272565"/>
            <a:ext cx="1949620" cy="1903259"/>
            <a:chOff x="0" y="0"/>
            <a:chExt cx="2322299" cy="2356576"/>
          </a:xfrm>
        </p:grpSpPr>
        <p:sp>
          <p:nvSpPr>
            <p:cNvPr id="21" name="Freeform 21"/>
            <p:cNvSpPr/>
            <p:nvPr/>
          </p:nvSpPr>
          <p:spPr>
            <a:xfrm>
              <a:off x="0" y="0"/>
              <a:ext cx="2322322" cy="2356612"/>
            </a:xfrm>
            <a:custGeom>
              <a:avLst/>
              <a:gdLst/>
              <a:ahLst/>
              <a:cxnLst/>
              <a:rect l="l" t="t" r="r" b="b"/>
              <a:pathLst>
                <a:path w="2322322" h="2356612">
                  <a:moveTo>
                    <a:pt x="0" y="0"/>
                  </a:moveTo>
                  <a:lnTo>
                    <a:pt x="2322322" y="0"/>
                  </a:lnTo>
                  <a:lnTo>
                    <a:pt x="2322322" y="2356612"/>
                  </a:lnTo>
                  <a:lnTo>
                    <a:pt x="0" y="2356612"/>
                  </a:lnTo>
                  <a:lnTo>
                    <a:pt x="0" y="0"/>
                  </a:lnTo>
                  <a:close/>
                </a:path>
              </a:pathLst>
            </a:custGeom>
            <a:blipFill>
              <a:blip r:embed="rId11"/>
              <a:stretch>
                <a:fillRect l="-192" r="-191" b="1"/>
              </a:stretch>
            </a:blipFill>
          </p:spPr>
        </p:sp>
      </p:grpSp>
      <p:grpSp>
        <p:nvGrpSpPr>
          <p:cNvPr id="22" name="Group 22"/>
          <p:cNvGrpSpPr/>
          <p:nvPr/>
        </p:nvGrpSpPr>
        <p:grpSpPr>
          <a:xfrm rot="-547271">
            <a:off x="101979" y="4522381"/>
            <a:ext cx="1832850" cy="1840194"/>
            <a:chOff x="0" y="0"/>
            <a:chExt cx="2183208" cy="2278491"/>
          </a:xfrm>
        </p:grpSpPr>
        <p:sp>
          <p:nvSpPr>
            <p:cNvPr id="23" name="Freeform 23"/>
            <p:cNvSpPr/>
            <p:nvPr/>
          </p:nvSpPr>
          <p:spPr>
            <a:xfrm>
              <a:off x="0" y="0"/>
              <a:ext cx="2183257" cy="2278507"/>
            </a:xfrm>
            <a:custGeom>
              <a:avLst/>
              <a:gdLst/>
              <a:ahLst/>
              <a:cxnLst/>
              <a:rect l="l" t="t" r="r" b="b"/>
              <a:pathLst>
                <a:path w="2183257" h="2278507">
                  <a:moveTo>
                    <a:pt x="0" y="0"/>
                  </a:moveTo>
                  <a:lnTo>
                    <a:pt x="2183257" y="0"/>
                  </a:lnTo>
                  <a:lnTo>
                    <a:pt x="2183257" y="2278507"/>
                  </a:lnTo>
                  <a:lnTo>
                    <a:pt x="0" y="2278507"/>
                  </a:lnTo>
                  <a:lnTo>
                    <a:pt x="0" y="0"/>
                  </a:lnTo>
                  <a:close/>
                </a:path>
              </a:pathLst>
            </a:custGeom>
            <a:blipFill>
              <a:blip r:embed="rId12"/>
              <a:stretch>
                <a:fillRect l="-152" r="-150"/>
              </a:stretch>
            </a:blipFill>
          </p:spPr>
        </p:sp>
      </p:grpSp>
      <p:grpSp>
        <p:nvGrpSpPr>
          <p:cNvPr id="24" name="Group 24"/>
          <p:cNvGrpSpPr/>
          <p:nvPr/>
        </p:nvGrpSpPr>
        <p:grpSpPr>
          <a:xfrm rot="808354">
            <a:off x="16687175" y="4165581"/>
            <a:ext cx="1638487" cy="2078998"/>
            <a:chOff x="0" y="0"/>
            <a:chExt cx="1951691" cy="2574172"/>
          </a:xfrm>
        </p:grpSpPr>
        <p:sp>
          <p:nvSpPr>
            <p:cNvPr id="25" name="Freeform 25"/>
            <p:cNvSpPr/>
            <p:nvPr/>
          </p:nvSpPr>
          <p:spPr>
            <a:xfrm>
              <a:off x="0" y="0"/>
              <a:ext cx="1951736" cy="2574163"/>
            </a:xfrm>
            <a:custGeom>
              <a:avLst/>
              <a:gdLst/>
              <a:ahLst/>
              <a:cxnLst/>
              <a:rect l="l" t="t" r="r" b="b"/>
              <a:pathLst>
                <a:path w="1951736" h="2574163">
                  <a:moveTo>
                    <a:pt x="0" y="0"/>
                  </a:moveTo>
                  <a:lnTo>
                    <a:pt x="1951736" y="0"/>
                  </a:lnTo>
                  <a:lnTo>
                    <a:pt x="1951736" y="2574163"/>
                  </a:lnTo>
                  <a:lnTo>
                    <a:pt x="0" y="2574163"/>
                  </a:lnTo>
                  <a:lnTo>
                    <a:pt x="0" y="0"/>
                  </a:lnTo>
                  <a:close/>
                </a:path>
              </a:pathLst>
            </a:custGeom>
            <a:blipFill>
              <a:blip r:embed="rId13"/>
              <a:stretch>
                <a:fillRect l="-28" r="-26"/>
              </a:stretch>
            </a:blipFill>
          </p:spPr>
        </p:sp>
      </p:grpSp>
      <p:sp>
        <p:nvSpPr>
          <p:cNvPr id="2" name="Oval 1"/>
          <p:cNvSpPr/>
          <p:nvPr/>
        </p:nvSpPr>
        <p:spPr>
          <a:xfrm>
            <a:off x="2819400" y="5180127"/>
            <a:ext cx="1143000" cy="99689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itchFamily="18" charset="0"/>
                <a:cs typeface="Times New Roman" pitchFamily="18" charset="0"/>
              </a:rPr>
              <a:t>B</a:t>
            </a:r>
            <a:r>
              <a:rPr lang="en-US" sz="4400" dirty="0" smtClean="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315797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771932" y="594970"/>
            <a:ext cx="17059250" cy="9220200"/>
            <a:chOff x="0" y="0"/>
            <a:chExt cx="20320203" cy="11416259"/>
          </a:xfrm>
        </p:grpSpPr>
        <p:sp>
          <p:nvSpPr>
            <p:cNvPr id="7" name="Freeform 7"/>
            <p:cNvSpPr/>
            <p:nvPr/>
          </p:nvSpPr>
          <p:spPr>
            <a:xfrm>
              <a:off x="0" y="0"/>
              <a:ext cx="20320254" cy="11416284"/>
            </a:xfrm>
            <a:custGeom>
              <a:avLst/>
              <a:gdLst/>
              <a:ahLst/>
              <a:cxnLst/>
              <a:rect l="l" t="t" r="r" b="b"/>
              <a:pathLst>
                <a:path w="20320254" h="11416284">
                  <a:moveTo>
                    <a:pt x="0" y="0"/>
                  </a:moveTo>
                  <a:lnTo>
                    <a:pt x="20320254" y="0"/>
                  </a:lnTo>
                  <a:lnTo>
                    <a:pt x="20320254" y="11416284"/>
                  </a:lnTo>
                  <a:lnTo>
                    <a:pt x="0" y="11416284"/>
                  </a:lnTo>
                  <a:lnTo>
                    <a:pt x="0" y="0"/>
                  </a:lnTo>
                  <a:close/>
                </a:path>
              </a:pathLst>
            </a:custGeom>
            <a:blipFill>
              <a:blip r:embed="rId3"/>
              <a:stretch>
                <a:fillRect t="-196" b="-195"/>
              </a:stretch>
            </a:blipFill>
          </p:spPr>
        </p:sp>
      </p:grpSp>
      <p:sp>
        <p:nvSpPr>
          <p:cNvPr id="8" name="Freeform 8"/>
          <p:cNvSpPr/>
          <p:nvPr/>
        </p:nvSpPr>
        <p:spPr>
          <a:xfrm>
            <a:off x="1969287" y="1319567"/>
            <a:ext cx="15404141" cy="8079166"/>
          </a:xfrm>
          <a:custGeom>
            <a:avLst/>
            <a:gdLst/>
            <a:ahLst/>
            <a:cxnLst/>
            <a:rect l="l" t="t" r="r" b="b"/>
            <a:pathLst>
              <a:path w="12389849" h="7009419">
                <a:moveTo>
                  <a:pt x="0" y="0"/>
                </a:moveTo>
                <a:lnTo>
                  <a:pt x="12389849" y="0"/>
                </a:lnTo>
                <a:lnTo>
                  <a:pt x="12389849" y="7009419"/>
                </a:lnTo>
                <a:lnTo>
                  <a:pt x="0" y="70094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9" name="Group 9"/>
          <p:cNvGrpSpPr/>
          <p:nvPr/>
        </p:nvGrpSpPr>
        <p:grpSpPr>
          <a:xfrm rot="1173307">
            <a:off x="8078518" y="9126609"/>
            <a:ext cx="1404737" cy="1316987"/>
            <a:chOff x="0" y="0"/>
            <a:chExt cx="1673259" cy="1630667"/>
          </a:xfrm>
        </p:grpSpPr>
        <p:sp>
          <p:nvSpPr>
            <p:cNvPr id="10" name="Freeform 10"/>
            <p:cNvSpPr/>
            <p:nvPr/>
          </p:nvSpPr>
          <p:spPr>
            <a:xfrm>
              <a:off x="0" y="0"/>
              <a:ext cx="1673225" cy="1630680"/>
            </a:xfrm>
            <a:custGeom>
              <a:avLst/>
              <a:gdLst/>
              <a:ahLst/>
              <a:cxnLst/>
              <a:rect l="l" t="t" r="r" b="b"/>
              <a:pathLst>
                <a:path w="1673225" h="1630680">
                  <a:moveTo>
                    <a:pt x="0" y="0"/>
                  </a:moveTo>
                  <a:lnTo>
                    <a:pt x="1673225" y="0"/>
                  </a:lnTo>
                  <a:lnTo>
                    <a:pt x="1673225" y="1630680"/>
                  </a:lnTo>
                  <a:lnTo>
                    <a:pt x="0" y="1630680"/>
                  </a:lnTo>
                  <a:lnTo>
                    <a:pt x="0" y="0"/>
                  </a:lnTo>
                  <a:close/>
                </a:path>
              </a:pathLst>
            </a:custGeom>
            <a:blipFill>
              <a:blip r:embed="rId6"/>
              <a:stretch>
                <a:fillRect t="-139" r="-2" b="-139"/>
              </a:stretch>
            </a:blipFill>
          </p:spPr>
        </p:sp>
      </p:grpSp>
      <p:grpSp>
        <p:nvGrpSpPr>
          <p:cNvPr id="11" name="Group 11"/>
          <p:cNvGrpSpPr/>
          <p:nvPr/>
        </p:nvGrpSpPr>
        <p:grpSpPr>
          <a:xfrm>
            <a:off x="8077200" y="-74653"/>
            <a:ext cx="1407384" cy="1567713"/>
            <a:chOff x="0" y="0"/>
            <a:chExt cx="1676412" cy="1941109"/>
          </a:xfrm>
        </p:grpSpPr>
        <p:sp>
          <p:nvSpPr>
            <p:cNvPr id="12" name="Freeform 12"/>
            <p:cNvSpPr/>
            <p:nvPr/>
          </p:nvSpPr>
          <p:spPr>
            <a:xfrm>
              <a:off x="0" y="0"/>
              <a:ext cx="1676400" cy="1941068"/>
            </a:xfrm>
            <a:custGeom>
              <a:avLst/>
              <a:gdLst/>
              <a:ahLst/>
              <a:cxnLst/>
              <a:rect l="l" t="t" r="r" b="b"/>
              <a:pathLst>
                <a:path w="1676400" h="1941068">
                  <a:moveTo>
                    <a:pt x="0" y="0"/>
                  </a:moveTo>
                  <a:lnTo>
                    <a:pt x="1676400" y="0"/>
                  </a:lnTo>
                  <a:lnTo>
                    <a:pt x="1676400" y="1941068"/>
                  </a:lnTo>
                  <a:lnTo>
                    <a:pt x="0" y="1941068"/>
                  </a:lnTo>
                  <a:lnTo>
                    <a:pt x="0" y="0"/>
                  </a:lnTo>
                  <a:close/>
                </a:path>
              </a:pathLst>
            </a:custGeom>
            <a:blipFill>
              <a:blip r:embed="rId7"/>
              <a:stretch>
                <a:fillRect b="-2"/>
              </a:stretch>
            </a:blipFill>
          </p:spPr>
        </p:sp>
      </p:grpSp>
      <p:grpSp>
        <p:nvGrpSpPr>
          <p:cNvPr id="13" name="Group 13"/>
          <p:cNvGrpSpPr/>
          <p:nvPr/>
        </p:nvGrpSpPr>
        <p:grpSpPr>
          <a:xfrm rot="-211310">
            <a:off x="26826" y="351832"/>
            <a:ext cx="2074487" cy="1988444"/>
            <a:chOff x="0" y="0"/>
            <a:chExt cx="2471035" cy="2462049"/>
          </a:xfrm>
        </p:grpSpPr>
        <p:sp>
          <p:nvSpPr>
            <p:cNvPr id="14" name="Freeform 14"/>
            <p:cNvSpPr/>
            <p:nvPr/>
          </p:nvSpPr>
          <p:spPr>
            <a:xfrm>
              <a:off x="0" y="0"/>
              <a:ext cx="2471039" cy="2462022"/>
            </a:xfrm>
            <a:custGeom>
              <a:avLst/>
              <a:gdLst/>
              <a:ahLst/>
              <a:cxnLst/>
              <a:rect l="l" t="t" r="r" b="b"/>
              <a:pathLst>
                <a:path w="2471039" h="2462022">
                  <a:moveTo>
                    <a:pt x="0" y="0"/>
                  </a:moveTo>
                  <a:lnTo>
                    <a:pt x="2471039" y="0"/>
                  </a:lnTo>
                  <a:lnTo>
                    <a:pt x="2471039" y="2462022"/>
                  </a:lnTo>
                  <a:lnTo>
                    <a:pt x="0" y="2462022"/>
                  </a:lnTo>
                  <a:lnTo>
                    <a:pt x="0" y="0"/>
                  </a:lnTo>
                  <a:close/>
                </a:path>
              </a:pathLst>
            </a:custGeom>
            <a:blipFill>
              <a:blip r:embed="rId8"/>
              <a:stretch>
                <a:fillRect t="-182" b="-183"/>
              </a:stretch>
            </a:blipFill>
          </p:spPr>
        </p:sp>
      </p:grpSp>
      <p:grpSp>
        <p:nvGrpSpPr>
          <p:cNvPr id="15" name="Group 15"/>
          <p:cNvGrpSpPr/>
          <p:nvPr/>
        </p:nvGrpSpPr>
        <p:grpSpPr>
          <a:xfrm>
            <a:off x="84864" y="8718194"/>
            <a:ext cx="2110796" cy="1414057"/>
            <a:chOff x="0" y="0"/>
            <a:chExt cx="2514284" cy="1750856"/>
          </a:xfrm>
        </p:grpSpPr>
        <p:sp>
          <p:nvSpPr>
            <p:cNvPr id="16" name="Freeform 16"/>
            <p:cNvSpPr/>
            <p:nvPr/>
          </p:nvSpPr>
          <p:spPr>
            <a:xfrm>
              <a:off x="0" y="0"/>
              <a:ext cx="2514346" cy="1750822"/>
            </a:xfrm>
            <a:custGeom>
              <a:avLst/>
              <a:gdLst/>
              <a:ahLst/>
              <a:cxnLst/>
              <a:rect l="l" t="t" r="r" b="b"/>
              <a:pathLst>
                <a:path w="2514346" h="1750822">
                  <a:moveTo>
                    <a:pt x="0" y="0"/>
                  </a:moveTo>
                  <a:lnTo>
                    <a:pt x="2514346" y="0"/>
                  </a:lnTo>
                  <a:lnTo>
                    <a:pt x="2514346" y="1750822"/>
                  </a:lnTo>
                  <a:lnTo>
                    <a:pt x="0" y="1750822"/>
                  </a:lnTo>
                  <a:lnTo>
                    <a:pt x="0" y="0"/>
                  </a:lnTo>
                  <a:close/>
                </a:path>
              </a:pathLst>
            </a:custGeom>
            <a:blipFill>
              <a:blip r:embed="rId9"/>
              <a:stretch>
                <a:fillRect l="-208" r="-206" b="-1"/>
              </a:stretch>
            </a:blipFill>
          </p:spPr>
        </p:sp>
      </p:grpSp>
      <p:sp>
        <p:nvSpPr>
          <p:cNvPr id="17" name="TextBox 17"/>
          <p:cNvSpPr txBox="1"/>
          <p:nvPr/>
        </p:nvSpPr>
        <p:spPr>
          <a:xfrm>
            <a:off x="3651142" y="2056939"/>
            <a:ext cx="11963400" cy="6771084"/>
          </a:xfrm>
          <a:prstGeom prst="rect">
            <a:avLst/>
          </a:prstGeom>
        </p:spPr>
        <p:txBody>
          <a:bodyPr wrap="square" lIns="0" tIns="0" rIns="0" bIns="0" rtlCol="0" anchor="t">
            <a:spAutoFit/>
          </a:bodyPr>
          <a:lstStyle/>
          <a:p>
            <a:r>
              <a:rPr lang="en-US" sz="4400" dirty="0" err="1">
                <a:latin typeface="Times New Roman" pitchFamily="18" charset="0"/>
                <a:cs typeface="Times New Roman" pitchFamily="18" charset="0"/>
              </a:rPr>
              <a:t>Câu</a:t>
            </a:r>
            <a:r>
              <a:rPr lang="en-US" sz="4400" dirty="0">
                <a:latin typeface="Times New Roman" pitchFamily="18" charset="0"/>
                <a:cs typeface="Times New Roman" pitchFamily="18" charset="0"/>
              </a:rPr>
              <a:t> 16. </a:t>
            </a:r>
            <a:r>
              <a:rPr lang="en-US" sz="4400" dirty="0" err="1">
                <a:latin typeface="Times New Roman" pitchFamily="18" charset="0"/>
                <a:cs typeface="Times New Roman" pitchFamily="18" charset="0"/>
              </a:rPr>
              <a:t>Những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loài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sản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như</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trích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sinh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trưởng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tốt</a:t>
            </a:r>
            <a:r>
              <a:rPr lang="en-US" sz="4400" dirty="0">
                <a:latin typeface="Times New Roman" pitchFamily="18" charset="0"/>
                <a:cs typeface="Times New Roman" pitchFamily="18" charset="0"/>
              </a:rPr>
              <a:t> ở </a:t>
            </a:r>
            <a:r>
              <a:rPr lang="en-US" sz="4400" dirty="0" err="1">
                <a:latin typeface="Times New Roman" pitchFamily="18" charset="0"/>
                <a:cs typeface="Times New Roman" pitchFamily="18" charset="0"/>
              </a:rPr>
              <a:t>vùng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nào</a:t>
            </a:r>
            <a:r>
              <a:rPr lang="en-US" sz="4400" dirty="0" smtClean="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pPr marL="742950" indent="-742950">
              <a:buAutoNum type="alphaUcPeriod"/>
            </a:pPr>
            <a:r>
              <a:rPr lang="en-US" sz="4400" dirty="0" err="1" smtClean="0">
                <a:latin typeface="Times New Roman" pitchFamily="18" charset="0"/>
                <a:cs typeface="Times New Roman" pitchFamily="18" charset="0"/>
              </a:rPr>
              <a:t>Nước</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ngọt</a:t>
            </a:r>
            <a:r>
              <a:rPr lang="en-US" sz="4400" dirty="0" smtClean="0">
                <a:latin typeface="Times New Roman" pitchFamily="18" charset="0"/>
                <a:cs typeface="Times New Roman" pitchFamily="18" charset="0"/>
              </a:rPr>
              <a:t>.</a:t>
            </a:r>
          </a:p>
          <a:p>
            <a:r>
              <a:rPr lang="en-US" sz="4400" dirty="0" smtClean="0">
                <a:latin typeface="Times New Roman" pitchFamily="18" charset="0"/>
                <a:cs typeface="Times New Roman" pitchFamily="18" charset="0"/>
              </a:rPr>
              <a:t>            </a:t>
            </a:r>
            <a:endParaRPr lang="en-US" sz="4400"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B</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lợ</a:t>
            </a:r>
            <a:r>
              <a:rPr lang="en-US" sz="4400" dirty="0">
                <a:latin typeface="Times New Roman" pitchFamily="18" charset="0"/>
                <a:cs typeface="Times New Roman" pitchFamily="18" charset="0"/>
              </a:rPr>
              <a:t>.          </a:t>
            </a:r>
            <a:endParaRPr lang="en-US" sz="4400" dirty="0" smtClean="0">
              <a:latin typeface="Times New Roman" pitchFamily="18" charset="0"/>
              <a:cs typeface="Times New Roman" pitchFamily="18" charset="0"/>
            </a:endParaRPr>
          </a:p>
          <a:p>
            <a:endParaRPr lang="en-US" sz="4400" u="sng"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mặn</a:t>
            </a:r>
            <a:r>
              <a:rPr lang="en-US" sz="4400" dirty="0">
                <a:latin typeface="Times New Roman" pitchFamily="18" charset="0"/>
                <a:cs typeface="Times New Roman" pitchFamily="18" charset="0"/>
              </a:rPr>
              <a:t>.           </a:t>
            </a:r>
            <a:endParaRPr lang="en-US" sz="4400" dirty="0" smtClean="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D</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mặn</a:t>
            </a:r>
            <a:endParaRPr lang="en-US" sz="4400" dirty="0">
              <a:latin typeface="Times New Roman" pitchFamily="18" charset="0"/>
              <a:cs typeface="Times New Roman" pitchFamily="18" charset="0"/>
            </a:endParaRPr>
          </a:p>
        </p:txBody>
      </p:sp>
      <p:grpSp>
        <p:nvGrpSpPr>
          <p:cNvPr id="18" name="Group 18"/>
          <p:cNvGrpSpPr/>
          <p:nvPr/>
        </p:nvGrpSpPr>
        <p:grpSpPr>
          <a:xfrm rot="403428">
            <a:off x="16137439" y="30573"/>
            <a:ext cx="2231793" cy="2215512"/>
            <a:chOff x="0" y="0"/>
            <a:chExt cx="2658411" cy="2743200"/>
          </a:xfrm>
        </p:grpSpPr>
        <p:sp>
          <p:nvSpPr>
            <p:cNvPr id="19" name="Freeform 19"/>
            <p:cNvSpPr/>
            <p:nvPr/>
          </p:nvSpPr>
          <p:spPr>
            <a:xfrm>
              <a:off x="0" y="0"/>
              <a:ext cx="2658364" cy="2743200"/>
            </a:xfrm>
            <a:custGeom>
              <a:avLst/>
              <a:gdLst/>
              <a:ahLst/>
              <a:cxnLst/>
              <a:rect l="l" t="t" r="r" b="b"/>
              <a:pathLst>
                <a:path w="2658364" h="2743200">
                  <a:moveTo>
                    <a:pt x="0" y="0"/>
                  </a:moveTo>
                  <a:lnTo>
                    <a:pt x="2658364" y="0"/>
                  </a:lnTo>
                  <a:lnTo>
                    <a:pt x="2658364" y="2743200"/>
                  </a:lnTo>
                  <a:lnTo>
                    <a:pt x="0" y="2743200"/>
                  </a:lnTo>
                  <a:lnTo>
                    <a:pt x="0" y="0"/>
                  </a:lnTo>
                  <a:close/>
                </a:path>
              </a:pathLst>
            </a:custGeom>
            <a:blipFill>
              <a:blip r:embed="rId10"/>
              <a:stretch>
                <a:fillRect l="-161" r="-163"/>
              </a:stretch>
            </a:blipFill>
          </p:spPr>
        </p:sp>
      </p:grpSp>
      <p:grpSp>
        <p:nvGrpSpPr>
          <p:cNvPr id="20" name="Group 20"/>
          <p:cNvGrpSpPr/>
          <p:nvPr/>
        </p:nvGrpSpPr>
        <p:grpSpPr>
          <a:xfrm rot="-417858">
            <a:off x="16163542" y="8272565"/>
            <a:ext cx="1949620" cy="1903259"/>
            <a:chOff x="0" y="0"/>
            <a:chExt cx="2322299" cy="2356576"/>
          </a:xfrm>
        </p:grpSpPr>
        <p:sp>
          <p:nvSpPr>
            <p:cNvPr id="21" name="Freeform 21"/>
            <p:cNvSpPr/>
            <p:nvPr/>
          </p:nvSpPr>
          <p:spPr>
            <a:xfrm>
              <a:off x="0" y="0"/>
              <a:ext cx="2322322" cy="2356612"/>
            </a:xfrm>
            <a:custGeom>
              <a:avLst/>
              <a:gdLst/>
              <a:ahLst/>
              <a:cxnLst/>
              <a:rect l="l" t="t" r="r" b="b"/>
              <a:pathLst>
                <a:path w="2322322" h="2356612">
                  <a:moveTo>
                    <a:pt x="0" y="0"/>
                  </a:moveTo>
                  <a:lnTo>
                    <a:pt x="2322322" y="0"/>
                  </a:lnTo>
                  <a:lnTo>
                    <a:pt x="2322322" y="2356612"/>
                  </a:lnTo>
                  <a:lnTo>
                    <a:pt x="0" y="2356612"/>
                  </a:lnTo>
                  <a:lnTo>
                    <a:pt x="0" y="0"/>
                  </a:lnTo>
                  <a:close/>
                </a:path>
              </a:pathLst>
            </a:custGeom>
            <a:blipFill>
              <a:blip r:embed="rId11"/>
              <a:stretch>
                <a:fillRect l="-192" r="-191" b="1"/>
              </a:stretch>
            </a:blipFill>
          </p:spPr>
        </p:sp>
      </p:grpSp>
      <p:grpSp>
        <p:nvGrpSpPr>
          <p:cNvPr id="22" name="Group 22"/>
          <p:cNvGrpSpPr/>
          <p:nvPr/>
        </p:nvGrpSpPr>
        <p:grpSpPr>
          <a:xfrm rot="-547271">
            <a:off x="101979" y="4522381"/>
            <a:ext cx="1832850" cy="1840194"/>
            <a:chOff x="0" y="0"/>
            <a:chExt cx="2183208" cy="2278491"/>
          </a:xfrm>
        </p:grpSpPr>
        <p:sp>
          <p:nvSpPr>
            <p:cNvPr id="23" name="Freeform 23"/>
            <p:cNvSpPr/>
            <p:nvPr/>
          </p:nvSpPr>
          <p:spPr>
            <a:xfrm>
              <a:off x="0" y="0"/>
              <a:ext cx="2183257" cy="2278507"/>
            </a:xfrm>
            <a:custGeom>
              <a:avLst/>
              <a:gdLst/>
              <a:ahLst/>
              <a:cxnLst/>
              <a:rect l="l" t="t" r="r" b="b"/>
              <a:pathLst>
                <a:path w="2183257" h="2278507">
                  <a:moveTo>
                    <a:pt x="0" y="0"/>
                  </a:moveTo>
                  <a:lnTo>
                    <a:pt x="2183257" y="0"/>
                  </a:lnTo>
                  <a:lnTo>
                    <a:pt x="2183257" y="2278507"/>
                  </a:lnTo>
                  <a:lnTo>
                    <a:pt x="0" y="2278507"/>
                  </a:lnTo>
                  <a:lnTo>
                    <a:pt x="0" y="0"/>
                  </a:lnTo>
                  <a:close/>
                </a:path>
              </a:pathLst>
            </a:custGeom>
            <a:blipFill>
              <a:blip r:embed="rId12"/>
              <a:stretch>
                <a:fillRect l="-152" r="-150"/>
              </a:stretch>
            </a:blipFill>
          </p:spPr>
        </p:sp>
      </p:grpSp>
      <p:grpSp>
        <p:nvGrpSpPr>
          <p:cNvPr id="24" name="Group 24"/>
          <p:cNvGrpSpPr/>
          <p:nvPr/>
        </p:nvGrpSpPr>
        <p:grpSpPr>
          <a:xfrm rot="808354">
            <a:off x="16687175" y="4165581"/>
            <a:ext cx="1638487" cy="2078998"/>
            <a:chOff x="0" y="0"/>
            <a:chExt cx="1951691" cy="2574172"/>
          </a:xfrm>
        </p:grpSpPr>
        <p:sp>
          <p:nvSpPr>
            <p:cNvPr id="25" name="Freeform 25"/>
            <p:cNvSpPr/>
            <p:nvPr/>
          </p:nvSpPr>
          <p:spPr>
            <a:xfrm>
              <a:off x="0" y="0"/>
              <a:ext cx="1951736" cy="2574163"/>
            </a:xfrm>
            <a:custGeom>
              <a:avLst/>
              <a:gdLst/>
              <a:ahLst/>
              <a:cxnLst/>
              <a:rect l="l" t="t" r="r" b="b"/>
              <a:pathLst>
                <a:path w="1951736" h="2574163">
                  <a:moveTo>
                    <a:pt x="0" y="0"/>
                  </a:moveTo>
                  <a:lnTo>
                    <a:pt x="1951736" y="0"/>
                  </a:lnTo>
                  <a:lnTo>
                    <a:pt x="1951736" y="2574163"/>
                  </a:lnTo>
                  <a:lnTo>
                    <a:pt x="0" y="2574163"/>
                  </a:lnTo>
                  <a:lnTo>
                    <a:pt x="0" y="0"/>
                  </a:lnTo>
                  <a:close/>
                </a:path>
              </a:pathLst>
            </a:custGeom>
            <a:blipFill>
              <a:blip r:embed="rId13"/>
              <a:stretch>
                <a:fillRect l="-28" r="-26"/>
              </a:stretch>
            </a:blipFill>
          </p:spPr>
        </p:sp>
      </p:grpSp>
      <p:sp>
        <p:nvSpPr>
          <p:cNvPr id="2" name="Oval 1"/>
          <p:cNvSpPr/>
          <p:nvPr/>
        </p:nvSpPr>
        <p:spPr>
          <a:xfrm>
            <a:off x="3357966" y="6526580"/>
            <a:ext cx="1143000" cy="99689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itchFamily="18" charset="0"/>
                <a:cs typeface="Times New Roman" pitchFamily="18" charset="0"/>
              </a:rPr>
              <a:t>C</a:t>
            </a:r>
            <a:r>
              <a:rPr lang="en-US" sz="4400" dirty="0" smtClean="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315797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771932" y="594970"/>
            <a:ext cx="17059250" cy="9220200"/>
            <a:chOff x="0" y="0"/>
            <a:chExt cx="20320203" cy="11416259"/>
          </a:xfrm>
        </p:grpSpPr>
        <p:sp>
          <p:nvSpPr>
            <p:cNvPr id="7" name="Freeform 7"/>
            <p:cNvSpPr/>
            <p:nvPr/>
          </p:nvSpPr>
          <p:spPr>
            <a:xfrm>
              <a:off x="0" y="0"/>
              <a:ext cx="20320254" cy="11416284"/>
            </a:xfrm>
            <a:custGeom>
              <a:avLst/>
              <a:gdLst/>
              <a:ahLst/>
              <a:cxnLst/>
              <a:rect l="l" t="t" r="r" b="b"/>
              <a:pathLst>
                <a:path w="20320254" h="11416284">
                  <a:moveTo>
                    <a:pt x="0" y="0"/>
                  </a:moveTo>
                  <a:lnTo>
                    <a:pt x="20320254" y="0"/>
                  </a:lnTo>
                  <a:lnTo>
                    <a:pt x="20320254" y="11416284"/>
                  </a:lnTo>
                  <a:lnTo>
                    <a:pt x="0" y="11416284"/>
                  </a:lnTo>
                  <a:lnTo>
                    <a:pt x="0" y="0"/>
                  </a:lnTo>
                  <a:close/>
                </a:path>
              </a:pathLst>
            </a:custGeom>
            <a:blipFill>
              <a:blip r:embed="rId3"/>
              <a:stretch>
                <a:fillRect t="-196" b="-195"/>
              </a:stretch>
            </a:blipFill>
          </p:spPr>
        </p:sp>
      </p:grpSp>
      <p:sp>
        <p:nvSpPr>
          <p:cNvPr id="8" name="Freeform 8"/>
          <p:cNvSpPr/>
          <p:nvPr/>
        </p:nvSpPr>
        <p:spPr>
          <a:xfrm>
            <a:off x="1969287" y="1319567"/>
            <a:ext cx="15404141" cy="8079166"/>
          </a:xfrm>
          <a:custGeom>
            <a:avLst/>
            <a:gdLst/>
            <a:ahLst/>
            <a:cxnLst/>
            <a:rect l="l" t="t" r="r" b="b"/>
            <a:pathLst>
              <a:path w="12389849" h="7009419">
                <a:moveTo>
                  <a:pt x="0" y="0"/>
                </a:moveTo>
                <a:lnTo>
                  <a:pt x="12389849" y="0"/>
                </a:lnTo>
                <a:lnTo>
                  <a:pt x="12389849" y="7009419"/>
                </a:lnTo>
                <a:lnTo>
                  <a:pt x="0" y="70094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9" name="Group 9"/>
          <p:cNvGrpSpPr/>
          <p:nvPr/>
        </p:nvGrpSpPr>
        <p:grpSpPr>
          <a:xfrm rot="1173307">
            <a:off x="8078518" y="9126609"/>
            <a:ext cx="1404737" cy="1316987"/>
            <a:chOff x="0" y="0"/>
            <a:chExt cx="1673259" cy="1630667"/>
          </a:xfrm>
        </p:grpSpPr>
        <p:sp>
          <p:nvSpPr>
            <p:cNvPr id="10" name="Freeform 10"/>
            <p:cNvSpPr/>
            <p:nvPr/>
          </p:nvSpPr>
          <p:spPr>
            <a:xfrm>
              <a:off x="0" y="0"/>
              <a:ext cx="1673225" cy="1630680"/>
            </a:xfrm>
            <a:custGeom>
              <a:avLst/>
              <a:gdLst/>
              <a:ahLst/>
              <a:cxnLst/>
              <a:rect l="l" t="t" r="r" b="b"/>
              <a:pathLst>
                <a:path w="1673225" h="1630680">
                  <a:moveTo>
                    <a:pt x="0" y="0"/>
                  </a:moveTo>
                  <a:lnTo>
                    <a:pt x="1673225" y="0"/>
                  </a:lnTo>
                  <a:lnTo>
                    <a:pt x="1673225" y="1630680"/>
                  </a:lnTo>
                  <a:lnTo>
                    <a:pt x="0" y="1630680"/>
                  </a:lnTo>
                  <a:lnTo>
                    <a:pt x="0" y="0"/>
                  </a:lnTo>
                  <a:close/>
                </a:path>
              </a:pathLst>
            </a:custGeom>
            <a:blipFill>
              <a:blip r:embed="rId6"/>
              <a:stretch>
                <a:fillRect t="-139" r="-2" b="-139"/>
              </a:stretch>
            </a:blipFill>
          </p:spPr>
        </p:sp>
      </p:grpSp>
      <p:grpSp>
        <p:nvGrpSpPr>
          <p:cNvPr id="11" name="Group 11"/>
          <p:cNvGrpSpPr/>
          <p:nvPr/>
        </p:nvGrpSpPr>
        <p:grpSpPr>
          <a:xfrm>
            <a:off x="8077200" y="-74653"/>
            <a:ext cx="1407384" cy="1567713"/>
            <a:chOff x="0" y="0"/>
            <a:chExt cx="1676412" cy="1941109"/>
          </a:xfrm>
        </p:grpSpPr>
        <p:sp>
          <p:nvSpPr>
            <p:cNvPr id="12" name="Freeform 12"/>
            <p:cNvSpPr/>
            <p:nvPr/>
          </p:nvSpPr>
          <p:spPr>
            <a:xfrm>
              <a:off x="0" y="0"/>
              <a:ext cx="1676400" cy="1941068"/>
            </a:xfrm>
            <a:custGeom>
              <a:avLst/>
              <a:gdLst/>
              <a:ahLst/>
              <a:cxnLst/>
              <a:rect l="l" t="t" r="r" b="b"/>
              <a:pathLst>
                <a:path w="1676400" h="1941068">
                  <a:moveTo>
                    <a:pt x="0" y="0"/>
                  </a:moveTo>
                  <a:lnTo>
                    <a:pt x="1676400" y="0"/>
                  </a:lnTo>
                  <a:lnTo>
                    <a:pt x="1676400" y="1941068"/>
                  </a:lnTo>
                  <a:lnTo>
                    <a:pt x="0" y="1941068"/>
                  </a:lnTo>
                  <a:lnTo>
                    <a:pt x="0" y="0"/>
                  </a:lnTo>
                  <a:close/>
                </a:path>
              </a:pathLst>
            </a:custGeom>
            <a:blipFill>
              <a:blip r:embed="rId7"/>
              <a:stretch>
                <a:fillRect b="-2"/>
              </a:stretch>
            </a:blipFill>
          </p:spPr>
        </p:sp>
      </p:grpSp>
      <p:grpSp>
        <p:nvGrpSpPr>
          <p:cNvPr id="13" name="Group 13"/>
          <p:cNvGrpSpPr/>
          <p:nvPr/>
        </p:nvGrpSpPr>
        <p:grpSpPr>
          <a:xfrm rot="-211310">
            <a:off x="26826" y="351832"/>
            <a:ext cx="2074487" cy="1988444"/>
            <a:chOff x="0" y="0"/>
            <a:chExt cx="2471035" cy="2462049"/>
          </a:xfrm>
        </p:grpSpPr>
        <p:sp>
          <p:nvSpPr>
            <p:cNvPr id="14" name="Freeform 14"/>
            <p:cNvSpPr/>
            <p:nvPr/>
          </p:nvSpPr>
          <p:spPr>
            <a:xfrm>
              <a:off x="0" y="0"/>
              <a:ext cx="2471039" cy="2462022"/>
            </a:xfrm>
            <a:custGeom>
              <a:avLst/>
              <a:gdLst/>
              <a:ahLst/>
              <a:cxnLst/>
              <a:rect l="l" t="t" r="r" b="b"/>
              <a:pathLst>
                <a:path w="2471039" h="2462022">
                  <a:moveTo>
                    <a:pt x="0" y="0"/>
                  </a:moveTo>
                  <a:lnTo>
                    <a:pt x="2471039" y="0"/>
                  </a:lnTo>
                  <a:lnTo>
                    <a:pt x="2471039" y="2462022"/>
                  </a:lnTo>
                  <a:lnTo>
                    <a:pt x="0" y="2462022"/>
                  </a:lnTo>
                  <a:lnTo>
                    <a:pt x="0" y="0"/>
                  </a:lnTo>
                  <a:close/>
                </a:path>
              </a:pathLst>
            </a:custGeom>
            <a:blipFill>
              <a:blip r:embed="rId8"/>
              <a:stretch>
                <a:fillRect t="-182" b="-183"/>
              </a:stretch>
            </a:blipFill>
          </p:spPr>
        </p:sp>
      </p:grpSp>
      <p:grpSp>
        <p:nvGrpSpPr>
          <p:cNvPr id="15" name="Group 15"/>
          <p:cNvGrpSpPr/>
          <p:nvPr/>
        </p:nvGrpSpPr>
        <p:grpSpPr>
          <a:xfrm>
            <a:off x="84864" y="8718194"/>
            <a:ext cx="2110796" cy="1414057"/>
            <a:chOff x="0" y="0"/>
            <a:chExt cx="2514284" cy="1750856"/>
          </a:xfrm>
        </p:grpSpPr>
        <p:sp>
          <p:nvSpPr>
            <p:cNvPr id="16" name="Freeform 16"/>
            <p:cNvSpPr/>
            <p:nvPr/>
          </p:nvSpPr>
          <p:spPr>
            <a:xfrm>
              <a:off x="0" y="0"/>
              <a:ext cx="2514346" cy="1750822"/>
            </a:xfrm>
            <a:custGeom>
              <a:avLst/>
              <a:gdLst/>
              <a:ahLst/>
              <a:cxnLst/>
              <a:rect l="l" t="t" r="r" b="b"/>
              <a:pathLst>
                <a:path w="2514346" h="1750822">
                  <a:moveTo>
                    <a:pt x="0" y="0"/>
                  </a:moveTo>
                  <a:lnTo>
                    <a:pt x="2514346" y="0"/>
                  </a:lnTo>
                  <a:lnTo>
                    <a:pt x="2514346" y="1750822"/>
                  </a:lnTo>
                  <a:lnTo>
                    <a:pt x="0" y="1750822"/>
                  </a:lnTo>
                  <a:lnTo>
                    <a:pt x="0" y="0"/>
                  </a:lnTo>
                  <a:close/>
                </a:path>
              </a:pathLst>
            </a:custGeom>
            <a:blipFill>
              <a:blip r:embed="rId9"/>
              <a:stretch>
                <a:fillRect l="-208" r="-206" b="-1"/>
              </a:stretch>
            </a:blipFill>
          </p:spPr>
        </p:sp>
      </p:grpSp>
      <p:sp>
        <p:nvSpPr>
          <p:cNvPr id="17" name="TextBox 17"/>
          <p:cNvSpPr txBox="1"/>
          <p:nvPr/>
        </p:nvSpPr>
        <p:spPr>
          <a:xfrm>
            <a:off x="2743200" y="2056939"/>
            <a:ext cx="13868400" cy="6771084"/>
          </a:xfrm>
          <a:prstGeom prst="rect">
            <a:avLst/>
          </a:prstGeom>
        </p:spPr>
        <p:txBody>
          <a:bodyPr wrap="square" lIns="0" tIns="0" rIns="0" bIns="0" rtlCol="0" anchor="t">
            <a:spAutoFit/>
          </a:bodyPr>
          <a:lstStyle/>
          <a:p>
            <a:r>
              <a:rPr lang="en-US" sz="4400" dirty="0" err="1">
                <a:latin typeface="Times New Roman" pitchFamily="18" charset="0"/>
                <a:cs typeface="Times New Roman" pitchFamily="18" charset="0"/>
              </a:rPr>
              <a:t>Câu</a:t>
            </a:r>
            <a:r>
              <a:rPr lang="en-US" sz="4400" dirty="0">
                <a:latin typeface="Times New Roman" pitchFamily="18" charset="0"/>
                <a:cs typeface="Times New Roman" pitchFamily="18" charset="0"/>
              </a:rPr>
              <a:t> 17. </a:t>
            </a:r>
            <a:r>
              <a:rPr lang="en-US" sz="4400" dirty="0" err="1">
                <a:latin typeface="Times New Roman" pitchFamily="18" charset="0"/>
                <a:cs typeface="Times New Roman" pitchFamily="18" charset="0"/>
              </a:rPr>
              <a:t>Những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loài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sản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như</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trắm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cỏ</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chép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mè</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tôm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càng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xanh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sinh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trưởng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tốt</a:t>
            </a:r>
            <a:r>
              <a:rPr lang="en-US" sz="4400" dirty="0">
                <a:latin typeface="Times New Roman" pitchFamily="18" charset="0"/>
                <a:cs typeface="Times New Roman" pitchFamily="18" charset="0"/>
              </a:rPr>
              <a:t> ở </a:t>
            </a:r>
            <a:r>
              <a:rPr lang="en-US" sz="4400" dirty="0" err="1">
                <a:latin typeface="Times New Roman" pitchFamily="18" charset="0"/>
                <a:cs typeface="Times New Roman" pitchFamily="18" charset="0"/>
              </a:rPr>
              <a:t>vùng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nào</a:t>
            </a:r>
            <a:r>
              <a:rPr lang="en-US" sz="4400" dirty="0" smtClean="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pPr marL="742950" indent="-742950">
              <a:buAutoNum type="alphaUcPeriod"/>
            </a:pP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Nước</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ngọt</a:t>
            </a:r>
            <a:r>
              <a:rPr lang="en-US" sz="4400" dirty="0">
                <a:latin typeface="Times New Roman" pitchFamily="18" charset="0"/>
                <a:cs typeface="Times New Roman" pitchFamily="18" charset="0"/>
              </a:rPr>
              <a:t>.            </a:t>
            </a:r>
            <a:endParaRPr lang="en-US" sz="4400" dirty="0" smtClean="0">
              <a:latin typeface="Times New Roman" pitchFamily="18" charset="0"/>
              <a:cs typeface="Times New Roman" pitchFamily="18" charset="0"/>
            </a:endParaRPr>
          </a:p>
          <a:p>
            <a:pPr marL="742950" indent="-742950">
              <a:buAutoNum type="alphaUcPeriod"/>
            </a:pPr>
            <a:endParaRPr lang="en-US" sz="4400"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B.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lợ</a:t>
            </a:r>
            <a:r>
              <a:rPr lang="en-US" sz="4400" dirty="0">
                <a:latin typeface="Times New Roman" pitchFamily="18" charset="0"/>
                <a:cs typeface="Times New Roman" pitchFamily="18" charset="0"/>
              </a:rPr>
              <a:t>.          </a:t>
            </a:r>
            <a:endParaRPr lang="en-US" sz="4400" dirty="0" smtClean="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C</a:t>
            </a:r>
            <a:r>
              <a:rPr lang="en-US" sz="4400" dirty="0">
                <a:latin typeface="Times New Roman" pitchFamily="18" charset="0"/>
                <a:cs typeface="Times New Roman" pitchFamily="18" charset="0"/>
              </a:rPr>
              <a:t>. </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Nước</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mặn</a:t>
            </a:r>
            <a:r>
              <a:rPr lang="en-US" sz="4400" dirty="0">
                <a:latin typeface="Times New Roman" pitchFamily="18" charset="0"/>
                <a:cs typeface="Times New Roman" pitchFamily="18" charset="0"/>
              </a:rPr>
              <a:t>.           </a:t>
            </a:r>
            <a:endParaRPr lang="en-US" sz="4400" dirty="0" smtClean="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D</a:t>
            </a:r>
            <a:r>
              <a:rPr lang="en-US" sz="4400" dirty="0">
                <a:latin typeface="Times New Roman" pitchFamily="18" charset="0"/>
                <a:cs typeface="Times New Roman" pitchFamily="18" charset="0"/>
              </a:rPr>
              <a:t>. </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Nước</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rất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mặn</a:t>
            </a:r>
            <a:r>
              <a:rPr lang="en-US" sz="4400" dirty="0">
                <a:latin typeface="Times New Roman" pitchFamily="18" charset="0"/>
                <a:cs typeface="Times New Roman" pitchFamily="18" charset="0"/>
              </a:rPr>
              <a:t>.</a:t>
            </a:r>
          </a:p>
        </p:txBody>
      </p:sp>
      <p:grpSp>
        <p:nvGrpSpPr>
          <p:cNvPr id="18" name="Group 18"/>
          <p:cNvGrpSpPr/>
          <p:nvPr/>
        </p:nvGrpSpPr>
        <p:grpSpPr>
          <a:xfrm rot="403428">
            <a:off x="16137439" y="30573"/>
            <a:ext cx="2231793" cy="2215512"/>
            <a:chOff x="0" y="0"/>
            <a:chExt cx="2658411" cy="2743200"/>
          </a:xfrm>
        </p:grpSpPr>
        <p:sp>
          <p:nvSpPr>
            <p:cNvPr id="19" name="Freeform 19"/>
            <p:cNvSpPr/>
            <p:nvPr/>
          </p:nvSpPr>
          <p:spPr>
            <a:xfrm>
              <a:off x="0" y="0"/>
              <a:ext cx="2658364" cy="2743200"/>
            </a:xfrm>
            <a:custGeom>
              <a:avLst/>
              <a:gdLst/>
              <a:ahLst/>
              <a:cxnLst/>
              <a:rect l="l" t="t" r="r" b="b"/>
              <a:pathLst>
                <a:path w="2658364" h="2743200">
                  <a:moveTo>
                    <a:pt x="0" y="0"/>
                  </a:moveTo>
                  <a:lnTo>
                    <a:pt x="2658364" y="0"/>
                  </a:lnTo>
                  <a:lnTo>
                    <a:pt x="2658364" y="2743200"/>
                  </a:lnTo>
                  <a:lnTo>
                    <a:pt x="0" y="2743200"/>
                  </a:lnTo>
                  <a:lnTo>
                    <a:pt x="0" y="0"/>
                  </a:lnTo>
                  <a:close/>
                </a:path>
              </a:pathLst>
            </a:custGeom>
            <a:blipFill>
              <a:blip r:embed="rId10"/>
              <a:stretch>
                <a:fillRect l="-161" r="-163"/>
              </a:stretch>
            </a:blipFill>
          </p:spPr>
        </p:sp>
      </p:grpSp>
      <p:grpSp>
        <p:nvGrpSpPr>
          <p:cNvPr id="20" name="Group 20"/>
          <p:cNvGrpSpPr/>
          <p:nvPr/>
        </p:nvGrpSpPr>
        <p:grpSpPr>
          <a:xfrm rot="-417858">
            <a:off x="16163542" y="8272565"/>
            <a:ext cx="1949620" cy="1903259"/>
            <a:chOff x="0" y="0"/>
            <a:chExt cx="2322299" cy="2356576"/>
          </a:xfrm>
        </p:grpSpPr>
        <p:sp>
          <p:nvSpPr>
            <p:cNvPr id="21" name="Freeform 21"/>
            <p:cNvSpPr/>
            <p:nvPr/>
          </p:nvSpPr>
          <p:spPr>
            <a:xfrm>
              <a:off x="0" y="0"/>
              <a:ext cx="2322322" cy="2356612"/>
            </a:xfrm>
            <a:custGeom>
              <a:avLst/>
              <a:gdLst/>
              <a:ahLst/>
              <a:cxnLst/>
              <a:rect l="l" t="t" r="r" b="b"/>
              <a:pathLst>
                <a:path w="2322322" h="2356612">
                  <a:moveTo>
                    <a:pt x="0" y="0"/>
                  </a:moveTo>
                  <a:lnTo>
                    <a:pt x="2322322" y="0"/>
                  </a:lnTo>
                  <a:lnTo>
                    <a:pt x="2322322" y="2356612"/>
                  </a:lnTo>
                  <a:lnTo>
                    <a:pt x="0" y="2356612"/>
                  </a:lnTo>
                  <a:lnTo>
                    <a:pt x="0" y="0"/>
                  </a:lnTo>
                  <a:close/>
                </a:path>
              </a:pathLst>
            </a:custGeom>
            <a:blipFill>
              <a:blip r:embed="rId11"/>
              <a:stretch>
                <a:fillRect l="-192" r="-191" b="1"/>
              </a:stretch>
            </a:blipFill>
          </p:spPr>
        </p:sp>
      </p:grpSp>
      <p:grpSp>
        <p:nvGrpSpPr>
          <p:cNvPr id="22" name="Group 22"/>
          <p:cNvGrpSpPr/>
          <p:nvPr/>
        </p:nvGrpSpPr>
        <p:grpSpPr>
          <a:xfrm rot="-547271">
            <a:off x="101979" y="4522381"/>
            <a:ext cx="1832850" cy="1840194"/>
            <a:chOff x="0" y="0"/>
            <a:chExt cx="2183208" cy="2278491"/>
          </a:xfrm>
        </p:grpSpPr>
        <p:sp>
          <p:nvSpPr>
            <p:cNvPr id="23" name="Freeform 23"/>
            <p:cNvSpPr/>
            <p:nvPr/>
          </p:nvSpPr>
          <p:spPr>
            <a:xfrm>
              <a:off x="0" y="0"/>
              <a:ext cx="2183257" cy="2278507"/>
            </a:xfrm>
            <a:custGeom>
              <a:avLst/>
              <a:gdLst/>
              <a:ahLst/>
              <a:cxnLst/>
              <a:rect l="l" t="t" r="r" b="b"/>
              <a:pathLst>
                <a:path w="2183257" h="2278507">
                  <a:moveTo>
                    <a:pt x="0" y="0"/>
                  </a:moveTo>
                  <a:lnTo>
                    <a:pt x="2183257" y="0"/>
                  </a:lnTo>
                  <a:lnTo>
                    <a:pt x="2183257" y="2278507"/>
                  </a:lnTo>
                  <a:lnTo>
                    <a:pt x="0" y="2278507"/>
                  </a:lnTo>
                  <a:lnTo>
                    <a:pt x="0" y="0"/>
                  </a:lnTo>
                  <a:close/>
                </a:path>
              </a:pathLst>
            </a:custGeom>
            <a:blipFill>
              <a:blip r:embed="rId12"/>
              <a:stretch>
                <a:fillRect l="-152" r="-150"/>
              </a:stretch>
            </a:blipFill>
          </p:spPr>
        </p:sp>
      </p:grpSp>
      <p:grpSp>
        <p:nvGrpSpPr>
          <p:cNvPr id="24" name="Group 24"/>
          <p:cNvGrpSpPr/>
          <p:nvPr/>
        </p:nvGrpSpPr>
        <p:grpSpPr>
          <a:xfrm rot="808354">
            <a:off x="16687175" y="4165581"/>
            <a:ext cx="1638487" cy="2078998"/>
            <a:chOff x="0" y="0"/>
            <a:chExt cx="1951691" cy="2574172"/>
          </a:xfrm>
        </p:grpSpPr>
        <p:sp>
          <p:nvSpPr>
            <p:cNvPr id="25" name="Freeform 25"/>
            <p:cNvSpPr/>
            <p:nvPr/>
          </p:nvSpPr>
          <p:spPr>
            <a:xfrm>
              <a:off x="0" y="0"/>
              <a:ext cx="1951736" cy="2574163"/>
            </a:xfrm>
            <a:custGeom>
              <a:avLst/>
              <a:gdLst/>
              <a:ahLst/>
              <a:cxnLst/>
              <a:rect l="l" t="t" r="r" b="b"/>
              <a:pathLst>
                <a:path w="1951736" h="2574163">
                  <a:moveTo>
                    <a:pt x="0" y="0"/>
                  </a:moveTo>
                  <a:lnTo>
                    <a:pt x="1951736" y="0"/>
                  </a:lnTo>
                  <a:lnTo>
                    <a:pt x="1951736" y="2574163"/>
                  </a:lnTo>
                  <a:lnTo>
                    <a:pt x="0" y="2574163"/>
                  </a:lnTo>
                  <a:lnTo>
                    <a:pt x="0" y="0"/>
                  </a:lnTo>
                  <a:close/>
                </a:path>
              </a:pathLst>
            </a:custGeom>
            <a:blipFill>
              <a:blip r:embed="rId13"/>
              <a:stretch>
                <a:fillRect l="-28" r="-26"/>
              </a:stretch>
            </a:blipFill>
          </p:spPr>
        </p:sp>
      </p:grpSp>
      <p:sp>
        <p:nvSpPr>
          <p:cNvPr id="2" name="Oval 1"/>
          <p:cNvSpPr/>
          <p:nvPr/>
        </p:nvSpPr>
        <p:spPr>
          <a:xfrm>
            <a:off x="2438400" y="3890288"/>
            <a:ext cx="1143000" cy="99689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itchFamily="18" charset="0"/>
                <a:cs typeface="Times New Roman" pitchFamily="18" charset="0"/>
              </a:rPr>
              <a:t>A</a:t>
            </a:r>
            <a:r>
              <a:rPr lang="en-US" sz="4400" dirty="0" smtClean="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170563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771932" y="594970"/>
            <a:ext cx="17059250" cy="9220200"/>
            <a:chOff x="0" y="0"/>
            <a:chExt cx="20320203" cy="11416259"/>
          </a:xfrm>
        </p:grpSpPr>
        <p:sp>
          <p:nvSpPr>
            <p:cNvPr id="7" name="Freeform 7"/>
            <p:cNvSpPr/>
            <p:nvPr/>
          </p:nvSpPr>
          <p:spPr>
            <a:xfrm>
              <a:off x="0" y="0"/>
              <a:ext cx="20320254" cy="11416284"/>
            </a:xfrm>
            <a:custGeom>
              <a:avLst/>
              <a:gdLst/>
              <a:ahLst/>
              <a:cxnLst/>
              <a:rect l="l" t="t" r="r" b="b"/>
              <a:pathLst>
                <a:path w="20320254" h="11416284">
                  <a:moveTo>
                    <a:pt x="0" y="0"/>
                  </a:moveTo>
                  <a:lnTo>
                    <a:pt x="20320254" y="0"/>
                  </a:lnTo>
                  <a:lnTo>
                    <a:pt x="20320254" y="11416284"/>
                  </a:lnTo>
                  <a:lnTo>
                    <a:pt x="0" y="11416284"/>
                  </a:lnTo>
                  <a:lnTo>
                    <a:pt x="0" y="0"/>
                  </a:lnTo>
                  <a:close/>
                </a:path>
              </a:pathLst>
            </a:custGeom>
            <a:blipFill>
              <a:blip r:embed="rId3"/>
              <a:stretch>
                <a:fillRect t="-196" b="-195"/>
              </a:stretch>
            </a:blipFill>
          </p:spPr>
        </p:sp>
      </p:grpSp>
      <p:sp>
        <p:nvSpPr>
          <p:cNvPr id="8" name="Freeform 8"/>
          <p:cNvSpPr/>
          <p:nvPr/>
        </p:nvSpPr>
        <p:spPr>
          <a:xfrm>
            <a:off x="1969287" y="1319567"/>
            <a:ext cx="15404141" cy="8079166"/>
          </a:xfrm>
          <a:custGeom>
            <a:avLst/>
            <a:gdLst/>
            <a:ahLst/>
            <a:cxnLst/>
            <a:rect l="l" t="t" r="r" b="b"/>
            <a:pathLst>
              <a:path w="12389849" h="7009419">
                <a:moveTo>
                  <a:pt x="0" y="0"/>
                </a:moveTo>
                <a:lnTo>
                  <a:pt x="12389849" y="0"/>
                </a:lnTo>
                <a:lnTo>
                  <a:pt x="12389849" y="7009419"/>
                </a:lnTo>
                <a:lnTo>
                  <a:pt x="0" y="70094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9" name="Group 9"/>
          <p:cNvGrpSpPr/>
          <p:nvPr/>
        </p:nvGrpSpPr>
        <p:grpSpPr>
          <a:xfrm rot="1173307">
            <a:off x="8078518" y="9126609"/>
            <a:ext cx="1404737" cy="1316987"/>
            <a:chOff x="0" y="0"/>
            <a:chExt cx="1673259" cy="1630667"/>
          </a:xfrm>
        </p:grpSpPr>
        <p:sp>
          <p:nvSpPr>
            <p:cNvPr id="10" name="Freeform 10"/>
            <p:cNvSpPr/>
            <p:nvPr/>
          </p:nvSpPr>
          <p:spPr>
            <a:xfrm>
              <a:off x="0" y="0"/>
              <a:ext cx="1673225" cy="1630680"/>
            </a:xfrm>
            <a:custGeom>
              <a:avLst/>
              <a:gdLst/>
              <a:ahLst/>
              <a:cxnLst/>
              <a:rect l="l" t="t" r="r" b="b"/>
              <a:pathLst>
                <a:path w="1673225" h="1630680">
                  <a:moveTo>
                    <a:pt x="0" y="0"/>
                  </a:moveTo>
                  <a:lnTo>
                    <a:pt x="1673225" y="0"/>
                  </a:lnTo>
                  <a:lnTo>
                    <a:pt x="1673225" y="1630680"/>
                  </a:lnTo>
                  <a:lnTo>
                    <a:pt x="0" y="1630680"/>
                  </a:lnTo>
                  <a:lnTo>
                    <a:pt x="0" y="0"/>
                  </a:lnTo>
                  <a:close/>
                </a:path>
              </a:pathLst>
            </a:custGeom>
            <a:blipFill>
              <a:blip r:embed="rId6"/>
              <a:stretch>
                <a:fillRect t="-139" r="-2" b="-139"/>
              </a:stretch>
            </a:blipFill>
          </p:spPr>
        </p:sp>
      </p:grpSp>
      <p:grpSp>
        <p:nvGrpSpPr>
          <p:cNvPr id="11" name="Group 11"/>
          <p:cNvGrpSpPr/>
          <p:nvPr/>
        </p:nvGrpSpPr>
        <p:grpSpPr>
          <a:xfrm>
            <a:off x="8077200" y="-74653"/>
            <a:ext cx="1407384" cy="1567713"/>
            <a:chOff x="0" y="0"/>
            <a:chExt cx="1676412" cy="1941109"/>
          </a:xfrm>
        </p:grpSpPr>
        <p:sp>
          <p:nvSpPr>
            <p:cNvPr id="12" name="Freeform 12"/>
            <p:cNvSpPr/>
            <p:nvPr/>
          </p:nvSpPr>
          <p:spPr>
            <a:xfrm>
              <a:off x="0" y="0"/>
              <a:ext cx="1676400" cy="1941068"/>
            </a:xfrm>
            <a:custGeom>
              <a:avLst/>
              <a:gdLst/>
              <a:ahLst/>
              <a:cxnLst/>
              <a:rect l="l" t="t" r="r" b="b"/>
              <a:pathLst>
                <a:path w="1676400" h="1941068">
                  <a:moveTo>
                    <a:pt x="0" y="0"/>
                  </a:moveTo>
                  <a:lnTo>
                    <a:pt x="1676400" y="0"/>
                  </a:lnTo>
                  <a:lnTo>
                    <a:pt x="1676400" y="1941068"/>
                  </a:lnTo>
                  <a:lnTo>
                    <a:pt x="0" y="1941068"/>
                  </a:lnTo>
                  <a:lnTo>
                    <a:pt x="0" y="0"/>
                  </a:lnTo>
                  <a:close/>
                </a:path>
              </a:pathLst>
            </a:custGeom>
            <a:blipFill>
              <a:blip r:embed="rId7"/>
              <a:stretch>
                <a:fillRect b="-2"/>
              </a:stretch>
            </a:blipFill>
          </p:spPr>
        </p:sp>
      </p:grpSp>
      <p:grpSp>
        <p:nvGrpSpPr>
          <p:cNvPr id="13" name="Group 13"/>
          <p:cNvGrpSpPr/>
          <p:nvPr/>
        </p:nvGrpSpPr>
        <p:grpSpPr>
          <a:xfrm rot="-211310">
            <a:off x="26826" y="351832"/>
            <a:ext cx="2074487" cy="1988444"/>
            <a:chOff x="0" y="0"/>
            <a:chExt cx="2471035" cy="2462049"/>
          </a:xfrm>
        </p:grpSpPr>
        <p:sp>
          <p:nvSpPr>
            <p:cNvPr id="14" name="Freeform 14"/>
            <p:cNvSpPr/>
            <p:nvPr/>
          </p:nvSpPr>
          <p:spPr>
            <a:xfrm>
              <a:off x="0" y="0"/>
              <a:ext cx="2471039" cy="2462022"/>
            </a:xfrm>
            <a:custGeom>
              <a:avLst/>
              <a:gdLst/>
              <a:ahLst/>
              <a:cxnLst/>
              <a:rect l="l" t="t" r="r" b="b"/>
              <a:pathLst>
                <a:path w="2471039" h="2462022">
                  <a:moveTo>
                    <a:pt x="0" y="0"/>
                  </a:moveTo>
                  <a:lnTo>
                    <a:pt x="2471039" y="0"/>
                  </a:lnTo>
                  <a:lnTo>
                    <a:pt x="2471039" y="2462022"/>
                  </a:lnTo>
                  <a:lnTo>
                    <a:pt x="0" y="2462022"/>
                  </a:lnTo>
                  <a:lnTo>
                    <a:pt x="0" y="0"/>
                  </a:lnTo>
                  <a:close/>
                </a:path>
              </a:pathLst>
            </a:custGeom>
            <a:blipFill>
              <a:blip r:embed="rId8"/>
              <a:stretch>
                <a:fillRect t="-182" b="-183"/>
              </a:stretch>
            </a:blipFill>
          </p:spPr>
        </p:sp>
      </p:grpSp>
      <p:grpSp>
        <p:nvGrpSpPr>
          <p:cNvPr id="15" name="Group 15"/>
          <p:cNvGrpSpPr/>
          <p:nvPr/>
        </p:nvGrpSpPr>
        <p:grpSpPr>
          <a:xfrm>
            <a:off x="84864" y="8718194"/>
            <a:ext cx="2110796" cy="1414057"/>
            <a:chOff x="0" y="0"/>
            <a:chExt cx="2514284" cy="1750856"/>
          </a:xfrm>
        </p:grpSpPr>
        <p:sp>
          <p:nvSpPr>
            <p:cNvPr id="16" name="Freeform 16"/>
            <p:cNvSpPr/>
            <p:nvPr/>
          </p:nvSpPr>
          <p:spPr>
            <a:xfrm>
              <a:off x="0" y="0"/>
              <a:ext cx="2514346" cy="1750822"/>
            </a:xfrm>
            <a:custGeom>
              <a:avLst/>
              <a:gdLst/>
              <a:ahLst/>
              <a:cxnLst/>
              <a:rect l="l" t="t" r="r" b="b"/>
              <a:pathLst>
                <a:path w="2514346" h="1750822">
                  <a:moveTo>
                    <a:pt x="0" y="0"/>
                  </a:moveTo>
                  <a:lnTo>
                    <a:pt x="2514346" y="0"/>
                  </a:lnTo>
                  <a:lnTo>
                    <a:pt x="2514346" y="1750822"/>
                  </a:lnTo>
                  <a:lnTo>
                    <a:pt x="0" y="1750822"/>
                  </a:lnTo>
                  <a:lnTo>
                    <a:pt x="0" y="0"/>
                  </a:lnTo>
                  <a:close/>
                </a:path>
              </a:pathLst>
            </a:custGeom>
            <a:blipFill>
              <a:blip r:embed="rId9"/>
              <a:stretch>
                <a:fillRect l="-208" r="-206" b="-1"/>
              </a:stretch>
            </a:blipFill>
          </p:spPr>
        </p:sp>
      </p:grpSp>
      <p:sp>
        <p:nvSpPr>
          <p:cNvPr id="17" name="TextBox 17"/>
          <p:cNvSpPr txBox="1"/>
          <p:nvPr/>
        </p:nvSpPr>
        <p:spPr>
          <a:xfrm>
            <a:off x="3502874" y="2096057"/>
            <a:ext cx="12803926" cy="5416868"/>
          </a:xfrm>
          <a:prstGeom prst="rect">
            <a:avLst/>
          </a:prstGeom>
        </p:spPr>
        <p:txBody>
          <a:bodyPr wrap="square" lIns="0" tIns="0" rIns="0" bIns="0" rtlCol="0" anchor="t">
            <a:spAutoFit/>
          </a:bodyPr>
          <a:lstStyle/>
          <a:p>
            <a:r>
              <a:rPr lang="en-US" sz="4400" dirty="0" err="1">
                <a:latin typeface="Times New Roman" pitchFamily="18" charset="0"/>
                <a:cs typeface="Times New Roman" pitchFamily="18" charset="0"/>
              </a:rPr>
              <a:t>Câu</a:t>
            </a:r>
            <a:r>
              <a:rPr lang="en-US" sz="4400" dirty="0">
                <a:latin typeface="Times New Roman" pitchFamily="18" charset="0"/>
                <a:cs typeface="Times New Roman" pitchFamily="18" charset="0"/>
              </a:rPr>
              <a:t> 18. </a:t>
            </a:r>
            <a:r>
              <a:rPr lang="en-US" sz="4400" dirty="0" err="1">
                <a:latin typeface="Times New Roman" pitchFamily="18" charset="0"/>
                <a:cs typeface="Times New Roman" pitchFamily="18" charset="0"/>
              </a:rPr>
              <a:t>Thực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vât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sinh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gồm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nhóm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nào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sau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đây</a:t>
            </a:r>
            <a:r>
              <a:rPr lang="en-US" sz="4400" dirty="0" smtClean="0">
                <a:latin typeface="Times New Roman" pitchFamily="18" charset="0"/>
                <a:cs typeface="Times New Roman" pitchFamily="18" charset="0"/>
              </a:rPr>
              <a:t>?</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1. </a:t>
            </a:r>
            <a:r>
              <a:rPr lang="en-US" sz="4400" dirty="0" err="1">
                <a:latin typeface="Times New Roman" pitchFamily="18" charset="0"/>
                <a:cs typeface="Times New Roman" pitchFamily="18" charset="0"/>
              </a:rPr>
              <a: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rêu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bèo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tảo</a:t>
            </a:r>
            <a:r>
              <a:rPr lang="en-US" sz="4400" dirty="0">
                <a:latin typeface="Times New Roman" pitchFamily="18" charset="0"/>
                <a:cs typeface="Times New Roman" pitchFamily="18" charset="0"/>
              </a:rPr>
              <a:t>.               </a:t>
            </a:r>
          </a:p>
          <a:p>
            <a:r>
              <a:rPr lang="en-US" sz="4400" dirty="0">
                <a:latin typeface="Times New Roman" pitchFamily="18" charset="0"/>
                <a:cs typeface="Times New Roman" pitchFamily="18" charset="0"/>
              </a:rPr>
              <a:t>2. </a:t>
            </a:r>
            <a:r>
              <a:rPr lang="en-US" sz="4400" dirty="0" err="1">
                <a:latin typeface="Times New Roman" pitchFamily="18" charset="0"/>
                <a:cs typeface="Times New Roman" pitchFamily="18" charset="0"/>
              </a:rPr>
              <a:t>Rêu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bèo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thực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phù</a:t>
            </a:r>
            <a:r>
              <a:rPr lang="en-US" sz="4400" dirty="0">
                <a:latin typeface="Times New Roman" pitchFamily="18" charset="0"/>
                <a:cs typeface="Times New Roman" pitchFamily="18" charset="0"/>
              </a:rPr>
              <a:t> du</a:t>
            </a:r>
          </a:p>
          <a:p>
            <a:r>
              <a:rPr lang="en-US" sz="4400" dirty="0">
                <a:latin typeface="Times New Roman" pitchFamily="18" charset="0"/>
                <a:cs typeface="Times New Roman" pitchFamily="18" charset="0"/>
              </a:rPr>
              <a:t>3. </a:t>
            </a:r>
            <a:r>
              <a:rPr lang="en-US" sz="4400" dirty="0" err="1">
                <a:latin typeface="Times New Roman" pitchFamily="18" charset="0"/>
                <a:cs typeface="Times New Roman" pitchFamily="18" charset="0"/>
              </a:rPr>
              <a: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rau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muống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bèo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rau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càng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cua</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4. </a:t>
            </a:r>
            <a:r>
              <a:rPr lang="en-US" sz="4400" dirty="0" err="1">
                <a:latin typeface="Times New Roman" pitchFamily="18" charset="0"/>
                <a:cs typeface="Times New Roman" pitchFamily="18" charset="0"/>
              </a:rPr>
              <a:t>Sen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súng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rau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muống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tảo</a:t>
            </a:r>
            <a:r>
              <a:rPr lang="en-US" sz="4400" dirty="0">
                <a:latin typeface="Times New Roman" pitchFamily="18" charset="0"/>
                <a:cs typeface="Times New Roman" pitchFamily="18" charset="0"/>
              </a:rPr>
              <a:t>, san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5. </a:t>
            </a:r>
            <a:r>
              <a:rPr lang="en-US" sz="4400" dirty="0" err="1">
                <a:latin typeface="Times New Roman" pitchFamily="18" charset="0"/>
                <a:cs typeface="Times New Roman" pitchFamily="18" charset="0"/>
              </a:rPr>
              <a:t>Sen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tảo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thực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phù</a:t>
            </a:r>
            <a:r>
              <a:rPr lang="en-US" sz="4400" dirty="0">
                <a:latin typeface="Times New Roman" pitchFamily="18" charset="0"/>
                <a:cs typeface="Times New Roman" pitchFamily="18" charset="0"/>
              </a:rPr>
              <a:t> du, </a:t>
            </a:r>
            <a:r>
              <a:rPr lang="en-US" sz="4400" dirty="0" err="1">
                <a:latin typeface="Times New Roman" pitchFamily="18" charset="0"/>
                <a:cs typeface="Times New Roman" pitchFamily="18" charset="0"/>
              </a:rPr>
              <a:t>luân</a:t>
            </a:r>
            <a:r>
              <a:rPr lang="en-US" sz="4400" dirty="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trùng</a:t>
            </a:r>
            <a:endParaRPr lang="en-US" sz="4400" dirty="0" smtClean="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A. 1,2,3             B. 1,2,4         C. 2,3,4              D. 3,4,5</a:t>
            </a:r>
          </a:p>
        </p:txBody>
      </p:sp>
      <p:grpSp>
        <p:nvGrpSpPr>
          <p:cNvPr id="18" name="Group 18"/>
          <p:cNvGrpSpPr/>
          <p:nvPr/>
        </p:nvGrpSpPr>
        <p:grpSpPr>
          <a:xfrm rot="403428">
            <a:off x="16137439" y="30573"/>
            <a:ext cx="2231793" cy="2215512"/>
            <a:chOff x="0" y="0"/>
            <a:chExt cx="2658411" cy="2743200"/>
          </a:xfrm>
        </p:grpSpPr>
        <p:sp>
          <p:nvSpPr>
            <p:cNvPr id="19" name="Freeform 19"/>
            <p:cNvSpPr/>
            <p:nvPr/>
          </p:nvSpPr>
          <p:spPr>
            <a:xfrm>
              <a:off x="0" y="0"/>
              <a:ext cx="2658364" cy="2743200"/>
            </a:xfrm>
            <a:custGeom>
              <a:avLst/>
              <a:gdLst/>
              <a:ahLst/>
              <a:cxnLst/>
              <a:rect l="l" t="t" r="r" b="b"/>
              <a:pathLst>
                <a:path w="2658364" h="2743200">
                  <a:moveTo>
                    <a:pt x="0" y="0"/>
                  </a:moveTo>
                  <a:lnTo>
                    <a:pt x="2658364" y="0"/>
                  </a:lnTo>
                  <a:lnTo>
                    <a:pt x="2658364" y="2743200"/>
                  </a:lnTo>
                  <a:lnTo>
                    <a:pt x="0" y="2743200"/>
                  </a:lnTo>
                  <a:lnTo>
                    <a:pt x="0" y="0"/>
                  </a:lnTo>
                  <a:close/>
                </a:path>
              </a:pathLst>
            </a:custGeom>
            <a:blipFill>
              <a:blip r:embed="rId10"/>
              <a:stretch>
                <a:fillRect l="-161" r="-163"/>
              </a:stretch>
            </a:blipFill>
          </p:spPr>
        </p:sp>
      </p:grpSp>
      <p:grpSp>
        <p:nvGrpSpPr>
          <p:cNvPr id="20" name="Group 20"/>
          <p:cNvGrpSpPr/>
          <p:nvPr/>
        </p:nvGrpSpPr>
        <p:grpSpPr>
          <a:xfrm rot="-417858">
            <a:off x="16163542" y="8272565"/>
            <a:ext cx="1949620" cy="1903259"/>
            <a:chOff x="0" y="0"/>
            <a:chExt cx="2322299" cy="2356576"/>
          </a:xfrm>
        </p:grpSpPr>
        <p:sp>
          <p:nvSpPr>
            <p:cNvPr id="21" name="Freeform 21"/>
            <p:cNvSpPr/>
            <p:nvPr/>
          </p:nvSpPr>
          <p:spPr>
            <a:xfrm>
              <a:off x="0" y="0"/>
              <a:ext cx="2322322" cy="2356612"/>
            </a:xfrm>
            <a:custGeom>
              <a:avLst/>
              <a:gdLst/>
              <a:ahLst/>
              <a:cxnLst/>
              <a:rect l="l" t="t" r="r" b="b"/>
              <a:pathLst>
                <a:path w="2322322" h="2356612">
                  <a:moveTo>
                    <a:pt x="0" y="0"/>
                  </a:moveTo>
                  <a:lnTo>
                    <a:pt x="2322322" y="0"/>
                  </a:lnTo>
                  <a:lnTo>
                    <a:pt x="2322322" y="2356612"/>
                  </a:lnTo>
                  <a:lnTo>
                    <a:pt x="0" y="2356612"/>
                  </a:lnTo>
                  <a:lnTo>
                    <a:pt x="0" y="0"/>
                  </a:lnTo>
                  <a:close/>
                </a:path>
              </a:pathLst>
            </a:custGeom>
            <a:blipFill>
              <a:blip r:embed="rId11"/>
              <a:stretch>
                <a:fillRect l="-192" r="-191" b="1"/>
              </a:stretch>
            </a:blipFill>
          </p:spPr>
        </p:sp>
      </p:grpSp>
      <p:grpSp>
        <p:nvGrpSpPr>
          <p:cNvPr id="22" name="Group 22"/>
          <p:cNvGrpSpPr/>
          <p:nvPr/>
        </p:nvGrpSpPr>
        <p:grpSpPr>
          <a:xfrm rot="-547271">
            <a:off x="101979" y="4522381"/>
            <a:ext cx="1832850" cy="1840194"/>
            <a:chOff x="0" y="0"/>
            <a:chExt cx="2183208" cy="2278491"/>
          </a:xfrm>
        </p:grpSpPr>
        <p:sp>
          <p:nvSpPr>
            <p:cNvPr id="23" name="Freeform 23"/>
            <p:cNvSpPr/>
            <p:nvPr/>
          </p:nvSpPr>
          <p:spPr>
            <a:xfrm>
              <a:off x="0" y="0"/>
              <a:ext cx="2183257" cy="2278507"/>
            </a:xfrm>
            <a:custGeom>
              <a:avLst/>
              <a:gdLst/>
              <a:ahLst/>
              <a:cxnLst/>
              <a:rect l="l" t="t" r="r" b="b"/>
              <a:pathLst>
                <a:path w="2183257" h="2278507">
                  <a:moveTo>
                    <a:pt x="0" y="0"/>
                  </a:moveTo>
                  <a:lnTo>
                    <a:pt x="2183257" y="0"/>
                  </a:lnTo>
                  <a:lnTo>
                    <a:pt x="2183257" y="2278507"/>
                  </a:lnTo>
                  <a:lnTo>
                    <a:pt x="0" y="2278507"/>
                  </a:lnTo>
                  <a:lnTo>
                    <a:pt x="0" y="0"/>
                  </a:lnTo>
                  <a:close/>
                </a:path>
              </a:pathLst>
            </a:custGeom>
            <a:blipFill>
              <a:blip r:embed="rId12"/>
              <a:stretch>
                <a:fillRect l="-152" r="-150"/>
              </a:stretch>
            </a:blipFill>
          </p:spPr>
        </p:sp>
      </p:grpSp>
      <p:grpSp>
        <p:nvGrpSpPr>
          <p:cNvPr id="24" name="Group 24"/>
          <p:cNvGrpSpPr/>
          <p:nvPr/>
        </p:nvGrpSpPr>
        <p:grpSpPr>
          <a:xfrm rot="808354">
            <a:off x="16687175" y="4165581"/>
            <a:ext cx="1638487" cy="2078998"/>
            <a:chOff x="0" y="0"/>
            <a:chExt cx="1951691" cy="2574172"/>
          </a:xfrm>
        </p:grpSpPr>
        <p:sp>
          <p:nvSpPr>
            <p:cNvPr id="25" name="Freeform 25"/>
            <p:cNvSpPr/>
            <p:nvPr/>
          </p:nvSpPr>
          <p:spPr>
            <a:xfrm>
              <a:off x="0" y="0"/>
              <a:ext cx="1951736" cy="2574163"/>
            </a:xfrm>
            <a:custGeom>
              <a:avLst/>
              <a:gdLst/>
              <a:ahLst/>
              <a:cxnLst/>
              <a:rect l="l" t="t" r="r" b="b"/>
              <a:pathLst>
                <a:path w="1951736" h="2574163">
                  <a:moveTo>
                    <a:pt x="0" y="0"/>
                  </a:moveTo>
                  <a:lnTo>
                    <a:pt x="1951736" y="0"/>
                  </a:lnTo>
                  <a:lnTo>
                    <a:pt x="1951736" y="2574163"/>
                  </a:lnTo>
                  <a:lnTo>
                    <a:pt x="0" y="2574163"/>
                  </a:lnTo>
                  <a:lnTo>
                    <a:pt x="0" y="0"/>
                  </a:lnTo>
                  <a:close/>
                </a:path>
              </a:pathLst>
            </a:custGeom>
            <a:blipFill>
              <a:blip r:embed="rId13"/>
              <a:stretch>
                <a:fillRect l="-28" r="-26"/>
              </a:stretch>
            </a:blipFill>
          </p:spPr>
        </p:sp>
      </p:grpSp>
      <p:sp>
        <p:nvSpPr>
          <p:cNvPr id="2" name="Oval 1"/>
          <p:cNvSpPr/>
          <p:nvPr/>
        </p:nvSpPr>
        <p:spPr>
          <a:xfrm>
            <a:off x="6743996" y="6667500"/>
            <a:ext cx="1143000" cy="99689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itchFamily="18" charset="0"/>
                <a:cs typeface="Times New Roman" pitchFamily="18" charset="0"/>
              </a:rPr>
              <a:t>B</a:t>
            </a:r>
            <a:r>
              <a:rPr lang="en-US" sz="4400" dirty="0" smtClean="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358456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771932" y="594970"/>
            <a:ext cx="17059250" cy="9220200"/>
            <a:chOff x="0" y="0"/>
            <a:chExt cx="20320203" cy="11416259"/>
          </a:xfrm>
        </p:grpSpPr>
        <p:sp>
          <p:nvSpPr>
            <p:cNvPr id="7" name="Freeform 7"/>
            <p:cNvSpPr/>
            <p:nvPr/>
          </p:nvSpPr>
          <p:spPr>
            <a:xfrm>
              <a:off x="0" y="0"/>
              <a:ext cx="20320254" cy="11416284"/>
            </a:xfrm>
            <a:custGeom>
              <a:avLst/>
              <a:gdLst/>
              <a:ahLst/>
              <a:cxnLst/>
              <a:rect l="l" t="t" r="r" b="b"/>
              <a:pathLst>
                <a:path w="20320254" h="11416284">
                  <a:moveTo>
                    <a:pt x="0" y="0"/>
                  </a:moveTo>
                  <a:lnTo>
                    <a:pt x="20320254" y="0"/>
                  </a:lnTo>
                  <a:lnTo>
                    <a:pt x="20320254" y="11416284"/>
                  </a:lnTo>
                  <a:lnTo>
                    <a:pt x="0" y="11416284"/>
                  </a:lnTo>
                  <a:lnTo>
                    <a:pt x="0" y="0"/>
                  </a:lnTo>
                  <a:close/>
                </a:path>
              </a:pathLst>
            </a:custGeom>
            <a:blipFill>
              <a:blip r:embed="rId3"/>
              <a:stretch>
                <a:fillRect t="-196" b="-195"/>
              </a:stretch>
            </a:blipFill>
          </p:spPr>
        </p:sp>
      </p:grpSp>
      <p:sp>
        <p:nvSpPr>
          <p:cNvPr id="8" name="Freeform 8"/>
          <p:cNvSpPr/>
          <p:nvPr/>
        </p:nvSpPr>
        <p:spPr>
          <a:xfrm>
            <a:off x="1969287" y="1319567"/>
            <a:ext cx="15404141" cy="8079166"/>
          </a:xfrm>
          <a:custGeom>
            <a:avLst/>
            <a:gdLst/>
            <a:ahLst/>
            <a:cxnLst/>
            <a:rect l="l" t="t" r="r" b="b"/>
            <a:pathLst>
              <a:path w="12389849" h="7009419">
                <a:moveTo>
                  <a:pt x="0" y="0"/>
                </a:moveTo>
                <a:lnTo>
                  <a:pt x="12389849" y="0"/>
                </a:lnTo>
                <a:lnTo>
                  <a:pt x="12389849" y="7009419"/>
                </a:lnTo>
                <a:lnTo>
                  <a:pt x="0" y="70094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9" name="Group 9"/>
          <p:cNvGrpSpPr/>
          <p:nvPr/>
        </p:nvGrpSpPr>
        <p:grpSpPr>
          <a:xfrm rot="1173307">
            <a:off x="8078518" y="9126609"/>
            <a:ext cx="1404737" cy="1316987"/>
            <a:chOff x="0" y="0"/>
            <a:chExt cx="1673259" cy="1630667"/>
          </a:xfrm>
        </p:grpSpPr>
        <p:sp>
          <p:nvSpPr>
            <p:cNvPr id="10" name="Freeform 10"/>
            <p:cNvSpPr/>
            <p:nvPr/>
          </p:nvSpPr>
          <p:spPr>
            <a:xfrm>
              <a:off x="0" y="0"/>
              <a:ext cx="1673225" cy="1630680"/>
            </a:xfrm>
            <a:custGeom>
              <a:avLst/>
              <a:gdLst/>
              <a:ahLst/>
              <a:cxnLst/>
              <a:rect l="l" t="t" r="r" b="b"/>
              <a:pathLst>
                <a:path w="1673225" h="1630680">
                  <a:moveTo>
                    <a:pt x="0" y="0"/>
                  </a:moveTo>
                  <a:lnTo>
                    <a:pt x="1673225" y="0"/>
                  </a:lnTo>
                  <a:lnTo>
                    <a:pt x="1673225" y="1630680"/>
                  </a:lnTo>
                  <a:lnTo>
                    <a:pt x="0" y="1630680"/>
                  </a:lnTo>
                  <a:lnTo>
                    <a:pt x="0" y="0"/>
                  </a:lnTo>
                  <a:close/>
                </a:path>
              </a:pathLst>
            </a:custGeom>
            <a:blipFill>
              <a:blip r:embed="rId6"/>
              <a:stretch>
                <a:fillRect t="-139" r="-2" b="-139"/>
              </a:stretch>
            </a:blipFill>
          </p:spPr>
        </p:sp>
      </p:grpSp>
      <p:grpSp>
        <p:nvGrpSpPr>
          <p:cNvPr id="11" name="Group 11"/>
          <p:cNvGrpSpPr/>
          <p:nvPr/>
        </p:nvGrpSpPr>
        <p:grpSpPr>
          <a:xfrm>
            <a:off x="8077200" y="-74653"/>
            <a:ext cx="1407384" cy="1567713"/>
            <a:chOff x="0" y="0"/>
            <a:chExt cx="1676412" cy="1941109"/>
          </a:xfrm>
        </p:grpSpPr>
        <p:sp>
          <p:nvSpPr>
            <p:cNvPr id="12" name="Freeform 12"/>
            <p:cNvSpPr/>
            <p:nvPr/>
          </p:nvSpPr>
          <p:spPr>
            <a:xfrm>
              <a:off x="0" y="0"/>
              <a:ext cx="1676400" cy="1941068"/>
            </a:xfrm>
            <a:custGeom>
              <a:avLst/>
              <a:gdLst/>
              <a:ahLst/>
              <a:cxnLst/>
              <a:rect l="l" t="t" r="r" b="b"/>
              <a:pathLst>
                <a:path w="1676400" h="1941068">
                  <a:moveTo>
                    <a:pt x="0" y="0"/>
                  </a:moveTo>
                  <a:lnTo>
                    <a:pt x="1676400" y="0"/>
                  </a:lnTo>
                  <a:lnTo>
                    <a:pt x="1676400" y="1941068"/>
                  </a:lnTo>
                  <a:lnTo>
                    <a:pt x="0" y="1941068"/>
                  </a:lnTo>
                  <a:lnTo>
                    <a:pt x="0" y="0"/>
                  </a:lnTo>
                  <a:close/>
                </a:path>
              </a:pathLst>
            </a:custGeom>
            <a:blipFill>
              <a:blip r:embed="rId7"/>
              <a:stretch>
                <a:fillRect b="-2"/>
              </a:stretch>
            </a:blipFill>
          </p:spPr>
        </p:sp>
      </p:grpSp>
      <p:grpSp>
        <p:nvGrpSpPr>
          <p:cNvPr id="13" name="Group 13"/>
          <p:cNvGrpSpPr/>
          <p:nvPr/>
        </p:nvGrpSpPr>
        <p:grpSpPr>
          <a:xfrm rot="-211310">
            <a:off x="26826" y="351832"/>
            <a:ext cx="2074487" cy="1988444"/>
            <a:chOff x="0" y="0"/>
            <a:chExt cx="2471035" cy="2462049"/>
          </a:xfrm>
        </p:grpSpPr>
        <p:sp>
          <p:nvSpPr>
            <p:cNvPr id="14" name="Freeform 14"/>
            <p:cNvSpPr/>
            <p:nvPr/>
          </p:nvSpPr>
          <p:spPr>
            <a:xfrm>
              <a:off x="0" y="0"/>
              <a:ext cx="2471039" cy="2462022"/>
            </a:xfrm>
            <a:custGeom>
              <a:avLst/>
              <a:gdLst/>
              <a:ahLst/>
              <a:cxnLst/>
              <a:rect l="l" t="t" r="r" b="b"/>
              <a:pathLst>
                <a:path w="2471039" h="2462022">
                  <a:moveTo>
                    <a:pt x="0" y="0"/>
                  </a:moveTo>
                  <a:lnTo>
                    <a:pt x="2471039" y="0"/>
                  </a:lnTo>
                  <a:lnTo>
                    <a:pt x="2471039" y="2462022"/>
                  </a:lnTo>
                  <a:lnTo>
                    <a:pt x="0" y="2462022"/>
                  </a:lnTo>
                  <a:lnTo>
                    <a:pt x="0" y="0"/>
                  </a:lnTo>
                  <a:close/>
                </a:path>
              </a:pathLst>
            </a:custGeom>
            <a:blipFill>
              <a:blip r:embed="rId8"/>
              <a:stretch>
                <a:fillRect t="-182" b="-183"/>
              </a:stretch>
            </a:blipFill>
          </p:spPr>
        </p:sp>
      </p:grpSp>
      <p:grpSp>
        <p:nvGrpSpPr>
          <p:cNvPr id="15" name="Group 15"/>
          <p:cNvGrpSpPr/>
          <p:nvPr/>
        </p:nvGrpSpPr>
        <p:grpSpPr>
          <a:xfrm>
            <a:off x="84864" y="8718194"/>
            <a:ext cx="2110796" cy="1414057"/>
            <a:chOff x="0" y="0"/>
            <a:chExt cx="2514284" cy="1750856"/>
          </a:xfrm>
        </p:grpSpPr>
        <p:sp>
          <p:nvSpPr>
            <p:cNvPr id="16" name="Freeform 16"/>
            <p:cNvSpPr/>
            <p:nvPr/>
          </p:nvSpPr>
          <p:spPr>
            <a:xfrm>
              <a:off x="0" y="0"/>
              <a:ext cx="2514346" cy="1750822"/>
            </a:xfrm>
            <a:custGeom>
              <a:avLst/>
              <a:gdLst/>
              <a:ahLst/>
              <a:cxnLst/>
              <a:rect l="l" t="t" r="r" b="b"/>
              <a:pathLst>
                <a:path w="2514346" h="1750822">
                  <a:moveTo>
                    <a:pt x="0" y="0"/>
                  </a:moveTo>
                  <a:lnTo>
                    <a:pt x="2514346" y="0"/>
                  </a:lnTo>
                  <a:lnTo>
                    <a:pt x="2514346" y="1750822"/>
                  </a:lnTo>
                  <a:lnTo>
                    <a:pt x="0" y="1750822"/>
                  </a:lnTo>
                  <a:lnTo>
                    <a:pt x="0" y="0"/>
                  </a:lnTo>
                  <a:close/>
                </a:path>
              </a:pathLst>
            </a:custGeom>
            <a:blipFill>
              <a:blip r:embed="rId9"/>
              <a:stretch>
                <a:fillRect l="-208" r="-206" b="-1"/>
              </a:stretch>
            </a:blipFill>
          </p:spPr>
        </p:sp>
      </p:grpSp>
      <p:sp>
        <p:nvSpPr>
          <p:cNvPr id="17" name="TextBox 17"/>
          <p:cNvSpPr txBox="1"/>
          <p:nvPr/>
        </p:nvSpPr>
        <p:spPr>
          <a:xfrm>
            <a:off x="3651142" y="2056939"/>
            <a:ext cx="11963400" cy="6771084"/>
          </a:xfrm>
          <a:prstGeom prst="rect">
            <a:avLst/>
          </a:prstGeom>
        </p:spPr>
        <p:txBody>
          <a:bodyPr wrap="square" lIns="0" tIns="0" rIns="0" bIns="0" rtlCol="0" anchor="t">
            <a:spAutoFit/>
          </a:bodyPr>
          <a:lstStyle/>
          <a:p>
            <a:r>
              <a:rPr lang="en-US" sz="4400" dirty="0" err="1">
                <a:latin typeface="Times New Roman" pitchFamily="18" charset="0"/>
                <a:cs typeface="Times New Roman" pitchFamily="18" charset="0"/>
              </a:rPr>
              <a:t>Câu</a:t>
            </a:r>
            <a:r>
              <a:rPr lang="en-US" sz="4400" dirty="0">
                <a:latin typeface="Times New Roman" pitchFamily="18" charset="0"/>
                <a:cs typeface="Times New Roman" pitchFamily="18" charset="0"/>
              </a:rPr>
              <a:t> 19. </a:t>
            </a:r>
            <a:r>
              <a:rPr lang="en-US" sz="4400" dirty="0" err="1">
                <a:latin typeface="Times New Roman" pitchFamily="18" charset="0"/>
                <a:cs typeface="Times New Roman" pitchFamily="18" charset="0"/>
              </a:rPr>
              <a:t>Loại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nào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sau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thức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ăn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thiết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yéu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ấu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tôm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a:t>
            </a:r>
            <a:r>
              <a:rPr lang="en-US" sz="4400" dirty="0" smtClean="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pPr marL="742950" indent="-742950">
              <a:buAutoNum type="alphaUcPeriod"/>
            </a:pP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Thực</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bậc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cao</a:t>
            </a:r>
            <a:r>
              <a:rPr lang="en-US" sz="4400" dirty="0">
                <a:latin typeface="Times New Roman" pitchFamily="18" charset="0"/>
                <a:cs typeface="Times New Roman" pitchFamily="18" charset="0"/>
              </a:rPr>
              <a:t>  </a:t>
            </a:r>
            <a:endParaRPr lang="en-US" sz="4400" dirty="0" smtClean="0">
              <a:latin typeface="Times New Roman" pitchFamily="18" charset="0"/>
              <a:cs typeface="Times New Roman" pitchFamily="18" charset="0"/>
            </a:endParaRPr>
          </a:p>
          <a:p>
            <a:r>
              <a:rPr lang="en-US" sz="4400" dirty="0" smtClean="0">
                <a:latin typeface="Times New Roman" pitchFamily="18" charset="0"/>
                <a:cs typeface="Times New Roman" pitchFamily="18" charset="0"/>
              </a:rPr>
              <a:t>                    </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B. </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Động</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phù</a:t>
            </a:r>
            <a:r>
              <a:rPr lang="en-US" sz="4400" dirty="0">
                <a:latin typeface="Times New Roman" pitchFamily="18" charset="0"/>
                <a:cs typeface="Times New Roman" pitchFamily="18" charset="0"/>
              </a:rPr>
              <a:t> du. </a:t>
            </a:r>
            <a:endParaRPr lang="en-US" sz="4400" dirty="0" smtClean="0">
              <a:latin typeface="Times New Roman" pitchFamily="18" charset="0"/>
              <a:cs typeface="Times New Roman" pitchFamily="18" charset="0"/>
            </a:endParaRPr>
          </a:p>
          <a:p>
            <a:r>
              <a:rPr lang="en-US" sz="4400" dirty="0" smtClean="0">
                <a:latin typeface="Times New Roman" pitchFamily="18" charset="0"/>
                <a:cs typeface="Times New Roman" pitchFamily="18" charset="0"/>
              </a:rPr>
              <a:t>      </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C. </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Động</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đáy</a:t>
            </a:r>
            <a:r>
              <a:rPr lang="en-US" sz="4400" dirty="0" smtClean="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D. </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Động</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sinh</a:t>
            </a:r>
            <a:endParaRPr lang="en-US" sz="4400" dirty="0">
              <a:latin typeface="Times New Roman" pitchFamily="18" charset="0"/>
              <a:cs typeface="Times New Roman" pitchFamily="18" charset="0"/>
            </a:endParaRPr>
          </a:p>
        </p:txBody>
      </p:sp>
      <p:grpSp>
        <p:nvGrpSpPr>
          <p:cNvPr id="18" name="Group 18"/>
          <p:cNvGrpSpPr/>
          <p:nvPr/>
        </p:nvGrpSpPr>
        <p:grpSpPr>
          <a:xfrm rot="403428">
            <a:off x="16137439" y="30573"/>
            <a:ext cx="2231793" cy="2215512"/>
            <a:chOff x="0" y="0"/>
            <a:chExt cx="2658411" cy="2743200"/>
          </a:xfrm>
        </p:grpSpPr>
        <p:sp>
          <p:nvSpPr>
            <p:cNvPr id="19" name="Freeform 19"/>
            <p:cNvSpPr/>
            <p:nvPr/>
          </p:nvSpPr>
          <p:spPr>
            <a:xfrm>
              <a:off x="0" y="0"/>
              <a:ext cx="2658364" cy="2743200"/>
            </a:xfrm>
            <a:custGeom>
              <a:avLst/>
              <a:gdLst/>
              <a:ahLst/>
              <a:cxnLst/>
              <a:rect l="l" t="t" r="r" b="b"/>
              <a:pathLst>
                <a:path w="2658364" h="2743200">
                  <a:moveTo>
                    <a:pt x="0" y="0"/>
                  </a:moveTo>
                  <a:lnTo>
                    <a:pt x="2658364" y="0"/>
                  </a:lnTo>
                  <a:lnTo>
                    <a:pt x="2658364" y="2743200"/>
                  </a:lnTo>
                  <a:lnTo>
                    <a:pt x="0" y="2743200"/>
                  </a:lnTo>
                  <a:lnTo>
                    <a:pt x="0" y="0"/>
                  </a:lnTo>
                  <a:close/>
                </a:path>
              </a:pathLst>
            </a:custGeom>
            <a:blipFill>
              <a:blip r:embed="rId10"/>
              <a:stretch>
                <a:fillRect l="-161" r="-163"/>
              </a:stretch>
            </a:blipFill>
          </p:spPr>
        </p:sp>
      </p:grpSp>
      <p:grpSp>
        <p:nvGrpSpPr>
          <p:cNvPr id="20" name="Group 20"/>
          <p:cNvGrpSpPr/>
          <p:nvPr/>
        </p:nvGrpSpPr>
        <p:grpSpPr>
          <a:xfrm rot="-417858">
            <a:off x="16163542" y="8272565"/>
            <a:ext cx="1949620" cy="1903259"/>
            <a:chOff x="0" y="0"/>
            <a:chExt cx="2322299" cy="2356576"/>
          </a:xfrm>
        </p:grpSpPr>
        <p:sp>
          <p:nvSpPr>
            <p:cNvPr id="21" name="Freeform 21"/>
            <p:cNvSpPr/>
            <p:nvPr/>
          </p:nvSpPr>
          <p:spPr>
            <a:xfrm>
              <a:off x="0" y="0"/>
              <a:ext cx="2322322" cy="2356612"/>
            </a:xfrm>
            <a:custGeom>
              <a:avLst/>
              <a:gdLst/>
              <a:ahLst/>
              <a:cxnLst/>
              <a:rect l="l" t="t" r="r" b="b"/>
              <a:pathLst>
                <a:path w="2322322" h="2356612">
                  <a:moveTo>
                    <a:pt x="0" y="0"/>
                  </a:moveTo>
                  <a:lnTo>
                    <a:pt x="2322322" y="0"/>
                  </a:lnTo>
                  <a:lnTo>
                    <a:pt x="2322322" y="2356612"/>
                  </a:lnTo>
                  <a:lnTo>
                    <a:pt x="0" y="2356612"/>
                  </a:lnTo>
                  <a:lnTo>
                    <a:pt x="0" y="0"/>
                  </a:lnTo>
                  <a:close/>
                </a:path>
              </a:pathLst>
            </a:custGeom>
            <a:blipFill>
              <a:blip r:embed="rId11"/>
              <a:stretch>
                <a:fillRect l="-192" r="-191" b="1"/>
              </a:stretch>
            </a:blipFill>
          </p:spPr>
        </p:sp>
      </p:grpSp>
      <p:grpSp>
        <p:nvGrpSpPr>
          <p:cNvPr id="22" name="Group 22"/>
          <p:cNvGrpSpPr/>
          <p:nvPr/>
        </p:nvGrpSpPr>
        <p:grpSpPr>
          <a:xfrm rot="-547271">
            <a:off x="101979" y="4522381"/>
            <a:ext cx="1832850" cy="1840194"/>
            <a:chOff x="0" y="0"/>
            <a:chExt cx="2183208" cy="2278491"/>
          </a:xfrm>
        </p:grpSpPr>
        <p:sp>
          <p:nvSpPr>
            <p:cNvPr id="23" name="Freeform 23"/>
            <p:cNvSpPr/>
            <p:nvPr/>
          </p:nvSpPr>
          <p:spPr>
            <a:xfrm>
              <a:off x="0" y="0"/>
              <a:ext cx="2183257" cy="2278507"/>
            </a:xfrm>
            <a:custGeom>
              <a:avLst/>
              <a:gdLst/>
              <a:ahLst/>
              <a:cxnLst/>
              <a:rect l="l" t="t" r="r" b="b"/>
              <a:pathLst>
                <a:path w="2183257" h="2278507">
                  <a:moveTo>
                    <a:pt x="0" y="0"/>
                  </a:moveTo>
                  <a:lnTo>
                    <a:pt x="2183257" y="0"/>
                  </a:lnTo>
                  <a:lnTo>
                    <a:pt x="2183257" y="2278507"/>
                  </a:lnTo>
                  <a:lnTo>
                    <a:pt x="0" y="2278507"/>
                  </a:lnTo>
                  <a:lnTo>
                    <a:pt x="0" y="0"/>
                  </a:lnTo>
                  <a:close/>
                </a:path>
              </a:pathLst>
            </a:custGeom>
            <a:blipFill>
              <a:blip r:embed="rId12"/>
              <a:stretch>
                <a:fillRect l="-152" r="-150"/>
              </a:stretch>
            </a:blipFill>
          </p:spPr>
        </p:sp>
      </p:grpSp>
      <p:grpSp>
        <p:nvGrpSpPr>
          <p:cNvPr id="24" name="Group 24"/>
          <p:cNvGrpSpPr/>
          <p:nvPr/>
        </p:nvGrpSpPr>
        <p:grpSpPr>
          <a:xfrm rot="808354">
            <a:off x="16687175" y="4165581"/>
            <a:ext cx="1638487" cy="2078998"/>
            <a:chOff x="0" y="0"/>
            <a:chExt cx="1951691" cy="2574172"/>
          </a:xfrm>
        </p:grpSpPr>
        <p:sp>
          <p:nvSpPr>
            <p:cNvPr id="25" name="Freeform 25"/>
            <p:cNvSpPr/>
            <p:nvPr/>
          </p:nvSpPr>
          <p:spPr>
            <a:xfrm>
              <a:off x="0" y="0"/>
              <a:ext cx="1951736" cy="2574163"/>
            </a:xfrm>
            <a:custGeom>
              <a:avLst/>
              <a:gdLst/>
              <a:ahLst/>
              <a:cxnLst/>
              <a:rect l="l" t="t" r="r" b="b"/>
              <a:pathLst>
                <a:path w="1951736" h="2574163">
                  <a:moveTo>
                    <a:pt x="0" y="0"/>
                  </a:moveTo>
                  <a:lnTo>
                    <a:pt x="1951736" y="0"/>
                  </a:lnTo>
                  <a:lnTo>
                    <a:pt x="1951736" y="2574163"/>
                  </a:lnTo>
                  <a:lnTo>
                    <a:pt x="0" y="2574163"/>
                  </a:lnTo>
                  <a:lnTo>
                    <a:pt x="0" y="0"/>
                  </a:lnTo>
                  <a:close/>
                </a:path>
              </a:pathLst>
            </a:custGeom>
            <a:blipFill>
              <a:blip r:embed="rId13"/>
              <a:stretch>
                <a:fillRect l="-28" r="-26"/>
              </a:stretch>
            </a:blipFill>
          </p:spPr>
        </p:sp>
      </p:grpSp>
      <p:sp>
        <p:nvSpPr>
          <p:cNvPr id="2" name="Oval 1"/>
          <p:cNvSpPr/>
          <p:nvPr/>
        </p:nvSpPr>
        <p:spPr>
          <a:xfrm>
            <a:off x="3352800" y="5282722"/>
            <a:ext cx="1143000" cy="99689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itchFamily="18" charset="0"/>
                <a:cs typeface="Times New Roman" pitchFamily="18" charset="0"/>
              </a:rPr>
              <a:t>B</a:t>
            </a:r>
            <a:r>
              <a:rPr lang="en-US" sz="4400" dirty="0" smtClean="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358456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771932" y="594970"/>
            <a:ext cx="17059250" cy="9220200"/>
            <a:chOff x="0" y="0"/>
            <a:chExt cx="20320203" cy="11416259"/>
          </a:xfrm>
        </p:grpSpPr>
        <p:sp>
          <p:nvSpPr>
            <p:cNvPr id="7" name="Freeform 7"/>
            <p:cNvSpPr/>
            <p:nvPr/>
          </p:nvSpPr>
          <p:spPr>
            <a:xfrm>
              <a:off x="0" y="0"/>
              <a:ext cx="20320254" cy="11416284"/>
            </a:xfrm>
            <a:custGeom>
              <a:avLst/>
              <a:gdLst/>
              <a:ahLst/>
              <a:cxnLst/>
              <a:rect l="l" t="t" r="r" b="b"/>
              <a:pathLst>
                <a:path w="20320254" h="11416284">
                  <a:moveTo>
                    <a:pt x="0" y="0"/>
                  </a:moveTo>
                  <a:lnTo>
                    <a:pt x="20320254" y="0"/>
                  </a:lnTo>
                  <a:lnTo>
                    <a:pt x="20320254" y="11416284"/>
                  </a:lnTo>
                  <a:lnTo>
                    <a:pt x="0" y="11416284"/>
                  </a:lnTo>
                  <a:lnTo>
                    <a:pt x="0" y="0"/>
                  </a:lnTo>
                  <a:close/>
                </a:path>
              </a:pathLst>
            </a:custGeom>
            <a:blipFill>
              <a:blip r:embed="rId3"/>
              <a:stretch>
                <a:fillRect t="-196" b="-195"/>
              </a:stretch>
            </a:blipFill>
          </p:spPr>
        </p:sp>
      </p:grpSp>
      <p:sp>
        <p:nvSpPr>
          <p:cNvPr id="8" name="Freeform 8"/>
          <p:cNvSpPr/>
          <p:nvPr/>
        </p:nvSpPr>
        <p:spPr>
          <a:xfrm>
            <a:off x="1969287" y="1319567"/>
            <a:ext cx="15404141" cy="8079166"/>
          </a:xfrm>
          <a:custGeom>
            <a:avLst/>
            <a:gdLst/>
            <a:ahLst/>
            <a:cxnLst/>
            <a:rect l="l" t="t" r="r" b="b"/>
            <a:pathLst>
              <a:path w="12389849" h="7009419">
                <a:moveTo>
                  <a:pt x="0" y="0"/>
                </a:moveTo>
                <a:lnTo>
                  <a:pt x="12389849" y="0"/>
                </a:lnTo>
                <a:lnTo>
                  <a:pt x="12389849" y="7009419"/>
                </a:lnTo>
                <a:lnTo>
                  <a:pt x="0" y="70094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dirty="0"/>
          </a:p>
        </p:txBody>
      </p:sp>
      <p:grpSp>
        <p:nvGrpSpPr>
          <p:cNvPr id="9" name="Group 9"/>
          <p:cNvGrpSpPr/>
          <p:nvPr/>
        </p:nvGrpSpPr>
        <p:grpSpPr>
          <a:xfrm rot="1173307">
            <a:off x="8078518" y="9126609"/>
            <a:ext cx="1404737" cy="1316987"/>
            <a:chOff x="0" y="0"/>
            <a:chExt cx="1673259" cy="1630667"/>
          </a:xfrm>
        </p:grpSpPr>
        <p:sp>
          <p:nvSpPr>
            <p:cNvPr id="10" name="Freeform 10"/>
            <p:cNvSpPr/>
            <p:nvPr/>
          </p:nvSpPr>
          <p:spPr>
            <a:xfrm>
              <a:off x="0" y="0"/>
              <a:ext cx="1673225" cy="1630680"/>
            </a:xfrm>
            <a:custGeom>
              <a:avLst/>
              <a:gdLst/>
              <a:ahLst/>
              <a:cxnLst/>
              <a:rect l="l" t="t" r="r" b="b"/>
              <a:pathLst>
                <a:path w="1673225" h="1630680">
                  <a:moveTo>
                    <a:pt x="0" y="0"/>
                  </a:moveTo>
                  <a:lnTo>
                    <a:pt x="1673225" y="0"/>
                  </a:lnTo>
                  <a:lnTo>
                    <a:pt x="1673225" y="1630680"/>
                  </a:lnTo>
                  <a:lnTo>
                    <a:pt x="0" y="1630680"/>
                  </a:lnTo>
                  <a:lnTo>
                    <a:pt x="0" y="0"/>
                  </a:lnTo>
                  <a:close/>
                </a:path>
              </a:pathLst>
            </a:custGeom>
            <a:blipFill>
              <a:blip r:embed="rId6"/>
              <a:stretch>
                <a:fillRect t="-139" r="-2" b="-139"/>
              </a:stretch>
            </a:blipFill>
          </p:spPr>
        </p:sp>
      </p:grpSp>
      <p:grpSp>
        <p:nvGrpSpPr>
          <p:cNvPr id="11" name="Group 11"/>
          <p:cNvGrpSpPr/>
          <p:nvPr/>
        </p:nvGrpSpPr>
        <p:grpSpPr>
          <a:xfrm>
            <a:off x="8077200" y="-74653"/>
            <a:ext cx="1407384" cy="1567713"/>
            <a:chOff x="0" y="0"/>
            <a:chExt cx="1676412" cy="1941109"/>
          </a:xfrm>
        </p:grpSpPr>
        <p:sp>
          <p:nvSpPr>
            <p:cNvPr id="12" name="Freeform 12"/>
            <p:cNvSpPr/>
            <p:nvPr/>
          </p:nvSpPr>
          <p:spPr>
            <a:xfrm>
              <a:off x="0" y="0"/>
              <a:ext cx="1676400" cy="1941068"/>
            </a:xfrm>
            <a:custGeom>
              <a:avLst/>
              <a:gdLst/>
              <a:ahLst/>
              <a:cxnLst/>
              <a:rect l="l" t="t" r="r" b="b"/>
              <a:pathLst>
                <a:path w="1676400" h="1941068">
                  <a:moveTo>
                    <a:pt x="0" y="0"/>
                  </a:moveTo>
                  <a:lnTo>
                    <a:pt x="1676400" y="0"/>
                  </a:lnTo>
                  <a:lnTo>
                    <a:pt x="1676400" y="1941068"/>
                  </a:lnTo>
                  <a:lnTo>
                    <a:pt x="0" y="1941068"/>
                  </a:lnTo>
                  <a:lnTo>
                    <a:pt x="0" y="0"/>
                  </a:lnTo>
                  <a:close/>
                </a:path>
              </a:pathLst>
            </a:custGeom>
            <a:blipFill>
              <a:blip r:embed="rId7"/>
              <a:stretch>
                <a:fillRect b="-2"/>
              </a:stretch>
            </a:blipFill>
          </p:spPr>
        </p:sp>
      </p:grpSp>
      <p:grpSp>
        <p:nvGrpSpPr>
          <p:cNvPr id="13" name="Group 13"/>
          <p:cNvGrpSpPr/>
          <p:nvPr/>
        </p:nvGrpSpPr>
        <p:grpSpPr>
          <a:xfrm rot="-211310">
            <a:off x="26826" y="351832"/>
            <a:ext cx="2074487" cy="1988444"/>
            <a:chOff x="0" y="0"/>
            <a:chExt cx="2471035" cy="2462049"/>
          </a:xfrm>
        </p:grpSpPr>
        <p:sp>
          <p:nvSpPr>
            <p:cNvPr id="14" name="Freeform 14"/>
            <p:cNvSpPr/>
            <p:nvPr/>
          </p:nvSpPr>
          <p:spPr>
            <a:xfrm>
              <a:off x="0" y="0"/>
              <a:ext cx="2471039" cy="2462022"/>
            </a:xfrm>
            <a:custGeom>
              <a:avLst/>
              <a:gdLst/>
              <a:ahLst/>
              <a:cxnLst/>
              <a:rect l="l" t="t" r="r" b="b"/>
              <a:pathLst>
                <a:path w="2471039" h="2462022">
                  <a:moveTo>
                    <a:pt x="0" y="0"/>
                  </a:moveTo>
                  <a:lnTo>
                    <a:pt x="2471039" y="0"/>
                  </a:lnTo>
                  <a:lnTo>
                    <a:pt x="2471039" y="2462022"/>
                  </a:lnTo>
                  <a:lnTo>
                    <a:pt x="0" y="2462022"/>
                  </a:lnTo>
                  <a:lnTo>
                    <a:pt x="0" y="0"/>
                  </a:lnTo>
                  <a:close/>
                </a:path>
              </a:pathLst>
            </a:custGeom>
            <a:blipFill>
              <a:blip r:embed="rId8"/>
              <a:stretch>
                <a:fillRect t="-182" b="-183"/>
              </a:stretch>
            </a:blipFill>
          </p:spPr>
        </p:sp>
      </p:grpSp>
      <p:grpSp>
        <p:nvGrpSpPr>
          <p:cNvPr id="15" name="Group 15"/>
          <p:cNvGrpSpPr/>
          <p:nvPr/>
        </p:nvGrpSpPr>
        <p:grpSpPr>
          <a:xfrm>
            <a:off x="84864" y="8718194"/>
            <a:ext cx="2110796" cy="1414057"/>
            <a:chOff x="0" y="0"/>
            <a:chExt cx="2514284" cy="1750856"/>
          </a:xfrm>
        </p:grpSpPr>
        <p:sp>
          <p:nvSpPr>
            <p:cNvPr id="16" name="Freeform 16"/>
            <p:cNvSpPr/>
            <p:nvPr/>
          </p:nvSpPr>
          <p:spPr>
            <a:xfrm>
              <a:off x="0" y="0"/>
              <a:ext cx="2514346" cy="1750822"/>
            </a:xfrm>
            <a:custGeom>
              <a:avLst/>
              <a:gdLst/>
              <a:ahLst/>
              <a:cxnLst/>
              <a:rect l="l" t="t" r="r" b="b"/>
              <a:pathLst>
                <a:path w="2514346" h="1750822">
                  <a:moveTo>
                    <a:pt x="0" y="0"/>
                  </a:moveTo>
                  <a:lnTo>
                    <a:pt x="2514346" y="0"/>
                  </a:lnTo>
                  <a:lnTo>
                    <a:pt x="2514346" y="1750822"/>
                  </a:lnTo>
                  <a:lnTo>
                    <a:pt x="0" y="1750822"/>
                  </a:lnTo>
                  <a:lnTo>
                    <a:pt x="0" y="0"/>
                  </a:lnTo>
                  <a:close/>
                </a:path>
              </a:pathLst>
            </a:custGeom>
            <a:blipFill>
              <a:blip r:embed="rId9"/>
              <a:stretch>
                <a:fillRect l="-208" r="-206" b="-1"/>
              </a:stretch>
            </a:blipFill>
          </p:spPr>
        </p:sp>
      </p:grpSp>
      <p:sp>
        <p:nvSpPr>
          <p:cNvPr id="17" name="TextBox 17"/>
          <p:cNvSpPr txBox="1"/>
          <p:nvPr/>
        </p:nvSpPr>
        <p:spPr>
          <a:xfrm>
            <a:off x="3651142" y="2056939"/>
            <a:ext cx="11963400" cy="6093976"/>
          </a:xfrm>
          <a:prstGeom prst="rect">
            <a:avLst/>
          </a:prstGeom>
        </p:spPr>
        <p:txBody>
          <a:bodyPr wrap="square" lIns="0" tIns="0" rIns="0" bIns="0" rtlCol="0" anchor="t">
            <a:spAutoFit/>
          </a:bodyPr>
          <a:lstStyle/>
          <a:p>
            <a:r>
              <a:rPr lang="en-US" sz="4400" dirty="0" err="1">
                <a:latin typeface="Times New Roman" pitchFamily="18" charset="0"/>
                <a:cs typeface="Times New Roman" pitchFamily="18" charset="0"/>
              </a:rPr>
              <a:t>Câu</a:t>
            </a:r>
            <a:r>
              <a:rPr lang="en-US" sz="4400" dirty="0">
                <a:latin typeface="Times New Roman" pitchFamily="18" charset="0"/>
                <a:cs typeface="Times New Roman" pitchFamily="18" charset="0"/>
              </a:rPr>
              <a:t> 20. Vi </a:t>
            </a:r>
            <a:r>
              <a:rPr lang="en-US" sz="4400" dirty="0" err="1">
                <a:latin typeface="Times New Roman" pitchFamily="18" charset="0"/>
                <a:cs typeface="Times New Roman" pitchFamily="18" charset="0"/>
              </a:rPr>
              <a:t>sinh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vai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trò</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gì</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smtClean="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pPr marL="742950" indent="-742950">
              <a:buAutoNum type="alphaUcPeriod"/>
            </a:pPr>
            <a:r>
              <a:rPr lang="en-US" sz="4400" dirty="0" err="1" smtClean="0">
                <a:latin typeface="Times New Roman" pitchFamily="18" charset="0"/>
                <a:cs typeface="Times New Roman" pitchFamily="18" charset="0"/>
              </a:rPr>
              <a:t>Phân</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hữu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độc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bùn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đáy</a:t>
            </a:r>
            <a:r>
              <a:rPr lang="en-US" sz="4400" dirty="0" smtClean="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B. </a:t>
            </a:r>
            <a:r>
              <a:rPr lang="en-US" sz="4400" dirty="0" err="1">
                <a:latin typeface="Times New Roman" pitchFamily="18" charset="0"/>
                <a:cs typeface="Times New Roman" pitchFamily="18" charset="0"/>
              </a:rPr>
              <a:t>Phân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hữu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độc</a:t>
            </a:r>
            <a:r>
              <a:rPr lang="en-US" sz="4400" dirty="0" smtClean="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Sản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sinh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độc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tố</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vẫn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smtClean="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D. </a:t>
            </a:r>
            <a:r>
              <a:rPr lang="en-US" sz="4400" dirty="0" err="1">
                <a:latin typeface="Times New Roman" pitchFamily="18" charset="0"/>
                <a:cs typeface="Times New Roman" pitchFamily="18" charset="0"/>
              </a:rPr>
              <a:t>Tạo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ra</a:t>
            </a:r>
            <a:r>
              <a:rPr lang="en-US" sz="4400" dirty="0">
                <a:latin typeface="Times New Roman" pitchFamily="18" charset="0"/>
                <a:cs typeface="Times New Roman" pitchFamily="18" charset="0"/>
              </a:rPr>
              <a:t> ô </a:t>
            </a:r>
            <a:r>
              <a:rPr lang="en-US" sz="4400" dirty="0" err="1">
                <a:latin typeface="Times New Roman" pitchFamily="18" charset="0"/>
                <a:cs typeface="Times New Roman" pitchFamily="18" charset="0"/>
              </a:rPr>
              <a:t>nhiễm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nguổn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a:t>
            </a:r>
          </a:p>
        </p:txBody>
      </p:sp>
      <p:grpSp>
        <p:nvGrpSpPr>
          <p:cNvPr id="18" name="Group 18"/>
          <p:cNvGrpSpPr/>
          <p:nvPr/>
        </p:nvGrpSpPr>
        <p:grpSpPr>
          <a:xfrm rot="403428">
            <a:off x="16137439" y="30573"/>
            <a:ext cx="2231793" cy="2215512"/>
            <a:chOff x="0" y="0"/>
            <a:chExt cx="2658411" cy="2743200"/>
          </a:xfrm>
        </p:grpSpPr>
        <p:sp>
          <p:nvSpPr>
            <p:cNvPr id="19" name="Freeform 19"/>
            <p:cNvSpPr/>
            <p:nvPr/>
          </p:nvSpPr>
          <p:spPr>
            <a:xfrm>
              <a:off x="0" y="0"/>
              <a:ext cx="2658364" cy="2743200"/>
            </a:xfrm>
            <a:custGeom>
              <a:avLst/>
              <a:gdLst/>
              <a:ahLst/>
              <a:cxnLst/>
              <a:rect l="l" t="t" r="r" b="b"/>
              <a:pathLst>
                <a:path w="2658364" h="2743200">
                  <a:moveTo>
                    <a:pt x="0" y="0"/>
                  </a:moveTo>
                  <a:lnTo>
                    <a:pt x="2658364" y="0"/>
                  </a:lnTo>
                  <a:lnTo>
                    <a:pt x="2658364" y="2743200"/>
                  </a:lnTo>
                  <a:lnTo>
                    <a:pt x="0" y="2743200"/>
                  </a:lnTo>
                  <a:lnTo>
                    <a:pt x="0" y="0"/>
                  </a:lnTo>
                  <a:close/>
                </a:path>
              </a:pathLst>
            </a:custGeom>
            <a:blipFill>
              <a:blip r:embed="rId10"/>
              <a:stretch>
                <a:fillRect l="-161" r="-163"/>
              </a:stretch>
            </a:blipFill>
          </p:spPr>
        </p:sp>
      </p:grpSp>
      <p:grpSp>
        <p:nvGrpSpPr>
          <p:cNvPr id="20" name="Group 20"/>
          <p:cNvGrpSpPr/>
          <p:nvPr/>
        </p:nvGrpSpPr>
        <p:grpSpPr>
          <a:xfrm rot="-417858">
            <a:off x="16163542" y="8272565"/>
            <a:ext cx="1949620" cy="1903259"/>
            <a:chOff x="0" y="0"/>
            <a:chExt cx="2322299" cy="2356576"/>
          </a:xfrm>
        </p:grpSpPr>
        <p:sp>
          <p:nvSpPr>
            <p:cNvPr id="21" name="Freeform 21"/>
            <p:cNvSpPr/>
            <p:nvPr/>
          </p:nvSpPr>
          <p:spPr>
            <a:xfrm>
              <a:off x="0" y="0"/>
              <a:ext cx="2322322" cy="2356612"/>
            </a:xfrm>
            <a:custGeom>
              <a:avLst/>
              <a:gdLst/>
              <a:ahLst/>
              <a:cxnLst/>
              <a:rect l="l" t="t" r="r" b="b"/>
              <a:pathLst>
                <a:path w="2322322" h="2356612">
                  <a:moveTo>
                    <a:pt x="0" y="0"/>
                  </a:moveTo>
                  <a:lnTo>
                    <a:pt x="2322322" y="0"/>
                  </a:lnTo>
                  <a:lnTo>
                    <a:pt x="2322322" y="2356612"/>
                  </a:lnTo>
                  <a:lnTo>
                    <a:pt x="0" y="2356612"/>
                  </a:lnTo>
                  <a:lnTo>
                    <a:pt x="0" y="0"/>
                  </a:lnTo>
                  <a:close/>
                </a:path>
              </a:pathLst>
            </a:custGeom>
            <a:blipFill>
              <a:blip r:embed="rId11"/>
              <a:stretch>
                <a:fillRect l="-192" r="-191" b="1"/>
              </a:stretch>
            </a:blipFill>
          </p:spPr>
        </p:sp>
      </p:grpSp>
      <p:grpSp>
        <p:nvGrpSpPr>
          <p:cNvPr id="22" name="Group 22"/>
          <p:cNvGrpSpPr/>
          <p:nvPr/>
        </p:nvGrpSpPr>
        <p:grpSpPr>
          <a:xfrm rot="-547271">
            <a:off x="101979" y="4522381"/>
            <a:ext cx="1832850" cy="1840194"/>
            <a:chOff x="0" y="0"/>
            <a:chExt cx="2183208" cy="2278491"/>
          </a:xfrm>
        </p:grpSpPr>
        <p:sp>
          <p:nvSpPr>
            <p:cNvPr id="23" name="Freeform 23"/>
            <p:cNvSpPr/>
            <p:nvPr/>
          </p:nvSpPr>
          <p:spPr>
            <a:xfrm>
              <a:off x="0" y="0"/>
              <a:ext cx="2183257" cy="2278507"/>
            </a:xfrm>
            <a:custGeom>
              <a:avLst/>
              <a:gdLst/>
              <a:ahLst/>
              <a:cxnLst/>
              <a:rect l="l" t="t" r="r" b="b"/>
              <a:pathLst>
                <a:path w="2183257" h="2278507">
                  <a:moveTo>
                    <a:pt x="0" y="0"/>
                  </a:moveTo>
                  <a:lnTo>
                    <a:pt x="2183257" y="0"/>
                  </a:lnTo>
                  <a:lnTo>
                    <a:pt x="2183257" y="2278507"/>
                  </a:lnTo>
                  <a:lnTo>
                    <a:pt x="0" y="2278507"/>
                  </a:lnTo>
                  <a:lnTo>
                    <a:pt x="0" y="0"/>
                  </a:lnTo>
                  <a:close/>
                </a:path>
              </a:pathLst>
            </a:custGeom>
            <a:blipFill>
              <a:blip r:embed="rId12"/>
              <a:stretch>
                <a:fillRect l="-152" r="-150"/>
              </a:stretch>
            </a:blipFill>
          </p:spPr>
        </p:sp>
      </p:grpSp>
      <p:grpSp>
        <p:nvGrpSpPr>
          <p:cNvPr id="24" name="Group 24"/>
          <p:cNvGrpSpPr/>
          <p:nvPr/>
        </p:nvGrpSpPr>
        <p:grpSpPr>
          <a:xfrm rot="808354">
            <a:off x="16687175" y="4165581"/>
            <a:ext cx="1638487" cy="2078998"/>
            <a:chOff x="0" y="0"/>
            <a:chExt cx="1951691" cy="2574172"/>
          </a:xfrm>
        </p:grpSpPr>
        <p:sp>
          <p:nvSpPr>
            <p:cNvPr id="25" name="Freeform 25"/>
            <p:cNvSpPr/>
            <p:nvPr/>
          </p:nvSpPr>
          <p:spPr>
            <a:xfrm>
              <a:off x="0" y="0"/>
              <a:ext cx="1951736" cy="2574163"/>
            </a:xfrm>
            <a:custGeom>
              <a:avLst/>
              <a:gdLst/>
              <a:ahLst/>
              <a:cxnLst/>
              <a:rect l="l" t="t" r="r" b="b"/>
              <a:pathLst>
                <a:path w="1951736" h="2574163">
                  <a:moveTo>
                    <a:pt x="0" y="0"/>
                  </a:moveTo>
                  <a:lnTo>
                    <a:pt x="1951736" y="0"/>
                  </a:lnTo>
                  <a:lnTo>
                    <a:pt x="1951736" y="2574163"/>
                  </a:lnTo>
                  <a:lnTo>
                    <a:pt x="0" y="2574163"/>
                  </a:lnTo>
                  <a:lnTo>
                    <a:pt x="0" y="0"/>
                  </a:lnTo>
                  <a:close/>
                </a:path>
              </a:pathLst>
            </a:custGeom>
            <a:blipFill>
              <a:blip r:embed="rId13"/>
              <a:stretch>
                <a:fillRect l="-28" r="-26"/>
              </a:stretch>
            </a:blipFill>
          </p:spPr>
        </p:sp>
      </p:grpSp>
      <p:sp>
        <p:nvSpPr>
          <p:cNvPr id="2" name="Oval 1"/>
          <p:cNvSpPr/>
          <p:nvPr/>
        </p:nvSpPr>
        <p:spPr>
          <a:xfrm>
            <a:off x="3391546" y="3238500"/>
            <a:ext cx="1143000" cy="99689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itchFamily="18" charset="0"/>
                <a:cs typeface="Times New Roman" pitchFamily="18" charset="0"/>
              </a:rPr>
              <a:t>A</a:t>
            </a:r>
            <a:r>
              <a:rPr lang="en-US" sz="4400" dirty="0" smtClean="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358456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771932" y="594970"/>
            <a:ext cx="17059250" cy="9220200"/>
            <a:chOff x="0" y="0"/>
            <a:chExt cx="20320203" cy="11416259"/>
          </a:xfrm>
        </p:grpSpPr>
        <p:sp>
          <p:nvSpPr>
            <p:cNvPr id="7" name="Freeform 7"/>
            <p:cNvSpPr/>
            <p:nvPr/>
          </p:nvSpPr>
          <p:spPr>
            <a:xfrm>
              <a:off x="0" y="0"/>
              <a:ext cx="20320254" cy="11416284"/>
            </a:xfrm>
            <a:custGeom>
              <a:avLst/>
              <a:gdLst/>
              <a:ahLst/>
              <a:cxnLst/>
              <a:rect l="l" t="t" r="r" b="b"/>
              <a:pathLst>
                <a:path w="20320254" h="11416284">
                  <a:moveTo>
                    <a:pt x="0" y="0"/>
                  </a:moveTo>
                  <a:lnTo>
                    <a:pt x="20320254" y="0"/>
                  </a:lnTo>
                  <a:lnTo>
                    <a:pt x="20320254" y="11416284"/>
                  </a:lnTo>
                  <a:lnTo>
                    <a:pt x="0" y="11416284"/>
                  </a:lnTo>
                  <a:lnTo>
                    <a:pt x="0" y="0"/>
                  </a:lnTo>
                  <a:close/>
                </a:path>
              </a:pathLst>
            </a:custGeom>
            <a:blipFill>
              <a:blip r:embed="rId3"/>
              <a:stretch>
                <a:fillRect t="-196" b="-195"/>
              </a:stretch>
            </a:blipFill>
          </p:spPr>
        </p:sp>
      </p:grpSp>
      <p:sp>
        <p:nvSpPr>
          <p:cNvPr id="8" name="Freeform 8"/>
          <p:cNvSpPr/>
          <p:nvPr/>
        </p:nvSpPr>
        <p:spPr>
          <a:xfrm>
            <a:off x="1961051" y="1346043"/>
            <a:ext cx="15404141" cy="8079166"/>
          </a:xfrm>
          <a:custGeom>
            <a:avLst/>
            <a:gdLst/>
            <a:ahLst/>
            <a:cxnLst/>
            <a:rect l="l" t="t" r="r" b="b"/>
            <a:pathLst>
              <a:path w="12389849" h="7009419">
                <a:moveTo>
                  <a:pt x="0" y="0"/>
                </a:moveTo>
                <a:lnTo>
                  <a:pt x="12389849" y="0"/>
                </a:lnTo>
                <a:lnTo>
                  <a:pt x="12389849" y="7009419"/>
                </a:lnTo>
                <a:lnTo>
                  <a:pt x="0" y="70094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9" name="Group 9"/>
          <p:cNvGrpSpPr/>
          <p:nvPr/>
        </p:nvGrpSpPr>
        <p:grpSpPr>
          <a:xfrm rot="1173307">
            <a:off x="8078518" y="9126609"/>
            <a:ext cx="1404737" cy="1316987"/>
            <a:chOff x="0" y="0"/>
            <a:chExt cx="1673259" cy="1630667"/>
          </a:xfrm>
        </p:grpSpPr>
        <p:sp>
          <p:nvSpPr>
            <p:cNvPr id="10" name="Freeform 10"/>
            <p:cNvSpPr/>
            <p:nvPr/>
          </p:nvSpPr>
          <p:spPr>
            <a:xfrm>
              <a:off x="0" y="0"/>
              <a:ext cx="1673225" cy="1630680"/>
            </a:xfrm>
            <a:custGeom>
              <a:avLst/>
              <a:gdLst/>
              <a:ahLst/>
              <a:cxnLst/>
              <a:rect l="l" t="t" r="r" b="b"/>
              <a:pathLst>
                <a:path w="1673225" h="1630680">
                  <a:moveTo>
                    <a:pt x="0" y="0"/>
                  </a:moveTo>
                  <a:lnTo>
                    <a:pt x="1673225" y="0"/>
                  </a:lnTo>
                  <a:lnTo>
                    <a:pt x="1673225" y="1630680"/>
                  </a:lnTo>
                  <a:lnTo>
                    <a:pt x="0" y="1630680"/>
                  </a:lnTo>
                  <a:lnTo>
                    <a:pt x="0" y="0"/>
                  </a:lnTo>
                  <a:close/>
                </a:path>
              </a:pathLst>
            </a:custGeom>
            <a:blipFill>
              <a:blip r:embed="rId6"/>
              <a:stretch>
                <a:fillRect t="-139" r="-2" b="-139"/>
              </a:stretch>
            </a:blipFill>
          </p:spPr>
        </p:sp>
      </p:grpSp>
      <p:grpSp>
        <p:nvGrpSpPr>
          <p:cNvPr id="11" name="Group 11"/>
          <p:cNvGrpSpPr/>
          <p:nvPr/>
        </p:nvGrpSpPr>
        <p:grpSpPr>
          <a:xfrm>
            <a:off x="8077200" y="-74653"/>
            <a:ext cx="1407384" cy="1567713"/>
            <a:chOff x="0" y="0"/>
            <a:chExt cx="1676412" cy="1941109"/>
          </a:xfrm>
        </p:grpSpPr>
        <p:sp>
          <p:nvSpPr>
            <p:cNvPr id="12" name="Freeform 12"/>
            <p:cNvSpPr/>
            <p:nvPr/>
          </p:nvSpPr>
          <p:spPr>
            <a:xfrm>
              <a:off x="0" y="0"/>
              <a:ext cx="1676400" cy="1941068"/>
            </a:xfrm>
            <a:custGeom>
              <a:avLst/>
              <a:gdLst/>
              <a:ahLst/>
              <a:cxnLst/>
              <a:rect l="l" t="t" r="r" b="b"/>
              <a:pathLst>
                <a:path w="1676400" h="1941068">
                  <a:moveTo>
                    <a:pt x="0" y="0"/>
                  </a:moveTo>
                  <a:lnTo>
                    <a:pt x="1676400" y="0"/>
                  </a:lnTo>
                  <a:lnTo>
                    <a:pt x="1676400" y="1941068"/>
                  </a:lnTo>
                  <a:lnTo>
                    <a:pt x="0" y="1941068"/>
                  </a:lnTo>
                  <a:lnTo>
                    <a:pt x="0" y="0"/>
                  </a:lnTo>
                  <a:close/>
                </a:path>
              </a:pathLst>
            </a:custGeom>
            <a:blipFill>
              <a:blip r:embed="rId7"/>
              <a:stretch>
                <a:fillRect b="-2"/>
              </a:stretch>
            </a:blipFill>
          </p:spPr>
        </p:sp>
      </p:grpSp>
      <p:grpSp>
        <p:nvGrpSpPr>
          <p:cNvPr id="13" name="Group 13"/>
          <p:cNvGrpSpPr/>
          <p:nvPr/>
        </p:nvGrpSpPr>
        <p:grpSpPr>
          <a:xfrm rot="-211310">
            <a:off x="26826" y="351832"/>
            <a:ext cx="2074487" cy="1988444"/>
            <a:chOff x="0" y="0"/>
            <a:chExt cx="2471035" cy="2462049"/>
          </a:xfrm>
        </p:grpSpPr>
        <p:sp>
          <p:nvSpPr>
            <p:cNvPr id="14" name="Freeform 14"/>
            <p:cNvSpPr/>
            <p:nvPr/>
          </p:nvSpPr>
          <p:spPr>
            <a:xfrm>
              <a:off x="0" y="0"/>
              <a:ext cx="2471039" cy="2462022"/>
            </a:xfrm>
            <a:custGeom>
              <a:avLst/>
              <a:gdLst/>
              <a:ahLst/>
              <a:cxnLst/>
              <a:rect l="l" t="t" r="r" b="b"/>
              <a:pathLst>
                <a:path w="2471039" h="2462022">
                  <a:moveTo>
                    <a:pt x="0" y="0"/>
                  </a:moveTo>
                  <a:lnTo>
                    <a:pt x="2471039" y="0"/>
                  </a:lnTo>
                  <a:lnTo>
                    <a:pt x="2471039" y="2462022"/>
                  </a:lnTo>
                  <a:lnTo>
                    <a:pt x="0" y="2462022"/>
                  </a:lnTo>
                  <a:lnTo>
                    <a:pt x="0" y="0"/>
                  </a:lnTo>
                  <a:close/>
                </a:path>
              </a:pathLst>
            </a:custGeom>
            <a:blipFill>
              <a:blip r:embed="rId8"/>
              <a:stretch>
                <a:fillRect t="-182" b="-183"/>
              </a:stretch>
            </a:blipFill>
          </p:spPr>
        </p:sp>
      </p:grpSp>
      <p:grpSp>
        <p:nvGrpSpPr>
          <p:cNvPr id="15" name="Group 15"/>
          <p:cNvGrpSpPr/>
          <p:nvPr/>
        </p:nvGrpSpPr>
        <p:grpSpPr>
          <a:xfrm>
            <a:off x="84864" y="8718194"/>
            <a:ext cx="2110796" cy="1414057"/>
            <a:chOff x="0" y="0"/>
            <a:chExt cx="2514284" cy="1750856"/>
          </a:xfrm>
        </p:grpSpPr>
        <p:sp>
          <p:nvSpPr>
            <p:cNvPr id="16" name="Freeform 16"/>
            <p:cNvSpPr/>
            <p:nvPr/>
          </p:nvSpPr>
          <p:spPr>
            <a:xfrm>
              <a:off x="0" y="0"/>
              <a:ext cx="2514346" cy="1750822"/>
            </a:xfrm>
            <a:custGeom>
              <a:avLst/>
              <a:gdLst/>
              <a:ahLst/>
              <a:cxnLst/>
              <a:rect l="l" t="t" r="r" b="b"/>
              <a:pathLst>
                <a:path w="2514346" h="1750822">
                  <a:moveTo>
                    <a:pt x="0" y="0"/>
                  </a:moveTo>
                  <a:lnTo>
                    <a:pt x="2514346" y="0"/>
                  </a:lnTo>
                  <a:lnTo>
                    <a:pt x="2514346" y="1750822"/>
                  </a:lnTo>
                  <a:lnTo>
                    <a:pt x="0" y="1750822"/>
                  </a:lnTo>
                  <a:lnTo>
                    <a:pt x="0" y="0"/>
                  </a:lnTo>
                  <a:close/>
                </a:path>
              </a:pathLst>
            </a:custGeom>
            <a:blipFill>
              <a:blip r:embed="rId9"/>
              <a:stretch>
                <a:fillRect l="-208" r="-206" b="-1"/>
              </a:stretch>
            </a:blipFill>
          </p:spPr>
        </p:sp>
      </p:grpSp>
      <p:sp>
        <p:nvSpPr>
          <p:cNvPr id="17" name="TextBox 17"/>
          <p:cNvSpPr txBox="1"/>
          <p:nvPr/>
        </p:nvSpPr>
        <p:spPr>
          <a:xfrm>
            <a:off x="2737117" y="1776015"/>
            <a:ext cx="13920779" cy="6771084"/>
          </a:xfrm>
          <a:prstGeom prst="rect">
            <a:avLst/>
          </a:prstGeom>
        </p:spPr>
        <p:txBody>
          <a:bodyPr wrap="square" lIns="0" tIns="0" rIns="0" bIns="0" rtlCol="0" anchor="t">
            <a:spAutoFit/>
          </a:bodyPr>
          <a:lstStyle/>
          <a:p>
            <a:r>
              <a:rPr lang="en-US" sz="4400" dirty="0" err="1" smtClean="0">
                <a:latin typeface="Times New Roman" pitchFamily="18" charset="0"/>
                <a:cs typeface="Times New Roman" pitchFamily="18" charset="0"/>
              </a:rPr>
              <a:t>Câu</a:t>
            </a:r>
            <a:r>
              <a:rPr lang="en-US" sz="4400" dirty="0" smtClean="0">
                <a:latin typeface="Times New Roman" pitchFamily="18" charset="0"/>
                <a:cs typeface="Times New Roman" pitchFamily="18" charset="0"/>
              </a:rPr>
              <a:t> 21. </a:t>
            </a:r>
            <a:r>
              <a:rPr lang="en-US" sz="4400" dirty="0" err="1" smtClean="0">
                <a:latin typeface="Times New Roman" pitchFamily="18" charset="0"/>
                <a:cs typeface="Times New Roman" pitchFamily="18" charset="0"/>
              </a:rPr>
              <a:t>Việc</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nghiên</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cứu</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thời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tiết</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khí</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hậu</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ảnh</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hưởng</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đến</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môi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trường</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thủy</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vục</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để</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làm</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gì</a:t>
            </a:r>
            <a:r>
              <a:rPr lang="en-US" sz="4400" dirty="0" smtClean="0">
                <a:latin typeface="Times New Roman" pitchFamily="18" charset="0"/>
                <a:cs typeface="Times New Roman" pitchFamily="18" charset="0"/>
              </a:rPr>
              <a:t>?</a:t>
            </a:r>
          </a:p>
          <a:p>
            <a:endParaRPr lang="en-US" sz="4400" dirty="0" smtClean="0">
              <a:latin typeface="Times New Roman" pitchFamily="18" charset="0"/>
              <a:cs typeface="Times New Roman" pitchFamily="18" charset="0"/>
            </a:endParaRPr>
          </a:p>
          <a:p>
            <a:pPr marL="742950" indent="-742950">
              <a:buAutoNum type="alphaUcPeriod"/>
            </a:pP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Để</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xác</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định</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thời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vụ</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thả</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giống</a:t>
            </a:r>
            <a:endParaRPr lang="en-US" sz="4400" dirty="0" smtClean="0">
              <a:latin typeface="Times New Roman" pitchFamily="18" charset="0"/>
              <a:cs typeface="Times New Roman" pitchFamily="18" charset="0"/>
            </a:endParaRPr>
          </a:p>
          <a:p>
            <a:r>
              <a:rPr lang="en-US" sz="4400" dirty="0" smtClean="0">
                <a:latin typeface="Times New Roman" pitchFamily="18" charset="0"/>
                <a:cs typeface="Times New Roman" pitchFamily="18" charset="0"/>
              </a:rPr>
              <a:t>.</a:t>
            </a:r>
          </a:p>
          <a:p>
            <a:r>
              <a:rPr lang="en-US" sz="4400" dirty="0" smtClean="0">
                <a:latin typeface="Times New Roman" pitchFamily="18" charset="0"/>
                <a:cs typeface="Times New Roman" pitchFamily="18" charset="0"/>
              </a:rPr>
              <a:t>B.  </a:t>
            </a:r>
            <a:r>
              <a:rPr lang="en-US" sz="4400" dirty="0" err="1" smtClean="0">
                <a:latin typeface="Times New Roman" pitchFamily="18" charset="0"/>
                <a:cs typeface="Times New Roman" pitchFamily="18" charset="0"/>
              </a:rPr>
              <a:t>Để</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xác</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định</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đối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tượng</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nuôi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phù</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hợp</a:t>
            </a:r>
            <a:r>
              <a:rPr lang="en-US" sz="4400" dirty="0" smtClean="0">
                <a:latin typeface="Times New Roman" pitchFamily="18" charset="0"/>
                <a:cs typeface="Times New Roman" pitchFamily="18" charset="0"/>
              </a:rPr>
              <a:t>.</a:t>
            </a:r>
          </a:p>
          <a:p>
            <a:endParaRPr lang="en-US" sz="4400" dirty="0" smtClean="0">
              <a:latin typeface="Times New Roman" pitchFamily="18" charset="0"/>
              <a:cs typeface="Times New Roman" pitchFamily="18" charset="0"/>
            </a:endParaRPr>
          </a:p>
          <a:p>
            <a:r>
              <a:rPr lang="en-US" sz="4400" dirty="0" smtClean="0">
                <a:latin typeface="Times New Roman" pitchFamily="18" charset="0"/>
                <a:cs typeface="Times New Roman" pitchFamily="18" charset="0"/>
              </a:rPr>
              <a:t>C.  </a:t>
            </a:r>
            <a:r>
              <a:rPr lang="en-US" sz="4400" dirty="0" err="1" smtClean="0">
                <a:latin typeface="Times New Roman" pitchFamily="18" charset="0"/>
                <a:cs typeface="Times New Roman" pitchFamily="18" charset="0"/>
              </a:rPr>
              <a:t>Để</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xác</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định</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đối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tượng</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và</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mật</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độ</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nuôi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phù</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hợp</a:t>
            </a:r>
            <a:r>
              <a:rPr lang="en-US" sz="4400" dirty="0" smtClean="0">
                <a:latin typeface="Times New Roman" pitchFamily="18" charset="0"/>
                <a:cs typeface="Times New Roman" pitchFamily="18" charset="0"/>
              </a:rPr>
              <a:t>.</a:t>
            </a:r>
          </a:p>
          <a:p>
            <a:endParaRPr lang="en-US" sz="4400" dirty="0" smtClean="0">
              <a:latin typeface="Times New Roman" pitchFamily="18" charset="0"/>
              <a:cs typeface="Times New Roman" pitchFamily="18" charset="0"/>
            </a:endParaRPr>
          </a:p>
          <a:p>
            <a:r>
              <a:rPr lang="en-US" sz="4400" dirty="0" smtClean="0">
                <a:latin typeface="Times New Roman" pitchFamily="18" charset="0"/>
                <a:cs typeface="Times New Roman" pitchFamily="18" charset="0"/>
              </a:rPr>
              <a:t>D.  </a:t>
            </a:r>
            <a:r>
              <a:rPr lang="en-US" sz="4400" dirty="0" err="1" smtClean="0">
                <a:latin typeface="Times New Roman" pitchFamily="18" charset="0"/>
                <a:cs typeface="Times New Roman" pitchFamily="18" charset="0"/>
              </a:rPr>
              <a:t>Để</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xác</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định</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đối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tượng</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nuôi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phù</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hợp</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và</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thời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vụ</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thả</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giống</a:t>
            </a:r>
            <a:r>
              <a:rPr lang="en-US" sz="4400" dirty="0" smtClean="0">
                <a:latin typeface="Times New Roman" pitchFamily="18" charset="0"/>
                <a:cs typeface="Times New Roman" pitchFamily="18" charset="0"/>
              </a:rPr>
              <a:t>.</a:t>
            </a:r>
            <a:endParaRPr lang="en-US" sz="4400" dirty="0">
              <a:latin typeface="Times New Roman" pitchFamily="18" charset="0"/>
              <a:cs typeface="Times New Roman" pitchFamily="18" charset="0"/>
            </a:endParaRPr>
          </a:p>
        </p:txBody>
      </p:sp>
      <p:grpSp>
        <p:nvGrpSpPr>
          <p:cNvPr id="18" name="Group 18"/>
          <p:cNvGrpSpPr/>
          <p:nvPr/>
        </p:nvGrpSpPr>
        <p:grpSpPr>
          <a:xfrm rot="403428">
            <a:off x="16137439" y="30573"/>
            <a:ext cx="2231793" cy="2215512"/>
            <a:chOff x="0" y="0"/>
            <a:chExt cx="2658411" cy="2743200"/>
          </a:xfrm>
        </p:grpSpPr>
        <p:sp>
          <p:nvSpPr>
            <p:cNvPr id="19" name="Freeform 19"/>
            <p:cNvSpPr/>
            <p:nvPr/>
          </p:nvSpPr>
          <p:spPr>
            <a:xfrm>
              <a:off x="0" y="0"/>
              <a:ext cx="2658364" cy="2743200"/>
            </a:xfrm>
            <a:custGeom>
              <a:avLst/>
              <a:gdLst/>
              <a:ahLst/>
              <a:cxnLst/>
              <a:rect l="l" t="t" r="r" b="b"/>
              <a:pathLst>
                <a:path w="2658364" h="2743200">
                  <a:moveTo>
                    <a:pt x="0" y="0"/>
                  </a:moveTo>
                  <a:lnTo>
                    <a:pt x="2658364" y="0"/>
                  </a:lnTo>
                  <a:lnTo>
                    <a:pt x="2658364" y="2743200"/>
                  </a:lnTo>
                  <a:lnTo>
                    <a:pt x="0" y="2743200"/>
                  </a:lnTo>
                  <a:lnTo>
                    <a:pt x="0" y="0"/>
                  </a:lnTo>
                  <a:close/>
                </a:path>
              </a:pathLst>
            </a:custGeom>
            <a:blipFill>
              <a:blip r:embed="rId10"/>
              <a:stretch>
                <a:fillRect l="-161" r="-163"/>
              </a:stretch>
            </a:blipFill>
          </p:spPr>
        </p:sp>
      </p:grpSp>
      <p:grpSp>
        <p:nvGrpSpPr>
          <p:cNvPr id="20" name="Group 20"/>
          <p:cNvGrpSpPr/>
          <p:nvPr/>
        </p:nvGrpSpPr>
        <p:grpSpPr>
          <a:xfrm rot="-417858">
            <a:off x="16163542" y="8272565"/>
            <a:ext cx="1949620" cy="1903259"/>
            <a:chOff x="0" y="0"/>
            <a:chExt cx="2322299" cy="2356576"/>
          </a:xfrm>
        </p:grpSpPr>
        <p:sp>
          <p:nvSpPr>
            <p:cNvPr id="21" name="Freeform 21"/>
            <p:cNvSpPr/>
            <p:nvPr/>
          </p:nvSpPr>
          <p:spPr>
            <a:xfrm>
              <a:off x="0" y="0"/>
              <a:ext cx="2322322" cy="2356612"/>
            </a:xfrm>
            <a:custGeom>
              <a:avLst/>
              <a:gdLst/>
              <a:ahLst/>
              <a:cxnLst/>
              <a:rect l="l" t="t" r="r" b="b"/>
              <a:pathLst>
                <a:path w="2322322" h="2356612">
                  <a:moveTo>
                    <a:pt x="0" y="0"/>
                  </a:moveTo>
                  <a:lnTo>
                    <a:pt x="2322322" y="0"/>
                  </a:lnTo>
                  <a:lnTo>
                    <a:pt x="2322322" y="2356612"/>
                  </a:lnTo>
                  <a:lnTo>
                    <a:pt x="0" y="2356612"/>
                  </a:lnTo>
                  <a:lnTo>
                    <a:pt x="0" y="0"/>
                  </a:lnTo>
                  <a:close/>
                </a:path>
              </a:pathLst>
            </a:custGeom>
            <a:blipFill>
              <a:blip r:embed="rId11"/>
              <a:stretch>
                <a:fillRect l="-192" r="-191" b="1"/>
              </a:stretch>
            </a:blipFill>
          </p:spPr>
        </p:sp>
      </p:grpSp>
      <p:grpSp>
        <p:nvGrpSpPr>
          <p:cNvPr id="22" name="Group 22"/>
          <p:cNvGrpSpPr/>
          <p:nvPr/>
        </p:nvGrpSpPr>
        <p:grpSpPr>
          <a:xfrm rot="-547271">
            <a:off x="101979" y="4522381"/>
            <a:ext cx="1832850" cy="1840194"/>
            <a:chOff x="0" y="0"/>
            <a:chExt cx="2183208" cy="2278491"/>
          </a:xfrm>
        </p:grpSpPr>
        <p:sp>
          <p:nvSpPr>
            <p:cNvPr id="23" name="Freeform 23"/>
            <p:cNvSpPr/>
            <p:nvPr/>
          </p:nvSpPr>
          <p:spPr>
            <a:xfrm>
              <a:off x="0" y="0"/>
              <a:ext cx="2183257" cy="2278507"/>
            </a:xfrm>
            <a:custGeom>
              <a:avLst/>
              <a:gdLst/>
              <a:ahLst/>
              <a:cxnLst/>
              <a:rect l="l" t="t" r="r" b="b"/>
              <a:pathLst>
                <a:path w="2183257" h="2278507">
                  <a:moveTo>
                    <a:pt x="0" y="0"/>
                  </a:moveTo>
                  <a:lnTo>
                    <a:pt x="2183257" y="0"/>
                  </a:lnTo>
                  <a:lnTo>
                    <a:pt x="2183257" y="2278507"/>
                  </a:lnTo>
                  <a:lnTo>
                    <a:pt x="0" y="2278507"/>
                  </a:lnTo>
                  <a:lnTo>
                    <a:pt x="0" y="0"/>
                  </a:lnTo>
                  <a:close/>
                </a:path>
              </a:pathLst>
            </a:custGeom>
            <a:blipFill>
              <a:blip r:embed="rId12"/>
              <a:stretch>
                <a:fillRect l="-152" r="-150"/>
              </a:stretch>
            </a:blipFill>
          </p:spPr>
        </p:sp>
      </p:grpSp>
      <p:grpSp>
        <p:nvGrpSpPr>
          <p:cNvPr id="24" name="Group 24"/>
          <p:cNvGrpSpPr/>
          <p:nvPr/>
        </p:nvGrpSpPr>
        <p:grpSpPr>
          <a:xfrm rot="808354">
            <a:off x="16687175" y="4165581"/>
            <a:ext cx="1638487" cy="2078998"/>
            <a:chOff x="0" y="0"/>
            <a:chExt cx="1951691" cy="2574172"/>
          </a:xfrm>
        </p:grpSpPr>
        <p:sp>
          <p:nvSpPr>
            <p:cNvPr id="25" name="Freeform 25"/>
            <p:cNvSpPr/>
            <p:nvPr/>
          </p:nvSpPr>
          <p:spPr>
            <a:xfrm>
              <a:off x="0" y="0"/>
              <a:ext cx="1951736" cy="2574163"/>
            </a:xfrm>
            <a:custGeom>
              <a:avLst/>
              <a:gdLst/>
              <a:ahLst/>
              <a:cxnLst/>
              <a:rect l="l" t="t" r="r" b="b"/>
              <a:pathLst>
                <a:path w="1951736" h="2574163">
                  <a:moveTo>
                    <a:pt x="0" y="0"/>
                  </a:moveTo>
                  <a:lnTo>
                    <a:pt x="1951736" y="0"/>
                  </a:lnTo>
                  <a:lnTo>
                    <a:pt x="1951736" y="2574163"/>
                  </a:lnTo>
                  <a:lnTo>
                    <a:pt x="0" y="2574163"/>
                  </a:lnTo>
                  <a:lnTo>
                    <a:pt x="0" y="0"/>
                  </a:lnTo>
                  <a:close/>
                </a:path>
              </a:pathLst>
            </a:custGeom>
            <a:blipFill>
              <a:blip r:embed="rId13"/>
              <a:stretch>
                <a:fillRect l="-28" r="-26"/>
              </a:stretch>
            </a:blipFill>
          </p:spPr>
        </p:sp>
      </p:grpSp>
      <p:sp>
        <p:nvSpPr>
          <p:cNvPr id="2" name="Oval 1"/>
          <p:cNvSpPr/>
          <p:nvPr/>
        </p:nvSpPr>
        <p:spPr>
          <a:xfrm>
            <a:off x="2413861" y="7662941"/>
            <a:ext cx="1143000" cy="99689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itchFamily="18" charset="0"/>
                <a:cs typeface="Times New Roman" pitchFamily="18" charset="0"/>
              </a:rPr>
              <a:t>D</a:t>
            </a:r>
            <a:r>
              <a:rPr lang="en-US" sz="4400" dirty="0" smtClean="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358456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771932" y="594970"/>
            <a:ext cx="17059250" cy="9220200"/>
            <a:chOff x="0" y="0"/>
            <a:chExt cx="20320203" cy="11416259"/>
          </a:xfrm>
        </p:grpSpPr>
        <p:sp>
          <p:nvSpPr>
            <p:cNvPr id="7" name="Freeform 7"/>
            <p:cNvSpPr/>
            <p:nvPr/>
          </p:nvSpPr>
          <p:spPr>
            <a:xfrm>
              <a:off x="0" y="0"/>
              <a:ext cx="20320254" cy="11416284"/>
            </a:xfrm>
            <a:custGeom>
              <a:avLst/>
              <a:gdLst/>
              <a:ahLst/>
              <a:cxnLst/>
              <a:rect l="l" t="t" r="r" b="b"/>
              <a:pathLst>
                <a:path w="20320254" h="11416284">
                  <a:moveTo>
                    <a:pt x="0" y="0"/>
                  </a:moveTo>
                  <a:lnTo>
                    <a:pt x="20320254" y="0"/>
                  </a:lnTo>
                  <a:lnTo>
                    <a:pt x="20320254" y="11416284"/>
                  </a:lnTo>
                  <a:lnTo>
                    <a:pt x="0" y="11416284"/>
                  </a:lnTo>
                  <a:lnTo>
                    <a:pt x="0" y="0"/>
                  </a:lnTo>
                  <a:close/>
                </a:path>
              </a:pathLst>
            </a:custGeom>
            <a:blipFill>
              <a:blip r:embed="rId3"/>
              <a:stretch>
                <a:fillRect t="-196" b="-195"/>
              </a:stretch>
            </a:blipFill>
          </p:spPr>
        </p:sp>
      </p:grpSp>
      <p:sp>
        <p:nvSpPr>
          <p:cNvPr id="8" name="Freeform 8"/>
          <p:cNvSpPr/>
          <p:nvPr/>
        </p:nvSpPr>
        <p:spPr>
          <a:xfrm>
            <a:off x="1969287" y="1319567"/>
            <a:ext cx="15404141" cy="8079166"/>
          </a:xfrm>
          <a:custGeom>
            <a:avLst/>
            <a:gdLst/>
            <a:ahLst/>
            <a:cxnLst/>
            <a:rect l="l" t="t" r="r" b="b"/>
            <a:pathLst>
              <a:path w="12389849" h="7009419">
                <a:moveTo>
                  <a:pt x="0" y="0"/>
                </a:moveTo>
                <a:lnTo>
                  <a:pt x="12389849" y="0"/>
                </a:lnTo>
                <a:lnTo>
                  <a:pt x="12389849" y="7009419"/>
                </a:lnTo>
                <a:lnTo>
                  <a:pt x="0" y="70094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9" name="Group 9"/>
          <p:cNvGrpSpPr/>
          <p:nvPr/>
        </p:nvGrpSpPr>
        <p:grpSpPr>
          <a:xfrm rot="1173307">
            <a:off x="8078518" y="9126609"/>
            <a:ext cx="1404737" cy="1316987"/>
            <a:chOff x="0" y="0"/>
            <a:chExt cx="1673259" cy="1630667"/>
          </a:xfrm>
        </p:grpSpPr>
        <p:sp>
          <p:nvSpPr>
            <p:cNvPr id="10" name="Freeform 10"/>
            <p:cNvSpPr/>
            <p:nvPr/>
          </p:nvSpPr>
          <p:spPr>
            <a:xfrm>
              <a:off x="0" y="0"/>
              <a:ext cx="1673225" cy="1630680"/>
            </a:xfrm>
            <a:custGeom>
              <a:avLst/>
              <a:gdLst/>
              <a:ahLst/>
              <a:cxnLst/>
              <a:rect l="l" t="t" r="r" b="b"/>
              <a:pathLst>
                <a:path w="1673225" h="1630680">
                  <a:moveTo>
                    <a:pt x="0" y="0"/>
                  </a:moveTo>
                  <a:lnTo>
                    <a:pt x="1673225" y="0"/>
                  </a:lnTo>
                  <a:lnTo>
                    <a:pt x="1673225" y="1630680"/>
                  </a:lnTo>
                  <a:lnTo>
                    <a:pt x="0" y="1630680"/>
                  </a:lnTo>
                  <a:lnTo>
                    <a:pt x="0" y="0"/>
                  </a:lnTo>
                  <a:close/>
                </a:path>
              </a:pathLst>
            </a:custGeom>
            <a:blipFill>
              <a:blip r:embed="rId6"/>
              <a:stretch>
                <a:fillRect t="-139" r="-2" b="-139"/>
              </a:stretch>
            </a:blipFill>
          </p:spPr>
        </p:sp>
      </p:grpSp>
      <p:grpSp>
        <p:nvGrpSpPr>
          <p:cNvPr id="11" name="Group 11"/>
          <p:cNvGrpSpPr/>
          <p:nvPr/>
        </p:nvGrpSpPr>
        <p:grpSpPr>
          <a:xfrm>
            <a:off x="8077200" y="-74653"/>
            <a:ext cx="1407384" cy="1567713"/>
            <a:chOff x="0" y="0"/>
            <a:chExt cx="1676412" cy="1941109"/>
          </a:xfrm>
        </p:grpSpPr>
        <p:sp>
          <p:nvSpPr>
            <p:cNvPr id="12" name="Freeform 12"/>
            <p:cNvSpPr/>
            <p:nvPr/>
          </p:nvSpPr>
          <p:spPr>
            <a:xfrm>
              <a:off x="0" y="0"/>
              <a:ext cx="1676400" cy="1941068"/>
            </a:xfrm>
            <a:custGeom>
              <a:avLst/>
              <a:gdLst/>
              <a:ahLst/>
              <a:cxnLst/>
              <a:rect l="l" t="t" r="r" b="b"/>
              <a:pathLst>
                <a:path w="1676400" h="1941068">
                  <a:moveTo>
                    <a:pt x="0" y="0"/>
                  </a:moveTo>
                  <a:lnTo>
                    <a:pt x="1676400" y="0"/>
                  </a:lnTo>
                  <a:lnTo>
                    <a:pt x="1676400" y="1941068"/>
                  </a:lnTo>
                  <a:lnTo>
                    <a:pt x="0" y="1941068"/>
                  </a:lnTo>
                  <a:lnTo>
                    <a:pt x="0" y="0"/>
                  </a:lnTo>
                  <a:close/>
                </a:path>
              </a:pathLst>
            </a:custGeom>
            <a:blipFill>
              <a:blip r:embed="rId7"/>
              <a:stretch>
                <a:fillRect b="-2"/>
              </a:stretch>
            </a:blipFill>
          </p:spPr>
        </p:sp>
      </p:grpSp>
      <p:grpSp>
        <p:nvGrpSpPr>
          <p:cNvPr id="13" name="Group 13"/>
          <p:cNvGrpSpPr/>
          <p:nvPr/>
        </p:nvGrpSpPr>
        <p:grpSpPr>
          <a:xfrm rot="-211310">
            <a:off x="26826" y="351832"/>
            <a:ext cx="2074487" cy="1988444"/>
            <a:chOff x="0" y="0"/>
            <a:chExt cx="2471035" cy="2462049"/>
          </a:xfrm>
        </p:grpSpPr>
        <p:sp>
          <p:nvSpPr>
            <p:cNvPr id="14" name="Freeform 14"/>
            <p:cNvSpPr/>
            <p:nvPr/>
          </p:nvSpPr>
          <p:spPr>
            <a:xfrm>
              <a:off x="0" y="0"/>
              <a:ext cx="2471039" cy="2462022"/>
            </a:xfrm>
            <a:custGeom>
              <a:avLst/>
              <a:gdLst/>
              <a:ahLst/>
              <a:cxnLst/>
              <a:rect l="l" t="t" r="r" b="b"/>
              <a:pathLst>
                <a:path w="2471039" h="2462022">
                  <a:moveTo>
                    <a:pt x="0" y="0"/>
                  </a:moveTo>
                  <a:lnTo>
                    <a:pt x="2471039" y="0"/>
                  </a:lnTo>
                  <a:lnTo>
                    <a:pt x="2471039" y="2462022"/>
                  </a:lnTo>
                  <a:lnTo>
                    <a:pt x="0" y="2462022"/>
                  </a:lnTo>
                  <a:lnTo>
                    <a:pt x="0" y="0"/>
                  </a:lnTo>
                  <a:close/>
                </a:path>
              </a:pathLst>
            </a:custGeom>
            <a:blipFill>
              <a:blip r:embed="rId8"/>
              <a:stretch>
                <a:fillRect t="-182" b="-183"/>
              </a:stretch>
            </a:blipFill>
          </p:spPr>
        </p:sp>
      </p:grpSp>
      <p:grpSp>
        <p:nvGrpSpPr>
          <p:cNvPr id="15" name="Group 15"/>
          <p:cNvGrpSpPr/>
          <p:nvPr/>
        </p:nvGrpSpPr>
        <p:grpSpPr>
          <a:xfrm>
            <a:off x="84864" y="8718194"/>
            <a:ext cx="2110796" cy="1414057"/>
            <a:chOff x="0" y="0"/>
            <a:chExt cx="2514284" cy="1750856"/>
          </a:xfrm>
        </p:grpSpPr>
        <p:sp>
          <p:nvSpPr>
            <p:cNvPr id="16" name="Freeform 16"/>
            <p:cNvSpPr/>
            <p:nvPr/>
          </p:nvSpPr>
          <p:spPr>
            <a:xfrm>
              <a:off x="0" y="0"/>
              <a:ext cx="2514346" cy="1750822"/>
            </a:xfrm>
            <a:custGeom>
              <a:avLst/>
              <a:gdLst/>
              <a:ahLst/>
              <a:cxnLst/>
              <a:rect l="l" t="t" r="r" b="b"/>
              <a:pathLst>
                <a:path w="2514346" h="1750822">
                  <a:moveTo>
                    <a:pt x="0" y="0"/>
                  </a:moveTo>
                  <a:lnTo>
                    <a:pt x="2514346" y="0"/>
                  </a:lnTo>
                  <a:lnTo>
                    <a:pt x="2514346" y="1750822"/>
                  </a:lnTo>
                  <a:lnTo>
                    <a:pt x="0" y="1750822"/>
                  </a:lnTo>
                  <a:lnTo>
                    <a:pt x="0" y="0"/>
                  </a:lnTo>
                  <a:close/>
                </a:path>
              </a:pathLst>
            </a:custGeom>
            <a:blipFill>
              <a:blip r:embed="rId9"/>
              <a:stretch>
                <a:fillRect l="-208" r="-206" b="-1"/>
              </a:stretch>
            </a:blipFill>
          </p:spPr>
        </p:sp>
      </p:grpSp>
      <p:sp>
        <p:nvSpPr>
          <p:cNvPr id="17" name="TextBox 17"/>
          <p:cNvSpPr txBox="1"/>
          <p:nvPr/>
        </p:nvSpPr>
        <p:spPr>
          <a:xfrm>
            <a:off x="2514600" y="2056939"/>
            <a:ext cx="14478000" cy="6093976"/>
          </a:xfrm>
          <a:prstGeom prst="rect">
            <a:avLst/>
          </a:prstGeom>
        </p:spPr>
        <p:txBody>
          <a:bodyPr wrap="square" lIns="0" tIns="0" rIns="0" bIns="0" rtlCol="0" anchor="t">
            <a:spAutoFit/>
          </a:bodyPr>
          <a:lstStyle/>
          <a:p>
            <a:r>
              <a:rPr lang="en-US" sz="4400" dirty="0" err="1">
                <a:latin typeface="Times New Roman" pitchFamily="18" charset="0"/>
                <a:cs typeface="Times New Roman" pitchFamily="18" charset="0"/>
              </a:rPr>
              <a:t>Câu</a:t>
            </a:r>
            <a:r>
              <a:rPr lang="en-US" sz="4400" dirty="0">
                <a:latin typeface="Times New Roman" pitchFamily="18" charset="0"/>
                <a:cs typeface="Times New Roman" pitchFamily="18" charset="0"/>
              </a:rPr>
              <a:t> 22. </a:t>
            </a:r>
            <a:r>
              <a:rPr lang="en-US" sz="4400" dirty="0" err="1">
                <a:latin typeface="Times New Roman" pitchFamily="18" charset="0"/>
                <a:cs typeface="Times New Roman" pitchFamily="18" charset="0"/>
              </a:rPr>
              <a:t>Nguồn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tự</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nhiên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ảnh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hưởng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như</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thế</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nào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đến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lượng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nuôi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sản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Chọn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câu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sai</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A. </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Nước</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nuôi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sản</a:t>
            </a:r>
            <a:r>
              <a:rPr lang="en-US" sz="4400" dirty="0">
                <a:latin typeface="Times New Roman" pitchFamily="18" charset="0"/>
                <a:cs typeface="Times New Roman" pitchFamily="18" charset="0"/>
              </a:rPr>
              <a:t> ở </a:t>
            </a:r>
            <a:r>
              <a:rPr lang="en-US" sz="4400" dirty="0" err="1">
                <a:latin typeface="Times New Roman" pitchFamily="18" charset="0"/>
                <a:cs typeface="Times New Roman" pitchFamily="18" charset="0"/>
              </a:rPr>
              <a:t>gần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cư</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lượng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kém</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B. </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Nước</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biển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càng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bờ</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lượng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tốt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hơn</a:t>
            </a:r>
            <a:r>
              <a:rPr lang="en-US" sz="4400" dirty="0">
                <a:latin typeface="Times New Roman" pitchFamily="18" charset="0"/>
                <a:cs typeface="Times New Roman" pitchFamily="18" charset="0"/>
              </a:rPr>
              <a:t> ở </a:t>
            </a:r>
            <a:r>
              <a:rPr lang="en-US" sz="4400" dirty="0" err="1">
                <a:latin typeface="Times New Roman" pitchFamily="18" charset="0"/>
                <a:cs typeface="Times New Roman" pitchFamily="18" charset="0"/>
              </a:rPr>
              <a:t>gần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bờ</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C. </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Nước</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nuôi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sản</a:t>
            </a:r>
            <a:r>
              <a:rPr lang="en-US" sz="4400" dirty="0">
                <a:latin typeface="Times New Roman" pitchFamily="18" charset="0"/>
                <a:cs typeface="Times New Roman" pitchFamily="18" charset="0"/>
              </a:rPr>
              <a:t> ở </a:t>
            </a:r>
            <a:r>
              <a:rPr lang="en-US" sz="4400" dirty="0" err="1">
                <a:latin typeface="Times New Roman" pitchFamily="18" charset="0"/>
                <a:cs typeface="Times New Roman" pitchFamily="18" charset="0"/>
              </a:rPr>
              <a:t>gần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chăn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nuôi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tốt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vì</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giàu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dinh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dương</a:t>
            </a:r>
            <a:r>
              <a:rPr lang="en-US" sz="4400" dirty="0">
                <a:latin typeface="Times New Roman" pitchFamily="18" charset="0"/>
                <a:cs typeface="Times New Roman" pitchFamily="18" charset="0"/>
              </a:rPr>
              <a:t> do </a:t>
            </a:r>
            <a:r>
              <a:rPr lang="en-US" sz="4400" dirty="0" err="1">
                <a:latin typeface="Times New Roman" pitchFamily="18" charset="0"/>
                <a:cs typeface="Times New Roman" pitchFamily="18" charset="0"/>
              </a:rPr>
              <a:t>chất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thải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nuôi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thể</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thức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ăn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sản</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D. </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Nước</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nuôi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sản</a:t>
            </a:r>
            <a:r>
              <a:rPr lang="en-US" sz="4400" dirty="0">
                <a:latin typeface="Times New Roman" pitchFamily="18" charset="0"/>
                <a:cs typeface="Times New Roman" pitchFamily="18" charset="0"/>
              </a:rPr>
              <a:t> ở </a:t>
            </a:r>
            <a:r>
              <a:rPr lang="en-US" sz="4400" dirty="0" err="1">
                <a:latin typeface="Times New Roman" pitchFamily="18" charset="0"/>
                <a:cs typeface="Times New Roman" pitchFamily="18" charset="0"/>
              </a:rPr>
              <a:t>gần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chăn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nuôi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lượng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kém</a:t>
            </a:r>
            <a:r>
              <a:rPr lang="en-US" sz="4400" dirty="0">
                <a:latin typeface="Times New Roman" pitchFamily="18" charset="0"/>
                <a:cs typeface="Times New Roman" pitchFamily="18" charset="0"/>
              </a:rPr>
              <a:t>.</a:t>
            </a:r>
          </a:p>
        </p:txBody>
      </p:sp>
      <p:grpSp>
        <p:nvGrpSpPr>
          <p:cNvPr id="18" name="Group 18"/>
          <p:cNvGrpSpPr/>
          <p:nvPr/>
        </p:nvGrpSpPr>
        <p:grpSpPr>
          <a:xfrm rot="403428">
            <a:off x="16137439" y="30573"/>
            <a:ext cx="2231793" cy="2215512"/>
            <a:chOff x="0" y="0"/>
            <a:chExt cx="2658411" cy="2743200"/>
          </a:xfrm>
        </p:grpSpPr>
        <p:sp>
          <p:nvSpPr>
            <p:cNvPr id="19" name="Freeform 19"/>
            <p:cNvSpPr/>
            <p:nvPr/>
          </p:nvSpPr>
          <p:spPr>
            <a:xfrm>
              <a:off x="0" y="0"/>
              <a:ext cx="2658364" cy="2743200"/>
            </a:xfrm>
            <a:custGeom>
              <a:avLst/>
              <a:gdLst/>
              <a:ahLst/>
              <a:cxnLst/>
              <a:rect l="l" t="t" r="r" b="b"/>
              <a:pathLst>
                <a:path w="2658364" h="2743200">
                  <a:moveTo>
                    <a:pt x="0" y="0"/>
                  </a:moveTo>
                  <a:lnTo>
                    <a:pt x="2658364" y="0"/>
                  </a:lnTo>
                  <a:lnTo>
                    <a:pt x="2658364" y="2743200"/>
                  </a:lnTo>
                  <a:lnTo>
                    <a:pt x="0" y="2743200"/>
                  </a:lnTo>
                  <a:lnTo>
                    <a:pt x="0" y="0"/>
                  </a:lnTo>
                  <a:close/>
                </a:path>
              </a:pathLst>
            </a:custGeom>
            <a:blipFill>
              <a:blip r:embed="rId10"/>
              <a:stretch>
                <a:fillRect l="-161" r="-163"/>
              </a:stretch>
            </a:blipFill>
          </p:spPr>
        </p:sp>
      </p:grpSp>
      <p:grpSp>
        <p:nvGrpSpPr>
          <p:cNvPr id="20" name="Group 20"/>
          <p:cNvGrpSpPr/>
          <p:nvPr/>
        </p:nvGrpSpPr>
        <p:grpSpPr>
          <a:xfrm rot="-417858">
            <a:off x="16163542" y="8272565"/>
            <a:ext cx="1949620" cy="1903259"/>
            <a:chOff x="0" y="0"/>
            <a:chExt cx="2322299" cy="2356576"/>
          </a:xfrm>
        </p:grpSpPr>
        <p:sp>
          <p:nvSpPr>
            <p:cNvPr id="21" name="Freeform 21"/>
            <p:cNvSpPr/>
            <p:nvPr/>
          </p:nvSpPr>
          <p:spPr>
            <a:xfrm>
              <a:off x="0" y="0"/>
              <a:ext cx="2322322" cy="2356612"/>
            </a:xfrm>
            <a:custGeom>
              <a:avLst/>
              <a:gdLst/>
              <a:ahLst/>
              <a:cxnLst/>
              <a:rect l="l" t="t" r="r" b="b"/>
              <a:pathLst>
                <a:path w="2322322" h="2356612">
                  <a:moveTo>
                    <a:pt x="0" y="0"/>
                  </a:moveTo>
                  <a:lnTo>
                    <a:pt x="2322322" y="0"/>
                  </a:lnTo>
                  <a:lnTo>
                    <a:pt x="2322322" y="2356612"/>
                  </a:lnTo>
                  <a:lnTo>
                    <a:pt x="0" y="2356612"/>
                  </a:lnTo>
                  <a:lnTo>
                    <a:pt x="0" y="0"/>
                  </a:lnTo>
                  <a:close/>
                </a:path>
              </a:pathLst>
            </a:custGeom>
            <a:blipFill>
              <a:blip r:embed="rId11"/>
              <a:stretch>
                <a:fillRect l="-192" r="-191" b="1"/>
              </a:stretch>
            </a:blipFill>
          </p:spPr>
        </p:sp>
      </p:grpSp>
      <p:grpSp>
        <p:nvGrpSpPr>
          <p:cNvPr id="22" name="Group 22"/>
          <p:cNvGrpSpPr/>
          <p:nvPr/>
        </p:nvGrpSpPr>
        <p:grpSpPr>
          <a:xfrm rot="-547271">
            <a:off x="101979" y="4522381"/>
            <a:ext cx="1832850" cy="1840194"/>
            <a:chOff x="0" y="0"/>
            <a:chExt cx="2183208" cy="2278491"/>
          </a:xfrm>
        </p:grpSpPr>
        <p:sp>
          <p:nvSpPr>
            <p:cNvPr id="23" name="Freeform 23"/>
            <p:cNvSpPr/>
            <p:nvPr/>
          </p:nvSpPr>
          <p:spPr>
            <a:xfrm>
              <a:off x="0" y="0"/>
              <a:ext cx="2183257" cy="2278507"/>
            </a:xfrm>
            <a:custGeom>
              <a:avLst/>
              <a:gdLst/>
              <a:ahLst/>
              <a:cxnLst/>
              <a:rect l="l" t="t" r="r" b="b"/>
              <a:pathLst>
                <a:path w="2183257" h="2278507">
                  <a:moveTo>
                    <a:pt x="0" y="0"/>
                  </a:moveTo>
                  <a:lnTo>
                    <a:pt x="2183257" y="0"/>
                  </a:lnTo>
                  <a:lnTo>
                    <a:pt x="2183257" y="2278507"/>
                  </a:lnTo>
                  <a:lnTo>
                    <a:pt x="0" y="2278507"/>
                  </a:lnTo>
                  <a:lnTo>
                    <a:pt x="0" y="0"/>
                  </a:lnTo>
                  <a:close/>
                </a:path>
              </a:pathLst>
            </a:custGeom>
            <a:blipFill>
              <a:blip r:embed="rId12"/>
              <a:stretch>
                <a:fillRect l="-152" r="-150"/>
              </a:stretch>
            </a:blipFill>
          </p:spPr>
        </p:sp>
      </p:grpSp>
      <p:grpSp>
        <p:nvGrpSpPr>
          <p:cNvPr id="24" name="Group 24"/>
          <p:cNvGrpSpPr/>
          <p:nvPr/>
        </p:nvGrpSpPr>
        <p:grpSpPr>
          <a:xfrm rot="808354">
            <a:off x="16687175" y="4165581"/>
            <a:ext cx="1638487" cy="2078998"/>
            <a:chOff x="0" y="0"/>
            <a:chExt cx="1951691" cy="2574172"/>
          </a:xfrm>
        </p:grpSpPr>
        <p:sp>
          <p:nvSpPr>
            <p:cNvPr id="25" name="Freeform 25"/>
            <p:cNvSpPr/>
            <p:nvPr/>
          </p:nvSpPr>
          <p:spPr>
            <a:xfrm>
              <a:off x="0" y="0"/>
              <a:ext cx="1951736" cy="2574163"/>
            </a:xfrm>
            <a:custGeom>
              <a:avLst/>
              <a:gdLst/>
              <a:ahLst/>
              <a:cxnLst/>
              <a:rect l="l" t="t" r="r" b="b"/>
              <a:pathLst>
                <a:path w="1951736" h="2574163">
                  <a:moveTo>
                    <a:pt x="0" y="0"/>
                  </a:moveTo>
                  <a:lnTo>
                    <a:pt x="1951736" y="0"/>
                  </a:lnTo>
                  <a:lnTo>
                    <a:pt x="1951736" y="2574163"/>
                  </a:lnTo>
                  <a:lnTo>
                    <a:pt x="0" y="2574163"/>
                  </a:lnTo>
                  <a:lnTo>
                    <a:pt x="0" y="0"/>
                  </a:lnTo>
                  <a:close/>
                </a:path>
              </a:pathLst>
            </a:custGeom>
            <a:blipFill>
              <a:blip r:embed="rId13"/>
              <a:stretch>
                <a:fillRect l="-28" r="-26"/>
              </a:stretch>
            </a:blipFill>
          </p:spPr>
        </p:sp>
      </p:grpSp>
      <p:sp>
        <p:nvSpPr>
          <p:cNvPr id="2" name="Oval 1"/>
          <p:cNvSpPr/>
          <p:nvPr/>
        </p:nvSpPr>
        <p:spPr>
          <a:xfrm>
            <a:off x="2160430" y="5264849"/>
            <a:ext cx="1143000" cy="99689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itchFamily="18" charset="0"/>
                <a:cs typeface="Times New Roman" pitchFamily="18" charset="0"/>
              </a:rPr>
              <a:t>C</a:t>
            </a:r>
            <a:r>
              <a:rPr lang="en-US" sz="4400" dirty="0" smtClean="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198480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xmlns="" id="{561D795D-15DB-D971-C02E-6E2D5ADCE9BB}"/>
              </a:ext>
            </a:extLst>
          </p:cNvPr>
          <p:cNvSpPr txBox="1">
            <a:spLocks/>
          </p:cNvSpPr>
          <p:nvPr/>
        </p:nvSpPr>
        <p:spPr>
          <a:xfrm>
            <a:off x="1856645" y="155234"/>
            <a:ext cx="14574711" cy="1007463"/>
          </a:xfrm>
          <a:prstGeom prst="rect">
            <a:avLst/>
          </a:prstGeom>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429">
              <a:lnSpc>
                <a:spcPct val="150000"/>
              </a:lnSpc>
              <a:defRPr/>
            </a:pPr>
            <a:r>
              <a:rPr lang="en-US" sz="4200" b="1">
                <a:solidFill>
                  <a:srgbClr val="FF0000"/>
                </a:solidFill>
                <a:latin typeface="Tahoma" panose="020B0604030504040204" pitchFamily="34" charset="0"/>
                <a:ea typeface="Tahoma" panose="020B0604030504040204" pitchFamily="34" charset="0"/>
                <a:cs typeface="Tahoma" panose="020B0604030504040204" pitchFamily="34" charset="0"/>
              </a:rPr>
              <a:t>NHÌN NHANH GHÉP TÀI</a:t>
            </a:r>
            <a:endParaRPr lang="en-US" sz="4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Rounded Corners 7">
            <a:extLst>
              <a:ext uri="{FF2B5EF4-FFF2-40B4-BE49-F238E27FC236}">
                <a16:creationId xmlns:a16="http://schemas.microsoft.com/office/drawing/2014/main" xmlns="" id="{8B5AC9AF-2017-948D-E3D6-C08C2A8BE4D9}"/>
              </a:ext>
            </a:extLst>
          </p:cNvPr>
          <p:cNvSpPr/>
          <p:nvPr/>
        </p:nvSpPr>
        <p:spPr>
          <a:xfrm>
            <a:off x="254056" y="6482659"/>
            <a:ext cx="1770674" cy="17526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M</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Rounded Corners 9">
            <a:extLst>
              <a:ext uri="{FF2B5EF4-FFF2-40B4-BE49-F238E27FC236}">
                <a16:creationId xmlns:a16="http://schemas.microsoft.com/office/drawing/2014/main" xmlns="" id="{B550E299-6DAF-4F83-6A6C-0BCEF8B200C6}"/>
              </a:ext>
            </a:extLst>
          </p:cNvPr>
          <p:cNvSpPr/>
          <p:nvPr/>
        </p:nvSpPr>
        <p:spPr>
          <a:xfrm>
            <a:off x="2276714" y="6517711"/>
            <a:ext cx="1770674" cy="17526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Ô</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1" name="Rectangle: Rounded Corners 10">
            <a:extLst>
              <a:ext uri="{FF2B5EF4-FFF2-40B4-BE49-F238E27FC236}">
                <a16:creationId xmlns:a16="http://schemas.microsoft.com/office/drawing/2014/main" xmlns="" id="{CE199BD0-5E38-E04E-65A7-6BF816FE2379}"/>
              </a:ext>
            </a:extLst>
          </p:cNvPr>
          <p:cNvSpPr/>
          <p:nvPr/>
        </p:nvSpPr>
        <p:spPr>
          <a:xfrm>
            <a:off x="4332900" y="6517711"/>
            <a:ext cx="1770674" cy="17526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I</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2" name="Rectangle: Rounded Corners 11">
            <a:extLst>
              <a:ext uri="{FF2B5EF4-FFF2-40B4-BE49-F238E27FC236}">
                <a16:creationId xmlns:a16="http://schemas.microsoft.com/office/drawing/2014/main" xmlns="" id="{95696EC7-01BC-887C-8B7E-5B573F5FC2BF}"/>
              </a:ext>
            </a:extLst>
          </p:cNvPr>
          <p:cNvSpPr/>
          <p:nvPr/>
        </p:nvSpPr>
        <p:spPr>
          <a:xfrm>
            <a:off x="6355558" y="6517711"/>
            <a:ext cx="1770674" cy="17526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T</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3" name="Rectangle: Rounded Corners 12">
            <a:extLst>
              <a:ext uri="{FF2B5EF4-FFF2-40B4-BE49-F238E27FC236}">
                <a16:creationId xmlns:a16="http://schemas.microsoft.com/office/drawing/2014/main" xmlns="" id="{9F7D4195-93C5-35A0-6FF1-07C75D2BCF14}"/>
              </a:ext>
            </a:extLst>
          </p:cNvPr>
          <p:cNvSpPr/>
          <p:nvPr/>
        </p:nvSpPr>
        <p:spPr>
          <a:xfrm>
            <a:off x="8399738" y="6531427"/>
            <a:ext cx="1770674" cy="17526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R</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4" name="Rectangle: Rounded Corners 13">
            <a:extLst>
              <a:ext uri="{FF2B5EF4-FFF2-40B4-BE49-F238E27FC236}">
                <a16:creationId xmlns:a16="http://schemas.microsoft.com/office/drawing/2014/main" xmlns="" id="{17258E2B-EB23-87A1-B477-65E3F3675CF5}"/>
              </a:ext>
            </a:extLst>
          </p:cNvPr>
          <p:cNvSpPr/>
          <p:nvPr/>
        </p:nvSpPr>
        <p:spPr>
          <a:xfrm>
            <a:off x="10395276" y="6517711"/>
            <a:ext cx="1770674" cy="17526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Ư</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5" name="Rectangle: Rounded Corners 14">
            <a:extLst>
              <a:ext uri="{FF2B5EF4-FFF2-40B4-BE49-F238E27FC236}">
                <a16:creationId xmlns:a16="http://schemas.microsoft.com/office/drawing/2014/main" xmlns="" id="{12E6DC43-DE6E-C70B-A98D-C2B383E24410}"/>
              </a:ext>
            </a:extLst>
          </p:cNvPr>
          <p:cNvSpPr/>
          <p:nvPr/>
        </p:nvSpPr>
        <p:spPr>
          <a:xfrm>
            <a:off x="260322" y="3272514"/>
            <a:ext cx="1770674" cy="175260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a:latin typeface="Tahoma" panose="020B0604030504040204" pitchFamily="34" charset="0"/>
                <a:ea typeface="Tahoma" panose="020B0604030504040204" pitchFamily="34" charset="0"/>
                <a:cs typeface="Tahoma" panose="020B0604030504040204" pitchFamily="34" charset="0"/>
              </a:rPr>
              <a:t>H</a:t>
            </a:r>
            <a:endParaRPr lang="vi-VN" sz="8000" b="1">
              <a:latin typeface="Tahoma" panose="020B0604030504040204" pitchFamily="34" charset="0"/>
              <a:ea typeface="Tahoma" panose="020B0604030504040204" pitchFamily="34" charset="0"/>
              <a:cs typeface="Tahoma" panose="020B0604030504040204" pitchFamily="34" charset="0"/>
            </a:endParaRPr>
          </a:p>
        </p:txBody>
      </p:sp>
      <p:sp>
        <p:nvSpPr>
          <p:cNvPr id="16" name="Rectangle: Rounded Corners 15">
            <a:extLst>
              <a:ext uri="{FF2B5EF4-FFF2-40B4-BE49-F238E27FC236}">
                <a16:creationId xmlns:a16="http://schemas.microsoft.com/office/drawing/2014/main" xmlns="" id="{B70B4764-5902-29F1-2804-858F5602E705}"/>
              </a:ext>
            </a:extLst>
          </p:cNvPr>
          <p:cNvSpPr/>
          <p:nvPr/>
        </p:nvSpPr>
        <p:spPr>
          <a:xfrm>
            <a:off x="10360570" y="3272514"/>
            <a:ext cx="1770674" cy="175260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a:latin typeface="Tahoma" panose="020B0604030504040204" pitchFamily="34" charset="0"/>
                <a:ea typeface="Tahoma" panose="020B0604030504040204" pitchFamily="34" charset="0"/>
                <a:cs typeface="Tahoma" panose="020B0604030504040204" pitchFamily="34" charset="0"/>
              </a:rPr>
              <a:t>N</a:t>
            </a:r>
            <a:endParaRPr lang="vi-VN" sz="8000" b="1">
              <a:latin typeface="Tahoma" panose="020B0604030504040204" pitchFamily="34" charset="0"/>
              <a:ea typeface="Tahoma" panose="020B0604030504040204" pitchFamily="34" charset="0"/>
              <a:cs typeface="Tahoma" panose="020B0604030504040204" pitchFamily="34" charset="0"/>
            </a:endParaRPr>
          </a:p>
        </p:txBody>
      </p:sp>
      <p:sp>
        <p:nvSpPr>
          <p:cNvPr id="17" name="Rectangle: Rounded Corners 16">
            <a:extLst>
              <a:ext uri="{FF2B5EF4-FFF2-40B4-BE49-F238E27FC236}">
                <a16:creationId xmlns:a16="http://schemas.microsoft.com/office/drawing/2014/main" xmlns="" id="{D8ACBD82-7C81-2664-4B13-616B074AEDF2}"/>
              </a:ext>
            </a:extLst>
          </p:cNvPr>
          <p:cNvSpPr/>
          <p:nvPr/>
        </p:nvSpPr>
        <p:spPr>
          <a:xfrm>
            <a:off x="8359418" y="3298422"/>
            <a:ext cx="1770674" cy="175260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a:latin typeface="Tahoma" panose="020B0604030504040204" pitchFamily="34" charset="0"/>
                <a:ea typeface="Tahoma" panose="020B0604030504040204" pitchFamily="34" charset="0"/>
                <a:cs typeface="Tahoma" panose="020B0604030504040204" pitchFamily="34" charset="0"/>
              </a:rPr>
              <a:t>I</a:t>
            </a:r>
            <a:endParaRPr lang="vi-VN" sz="8000" b="1">
              <a:latin typeface="Tahoma" panose="020B0604030504040204" pitchFamily="34" charset="0"/>
              <a:ea typeface="Tahoma" panose="020B0604030504040204" pitchFamily="34" charset="0"/>
              <a:cs typeface="Tahoma" panose="020B0604030504040204" pitchFamily="34" charset="0"/>
            </a:endParaRPr>
          </a:p>
        </p:txBody>
      </p:sp>
      <p:sp>
        <p:nvSpPr>
          <p:cNvPr id="18" name="Rectangle: Rounded Corners 17">
            <a:extLst>
              <a:ext uri="{FF2B5EF4-FFF2-40B4-BE49-F238E27FC236}">
                <a16:creationId xmlns:a16="http://schemas.microsoft.com/office/drawing/2014/main" xmlns="" id="{1AC8740E-431A-BB19-1748-731001CB6008}"/>
              </a:ext>
            </a:extLst>
          </p:cNvPr>
          <p:cNvSpPr/>
          <p:nvPr/>
        </p:nvSpPr>
        <p:spPr>
          <a:xfrm>
            <a:off x="6321690" y="3298422"/>
            <a:ext cx="1770674" cy="175260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a:latin typeface="Tahoma" panose="020B0604030504040204" pitchFamily="34" charset="0"/>
                <a:ea typeface="Tahoma" panose="020B0604030504040204" pitchFamily="34" charset="0"/>
                <a:cs typeface="Tahoma" panose="020B0604030504040204" pitchFamily="34" charset="0"/>
              </a:rPr>
              <a:t>Ệ</a:t>
            </a:r>
            <a:endParaRPr lang="vi-VN" sz="8000" b="1">
              <a:latin typeface="Tahoma" panose="020B0604030504040204" pitchFamily="34" charset="0"/>
              <a:ea typeface="Tahoma" panose="020B0604030504040204" pitchFamily="34" charset="0"/>
              <a:cs typeface="Tahoma" panose="020B0604030504040204" pitchFamily="34" charset="0"/>
            </a:endParaRPr>
          </a:p>
        </p:txBody>
      </p:sp>
      <p:sp>
        <p:nvSpPr>
          <p:cNvPr id="19" name="Rectangle: Rounded Corners 18">
            <a:extLst>
              <a:ext uri="{FF2B5EF4-FFF2-40B4-BE49-F238E27FC236}">
                <a16:creationId xmlns:a16="http://schemas.microsoft.com/office/drawing/2014/main" xmlns="" id="{00E1B9BA-9625-944D-03C8-0FECB937357C}"/>
              </a:ext>
            </a:extLst>
          </p:cNvPr>
          <p:cNvSpPr/>
          <p:nvPr/>
        </p:nvSpPr>
        <p:spPr>
          <a:xfrm>
            <a:off x="2276714" y="3272514"/>
            <a:ext cx="1770674" cy="175260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a:latin typeface="Tahoma" panose="020B0604030504040204" pitchFamily="34" charset="0"/>
                <a:ea typeface="Tahoma" panose="020B0604030504040204" pitchFamily="34" charset="0"/>
                <a:cs typeface="Tahoma" panose="020B0604030504040204" pitchFamily="34" charset="0"/>
              </a:rPr>
              <a:t>T</a:t>
            </a:r>
            <a:endParaRPr lang="vi-VN" sz="8000" b="1">
              <a:latin typeface="Tahoma" panose="020B0604030504040204" pitchFamily="34" charset="0"/>
              <a:ea typeface="Tahoma" panose="020B0604030504040204" pitchFamily="34" charset="0"/>
              <a:cs typeface="Tahoma" panose="020B0604030504040204" pitchFamily="34" charset="0"/>
            </a:endParaRPr>
          </a:p>
        </p:txBody>
      </p:sp>
      <p:sp>
        <p:nvSpPr>
          <p:cNvPr id="20" name="Rectangle: Rounded Corners 19">
            <a:extLst>
              <a:ext uri="{FF2B5EF4-FFF2-40B4-BE49-F238E27FC236}">
                <a16:creationId xmlns:a16="http://schemas.microsoft.com/office/drawing/2014/main" xmlns="" id="{1083924E-4D0F-B78A-D2D4-2F770BF999F5}"/>
              </a:ext>
            </a:extLst>
          </p:cNvPr>
          <p:cNvSpPr/>
          <p:nvPr/>
        </p:nvSpPr>
        <p:spPr>
          <a:xfrm>
            <a:off x="4299202" y="3272514"/>
            <a:ext cx="1770674" cy="175260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a:latin typeface="Tahoma" panose="020B0604030504040204" pitchFamily="34" charset="0"/>
                <a:ea typeface="Tahoma" panose="020B0604030504040204" pitchFamily="34" charset="0"/>
                <a:cs typeface="Tahoma" panose="020B0604030504040204" pitchFamily="34" charset="0"/>
              </a:rPr>
              <a:t>N</a:t>
            </a:r>
            <a:endParaRPr lang="vi-VN" sz="8000" b="1">
              <a:latin typeface="Tahoma" panose="020B0604030504040204" pitchFamily="34" charset="0"/>
              <a:ea typeface="Tahoma" panose="020B0604030504040204" pitchFamily="34" charset="0"/>
              <a:cs typeface="Tahoma" panose="020B0604030504040204" pitchFamily="34" charset="0"/>
            </a:endParaRPr>
          </a:p>
        </p:txBody>
      </p:sp>
      <p:sp>
        <p:nvSpPr>
          <p:cNvPr id="3" name="Rectangle: Rounded Corners 2">
            <a:extLst>
              <a:ext uri="{FF2B5EF4-FFF2-40B4-BE49-F238E27FC236}">
                <a16:creationId xmlns:a16="http://schemas.microsoft.com/office/drawing/2014/main" xmlns="" id="{C1DF70CB-C5D5-A4DA-01CD-A1AE7D2AB242}"/>
              </a:ext>
            </a:extLst>
          </p:cNvPr>
          <p:cNvSpPr/>
          <p:nvPr/>
        </p:nvSpPr>
        <p:spPr>
          <a:xfrm>
            <a:off x="12403006" y="6517711"/>
            <a:ext cx="1770674" cy="17526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Ờ</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Rounded Corners 4">
            <a:extLst>
              <a:ext uri="{FF2B5EF4-FFF2-40B4-BE49-F238E27FC236}">
                <a16:creationId xmlns:a16="http://schemas.microsoft.com/office/drawing/2014/main" xmlns="" id="{E0EE3F8A-3280-3C6B-11DC-9FD268A360E8}"/>
              </a:ext>
            </a:extLst>
          </p:cNvPr>
          <p:cNvSpPr/>
          <p:nvPr/>
        </p:nvSpPr>
        <p:spPr>
          <a:xfrm>
            <a:off x="14404514" y="6502471"/>
            <a:ext cx="1770674" cy="17526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N</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Rounded Corners 5">
            <a:extLst>
              <a:ext uri="{FF2B5EF4-FFF2-40B4-BE49-F238E27FC236}">
                <a16:creationId xmlns:a16="http://schemas.microsoft.com/office/drawing/2014/main" xmlns="" id="{75B74A98-D582-7395-048A-608E4ACF491D}"/>
              </a:ext>
            </a:extLst>
          </p:cNvPr>
          <p:cNvSpPr/>
          <p:nvPr/>
        </p:nvSpPr>
        <p:spPr>
          <a:xfrm>
            <a:off x="16390782" y="6496375"/>
            <a:ext cx="1770674" cy="17526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G</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Rounded Corners 6">
            <a:extLst>
              <a:ext uri="{FF2B5EF4-FFF2-40B4-BE49-F238E27FC236}">
                <a16:creationId xmlns:a16="http://schemas.microsoft.com/office/drawing/2014/main" xmlns="" id="{00411558-9929-D18E-E36B-8A9867898230}"/>
              </a:ext>
            </a:extLst>
          </p:cNvPr>
          <p:cNvSpPr/>
          <p:nvPr/>
        </p:nvSpPr>
        <p:spPr>
          <a:xfrm>
            <a:off x="16400602" y="3246606"/>
            <a:ext cx="1770674" cy="175260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M</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9" name="Rectangle: Rounded Corners 8">
            <a:extLst>
              <a:ext uri="{FF2B5EF4-FFF2-40B4-BE49-F238E27FC236}">
                <a16:creationId xmlns:a16="http://schemas.microsoft.com/office/drawing/2014/main" xmlns="" id="{633341D2-D330-9C8E-C6CC-CBF04A2262EA}"/>
              </a:ext>
            </a:extLst>
          </p:cNvPr>
          <p:cNvSpPr/>
          <p:nvPr/>
        </p:nvSpPr>
        <p:spPr>
          <a:xfrm>
            <a:off x="14399450" y="3272514"/>
            <a:ext cx="1770674" cy="175260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a:latin typeface="Tahoma" panose="020B0604030504040204" pitchFamily="34" charset="0"/>
                <a:ea typeface="Tahoma" panose="020B0604030504040204" pitchFamily="34" charset="0"/>
                <a:cs typeface="Tahoma" panose="020B0604030504040204" pitchFamily="34" charset="0"/>
              </a:rPr>
              <a:t>Â</a:t>
            </a:r>
            <a:endParaRPr lang="vi-VN" sz="8000" b="1">
              <a:latin typeface="Tahoma" panose="020B0604030504040204" pitchFamily="34" charset="0"/>
              <a:ea typeface="Tahoma" panose="020B0604030504040204" pitchFamily="34" charset="0"/>
              <a:cs typeface="Tahoma" panose="020B0604030504040204" pitchFamily="34" charset="0"/>
            </a:endParaRPr>
          </a:p>
        </p:txBody>
      </p:sp>
      <p:sp>
        <p:nvSpPr>
          <p:cNvPr id="21" name="Rectangle: Rounded Corners 20">
            <a:extLst>
              <a:ext uri="{FF2B5EF4-FFF2-40B4-BE49-F238E27FC236}">
                <a16:creationId xmlns:a16="http://schemas.microsoft.com/office/drawing/2014/main" xmlns="" id="{B5A11F4D-F2BD-892F-0799-8FD9CC537A16}"/>
              </a:ext>
            </a:extLst>
          </p:cNvPr>
          <p:cNvSpPr/>
          <p:nvPr/>
        </p:nvSpPr>
        <p:spPr>
          <a:xfrm>
            <a:off x="12361722" y="3272514"/>
            <a:ext cx="1770674" cy="175260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a:latin typeface="Tahoma" panose="020B0604030504040204" pitchFamily="34" charset="0"/>
                <a:ea typeface="Tahoma" panose="020B0604030504040204" pitchFamily="34" charset="0"/>
                <a:cs typeface="Tahoma" panose="020B0604030504040204" pitchFamily="34" charset="0"/>
              </a:rPr>
              <a:t>H</a:t>
            </a:r>
            <a:endParaRPr lang="vi-VN" sz="8000" b="1">
              <a:latin typeface="Tahoma" panose="020B0604030504040204" pitchFamily="34" charset="0"/>
              <a:ea typeface="Tahoma" panose="020B0604030504040204" pitchFamily="34" charset="0"/>
              <a:cs typeface="Tahoma" panose="020B0604030504040204" pitchFamily="34" charset="0"/>
            </a:endParaRPr>
          </a:p>
        </p:txBody>
      </p:sp>
      <p:sp>
        <p:nvSpPr>
          <p:cNvPr id="22" name="Rectangle: Rounded Corners 21">
            <a:extLst>
              <a:ext uri="{FF2B5EF4-FFF2-40B4-BE49-F238E27FC236}">
                <a16:creationId xmlns:a16="http://schemas.microsoft.com/office/drawing/2014/main" xmlns="" id="{5DCEEEE8-E57C-C0B7-5F05-2A7E298116FD}"/>
              </a:ext>
            </a:extLst>
          </p:cNvPr>
          <p:cNvSpPr/>
          <p:nvPr/>
        </p:nvSpPr>
        <p:spPr>
          <a:xfrm>
            <a:off x="265386" y="3269466"/>
            <a:ext cx="1770674" cy="175260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a:latin typeface="Tahoma" panose="020B0604030504040204" pitchFamily="34" charset="0"/>
                <a:ea typeface="Tahoma" panose="020B0604030504040204" pitchFamily="34" charset="0"/>
                <a:cs typeface="Tahoma" panose="020B0604030504040204" pitchFamily="34" charset="0"/>
              </a:rPr>
              <a:t>T</a:t>
            </a:r>
            <a:endParaRPr lang="vi-VN" sz="8000" b="1">
              <a:latin typeface="Tahoma" panose="020B0604030504040204" pitchFamily="34" charset="0"/>
              <a:ea typeface="Tahoma" panose="020B0604030504040204" pitchFamily="34" charset="0"/>
              <a:cs typeface="Tahoma" panose="020B0604030504040204" pitchFamily="34" charset="0"/>
            </a:endParaRPr>
          </a:p>
        </p:txBody>
      </p:sp>
      <p:sp>
        <p:nvSpPr>
          <p:cNvPr id="23" name="Rectangle: Rounded Corners 22">
            <a:extLst>
              <a:ext uri="{FF2B5EF4-FFF2-40B4-BE49-F238E27FC236}">
                <a16:creationId xmlns:a16="http://schemas.microsoft.com/office/drawing/2014/main" xmlns="" id="{82E9358B-79B0-F00A-40A1-069C1070FB5B}"/>
              </a:ext>
            </a:extLst>
          </p:cNvPr>
          <p:cNvSpPr/>
          <p:nvPr/>
        </p:nvSpPr>
        <p:spPr>
          <a:xfrm>
            <a:off x="10365634" y="3269466"/>
            <a:ext cx="1770674" cy="175260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Ư</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Rounded Corners 23">
            <a:extLst>
              <a:ext uri="{FF2B5EF4-FFF2-40B4-BE49-F238E27FC236}">
                <a16:creationId xmlns:a16="http://schemas.microsoft.com/office/drawing/2014/main" xmlns="" id="{03C83DC0-F969-5CEF-E52A-331A37068531}"/>
              </a:ext>
            </a:extLst>
          </p:cNvPr>
          <p:cNvSpPr/>
          <p:nvPr/>
        </p:nvSpPr>
        <p:spPr>
          <a:xfrm>
            <a:off x="8364482" y="3295374"/>
            <a:ext cx="1770674" cy="175260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a:latin typeface="Tahoma" panose="020B0604030504040204" pitchFamily="34" charset="0"/>
                <a:ea typeface="Tahoma" panose="020B0604030504040204" pitchFamily="34" charset="0"/>
                <a:cs typeface="Tahoma" panose="020B0604030504040204" pitchFamily="34" charset="0"/>
              </a:rPr>
              <a:t>G</a:t>
            </a:r>
            <a:endParaRPr lang="vi-VN" sz="8000" b="1">
              <a:latin typeface="Tahoma" panose="020B0604030504040204" pitchFamily="34" charset="0"/>
              <a:ea typeface="Tahoma" panose="020B0604030504040204" pitchFamily="34" charset="0"/>
              <a:cs typeface="Tahoma" panose="020B0604030504040204" pitchFamily="34" charset="0"/>
            </a:endParaRPr>
          </a:p>
        </p:txBody>
      </p:sp>
      <p:sp>
        <p:nvSpPr>
          <p:cNvPr id="25" name="Rectangle: Rounded Corners 24">
            <a:extLst>
              <a:ext uri="{FF2B5EF4-FFF2-40B4-BE49-F238E27FC236}">
                <a16:creationId xmlns:a16="http://schemas.microsoft.com/office/drawing/2014/main" xmlns="" id="{844BE05D-55C8-396C-9027-5D300F7E6650}"/>
              </a:ext>
            </a:extLst>
          </p:cNvPr>
          <p:cNvSpPr/>
          <p:nvPr/>
        </p:nvSpPr>
        <p:spPr>
          <a:xfrm>
            <a:off x="6326754" y="3295374"/>
            <a:ext cx="1770674" cy="175260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I</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Rounded Corners 25">
            <a:extLst>
              <a:ext uri="{FF2B5EF4-FFF2-40B4-BE49-F238E27FC236}">
                <a16:creationId xmlns:a16="http://schemas.microsoft.com/office/drawing/2014/main" xmlns="" id="{BE0913FD-C4BA-09C8-8555-96579B8B3761}"/>
              </a:ext>
            </a:extLst>
          </p:cNvPr>
          <p:cNvSpPr/>
          <p:nvPr/>
        </p:nvSpPr>
        <p:spPr>
          <a:xfrm>
            <a:off x="2281778" y="3269466"/>
            <a:ext cx="1770674" cy="175260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Ô</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Rounded Corners 26">
            <a:extLst>
              <a:ext uri="{FF2B5EF4-FFF2-40B4-BE49-F238E27FC236}">
                <a16:creationId xmlns:a16="http://schemas.microsoft.com/office/drawing/2014/main" xmlns="" id="{BD545DD4-E758-CB5D-1344-8B599C8384FA}"/>
              </a:ext>
            </a:extLst>
          </p:cNvPr>
          <p:cNvSpPr/>
          <p:nvPr/>
        </p:nvSpPr>
        <p:spPr>
          <a:xfrm>
            <a:off x="4304266" y="3269466"/>
            <a:ext cx="1770674" cy="175260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a:latin typeface="Tahoma" panose="020B0604030504040204" pitchFamily="34" charset="0"/>
                <a:ea typeface="Tahoma" panose="020B0604030504040204" pitchFamily="34" charset="0"/>
                <a:cs typeface="Tahoma" panose="020B0604030504040204" pitchFamily="34" charset="0"/>
              </a:rPr>
              <a:t>N</a:t>
            </a:r>
            <a:endParaRPr lang="vi-VN" sz="8000" b="1">
              <a:latin typeface="Tahoma" panose="020B0604030504040204" pitchFamily="34" charset="0"/>
              <a:ea typeface="Tahoma" panose="020B0604030504040204" pitchFamily="34" charset="0"/>
              <a:cs typeface="Tahoma" panose="020B0604030504040204" pitchFamily="34" charset="0"/>
            </a:endParaRPr>
          </a:p>
        </p:txBody>
      </p:sp>
      <p:sp>
        <p:nvSpPr>
          <p:cNvPr id="28" name="Rectangle: Rounded Corners 27">
            <a:extLst>
              <a:ext uri="{FF2B5EF4-FFF2-40B4-BE49-F238E27FC236}">
                <a16:creationId xmlns:a16="http://schemas.microsoft.com/office/drawing/2014/main" xmlns="" id="{C0873E3E-5695-A413-CC6C-D622CBC95892}"/>
              </a:ext>
            </a:extLst>
          </p:cNvPr>
          <p:cNvSpPr/>
          <p:nvPr/>
        </p:nvSpPr>
        <p:spPr>
          <a:xfrm>
            <a:off x="14404514" y="3269466"/>
            <a:ext cx="1770674" cy="175260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Ờ</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29" name="Rectangle: Rounded Corners 28">
            <a:extLst>
              <a:ext uri="{FF2B5EF4-FFF2-40B4-BE49-F238E27FC236}">
                <a16:creationId xmlns:a16="http://schemas.microsoft.com/office/drawing/2014/main" xmlns="" id="{7F2E16C0-8883-A549-7334-8BF033931E5F}"/>
              </a:ext>
            </a:extLst>
          </p:cNvPr>
          <p:cNvSpPr/>
          <p:nvPr/>
        </p:nvSpPr>
        <p:spPr>
          <a:xfrm>
            <a:off x="12366786" y="3269466"/>
            <a:ext cx="1770674" cy="175260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R</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304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3" grpId="0" animBg="1"/>
      <p:bldP spid="5" grpId="0" animBg="1"/>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771932" y="594970"/>
            <a:ext cx="17059250" cy="9220200"/>
            <a:chOff x="0" y="0"/>
            <a:chExt cx="20320203" cy="11416259"/>
          </a:xfrm>
        </p:grpSpPr>
        <p:sp>
          <p:nvSpPr>
            <p:cNvPr id="7" name="Freeform 7"/>
            <p:cNvSpPr/>
            <p:nvPr/>
          </p:nvSpPr>
          <p:spPr>
            <a:xfrm>
              <a:off x="0" y="0"/>
              <a:ext cx="20320254" cy="11416284"/>
            </a:xfrm>
            <a:custGeom>
              <a:avLst/>
              <a:gdLst/>
              <a:ahLst/>
              <a:cxnLst/>
              <a:rect l="l" t="t" r="r" b="b"/>
              <a:pathLst>
                <a:path w="20320254" h="11416284">
                  <a:moveTo>
                    <a:pt x="0" y="0"/>
                  </a:moveTo>
                  <a:lnTo>
                    <a:pt x="20320254" y="0"/>
                  </a:lnTo>
                  <a:lnTo>
                    <a:pt x="20320254" y="11416284"/>
                  </a:lnTo>
                  <a:lnTo>
                    <a:pt x="0" y="11416284"/>
                  </a:lnTo>
                  <a:lnTo>
                    <a:pt x="0" y="0"/>
                  </a:lnTo>
                  <a:close/>
                </a:path>
              </a:pathLst>
            </a:custGeom>
            <a:blipFill>
              <a:blip r:embed="rId3"/>
              <a:stretch>
                <a:fillRect t="-196" b="-195"/>
              </a:stretch>
            </a:blipFill>
          </p:spPr>
        </p:sp>
      </p:grpSp>
      <p:sp>
        <p:nvSpPr>
          <p:cNvPr id="8" name="Freeform 8"/>
          <p:cNvSpPr/>
          <p:nvPr/>
        </p:nvSpPr>
        <p:spPr>
          <a:xfrm>
            <a:off x="1969287" y="1319567"/>
            <a:ext cx="15404141" cy="8079166"/>
          </a:xfrm>
          <a:custGeom>
            <a:avLst/>
            <a:gdLst/>
            <a:ahLst/>
            <a:cxnLst/>
            <a:rect l="l" t="t" r="r" b="b"/>
            <a:pathLst>
              <a:path w="12389849" h="7009419">
                <a:moveTo>
                  <a:pt x="0" y="0"/>
                </a:moveTo>
                <a:lnTo>
                  <a:pt x="12389849" y="0"/>
                </a:lnTo>
                <a:lnTo>
                  <a:pt x="12389849" y="7009419"/>
                </a:lnTo>
                <a:lnTo>
                  <a:pt x="0" y="70094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9" name="Group 9"/>
          <p:cNvGrpSpPr/>
          <p:nvPr/>
        </p:nvGrpSpPr>
        <p:grpSpPr>
          <a:xfrm rot="1173307">
            <a:off x="8078518" y="9126609"/>
            <a:ext cx="1404737" cy="1316987"/>
            <a:chOff x="0" y="0"/>
            <a:chExt cx="1673259" cy="1630667"/>
          </a:xfrm>
        </p:grpSpPr>
        <p:sp>
          <p:nvSpPr>
            <p:cNvPr id="10" name="Freeform 10"/>
            <p:cNvSpPr/>
            <p:nvPr/>
          </p:nvSpPr>
          <p:spPr>
            <a:xfrm>
              <a:off x="0" y="0"/>
              <a:ext cx="1673225" cy="1630680"/>
            </a:xfrm>
            <a:custGeom>
              <a:avLst/>
              <a:gdLst/>
              <a:ahLst/>
              <a:cxnLst/>
              <a:rect l="l" t="t" r="r" b="b"/>
              <a:pathLst>
                <a:path w="1673225" h="1630680">
                  <a:moveTo>
                    <a:pt x="0" y="0"/>
                  </a:moveTo>
                  <a:lnTo>
                    <a:pt x="1673225" y="0"/>
                  </a:lnTo>
                  <a:lnTo>
                    <a:pt x="1673225" y="1630680"/>
                  </a:lnTo>
                  <a:lnTo>
                    <a:pt x="0" y="1630680"/>
                  </a:lnTo>
                  <a:lnTo>
                    <a:pt x="0" y="0"/>
                  </a:lnTo>
                  <a:close/>
                </a:path>
              </a:pathLst>
            </a:custGeom>
            <a:blipFill>
              <a:blip r:embed="rId6"/>
              <a:stretch>
                <a:fillRect t="-139" r="-2" b="-139"/>
              </a:stretch>
            </a:blipFill>
          </p:spPr>
        </p:sp>
      </p:grpSp>
      <p:grpSp>
        <p:nvGrpSpPr>
          <p:cNvPr id="11" name="Group 11"/>
          <p:cNvGrpSpPr/>
          <p:nvPr/>
        </p:nvGrpSpPr>
        <p:grpSpPr>
          <a:xfrm>
            <a:off x="8077200" y="-74653"/>
            <a:ext cx="1407384" cy="1567713"/>
            <a:chOff x="0" y="0"/>
            <a:chExt cx="1676412" cy="1941109"/>
          </a:xfrm>
        </p:grpSpPr>
        <p:sp>
          <p:nvSpPr>
            <p:cNvPr id="12" name="Freeform 12"/>
            <p:cNvSpPr/>
            <p:nvPr/>
          </p:nvSpPr>
          <p:spPr>
            <a:xfrm>
              <a:off x="0" y="0"/>
              <a:ext cx="1676400" cy="1941068"/>
            </a:xfrm>
            <a:custGeom>
              <a:avLst/>
              <a:gdLst/>
              <a:ahLst/>
              <a:cxnLst/>
              <a:rect l="l" t="t" r="r" b="b"/>
              <a:pathLst>
                <a:path w="1676400" h="1941068">
                  <a:moveTo>
                    <a:pt x="0" y="0"/>
                  </a:moveTo>
                  <a:lnTo>
                    <a:pt x="1676400" y="0"/>
                  </a:lnTo>
                  <a:lnTo>
                    <a:pt x="1676400" y="1941068"/>
                  </a:lnTo>
                  <a:lnTo>
                    <a:pt x="0" y="1941068"/>
                  </a:lnTo>
                  <a:lnTo>
                    <a:pt x="0" y="0"/>
                  </a:lnTo>
                  <a:close/>
                </a:path>
              </a:pathLst>
            </a:custGeom>
            <a:blipFill>
              <a:blip r:embed="rId7"/>
              <a:stretch>
                <a:fillRect b="-2"/>
              </a:stretch>
            </a:blipFill>
          </p:spPr>
        </p:sp>
      </p:grpSp>
      <p:grpSp>
        <p:nvGrpSpPr>
          <p:cNvPr id="13" name="Group 13"/>
          <p:cNvGrpSpPr/>
          <p:nvPr/>
        </p:nvGrpSpPr>
        <p:grpSpPr>
          <a:xfrm rot="-211310">
            <a:off x="26826" y="351832"/>
            <a:ext cx="2074487" cy="1988444"/>
            <a:chOff x="0" y="0"/>
            <a:chExt cx="2471035" cy="2462049"/>
          </a:xfrm>
        </p:grpSpPr>
        <p:sp>
          <p:nvSpPr>
            <p:cNvPr id="14" name="Freeform 14"/>
            <p:cNvSpPr/>
            <p:nvPr/>
          </p:nvSpPr>
          <p:spPr>
            <a:xfrm>
              <a:off x="0" y="0"/>
              <a:ext cx="2471039" cy="2462022"/>
            </a:xfrm>
            <a:custGeom>
              <a:avLst/>
              <a:gdLst/>
              <a:ahLst/>
              <a:cxnLst/>
              <a:rect l="l" t="t" r="r" b="b"/>
              <a:pathLst>
                <a:path w="2471039" h="2462022">
                  <a:moveTo>
                    <a:pt x="0" y="0"/>
                  </a:moveTo>
                  <a:lnTo>
                    <a:pt x="2471039" y="0"/>
                  </a:lnTo>
                  <a:lnTo>
                    <a:pt x="2471039" y="2462022"/>
                  </a:lnTo>
                  <a:lnTo>
                    <a:pt x="0" y="2462022"/>
                  </a:lnTo>
                  <a:lnTo>
                    <a:pt x="0" y="0"/>
                  </a:lnTo>
                  <a:close/>
                </a:path>
              </a:pathLst>
            </a:custGeom>
            <a:blipFill>
              <a:blip r:embed="rId8"/>
              <a:stretch>
                <a:fillRect t="-182" b="-183"/>
              </a:stretch>
            </a:blipFill>
          </p:spPr>
        </p:sp>
      </p:grpSp>
      <p:grpSp>
        <p:nvGrpSpPr>
          <p:cNvPr id="15" name="Group 15"/>
          <p:cNvGrpSpPr/>
          <p:nvPr/>
        </p:nvGrpSpPr>
        <p:grpSpPr>
          <a:xfrm>
            <a:off x="84864" y="8718194"/>
            <a:ext cx="2110796" cy="1414057"/>
            <a:chOff x="0" y="0"/>
            <a:chExt cx="2514284" cy="1750856"/>
          </a:xfrm>
        </p:grpSpPr>
        <p:sp>
          <p:nvSpPr>
            <p:cNvPr id="16" name="Freeform 16"/>
            <p:cNvSpPr/>
            <p:nvPr/>
          </p:nvSpPr>
          <p:spPr>
            <a:xfrm>
              <a:off x="0" y="0"/>
              <a:ext cx="2514346" cy="1750822"/>
            </a:xfrm>
            <a:custGeom>
              <a:avLst/>
              <a:gdLst/>
              <a:ahLst/>
              <a:cxnLst/>
              <a:rect l="l" t="t" r="r" b="b"/>
              <a:pathLst>
                <a:path w="2514346" h="1750822">
                  <a:moveTo>
                    <a:pt x="0" y="0"/>
                  </a:moveTo>
                  <a:lnTo>
                    <a:pt x="2514346" y="0"/>
                  </a:lnTo>
                  <a:lnTo>
                    <a:pt x="2514346" y="1750822"/>
                  </a:lnTo>
                  <a:lnTo>
                    <a:pt x="0" y="1750822"/>
                  </a:lnTo>
                  <a:lnTo>
                    <a:pt x="0" y="0"/>
                  </a:lnTo>
                  <a:close/>
                </a:path>
              </a:pathLst>
            </a:custGeom>
            <a:blipFill>
              <a:blip r:embed="rId9"/>
              <a:stretch>
                <a:fillRect l="-208" r="-206" b="-1"/>
              </a:stretch>
            </a:blipFill>
          </p:spPr>
        </p:sp>
      </p:grpSp>
      <p:sp>
        <p:nvSpPr>
          <p:cNvPr id="17" name="TextBox 17"/>
          <p:cNvSpPr txBox="1"/>
          <p:nvPr/>
        </p:nvSpPr>
        <p:spPr>
          <a:xfrm>
            <a:off x="3651142" y="2056939"/>
            <a:ext cx="11963400" cy="6771084"/>
          </a:xfrm>
          <a:prstGeom prst="rect">
            <a:avLst/>
          </a:prstGeom>
        </p:spPr>
        <p:txBody>
          <a:bodyPr wrap="square" lIns="0" tIns="0" rIns="0" bIns="0" rtlCol="0" anchor="t">
            <a:spAutoFit/>
          </a:bodyPr>
          <a:lstStyle/>
          <a:p>
            <a:r>
              <a:rPr lang="en-US" sz="4400" dirty="0" err="1">
                <a:latin typeface="Times New Roman" pitchFamily="18" charset="0"/>
                <a:cs typeface="Times New Roman" pitchFamily="18" charset="0"/>
              </a:rPr>
              <a:t>Câu</a:t>
            </a:r>
            <a:r>
              <a:rPr lang="en-US" sz="4400" dirty="0">
                <a:latin typeface="Times New Roman" pitchFamily="18" charset="0"/>
                <a:cs typeface="Times New Roman" pitchFamily="18" charset="0"/>
              </a:rPr>
              <a:t> 23. </a:t>
            </a:r>
            <a:r>
              <a:rPr lang="en-US" sz="4400" dirty="0" err="1" smtClean="0">
                <a:latin typeface="Times New Roman" pitchFamily="18" charset="0"/>
                <a:cs typeface="Times New Roman" pitchFamily="18" charset="0"/>
              </a:rPr>
              <a:t>Trong</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thức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nuôi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sau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thức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nào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tích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tụ</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nhiều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hữu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hơn</a:t>
            </a:r>
            <a:r>
              <a:rPr lang="en-US" sz="4400" dirty="0" smtClean="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pPr marL="742950" indent="-742950">
              <a:buAutoNum type="alphaUcPeriod"/>
            </a:pPr>
            <a:r>
              <a:rPr lang="en-US" sz="4400" dirty="0" err="1" smtClean="0">
                <a:latin typeface="Times New Roman" pitchFamily="18" charset="0"/>
                <a:cs typeface="Times New Roman" pitchFamily="18" charset="0"/>
              </a:rPr>
              <a:t>Nuôi</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tôm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rừng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ngập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mặn</a:t>
            </a:r>
            <a:r>
              <a:rPr lang="en-US" sz="4400" dirty="0" smtClean="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B. </a:t>
            </a:r>
            <a:r>
              <a:rPr lang="en-US" sz="4400" dirty="0" err="1">
                <a:latin typeface="Times New Roman" pitchFamily="18" charset="0"/>
                <a:cs typeface="Times New Roman" pitchFamily="18" charset="0"/>
              </a:rPr>
              <a:t>Nuôi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xen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canh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a:t>
            </a:r>
            <a:r>
              <a:rPr lang="en-US" sz="4400" dirty="0">
                <a:latin typeface="Times New Roman" pitchFamily="18" charset="0"/>
                <a:cs typeface="Times New Roman" pitchFamily="18" charset="0"/>
              </a:rPr>
              <a:t> – </a:t>
            </a:r>
            <a:r>
              <a:rPr lang="en-US" sz="4400" dirty="0" err="1" smtClean="0">
                <a:latin typeface="Times New Roman" pitchFamily="18" charset="0"/>
                <a:cs typeface="Times New Roman" pitchFamily="18" charset="0"/>
              </a:rPr>
              <a:t>lúa</a:t>
            </a:r>
            <a:endParaRPr lang="en-US" sz="4400" dirty="0" smtClean="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Nuôi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xen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canh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tôm</a:t>
            </a:r>
            <a:r>
              <a:rPr lang="en-US" sz="4400" dirty="0">
                <a:latin typeface="Times New Roman" pitchFamily="18" charset="0"/>
                <a:cs typeface="Times New Roman" pitchFamily="18" charset="0"/>
              </a:rPr>
              <a:t> – </a:t>
            </a:r>
            <a:r>
              <a:rPr lang="en-US" sz="4400" dirty="0" err="1">
                <a:latin typeface="Times New Roman" pitchFamily="18" charset="0"/>
                <a:cs typeface="Times New Roman" pitchFamily="18" charset="0"/>
              </a:rPr>
              <a: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biển</a:t>
            </a:r>
            <a:r>
              <a:rPr lang="en-US" sz="4400" dirty="0" smtClean="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D. </a:t>
            </a:r>
            <a:r>
              <a:rPr lang="en-US" sz="4400" dirty="0" err="1">
                <a:latin typeface="Times New Roman" pitchFamily="18" charset="0"/>
                <a:cs typeface="Times New Roman" pitchFamily="18" charset="0"/>
              </a:rPr>
              <a:t>Nuôi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thâm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canh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loài</a:t>
            </a:r>
            <a:r>
              <a:rPr lang="en-US" sz="4400" dirty="0">
                <a:latin typeface="Times New Roman" pitchFamily="18" charset="0"/>
                <a:cs typeface="Times New Roman" pitchFamily="18" charset="0"/>
              </a:rPr>
              <a:t>.</a:t>
            </a:r>
          </a:p>
        </p:txBody>
      </p:sp>
      <p:grpSp>
        <p:nvGrpSpPr>
          <p:cNvPr id="18" name="Group 18"/>
          <p:cNvGrpSpPr/>
          <p:nvPr/>
        </p:nvGrpSpPr>
        <p:grpSpPr>
          <a:xfrm rot="403428">
            <a:off x="16137439" y="30573"/>
            <a:ext cx="2231793" cy="2215512"/>
            <a:chOff x="0" y="0"/>
            <a:chExt cx="2658411" cy="2743200"/>
          </a:xfrm>
        </p:grpSpPr>
        <p:sp>
          <p:nvSpPr>
            <p:cNvPr id="19" name="Freeform 19"/>
            <p:cNvSpPr/>
            <p:nvPr/>
          </p:nvSpPr>
          <p:spPr>
            <a:xfrm>
              <a:off x="0" y="0"/>
              <a:ext cx="2658364" cy="2743200"/>
            </a:xfrm>
            <a:custGeom>
              <a:avLst/>
              <a:gdLst/>
              <a:ahLst/>
              <a:cxnLst/>
              <a:rect l="l" t="t" r="r" b="b"/>
              <a:pathLst>
                <a:path w="2658364" h="2743200">
                  <a:moveTo>
                    <a:pt x="0" y="0"/>
                  </a:moveTo>
                  <a:lnTo>
                    <a:pt x="2658364" y="0"/>
                  </a:lnTo>
                  <a:lnTo>
                    <a:pt x="2658364" y="2743200"/>
                  </a:lnTo>
                  <a:lnTo>
                    <a:pt x="0" y="2743200"/>
                  </a:lnTo>
                  <a:lnTo>
                    <a:pt x="0" y="0"/>
                  </a:lnTo>
                  <a:close/>
                </a:path>
              </a:pathLst>
            </a:custGeom>
            <a:blipFill>
              <a:blip r:embed="rId10"/>
              <a:stretch>
                <a:fillRect l="-161" r="-163"/>
              </a:stretch>
            </a:blipFill>
          </p:spPr>
        </p:sp>
      </p:grpSp>
      <p:grpSp>
        <p:nvGrpSpPr>
          <p:cNvPr id="20" name="Group 20"/>
          <p:cNvGrpSpPr/>
          <p:nvPr/>
        </p:nvGrpSpPr>
        <p:grpSpPr>
          <a:xfrm rot="-417858">
            <a:off x="16163542" y="8272565"/>
            <a:ext cx="1949620" cy="1903259"/>
            <a:chOff x="0" y="0"/>
            <a:chExt cx="2322299" cy="2356576"/>
          </a:xfrm>
        </p:grpSpPr>
        <p:sp>
          <p:nvSpPr>
            <p:cNvPr id="21" name="Freeform 21"/>
            <p:cNvSpPr/>
            <p:nvPr/>
          </p:nvSpPr>
          <p:spPr>
            <a:xfrm>
              <a:off x="0" y="0"/>
              <a:ext cx="2322322" cy="2356612"/>
            </a:xfrm>
            <a:custGeom>
              <a:avLst/>
              <a:gdLst/>
              <a:ahLst/>
              <a:cxnLst/>
              <a:rect l="l" t="t" r="r" b="b"/>
              <a:pathLst>
                <a:path w="2322322" h="2356612">
                  <a:moveTo>
                    <a:pt x="0" y="0"/>
                  </a:moveTo>
                  <a:lnTo>
                    <a:pt x="2322322" y="0"/>
                  </a:lnTo>
                  <a:lnTo>
                    <a:pt x="2322322" y="2356612"/>
                  </a:lnTo>
                  <a:lnTo>
                    <a:pt x="0" y="2356612"/>
                  </a:lnTo>
                  <a:lnTo>
                    <a:pt x="0" y="0"/>
                  </a:lnTo>
                  <a:close/>
                </a:path>
              </a:pathLst>
            </a:custGeom>
            <a:blipFill>
              <a:blip r:embed="rId11"/>
              <a:stretch>
                <a:fillRect l="-192" r="-191" b="1"/>
              </a:stretch>
            </a:blipFill>
          </p:spPr>
        </p:sp>
      </p:grpSp>
      <p:grpSp>
        <p:nvGrpSpPr>
          <p:cNvPr id="22" name="Group 22"/>
          <p:cNvGrpSpPr/>
          <p:nvPr/>
        </p:nvGrpSpPr>
        <p:grpSpPr>
          <a:xfrm rot="-547271">
            <a:off x="101979" y="4522381"/>
            <a:ext cx="1832850" cy="1840194"/>
            <a:chOff x="0" y="0"/>
            <a:chExt cx="2183208" cy="2278491"/>
          </a:xfrm>
        </p:grpSpPr>
        <p:sp>
          <p:nvSpPr>
            <p:cNvPr id="23" name="Freeform 23"/>
            <p:cNvSpPr/>
            <p:nvPr/>
          </p:nvSpPr>
          <p:spPr>
            <a:xfrm>
              <a:off x="0" y="0"/>
              <a:ext cx="2183257" cy="2278507"/>
            </a:xfrm>
            <a:custGeom>
              <a:avLst/>
              <a:gdLst/>
              <a:ahLst/>
              <a:cxnLst/>
              <a:rect l="l" t="t" r="r" b="b"/>
              <a:pathLst>
                <a:path w="2183257" h="2278507">
                  <a:moveTo>
                    <a:pt x="0" y="0"/>
                  </a:moveTo>
                  <a:lnTo>
                    <a:pt x="2183257" y="0"/>
                  </a:lnTo>
                  <a:lnTo>
                    <a:pt x="2183257" y="2278507"/>
                  </a:lnTo>
                  <a:lnTo>
                    <a:pt x="0" y="2278507"/>
                  </a:lnTo>
                  <a:lnTo>
                    <a:pt x="0" y="0"/>
                  </a:lnTo>
                  <a:close/>
                </a:path>
              </a:pathLst>
            </a:custGeom>
            <a:blipFill>
              <a:blip r:embed="rId12"/>
              <a:stretch>
                <a:fillRect l="-152" r="-150"/>
              </a:stretch>
            </a:blipFill>
          </p:spPr>
        </p:sp>
      </p:grpSp>
      <p:grpSp>
        <p:nvGrpSpPr>
          <p:cNvPr id="24" name="Group 24"/>
          <p:cNvGrpSpPr/>
          <p:nvPr/>
        </p:nvGrpSpPr>
        <p:grpSpPr>
          <a:xfrm rot="808354">
            <a:off x="16687175" y="4165581"/>
            <a:ext cx="1638487" cy="2078998"/>
            <a:chOff x="0" y="0"/>
            <a:chExt cx="1951691" cy="2574172"/>
          </a:xfrm>
        </p:grpSpPr>
        <p:sp>
          <p:nvSpPr>
            <p:cNvPr id="25" name="Freeform 25"/>
            <p:cNvSpPr/>
            <p:nvPr/>
          </p:nvSpPr>
          <p:spPr>
            <a:xfrm>
              <a:off x="0" y="0"/>
              <a:ext cx="1951736" cy="2574163"/>
            </a:xfrm>
            <a:custGeom>
              <a:avLst/>
              <a:gdLst/>
              <a:ahLst/>
              <a:cxnLst/>
              <a:rect l="l" t="t" r="r" b="b"/>
              <a:pathLst>
                <a:path w="1951736" h="2574163">
                  <a:moveTo>
                    <a:pt x="0" y="0"/>
                  </a:moveTo>
                  <a:lnTo>
                    <a:pt x="1951736" y="0"/>
                  </a:lnTo>
                  <a:lnTo>
                    <a:pt x="1951736" y="2574163"/>
                  </a:lnTo>
                  <a:lnTo>
                    <a:pt x="0" y="2574163"/>
                  </a:lnTo>
                  <a:lnTo>
                    <a:pt x="0" y="0"/>
                  </a:lnTo>
                  <a:close/>
                </a:path>
              </a:pathLst>
            </a:custGeom>
            <a:blipFill>
              <a:blip r:embed="rId13"/>
              <a:stretch>
                <a:fillRect l="-28" r="-26"/>
              </a:stretch>
            </a:blipFill>
          </p:spPr>
        </p:sp>
      </p:grpSp>
      <p:sp>
        <p:nvSpPr>
          <p:cNvPr id="2" name="Oval 1"/>
          <p:cNvSpPr/>
          <p:nvPr/>
        </p:nvSpPr>
        <p:spPr>
          <a:xfrm>
            <a:off x="3276600" y="7935182"/>
            <a:ext cx="1143000" cy="99689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itchFamily="18" charset="0"/>
                <a:cs typeface="Times New Roman" pitchFamily="18" charset="0"/>
              </a:rPr>
              <a:t>D</a:t>
            </a:r>
            <a:r>
              <a:rPr lang="en-US" sz="4400" dirty="0" smtClean="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198480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771932" y="594970"/>
            <a:ext cx="17059250" cy="9220200"/>
            <a:chOff x="0" y="0"/>
            <a:chExt cx="20320203" cy="11416259"/>
          </a:xfrm>
        </p:grpSpPr>
        <p:sp>
          <p:nvSpPr>
            <p:cNvPr id="7" name="Freeform 7"/>
            <p:cNvSpPr/>
            <p:nvPr/>
          </p:nvSpPr>
          <p:spPr>
            <a:xfrm>
              <a:off x="0" y="0"/>
              <a:ext cx="20320254" cy="11416284"/>
            </a:xfrm>
            <a:custGeom>
              <a:avLst/>
              <a:gdLst/>
              <a:ahLst/>
              <a:cxnLst/>
              <a:rect l="l" t="t" r="r" b="b"/>
              <a:pathLst>
                <a:path w="20320254" h="11416284">
                  <a:moveTo>
                    <a:pt x="0" y="0"/>
                  </a:moveTo>
                  <a:lnTo>
                    <a:pt x="20320254" y="0"/>
                  </a:lnTo>
                  <a:lnTo>
                    <a:pt x="20320254" y="11416284"/>
                  </a:lnTo>
                  <a:lnTo>
                    <a:pt x="0" y="11416284"/>
                  </a:lnTo>
                  <a:lnTo>
                    <a:pt x="0" y="0"/>
                  </a:lnTo>
                  <a:close/>
                </a:path>
              </a:pathLst>
            </a:custGeom>
            <a:blipFill>
              <a:blip r:embed="rId3"/>
              <a:stretch>
                <a:fillRect t="-196" b="-195"/>
              </a:stretch>
            </a:blipFill>
          </p:spPr>
        </p:sp>
      </p:grpSp>
      <p:sp>
        <p:nvSpPr>
          <p:cNvPr id="8" name="Freeform 8"/>
          <p:cNvSpPr/>
          <p:nvPr/>
        </p:nvSpPr>
        <p:spPr>
          <a:xfrm>
            <a:off x="1969287" y="1319567"/>
            <a:ext cx="15404141" cy="8079166"/>
          </a:xfrm>
          <a:custGeom>
            <a:avLst/>
            <a:gdLst/>
            <a:ahLst/>
            <a:cxnLst/>
            <a:rect l="l" t="t" r="r" b="b"/>
            <a:pathLst>
              <a:path w="12389849" h="7009419">
                <a:moveTo>
                  <a:pt x="0" y="0"/>
                </a:moveTo>
                <a:lnTo>
                  <a:pt x="12389849" y="0"/>
                </a:lnTo>
                <a:lnTo>
                  <a:pt x="12389849" y="7009419"/>
                </a:lnTo>
                <a:lnTo>
                  <a:pt x="0" y="70094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9" name="Group 9"/>
          <p:cNvGrpSpPr/>
          <p:nvPr/>
        </p:nvGrpSpPr>
        <p:grpSpPr>
          <a:xfrm rot="1173307">
            <a:off x="8078518" y="9126609"/>
            <a:ext cx="1404737" cy="1316987"/>
            <a:chOff x="0" y="0"/>
            <a:chExt cx="1673259" cy="1630667"/>
          </a:xfrm>
        </p:grpSpPr>
        <p:sp>
          <p:nvSpPr>
            <p:cNvPr id="10" name="Freeform 10"/>
            <p:cNvSpPr/>
            <p:nvPr/>
          </p:nvSpPr>
          <p:spPr>
            <a:xfrm>
              <a:off x="0" y="0"/>
              <a:ext cx="1673225" cy="1630680"/>
            </a:xfrm>
            <a:custGeom>
              <a:avLst/>
              <a:gdLst/>
              <a:ahLst/>
              <a:cxnLst/>
              <a:rect l="l" t="t" r="r" b="b"/>
              <a:pathLst>
                <a:path w="1673225" h="1630680">
                  <a:moveTo>
                    <a:pt x="0" y="0"/>
                  </a:moveTo>
                  <a:lnTo>
                    <a:pt x="1673225" y="0"/>
                  </a:lnTo>
                  <a:lnTo>
                    <a:pt x="1673225" y="1630680"/>
                  </a:lnTo>
                  <a:lnTo>
                    <a:pt x="0" y="1630680"/>
                  </a:lnTo>
                  <a:lnTo>
                    <a:pt x="0" y="0"/>
                  </a:lnTo>
                  <a:close/>
                </a:path>
              </a:pathLst>
            </a:custGeom>
            <a:blipFill>
              <a:blip r:embed="rId6"/>
              <a:stretch>
                <a:fillRect t="-139" r="-2" b="-139"/>
              </a:stretch>
            </a:blipFill>
          </p:spPr>
        </p:sp>
      </p:grpSp>
      <p:grpSp>
        <p:nvGrpSpPr>
          <p:cNvPr id="11" name="Group 11"/>
          <p:cNvGrpSpPr/>
          <p:nvPr/>
        </p:nvGrpSpPr>
        <p:grpSpPr>
          <a:xfrm>
            <a:off x="8077200" y="-74653"/>
            <a:ext cx="1407384" cy="1567713"/>
            <a:chOff x="0" y="0"/>
            <a:chExt cx="1676412" cy="1941109"/>
          </a:xfrm>
        </p:grpSpPr>
        <p:sp>
          <p:nvSpPr>
            <p:cNvPr id="12" name="Freeform 12"/>
            <p:cNvSpPr/>
            <p:nvPr/>
          </p:nvSpPr>
          <p:spPr>
            <a:xfrm>
              <a:off x="0" y="0"/>
              <a:ext cx="1676400" cy="1941068"/>
            </a:xfrm>
            <a:custGeom>
              <a:avLst/>
              <a:gdLst/>
              <a:ahLst/>
              <a:cxnLst/>
              <a:rect l="l" t="t" r="r" b="b"/>
              <a:pathLst>
                <a:path w="1676400" h="1941068">
                  <a:moveTo>
                    <a:pt x="0" y="0"/>
                  </a:moveTo>
                  <a:lnTo>
                    <a:pt x="1676400" y="0"/>
                  </a:lnTo>
                  <a:lnTo>
                    <a:pt x="1676400" y="1941068"/>
                  </a:lnTo>
                  <a:lnTo>
                    <a:pt x="0" y="1941068"/>
                  </a:lnTo>
                  <a:lnTo>
                    <a:pt x="0" y="0"/>
                  </a:lnTo>
                  <a:close/>
                </a:path>
              </a:pathLst>
            </a:custGeom>
            <a:blipFill>
              <a:blip r:embed="rId7"/>
              <a:stretch>
                <a:fillRect b="-2"/>
              </a:stretch>
            </a:blipFill>
          </p:spPr>
        </p:sp>
      </p:grpSp>
      <p:grpSp>
        <p:nvGrpSpPr>
          <p:cNvPr id="13" name="Group 13"/>
          <p:cNvGrpSpPr/>
          <p:nvPr/>
        </p:nvGrpSpPr>
        <p:grpSpPr>
          <a:xfrm rot="-211310">
            <a:off x="26826" y="351832"/>
            <a:ext cx="2074487" cy="1988444"/>
            <a:chOff x="0" y="0"/>
            <a:chExt cx="2471035" cy="2462049"/>
          </a:xfrm>
        </p:grpSpPr>
        <p:sp>
          <p:nvSpPr>
            <p:cNvPr id="14" name="Freeform 14"/>
            <p:cNvSpPr/>
            <p:nvPr/>
          </p:nvSpPr>
          <p:spPr>
            <a:xfrm>
              <a:off x="0" y="0"/>
              <a:ext cx="2471039" cy="2462022"/>
            </a:xfrm>
            <a:custGeom>
              <a:avLst/>
              <a:gdLst/>
              <a:ahLst/>
              <a:cxnLst/>
              <a:rect l="l" t="t" r="r" b="b"/>
              <a:pathLst>
                <a:path w="2471039" h="2462022">
                  <a:moveTo>
                    <a:pt x="0" y="0"/>
                  </a:moveTo>
                  <a:lnTo>
                    <a:pt x="2471039" y="0"/>
                  </a:lnTo>
                  <a:lnTo>
                    <a:pt x="2471039" y="2462022"/>
                  </a:lnTo>
                  <a:lnTo>
                    <a:pt x="0" y="2462022"/>
                  </a:lnTo>
                  <a:lnTo>
                    <a:pt x="0" y="0"/>
                  </a:lnTo>
                  <a:close/>
                </a:path>
              </a:pathLst>
            </a:custGeom>
            <a:blipFill>
              <a:blip r:embed="rId8"/>
              <a:stretch>
                <a:fillRect t="-182" b="-183"/>
              </a:stretch>
            </a:blipFill>
          </p:spPr>
        </p:sp>
      </p:grpSp>
      <p:grpSp>
        <p:nvGrpSpPr>
          <p:cNvPr id="15" name="Group 15"/>
          <p:cNvGrpSpPr/>
          <p:nvPr/>
        </p:nvGrpSpPr>
        <p:grpSpPr>
          <a:xfrm>
            <a:off x="84864" y="8718194"/>
            <a:ext cx="2110796" cy="1414057"/>
            <a:chOff x="0" y="0"/>
            <a:chExt cx="2514284" cy="1750856"/>
          </a:xfrm>
        </p:grpSpPr>
        <p:sp>
          <p:nvSpPr>
            <p:cNvPr id="16" name="Freeform 16"/>
            <p:cNvSpPr/>
            <p:nvPr/>
          </p:nvSpPr>
          <p:spPr>
            <a:xfrm>
              <a:off x="0" y="0"/>
              <a:ext cx="2514346" cy="1750822"/>
            </a:xfrm>
            <a:custGeom>
              <a:avLst/>
              <a:gdLst/>
              <a:ahLst/>
              <a:cxnLst/>
              <a:rect l="l" t="t" r="r" b="b"/>
              <a:pathLst>
                <a:path w="2514346" h="1750822">
                  <a:moveTo>
                    <a:pt x="0" y="0"/>
                  </a:moveTo>
                  <a:lnTo>
                    <a:pt x="2514346" y="0"/>
                  </a:lnTo>
                  <a:lnTo>
                    <a:pt x="2514346" y="1750822"/>
                  </a:lnTo>
                  <a:lnTo>
                    <a:pt x="0" y="1750822"/>
                  </a:lnTo>
                  <a:lnTo>
                    <a:pt x="0" y="0"/>
                  </a:lnTo>
                  <a:close/>
                </a:path>
              </a:pathLst>
            </a:custGeom>
            <a:blipFill>
              <a:blip r:embed="rId9"/>
              <a:stretch>
                <a:fillRect l="-208" r="-206" b="-1"/>
              </a:stretch>
            </a:blipFill>
          </p:spPr>
        </p:sp>
      </p:grpSp>
      <p:sp>
        <p:nvSpPr>
          <p:cNvPr id="17" name="TextBox 17"/>
          <p:cNvSpPr txBox="1"/>
          <p:nvPr/>
        </p:nvSpPr>
        <p:spPr>
          <a:xfrm>
            <a:off x="3651142" y="2056939"/>
            <a:ext cx="11963400" cy="6771084"/>
          </a:xfrm>
          <a:prstGeom prst="rect">
            <a:avLst/>
          </a:prstGeom>
        </p:spPr>
        <p:txBody>
          <a:bodyPr wrap="square" lIns="0" tIns="0" rIns="0" bIns="0" rtlCol="0" anchor="t">
            <a:spAutoFit/>
          </a:bodyPr>
          <a:lstStyle/>
          <a:p>
            <a:r>
              <a:rPr lang="en-US" sz="4400" dirty="0" err="1">
                <a:latin typeface="Times New Roman" pitchFamily="18" charset="0"/>
                <a:cs typeface="Times New Roman" pitchFamily="18" charset="0"/>
              </a:rPr>
              <a:t>Câu</a:t>
            </a:r>
            <a:r>
              <a:rPr lang="en-US" sz="4400" dirty="0">
                <a:latin typeface="Times New Roman" pitchFamily="18" charset="0"/>
                <a:cs typeface="Times New Roman" pitchFamily="18" charset="0"/>
              </a:rPr>
              <a:t> 24. </a:t>
            </a:r>
            <a:r>
              <a:rPr lang="en-US" sz="4400" dirty="0" err="1">
                <a:latin typeface="Times New Roman" pitchFamily="18" charset="0"/>
                <a:cs typeface="Times New Roman" pitchFamily="18" charset="0"/>
              </a:rPr>
              <a:t>Chất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thải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vận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hành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hệ</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thống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nuôi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bao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gồm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những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nào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Chọn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câu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sai</a:t>
            </a:r>
            <a:r>
              <a:rPr lang="en-US" sz="4400" dirty="0">
                <a:latin typeface="Times New Roman" pitchFamily="18" charset="0"/>
                <a:cs typeface="Times New Roman" pitchFamily="18" charset="0"/>
              </a:rPr>
              <a:t>.</a:t>
            </a:r>
          </a:p>
          <a:p>
            <a:pPr marL="742950" indent="-742950">
              <a:buAutoNum type="alphaUcPeriod"/>
            </a:pPr>
            <a:r>
              <a:rPr lang="en-US" sz="4400" dirty="0" err="1" smtClean="0">
                <a:latin typeface="Times New Roman" pitchFamily="18" charset="0"/>
                <a:cs typeface="Times New Roman" pitchFamily="18" charset="0"/>
              </a:rPr>
              <a:t>Thức</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ăn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thừa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bị</a:t>
            </a:r>
            <a:r>
              <a:rPr lang="en-US" sz="4400" dirty="0">
                <a:latin typeface="Times New Roman" pitchFamily="18" charset="0"/>
                <a:cs typeface="Times New Roman" pitchFamily="18" charset="0"/>
              </a:rPr>
              <a:t> tan </a:t>
            </a:r>
            <a:r>
              <a:rPr lang="en-US" sz="4400" dirty="0" err="1">
                <a:latin typeface="Times New Roman" pitchFamily="18" charset="0"/>
                <a:cs typeface="Times New Roman" pitchFamily="18" charset="0"/>
              </a:rPr>
              <a:t>rã</a:t>
            </a:r>
            <a:r>
              <a:rPr lang="en-US" sz="4400" dirty="0" smtClean="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B. </a:t>
            </a:r>
            <a:r>
              <a:rPr lang="en-US" sz="4400" dirty="0" err="1">
                <a:latin typeface="Times New Roman" pitchFamily="18" charset="0"/>
                <a:cs typeface="Times New Roman" pitchFamily="18" charset="0"/>
              </a:rPr>
              <a:t>Phân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động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nuôi</a:t>
            </a:r>
            <a:r>
              <a:rPr lang="en-US" sz="4400" dirty="0" smtClean="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Chất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bài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tiết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động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nuôi</a:t>
            </a:r>
            <a:r>
              <a:rPr lang="en-US" sz="4400" dirty="0" smtClean="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D. </a:t>
            </a:r>
            <a:r>
              <a:rPr lang="en-US" sz="4400" dirty="0" err="1">
                <a:latin typeface="Times New Roman" pitchFamily="18" charset="0"/>
                <a:cs typeface="Times New Roman" pitchFamily="18" charset="0"/>
              </a:rPr>
              <a:t>Những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sinh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thuỷ</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không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được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nuôi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dụng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hết</a:t>
            </a:r>
            <a:r>
              <a:rPr lang="en-US" sz="4400" dirty="0">
                <a:latin typeface="Times New Roman" pitchFamily="18" charset="0"/>
                <a:cs typeface="Times New Roman" pitchFamily="18" charset="0"/>
              </a:rPr>
              <a:t>.</a:t>
            </a:r>
          </a:p>
        </p:txBody>
      </p:sp>
      <p:grpSp>
        <p:nvGrpSpPr>
          <p:cNvPr id="18" name="Group 18"/>
          <p:cNvGrpSpPr/>
          <p:nvPr/>
        </p:nvGrpSpPr>
        <p:grpSpPr>
          <a:xfrm rot="403428">
            <a:off x="16137439" y="30573"/>
            <a:ext cx="2231793" cy="2215512"/>
            <a:chOff x="0" y="0"/>
            <a:chExt cx="2658411" cy="2743200"/>
          </a:xfrm>
        </p:grpSpPr>
        <p:sp>
          <p:nvSpPr>
            <p:cNvPr id="19" name="Freeform 19"/>
            <p:cNvSpPr/>
            <p:nvPr/>
          </p:nvSpPr>
          <p:spPr>
            <a:xfrm>
              <a:off x="0" y="0"/>
              <a:ext cx="2658364" cy="2743200"/>
            </a:xfrm>
            <a:custGeom>
              <a:avLst/>
              <a:gdLst/>
              <a:ahLst/>
              <a:cxnLst/>
              <a:rect l="l" t="t" r="r" b="b"/>
              <a:pathLst>
                <a:path w="2658364" h="2743200">
                  <a:moveTo>
                    <a:pt x="0" y="0"/>
                  </a:moveTo>
                  <a:lnTo>
                    <a:pt x="2658364" y="0"/>
                  </a:lnTo>
                  <a:lnTo>
                    <a:pt x="2658364" y="2743200"/>
                  </a:lnTo>
                  <a:lnTo>
                    <a:pt x="0" y="2743200"/>
                  </a:lnTo>
                  <a:lnTo>
                    <a:pt x="0" y="0"/>
                  </a:lnTo>
                  <a:close/>
                </a:path>
              </a:pathLst>
            </a:custGeom>
            <a:blipFill>
              <a:blip r:embed="rId10"/>
              <a:stretch>
                <a:fillRect l="-161" r="-163"/>
              </a:stretch>
            </a:blipFill>
          </p:spPr>
        </p:sp>
      </p:grpSp>
      <p:grpSp>
        <p:nvGrpSpPr>
          <p:cNvPr id="20" name="Group 20"/>
          <p:cNvGrpSpPr/>
          <p:nvPr/>
        </p:nvGrpSpPr>
        <p:grpSpPr>
          <a:xfrm rot="-417858">
            <a:off x="16163542" y="8272565"/>
            <a:ext cx="1949620" cy="1903259"/>
            <a:chOff x="0" y="0"/>
            <a:chExt cx="2322299" cy="2356576"/>
          </a:xfrm>
        </p:grpSpPr>
        <p:sp>
          <p:nvSpPr>
            <p:cNvPr id="21" name="Freeform 21"/>
            <p:cNvSpPr/>
            <p:nvPr/>
          </p:nvSpPr>
          <p:spPr>
            <a:xfrm>
              <a:off x="0" y="0"/>
              <a:ext cx="2322322" cy="2356612"/>
            </a:xfrm>
            <a:custGeom>
              <a:avLst/>
              <a:gdLst/>
              <a:ahLst/>
              <a:cxnLst/>
              <a:rect l="l" t="t" r="r" b="b"/>
              <a:pathLst>
                <a:path w="2322322" h="2356612">
                  <a:moveTo>
                    <a:pt x="0" y="0"/>
                  </a:moveTo>
                  <a:lnTo>
                    <a:pt x="2322322" y="0"/>
                  </a:lnTo>
                  <a:lnTo>
                    <a:pt x="2322322" y="2356612"/>
                  </a:lnTo>
                  <a:lnTo>
                    <a:pt x="0" y="2356612"/>
                  </a:lnTo>
                  <a:lnTo>
                    <a:pt x="0" y="0"/>
                  </a:lnTo>
                  <a:close/>
                </a:path>
              </a:pathLst>
            </a:custGeom>
            <a:blipFill>
              <a:blip r:embed="rId11"/>
              <a:stretch>
                <a:fillRect l="-192" r="-191" b="1"/>
              </a:stretch>
            </a:blipFill>
          </p:spPr>
        </p:sp>
      </p:grpSp>
      <p:grpSp>
        <p:nvGrpSpPr>
          <p:cNvPr id="22" name="Group 22"/>
          <p:cNvGrpSpPr/>
          <p:nvPr/>
        </p:nvGrpSpPr>
        <p:grpSpPr>
          <a:xfrm rot="-547271">
            <a:off x="101979" y="4522381"/>
            <a:ext cx="1832850" cy="1840194"/>
            <a:chOff x="0" y="0"/>
            <a:chExt cx="2183208" cy="2278491"/>
          </a:xfrm>
        </p:grpSpPr>
        <p:sp>
          <p:nvSpPr>
            <p:cNvPr id="23" name="Freeform 23"/>
            <p:cNvSpPr/>
            <p:nvPr/>
          </p:nvSpPr>
          <p:spPr>
            <a:xfrm>
              <a:off x="0" y="0"/>
              <a:ext cx="2183257" cy="2278507"/>
            </a:xfrm>
            <a:custGeom>
              <a:avLst/>
              <a:gdLst/>
              <a:ahLst/>
              <a:cxnLst/>
              <a:rect l="l" t="t" r="r" b="b"/>
              <a:pathLst>
                <a:path w="2183257" h="2278507">
                  <a:moveTo>
                    <a:pt x="0" y="0"/>
                  </a:moveTo>
                  <a:lnTo>
                    <a:pt x="2183257" y="0"/>
                  </a:lnTo>
                  <a:lnTo>
                    <a:pt x="2183257" y="2278507"/>
                  </a:lnTo>
                  <a:lnTo>
                    <a:pt x="0" y="2278507"/>
                  </a:lnTo>
                  <a:lnTo>
                    <a:pt x="0" y="0"/>
                  </a:lnTo>
                  <a:close/>
                </a:path>
              </a:pathLst>
            </a:custGeom>
            <a:blipFill>
              <a:blip r:embed="rId12"/>
              <a:stretch>
                <a:fillRect l="-152" r="-150"/>
              </a:stretch>
            </a:blipFill>
          </p:spPr>
        </p:sp>
      </p:grpSp>
      <p:grpSp>
        <p:nvGrpSpPr>
          <p:cNvPr id="24" name="Group 24"/>
          <p:cNvGrpSpPr/>
          <p:nvPr/>
        </p:nvGrpSpPr>
        <p:grpSpPr>
          <a:xfrm rot="808354">
            <a:off x="16687175" y="4165581"/>
            <a:ext cx="1638487" cy="2078998"/>
            <a:chOff x="0" y="0"/>
            <a:chExt cx="1951691" cy="2574172"/>
          </a:xfrm>
        </p:grpSpPr>
        <p:sp>
          <p:nvSpPr>
            <p:cNvPr id="25" name="Freeform 25"/>
            <p:cNvSpPr/>
            <p:nvPr/>
          </p:nvSpPr>
          <p:spPr>
            <a:xfrm>
              <a:off x="0" y="0"/>
              <a:ext cx="1951736" cy="2574163"/>
            </a:xfrm>
            <a:custGeom>
              <a:avLst/>
              <a:gdLst/>
              <a:ahLst/>
              <a:cxnLst/>
              <a:rect l="l" t="t" r="r" b="b"/>
              <a:pathLst>
                <a:path w="1951736" h="2574163">
                  <a:moveTo>
                    <a:pt x="0" y="0"/>
                  </a:moveTo>
                  <a:lnTo>
                    <a:pt x="1951736" y="0"/>
                  </a:lnTo>
                  <a:lnTo>
                    <a:pt x="1951736" y="2574163"/>
                  </a:lnTo>
                  <a:lnTo>
                    <a:pt x="0" y="2574163"/>
                  </a:lnTo>
                  <a:lnTo>
                    <a:pt x="0" y="0"/>
                  </a:lnTo>
                  <a:close/>
                </a:path>
              </a:pathLst>
            </a:custGeom>
            <a:blipFill>
              <a:blip r:embed="rId13"/>
              <a:stretch>
                <a:fillRect l="-28" r="-26"/>
              </a:stretch>
            </a:blipFill>
          </p:spPr>
        </p:sp>
      </p:grpSp>
      <p:sp>
        <p:nvSpPr>
          <p:cNvPr id="2" name="Oval 1"/>
          <p:cNvSpPr/>
          <p:nvPr/>
        </p:nvSpPr>
        <p:spPr>
          <a:xfrm>
            <a:off x="3342468" y="7277100"/>
            <a:ext cx="1143000" cy="99689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itchFamily="18" charset="0"/>
                <a:cs typeface="Times New Roman" pitchFamily="18" charset="0"/>
              </a:rPr>
              <a:t>D</a:t>
            </a:r>
            <a:r>
              <a:rPr lang="en-US" sz="4400" dirty="0" smtClean="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198480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771932" y="594970"/>
            <a:ext cx="17059250" cy="9220200"/>
            <a:chOff x="0" y="0"/>
            <a:chExt cx="20320203" cy="11416259"/>
          </a:xfrm>
        </p:grpSpPr>
        <p:sp>
          <p:nvSpPr>
            <p:cNvPr id="7" name="Freeform 7"/>
            <p:cNvSpPr/>
            <p:nvPr/>
          </p:nvSpPr>
          <p:spPr>
            <a:xfrm>
              <a:off x="0" y="0"/>
              <a:ext cx="20320254" cy="11416284"/>
            </a:xfrm>
            <a:custGeom>
              <a:avLst/>
              <a:gdLst/>
              <a:ahLst/>
              <a:cxnLst/>
              <a:rect l="l" t="t" r="r" b="b"/>
              <a:pathLst>
                <a:path w="20320254" h="11416284">
                  <a:moveTo>
                    <a:pt x="0" y="0"/>
                  </a:moveTo>
                  <a:lnTo>
                    <a:pt x="20320254" y="0"/>
                  </a:lnTo>
                  <a:lnTo>
                    <a:pt x="20320254" y="11416284"/>
                  </a:lnTo>
                  <a:lnTo>
                    <a:pt x="0" y="11416284"/>
                  </a:lnTo>
                  <a:lnTo>
                    <a:pt x="0" y="0"/>
                  </a:lnTo>
                  <a:close/>
                </a:path>
              </a:pathLst>
            </a:custGeom>
            <a:blipFill>
              <a:blip r:embed="rId3"/>
              <a:stretch>
                <a:fillRect t="-196" b="-195"/>
              </a:stretch>
            </a:blipFill>
          </p:spPr>
        </p:sp>
      </p:grpSp>
      <p:sp>
        <p:nvSpPr>
          <p:cNvPr id="8" name="Freeform 8"/>
          <p:cNvSpPr/>
          <p:nvPr/>
        </p:nvSpPr>
        <p:spPr>
          <a:xfrm>
            <a:off x="1969287" y="1319567"/>
            <a:ext cx="15404141" cy="8079166"/>
          </a:xfrm>
          <a:custGeom>
            <a:avLst/>
            <a:gdLst/>
            <a:ahLst/>
            <a:cxnLst/>
            <a:rect l="l" t="t" r="r" b="b"/>
            <a:pathLst>
              <a:path w="12389849" h="7009419">
                <a:moveTo>
                  <a:pt x="0" y="0"/>
                </a:moveTo>
                <a:lnTo>
                  <a:pt x="12389849" y="0"/>
                </a:lnTo>
                <a:lnTo>
                  <a:pt x="12389849" y="7009419"/>
                </a:lnTo>
                <a:lnTo>
                  <a:pt x="0" y="70094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9" name="Group 9"/>
          <p:cNvGrpSpPr/>
          <p:nvPr/>
        </p:nvGrpSpPr>
        <p:grpSpPr>
          <a:xfrm rot="1173307">
            <a:off x="8078518" y="9126609"/>
            <a:ext cx="1404737" cy="1316987"/>
            <a:chOff x="0" y="0"/>
            <a:chExt cx="1673259" cy="1630667"/>
          </a:xfrm>
        </p:grpSpPr>
        <p:sp>
          <p:nvSpPr>
            <p:cNvPr id="10" name="Freeform 10"/>
            <p:cNvSpPr/>
            <p:nvPr/>
          </p:nvSpPr>
          <p:spPr>
            <a:xfrm>
              <a:off x="0" y="0"/>
              <a:ext cx="1673225" cy="1630680"/>
            </a:xfrm>
            <a:custGeom>
              <a:avLst/>
              <a:gdLst/>
              <a:ahLst/>
              <a:cxnLst/>
              <a:rect l="l" t="t" r="r" b="b"/>
              <a:pathLst>
                <a:path w="1673225" h="1630680">
                  <a:moveTo>
                    <a:pt x="0" y="0"/>
                  </a:moveTo>
                  <a:lnTo>
                    <a:pt x="1673225" y="0"/>
                  </a:lnTo>
                  <a:lnTo>
                    <a:pt x="1673225" y="1630680"/>
                  </a:lnTo>
                  <a:lnTo>
                    <a:pt x="0" y="1630680"/>
                  </a:lnTo>
                  <a:lnTo>
                    <a:pt x="0" y="0"/>
                  </a:lnTo>
                  <a:close/>
                </a:path>
              </a:pathLst>
            </a:custGeom>
            <a:blipFill>
              <a:blip r:embed="rId6"/>
              <a:stretch>
                <a:fillRect t="-139" r="-2" b="-139"/>
              </a:stretch>
            </a:blipFill>
          </p:spPr>
        </p:sp>
      </p:grpSp>
      <p:grpSp>
        <p:nvGrpSpPr>
          <p:cNvPr id="11" name="Group 11"/>
          <p:cNvGrpSpPr/>
          <p:nvPr/>
        </p:nvGrpSpPr>
        <p:grpSpPr>
          <a:xfrm>
            <a:off x="8077200" y="-74653"/>
            <a:ext cx="1407384" cy="1567713"/>
            <a:chOff x="0" y="0"/>
            <a:chExt cx="1676412" cy="1941109"/>
          </a:xfrm>
        </p:grpSpPr>
        <p:sp>
          <p:nvSpPr>
            <p:cNvPr id="12" name="Freeform 12"/>
            <p:cNvSpPr/>
            <p:nvPr/>
          </p:nvSpPr>
          <p:spPr>
            <a:xfrm>
              <a:off x="0" y="0"/>
              <a:ext cx="1676400" cy="1941068"/>
            </a:xfrm>
            <a:custGeom>
              <a:avLst/>
              <a:gdLst/>
              <a:ahLst/>
              <a:cxnLst/>
              <a:rect l="l" t="t" r="r" b="b"/>
              <a:pathLst>
                <a:path w="1676400" h="1941068">
                  <a:moveTo>
                    <a:pt x="0" y="0"/>
                  </a:moveTo>
                  <a:lnTo>
                    <a:pt x="1676400" y="0"/>
                  </a:lnTo>
                  <a:lnTo>
                    <a:pt x="1676400" y="1941068"/>
                  </a:lnTo>
                  <a:lnTo>
                    <a:pt x="0" y="1941068"/>
                  </a:lnTo>
                  <a:lnTo>
                    <a:pt x="0" y="0"/>
                  </a:lnTo>
                  <a:close/>
                </a:path>
              </a:pathLst>
            </a:custGeom>
            <a:blipFill>
              <a:blip r:embed="rId7"/>
              <a:stretch>
                <a:fillRect b="-2"/>
              </a:stretch>
            </a:blipFill>
          </p:spPr>
        </p:sp>
      </p:grpSp>
      <p:grpSp>
        <p:nvGrpSpPr>
          <p:cNvPr id="13" name="Group 13"/>
          <p:cNvGrpSpPr/>
          <p:nvPr/>
        </p:nvGrpSpPr>
        <p:grpSpPr>
          <a:xfrm rot="-211310">
            <a:off x="26826" y="351832"/>
            <a:ext cx="2074487" cy="1988444"/>
            <a:chOff x="0" y="0"/>
            <a:chExt cx="2471035" cy="2462049"/>
          </a:xfrm>
        </p:grpSpPr>
        <p:sp>
          <p:nvSpPr>
            <p:cNvPr id="14" name="Freeform 14"/>
            <p:cNvSpPr/>
            <p:nvPr/>
          </p:nvSpPr>
          <p:spPr>
            <a:xfrm>
              <a:off x="0" y="0"/>
              <a:ext cx="2471039" cy="2462022"/>
            </a:xfrm>
            <a:custGeom>
              <a:avLst/>
              <a:gdLst/>
              <a:ahLst/>
              <a:cxnLst/>
              <a:rect l="l" t="t" r="r" b="b"/>
              <a:pathLst>
                <a:path w="2471039" h="2462022">
                  <a:moveTo>
                    <a:pt x="0" y="0"/>
                  </a:moveTo>
                  <a:lnTo>
                    <a:pt x="2471039" y="0"/>
                  </a:lnTo>
                  <a:lnTo>
                    <a:pt x="2471039" y="2462022"/>
                  </a:lnTo>
                  <a:lnTo>
                    <a:pt x="0" y="2462022"/>
                  </a:lnTo>
                  <a:lnTo>
                    <a:pt x="0" y="0"/>
                  </a:lnTo>
                  <a:close/>
                </a:path>
              </a:pathLst>
            </a:custGeom>
            <a:blipFill>
              <a:blip r:embed="rId8"/>
              <a:stretch>
                <a:fillRect t="-182" b="-183"/>
              </a:stretch>
            </a:blipFill>
          </p:spPr>
        </p:sp>
      </p:grpSp>
      <p:grpSp>
        <p:nvGrpSpPr>
          <p:cNvPr id="15" name="Group 15"/>
          <p:cNvGrpSpPr/>
          <p:nvPr/>
        </p:nvGrpSpPr>
        <p:grpSpPr>
          <a:xfrm>
            <a:off x="84864" y="8718194"/>
            <a:ext cx="2110796" cy="1414057"/>
            <a:chOff x="0" y="0"/>
            <a:chExt cx="2514284" cy="1750856"/>
          </a:xfrm>
        </p:grpSpPr>
        <p:sp>
          <p:nvSpPr>
            <p:cNvPr id="16" name="Freeform 16"/>
            <p:cNvSpPr/>
            <p:nvPr/>
          </p:nvSpPr>
          <p:spPr>
            <a:xfrm>
              <a:off x="0" y="0"/>
              <a:ext cx="2514346" cy="1750822"/>
            </a:xfrm>
            <a:custGeom>
              <a:avLst/>
              <a:gdLst/>
              <a:ahLst/>
              <a:cxnLst/>
              <a:rect l="l" t="t" r="r" b="b"/>
              <a:pathLst>
                <a:path w="2514346" h="1750822">
                  <a:moveTo>
                    <a:pt x="0" y="0"/>
                  </a:moveTo>
                  <a:lnTo>
                    <a:pt x="2514346" y="0"/>
                  </a:lnTo>
                  <a:lnTo>
                    <a:pt x="2514346" y="1750822"/>
                  </a:lnTo>
                  <a:lnTo>
                    <a:pt x="0" y="1750822"/>
                  </a:lnTo>
                  <a:lnTo>
                    <a:pt x="0" y="0"/>
                  </a:lnTo>
                  <a:close/>
                </a:path>
              </a:pathLst>
            </a:custGeom>
            <a:blipFill>
              <a:blip r:embed="rId9"/>
              <a:stretch>
                <a:fillRect l="-208" r="-206" b="-1"/>
              </a:stretch>
            </a:blipFill>
          </p:spPr>
        </p:sp>
      </p:grpSp>
      <p:sp>
        <p:nvSpPr>
          <p:cNvPr id="17" name="TextBox 17"/>
          <p:cNvSpPr txBox="1"/>
          <p:nvPr/>
        </p:nvSpPr>
        <p:spPr>
          <a:xfrm>
            <a:off x="3651142" y="2056939"/>
            <a:ext cx="11963400" cy="6771084"/>
          </a:xfrm>
          <a:prstGeom prst="rect">
            <a:avLst/>
          </a:prstGeom>
        </p:spPr>
        <p:txBody>
          <a:bodyPr wrap="square" lIns="0" tIns="0" rIns="0" bIns="0" rtlCol="0" anchor="t">
            <a:spAutoFit/>
          </a:bodyPr>
          <a:lstStyle/>
          <a:p>
            <a:r>
              <a:rPr lang="en-US" sz="4400" dirty="0" err="1">
                <a:latin typeface="Times New Roman" pitchFamily="18" charset="0"/>
                <a:cs typeface="Times New Roman" pitchFamily="18" charset="0"/>
              </a:rPr>
              <a:t>Câu</a:t>
            </a:r>
            <a:r>
              <a:rPr lang="en-US" sz="4400" dirty="0">
                <a:latin typeface="Times New Roman" pitchFamily="18" charset="0"/>
                <a:cs typeface="Times New Roman" pitchFamily="18" charset="0"/>
              </a:rPr>
              <a:t> 24. </a:t>
            </a:r>
            <a:r>
              <a:rPr lang="en-US" sz="4400" dirty="0" err="1">
                <a:latin typeface="Times New Roman" pitchFamily="18" charset="0"/>
                <a:cs typeface="Times New Roman" pitchFamily="18" charset="0"/>
              </a:rPr>
              <a:t>Chất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thải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vận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hành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hệ</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thống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nuôi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bao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gồm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những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nào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Chọn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câu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sai</a:t>
            </a:r>
            <a:r>
              <a:rPr lang="en-US" sz="4400" dirty="0">
                <a:latin typeface="Times New Roman" pitchFamily="18" charset="0"/>
                <a:cs typeface="Times New Roman" pitchFamily="18" charset="0"/>
              </a:rPr>
              <a:t>.</a:t>
            </a:r>
          </a:p>
          <a:p>
            <a:pPr marL="742950" indent="-742950">
              <a:buAutoNum type="alphaUcPeriod"/>
            </a:pPr>
            <a:r>
              <a:rPr lang="en-US" sz="4400" dirty="0" err="1" smtClean="0">
                <a:latin typeface="Times New Roman" pitchFamily="18" charset="0"/>
                <a:cs typeface="Times New Roman" pitchFamily="18" charset="0"/>
              </a:rPr>
              <a:t>Thức</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ăn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thừa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bị</a:t>
            </a:r>
            <a:r>
              <a:rPr lang="en-US" sz="4400" dirty="0">
                <a:latin typeface="Times New Roman" pitchFamily="18" charset="0"/>
                <a:cs typeface="Times New Roman" pitchFamily="18" charset="0"/>
              </a:rPr>
              <a:t> tan </a:t>
            </a:r>
            <a:r>
              <a:rPr lang="en-US" sz="4400" dirty="0" err="1">
                <a:latin typeface="Times New Roman" pitchFamily="18" charset="0"/>
                <a:cs typeface="Times New Roman" pitchFamily="18" charset="0"/>
              </a:rPr>
              <a:t>rã</a:t>
            </a:r>
            <a:r>
              <a:rPr lang="en-US" sz="4400" dirty="0" smtClean="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B. </a:t>
            </a:r>
            <a:r>
              <a:rPr lang="en-US" sz="4400" dirty="0" err="1">
                <a:latin typeface="Times New Roman" pitchFamily="18" charset="0"/>
                <a:cs typeface="Times New Roman" pitchFamily="18" charset="0"/>
              </a:rPr>
              <a:t>Phân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động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nuôi</a:t>
            </a:r>
            <a:r>
              <a:rPr lang="en-US" sz="4400" dirty="0" smtClean="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Chất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bài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tiết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động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nuôi</a:t>
            </a:r>
            <a:r>
              <a:rPr lang="en-US" sz="4400" dirty="0" smtClean="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D. </a:t>
            </a:r>
            <a:r>
              <a:rPr lang="en-US" sz="4400" dirty="0" err="1">
                <a:latin typeface="Times New Roman" pitchFamily="18" charset="0"/>
                <a:cs typeface="Times New Roman" pitchFamily="18" charset="0"/>
              </a:rPr>
              <a:t>Những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sinh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thuỷ</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không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được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nuôi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dụng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hết</a:t>
            </a:r>
            <a:r>
              <a:rPr lang="en-US" sz="4400" dirty="0">
                <a:latin typeface="Times New Roman" pitchFamily="18" charset="0"/>
                <a:cs typeface="Times New Roman" pitchFamily="18" charset="0"/>
              </a:rPr>
              <a:t>.</a:t>
            </a:r>
          </a:p>
        </p:txBody>
      </p:sp>
      <p:grpSp>
        <p:nvGrpSpPr>
          <p:cNvPr id="18" name="Group 18"/>
          <p:cNvGrpSpPr/>
          <p:nvPr/>
        </p:nvGrpSpPr>
        <p:grpSpPr>
          <a:xfrm rot="403428">
            <a:off x="16137439" y="30573"/>
            <a:ext cx="2231793" cy="2215512"/>
            <a:chOff x="0" y="0"/>
            <a:chExt cx="2658411" cy="2743200"/>
          </a:xfrm>
        </p:grpSpPr>
        <p:sp>
          <p:nvSpPr>
            <p:cNvPr id="19" name="Freeform 19"/>
            <p:cNvSpPr/>
            <p:nvPr/>
          </p:nvSpPr>
          <p:spPr>
            <a:xfrm>
              <a:off x="0" y="0"/>
              <a:ext cx="2658364" cy="2743200"/>
            </a:xfrm>
            <a:custGeom>
              <a:avLst/>
              <a:gdLst/>
              <a:ahLst/>
              <a:cxnLst/>
              <a:rect l="l" t="t" r="r" b="b"/>
              <a:pathLst>
                <a:path w="2658364" h="2743200">
                  <a:moveTo>
                    <a:pt x="0" y="0"/>
                  </a:moveTo>
                  <a:lnTo>
                    <a:pt x="2658364" y="0"/>
                  </a:lnTo>
                  <a:lnTo>
                    <a:pt x="2658364" y="2743200"/>
                  </a:lnTo>
                  <a:lnTo>
                    <a:pt x="0" y="2743200"/>
                  </a:lnTo>
                  <a:lnTo>
                    <a:pt x="0" y="0"/>
                  </a:lnTo>
                  <a:close/>
                </a:path>
              </a:pathLst>
            </a:custGeom>
            <a:blipFill>
              <a:blip r:embed="rId10"/>
              <a:stretch>
                <a:fillRect l="-161" r="-163"/>
              </a:stretch>
            </a:blipFill>
          </p:spPr>
        </p:sp>
      </p:grpSp>
      <p:grpSp>
        <p:nvGrpSpPr>
          <p:cNvPr id="20" name="Group 20"/>
          <p:cNvGrpSpPr/>
          <p:nvPr/>
        </p:nvGrpSpPr>
        <p:grpSpPr>
          <a:xfrm rot="-417858">
            <a:off x="16163542" y="8272565"/>
            <a:ext cx="1949620" cy="1903259"/>
            <a:chOff x="0" y="0"/>
            <a:chExt cx="2322299" cy="2356576"/>
          </a:xfrm>
        </p:grpSpPr>
        <p:sp>
          <p:nvSpPr>
            <p:cNvPr id="21" name="Freeform 21"/>
            <p:cNvSpPr/>
            <p:nvPr/>
          </p:nvSpPr>
          <p:spPr>
            <a:xfrm>
              <a:off x="0" y="0"/>
              <a:ext cx="2322322" cy="2356612"/>
            </a:xfrm>
            <a:custGeom>
              <a:avLst/>
              <a:gdLst/>
              <a:ahLst/>
              <a:cxnLst/>
              <a:rect l="l" t="t" r="r" b="b"/>
              <a:pathLst>
                <a:path w="2322322" h="2356612">
                  <a:moveTo>
                    <a:pt x="0" y="0"/>
                  </a:moveTo>
                  <a:lnTo>
                    <a:pt x="2322322" y="0"/>
                  </a:lnTo>
                  <a:lnTo>
                    <a:pt x="2322322" y="2356612"/>
                  </a:lnTo>
                  <a:lnTo>
                    <a:pt x="0" y="2356612"/>
                  </a:lnTo>
                  <a:lnTo>
                    <a:pt x="0" y="0"/>
                  </a:lnTo>
                  <a:close/>
                </a:path>
              </a:pathLst>
            </a:custGeom>
            <a:blipFill>
              <a:blip r:embed="rId11"/>
              <a:stretch>
                <a:fillRect l="-192" r="-191" b="1"/>
              </a:stretch>
            </a:blipFill>
          </p:spPr>
        </p:sp>
      </p:grpSp>
      <p:grpSp>
        <p:nvGrpSpPr>
          <p:cNvPr id="22" name="Group 22"/>
          <p:cNvGrpSpPr/>
          <p:nvPr/>
        </p:nvGrpSpPr>
        <p:grpSpPr>
          <a:xfrm rot="-547271">
            <a:off x="101979" y="4522381"/>
            <a:ext cx="1832850" cy="1840194"/>
            <a:chOff x="0" y="0"/>
            <a:chExt cx="2183208" cy="2278491"/>
          </a:xfrm>
        </p:grpSpPr>
        <p:sp>
          <p:nvSpPr>
            <p:cNvPr id="23" name="Freeform 23"/>
            <p:cNvSpPr/>
            <p:nvPr/>
          </p:nvSpPr>
          <p:spPr>
            <a:xfrm>
              <a:off x="0" y="0"/>
              <a:ext cx="2183257" cy="2278507"/>
            </a:xfrm>
            <a:custGeom>
              <a:avLst/>
              <a:gdLst/>
              <a:ahLst/>
              <a:cxnLst/>
              <a:rect l="l" t="t" r="r" b="b"/>
              <a:pathLst>
                <a:path w="2183257" h="2278507">
                  <a:moveTo>
                    <a:pt x="0" y="0"/>
                  </a:moveTo>
                  <a:lnTo>
                    <a:pt x="2183257" y="0"/>
                  </a:lnTo>
                  <a:lnTo>
                    <a:pt x="2183257" y="2278507"/>
                  </a:lnTo>
                  <a:lnTo>
                    <a:pt x="0" y="2278507"/>
                  </a:lnTo>
                  <a:lnTo>
                    <a:pt x="0" y="0"/>
                  </a:lnTo>
                  <a:close/>
                </a:path>
              </a:pathLst>
            </a:custGeom>
            <a:blipFill>
              <a:blip r:embed="rId12"/>
              <a:stretch>
                <a:fillRect l="-152" r="-150"/>
              </a:stretch>
            </a:blipFill>
          </p:spPr>
        </p:sp>
      </p:grpSp>
      <p:grpSp>
        <p:nvGrpSpPr>
          <p:cNvPr id="24" name="Group 24"/>
          <p:cNvGrpSpPr/>
          <p:nvPr/>
        </p:nvGrpSpPr>
        <p:grpSpPr>
          <a:xfrm rot="808354">
            <a:off x="16687175" y="4165581"/>
            <a:ext cx="1638487" cy="2078998"/>
            <a:chOff x="0" y="0"/>
            <a:chExt cx="1951691" cy="2574172"/>
          </a:xfrm>
        </p:grpSpPr>
        <p:sp>
          <p:nvSpPr>
            <p:cNvPr id="25" name="Freeform 25"/>
            <p:cNvSpPr/>
            <p:nvPr/>
          </p:nvSpPr>
          <p:spPr>
            <a:xfrm>
              <a:off x="0" y="0"/>
              <a:ext cx="1951736" cy="2574163"/>
            </a:xfrm>
            <a:custGeom>
              <a:avLst/>
              <a:gdLst/>
              <a:ahLst/>
              <a:cxnLst/>
              <a:rect l="l" t="t" r="r" b="b"/>
              <a:pathLst>
                <a:path w="1951736" h="2574163">
                  <a:moveTo>
                    <a:pt x="0" y="0"/>
                  </a:moveTo>
                  <a:lnTo>
                    <a:pt x="1951736" y="0"/>
                  </a:lnTo>
                  <a:lnTo>
                    <a:pt x="1951736" y="2574163"/>
                  </a:lnTo>
                  <a:lnTo>
                    <a:pt x="0" y="2574163"/>
                  </a:lnTo>
                  <a:lnTo>
                    <a:pt x="0" y="0"/>
                  </a:lnTo>
                  <a:close/>
                </a:path>
              </a:pathLst>
            </a:custGeom>
            <a:blipFill>
              <a:blip r:embed="rId13"/>
              <a:stretch>
                <a:fillRect l="-28" r="-26"/>
              </a:stretch>
            </a:blipFill>
          </p:spPr>
        </p:sp>
      </p:grpSp>
      <p:sp>
        <p:nvSpPr>
          <p:cNvPr id="2" name="Oval 1"/>
          <p:cNvSpPr/>
          <p:nvPr/>
        </p:nvSpPr>
        <p:spPr>
          <a:xfrm>
            <a:off x="3342468" y="7277100"/>
            <a:ext cx="1143000" cy="99689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itchFamily="18" charset="0"/>
                <a:cs typeface="Times New Roman" pitchFamily="18" charset="0"/>
              </a:rPr>
              <a:t>D</a:t>
            </a:r>
            <a:r>
              <a:rPr lang="en-US" sz="4400" dirty="0" smtClean="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252156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771932" y="594970"/>
            <a:ext cx="17059250" cy="9220200"/>
            <a:chOff x="0" y="0"/>
            <a:chExt cx="20320203" cy="11416259"/>
          </a:xfrm>
        </p:grpSpPr>
        <p:sp>
          <p:nvSpPr>
            <p:cNvPr id="7" name="Freeform 7"/>
            <p:cNvSpPr/>
            <p:nvPr/>
          </p:nvSpPr>
          <p:spPr>
            <a:xfrm>
              <a:off x="0" y="0"/>
              <a:ext cx="20320254" cy="11416284"/>
            </a:xfrm>
            <a:custGeom>
              <a:avLst/>
              <a:gdLst/>
              <a:ahLst/>
              <a:cxnLst/>
              <a:rect l="l" t="t" r="r" b="b"/>
              <a:pathLst>
                <a:path w="20320254" h="11416284">
                  <a:moveTo>
                    <a:pt x="0" y="0"/>
                  </a:moveTo>
                  <a:lnTo>
                    <a:pt x="20320254" y="0"/>
                  </a:lnTo>
                  <a:lnTo>
                    <a:pt x="20320254" y="11416284"/>
                  </a:lnTo>
                  <a:lnTo>
                    <a:pt x="0" y="11416284"/>
                  </a:lnTo>
                  <a:lnTo>
                    <a:pt x="0" y="0"/>
                  </a:lnTo>
                  <a:close/>
                </a:path>
              </a:pathLst>
            </a:custGeom>
            <a:blipFill>
              <a:blip r:embed="rId3"/>
              <a:stretch>
                <a:fillRect t="-196" b="-195"/>
              </a:stretch>
            </a:blipFill>
          </p:spPr>
        </p:sp>
      </p:grpSp>
      <p:sp>
        <p:nvSpPr>
          <p:cNvPr id="8" name="Freeform 8"/>
          <p:cNvSpPr/>
          <p:nvPr/>
        </p:nvSpPr>
        <p:spPr>
          <a:xfrm>
            <a:off x="1870543" y="1346043"/>
            <a:ext cx="15404141" cy="8079166"/>
          </a:xfrm>
          <a:custGeom>
            <a:avLst/>
            <a:gdLst/>
            <a:ahLst/>
            <a:cxnLst/>
            <a:rect l="l" t="t" r="r" b="b"/>
            <a:pathLst>
              <a:path w="12389849" h="7009419">
                <a:moveTo>
                  <a:pt x="0" y="0"/>
                </a:moveTo>
                <a:lnTo>
                  <a:pt x="12389849" y="0"/>
                </a:lnTo>
                <a:lnTo>
                  <a:pt x="12389849" y="7009419"/>
                </a:lnTo>
                <a:lnTo>
                  <a:pt x="0" y="70094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9" name="Group 9"/>
          <p:cNvGrpSpPr/>
          <p:nvPr/>
        </p:nvGrpSpPr>
        <p:grpSpPr>
          <a:xfrm rot="1173307">
            <a:off x="8078518" y="9126609"/>
            <a:ext cx="1404737" cy="1316987"/>
            <a:chOff x="0" y="0"/>
            <a:chExt cx="1673259" cy="1630667"/>
          </a:xfrm>
        </p:grpSpPr>
        <p:sp>
          <p:nvSpPr>
            <p:cNvPr id="10" name="Freeform 10"/>
            <p:cNvSpPr/>
            <p:nvPr/>
          </p:nvSpPr>
          <p:spPr>
            <a:xfrm>
              <a:off x="0" y="0"/>
              <a:ext cx="1673225" cy="1630680"/>
            </a:xfrm>
            <a:custGeom>
              <a:avLst/>
              <a:gdLst/>
              <a:ahLst/>
              <a:cxnLst/>
              <a:rect l="l" t="t" r="r" b="b"/>
              <a:pathLst>
                <a:path w="1673225" h="1630680">
                  <a:moveTo>
                    <a:pt x="0" y="0"/>
                  </a:moveTo>
                  <a:lnTo>
                    <a:pt x="1673225" y="0"/>
                  </a:lnTo>
                  <a:lnTo>
                    <a:pt x="1673225" y="1630680"/>
                  </a:lnTo>
                  <a:lnTo>
                    <a:pt x="0" y="1630680"/>
                  </a:lnTo>
                  <a:lnTo>
                    <a:pt x="0" y="0"/>
                  </a:lnTo>
                  <a:close/>
                </a:path>
              </a:pathLst>
            </a:custGeom>
            <a:blipFill>
              <a:blip r:embed="rId6"/>
              <a:stretch>
                <a:fillRect t="-139" r="-2" b="-139"/>
              </a:stretch>
            </a:blipFill>
          </p:spPr>
        </p:sp>
      </p:grpSp>
      <p:grpSp>
        <p:nvGrpSpPr>
          <p:cNvPr id="11" name="Group 11"/>
          <p:cNvGrpSpPr/>
          <p:nvPr/>
        </p:nvGrpSpPr>
        <p:grpSpPr>
          <a:xfrm>
            <a:off x="8077200" y="-74653"/>
            <a:ext cx="1407384" cy="1567713"/>
            <a:chOff x="0" y="0"/>
            <a:chExt cx="1676412" cy="1941109"/>
          </a:xfrm>
        </p:grpSpPr>
        <p:sp>
          <p:nvSpPr>
            <p:cNvPr id="12" name="Freeform 12"/>
            <p:cNvSpPr/>
            <p:nvPr/>
          </p:nvSpPr>
          <p:spPr>
            <a:xfrm>
              <a:off x="0" y="0"/>
              <a:ext cx="1676400" cy="1941068"/>
            </a:xfrm>
            <a:custGeom>
              <a:avLst/>
              <a:gdLst/>
              <a:ahLst/>
              <a:cxnLst/>
              <a:rect l="l" t="t" r="r" b="b"/>
              <a:pathLst>
                <a:path w="1676400" h="1941068">
                  <a:moveTo>
                    <a:pt x="0" y="0"/>
                  </a:moveTo>
                  <a:lnTo>
                    <a:pt x="1676400" y="0"/>
                  </a:lnTo>
                  <a:lnTo>
                    <a:pt x="1676400" y="1941068"/>
                  </a:lnTo>
                  <a:lnTo>
                    <a:pt x="0" y="1941068"/>
                  </a:lnTo>
                  <a:lnTo>
                    <a:pt x="0" y="0"/>
                  </a:lnTo>
                  <a:close/>
                </a:path>
              </a:pathLst>
            </a:custGeom>
            <a:blipFill>
              <a:blip r:embed="rId7"/>
              <a:stretch>
                <a:fillRect b="-2"/>
              </a:stretch>
            </a:blipFill>
          </p:spPr>
        </p:sp>
      </p:grpSp>
      <p:grpSp>
        <p:nvGrpSpPr>
          <p:cNvPr id="13" name="Group 13"/>
          <p:cNvGrpSpPr/>
          <p:nvPr/>
        </p:nvGrpSpPr>
        <p:grpSpPr>
          <a:xfrm rot="-211310">
            <a:off x="26826" y="351832"/>
            <a:ext cx="2074487" cy="1988444"/>
            <a:chOff x="0" y="0"/>
            <a:chExt cx="2471035" cy="2462049"/>
          </a:xfrm>
        </p:grpSpPr>
        <p:sp>
          <p:nvSpPr>
            <p:cNvPr id="14" name="Freeform 14"/>
            <p:cNvSpPr/>
            <p:nvPr/>
          </p:nvSpPr>
          <p:spPr>
            <a:xfrm>
              <a:off x="0" y="0"/>
              <a:ext cx="2471039" cy="2462022"/>
            </a:xfrm>
            <a:custGeom>
              <a:avLst/>
              <a:gdLst/>
              <a:ahLst/>
              <a:cxnLst/>
              <a:rect l="l" t="t" r="r" b="b"/>
              <a:pathLst>
                <a:path w="2471039" h="2462022">
                  <a:moveTo>
                    <a:pt x="0" y="0"/>
                  </a:moveTo>
                  <a:lnTo>
                    <a:pt x="2471039" y="0"/>
                  </a:lnTo>
                  <a:lnTo>
                    <a:pt x="2471039" y="2462022"/>
                  </a:lnTo>
                  <a:lnTo>
                    <a:pt x="0" y="2462022"/>
                  </a:lnTo>
                  <a:lnTo>
                    <a:pt x="0" y="0"/>
                  </a:lnTo>
                  <a:close/>
                </a:path>
              </a:pathLst>
            </a:custGeom>
            <a:blipFill>
              <a:blip r:embed="rId8"/>
              <a:stretch>
                <a:fillRect t="-182" b="-183"/>
              </a:stretch>
            </a:blipFill>
          </p:spPr>
        </p:sp>
      </p:grpSp>
      <p:grpSp>
        <p:nvGrpSpPr>
          <p:cNvPr id="15" name="Group 15"/>
          <p:cNvGrpSpPr/>
          <p:nvPr/>
        </p:nvGrpSpPr>
        <p:grpSpPr>
          <a:xfrm>
            <a:off x="84864" y="8718194"/>
            <a:ext cx="2110796" cy="1414057"/>
            <a:chOff x="0" y="0"/>
            <a:chExt cx="2514284" cy="1750856"/>
          </a:xfrm>
        </p:grpSpPr>
        <p:sp>
          <p:nvSpPr>
            <p:cNvPr id="16" name="Freeform 16"/>
            <p:cNvSpPr/>
            <p:nvPr/>
          </p:nvSpPr>
          <p:spPr>
            <a:xfrm>
              <a:off x="0" y="0"/>
              <a:ext cx="2514346" cy="1750822"/>
            </a:xfrm>
            <a:custGeom>
              <a:avLst/>
              <a:gdLst/>
              <a:ahLst/>
              <a:cxnLst/>
              <a:rect l="l" t="t" r="r" b="b"/>
              <a:pathLst>
                <a:path w="2514346" h="1750822">
                  <a:moveTo>
                    <a:pt x="0" y="0"/>
                  </a:moveTo>
                  <a:lnTo>
                    <a:pt x="2514346" y="0"/>
                  </a:lnTo>
                  <a:lnTo>
                    <a:pt x="2514346" y="1750822"/>
                  </a:lnTo>
                  <a:lnTo>
                    <a:pt x="0" y="1750822"/>
                  </a:lnTo>
                  <a:lnTo>
                    <a:pt x="0" y="0"/>
                  </a:lnTo>
                  <a:close/>
                </a:path>
              </a:pathLst>
            </a:custGeom>
            <a:blipFill>
              <a:blip r:embed="rId9"/>
              <a:stretch>
                <a:fillRect l="-208" r="-206" b="-1"/>
              </a:stretch>
            </a:blipFill>
          </p:spPr>
        </p:sp>
      </p:grpSp>
      <p:sp>
        <p:nvSpPr>
          <p:cNvPr id="17" name="TextBox 17"/>
          <p:cNvSpPr txBox="1"/>
          <p:nvPr/>
        </p:nvSpPr>
        <p:spPr>
          <a:xfrm>
            <a:off x="2206044" y="1661529"/>
            <a:ext cx="14753805" cy="7448193"/>
          </a:xfrm>
          <a:prstGeom prst="rect">
            <a:avLst/>
          </a:prstGeom>
        </p:spPr>
        <p:txBody>
          <a:bodyPr wrap="square" lIns="0" tIns="0" rIns="0" bIns="0" rtlCol="0" anchor="t">
            <a:spAutoFit/>
          </a:bodyPr>
          <a:lstStyle/>
          <a:p>
            <a:r>
              <a:rPr lang="en-US" sz="4400" dirty="0" err="1">
                <a:latin typeface="Times New Roman" pitchFamily="18" charset="0"/>
                <a:cs typeface="Times New Roman" pitchFamily="18" charset="0"/>
              </a:rPr>
              <a:t>Câu</a:t>
            </a:r>
            <a:r>
              <a:rPr lang="en-US" sz="4400" dirty="0">
                <a:latin typeface="Times New Roman" pitchFamily="18" charset="0"/>
                <a:cs typeface="Times New Roman" pitchFamily="18" charset="0"/>
              </a:rPr>
              <a:t> 25. </a:t>
            </a:r>
            <a:r>
              <a:rPr lang="en-US" sz="4400" dirty="0" err="1">
                <a:latin typeface="Times New Roman" pitchFamily="18" charset="0"/>
                <a:cs typeface="Times New Roman" pitchFamily="18" charset="0"/>
              </a:rPr>
              <a:t>Chọn</a:t>
            </a:r>
            <a:r>
              <a:rPr lang="en-US" sz="4400" dirty="0">
                <a:latin typeface="Times New Roman" pitchFamily="18" charset="0"/>
                <a:cs typeface="Times New Roman" pitchFamily="18" charset="0"/>
              </a:rPr>
              <a:t> ý </a:t>
            </a:r>
            <a:r>
              <a:rPr lang="en-US" sz="4400" dirty="0" err="1">
                <a:latin typeface="Times New Roman" pitchFamily="18" charset="0"/>
                <a:cs typeface="Times New Roman" pitchFamily="18" charset="0"/>
              </a:rPr>
              <a:t>kiến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đúng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hoặc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sai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nói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về</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vai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trò</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sinh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thuỷ</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sinh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thuỷ</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Thực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thuỷ</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sinh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tạo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ra</a:t>
            </a:r>
            <a:r>
              <a:rPr lang="en-US" sz="4400" dirty="0">
                <a:latin typeface="Times New Roman" pitchFamily="18" charset="0"/>
                <a:cs typeface="Times New Roman" pitchFamily="18" charset="0"/>
              </a:rPr>
              <a:t> oxygen, </a:t>
            </a:r>
            <a:r>
              <a:rPr lang="en-US" sz="4400" dirty="0" err="1">
                <a:latin typeface="Times New Roman" pitchFamily="18" charset="0"/>
                <a:cs typeface="Times New Roman" pitchFamily="18" charset="0"/>
              </a:rPr>
              <a:t>hấp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thụ</a:t>
            </a:r>
            <a:r>
              <a:rPr lang="en-US" sz="4400" dirty="0">
                <a:latin typeface="Times New Roman" pitchFamily="18" charset="0"/>
                <a:cs typeface="Times New Roman" pitchFamily="18" charset="0"/>
              </a:rPr>
              <a:t> ammonia, </a:t>
            </a:r>
            <a:r>
              <a:rPr lang="en-US" sz="4400" dirty="0" err="1">
                <a:latin typeface="Times New Roman" pitchFamily="18" charset="0"/>
                <a:cs typeface="Times New Roman" pitchFamily="18" charset="0"/>
              </a:rPr>
              <a:t>cacbondioxit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giảm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độ</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mặn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thức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ăn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B. </a:t>
            </a:r>
            <a:r>
              <a:rPr lang="en-US" sz="4400" dirty="0" err="1">
                <a:latin typeface="Times New Roman" pitchFamily="18" charset="0"/>
                <a:cs typeface="Times New Roman" pitchFamily="18" charset="0"/>
              </a:rPr>
              <a:t>Động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phù</a:t>
            </a:r>
            <a:r>
              <a:rPr lang="en-US" sz="4400" dirty="0">
                <a:latin typeface="Times New Roman" pitchFamily="18" charset="0"/>
                <a:cs typeface="Times New Roman" pitchFamily="18" charset="0"/>
              </a:rPr>
              <a:t> du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động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đáy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nguồn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thức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ăn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tự</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nhiên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tôm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C</a:t>
            </a:r>
            <a:r>
              <a:rPr lang="en-US" sz="4400" u="sng" dirty="0">
                <a:latin typeface="Times New Roman" pitchFamily="18" charset="0"/>
                <a:cs typeface="Times New Roman" pitchFamily="18" charset="0"/>
              </a:rPr>
              <a: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Những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sinh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hại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sản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sinh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độc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làm</a:t>
            </a:r>
            <a:r>
              <a:rPr lang="en-US" sz="4400" dirty="0">
                <a:latin typeface="Times New Roman" pitchFamily="18" charset="0"/>
                <a:cs typeface="Times New Roman" pitchFamily="18" charset="0"/>
              </a:rPr>
              <a:t> ô </a:t>
            </a:r>
            <a:r>
              <a:rPr lang="en-US" sz="4400" dirty="0" err="1">
                <a:latin typeface="Times New Roman" pitchFamily="18" charset="0"/>
                <a:cs typeface="Times New Roman" pitchFamily="18" charset="0"/>
              </a:rPr>
              <a:t>nhiễm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nguồn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bệnh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nuôi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thuỷ</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sản</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D. Vi </a:t>
            </a:r>
            <a:r>
              <a:rPr lang="en-US" sz="4400" dirty="0" err="1">
                <a:latin typeface="Times New Roman" pitchFamily="18" charset="0"/>
                <a:cs typeface="Times New Roman" pitchFamily="18" charset="0"/>
              </a:rPr>
              <a:t>sinh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lợi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huỷ</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hữu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thành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muối</a:t>
            </a:r>
            <a:r>
              <a:rPr lang="en-US" sz="4400" dirty="0">
                <a:latin typeface="Times New Roman" pitchFamily="18" charset="0"/>
                <a:cs typeface="Times New Roman" pitchFamily="18" charset="0"/>
              </a:rPr>
              <a:t> tan </a:t>
            </a:r>
            <a:r>
              <a:rPr lang="en-US" sz="4400" dirty="0" err="1">
                <a:latin typeface="Times New Roman" pitchFamily="18" charset="0"/>
                <a:cs typeface="Times New Roman" pitchFamily="18" charset="0"/>
              </a:rPr>
              <a:t>cho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thực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thuỷ</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sinh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hấp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thụ</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giảm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lượng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độc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tố</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a:t>
            </a:r>
          </a:p>
        </p:txBody>
      </p:sp>
      <p:grpSp>
        <p:nvGrpSpPr>
          <p:cNvPr id="18" name="Group 18"/>
          <p:cNvGrpSpPr/>
          <p:nvPr/>
        </p:nvGrpSpPr>
        <p:grpSpPr>
          <a:xfrm rot="403428">
            <a:off x="16137439" y="30573"/>
            <a:ext cx="2231793" cy="2215512"/>
            <a:chOff x="0" y="0"/>
            <a:chExt cx="2658411" cy="2743200"/>
          </a:xfrm>
        </p:grpSpPr>
        <p:sp>
          <p:nvSpPr>
            <p:cNvPr id="19" name="Freeform 19"/>
            <p:cNvSpPr/>
            <p:nvPr/>
          </p:nvSpPr>
          <p:spPr>
            <a:xfrm>
              <a:off x="0" y="0"/>
              <a:ext cx="2658364" cy="2743200"/>
            </a:xfrm>
            <a:custGeom>
              <a:avLst/>
              <a:gdLst/>
              <a:ahLst/>
              <a:cxnLst/>
              <a:rect l="l" t="t" r="r" b="b"/>
              <a:pathLst>
                <a:path w="2658364" h="2743200">
                  <a:moveTo>
                    <a:pt x="0" y="0"/>
                  </a:moveTo>
                  <a:lnTo>
                    <a:pt x="2658364" y="0"/>
                  </a:lnTo>
                  <a:lnTo>
                    <a:pt x="2658364" y="2743200"/>
                  </a:lnTo>
                  <a:lnTo>
                    <a:pt x="0" y="2743200"/>
                  </a:lnTo>
                  <a:lnTo>
                    <a:pt x="0" y="0"/>
                  </a:lnTo>
                  <a:close/>
                </a:path>
              </a:pathLst>
            </a:custGeom>
            <a:blipFill>
              <a:blip r:embed="rId10"/>
              <a:stretch>
                <a:fillRect l="-161" r="-163"/>
              </a:stretch>
            </a:blipFill>
          </p:spPr>
        </p:sp>
      </p:grpSp>
      <p:grpSp>
        <p:nvGrpSpPr>
          <p:cNvPr id="20" name="Group 20"/>
          <p:cNvGrpSpPr/>
          <p:nvPr/>
        </p:nvGrpSpPr>
        <p:grpSpPr>
          <a:xfrm rot="-417858">
            <a:off x="16163542" y="8272565"/>
            <a:ext cx="1949620" cy="1903259"/>
            <a:chOff x="0" y="0"/>
            <a:chExt cx="2322299" cy="2356576"/>
          </a:xfrm>
        </p:grpSpPr>
        <p:sp>
          <p:nvSpPr>
            <p:cNvPr id="21" name="Freeform 21"/>
            <p:cNvSpPr/>
            <p:nvPr/>
          </p:nvSpPr>
          <p:spPr>
            <a:xfrm>
              <a:off x="0" y="0"/>
              <a:ext cx="2322322" cy="2356612"/>
            </a:xfrm>
            <a:custGeom>
              <a:avLst/>
              <a:gdLst/>
              <a:ahLst/>
              <a:cxnLst/>
              <a:rect l="l" t="t" r="r" b="b"/>
              <a:pathLst>
                <a:path w="2322322" h="2356612">
                  <a:moveTo>
                    <a:pt x="0" y="0"/>
                  </a:moveTo>
                  <a:lnTo>
                    <a:pt x="2322322" y="0"/>
                  </a:lnTo>
                  <a:lnTo>
                    <a:pt x="2322322" y="2356612"/>
                  </a:lnTo>
                  <a:lnTo>
                    <a:pt x="0" y="2356612"/>
                  </a:lnTo>
                  <a:lnTo>
                    <a:pt x="0" y="0"/>
                  </a:lnTo>
                  <a:close/>
                </a:path>
              </a:pathLst>
            </a:custGeom>
            <a:blipFill>
              <a:blip r:embed="rId11"/>
              <a:stretch>
                <a:fillRect l="-192" r="-191" b="1"/>
              </a:stretch>
            </a:blipFill>
          </p:spPr>
        </p:sp>
      </p:grpSp>
      <p:grpSp>
        <p:nvGrpSpPr>
          <p:cNvPr id="22" name="Group 22"/>
          <p:cNvGrpSpPr/>
          <p:nvPr/>
        </p:nvGrpSpPr>
        <p:grpSpPr>
          <a:xfrm rot="-547271">
            <a:off x="101979" y="4522381"/>
            <a:ext cx="1832850" cy="1840194"/>
            <a:chOff x="0" y="0"/>
            <a:chExt cx="2183208" cy="2278491"/>
          </a:xfrm>
        </p:grpSpPr>
        <p:sp>
          <p:nvSpPr>
            <p:cNvPr id="23" name="Freeform 23"/>
            <p:cNvSpPr/>
            <p:nvPr/>
          </p:nvSpPr>
          <p:spPr>
            <a:xfrm>
              <a:off x="0" y="0"/>
              <a:ext cx="2183257" cy="2278507"/>
            </a:xfrm>
            <a:custGeom>
              <a:avLst/>
              <a:gdLst/>
              <a:ahLst/>
              <a:cxnLst/>
              <a:rect l="l" t="t" r="r" b="b"/>
              <a:pathLst>
                <a:path w="2183257" h="2278507">
                  <a:moveTo>
                    <a:pt x="0" y="0"/>
                  </a:moveTo>
                  <a:lnTo>
                    <a:pt x="2183257" y="0"/>
                  </a:lnTo>
                  <a:lnTo>
                    <a:pt x="2183257" y="2278507"/>
                  </a:lnTo>
                  <a:lnTo>
                    <a:pt x="0" y="2278507"/>
                  </a:lnTo>
                  <a:lnTo>
                    <a:pt x="0" y="0"/>
                  </a:lnTo>
                  <a:close/>
                </a:path>
              </a:pathLst>
            </a:custGeom>
            <a:blipFill>
              <a:blip r:embed="rId12"/>
              <a:stretch>
                <a:fillRect l="-152" r="-150"/>
              </a:stretch>
            </a:blipFill>
          </p:spPr>
        </p:sp>
      </p:grpSp>
      <p:grpSp>
        <p:nvGrpSpPr>
          <p:cNvPr id="24" name="Group 24"/>
          <p:cNvGrpSpPr/>
          <p:nvPr/>
        </p:nvGrpSpPr>
        <p:grpSpPr>
          <a:xfrm rot="808354">
            <a:off x="16687175" y="4165581"/>
            <a:ext cx="1638487" cy="2078998"/>
            <a:chOff x="0" y="0"/>
            <a:chExt cx="1951691" cy="2574172"/>
          </a:xfrm>
        </p:grpSpPr>
        <p:sp>
          <p:nvSpPr>
            <p:cNvPr id="25" name="Freeform 25"/>
            <p:cNvSpPr/>
            <p:nvPr/>
          </p:nvSpPr>
          <p:spPr>
            <a:xfrm>
              <a:off x="0" y="0"/>
              <a:ext cx="1951736" cy="2574163"/>
            </a:xfrm>
            <a:custGeom>
              <a:avLst/>
              <a:gdLst/>
              <a:ahLst/>
              <a:cxnLst/>
              <a:rect l="l" t="t" r="r" b="b"/>
              <a:pathLst>
                <a:path w="1951736" h="2574163">
                  <a:moveTo>
                    <a:pt x="0" y="0"/>
                  </a:moveTo>
                  <a:lnTo>
                    <a:pt x="1951736" y="0"/>
                  </a:lnTo>
                  <a:lnTo>
                    <a:pt x="1951736" y="2574163"/>
                  </a:lnTo>
                  <a:lnTo>
                    <a:pt x="0" y="2574163"/>
                  </a:lnTo>
                  <a:lnTo>
                    <a:pt x="0" y="0"/>
                  </a:lnTo>
                  <a:close/>
                </a:path>
              </a:pathLst>
            </a:custGeom>
            <a:blipFill>
              <a:blip r:embed="rId13"/>
              <a:stretch>
                <a:fillRect l="-28" r="-26"/>
              </a:stretch>
            </a:blipFill>
          </p:spPr>
        </p:sp>
      </p:grpSp>
      <p:sp>
        <p:nvSpPr>
          <p:cNvPr id="2" name="Oval 1"/>
          <p:cNvSpPr/>
          <p:nvPr/>
        </p:nvSpPr>
        <p:spPr>
          <a:xfrm>
            <a:off x="12420600" y="6286500"/>
            <a:ext cx="1143000" cy="99689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itchFamily="18" charset="0"/>
                <a:cs typeface="Times New Roman" pitchFamily="18" charset="0"/>
              </a:rPr>
              <a:t>S</a:t>
            </a:r>
            <a:r>
              <a:rPr lang="en-US" sz="4400" dirty="0" smtClean="0">
                <a:solidFill>
                  <a:schemeClr val="tx1"/>
                </a:solidFill>
                <a:latin typeface="Times New Roman" pitchFamily="18" charset="0"/>
                <a:cs typeface="Times New Roman" pitchFamily="18" charset="0"/>
              </a:rPr>
              <a:t>.</a:t>
            </a:r>
            <a:endParaRPr lang="en-US" sz="4400" dirty="0" smtClean="0">
              <a:solidFill>
                <a:schemeClr val="tx1"/>
              </a:solidFill>
              <a:latin typeface="Times New Roman" pitchFamily="18" charset="0"/>
              <a:cs typeface="Times New Roman" pitchFamily="18" charset="0"/>
            </a:endParaRPr>
          </a:p>
        </p:txBody>
      </p:sp>
      <p:sp>
        <p:nvSpPr>
          <p:cNvPr id="26" name="Oval 25"/>
          <p:cNvSpPr/>
          <p:nvPr/>
        </p:nvSpPr>
        <p:spPr>
          <a:xfrm>
            <a:off x="16467538" y="3504873"/>
            <a:ext cx="1143000" cy="99689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itchFamily="18" charset="0"/>
                <a:cs typeface="Times New Roman" pitchFamily="18" charset="0"/>
              </a:rPr>
              <a:t>S</a:t>
            </a:r>
            <a:r>
              <a:rPr lang="en-US" sz="4400" dirty="0" smtClean="0">
                <a:solidFill>
                  <a:schemeClr val="tx1"/>
                </a:solidFill>
                <a:latin typeface="Times New Roman" pitchFamily="18" charset="0"/>
                <a:cs typeface="Times New Roman" pitchFamily="18" charset="0"/>
              </a:rPr>
              <a:t>.</a:t>
            </a:r>
            <a:endParaRPr lang="en-US" sz="4400" dirty="0" smtClean="0">
              <a:solidFill>
                <a:schemeClr val="tx1"/>
              </a:solidFill>
              <a:latin typeface="Times New Roman" pitchFamily="18" charset="0"/>
              <a:cs typeface="Times New Roman" pitchFamily="18" charset="0"/>
            </a:endParaRPr>
          </a:p>
        </p:txBody>
      </p:sp>
      <p:sp>
        <p:nvSpPr>
          <p:cNvPr id="27" name="Oval 26"/>
          <p:cNvSpPr/>
          <p:nvPr/>
        </p:nvSpPr>
        <p:spPr>
          <a:xfrm>
            <a:off x="5257800" y="4887180"/>
            <a:ext cx="1143000" cy="99689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itchFamily="18" charset="0"/>
                <a:cs typeface="Times New Roman" pitchFamily="18" charset="0"/>
              </a:rPr>
              <a:t>Đ</a:t>
            </a:r>
            <a:r>
              <a:rPr lang="en-US" sz="4400" dirty="0" smtClean="0">
                <a:solidFill>
                  <a:schemeClr val="tx1"/>
                </a:solidFill>
                <a:latin typeface="Times New Roman" pitchFamily="18" charset="0"/>
                <a:cs typeface="Times New Roman" pitchFamily="18" charset="0"/>
              </a:rPr>
              <a:t>.</a:t>
            </a:r>
            <a:endParaRPr lang="en-US" sz="4400" dirty="0" smtClean="0">
              <a:solidFill>
                <a:schemeClr val="tx1"/>
              </a:solidFill>
              <a:latin typeface="Times New Roman" pitchFamily="18" charset="0"/>
              <a:cs typeface="Times New Roman" pitchFamily="18" charset="0"/>
            </a:endParaRPr>
          </a:p>
        </p:txBody>
      </p:sp>
      <p:sp>
        <p:nvSpPr>
          <p:cNvPr id="28" name="Oval 27"/>
          <p:cNvSpPr/>
          <p:nvPr/>
        </p:nvSpPr>
        <p:spPr>
          <a:xfrm>
            <a:off x="3505200" y="8176240"/>
            <a:ext cx="1143000" cy="99689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itchFamily="18" charset="0"/>
                <a:cs typeface="Times New Roman" pitchFamily="18" charset="0"/>
              </a:rPr>
              <a:t>Đ</a:t>
            </a:r>
            <a:r>
              <a:rPr lang="en-US" sz="4400" dirty="0" smtClean="0">
                <a:solidFill>
                  <a:schemeClr val="tx1"/>
                </a:solidFill>
                <a:latin typeface="Times New Roman" pitchFamily="18" charset="0"/>
                <a:cs typeface="Times New Roman" pitchFamily="18" charset="0"/>
              </a:rPr>
              <a:t>.</a:t>
            </a:r>
            <a:endParaRPr lang="en-US" sz="4400" dirty="0" smtClean="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63261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2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771932" y="594970"/>
            <a:ext cx="17059250" cy="9220200"/>
            <a:chOff x="0" y="0"/>
            <a:chExt cx="20320203" cy="11416259"/>
          </a:xfrm>
        </p:grpSpPr>
        <p:sp>
          <p:nvSpPr>
            <p:cNvPr id="7" name="Freeform 7"/>
            <p:cNvSpPr/>
            <p:nvPr/>
          </p:nvSpPr>
          <p:spPr>
            <a:xfrm>
              <a:off x="0" y="0"/>
              <a:ext cx="20320254" cy="11416284"/>
            </a:xfrm>
            <a:custGeom>
              <a:avLst/>
              <a:gdLst/>
              <a:ahLst/>
              <a:cxnLst/>
              <a:rect l="l" t="t" r="r" b="b"/>
              <a:pathLst>
                <a:path w="20320254" h="11416284">
                  <a:moveTo>
                    <a:pt x="0" y="0"/>
                  </a:moveTo>
                  <a:lnTo>
                    <a:pt x="20320254" y="0"/>
                  </a:lnTo>
                  <a:lnTo>
                    <a:pt x="20320254" y="11416284"/>
                  </a:lnTo>
                  <a:lnTo>
                    <a:pt x="0" y="11416284"/>
                  </a:lnTo>
                  <a:lnTo>
                    <a:pt x="0" y="0"/>
                  </a:lnTo>
                  <a:close/>
                </a:path>
              </a:pathLst>
            </a:custGeom>
            <a:blipFill>
              <a:blip r:embed="rId3"/>
              <a:stretch>
                <a:fillRect t="-196" b="-195"/>
              </a:stretch>
            </a:blipFill>
          </p:spPr>
        </p:sp>
      </p:grpSp>
      <p:sp>
        <p:nvSpPr>
          <p:cNvPr id="8" name="Freeform 8"/>
          <p:cNvSpPr/>
          <p:nvPr/>
        </p:nvSpPr>
        <p:spPr>
          <a:xfrm>
            <a:off x="1969287" y="419100"/>
            <a:ext cx="15537150" cy="9108741"/>
          </a:xfrm>
          <a:custGeom>
            <a:avLst/>
            <a:gdLst/>
            <a:ahLst/>
            <a:cxnLst/>
            <a:rect l="l" t="t" r="r" b="b"/>
            <a:pathLst>
              <a:path w="12389849" h="7009419">
                <a:moveTo>
                  <a:pt x="0" y="0"/>
                </a:moveTo>
                <a:lnTo>
                  <a:pt x="12389849" y="0"/>
                </a:lnTo>
                <a:lnTo>
                  <a:pt x="12389849" y="7009419"/>
                </a:lnTo>
                <a:lnTo>
                  <a:pt x="0" y="70094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3" name="Group 13"/>
          <p:cNvGrpSpPr/>
          <p:nvPr/>
        </p:nvGrpSpPr>
        <p:grpSpPr>
          <a:xfrm rot="-211310">
            <a:off x="26826" y="351832"/>
            <a:ext cx="2074487" cy="1988444"/>
            <a:chOff x="0" y="0"/>
            <a:chExt cx="2471035" cy="2462049"/>
          </a:xfrm>
        </p:grpSpPr>
        <p:sp>
          <p:nvSpPr>
            <p:cNvPr id="14" name="Freeform 14"/>
            <p:cNvSpPr/>
            <p:nvPr/>
          </p:nvSpPr>
          <p:spPr>
            <a:xfrm>
              <a:off x="0" y="0"/>
              <a:ext cx="2471039" cy="2462022"/>
            </a:xfrm>
            <a:custGeom>
              <a:avLst/>
              <a:gdLst/>
              <a:ahLst/>
              <a:cxnLst/>
              <a:rect l="l" t="t" r="r" b="b"/>
              <a:pathLst>
                <a:path w="2471039" h="2462022">
                  <a:moveTo>
                    <a:pt x="0" y="0"/>
                  </a:moveTo>
                  <a:lnTo>
                    <a:pt x="2471039" y="0"/>
                  </a:lnTo>
                  <a:lnTo>
                    <a:pt x="2471039" y="2462022"/>
                  </a:lnTo>
                  <a:lnTo>
                    <a:pt x="0" y="2462022"/>
                  </a:lnTo>
                  <a:lnTo>
                    <a:pt x="0" y="0"/>
                  </a:lnTo>
                  <a:close/>
                </a:path>
              </a:pathLst>
            </a:custGeom>
            <a:blipFill>
              <a:blip r:embed="rId6"/>
              <a:stretch>
                <a:fillRect t="-182" b="-183"/>
              </a:stretch>
            </a:blipFill>
          </p:spPr>
        </p:sp>
      </p:grpSp>
      <p:grpSp>
        <p:nvGrpSpPr>
          <p:cNvPr id="15" name="Group 15"/>
          <p:cNvGrpSpPr/>
          <p:nvPr/>
        </p:nvGrpSpPr>
        <p:grpSpPr>
          <a:xfrm>
            <a:off x="84864" y="8718194"/>
            <a:ext cx="2110796" cy="1414057"/>
            <a:chOff x="0" y="0"/>
            <a:chExt cx="2514284" cy="1750856"/>
          </a:xfrm>
        </p:grpSpPr>
        <p:sp>
          <p:nvSpPr>
            <p:cNvPr id="16" name="Freeform 16"/>
            <p:cNvSpPr/>
            <p:nvPr/>
          </p:nvSpPr>
          <p:spPr>
            <a:xfrm>
              <a:off x="0" y="0"/>
              <a:ext cx="2514346" cy="1750822"/>
            </a:xfrm>
            <a:custGeom>
              <a:avLst/>
              <a:gdLst/>
              <a:ahLst/>
              <a:cxnLst/>
              <a:rect l="l" t="t" r="r" b="b"/>
              <a:pathLst>
                <a:path w="2514346" h="1750822">
                  <a:moveTo>
                    <a:pt x="0" y="0"/>
                  </a:moveTo>
                  <a:lnTo>
                    <a:pt x="2514346" y="0"/>
                  </a:lnTo>
                  <a:lnTo>
                    <a:pt x="2514346" y="1750822"/>
                  </a:lnTo>
                  <a:lnTo>
                    <a:pt x="0" y="1750822"/>
                  </a:lnTo>
                  <a:lnTo>
                    <a:pt x="0" y="0"/>
                  </a:lnTo>
                  <a:close/>
                </a:path>
              </a:pathLst>
            </a:custGeom>
            <a:blipFill>
              <a:blip r:embed="rId7"/>
              <a:stretch>
                <a:fillRect l="-208" r="-206" b="-1"/>
              </a:stretch>
            </a:blipFill>
          </p:spPr>
        </p:sp>
      </p:grpSp>
      <p:sp>
        <p:nvSpPr>
          <p:cNvPr id="17" name="TextBox 17"/>
          <p:cNvSpPr txBox="1"/>
          <p:nvPr/>
        </p:nvSpPr>
        <p:spPr>
          <a:xfrm>
            <a:off x="2267339" y="594970"/>
            <a:ext cx="14401801" cy="1107996"/>
          </a:xfrm>
          <a:prstGeom prst="rect">
            <a:avLst/>
          </a:prstGeom>
        </p:spPr>
        <p:txBody>
          <a:bodyPr wrap="square" lIns="0" tIns="0" rIns="0" bIns="0" rtlCol="0" anchor="t">
            <a:spAutoFit/>
          </a:bodyPr>
          <a:lstStyle/>
          <a:p>
            <a:pPr eaLnBrk="0" hangingPunct="0"/>
            <a:r>
              <a:rPr lang="en-US" sz="3600" b="1" dirty="0" err="1">
                <a:latin typeface="Times New Roman" pitchFamily="18" charset="0"/>
                <a:cs typeface="Times New Roman" pitchFamily="18" charset="0"/>
              </a:rPr>
              <a:t>Câu</a:t>
            </a:r>
            <a:r>
              <a:rPr lang="en-US" sz="3600" b="1" dirty="0">
                <a:latin typeface="Times New Roman" pitchFamily="18" charset="0"/>
                <a:cs typeface="Times New Roman" pitchFamily="18" charset="0"/>
              </a:rPr>
              <a:t> </a:t>
            </a:r>
            <a:r>
              <a:rPr lang="en-US" sz="3600" b="1" dirty="0" smtClean="0">
                <a:latin typeface="Times New Roman" pitchFamily="18" charset="0"/>
                <a:cs typeface="Times New Roman" pitchFamily="18" charset="0"/>
              </a:rPr>
              <a:t>26. </a:t>
            </a:r>
            <a:r>
              <a:rPr lang="en-US" sz="3600" dirty="0" err="1">
                <a:latin typeface="Times New Roman" pitchFamily="18" charset="0"/>
                <a:cs typeface="Times New Roman" pitchFamily="18" charset="0"/>
              </a:rPr>
              <a:t>Mô</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biện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pháp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bản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xử</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lí</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môi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trường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trước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sau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nuôi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thuỷ</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sản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Liên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hệ</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với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thực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tiễn</a:t>
            </a:r>
            <a:r>
              <a:rPr lang="en-US" sz="3600" dirty="0">
                <a:latin typeface="Times New Roman" pitchFamily="18" charset="0"/>
                <a:cs typeface="Times New Roman" pitchFamily="18" charset="0"/>
              </a:rPr>
              <a:t> ở </a:t>
            </a:r>
            <a:r>
              <a:rPr lang="en-US" sz="3600" dirty="0" err="1">
                <a:latin typeface="Times New Roman" pitchFamily="18" charset="0"/>
                <a:cs typeface="Times New Roman" pitchFamily="18" charset="0"/>
              </a:rPr>
              <a:t>địa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phương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em</a:t>
            </a:r>
            <a:r>
              <a:rPr lang="en-US" sz="3600" dirty="0">
                <a:latin typeface="Times New Roman" pitchFamily="18" charset="0"/>
                <a:cs typeface="Times New Roman" pitchFamily="18" charset="0"/>
              </a:rPr>
              <a:t>.</a:t>
            </a:r>
          </a:p>
        </p:txBody>
      </p:sp>
      <p:grpSp>
        <p:nvGrpSpPr>
          <p:cNvPr id="18" name="Group 18"/>
          <p:cNvGrpSpPr/>
          <p:nvPr/>
        </p:nvGrpSpPr>
        <p:grpSpPr>
          <a:xfrm rot="403428">
            <a:off x="16137439" y="30573"/>
            <a:ext cx="2231793" cy="2215512"/>
            <a:chOff x="0" y="0"/>
            <a:chExt cx="2658411" cy="2743200"/>
          </a:xfrm>
        </p:grpSpPr>
        <p:sp>
          <p:nvSpPr>
            <p:cNvPr id="19" name="Freeform 19"/>
            <p:cNvSpPr/>
            <p:nvPr/>
          </p:nvSpPr>
          <p:spPr>
            <a:xfrm>
              <a:off x="0" y="0"/>
              <a:ext cx="2658364" cy="2743200"/>
            </a:xfrm>
            <a:custGeom>
              <a:avLst/>
              <a:gdLst/>
              <a:ahLst/>
              <a:cxnLst/>
              <a:rect l="l" t="t" r="r" b="b"/>
              <a:pathLst>
                <a:path w="2658364" h="2743200">
                  <a:moveTo>
                    <a:pt x="0" y="0"/>
                  </a:moveTo>
                  <a:lnTo>
                    <a:pt x="2658364" y="0"/>
                  </a:lnTo>
                  <a:lnTo>
                    <a:pt x="2658364" y="2743200"/>
                  </a:lnTo>
                  <a:lnTo>
                    <a:pt x="0" y="2743200"/>
                  </a:lnTo>
                  <a:lnTo>
                    <a:pt x="0" y="0"/>
                  </a:lnTo>
                  <a:close/>
                </a:path>
              </a:pathLst>
            </a:custGeom>
            <a:blipFill>
              <a:blip r:embed="rId8"/>
              <a:stretch>
                <a:fillRect l="-161" r="-163"/>
              </a:stretch>
            </a:blipFill>
          </p:spPr>
        </p:sp>
      </p:grpSp>
      <p:grpSp>
        <p:nvGrpSpPr>
          <p:cNvPr id="20" name="Group 20"/>
          <p:cNvGrpSpPr/>
          <p:nvPr/>
        </p:nvGrpSpPr>
        <p:grpSpPr>
          <a:xfrm rot="-417858">
            <a:off x="16251926" y="8473579"/>
            <a:ext cx="1949620" cy="1903259"/>
            <a:chOff x="0" y="0"/>
            <a:chExt cx="2322299" cy="2356576"/>
          </a:xfrm>
        </p:grpSpPr>
        <p:sp>
          <p:nvSpPr>
            <p:cNvPr id="21" name="Freeform 21"/>
            <p:cNvSpPr/>
            <p:nvPr/>
          </p:nvSpPr>
          <p:spPr>
            <a:xfrm>
              <a:off x="0" y="0"/>
              <a:ext cx="2322322" cy="2356612"/>
            </a:xfrm>
            <a:custGeom>
              <a:avLst/>
              <a:gdLst/>
              <a:ahLst/>
              <a:cxnLst/>
              <a:rect l="l" t="t" r="r" b="b"/>
              <a:pathLst>
                <a:path w="2322322" h="2356612">
                  <a:moveTo>
                    <a:pt x="0" y="0"/>
                  </a:moveTo>
                  <a:lnTo>
                    <a:pt x="2322322" y="0"/>
                  </a:lnTo>
                  <a:lnTo>
                    <a:pt x="2322322" y="2356612"/>
                  </a:lnTo>
                  <a:lnTo>
                    <a:pt x="0" y="2356612"/>
                  </a:lnTo>
                  <a:lnTo>
                    <a:pt x="0" y="0"/>
                  </a:lnTo>
                  <a:close/>
                </a:path>
              </a:pathLst>
            </a:custGeom>
            <a:blipFill>
              <a:blip r:embed="rId9"/>
              <a:stretch>
                <a:fillRect l="-192" r="-191" b="1"/>
              </a:stretch>
            </a:blipFill>
          </p:spPr>
        </p:sp>
      </p:grpSp>
      <p:grpSp>
        <p:nvGrpSpPr>
          <p:cNvPr id="22" name="Group 22"/>
          <p:cNvGrpSpPr/>
          <p:nvPr/>
        </p:nvGrpSpPr>
        <p:grpSpPr>
          <a:xfrm rot="-547271">
            <a:off x="101979" y="4522381"/>
            <a:ext cx="1832850" cy="1840194"/>
            <a:chOff x="0" y="0"/>
            <a:chExt cx="2183208" cy="2278491"/>
          </a:xfrm>
        </p:grpSpPr>
        <p:sp>
          <p:nvSpPr>
            <p:cNvPr id="23" name="Freeform 23"/>
            <p:cNvSpPr/>
            <p:nvPr/>
          </p:nvSpPr>
          <p:spPr>
            <a:xfrm>
              <a:off x="0" y="0"/>
              <a:ext cx="2183257" cy="2278507"/>
            </a:xfrm>
            <a:custGeom>
              <a:avLst/>
              <a:gdLst/>
              <a:ahLst/>
              <a:cxnLst/>
              <a:rect l="l" t="t" r="r" b="b"/>
              <a:pathLst>
                <a:path w="2183257" h="2278507">
                  <a:moveTo>
                    <a:pt x="0" y="0"/>
                  </a:moveTo>
                  <a:lnTo>
                    <a:pt x="2183257" y="0"/>
                  </a:lnTo>
                  <a:lnTo>
                    <a:pt x="2183257" y="2278507"/>
                  </a:lnTo>
                  <a:lnTo>
                    <a:pt x="0" y="2278507"/>
                  </a:lnTo>
                  <a:lnTo>
                    <a:pt x="0" y="0"/>
                  </a:lnTo>
                  <a:close/>
                </a:path>
              </a:pathLst>
            </a:custGeom>
            <a:blipFill>
              <a:blip r:embed="rId10"/>
              <a:stretch>
                <a:fillRect l="-152" r="-150"/>
              </a:stretch>
            </a:blipFill>
          </p:spPr>
        </p:sp>
      </p:grpSp>
      <p:grpSp>
        <p:nvGrpSpPr>
          <p:cNvPr id="24" name="Group 24"/>
          <p:cNvGrpSpPr/>
          <p:nvPr/>
        </p:nvGrpSpPr>
        <p:grpSpPr>
          <a:xfrm rot="808354">
            <a:off x="16687175" y="4165581"/>
            <a:ext cx="1638487" cy="2078998"/>
            <a:chOff x="0" y="0"/>
            <a:chExt cx="1951691" cy="2574172"/>
          </a:xfrm>
        </p:grpSpPr>
        <p:sp>
          <p:nvSpPr>
            <p:cNvPr id="25" name="Freeform 25"/>
            <p:cNvSpPr/>
            <p:nvPr/>
          </p:nvSpPr>
          <p:spPr>
            <a:xfrm>
              <a:off x="0" y="0"/>
              <a:ext cx="1951736" cy="2574163"/>
            </a:xfrm>
            <a:custGeom>
              <a:avLst/>
              <a:gdLst/>
              <a:ahLst/>
              <a:cxnLst/>
              <a:rect l="l" t="t" r="r" b="b"/>
              <a:pathLst>
                <a:path w="1951736" h="2574163">
                  <a:moveTo>
                    <a:pt x="0" y="0"/>
                  </a:moveTo>
                  <a:lnTo>
                    <a:pt x="1951736" y="0"/>
                  </a:lnTo>
                  <a:lnTo>
                    <a:pt x="1951736" y="2574163"/>
                  </a:lnTo>
                  <a:lnTo>
                    <a:pt x="0" y="2574163"/>
                  </a:lnTo>
                  <a:lnTo>
                    <a:pt x="0" y="0"/>
                  </a:lnTo>
                  <a:close/>
                </a:path>
              </a:pathLst>
            </a:custGeom>
            <a:blipFill>
              <a:blip r:embed="rId11"/>
              <a:stretch>
                <a:fillRect l="-28" r="-26"/>
              </a:stretch>
            </a:blipFill>
          </p:spPr>
        </p:sp>
      </p:grpSp>
      <p:sp>
        <p:nvSpPr>
          <p:cNvPr id="4" name="Rectangle 3"/>
          <p:cNvSpPr/>
          <p:nvPr/>
        </p:nvSpPr>
        <p:spPr>
          <a:xfrm>
            <a:off x="1969287" y="1702996"/>
            <a:ext cx="14694687" cy="7478970"/>
          </a:xfrm>
          <a:prstGeom prst="rect">
            <a:avLst/>
          </a:prstGeom>
        </p:spPr>
        <p:txBody>
          <a:bodyPr wrap="square">
            <a:spAutoFit/>
          </a:bodyPr>
          <a:lstStyle/>
          <a:p>
            <a:r>
              <a:rPr lang="vi-VN" sz="3200" dirty="0">
                <a:latin typeface="Times New Roman" pitchFamily="18" charset="0"/>
                <a:cs typeface="Times New Roman" pitchFamily="18" charset="0"/>
              </a:rPr>
              <a:t>. Trước khi nuôi:</a:t>
            </a:r>
          </a:p>
          <a:p>
            <a:r>
              <a:rPr lang="vi-VN" sz="3200" dirty="0">
                <a:latin typeface="Times New Roman" pitchFamily="18" charset="0"/>
                <a:cs typeface="Times New Roman" pitchFamily="18" charset="0"/>
              </a:rPr>
              <a:t>- Trước khi cấp nước vào ao, nền đáy ao nuôi cần được nạo vét, bón vôi và phơi đáy để khử trùng, diệt tạp và giảm độ chua.</a:t>
            </a:r>
          </a:p>
          <a:p>
            <a:r>
              <a:rPr lang="vi-VN" sz="3200" dirty="0">
                <a:latin typeface="Times New Roman" pitchFamily="18" charset="0"/>
                <a:cs typeface="Times New Roman" pitchFamily="18" charset="0"/>
              </a:rPr>
              <a:t>- Lấy nước vào hệ thống nuôi qua túi lọc để loại bỏ sinh vật tạp và cặn vẫn.</a:t>
            </a:r>
          </a:p>
          <a:p>
            <a:r>
              <a:rPr lang="vi-VN" sz="3200" dirty="0">
                <a:latin typeface="Times New Roman" pitchFamily="18" charset="0"/>
                <a:cs typeface="Times New Roman" pitchFamily="18" charset="0"/>
              </a:rPr>
              <a:t>- Khử trùng nước bằng hoá chất như chlorine, BKC, thuốc tím (KMnO), Iodine,... để tiêu diệt vi sinh vật gây hại.</a:t>
            </a:r>
          </a:p>
          <a:p>
            <a:r>
              <a:rPr lang="vi-VN" sz="3200" dirty="0">
                <a:latin typeface="Times New Roman" pitchFamily="18" charset="0"/>
                <a:cs typeface="Times New Roman" pitchFamily="18" charset="0"/>
              </a:rPr>
              <a:t>- Sử dụng chế phẩm sinh học để tạo hệ vi sinh có lợi sau khi khử trùng nước từ 2 đến 3 ngày</a:t>
            </a:r>
          </a:p>
          <a:p>
            <a:r>
              <a:rPr lang="vi-VN" sz="3200" dirty="0">
                <a:latin typeface="Times New Roman" pitchFamily="18" charset="0"/>
                <a:cs typeface="Times New Roman" pitchFamily="18" charset="0"/>
              </a:rPr>
              <a:t>b. Sau khi nuôi</a:t>
            </a:r>
          </a:p>
          <a:p>
            <a:r>
              <a:rPr lang="vi-VN" sz="3200" dirty="0">
                <a:latin typeface="Times New Roman" pitchFamily="18" charset="0"/>
                <a:cs typeface="Times New Roman" pitchFamily="18" charset="0"/>
              </a:rPr>
              <a:t>- Sử dụng ao lắng:</a:t>
            </a:r>
          </a:p>
          <a:p>
            <a:r>
              <a:rPr lang="vi-VN" sz="3200" dirty="0">
                <a:latin typeface="Times New Roman" pitchFamily="18" charset="0"/>
                <a:cs typeface="Times New Roman" pitchFamily="18" charset="0"/>
              </a:rPr>
              <a:t>Ao lắng cần được nạo vét định kỉ sau vài năm sử dụng để loại bỏ bùn đáy và tạo độ sâu cho ao, giúp duy trì khả năng chứa và lắng tụ chất thải. Có thể bổ sung chế phẩm sinh học hoặc trồng thực vật thuỷ sinh dễ tăng cường xử lí chất thải trong ao lắng. Ao cũng có thể được thả thêm một số loài cá ăn mùn bã hữu cơ hoặc ăn lọc tảo để tận dụng chất dinh dưỡng hữu cơ.</a:t>
            </a:r>
          </a:p>
        </p:txBody>
      </p:sp>
    </p:spTree>
    <p:extLst>
      <p:ext uri="{BB962C8B-B14F-4D97-AF65-F5344CB8AC3E}">
        <p14:creationId xmlns:p14="http://schemas.microsoft.com/office/powerpoint/2010/main" val="252156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771932" y="594970"/>
            <a:ext cx="17059250" cy="9220200"/>
            <a:chOff x="0" y="0"/>
            <a:chExt cx="20320203" cy="11416259"/>
          </a:xfrm>
        </p:grpSpPr>
        <p:sp>
          <p:nvSpPr>
            <p:cNvPr id="7" name="Freeform 7"/>
            <p:cNvSpPr/>
            <p:nvPr/>
          </p:nvSpPr>
          <p:spPr>
            <a:xfrm>
              <a:off x="0" y="0"/>
              <a:ext cx="20320254" cy="11416284"/>
            </a:xfrm>
            <a:custGeom>
              <a:avLst/>
              <a:gdLst/>
              <a:ahLst/>
              <a:cxnLst/>
              <a:rect l="l" t="t" r="r" b="b"/>
              <a:pathLst>
                <a:path w="20320254" h="11416284">
                  <a:moveTo>
                    <a:pt x="0" y="0"/>
                  </a:moveTo>
                  <a:lnTo>
                    <a:pt x="20320254" y="0"/>
                  </a:lnTo>
                  <a:lnTo>
                    <a:pt x="20320254" y="11416284"/>
                  </a:lnTo>
                  <a:lnTo>
                    <a:pt x="0" y="11416284"/>
                  </a:lnTo>
                  <a:lnTo>
                    <a:pt x="0" y="0"/>
                  </a:lnTo>
                  <a:close/>
                </a:path>
              </a:pathLst>
            </a:custGeom>
            <a:blipFill>
              <a:blip r:embed="rId3"/>
              <a:stretch>
                <a:fillRect t="-196" b="-195"/>
              </a:stretch>
            </a:blipFill>
          </p:spPr>
        </p:sp>
      </p:grpSp>
      <p:sp>
        <p:nvSpPr>
          <p:cNvPr id="8" name="Freeform 8"/>
          <p:cNvSpPr/>
          <p:nvPr/>
        </p:nvSpPr>
        <p:spPr>
          <a:xfrm>
            <a:off x="1969287" y="1319567"/>
            <a:ext cx="15404141" cy="8079166"/>
          </a:xfrm>
          <a:custGeom>
            <a:avLst/>
            <a:gdLst/>
            <a:ahLst/>
            <a:cxnLst/>
            <a:rect l="l" t="t" r="r" b="b"/>
            <a:pathLst>
              <a:path w="12389849" h="7009419">
                <a:moveTo>
                  <a:pt x="0" y="0"/>
                </a:moveTo>
                <a:lnTo>
                  <a:pt x="12389849" y="0"/>
                </a:lnTo>
                <a:lnTo>
                  <a:pt x="12389849" y="7009419"/>
                </a:lnTo>
                <a:lnTo>
                  <a:pt x="0" y="70094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9" name="Group 9"/>
          <p:cNvGrpSpPr/>
          <p:nvPr/>
        </p:nvGrpSpPr>
        <p:grpSpPr>
          <a:xfrm rot="1173307">
            <a:off x="8078518" y="9126609"/>
            <a:ext cx="1404737" cy="1316987"/>
            <a:chOff x="0" y="0"/>
            <a:chExt cx="1673259" cy="1630667"/>
          </a:xfrm>
        </p:grpSpPr>
        <p:sp>
          <p:nvSpPr>
            <p:cNvPr id="10" name="Freeform 10"/>
            <p:cNvSpPr/>
            <p:nvPr/>
          </p:nvSpPr>
          <p:spPr>
            <a:xfrm>
              <a:off x="0" y="0"/>
              <a:ext cx="1673225" cy="1630680"/>
            </a:xfrm>
            <a:custGeom>
              <a:avLst/>
              <a:gdLst/>
              <a:ahLst/>
              <a:cxnLst/>
              <a:rect l="l" t="t" r="r" b="b"/>
              <a:pathLst>
                <a:path w="1673225" h="1630680">
                  <a:moveTo>
                    <a:pt x="0" y="0"/>
                  </a:moveTo>
                  <a:lnTo>
                    <a:pt x="1673225" y="0"/>
                  </a:lnTo>
                  <a:lnTo>
                    <a:pt x="1673225" y="1630680"/>
                  </a:lnTo>
                  <a:lnTo>
                    <a:pt x="0" y="1630680"/>
                  </a:lnTo>
                  <a:lnTo>
                    <a:pt x="0" y="0"/>
                  </a:lnTo>
                  <a:close/>
                </a:path>
              </a:pathLst>
            </a:custGeom>
            <a:blipFill>
              <a:blip r:embed="rId6"/>
              <a:stretch>
                <a:fillRect t="-139" r="-2" b="-139"/>
              </a:stretch>
            </a:blipFill>
          </p:spPr>
        </p:sp>
      </p:grpSp>
      <p:grpSp>
        <p:nvGrpSpPr>
          <p:cNvPr id="11" name="Group 11"/>
          <p:cNvGrpSpPr/>
          <p:nvPr/>
        </p:nvGrpSpPr>
        <p:grpSpPr>
          <a:xfrm>
            <a:off x="8077200" y="-74653"/>
            <a:ext cx="1407384" cy="1567713"/>
            <a:chOff x="0" y="0"/>
            <a:chExt cx="1676412" cy="1941109"/>
          </a:xfrm>
        </p:grpSpPr>
        <p:sp>
          <p:nvSpPr>
            <p:cNvPr id="12" name="Freeform 12"/>
            <p:cNvSpPr/>
            <p:nvPr/>
          </p:nvSpPr>
          <p:spPr>
            <a:xfrm>
              <a:off x="0" y="0"/>
              <a:ext cx="1676400" cy="1941068"/>
            </a:xfrm>
            <a:custGeom>
              <a:avLst/>
              <a:gdLst/>
              <a:ahLst/>
              <a:cxnLst/>
              <a:rect l="l" t="t" r="r" b="b"/>
              <a:pathLst>
                <a:path w="1676400" h="1941068">
                  <a:moveTo>
                    <a:pt x="0" y="0"/>
                  </a:moveTo>
                  <a:lnTo>
                    <a:pt x="1676400" y="0"/>
                  </a:lnTo>
                  <a:lnTo>
                    <a:pt x="1676400" y="1941068"/>
                  </a:lnTo>
                  <a:lnTo>
                    <a:pt x="0" y="1941068"/>
                  </a:lnTo>
                  <a:lnTo>
                    <a:pt x="0" y="0"/>
                  </a:lnTo>
                  <a:close/>
                </a:path>
              </a:pathLst>
            </a:custGeom>
            <a:blipFill>
              <a:blip r:embed="rId7"/>
              <a:stretch>
                <a:fillRect b="-2"/>
              </a:stretch>
            </a:blipFill>
          </p:spPr>
        </p:sp>
      </p:grpSp>
      <p:grpSp>
        <p:nvGrpSpPr>
          <p:cNvPr id="13" name="Group 13"/>
          <p:cNvGrpSpPr/>
          <p:nvPr/>
        </p:nvGrpSpPr>
        <p:grpSpPr>
          <a:xfrm rot="-211310">
            <a:off x="26826" y="351832"/>
            <a:ext cx="2074487" cy="1988444"/>
            <a:chOff x="0" y="0"/>
            <a:chExt cx="2471035" cy="2462049"/>
          </a:xfrm>
        </p:grpSpPr>
        <p:sp>
          <p:nvSpPr>
            <p:cNvPr id="14" name="Freeform 14"/>
            <p:cNvSpPr/>
            <p:nvPr/>
          </p:nvSpPr>
          <p:spPr>
            <a:xfrm>
              <a:off x="0" y="0"/>
              <a:ext cx="2471039" cy="2462022"/>
            </a:xfrm>
            <a:custGeom>
              <a:avLst/>
              <a:gdLst/>
              <a:ahLst/>
              <a:cxnLst/>
              <a:rect l="l" t="t" r="r" b="b"/>
              <a:pathLst>
                <a:path w="2471039" h="2462022">
                  <a:moveTo>
                    <a:pt x="0" y="0"/>
                  </a:moveTo>
                  <a:lnTo>
                    <a:pt x="2471039" y="0"/>
                  </a:lnTo>
                  <a:lnTo>
                    <a:pt x="2471039" y="2462022"/>
                  </a:lnTo>
                  <a:lnTo>
                    <a:pt x="0" y="2462022"/>
                  </a:lnTo>
                  <a:lnTo>
                    <a:pt x="0" y="0"/>
                  </a:lnTo>
                  <a:close/>
                </a:path>
              </a:pathLst>
            </a:custGeom>
            <a:blipFill>
              <a:blip r:embed="rId8"/>
              <a:stretch>
                <a:fillRect t="-182" b="-183"/>
              </a:stretch>
            </a:blipFill>
          </p:spPr>
        </p:sp>
      </p:grpSp>
      <p:grpSp>
        <p:nvGrpSpPr>
          <p:cNvPr id="15" name="Group 15"/>
          <p:cNvGrpSpPr/>
          <p:nvPr/>
        </p:nvGrpSpPr>
        <p:grpSpPr>
          <a:xfrm>
            <a:off x="84864" y="8718194"/>
            <a:ext cx="2110796" cy="1414057"/>
            <a:chOff x="0" y="0"/>
            <a:chExt cx="2514284" cy="1750856"/>
          </a:xfrm>
        </p:grpSpPr>
        <p:sp>
          <p:nvSpPr>
            <p:cNvPr id="16" name="Freeform 16"/>
            <p:cNvSpPr/>
            <p:nvPr/>
          </p:nvSpPr>
          <p:spPr>
            <a:xfrm>
              <a:off x="0" y="0"/>
              <a:ext cx="2514346" cy="1750822"/>
            </a:xfrm>
            <a:custGeom>
              <a:avLst/>
              <a:gdLst/>
              <a:ahLst/>
              <a:cxnLst/>
              <a:rect l="l" t="t" r="r" b="b"/>
              <a:pathLst>
                <a:path w="2514346" h="1750822">
                  <a:moveTo>
                    <a:pt x="0" y="0"/>
                  </a:moveTo>
                  <a:lnTo>
                    <a:pt x="2514346" y="0"/>
                  </a:lnTo>
                  <a:lnTo>
                    <a:pt x="2514346" y="1750822"/>
                  </a:lnTo>
                  <a:lnTo>
                    <a:pt x="0" y="1750822"/>
                  </a:lnTo>
                  <a:lnTo>
                    <a:pt x="0" y="0"/>
                  </a:lnTo>
                  <a:close/>
                </a:path>
              </a:pathLst>
            </a:custGeom>
            <a:blipFill>
              <a:blip r:embed="rId9"/>
              <a:stretch>
                <a:fillRect l="-208" r="-206" b="-1"/>
              </a:stretch>
            </a:blipFill>
          </p:spPr>
        </p:sp>
      </p:grpSp>
      <p:sp>
        <p:nvSpPr>
          <p:cNvPr id="17" name="TextBox 17"/>
          <p:cNvSpPr txBox="1"/>
          <p:nvPr/>
        </p:nvSpPr>
        <p:spPr>
          <a:xfrm>
            <a:off x="7239000" y="2095500"/>
            <a:ext cx="3886200" cy="923330"/>
          </a:xfrm>
          <a:prstGeom prst="rect">
            <a:avLst/>
          </a:prstGeom>
        </p:spPr>
        <p:txBody>
          <a:bodyPr wrap="square" lIns="0" tIns="0" rIns="0" bIns="0" rtlCol="0" anchor="t">
            <a:spAutoFit/>
          </a:bodyPr>
          <a:lstStyle/>
          <a:p>
            <a:r>
              <a:rPr lang="en-US" sz="6000" dirty="0" smtClean="0">
                <a:solidFill>
                  <a:srgbClr val="FF0000"/>
                </a:solidFill>
                <a:latin typeface="Times New Roman" pitchFamily="18" charset="0"/>
                <a:cs typeface="Times New Roman" pitchFamily="18" charset="0"/>
              </a:rPr>
              <a:t>DẶN DÒ</a:t>
            </a:r>
            <a:endParaRPr lang="en-US" sz="6000" dirty="0">
              <a:solidFill>
                <a:srgbClr val="FF0000"/>
              </a:solidFill>
              <a:latin typeface="Times New Roman" pitchFamily="18" charset="0"/>
              <a:cs typeface="Times New Roman" pitchFamily="18" charset="0"/>
            </a:endParaRPr>
          </a:p>
        </p:txBody>
      </p:sp>
      <p:grpSp>
        <p:nvGrpSpPr>
          <p:cNvPr id="18" name="Group 18"/>
          <p:cNvGrpSpPr/>
          <p:nvPr/>
        </p:nvGrpSpPr>
        <p:grpSpPr>
          <a:xfrm rot="403428">
            <a:off x="16137439" y="30573"/>
            <a:ext cx="2231793" cy="2215512"/>
            <a:chOff x="0" y="0"/>
            <a:chExt cx="2658411" cy="2743200"/>
          </a:xfrm>
        </p:grpSpPr>
        <p:sp>
          <p:nvSpPr>
            <p:cNvPr id="19" name="Freeform 19"/>
            <p:cNvSpPr/>
            <p:nvPr/>
          </p:nvSpPr>
          <p:spPr>
            <a:xfrm>
              <a:off x="0" y="0"/>
              <a:ext cx="2658364" cy="2743200"/>
            </a:xfrm>
            <a:custGeom>
              <a:avLst/>
              <a:gdLst/>
              <a:ahLst/>
              <a:cxnLst/>
              <a:rect l="l" t="t" r="r" b="b"/>
              <a:pathLst>
                <a:path w="2658364" h="2743200">
                  <a:moveTo>
                    <a:pt x="0" y="0"/>
                  </a:moveTo>
                  <a:lnTo>
                    <a:pt x="2658364" y="0"/>
                  </a:lnTo>
                  <a:lnTo>
                    <a:pt x="2658364" y="2743200"/>
                  </a:lnTo>
                  <a:lnTo>
                    <a:pt x="0" y="2743200"/>
                  </a:lnTo>
                  <a:lnTo>
                    <a:pt x="0" y="0"/>
                  </a:lnTo>
                  <a:close/>
                </a:path>
              </a:pathLst>
            </a:custGeom>
            <a:blipFill>
              <a:blip r:embed="rId10"/>
              <a:stretch>
                <a:fillRect l="-161" r="-163"/>
              </a:stretch>
            </a:blipFill>
          </p:spPr>
        </p:sp>
      </p:grpSp>
      <p:grpSp>
        <p:nvGrpSpPr>
          <p:cNvPr id="20" name="Group 20"/>
          <p:cNvGrpSpPr/>
          <p:nvPr/>
        </p:nvGrpSpPr>
        <p:grpSpPr>
          <a:xfrm rot="-417858">
            <a:off x="16163542" y="8272565"/>
            <a:ext cx="1949620" cy="1903259"/>
            <a:chOff x="0" y="0"/>
            <a:chExt cx="2322299" cy="2356576"/>
          </a:xfrm>
        </p:grpSpPr>
        <p:sp>
          <p:nvSpPr>
            <p:cNvPr id="21" name="Freeform 21"/>
            <p:cNvSpPr/>
            <p:nvPr/>
          </p:nvSpPr>
          <p:spPr>
            <a:xfrm>
              <a:off x="0" y="0"/>
              <a:ext cx="2322322" cy="2356612"/>
            </a:xfrm>
            <a:custGeom>
              <a:avLst/>
              <a:gdLst/>
              <a:ahLst/>
              <a:cxnLst/>
              <a:rect l="l" t="t" r="r" b="b"/>
              <a:pathLst>
                <a:path w="2322322" h="2356612">
                  <a:moveTo>
                    <a:pt x="0" y="0"/>
                  </a:moveTo>
                  <a:lnTo>
                    <a:pt x="2322322" y="0"/>
                  </a:lnTo>
                  <a:lnTo>
                    <a:pt x="2322322" y="2356612"/>
                  </a:lnTo>
                  <a:lnTo>
                    <a:pt x="0" y="2356612"/>
                  </a:lnTo>
                  <a:lnTo>
                    <a:pt x="0" y="0"/>
                  </a:lnTo>
                  <a:close/>
                </a:path>
              </a:pathLst>
            </a:custGeom>
            <a:blipFill>
              <a:blip r:embed="rId11"/>
              <a:stretch>
                <a:fillRect l="-192" r="-191" b="1"/>
              </a:stretch>
            </a:blipFill>
          </p:spPr>
        </p:sp>
      </p:grpSp>
      <p:grpSp>
        <p:nvGrpSpPr>
          <p:cNvPr id="22" name="Group 22"/>
          <p:cNvGrpSpPr/>
          <p:nvPr/>
        </p:nvGrpSpPr>
        <p:grpSpPr>
          <a:xfrm rot="-547271">
            <a:off x="101979" y="4522381"/>
            <a:ext cx="1832850" cy="1840194"/>
            <a:chOff x="0" y="0"/>
            <a:chExt cx="2183208" cy="2278491"/>
          </a:xfrm>
        </p:grpSpPr>
        <p:sp>
          <p:nvSpPr>
            <p:cNvPr id="23" name="Freeform 23"/>
            <p:cNvSpPr/>
            <p:nvPr/>
          </p:nvSpPr>
          <p:spPr>
            <a:xfrm>
              <a:off x="0" y="0"/>
              <a:ext cx="2183257" cy="2278507"/>
            </a:xfrm>
            <a:custGeom>
              <a:avLst/>
              <a:gdLst/>
              <a:ahLst/>
              <a:cxnLst/>
              <a:rect l="l" t="t" r="r" b="b"/>
              <a:pathLst>
                <a:path w="2183257" h="2278507">
                  <a:moveTo>
                    <a:pt x="0" y="0"/>
                  </a:moveTo>
                  <a:lnTo>
                    <a:pt x="2183257" y="0"/>
                  </a:lnTo>
                  <a:lnTo>
                    <a:pt x="2183257" y="2278507"/>
                  </a:lnTo>
                  <a:lnTo>
                    <a:pt x="0" y="2278507"/>
                  </a:lnTo>
                  <a:lnTo>
                    <a:pt x="0" y="0"/>
                  </a:lnTo>
                  <a:close/>
                </a:path>
              </a:pathLst>
            </a:custGeom>
            <a:blipFill>
              <a:blip r:embed="rId12"/>
              <a:stretch>
                <a:fillRect l="-152" r="-150"/>
              </a:stretch>
            </a:blipFill>
          </p:spPr>
        </p:sp>
      </p:grpSp>
      <p:grpSp>
        <p:nvGrpSpPr>
          <p:cNvPr id="24" name="Group 24"/>
          <p:cNvGrpSpPr/>
          <p:nvPr/>
        </p:nvGrpSpPr>
        <p:grpSpPr>
          <a:xfrm rot="808354">
            <a:off x="16687175" y="4165581"/>
            <a:ext cx="1638487" cy="2078998"/>
            <a:chOff x="0" y="0"/>
            <a:chExt cx="1951691" cy="2574172"/>
          </a:xfrm>
        </p:grpSpPr>
        <p:sp>
          <p:nvSpPr>
            <p:cNvPr id="25" name="Freeform 25"/>
            <p:cNvSpPr/>
            <p:nvPr/>
          </p:nvSpPr>
          <p:spPr>
            <a:xfrm>
              <a:off x="0" y="0"/>
              <a:ext cx="1951736" cy="2574163"/>
            </a:xfrm>
            <a:custGeom>
              <a:avLst/>
              <a:gdLst/>
              <a:ahLst/>
              <a:cxnLst/>
              <a:rect l="l" t="t" r="r" b="b"/>
              <a:pathLst>
                <a:path w="1951736" h="2574163">
                  <a:moveTo>
                    <a:pt x="0" y="0"/>
                  </a:moveTo>
                  <a:lnTo>
                    <a:pt x="1951736" y="0"/>
                  </a:lnTo>
                  <a:lnTo>
                    <a:pt x="1951736" y="2574163"/>
                  </a:lnTo>
                  <a:lnTo>
                    <a:pt x="0" y="2574163"/>
                  </a:lnTo>
                  <a:lnTo>
                    <a:pt x="0" y="0"/>
                  </a:lnTo>
                  <a:close/>
                </a:path>
              </a:pathLst>
            </a:custGeom>
            <a:blipFill>
              <a:blip r:embed="rId13"/>
              <a:stretch>
                <a:fillRect l="-28" r="-26"/>
              </a:stretch>
            </a:blipFill>
          </p:spPr>
        </p:sp>
      </p:grpSp>
      <p:sp>
        <p:nvSpPr>
          <p:cNvPr id="3" name="TextBox 2"/>
          <p:cNvSpPr txBox="1"/>
          <p:nvPr/>
        </p:nvSpPr>
        <p:spPr>
          <a:xfrm>
            <a:off x="2647627" y="3162300"/>
            <a:ext cx="12496800" cy="5109091"/>
          </a:xfrm>
          <a:prstGeom prst="rect">
            <a:avLst/>
          </a:prstGeom>
          <a:noFill/>
        </p:spPr>
        <p:txBody>
          <a:bodyPr wrap="square" rtlCol="0">
            <a:spAutoFit/>
          </a:bodyPr>
          <a:lstStyle/>
          <a:p>
            <a:endParaRPr lang="en-US" dirty="0" smtClean="0"/>
          </a:p>
          <a:p>
            <a:pPr marL="571500" indent="-571500">
              <a:buFontTx/>
              <a:buChar char="-"/>
            </a:pPr>
            <a:r>
              <a:rPr lang="en-US" sz="4400" dirty="0" err="1" smtClean="0">
                <a:latin typeface="Times New Roman" pitchFamily="18" charset="0"/>
                <a:cs typeface="Times New Roman" pitchFamily="18" charset="0"/>
              </a:rPr>
              <a:t>Học</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sinh</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về</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nhà</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học</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bài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cũ</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và</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chuẩn</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bị</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bài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thực</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hành</a:t>
            </a:r>
            <a:endParaRPr lang="en-US" sz="4400" dirty="0" smtClean="0">
              <a:latin typeface="Times New Roman" pitchFamily="18" charset="0"/>
              <a:cs typeface="Times New Roman" pitchFamily="18" charset="0"/>
            </a:endParaRPr>
          </a:p>
          <a:p>
            <a:pPr marL="571500" indent="-571500">
              <a:buFontTx/>
              <a:buChar char="-"/>
            </a:pPr>
            <a:r>
              <a:rPr lang="en-US" sz="4400" dirty="0" err="1" smtClean="0">
                <a:latin typeface="Times New Roman" pitchFamily="18" charset="0"/>
                <a:cs typeface="Times New Roman" pitchFamily="18" charset="0"/>
              </a:rPr>
              <a:t>Để</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chuẩn</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bị</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cho</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bài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thực</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hành</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liopws</a:t>
            </a:r>
            <a:r>
              <a:rPr lang="en-US" sz="4400" dirty="0" smtClean="0">
                <a:latin typeface="Times New Roman" pitchFamily="18" charset="0"/>
                <a:cs typeface="Times New Roman" pitchFamily="18" charset="0"/>
              </a:rPr>
              <a:t> chia </a:t>
            </a:r>
            <a:r>
              <a:rPr lang="en-US" sz="4400" dirty="0" err="1" smtClean="0">
                <a:latin typeface="Times New Roman" pitchFamily="18" charset="0"/>
                <a:cs typeface="Times New Roman" pitchFamily="18" charset="0"/>
              </a:rPr>
              <a:t>thành</a:t>
            </a:r>
            <a:r>
              <a:rPr lang="en-US" sz="4400" dirty="0" smtClean="0">
                <a:latin typeface="Times New Roman" pitchFamily="18" charset="0"/>
                <a:cs typeface="Times New Roman" pitchFamily="18" charset="0"/>
              </a:rPr>
              <a:t> 4 </a:t>
            </a:r>
            <a:r>
              <a:rPr lang="en-US" sz="4400" dirty="0" err="1" smtClean="0">
                <a:latin typeface="Times New Roman" pitchFamily="18" charset="0"/>
                <a:cs typeface="Times New Roman" pitchFamily="18" charset="0"/>
              </a:rPr>
              <a:t>nhóm</a:t>
            </a:r>
            <a:r>
              <a:rPr lang="en-US" sz="4400" dirty="0">
                <a:latin typeface="Times New Roman" pitchFamily="18" charset="0"/>
                <a:cs typeface="Times New Roman" pitchFamily="18" charset="0"/>
              </a:rPr>
              <a:t>,</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mỗi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nhóm</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mang</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theo</a:t>
            </a:r>
            <a:r>
              <a:rPr lang="en-US" sz="4400" dirty="0">
                <a:latin typeface="Times New Roman" pitchFamily="18" charset="0"/>
                <a:cs typeface="Times New Roman" pitchFamily="18" charset="0"/>
              </a:rPr>
              <a:t> </a:t>
            </a:r>
            <a:r>
              <a:rPr lang="en-US" sz="4400" dirty="0" smtClean="0">
                <a:latin typeface="Times New Roman" pitchFamily="18" charset="0"/>
                <a:cs typeface="Times New Roman" pitchFamily="18" charset="0"/>
              </a:rPr>
              <a:t>3 chai </a:t>
            </a:r>
            <a:r>
              <a:rPr lang="en-US" sz="4400" dirty="0" err="1" smtClean="0">
                <a:latin typeface="Times New Roman" pitchFamily="18" charset="0"/>
                <a:cs typeface="Times New Roman" pitchFamily="18" charset="0"/>
              </a:rPr>
              <a:t>nước</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lấy</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từ</a:t>
            </a:r>
            <a:r>
              <a:rPr lang="en-US" sz="4400" dirty="0" smtClean="0">
                <a:latin typeface="Times New Roman" pitchFamily="18" charset="0"/>
                <a:cs typeface="Times New Roman" pitchFamily="18" charset="0"/>
              </a:rPr>
              <a:t> 3 </a:t>
            </a:r>
            <a:r>
              <a:rPr lang="en-US" sz="4400" dirty="0" err="1" smtClean="0">
                <a:latin typeface="Times New Roman" pitchFamily="18" charset="0"/>
                <a:cs typeface="Times New Roman" pitchFamily="18" charset="0"/>
              </a:rPr>
              <a:t>ao</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nuôi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khác</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nhau</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nước</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mặn</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nước</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lợ</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nước</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ngọt</a:t>
            </a:r>
            <a:r>
              <a:rPr lang="en-US" sz="4400" dirty="0" smtClean="0">
                <a:latin typeface="Times New Roman" pitchFamily="18" charset="0"/>
                <a:cs typeface="Times New Roman" pitchFamily="18" charset="0"/>
              </a:rPr>
              <a:t> ( </a:t>
            </a:r>
            <a:r>
              <a:rPr lang="en-US" sz="4400" dirty="0" err="1" smtClean="0">
                <a:latin typeface="Times New Roman" pitchFamily="18" charset="0"/>
                <a:cs typeface="Times New Roman" pitchFamily="18" charset="0"/>
              </a:rPr>
              <a:t>mỗi</a:t>
            </a:r>
            <a:r>
              <a:rPr lang="en-US" sz="4400" dirty="0" smtClean="0">
                <a:latin typeface="Times New Roman" pitchFamily="18" charset="0"/>
                <a:cs typeface="Times New Roman" pitchFamily="18" charset="0"/>
              </a:rPr>
              <a:t> chai </a:t>
            </a:r>
            <a:r>
              <a:rPr lang="en-US" sz="4400" dirty="0" err="1" smtClean="0">
                <a:latin typeface="Times New Roman" pitchFamily="18" charset="0"/>
                <a:cs typeface="Times New Roman" pitchFamily="18" charset="0"/>
              </a:rPr>
              <a:t>lấy</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khoảng</a:t>
            </a:r>
            <a:r>
              <a:rPr lang="en-US" sz="4400" dirty="0" smtClean="0">
                <a:latin typeface="Times New Roman" pitchFamily="18" charset="0"/>
                <a:cs typeface="Times New Roman" pitchFamily="18" charset="0"/>
              </a:rPr>
              <a:t> 200ml</a:t>
            </a:r>
          </a:p>
          <a:p>
            <a:r>
              <a:rPr lang="en-US" sz="4400" dirty="0">
                <a:latin typeface="Times New Roman" pitchFamily="18" charset="0"/>
                <a:cs typeface="Times New Roman" pitchFamily="18" charset="0"/>
              </a:rPr>
              <a:t> </a:t>
            </a:r>
            <a:r>
              <a:rPr lang="en-US" sz="4400" dirty="0" smtClean="0">
                <a:latin typeface="Times New Roman" pitchFamily="18" charset="0"/>
                <a:cs typeface="Times New Roman" pitchFamily="18" charset="0"/>
              </a:rPr>
              <a:t>  </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353287212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54293"/>
            <a:ext cx="18211800" cy="10341293"/>
          </a:xfrm>
          <a:prstGeom prst="rect">
            <a:avLst/>
          </a:prstGeom>
          <a:solidFill>
            <a:schemeClr val="accent1">
              <a:lumMod val="20000"/>
              <a:lumOff val="80000"/>
            </a:schemeClr>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p:txBody>
      </p:sp>
      <p:sp>
        <p:nvSpPr>
          <p:cNvPr id="3" name="Rectangle 2"/>
          <p:cNvSpPr/>
          <p:nvPr/>
        </p:nvSpPr>
        <p:spPr>
          <a:xfrm>
            <a:off x="1246323" y="6693775"/>
            <a:ext cx="15022639" cy="584775"/>
          </a:xfrm>
          <a:prstGeom prst="rect">
            <a:avLst/>
          </a:prstGeom>
        </p:spPr>
        <p:txBody>
          <a:bodyPr wrap="none">
            <a:spAutoFit/>
          </a:bodyPr>
          <a:lstStyle/>
          <a:p>
            <a:r>
              <a:rPr lang="en-US" sz="3200" dirty="0" err="1" smtClean="0">
                <a:latin typeface="Times New Roman" pitchFamily="18" charset="0"/>
                <a:cs typeface="Times New Roman" pitchFamily="18" charset="0"/>
              </a:rPr>
              <a:t>Lưu</a:t>
            </a:r>
            <a:r>
              <a:rPr lang="en-US" sz="3200" dirty="0" smtClean="0">
                <a:latin typeface="Times New Roman" pitchFamily="18" charset="0"/>
                <a:cs typeface="Times New Roman" pitchFamily="18" charset="0"/>
              </a:rPr>
              <a:t> ý: </a:t>
            </a:r>
            <a:r>
              <a:rPr lang="en-US" sz="3200" dirty="0" err="1" smtClean="0">
                <a:latin typeface="Times New Roman" pitchFamily="18" charset="0"/>
                <a:cs typeface="Times New Roman" pitchFamily="18" charset="0"/>
              </a:rPr>
              <a:t>Trước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chuyển</a:t>
            </a:r>
            <a:r>
              <a:rPr lang="en-US" sz="3200" dirty="0" smtClean="0">
                <a:latin typeface="Times New Roman" pitchFamily="18" charset="0"/>
                <a:cs typeface="Times New Roman" pitchFamily="18" charset="0"/>
              </a:rPr>
              <a:t> sang </a:t>
            </a:r>
            <a:r>
              <a:rPr lang="en-US" sz="3200" dirty="0" err="1" smtClean="0">
                <a:latin typeface="Times New Roman" pitchFamily="18" charset="0"/>
                <a:cs typeface="Times New Roman" pitchFamily="18" charset="0"/>
              </a:rPr>
              <a:t>đo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màu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nước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cần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phải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rửa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đầu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cực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bằng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nước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cât</a:t>
            </a:r>
            <a:r>
              <a:rPr lang="en-US" sz="320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sp>
        <p:nvSpPr>
          <p:cNvPr id="4" name="Rectangle 3"/>
          <p:cNvSpPr/>
          <p:nvPr/>
        </p:nvSpPr>
        <p:spPr>
          <a:xfrm>
            <a:off x="1042907" y="314893"/>
            <a:ext cx="16683998" cy="646331"/>
          </a:xfrm>
          <a:prstGeom prst="rect">
            <a:avLst/>
          </a:prstGeom>
        </p:spPr>
        <p:txBody>
          <a:bodyPr wrap="square">
            <a:spAutoFit/>
          </a:bodyPr>
          <a:lstStyle/>
          <a:p>
            <a:r>
              <a:rPr lang="en-US" sz="3600" dirty="0" smtClean="0">
                <a:solidFill>
                  <a:srgbClr val="FF0000"/>
                </a:solidFill>
                <a:latin typeface="Times New Roman" pitchFamily="18" charset="0"/>
                <a:cs typeface="Times New Roman" pitchFamily="18" charset="0"/>
              </a:rPr>
              <a:t>THỰC HÀNH: ĐO MỘT SÔ CHỈ TIÊU MÔI TRƯỜNG NƯỚC NUÔI THUỶ SẢN</a:t>
            </a:r>
            <a:endParaRPr lang="en-US" sz="3600" dirty="0">
              <a:solidFill>
                <a:srgbClr val="FF0000"/>
              </a:solidFill>
              <a:latin typeface="Times New Roman" pitchFamily="18" charset="0"/>
              <a:cs typeface="Times New Roman" pitchFamily="18" charset="0"/>
            </a:endParaRPr>
          </a:p>
        </p:txBody>
      </p:sp>
      <p:sp>
        <p:nvSpPr>
          <p:cNvPr id="5" name="Rectangle 4"/>
          <p:cNvSpPr/>
          <p:nvPr/>
        </p:nvSpPr>
        <p:spPr>
          <a:xfrm>
            <a:off x="1247615" y="1088034"/>
            <a:ext cx="15219231" cy="584775"/>
          </a:xfrm>
          <a:prstGeom prst="rect">
            <a:avLst/>
          </a:prstGeom>
        </p:spPr>
        <p:txBody>
          <a:bodyPr wrap="none">
            <a:spAutoFit/>
          </a:bodyPr>
          <a:lstStyle/>
          <a:p>
            <a:r>
              <a:rPr lang="en-US" sz="3200" dirty="0" smtClean="0">
                <a:latin typeface="Times New Roman" pitchFamily="18" charset="0"/>
                <a:cs typeface="Times New Roman" pitchFamily="18" charset="0"/>
              </a:rPr>
              <a:t>I. </a:t>
            </a:r>
            <a:r>
              <a:rPr lang="en-US" sz="3200" dirty="0" err="1" smtClean="0">
                <a:latin typeface="Times New Roman" pitchFamily="18" charset="0"/>
                <a:cs typeface="Times New Roman" pitchFamily="18" charset="0"/>
              </a:rPr>
              <a:t>Mục</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tiêu</a:t>
            </a:r>
            <a:r>
              <a:rPr lang="en-US" sz="3200" dirty="0">
                <a:latin typeface="Times New Roman" pitchFamily="18" charset="0"/>
                <a:cs typeface="Times New Roman" pitchFamily="18" charset="0"/>
              </a:rPr>
              <a:t>: HS </a:t>
            </a:r>
            <a:r>
              <a:rPr lang="en-US" sz="3200" dirty="0" err="1">
                <a:latin typeface="Times New Roman" pitchFamily="18" charset="0"/>
                <a:cs typeface="Times New Roman" pitchFamily="18" charset="0"/>
              </a:rPr>
              <a:t>thực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chỉ</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nuôi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thuỷ</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sản</a:t>
            </a:r>
            <a:r>
              <a:rPr lang="en-US" sz="3200" dirty="0">
                <a:latin typeface="Times New Roman" pitchFamily="18" charset="0"/>
                <a:cs typeface="Times New Roman" pitchFamily="18" charset="0"/>
              </a:rPr>
              <a:t>. </a:t>
            </a:r>
          </a:p>
        </p:txBody>
      </p:sp>
      <p:sp>
        <p:nvSpPr>
          <p:cNvPr id="6" name="Rectangle 5"/>
          <p:cNvSpPr/>
          <p:nvPr/>
        </p:nvSpPr>
        <p:spPr>
          <a:xfrm>
            <a:off x="1279903" y="1725116"/>
            <a:ext cx="14478000" cy="1569660"/>
          </a:xfrm>
          <a:prstGeom prst="rect">
            <a:avLst/>
          </a:prstGeom>
        </p:spPr>
        <p:txBody>
          <a:bodyPr wrap="square">
            <a:spAutoFit/>
          </a:bodyPr>
          <a:lstStyle/>
          <a:p>
            <a:r>
              <a:rPr lang="en-US" sz="3200" dirty="0" smtClean="0">
                <a:latin typeface="Times New Roman" pitchFamily="18" charset="0"/>
                <a:cs typeface="Times New Roman" pitchFamily="18" charset="0"/>
              </a:rPr>
              <a:t>II. </a:t>
            </a:r>
            <a:r>
              <a:rPr lang="en-US" sz="3200" dirty="0" err="1" smtClean="0">
                <a:latin typeface="Times New Roman" pitchFamily="18" charset="0"/>
                <a:cs typeface="Times New Roman" pitchFamily="18" charset="0"/>
              </a:rPr>
              <a:t>Chuẩn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bị</a:t>
            </a:r>
            <a:r>
              <a:rPr lang="en-US" sz="3200" dirty="0" smtClean="0">
                <a:latin typeface="Times New Roman" pitchFamily="18" charset="0"/>
                <a:cs typeface="Times New Roman" pitchFamily="18" charset="0"/>
              </a:rPr>
              <a:t>.</a:t>
            </a:r>
          </a:p>
          <a:p>
            <a:r>
              <a:rPr lang="en-US" sz="3200" dirty="0" err="1" smtClean="0">
                <a:latin typeface="Times New Roman" pitchFamily="18" charset="0"/>
                <a:cs typeface="Times New Roman" pitchFamily="18" charset="0"/>
              </a:rPr>
              <a:t>Thiết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bị</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đo</a:t>
            </a:r>
            <a:r>
              <a:rPr lang="en-US" sz="3200" dirty="0" smtClean="0">
                <a:latin typeface="Times New Roman" pitchFamily="18" charset="0"/>
                <a:cs typeface="Times New Roman" pitchFamily="18" charset="0"/>
              </a:rPr>
              <a:t> pH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độ</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mặn</a:t>
            </a:r>
            <a:r>
              <a:rPr lang="en-US" sz="3200" dirty="0" smtClean="0">
                <a:latin typeface="Times New Roman" pitchFamily="18" charset="0"/>
                <a:cs typeface="Times New Roman" pitchFamily="18" charset="0"/>
              </a:rPr>
              <a:t>, 3 chai </a:t>
            </a:r>
            <a:r>
              <a:rPr lang="en-US" sz="3200" dirty="0" err="1" smtClean="0">
                <a:latin typeface="Times New Roman" pitchFamily="18" charset="0"/>
                <a:cs typeface="Times New Roman" pitchFamily="18" charset="0"/>
              </a:rPr>
              <a:t>nhựa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sạch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để</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mẫu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nước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nước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cất</a:t>
            </a:r>
            <a:r>
              <a:rPr lang="en-US" sz="3200" dirty="0" smtClean="0">
                <a:latin typeface="Times New Roman" pitchFamily="18" charset="0"/>
                <a:cs typeface="Times New Roman" pitchFamily="18" charset="0"/>
              </a:rPr>
              <a:t>, 3 </a:t>
            </a:r>
            <a:r>
              <a:rPr lang="en-US" sz="3200" dirty="0" err="1" smtClean="0">
                <a:latin typeface="Times New Roman" pitchFamily="18" charset="0"/>
                <a:cs typeface="Times New Roman" pitchFamily="18" charset="0"/>
              </a:rPr>
              <a:t>cốc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thuỷ</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tinh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loại</a:t>
            </a:r>
            <a:r>
              <a:rPr lang="en-US" sz="3200" dirty="0" smtClean="0">
                <a:latin typeface="Times New Roman" pitchFamily="18" charset="0"/>
                <a:cs typeface="Times New Roman" pitchFamily="18" charset="0"/>
              </a:rPr>
              <a:t> 250 ml, </a:t>
            </a:r>
            <a:r>
              <a:rPr lang="en-US" sz="3200" dirty="0" err="1" smtClean="0">
                <a:latin typeface="Times New Roman" pitchFamily="18" charset="0"/>
                <a:cs typeface="Times New Roman" pitchFamily="18" charset="0"/>
              </a:rPr>
              <a:t>găng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tay</a:t>
            </a:r>
            <a:endParaRPr lang="en-US" sz="3200" dirty="0">
              <a:latin typeface="Times New Roman" pitchFamily="18" charset="0"/>
              <a:cs typeface="Times New Roman" pitchFamily="18" charset="0"/>
            </a:endParaRPr>
          </a:p>
        </p:txBody>
      </p:sp>
      <p:sp>
        <p:nvSpPr>
          <p:cNvPr id="7" name="Rectangle 6"/>
          <p:cNvSpPr/>
          <p:nvPr/>
        </p:nvSpPr>
        <p:spPr>
          <a:xfrm>
            <a:off x="1290235" y="3324702"/>
            <a:ext cx="4121641" cy="584775"/>
          </a:xfrm>
          <a:prstGeom prst="rect">
            <a:avLst/>
          </a:prstGeom>
        </p:spPr>
        <p:txBody>
          <a:bodyPr wrap="none">
            <a:spAutoFit/>
          </a:bodyPr>
          <a:lstStyle/>
          <a:p>
            <a:r>
              <a:rPr lang="en-US" sz="3200" dirty="0" smtClean="0">
                <a:latin typeface="Times New Roman" pitchFamily="18" charset="0"/>
                <a:cs typeface="Times New Roman" pitchFamily="18" charset="0"/>
              </a:rPr>
              <a:t>III. </a:t>
            </a:r>
            <a:r>
              <a:rPr lang="en-US" sz="3200" dirty="0" err="1" smtClean="0">
                <a:latin typeface="Times New Roman" pitchFamily="18" charset="0"/>
                <a:cs typeface="Times New Roman" pitchFamily="18" charset="0"/>
              </a:rPr>
              <a:t>Quy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trình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thực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hiện</a:t>
            </a:r>
            <a:r>
              <a:rPr lang="en-US" sz="320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sp>
        <p:nvSpPr>
          <p:cNvPr id="8" name="Rectangle 7"/>
          <p:cNvSpPr/>
          <p:nvPr/>
        </p:nvSpPr>
        <p:spPr>
          <a:xfrm>
            <a:off x="1247615" y="3909477"/>
            <a:ext cx="16274583" cy="584775"/>
          </a:xfrm>
          <a:prstGeom prst="rect">
            <a:avLst/>
          </a:prstGeom>
        </p:spPr>
        <p:txBody>
          <a:bodyPr wrap="none">
            <a:spAutoFit/>
          </a:bodyPr>
          <a:lstStyle/>
          <a:p>
            <a:r>
              <a:rPr lang="en-US" sz="3200" dirty="0" err="1" smtClean="0">
                <a:latin typeface="Times New Roman" pitchFamily="18" charset="0"/>
                <a:cs typeface="Times New Roman" pitchFamily="18" charset="0"/>
              </a:rPr>
              <a:t>Bước</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1: Thu 3 </a:t>
            </a:r>
            <a:r>
              <a:rPr lang="en-US" sz="3200" dirty="0" err="1" smtClean="0">
                <a:latin typeface="Times New Roman" pitchFamily="18" charset="0"/>
                <a:cs typeface="Times New Roman" pitchFamily="18" charset="0"/>
              </a:rPr>
              <a:t>mẫu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nước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nhau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từ</a:t>
            </a:r>
            <a:r>
              <a:rPr lang="en-US" sz="3200" dirty="0" smtClean="0">
                <a:latin typeface="Times New Roman" pitchFamily="18" charset="0"/>
                <a:cs typeface="Times New Roman" pitchFamily="18" charset="0"/>
              </a:rPr>
              <a:t> 3 </a:t>
            </a:r>
            <a:r>
              <a:rPr lang="en-US" sz="3200" dirty="0" err="1" smtClean="0">
                <a:latin typeface="Times New Roman" pitchFamily="18" charset="0"/>
                <a:cs typeface="Times New Roman" pitchFamily="18" charset="0"/>
              </a:rPr>
              <a:t>ao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nuôi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thuỷ</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sản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đánh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số</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thứ</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tự</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mẫu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nước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từ</a:t>
            </a:r>
            <a:r>
              <a:rPr lang="en-US" sz="3200" dirty="0" smtClean="0">
                <a:latin typeface="Times New Roman" pitchFamily="18" charset="0"/>
                <a:cs typeface="Times New Roman" pitchFamily="18" charset="0"/>
              </a:rPr>
              <a:t> 1 </a:t>
            </a:r>
            <a:r>
              <a:rPr lang="en-US" sz="3200" dirty="0" err="1" smtClean="0">
                <a:latin typeface="Times New Roman" pitchFamily="18" charset="0"/>
                <a:cs typeface="Times New Roman" pitchFamily="18" charset="0"/>
              </a:rPr>
              <a:t>đến</a:t>
            </a:r>
            <a:r>
              <a:rPr lang="en-US" sz="3200" dirty="0" smtClean="0">
                <a:latin typeface="Times New Roman" pitchFamily="18" charset="0"/>
                <a:cs typeface="Times New Roman" pitchFamily="18" charset="0"/>
              </a:rPr>
              <a:t> 3 </a:t>
            </a:r>
            <a:endParaRPr lang="en-US" sz="3200" dirty="0">
              <a:latin typeface="Times New Roman" pitchFamily="18" charset="0"/>
              <a:cs typeface="Times New Roman" pitchFamily="18" charset="0"/>
            </a:endParaRPr>
          </a:p>
        </p:txBody>
      </p:sp>
      <p:sp>
        <p:nvSpPr>
          <p:cNvPr id="9" name="Rectangle 8"/>
          <p:cNvSpPr/>
          <p:nvPr/>
        </p:nvSpPr>
        <p:spPr>
          <a:xfrm>
            <a:off x="1247615" y="4494252"/>
            <a:ext cx="10270760" cy="584775"/>
          </a:xfrm>
          <a:prstGeom prst="rect">
            <a:avLst/>
          </a:prstGeom>
        </p:spPr>
        <p:txBody>
          <a:bodyPr wrap="none">
            <a:spAutoFit/>
          </a:bodyPr>
          <a:lstStyle/>
          <a:p>
            <a:r>
              <a:rPr lang="en-US" sz="3200" dirty="0" err="1" smtClean="0">
                <a:latin typeface="Times New Roman" pitchFamily="18" charset="0"/>
                <a:cs typeface="Times New Roman" pitchFamily="18" charset="0"/>
              </a:rPr>
              <a:t>Bước</a:t>
            </a:r>
            <a:r>
              <a:rPr lang="en-US" sz="3200" dirty="0" smtClean="0">
                <a:latin typeface="Times New Roman" pitchFamily="18" charset="0"/>
                <a:cs typeface="Times New Roman" pitchFamily="18" charset="0"/>
              </a:rPr>
              <a:t> 2: </a:t>
            </a:r>
            <a:r>
              <a:rPr lang="en-US" sz="3200" dirty="0" err="1" smtClean="0">
                <a:latin typeface="Times New Roman" pitchFamily="18" charset="0"/>
                <a:cs typeface="Times New Roman" pitchFamily="18" charset="0"/>
              </a:rPr>
              <a:t>Đổ</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nước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từ</a:t>
            </a:r>
            <a:r>
              <a:rPr lang="en-US" sz="3200" dirty="0" smtClean="0">
                <a:latin typeface="Times New Roman" pitchFamily="18" charset="0"/>
                <a:cs typeface="Times New Roman" pitchFamily="18" charset="0"/>
              </a:rPr>
              <a:t> chai </a:t>
            </a:r>
            <a:r>
              <a:rPr lang="en-US" sz="3200" dirty="0" err="1" smtClean="0">
                <a:latin typeface="Times New Roman" pitchFamily="18" charset="0"/>
                <a:cs typeface="Times New Roman" pitchFamily="18" charset="0"/>
              </a:rPr>
              <a:t>thu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mẫu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ra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cốc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thuỷ</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tinh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tương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ứng</a:t>
            </a:r>
            <a:r>
              <a:rPr lang="en-US" sz="320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sp>
        <p:nvSpPr>
          <p:cNvPr id="10" name="Rectangle 9"/>
          <p:cNvSpPr/>
          <p:nvPr/>
        </p:nvSpPr>
        <p:spPr>
          <a:xfrm>
            <a:off x="1279903" y="5079027"/>
            <a:ext cx="14386637" cy="1077218"/>
          </a:xfrm>
          <a:prstGeom prst="rect">
            <a:avLst/>
          </a:prstGeom>
        </p:spPr>
        <p:txBody>
          <a:bodyPr wrap="square">
            <a:spAutoFit/>
          </a:bodyPr>
          <a:lstStyle/>
          <a:p>
            <a:r>
              <a:rPr lang="en-US" sz="3200" dirty="0" err="1" smtClean="0">
                <a:latin typeface="Times New Roman" pitchFamily="18" charset="0"/>
                <a:cs typeface="Times New Roman" pitchFamily="18" charset="0"/>
              </a:rPr>
              <a:t>Bước</a:t>
            </a:r>
            <a:r>
              <a:rPr lang="en-US" sz="3200" dirty="0" smtClean="0">
                <a:latin typeface="Times New Roman" pitchFamily="18" charset="0"/>
                <a:cs typeface="Times New Roman" pitchFamily="18" charset="0"/>
              </a:rPr>
              <a:t> 3: </a:t>
            </a:r>
            <a:r>
              <a:rPr lang="en-US" sz="3200" dirty="0" err="1" smtClean="0">
                <a:latin typeface="Times New Roman" pitchFamily="18" charset="0"/>
                <a:cs typeface="Times New Roman" pitchFamily="18" charset="0"/>
              </a:rPr>
              <a:t>Bật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bị</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đo</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nhúng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ngập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đầu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cực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từng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cốc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nước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mẫu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Giá</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trị</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từng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mẫu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trên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màn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hình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hiển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thị</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máy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sẽ</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thay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đổi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dừng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lại</a:t>
            </a:r>
            <a:r>
              <a:rPr lang="en-US" sz="3200" dirty="0" smtClean="0">
                <a:latin typeface="Times New Roman" pitchFamily="18" charset="0"/>
                <a:cs typeface="Times New Roman" pitchFamily="18" charset="0"/>
              </a:rPr>
              <a:t> ở </a:t>
            </a:r>
            <a:r>
              <a:rPr lang="en-US" sz="3200" dirty="0" err="1" smtClean="0">
                <a:latin typeface="Times New Roman" pitchFamily="18" charset="0"/>
                <a:cs typeface="Times New Roman" pitchFamily="18" charset="0"/>
              </a:rPr>
              <a:t>giá</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trị</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cân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bằng</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11" name="Rectangle 10"/>
          <p:cNvSpPr/>
          <p:nvPr/>
        </p:nvSpPr>
        <p:spPr>
          <a:xfrm>
            <a:off x="1261821" y="6156245"/>
            <a:ext cx="15486932" cy="584775"/>
          </a:xfrm>
          <a:prstGeom prst="rect">
            <a:avLst/>
          </a:prstGeom>
        </p:spPr>
        <p:txBody>
          <a:bodyPr wrap="none">
            <a:spAutoFit/>
          </a:bodyPr>
          <a:lstStyle/>
          <a:p>
            <a:r>
              <a:rPr lang="en-US" sz="3200" dirty="0" err="1" smtClean="0">
                <a:latin typeface="Times New Roman" pitchFamily="18" charset="0"/>
                <a:cs typeface="Times New Roman" pitchFamily="18" charset="0"/>
              </a:rPr>
              <a:t>Bước</a:t>
            </a:r>
            <a:r>
              <a:rPr lang="en-US" sz="3200" dirty="0" smtClean="0">
                <a:latin typeface="Times New Roman" pitchFamily="18" charset="0"/>
                <a:cs typeface="Times New Roman" pitchFamily="18" charset="0"/>
              </a:rPr>
              <a:t> 4: </a:t>
            </a:r>
            <a:r>
              <a:rPr lang="en-US" sz="3200" dirty="0" err="1" smtClean="0">
                <a:latin typeface="Times New Roman" pitchFamily="18" charset="0"/>
                <a:cs typeface="Times New Roman" pitchFamily="18" charset="0"/>
              </a:rPr>
              <a:t>Ghi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giá</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trị</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cân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bằng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từng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chỉ</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tiêu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tương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ứng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với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từng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mẫu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nước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theo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mẫu</a:t>
            </a:r>
            <a:r>
              <a:rPr lang="en-US" sz="320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9570257"/>
              </p:ext>
            </p:extLst>
          </p:nvPr>
        </p:nvGraphicFramePr>
        <p:xfrm>
          <a:off x="1353431" y="7894320"/>
          <a:ext cx="15007598" cy="2392680"/>
        </p:xfrm>
        <a:graphic>
          <a:graphicData uri="http://schemas.openxmlformats.org/drawingml/2006/table">
            <a:tbl>
              <a:tblPr firstRow="1" firstCol="1" bandRow="1">
                <a:tableStyleId>{5C22544A-7EE6-4342-B048-85BDC9FD1C3A}</a:tableStyleId>
              </a:tblPr>
              <a:tblGrid>
                <a:gridCol w="3036095"/>
                <a:gridCol w="3036096"/>
                <a:gridCol w="3289104"/>
                <a:gridCol w="5646303"/>
              </a:tblGrid>
              <a:tr h="598170">
                <a:tc>
                  <a:txBody>
                    <a:bodyPr/>
                    <a:lstStyle/>
                    <a:p>
                      <a:pPr marL="0" marR="0" algn="ctr">
                        <a:spcBef>
                          <a:spcPts val="0"/>
                        </a:spcBef>
                        <a:spcAft>
                          <a:spcPts val="0"/>
                        </a:spcAft>
                      </a:pPr>
                      <a:r>
                        <a:rPr lang="en-US" sz="2800" dirty="0" err="1">
                          <a:solidFill>
                            <a:schemeClr val="tx1"/>
                          </a:solidFill>
                          <a:effectLst/>
                          <a:latin typeface="Times New Roman" pitchFamily="18" charset="0"/>
                          <a:cs typeface="Times New Roman" pitchFamily="18" charset="0"/>
                        </a:rPr>
                        <a:t>Mẫu</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nước</a:t>
                      </a:r>
                      <a:endParaRPr lang="en-US" sz="2800" dirty="0">
                        <a:solidFill>
                          <a:schemeClr val="tx1"/>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spcBef>
                          <a:spcPts val="0"/>
                        </a:spcBef>
                        <a:spcAft>
                          <a:spcPts val="0"/>
                        </a:spcAft>
                      </a:pPr>
                      <a:r>
                        <a:rPr lang="en-US" sz="2800" dirty="0" err="1">
                          <a:solidFill>
                            <a:schemeClr val="tx1"/>
                          </a:solidFill>
                          <a:effectLst/>
                          <a:latin typeface="Times New Roman" pitchFamily="18" charset="0"/>
                          <a:cs typeface="Times New Roman" pitchFamily="18" charset="0"/>
                        </a:rPr>
                        <a:t>Độ</a:t>
                      </a:r>
                      <a:r>
                        <a:rPr lang="en-US" sz="2800" dirty="0">
                          <a:solidFill>
                            <a:schemeClr val="tx1"/>
                          </a:solidFill>
                          <a:effectLst/>
                          <a:latin typeface="Times New Roman" pitchFamily="18" charset="0"/>
                          <a:cs typeface="Times New Roman" pitchFamily="18" charset="0"/>
                        </a:rPr>
                        <a:t> pH</a:t>
                      </a:r>
                      <a:endParaRPr lang="en-US" sz="2800" dirty="0">
                        <a:solidFill>
                          <a:schemeClr val="tx1"/>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spcBef>
                          <a:spcPts val="0"/>
                        </a:spcBef>
                        <a:spcAft>
                          <a:spcPts val="0"/>
                        </a:spcAft>
                      </a:pPr>
                      <a:r>
                        <a:rPr lang="en-US" sz="2800" dirty="0" err="1">
                          <a:solidFill>
                            <a:schemeClr val="tx1"/>
                          </a:solidFill>
                          <a:effectLst/>
                          <a:latin typeface="Times New Roman" pitchFamily="18" charset="0"/>
                          <a:cs typeface="Times New Roman" pitchFamily="18" charset="0"/>
                        </a:rPr>
                        <a:t>Độ</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mặn</a:t>
                      </a:r>
                      <a:endParaRPr lang="en-US" sz="2800" dirty="0">
                        <a:solidFill>
                          <a:schemeClr val="tx1"/>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spcBef>
                          <a:spcPts val="0"/>
                        </a:spcBef>
                        <a:spcAft>
                          <a:spcPts val="0"/>
                        </a:spcAft>
                      </a:pPr>
                      <a:r>
                        <a:rPr lang="en-US" sz="2800">
                          <a:solidFill>
                            <a:schemeClr val="tx1"/>
                          </a:solidFill>
                          <a:effectLst/>
                          <a:latin typeface="Times New Roman" pitchFamily="18" charset="0"/>
                          <a:cs typeface="Times New Roman" pitchFamily="18" charset="0"/>
                        </a:rPr>
                        <a:t>Phù hợp / không phù hợp</a:t>
                      </a:r>
                      <a:endParaRPr lang="en-US" sz="2800">
                        <a:solidFill>
                          <a:schemeClr val="tx1"/>
                        </a:solidFill>
                        <a:effectLst/>
                        <a:latin typeface="Times New Roman" pitchFamily="18" charset="0"/>
                        <a:ea typeface="Times New Roman"/>
                        <a:cs typeface="Times New Roman" pitchFamily="18" charset="0"/>
                      </a:endParaRPr>
                    </a:p>
                  </a:txBody>
                  <a:tcPr marL="68580" marR="68580" marT="0" marB="0"/>
                </a:tc>
              </a:tr>
              <a:tr h="598170">
                <a:tc>
                  <a:txBody>
                    <a:bodyPr/>
                    <a:lstStyle/>
                    <a:p>
                      <a:pPr marL="0" marR="0" algn="ctr">
                        <a:spcBef>
                          <a:spcPts val="0"/>
                        </a:spcBef>
                        <a:spcAft>
                          <a:spcPts val="0"/>
                        </a:spcAft>
                      </a:pPr>
                      <a:r>
                        <a:rPr lang="en-US" sz="2800" dirty="0" err="1">
                          <a:solidFill>
                            <a:schemeClr val="tx1"/>
                          </a:solidFill>
                          <a:effectLst/>
                          <a:latin typeface="Times New Roman" pitchFamily="18" charset="0"/>
                          <a:cs typeface="Times New Roman" pitchFamily="18" charset="0"/>
                        </a:rPr>
                        <a:t>Mẫu</a:t>
                      </a:r>
                      <a:r>
                        <a:rPr lang="en-US" sz="2800" dirty="0">
                          <a:solidFill>
                            <a:schemeClr val="tx1"/>
                          </a:solidFill>
                          <a:effectLst/>
                          <a:latin typeface="Times New Roman" pitchFamily="18" charset="0"/>
                          <a:cs typeface="Times New Roman" pitchFamily="18" charset="0"/>
                        </a:rPr>
                        <a:t> 1</a:t>
                      </a:r>
                      <a:endParaRPr lang="en-US" sz="2800" dirty="0">
                        <a:solidFill>
                          <a:schemeClr val="tx1"/>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spcBef>
                          <a:spcPts val="0"/>
                        </a:spcBef>
                        <a:spcAft>
                          <a:spcPts val="0"/>
                        </a:spcAft>
                      </a:pPr>
                      <a:r>
                        <a:rPr lang="en-US" sz="2800" dirty="0">
                          <a:solidFill>
                            <a:schemeClr val="tx1"/>
                          </a:solidFill>
                          <a:effectLst/>
                          <a:latin typeface="Times New Roman" pitchFamily="18" charset="0"/>
                          <a:cs typeface="Times New Roman" pitchFamily="18" charset="0"/>
                        </a:rPr>
                        <a:t>?</a:t>
                      </a:r>
                      <a:endParaRPr lang="en-US" sz="2800" dirty="0">
                        <a:solidFill>
                          <a:schemeClr val="tx1"/>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spcBef>
                          <a:spcPts val="0"/>
                        </a:spcBef>
                        <a:spcAft>
                          <a:spcPts val="0"/>
                        </a:spcAft>
                      </a:pPr>
                      <a:r>
                        <a:rPr lang="en-US" sz="2800" dirty="0">
                          <a:solidFill>
                            <a:schemeClr val="tx1"/>
                          </a:solidFill>
                          <a:effectLst/>
                          <a:latin typeface="Times New Roman" pitchFamily="18" charset="0"/>
                          <a:cs typeface="Times New Roman" pitchFamily="18" charset="0"/>
                        </a:rPr>
                        <a:t>?</a:t>
                      </a:r>
                      <a:endParaRPr lang="en-US" sz="2800" dirty="0">
                        <a:solidFill>
                          <a:schemeClr val="tx1"/>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spcBef>
                          <a:spcPts val="0"/>
                        </a:spcBef>
                        <a:spcAft>
                          <a:spcPts val="0"/>
                        </a:spcAft>
                      </a:pPr>
                      <a:r>
                        <a:rPr lang="en-US" sz="2800">
                          <a:solidFill>
                            <a:schemeClr val="tx1"/>
                          </a:solidFill>
                          <a:effectLst/>
                          <a:latin typeface="Times New Roman" pitchFamily="18" charset="0"/>
                          <a:cs typeface="Times New Roman" pitchFamily="18" charset="0"/>
                        </a:rPr>
                        <a:t>x</a:t>
                      </a:r>
                      <a:endParaRPr lang="en-US" sz="2800">
                        <a:solidFill>
                          <a:schemeClr val="tx1"/>
                        </a:solidFill>
                        <a:effectLst/>
                        <a:latin typeface="Times New Roman" pitchFamily="18" charset="0"/>
                        <a:ea typeface="Times New Roman"/>
                        <a:cs typeface="Times New Roman" pitchFamily="18" charset="0"/>
                      </a:endParaRPr>
                    </a:p>
                  </a:txBody>
                  <a:tcPr marL="68580" marR="68580" marT="0" marB="0"/>
                </a:tc>
              </a:tr>
              <a:tr h="598170">
                <a:tc>
                  <a:txBody>
                    <a:bodyPr/>
                    <a:lstStyle/>
                    <a:p>
                      <a:pPr marL="0" marR="0" algn="ctr">
                        <a:spcBef>
                          <a:spcPts val="0"/>
                        </a:spcBef>
                        <a:spcAft>
                          <a:spcPts val="0"/>
                        </a:spcAft>
                      </a:pPr>
                      <a:r>
                        <a:rPr lang="en-US" sz="2800">
                          <a:solidFill>
                            <a:schemeClr val="tx1"/>
                          </a:solidFill>
                          <a:effectLst/>
                          <a:latin typeface="Times New Roman" pitchFamily="18" charset="0"/>
                          <a:cs typeface="Times New Roman" pitchFamily="18" charset="0"/>
                        </a:rPr>
                        <a:t>Mẫu 2</a:t>
                      </a:r>
                      <a:endParaRPr lang="en-US" sz="2800">
                        <a:solidFill>
                          <a:schemeClr val="tx1"/>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spcBef>
                          <a:spcPts val="0"/>
                        </a:spcBef>
                        <a:spcAft>
                          <a:spcPts val="0"/>
                        </a:spcAft>
                      </a:pPr>
                      <a:r>
                        <a:rPr lang="en-US" sz="2800" dirty="0">
                          <a:solidFill>
                            <a:schemeClr val="tx1"/>
                          </a:solidFill>
                          <a:effectLst/>
                          <a:latin typeface="Times New Roman" pitchFamily="18" charset="0"/>
                          <a:cs typeface="Times New Roman" pitchFamily="18" charset="0"/>
                        </a:rPr>
                        <a:t>? </a:t>
                      </a:r>
                      <a:endParaRPr lang="en-US" sz="2800" dirty="0">
                        <a:solidFill>
                          <a:schemeClr val="tx1"/>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spcBef>
                          <a:spcPts val="0"/>
                        </a:spcBef>
                        <a:spcAft>
                          <a:spcPts val="0"/>
                        </a:spcAft>
                      </a:pPr>
                      <a:r>
                        <a:rPr lang="en-US" sz="2800" dirty="0">
                          <a:solidFill>
                            <a:schemeClr val="tx1"/>
                          </a:solidFill>
                          <a:effectLst/>
                          <a:latin typeface="Times New Roman" pitchFamily="18" charset="0"/>
                          <a:cs typeface="Times New Roman" pitchFamily="18" charset="0"/>
                        </a:rPr>
                        <a:t>?</a:t>
                      </a:r>
                      <a:endParaRPr lang="en-US" sz="2800" dirty="0">
                        <a:solidFill>
                          <a:schemeClr val="tx1"/>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spcBef>
                          <a:spcPts val="0"/>
                        </a:spcBef>
                        <a:spcAft>
                          <a:spcPts val="0"/>
                        </a:spcAft>
                      </a:pPr>
                      <a:r>
                        <a:rPr lang="en-US" sz="2800" dirty="0">
                          <a:solidFill>
                            <a:schemeClr val="tx1"/>
                          </a:solidFill>
                          <a:effectLst/>
                          <a:latin typeface="Times New Roman" pitchFamily="18" charset="0"/>
                          <a:cs typeface="Times New Roman" pitchFamily="18" charset="0"/>
                        </a:rPr>
                        <a:t>x</a:t>
                      </a:r>
                      <a:endParaRPr lang="en-US" sz="2800" dirty="0">
                        <a:solidFill>
                          <a:schemeClr val="tx1"/>
                        </a:solidFill>
                        <a:effectLst/>
                        <a:latin typeface="Times New Roman" pitchFamily="18" charset="0"/>
                        <a:ea typeface="Times New Roman"/>
                        <a:cs typeface="Times New Roman" pitchFamily="18" charset="0"/>
                      </a:endParaRPr>
                    </a:p>
                  </a:txBody>
                  <a:tcPr marL="68580" marR="68580" marT="0" marB="0"/>
                </a:tc>
              </a:tr>
              <a:tr h="598170">
                <a:tc>
                  <a:txBody>
                    <a:bodyPr/>
                    <a:lstStyle/>
                    <a:p>
                      <a:pPr marL="0" marR="0" algn="ctr">
                        <a:spcBef>
                          <a:spcPts val="0"/>
                        </a:spcBef>
                        <a:spcAft>
                          <a:spcPts val="0"/>
                        </a:spcAft>
                      </a:pPr>
                      <a:r>
                        <a:rPr lang="en-US" sz="2800">
                          <a:solidFill>
                            <a:schemeClr val="tx1"/>
                          </a:solidFill>
                          <a:effectLst/>
                          <a:latin typeface="Times New Roman" pitchFamily="18" charset="0"/>
                          <a:cs typeface="Times New Roman" pitchFamily="18" charset="0"/>
                        </a:rPr>
                        <a:t>Mẫu 3</a:t>
                      </a:r>
                      <a:endParaRPr lang="en-US" sz="2800">
                        <a:solidFill>
                          <a:schemeClr val="tx1"/>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spcBef>
                          <a:spcPts val="0"/>
                        </a:spcBef>
                        <a:spcAft>
                          <a:spcPts val="0"/>
                        </a:spcAft>
                      </a:pPr>
                      <a:r>
                        <a:rPr lang="en-US" sz="2800" dirty="0">
                          <a:solidFill>
                            <a:schemeClr val="tx1"/>
                          </a:solidFill>
                          <a:effectLst/>
                          <a:latin typeface="Times New Roman" pitchFamily="18" charset="0"/>
                          <a:cs typeface="Times New Roman" pitchFamily="18" charset="0"/>
                        </a:rPr>
                        <a:t> </a:t>
                      </a:r>
                      <a:r>
                        <a:rPr lang="en-US" sz="2800" dirty="0" smtClean="0">
                          <a:solidFill>
                            <a:schemeClr val="tx1"/>
                          </a:solidFill>
                          <a:effectLst/>
                          <a:latin typeface="Times New Roman" pitchFamily="18" charset="0"/>
                          <a:cs typeface="Times New Roman" pitchFamily="18" charset="0"/>
                        </a:rPr>
                        <a:t>?</a:t>
                      </a:r>
                      <a:endParaRPr lang="en-US" sz="2800" dirty="0">
                        <a:solidFill>
                          <a:schemeClr val="tx1"/>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spcBef>
                          <a:spcPts val="0"/>
                        </a:spcBef>
                        <a:spcAft>
                          <a:spcPts val="0"/>
                        </a:spcAft>
                      </a:pPr>
                      <a:r>
                        <a:rPr lang="en-US" sz="2800" dirty="0">
                          <a:solidFill>
                            <a:schemeClr val="tx1"/>
                          </a:solidFill>
                          <a:effectLst/>
                          <a:latin typeface="Times New Roman" pitchFamily="18" charset="0"/>
                          <a:cs typeface="Times New Roman" pitchFamily="18" charset="0"/>
                        </a:rPr>
                        <a:t>?</a:t>
                      </a:r>
                      <a:endParaRPr lang="en-US" sz="2800" dirty="0">
                        <a:solidFill>
                          <a:schemeClr val="tx1"/>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spcBef>
                          <a:spcPts val="0"/>
                        </a:spcBef>
                        <a:spcAft>
                          <a:spcPts val="0"/>
                        </a:spcAft>
                      </a:pPr>
                      <a:r>
                        <a:rPr lang="en-US" sz="2800" dirty="0">
                          <a:solidFill>
                            <a:schemeClr val="tx1"/>
                          </a:solidFill>
                          <a:effectLst/>
                          <a:latin typeface="Times New Roman" pitchFamily="18" charset="0"/>
                          <a:cs typeface="Times New Roman" pitchFamily="18" charset="0"/>
                        </a:rPr>
                        <a:t>x</a:t>
                      </a:r>
                      <a:endParaRPr lang="en-US" sz="2800" dirty="0">
                        <a:solidFill>
                          <a:schemeClr val="tx1"/>
                        </a:solidFill>
                        <a:effectLst/>
                        <a:latin typeface="Times New Roman" pitchFamily="18" charset="0"/>
                        <a:ea typeface="Times New Roman"/>
                        <a:cs typeface="Times New Roman" pitchFamily="18" charset="0"/>
                      </a:endParaRPr>
                    </a:p>
                  </a:txBody>
                  <a:tcPr marL="68580" marR="68580" marT="0" marB="0"/>
                </a:tc>
              </a:tr>
            </a:tbl>
          </a:graphicData>
        </a:graphic>
      </p:graphicFrame>
      <p:sp>
        <p:nvSpPr>
          <p:cNvPr id="13" name="TextBox 12"/>
          <p:cNvSpPr txBox="1"/>
          <p:nvPr/>
        </p:nvSpPr>
        <p:spPr>
          <a:xfrm>
            <a:off x="5454019" y="7336652"/>
            <a:ext cx="5257800" cy="584775"/>
          </a:xfrm>
          <a:prstGeom prst="rect">
            <a:avLst/>
          </a:prstGeom>
          <a:noFill/>
        </p:spPr>
        <p:txBody>
          <a:bodyPr wrap="square" rtlCol="0">
            <a:spAutoFit/>
          </a:bodyPr>
          <a:lstStyle/>
          <a:p>
            <a:r>
              <a:rPr lang="en-US" sz="3200" dirty="0" err="1" smtClean="0">
                <a:solidFill>
                  <a:srgbClr val="C00000"/>
                </a:solidFill>
                <a:latin typeface="Times New Roman" pitchFamily="18" charset="0"/>
                <a:cs typeface="Times New Roman" pitchFamily="18" charset="0"/>
              </a:rPr>
              <a:t>Giá</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trị</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của</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một</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sô</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chỉ</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tiêu</a:t>
            </a:r>
            <a:endParaRPr lang="en-US" sz="32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3730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54293"/>
            <a:ext cx="18211800" cy="10341293"/>
          </a:xfrm>
          <a:prstGeom prst="rect">
            <a:avLst/>
          </a:prstGeom>
          <a:solidFill>
            <a:schemeClr val="accent1">
              <a:lumMod val="20000"/>
              <a:lumOff val="80000"/>
            </a:schemeClr>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p:txBody>
      </p:sp>
      <p:sp>
        <p:nvSpPr>
          <p:cNvPr id="5" name="Rectangle 4"/>
          <p:cNvSpPr/>
          <p:nvPr/>
        </p:nvSpPr>
        <p:spPr>
          <a:xfrm>
            <a:off x="1247615" y="1088034"/>
            <a:ext cx="15219231" cy="584775"/>
          </a:xfrm>
          <a:prstGeom prst="rect">
            <a:avLst/>
          </a:prstGeom>
        </p:spPr>
        <p:txBody>
          <a:bodyPr wrap="none">
            <a:spAutoFit/>
          </a:bodyPr>
          <a:lstStyle/>
          <a:p>
            <a:r>
              <a:rPr lang="en-US" sz="3200" dirty="0" smtClean="0">
                <a:latin typeface="Times New Roman" pitchFamily="18" charset="0"/>
                <a:cs typeface="Times New Roman" pitchFamily="18" charset="0"/>
              </a:rPr>
              <a:t>I. </a:t>
            </a:r>
            <a:r>
              <a:rPr lang="en-US" sz="3200" dirty="0" err="1" smtClean="0">
                <a:latin typeface="Times New Roman" pitchFamily="18" charset="0"/>
                <a:cs typeface="Times New Roman" pitchFamily="18" charset="0"/>
              </a:rPr>
              <a:t>Mục</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tiêu</a:t>
            </a:r>
            <a:r>
              <a:rPr lang="en-US" sz="3200" dirty="0">
                <a:latin typeface="Times New Roman" pitchFamily="18" charset="0"/>
                <a:cs typeface="Times New Roman" pitchFamily="18" charset="0"/>
              </a:rPr>
              <a:t>: HS </a:t>
            </a:r>
            <a:r>
              <a:rPr lang="en-US" sz="3200" dirty="0" err="1">
                <a:latin typeface="Times New Roman" pitchFamily="18" charset="0"/>
                <a:cs typeface="Times New Roman" pitchFamily="18" charset="0"/>
              </a:rPr>
              <a:t>thực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chỉ</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nuôi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thuỷ</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sản</a:t>
            </a:r>
            <a:r>
              <a:rPr lang="en-US" sz="3200" dirty="0">
                <a:latin typeface="Times New Roman" pitchFamily="18" charset="0"/>
                <a:cs typeface="Times New Roman" pitchFamily="18" charset="0"/>
              </a:rPr>
              <a:t>. </a:t>
            </a:r>
          </a:p>
        </p:txBody>
      </p:sp>
      <p:sp>
        <p:nvSpPr>
          <p:cNvPr id="6" name="Rectangle 5"/>
          <p:cNvSpPr/>
          <p:nvPr/>
        </p:nvSpPr>
        <p:spPr>
          <a:xfrm>
            <a:off x="1279903" y="1725116"/>
            <a:ext cx="14478000" cy="584775"/>
          </a:xfrm>
          <a:prstGeom prst="rect">
            <a:avLst/>
          </a:prstGeom>
        </p:spPr>
        <p:txBody>
          <a:bodyPr wrap="square">
            <a:spAutoFit/>
          </a:bodyPr>
          <a:lstStyle/>
          <a:p>
            <a:r>
              <a:rPr lang="en-US" sz="3200" dirty="0" smtClean="0">
                <a:latin typeface="Times New Roman" pitchFamily="18" charset="0"/>
                <a:cs typeface="Times New Roman" pitchFamily="18" charset="0"/>
              </a:rPr>
              <a:t>II. </a:t>
            </a:r>
            <a:r>
              <a:rPr lang="en-US" sz="3200" dirty="0" err="1" smtClean="0">
                <a:latin typeface="Times New Roman" pitchFamily="18" charset="0"/>
                <a:cs typeface="Times New Roman" pitchFamily="18" charset="0"/>
              </a:rPr>
              <a:t>Chuẩn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bị</a:t>
            </a:r>
            <a:r>
              <a:rPr lang="en-US" sz="3200" dirty="0" smtClean="0">
                <a:latin typeface="Times New Roman" pitchFamily="18" charset="0"/>
                <a:cs typeface="Times New Roman" pitchFamily="18" charset="0"/>
              </a:rPr>
              <a:t>.</a:t>
            </a:r>
            <a:endParaRPr lang="en-US" sz="3200" dirty="0" smtClean="0">
              <a:latin typeface="Times New Roman" pitchFamily="18" charset="0"/>
              <a:cs typeface="Times New Roman" pitchFamily="18" charset="0"/>
            </a:endParaRPr>
          </a:p>
        </p:txBody>
      </p:sp>
      <p:sp>
        <p:nvSpPr>
          <p:cNvPr id="7" name="Rectangle 6"/>
          <p:cNvSpPr/>
          <p:nvPr/>
        </p:nvSpPr>
        <p:spPr>
          <a:xfrm>
            <a:off x="1290235" y="2309891"/>
            <a:ext cx="4121641" cy="584775"/>
          </a:xfrm>
          <a:prstGeom prst="rect">
            <a:avLst/>
          </a:prstGeom>
        </p:spPr>
        <p:txBody>
          <a:bodyPr wrap="none">
            <a:spAutoFit/>
          </a:bodyPr>
          <a:lstStyle/>
          <a:p>
            <a:r>
              <a:rPr lang="en-US" sz="3200" dirty="0" smtClean="0">
                <a:latin typeface="Times New Roman" pitchFamily="18" charset="0"/>
                <a:cs typeface="Times New Roman" pitchFamily="18" charset="0"/>
              </a:rPr>
              <a:t>III. </a:t>
            </a:r>
            <a:r>
              <a:rPr lang="en-US" sz="3200" dirty="0" err="1" smtClean="0">
                <a:latin typeface="Times New Roman" pitchFamily="18" charset="0"/>
                <a:cs typeface="Times New Roman" pitchFamily="18" charset="0"/>
              </a:rPr>
              <a:t>Quy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trình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thực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hiện</a:t>
            </a:r>
            <a:r>
              <a:rPr lang="en-US" sz="320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sp>
        <p:nvSpPr>
          <p:cNvPr id="14" name="Rectangle 13"/>
          <p:cNvSpPr/>
          <p:nvPr/>
        </p:nvSpPr>
        <p:spPr>
          <a:xfrm>
            <a:off x="1290235" y="2941156"/>
            <a:ext cx="3666388" cy="584775"/>
          </a:xfrm>
          <a:prstGeom prst="rect">
            <a:avLst/>
          </a:prstGeom>
        </p:spPr>
        <p:txBody>
          <a:bodyPr wrap="none">
            <a:spAutoFit/>
          </a:bodyPr>
          <a:lstStyle/>
          <a:p>
            <a:r>
              <a:rPr lang="en-US" sz="3200" dirty="0" smtClean="0">
                <a:latin typeface="Times New Roman" pitchFamily="18" charset="0"/>
                <a:cs typeface="Times New Roman" pitchFamily="18" charset="0"/>
              </a:rPr>
              <a:t>IV. </a:t>
            </a:r>
            <a:r>
              <a:rPr lang="en-US" sz="3200" dirty="0" err="1" smtClean="0">
                <a:latin typeface="Times New Roman" pitchFamily="18" charset="0"/>
                <a:cs typeface="Times New Roman" pitchFamily="18" charset="0"/>
              </a:rPr>
              <a:t>Đánh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giá</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quả</a:t>
            </a:r>
            <a:r>
              <a:rPr lang="en-US" sz="320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4205432879"/>
              </p:ext>
            </p:extLst>
          </p:nvPr>
        </p:nvGraphicFramePr>
        <p:xfrm>
          <a:off x="2906229" y="4000500"/>
          <a:ext cx="12851674" cy="6010102"/>
        </p:xfrm>
        <a:graphic>
          <a:graphicData uri="http://schemas.openxmlformats.org/drawingml/2006/table">
            <a:tbl>
              <a:tblPr firstRow="1" firstCol="1" bandRow="1">
                <a:tableStyleId>{5C22544A-7EE6-4342-B048-85BDC9FD1C3A}</a:tableStyleId>
              </a:tblPr>
              <a:tblGrid>
                <a:gridCol w="4104171"/>
                <a:gridCol w="1981200"/>
                <a:gridCol w="1689256"/>
                <a:gridCol w="1863421"/>
                <a:gridCol w="3213626"/>
              </a:tblGrid>
              <a:tr h="762000">
                <a:tc rowSpan="2">
                  <a:txBody>
                    <a:bodyPr/>
                    <a:lstStyle/>
                    <a:p>
                      <a:pPr marL="0" marR="0" algn="ctr">
                        <a:spcBef>
                          <a:spcPts val="0"/>
                        </a:spcBef>
                        <a:spcAft>
                          <a:spcPts val="0"/>
                        </a:spcAft>
                      </a:pPr>
                      <a:endParaRPr lang="en-US" sz="3200" dirty="0" smtClean="0">
                        <a:effectLst/>
                        <a:latin typeface="Times New Roman" pitchFamily="18" charset="0"/>
                        <a:cs typeface="Times New Roman" pitchFamily="18" charset="0"/>
                      </a:endParaRPr>
                    </a:p>
                    <a:p>
                      <a:pPr marL="0" marR="0" algn="ctr">
                        <a:spcBef>
                          <a:spcPts val="0"/>
                        </a:spcBef>
                        <a:spcAft>
                          <a:spcPts val="0"/>
                        </a:spcAft>
                      </a:pPr>
                      <a:r>
                        <a:rPr lang="en-US" sz="3200" dirty="0" err="1" smtClean="0">
                          <a:effectLst/>
                          <a:latin typeface="Times New Roman" pitchFamily="18" charset="0"/>
                          <a:cs typeface="Times New Roman" pitchFamily="18" charset="0"/>
                        </a:rPr>
                        <a:t>Chỉ</a:t>
                      </a:r>
                      <a:r>
                        <a:rPr lang="en-US" sz="3200" dirty="0" smtClean="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tiêu</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đánh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giá</a:t>
                      </a:r>
                      <a:endParaRPr lang="en-US" sz="3200" dirty="0">
                        <a:effectLst/>
                        <a:latin typeface="Times New Roman" pitchFamily="18" charset="0"/>
                        <a:ea typeface="Times New Roman"/>
                        <a:cs typeface="Times New Roman" pitchFamily="18" charset="0"/>
                      </a:endParaRPr>
                    </a:p>
                  </a:txBody>
                  <a:tcPr marL="68580" marR="68580" marT="0" marB="0"/>
                </a:tc>
                <a:tc gridSpan="3">
                  <a:txBody>
                    <a:bodyPr/>
                    <a:lstStyle/>
                    <a:p>
                      <a:pPr marL="0" marR="0" algn="ctr">
                        <a:spcBef>
                          <a:spcPts val="0"/>
                        </a:spcBef>
                        <a:spcAft>
                          <a:spcPts val="0"/>
                        </a:spcAft>
                      </a:pPr>
                      <a:r>
                        <a:rPr lang="en-US" sz="3200" dirty="0" err="1">
                          <a:effectLst/>
                          <a:latin typeface="Times New Roman" pitchFamily="18" charset="0"/>
                          <a:cs typeface="Times New Roman" pitchFamily="18" charset="0"/>
                        </a:rPr>
                        <a:t>Kết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quả</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đánh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giá</a:t>
                      </a:r>
                      <a:endParaRPr lang="en-US" sz="3200" dirty="0">
                        <a:effectLst/>
                        <a:latin typeface="Times New Roman" pitchFamily="18" charset="0"/>
                        <a:ea typeface="Times New Roman"/>
                        <a:cs typeface="Times New Roman" pitchFamily="18" charset="0"/>
                      </a:endParaRPr>
                    </a:p>
                  </a:txBody>
                  <a:tcPr marL="68580" marR="68580" marT="0" marB="0"/>
                </a:tc>
                <a:tc hMerge="1">
                  <a:txBody>
                    <a:bodyPr/>
                    <a:lstStyle/>
                    <a:p>
                      <a:endParaRPr lang="en-US"/>
                    </a:p>
                  </a:txBody>
                  <a:tcPr/>
                </a:tc>
                <a:tc hMerge="1">
                  <a:txBody>
                    <a:bodyPr/>
                    <a:lstStyle/>
                    <a:p>
                      <a:endParaRPr lang="en-US"/>
                    </a:p>
                  </a:txBody>
                  <a:tcPr/>
                </a:tc>
                <a:tc rowSpan="2">
                  <a:txBody>
                    <a:bodyPr/>
                    <a:lstStyle/>
                    <a:p>
                      <a:pPr marL="0" marR="0" algn="ctr">
                        <a:spcBef>
                          <a:spcPts val="0"/>
                        </a:spcBef>
                        <a:spcAft>
                          <a:spcPts val="0"/>
                        </a:spcAft>
                      </a:pPr>
                      <a:r>
                        <a:rPr lang="en-US" sz="3200">
                          <a:effectLst/>
                          <a:latin typeface="Times New Roman" pitchFamily="18" charset="0"/>
                          <a:cs typeface="Times New Roman" pitchFamily="18" charset="0"/>
                        </a:rPr>
                        <a:t>Thang điểm đánh giá</a:t>
                      </a:r>
                      <a:endParaRPr lang="en-US" sz="3200">
                        <a:effectLst/>
                        <a:latin typeface="Times New Roman" pitchFamily="18" charset="0"/>
                        <a:ea typeface="Times New Roman"/>
                        <a:cs typeface="Times New Roman" pitchFamily="18" charset="0"/>
                      </a:endParaRPr>
                    </a:p>
                  </a:txBody>
                  <a:tcPr marL="68580" marR="68580" marT="0" marB="0"/>
                </a:tc>
              </a:tr>
              <a:tr h="685800">
                <a:tc vMerge="1">
                  <a:txBody>
                    <a:bodyPr/>
                    <a:lstStyle/>
                    <a:p>
                      <a:endParaRPr lang="en-US"/>
                    </a:p>
                  </a:txBody>
                  <a:tcPr/>
                </a:tc>
                <a:tc>
                  <a:txBody>
                    <a:bodyPr/>
                    <a:lstStyle/>
                    <a:p>
                      <a:pPr marL="0" marR="0" algn="ctr">
                        <a:spcBef>
                          <a:spcPts val="0"/>
                        </a:spcBef>
                        <a:spcAft>
                          <a:spcPts val="0"/>
                        </a:spcAft>
                      </a:pPr>
                      <a:r>
                        <a:rPr lang="en-US" sz="3200" dirty="0" err="1">
                          <a:effectLst/>
                          <a:latin typeface="Times New Roman" pitchFamily="18" charset="0"/>
                          <a:cs typeface="Times New Roman" pitchFamily="18" charset="0"/>
                        </a:rPr>
                        <a:t>Tốt</a:t>
                      </a:r>
                      <a:endParaRPr lang="en-US" sz="3200" dirty="0">
                        <a:effectLst/>
                        <a:latin typeface="Times New Roman" pitchFamily="18" charset="0"/>
                        <a:ea typeface="Times New Roman"/>
                        <a:cs typeface="Times New Roman" pitchFamily="18" charset="0"/>
                      </a:endParaRPr>
                    </a:p>
                  </a:txBody>
                  <a:tcPr marL="68580" marR="68580" marT="0" marB="0"/>
                </a:tc>
                <a:tc>
                  <a:txBody>
                    <a:bodyPr/>
                    <a:lstStyle/>
                    <a:p>
                      <a:pPr marL="0" marR="0" algn="ctr">
                        <a:spcBef>
                          <a:spcPts val="0"/>
                        </a:spcBef>
                        <a:spcAft>
                          <a:spcPts val="0"/>
                        </a:spcAft>
                      </a:pPr>
                      <a:r>
                        <a:rPr lang="en-US" sz="3200" dirty="0" err="1">
                          <a:effectLst/>
                          <a:latin typeface="Times New Roman" pitchFamily="18" charset="0"/>
                          <a:cs typeface="Times New Roman" pitchFamily="18" charset="0"/>
                        </a:rPr>
                        <a:t>Đạt</a:t>
                      </a:r>
                      <a:endParaRPr lang="en-US" sz="3200" dirty="0">
                        <a:effectLst/>
                        <a:latin typeface="Times New Roman" pitchFamily="18" charset="0"/>
                        <a:ea typeface="Times New Roman"/>
                        <a:cs typeface="Times New Roman" pitchFamily="18" charset="0"/>
                      </a:endParaRPr>
                    </a:p>
                  </a:txBody>
                  <a:tcPr marL="68580" marR="68580" marT="0" marB="0"/>
                </a:tc>
                <a:tc>
                  <a:txBody>
                    <a:bodyPr/>
                    <a:lstStyle/>
                    <a:p>
                      <a:pPr marL="0" marR="0" algn="ctr">
                        <a:spcBef>
                          <a:spcPts val="0"/>
                        </a:spcBef>
                        <a:spcAft>
                          <a:spcPts val="0"/>
                        </a:spcAft>
                      </a:pPr>
                      <a:r>
                        <a:rPr lang="en-US" sz="3200">
                          <a:effectLst/>
                          <a:latin typeface="Times New Roman" pitchFamily="18" charset="0"/>
                          <a:cs typeface="Times New Roman" pitchFamily="18" charset="0"/>
                        </a:rPr>
                        <a:t>Chưa đạt</a:t>
                      </a:r>
                      <a:endParaRPr lang="en-US" sz="3200">
                        <a:effectLst/>
                        <a:latin typeface="Times New Roman" pitchFamily="18" charset="0"/>
                        <a:ea typeface="Times New Roman"/>
                        <a:cs typeface="Times New Roman" pitchFamily="18" charset="0"/>
                      </a:endParaRPr>
                    </a:p>
                  </a:txBody>
                  <a:tcPr marL="68580" marR="68580" marT="0" marB="0"/>
                </a:tc>
                <a:tc vMerge="1">
                  <a:txBody>
                    <a:bodyPr/>
                    <a:lstStyle/>
                    <a:p>
                      <a:endParaRPr lang="en-US"/>
                    </a:p>
                  </a:txBody>
                  <a:tcPr/>
                </a:tc>
              </a:tr>
              <a:tr h="990600">
                <a:tc>
                  <a:txBody>
                    <a:bodyPr/>
                    <a:lstStyle/>
                    <a:p>
                      <a:pPr marL="0" marR="0" algn="ctr">
                        <a:spcBef>
                          <a:spcPts val="0"/>
                        </a:spcBef>
                        <a:spcAft>
                          <a:spcPts val="0"/>
                        </a:spcAft>
                      </a:pPr>
                      <a:r>
                        <a:rPr lang="en-US" sz="3200" dirty="0" err="1">
                          <a:effectLst/>
                          <a:latin typeface="Times New Roman" pitchFamily="18" charset="0"/>
                          <a:cs typeface="Times New Roman" pitchFamily="18" charset="0"/>
                        </a:rPr>
                        <a:t>Thực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hiện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trình</a:t>
                      </a:r>
                      <a:endParaRPr lang="en-US" sz="3200" dirty="0">
                        <a:effectLst/>
                        <a:latin typeface="Times New Roman" pitchFamily="18" charset="0"/>
                        <a:ea typeface="Times New Roman"/>
                        <a:cs typeface="Times New Roman" pitchFamily="18" charset="0"/>
                      </a:endParaRPr>
                    </a:p>
                  </a:txBody>
                  <a:tcPr marL="68580" marR="68580" marT="0" marB="0"/>
                </a:tc>
                <a:tc>
                  <a:txBody>
                    <a:bodyPr/>
                    <a:lstStyle/>
                    <a:p>
                      <a:pPr marL="0" marR="0" algn="ctr">
                        <a:spcBef>
                          <a:spcPts val="0"/>
                        </a:spcBef>
                        <a:spcAft>
                          <a:spcPts val="0"/>
                        </a:spcAft>
                      </a:pPr>
                      <a:r>
                        <a:rPr lang="en-US" sz="3200" dirty="0" smtClean="0">
                          <a:effectLst/>
                          <a:latin typeface="Times New Roman" pitchFamily="18" charset="0"/>
                          <a:ea typeface="+mn-ea"/>
                          <a:cs typeface="Times New Roman" pitchFamily="18" charset="0"/>
                        </a:rPr>
                        <a:t>x</a:t>
                      </a:r>
                      <a:endParaRPr lang="en-US" sz="3200" dirty="0">
                        <a:effectLst/>
                        <a:latin typeface="Times New Roman" pitchFamily="18" charset="0"/>
                        <a:ea typeface="Times New Roman"/>
                        <a:cs typeface="Times New Roman" pitchFamily="18" charset="0"/>
                      </a:endParaRPr>
                    </a:p>
                  </a:txBody>
                  <a:tcPr marL="68580" marR="68580" marT="0" marB="0"/>
                </a:tc>
                <a:tc>
                  <a:txBody>
                    <a:bodyPr/>
                    <a:lstStyle/>
                    <a:p>
                      <a:pPr marL="0" marR="0" algn="ctr">
                        <a:spcBef>
                          <a:spcPts val="0"/>
                        </a:spcBef>
                        <a:spcAft>
                          <a:spcPts val="0"/>
                        </a:spcAft>
                      </a:pPr>
                      <a:r>
                        <a:rPr lang="en-US" sz="3200" dirty="0" smtClean="0">
                          <a:effectLst/>
                          <a:latin typeface="Times New Roman" pitchFamily="18" charset="0"/>
                          <a:ea typeface="Times New Roman"/>
                          <a:cs typeface="Times New Roman" pitchFamily="18" charset="0"/>
                        </a:rPr>
                        <a:t>x</a:t>
                      </a:r>
                      <a:endParaRPr lang="en-US" sz="3200" dirty="0">
                        <a:effectLst/>
                        <a:latin typeface="Times New Roman" pitchFamily="18" charset="0"/>
                        <a:ea typeface="Times New Roman"/>
                        <a:cs typeface="Times New Roman" pitchFamily="18" charset="0"/>
                      </a:endParaRPr>
                    </a:p>
                  </a:txBody>
                  <a:tcPr marL="68580" marR="68580" marT="0" marB="0"/>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800" dirty="0" smtClean="0">
                          <a:effectLst/>
                          <a:latin typeface="Times New Roman" pitchFamily="18" charset="0"/>
                          <a:ea typeface="+mn-ea"/>
                          <a:cs typeface="Times New Roman" pitchFamily="18" charset="0"/>
                        </a:rPr>
                        <a:t>x</a:t>
                      </a:r>
                      <a:endParaRPr lang="en-US" sz="2800" dirty="0" smtClean="0">
                        <a:effectLst/>
                        <a:latin typeface="Times New Roman" pitchFamily="18" charset="0"/>
                        <a:ea typeface="Times New Roman"/>
                        <a:cs typeface="Times New Roman" pitchFamily="18" charset="0"/>
                      </a:endParaRPr>
                    </a:p>
                    <a:p>
                      <a:pPr marL="0" marR="0" indent="0" algn="ctr" defTabSz="1371600" rtl="0" eaLnBrk="1" fontAlgn="auto" latinLnBrk="0" hangingPunct="1">
                        <a:lnSpc>
                          <a:spcPct val="100000"/>
                        </a:lnSpc>
                        <a:spcBef>
                          <a:spcPts val="0"/>
                        </a:spcBef>
                        <a:spcAft>
                          <a:spcPts val="0"/>
                        </a:spcAft>
                        <a:buClrTx/>
                        <a:buSzTx/>
                        <a:buFontTx/>
                        <a:buNone/>
                        <a:tabLst/>
                        <a:defRPr/>
                      </a:pPr>
                      <a:endParaRPr lang="en-US" sz="2800" dirty="0" smtClean="0">
                        <a:effectLst/>
                        <a:latin typeface="Times New Roman" pitchFamily="18" charset="0"/>
                        <a:ea typeface="Times New Roman"/>
                        <a:cs typeface="Times New Roman" pitchFamily="18" charset="0"/>
                      </a:endParaRPr>
                    </a:p>
                  </a:txBody>
                  <a:tcPr marL="68580" marR="68580" marT="0" marB="0"/>
                </a:tc>
                <a:tc>
                  <a:txBody>
                    <a:bodyPr/>
                    <a:lstStyle/>
                    <a:p>
                      <a:pPr marL="0" marR="0" algn="ctr">
                        <a:spcBef>
                          <a:spcPts val="0"/>
                        </a:spcBef>
                        <a:spcAft>
                          <a:spcPts val="0"/>
                        </a:spcAft>
                      </a:pPr>
                      <a:r>
                        <a:rPr lang="en-US" sz="3200" dirty="0">
                          <a:effectLst/>
                          <a:latin typeface="Times New Roman" pitchFamily="18" charset="0"/>
                          <a:cs typeface="Times New Roman" pitchFamily="18" charset="0"/>
                        </a:rPr>
                        <a:t>?</a:t>
                      </a:r>
                      <a:endParaRPr lang="en-US" sz="3200" dirty="0">
                        <a:effectLst/>
                        <a:latin typeface="Times New Roman" pitchFamily="18" charset="0"/>
                        <a:ea typeface="Times New Roman"/>
                        <a:cs typeface="Times New Roman" pitchFamily="18" charset="0"/>
                      </a:endParaRPr>
                    </a:p>
                  </a:txBody>
                  <a:tcPr marL="68580" marR="68580" marT="0" marB="0"/>
                </a:tc>
              </a:tr>
              <a:tr h="947651">
                <a:tc>
                  <a:txBody>
                    <a:bodyPr/>
                    <a:lstStyle/>
                    <a:p>
                      <a:pPr marL="0" marR="0" algn="ctr">
                        <a:spcBef>
                          <a:spcPts val="0"/>
                        </a:spcBef>
                        <a:spcAft>
                          <a:spcPts val="0"/>
                        </a:spcAft>
                      </a:pPr>
                      <a:r>
                        <a:rPr lang="en-US" sz="3200" dirty="0" err="1">
                          <a:effectLst/>
                          <a:latin typeface="Times New Roman" pitchFamily="18" charset="0"/>
                          <a:cs typeface="Times New Roman" pitchFamily="18" charset="0"/>
                        </a:rPr>
                        <a:t>Kết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quả</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đánh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giá</a:t>
                      </a:r>
                      <a:endParaRPr lang="en-US" sz="3200" dirty="0">
                        <a:effectLst/>
                        <a:latin typeface="Times New Roman" pitchFamily="18" charset="0"/>
                        <a:ea typeface="Times New Roman"/>
                        <a:cs typeface="Times New Roman" pitchFamily="18" charset="0"/>
                      </a:endParaRPr>
                    </a:p>
                  </a:txBody>
                  <a:tcPr marL="68580" marR="68580" marT="0" marB="0"/>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800" dirty="0" smtClean="0">
                          <a:effectLst/>
                          <a:latin typeface="Times New Roman" pitchFamily="18" charset="0"/>
                          <a:ea typeface="+mn-ea"/>
                          <a:cs typeface="Times New Roman" pitchFamily="18" charset="0"/>
                        </a:rPr>
                        <a:t>x</a:t>
                      </a:r>
                      <a:endParaRPr lang="en-US" sz="2800" dirty="0" smtClean="0">
                        <a:effectLst/>
                        <a:latin typeface="Times New Roman" pitchFamily="18" charset="0"/>
                        <a:ea typeface="Times New Roman"/>
                        <a:cs typeface="Times New Roman" pitchFamily="18" charset="0"/>
                      </a:endParaRPr>
                    </a:p>
                    <a:p>
                      <a:pPr algn="ctr"/>
                      <a:endParaRPr lang="en-US" dirty="0"/>
                    </a:p>
                  </a:txBody>
                  <a:tcPr marL="68580" marR="68580" marT="0" marB="0"/>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800" dirty="0" smtClean="0">
                          <a:effectLst/>
                          <a:latin typeface="Times New Roman" pitchFamily="18" charset="0"/>
                          <a:ea typeface="+mn-ea"/>
                          <a:cs typeface="Times New Roman" pitchFamily="18" charset="0"/>
                        </a:rPr>
                        <a:t>x</a:t>
                      </a:r>
                      <a:endParaRPr lang="en-US" sz="2800" dirty="0" smtClean="0">
                        <a:effectLst/>
                        <a:latin typeface="Times New Roman" pitchFamily="18" charset="0"/>
                        <a:ea typeface="Times New Roman"/>
                        <a:cs typeface="Times New Roman" pitchFamily="18" charset="0"/>
                      </a:endParaRPr>
                    </a:p>
                    <a:p>
                      <a:pPr algn="ctr"/>
                      <a:endParaRPr lang="en-US" dirty="0"/>
                    </a:p>
                  </a:txBody>
                  <a:tcPr marL="68580" marR="68580" marT="0" marB="0"/>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800" dirty="0" smtClean="0">
                          <a:effectLst/>
                          <a:latin typeface="Times New Roman" pitchFamily="18" charset="0"/>
                          <a:ea typeface="+mn-ea"/>
                          <a:cs typeface="Times New Roman" pitchFamily="18" charset="0"/>
                        </a:rPr>
                        <a:t>x</a:t>
                      </a:r>
                      <a:endParaRPr lang="en-US" sz="2800" dirty="0" smtClean="0">
                        <a:effectLst/>
                        <a:latin typeface="Times New Roman" pitchFamily="18" charset="0"/>
                        <a:ea typeface="Times New Roman"/>
                        <a:cs typeface="Times New Roman" pitchFamily="18" charset="0"/>
                      </a:endParaRPr>
                    </a:p>
                    <a:p>
                      <a:pPr algn="ctr"/>
                      <a:endParaRPr lang="en-US" dirty="0"/>
                    </a:p>
                  </a:txBody>
                  <a:tcPr marL="68580" marR="68580" marT="0" marB="0"/>
                </a:tc>
                <a:tc>
                  <a:txBody>
                    <a:bodyPr/>
                    <a:lstStyle/>
                    <a:p>
                      <a:pPr marL="0" marR="0" algn="ctr">
                        <a:spcBef>
                          <a:spcPts val="0"/>
                        </a:spcBef>
                        <a:spcAft>
                          <a:spcPts val="0"/>
                        </a:spcAft>
                      </a:pPr>
                      <a:r>
                        <a:rPr lang="en-US" sz="3200" dirty="0">
                          <a:effectLst/>
                          <a:latin typeface="Times New Roman" pitchFamily="18" charset="0"/>
                          <a:cs typeface="Times New Roman" pitchFamily="18" charset="0"/>
                        </a:rPr>
                        <a:t>?</a:t>
                      </a:r>
                      <a:endParaRPr lang="en-US" sz="3200" dirty="0">
                        <a:effectLst/>
                        <a:latin typeface="Times New Roman" pitchFamily="18" charset="0"/>
                        <a:ea typeface="Times New Roman"/>
                        <a:cs typeface="Times New Roman" pitchFamily="18" charset="0"/>
                      </a:endParaRPr>
                    </a:p>
                  </a:txBody>
                  <a:tcPr marL="68580" marR="68580" marT="0" marB="0"/>
                </a:tc>
              </a:tr>
              <a:tr h="947651">
                <a:tc>
                  <a:txBody>
                    <a:bodyPr/>
                    <a:lstStyle/>
                    <a:p>
                      <a:pPr marL="0" marR="0" algn="ctr">
                        <a:spcBef>
                          <a:spcPts val="0"/>
                        </a:spcBef>
                        <a:spcAft>
                          <a:spcPts val="0"/>
                        </a:spcAft>
                      </a:pPr>
                      <a:r>
                        <a:rPr lang="en-US" sz="3200" dirty="0" err="1">
                          <a:effectLst/>
                          <a:latin typeface="Times New Roman" pitchFamily="18" charset="0"/>
                          <a:cs typeface="Times New Roman" pitchFamily="18" charset="0"/>
                        </a:rPr>
                        <a:t>Khả</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năng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hợp</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tác</a:t>
                      </a:r>
                      <a:endParaRPr lang="en-US" sz="3200" dirty="0">
                        <a:effectLst/>
                        <a:latin typeface="Times New Roman" pitchFamily="18" charset="0"/>
                        <a:ea typeface="Times New Roman"/>
                        <a:cs typeface="Times New Roman" pitchFamily="18" charset="0"/>
                      </a:endParaRPr>
                    </a:p>
                  </a:txBody>
                  <a:tcPr marL="68580" marR="68580" marT="0" marB="0"/>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800" dirty="0" smtClean="0">
                          <a:effectLst/>
                          <a:latin typeface="Times New Roman" pitchFamily="18" charset="0"/>
                          <a:ea typeface="+mn-ea"/>
                          <a:cs typeface="Times New Roman" pitchFamily="18" charset="0"/>
                        </a:rPr>
                        <a:t>x</a:t>
                      </a:r>
                      <a:endParaRPr lang="en-US" sz="2800" dirty="0" smtClean="0">
                        <a:effectLst/>
                        <a:latin typeface="Times New Roman" pitchFamily="18" charset="0"/>
                        <a:ea typeface="Times New Roman"/>
                        <a:cs typeface="Times New Roman" pitchFamily="18" charset="0"/>
                      </a:endParaRPr>
                    </a:p>
                    <a:p>
                      <a:pPr algn="ctr"/>
                      <a:endParaRPr lang="en-US" dirty="0"/>
                    </a:p>
                  </a:txBody>
                  <a:tcPr marL="68580" marR="68580" marT="0" marB="0"/>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800" dirty="0" smtClean="0">
                          <a:effectLst/>
                          <a:latin typeface="Times New Roman" pitchFamily="18" charset="0"/>
                          <a:ea typeface="+mn-ea"/>
                          <a:cs typeface="Times New Roman" pitchFamily="18" charset="0"/>
                        </a:rPr>
                        <a:t>x</a:t>
                      </a:r>
                      <a:endParaRPr lang="en-US" sz="2800" dirty="0" smtClean="0">
                        <a:effectLst/>
                        <a:latin typeface="Times New Roman" pitchFamily="18" charset="0"/>
                        <a:ea typeface="Times New Roman"/>
                        <a:cs typeface="Times New Roman" pitchFamily="18" charset="0"/>
                      </a:endParaRPr>
                    </a:p>
                    <a:p>
                      <a:pPr algn="ctr"/>
                      <a:endParaRPr lang="en-US" dirty="0"/>
                    </a:p>
                  </a:txBody>
                  <a:tcPr marL="68580" marR="68580" marT="0" marB="0"/>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800" dirty="0" smtClean="0">
                          <a:effectLst/>
                          <a:latin typeface="Times New Roman" pitchFamily="18" charset="0"/>
                          <a:ea typeface="+mn-ea"/>
                          <a:cs typeface="Times New Roman" pitchFamily="18" charset="0"/>
                        </a:rPr>
                        <a:t>x</a:t>
                      </a:r>
                      <a:endParaRPr lang="en-US" sz="2800" dirty="0" smtClean="0">
                        <a:effectLst/>
                        <a:latin typeface="Times New Roman" pitchFamily="18" charset="0"/>
                        <a:ea typeface="Times New Roman"/>
                        <a:cs typeface="Times New Roman" pitchFamily="18" charset="0"/>
                      </a:endParaRPr>
                    </a:p>
                    <a:p>
                      <a:pPr algn="ctr"/>
                      <a:endParaRPr lang="en-US" dirty="0"/>
                    </a:p>
                  </a:txBody>
                  <a:tcPr marL="68580" marR="68580" marT="0" marB="0"/>
                </a:tc>
                <a:tc>
                  <a:txBody>
                    <a:bodyPr/>
                    <a:lstStyle/>
                    <a:p>
                      <a:pPr marL="0" marR="0" algn="ctr">
                        <a:spcBef>
                          <a:spcPts val="0"/>
                        </a:spcBef>
                        <a:spcAft>
                          <a:spcPts val="0"/>
                        </a:spcAft>
                      </a:pPr>
                      <a:r>
                        <a:rPr lang="en-US" sz="3200">
                          <a:effectLst/>
                          <a:latin typeface="Times New Roman" pitchFamily="18" charset="0"/>
                          <a:cs typeface="Times New Roman" pitchFamily="18" charset="0"/>
                        </a:rPr>
                        <a:t>?</a:t>
                      </a:r>
                      <a:endParaRPr lang="en-US" sz="3200">
                        <a:effectLst/>
                        <a:latin typeface="Times New Roman" pitchFamily="18" charset="0"/>
                        <a:ea typeface="Times New Roman"/>
                        <a:cs typeface="Times New Roman" pitchFamily="18" charset="0"/>
                      </a:endParaRPr>
                    </a:p>
                  </a:txBody>
                  <a:tcPr marL="68580" marR="68580" marT="0" marB="0"/>
                </a:tc>
              </a:tr>
              <a:tr h="473825">
                <a:tc>
                  <a:txBody>
                    <a:bodyPr/>
                    <a:lstStyle/>
                    <a:p>
                      <a:pPr marL="0" marR="0" algn="ctr">
                        <a:spcBef>
                          <a:spcPts val="0"/>
                        </a:spcBef>
                        <a:spcAft>
                          <a:spcPts val="0"/>
                        </a:spcAft>
                      </a:pPr>
                      <a:r>
                        <a:rPr lang="en-US" sz="3200">
                          <a:effectLst/>
                          <a:latin typeface="Times New Roman" pitchFamily="18" charset="0"/>
                          <a:cs typeface="Times New Roman" pitchFamily="18" charset="0"/>
                        </a:rPr>
                        <a:t>Vệ sinh</a:t>
                      </a:r>
                      <a:endParaRPr lang="en-US" sz="3200">
                        <a:effectLst/>
                        <a:latin typeface="Times New Roman" pitchFamily="18" charset="0"/>
                        <a:ea typeface="Times New Roman"/>
                        <a:cs typeface="Times New Roman" pitchFamily="18" charset="0"/>
                      </a:endParaRPr>
                    </a:p>
                  </a:txBody>
                  <a:tcPr marL="68580" marR="68580" marT="0" marB="0"/>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800" dirty="0" smtClean="0">
                          <a:effectLst/>
                          <a:latin typeface="Times New Roman" pitchFamily="18" charset="0"/>
                          <a:ea typeface="+mn-ea"/>
                          <a:cs typeface="Times New Roman" pitchFamily="18" charset="0"/>
                        </a:rPr>
                        <a:t>x</a:t>
                      </a:r>
                      <a:endParaRPr lang="en-US" sz="2800" dirty="0" smtClean="0">
                        <a:effectLst/>
                        <a:latin typeface="Times New Roman" pitchFamily="18" charset="0"/>
                        <a:ea typeface="Times New Roman"/>
                        <a:cs typeface="Times New Roman" pitchFamily="18" charset="0"/>
                      </a:endParaRPr>
                    </a:p>
                    <a:p>
                      <a:pPr algn="ctr"/>
                      <a:endParaRPr lang="en-US" dirty="0"/>
                    </a:p>
                  </a:txBody>
                  <a:tcPr marL="68580" marR="68580" marT="0" marB="0"/>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800" dirty="0" smtClean="0">
                          <a:effectLst/>
                          <a:latin typeface="Times New Roman" pitchFamily="18" charset="0"/>
                          <a:ea typeface="+mn-ea"/>
                          <a:cs typeface="Times New Roman" pitchFamily="18" charset="0"/>
                        </a:rPr>
                        <a:t>x</a:t>
                      </a:r>
                      <a:endParaRPr lang="en-US" sz="2800" dirty="0" smtClean="0">
                        <a:effectLst/>
                        <a:latin typeface="Times New Roman" pitchFamily="18" charset="0"/>
                        <a:ea typeface="Times New Roman"/>
                        <a:cs typeface="Times New Roman" pitchFamily="18" charset="0"/>
                      </a:endParaRPr>
                    </a:p>
                    <a:p>
                      <a:pPr algn="ctr"/>
                      <a:endParaRPr lang="en-US" dirty="0"/>
                    </a:p>
                  </a:txBody>
                  <a:tcPr marL="68580" marR="68580" marT="0" marB="0"/>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800" dirty="0" smtClean="0">
                          <a:effectLst/>
                          <a:latin typeface="Times New Roman" pitchFamily="18" charset="0"/>
                          <a:ea typeface="+mn-ea"/>
                          <a:cs typeface="Times New Roman" pitchFamily="18" charset="0"/>
                        </a:rPr>
                        <a:t>x</a:t>
                      </a:r>
                      <a:endParaRPr lang="en-US" sz="2800" dirty="0" smtClean="0">
                        <a:effectLst/>
                        <a:latin typeface="Times New Roman" pitchFamily="18" charset="0"/>
                        <a:ea typeface="Times New Roman"/>
                        <a:cs typeface="Times New Roman" pitchFamily="18" charset="0"/>
                      </a:endParaRPr>
                    </a:p>
                    <a:p>
                      <a:pPr algn="ctr"/>
                      <a:endParaRPr lang="en-US" dirty="0"/>
                    </a:p>
                  </a:txBody>
                  <a:tcPr marL="68580" marR="68580" marT="0" marB="0"/>
                </a:tc>
                <a:tc>
                  <a:txBody>
                    <a:bodyPr/>
                    <a:lstStyle/>
                    <a:p>
                      <a:pPr marL="0" marR="0" algn="ctr">
                        <a:spcBef>
                          <a:spcPts val="0"/>
                        </a:spcBef>
                        <a:spcAft>
                          <a:spcPts val="0"/>
                        </a:spcAft>
                      </a:pPr>
                      <a:r>
                        <a:rPr lang="en-US" sz="3200">
                          <a:effectLst/>
                          <a:latin typeface="Times New Roman" pitchFamily="18" charset="0"/>
                          <a:cs typeface="Times New Roman" pitchFamily="18" charset="0"/>
                        </a:rPr>
                        <a:t>?</a:t>
                      </a:r>
                      <a:endParaRPr lang="en-US" sz="3200">
                        <a:effectLst/>
                        <a:latin typeface="Times New Roman" pitchFamily="18" charset="0"/>
                        <a:ea typeface="Times New Roman"/>
                        <a:cs typeface="Times New Roman" pitchFamily="18" charset="0"/>
                      </a:endParaRPr>
                    </a:p>
                  </a:txBody>
                  <a:tcPr marL="68580" marR="68580" marT="0" marB="0"/>
                </a:tc>
              </a:tr>
              <a:tr h="473825">
                <a:tc>
                  <a:txBody>
                    <a:bodyPr/>
                    <a:lstStyle/>
                    <a:p>
                      <a:pPr marL="0" marR="0" algn="ctr">
                        <a:spcBef>
                          <a:spcPts val="0"/>
                        </a:spcBef>
                        <a:spcAft>
                          <a:spcPts val="0"/>
                        </a:spcAft>
                      </a:pPr>
                      <a:r>
                        <a:rPr lang="en-US" sz="3200" dirty="0" err="1" smtClean="0">
                          <a:effectLst/>
                          <a:latin typeface="Times New Roman" pitchFamily="18" charset="0"/>
                          <a:cs typeface="Times New Roman" pitchFamily="18" charset="0"/>
                        </a:rPr>
                        <a:t>Trật</a:t>
                      </a:r>
                      <a:r>
                        <a:rPr lang="en-US" sz="3200" dirty="0" smtClean="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tự</a:t>
                      </a:r>
                      <a:endParaRPr lang="en-US" sz="3200" dirty="0">
                        <a:effectLst/>
                        <a:latin typeface="Times New Roman" pitchFamily="18" charset="0"/>
                        <a:ea typeface="Times New Roman"/>
                        <a:cs typeface="Times New Roman" pitchFamily="18" charset="0"/>
                      </a:endParaRPr>
                    </a:p>
                  </a:txBody>
                  <a:tcPr marL="68580" marR="68580" marT="0" marB="0"/>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800" dirty="0" smtClean="0">
                          <a:effectLst/>
                          <a:latin typeface="Times New Roman" pitchFamily="18" charset="0"/>
                          <a:ea typeface="+mn-ea"/>
                          <a:cs typeface="Times New Roman" pitchFamily="18" charset="0"/>
                        </a:rPr>
                        <a:t>x</a:t>
                      </a:r>
                      <a:endParaRPr lang="en-US" sz="2800" dirty="0" smtClean="0">
                        <a:effectLst/>
                        <a:latin typeface="Times New Roman" pitchFamily="18" charset="0"/>
                        <a:ea typeface="Times New Roman"/>
                        <a:cs typeface="Times New Roman" pitchFamily="18" charset="0"/>
                      </a:endParaRPr>
                    </a:p>
                    <a:p>
                      <a:pPr algn="ctr"/>
                      <a:endParaRPr lang="en-US" dirty="0"/>
                    </a:p>
                  </a:txBody>
                  <a:tcPr marL="68580" marR="68580" marT="0" marB="0"/>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800" dirty="0" smtClean="0">
                          <a:effectLst/>
                          <a:latin typeface="Times New Roman" pitchFamily="18" charset="0"/>
                          <a:ea typeface="+mn-ea"/>
                          <a:cs typeface="Times New Roman" pitchFamily="18" charset="0"/>
                        </a:rPr>
                        <a:t>x</a:t>
                      </a:r>
                      <a:endParaRPr lang="en-US" sz="2800" dirty="0" smtClean="0">
                        <a:effectLst/>
                        <a:latin typeface="Times New Roman" pitchFamily="18" charset="0"/>
                        <a:ea typeface="Times New Roman"/>
                        <a:cs typeface="Times New Roman" pitchFamily="18" charset="0"/>
                      </a:endParaRPr>
                    </a:p>
                    <a:p>
                      <a:pPr algn="ctr"/>
                      <a:endParaRPr lang="en-US" dirty="0"/>
                    </a:p>
                  </a:txBody>
                  <a:tcPr marL="68580" marR="68580" marT="0" marB="0"/>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800" dirty="0" smtClean="0">
                          <a:effectLst/>
                          <a:latin typeface="Times New Roman" pitchFamily="18" charset="0"/>
                          <a:ea typeface="+mn-ea"/>
                          <a:cs typeface="Times New Roman" pitchFamily="18" charset="0"/>
                        </a:rPr>
                        <a:t>x</a:t>
                      </a:r>
                      <a:endParaRPr lang="en-US" sz="2800" dirty="0" smtClean="0">
                        <a:effectLst/>
                        <a:latin typeface="Times New Roman" pitchFamily="18" charset="0"/>
                        <a:ea typeface="Times New Roman"/>
                        <a:cs typeface="Times New Roman" pitchFamily="18" charset="0"/>
                      </a:endParaRPr>
                    </a:p>
                    <a:p>
                      <a:pPr algn="ctr"/>
                      <a:endParaRPr lang="en-US" dirty="0"/>
                    </a:p>
                  </a:txBody>
                  <a:tcPr marL="68580" marR="68580" marT="0" marB="0"/>
                </a:tc>
                <a:tc>
                  <a:txBody>
                    <a:bodyPr/>
                    <a:lstStyle/>
                    <a:p>
                      <a:pPr marL="0" marR="0" algn="ctr">
                        <a:spcBef>
                          <a:spcPts val="0"/>
                        </a:spcBef>
                        <a:spcAft>
                          <a:spcPts val="0"/>
                        </a:spcAft>
                      </a:pPr>
                      <a:r>
                        <a:rPr lang="en-US" sz="3200" dirty="0">
                          <a:effectLst/>
                          <a:latin typeface="Times New Roman" pitchFamily="18" charset="0"/>
                          <a:cs typeface="Times New Roman" pitchFamily="18" charset="0"/>
                        </a:rPr>
                        <a:t>?</a:t>
                      </a:r>
                      <a:endParaRPr lang="en-US" sz="3200" dirty="0">
                        <a:effectLst/>
                        <a:latin typeface="Times New Roman" pitchFamily="18" charset="0"/>
                        <a:ea typeface="Times New Roman"/>
                        <a:cs typeface="Times New Roman" pitchFamily="18" charset="0"/>
                      </a:endParaRPr>
                    </a:p>
                  </a:txBody>
                  <a:tcPr marL="68580" marR="68580" marT="0" marB="0"/>
                </a:tc>
              </a:tr>
            </a:tbl>
          </a:graphicData>
        </a:graphic>
      </p:graphicFrame>
      <p:sp>
        <p:nvSpPr>
          <p:cNvPr id="16" name="Rectangle 15"/>
          <p:cNvSpPr/>
          <p:nvPr/>
        </p:nvSpPr>
        <p:spPr>
          <a:xfrm>
            <a:off x="1042907" y="314893"/>
            <a:ext cx="16683998" cy="646331"/>
          </a:xfrm>
          <a:prstGeom prst="rect">
            <a:avLst/>
          </a:prstGeom>
        </p:spPr>
        <p:txBody>
          <a:bodyPr wrap="square">
            <a:spAutoFit/>
          </a:bodyPr>
          <a:lstStyle/>
          <a:p>
            <a:r>
              <a:rPr lang="en-US" sz="3600" dirty="0" smtClean="0">
                <a:solidFill>
                  <a:srgbClr val="FF0000"/>
                </a:solidFill>
                <a:latin typeface="Times New Roman" pitchFamily="18" charset="0"/>
                <a:cs typeface="Times New Roman" pitchFamily="18" charset="0"/>
              </a:rPr>
              <a:t>THỰC HÀNH: ĐO MỘT SÔ CHỈ TIÊU MÔI TRƯỜNG NƯỚC NUÔI THUỶ SẢN</a:t>
            </a:r>
            <a:endParaRPr lang="en-US"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2606113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257300"/>
            <a:ext cx="15240000" cy="853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ction Button: Back or Previous 1">
            <a:hlinkClick r:id="rId3" action="ppaction://hlinksldjump" highlightClick="1"/>
          </p:cNvPr>
          <p:cNvSpPr/>
          <p:nvPr/>
        </p:nvSpPr>
        <p:spPr>
          <a:xfrm>
            <a:off x="17602200" y="9486900"/>
            <a:ext cx="685800" cy="6096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21399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xmlns="" id="{561D795D-15DB-D971-C02E-6E2D5ADCE9BB}"/>
              </a:ext>
            </a:extLst>
          </p:cNvPr>
          <p:cNvSpPr txBox="1">
            <a:spLocks/>
          </p:cNvSpPr>
          <p:nvPr/>
        </p:nvSpPr>
        <p:spPr>
          <a:xfrm>
            <a:off x="1856645" y="155234"/>
            <a:ext cx="14574711" cy="1007463"/>
          </a:xfrm>
          <a:prstGeom prst="rect">
            <a:avLst/>
          </a:prstGeom>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429">
              <a:lnSpc>
                <a:spcPct val="150000"/>
              </a:lnSpc>
              <a:defRPr/>
            </a:pPr>
            <a:r>
              <a:rPr lang="en-US" sz="4200" b="1">
                <a:solidFill>
                  <a:srgbClr val="FF0000"/>
                </a:solidFill>
                <a:latin typeface="Tahoma" panose="020B0604030504040204" pitchFamily="34" charset="0"/>
                <a:ea typeface="Tahoma" panose="020B0604030504040204" pitchFamily="34" charset="0"/>
                <a:cs typeface="Tahoma" panose="020B0604030504040204" pitchFamily="34" charset="0"/>
              </a:rPr>
              <a:t>NHÌN NHANH GHÉP TÀI</a:t>
            </a:r>
            <a:endParaRPr lang="en-US" sz="4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Rounded Corners 7">
            <a:extLst>
              <a:ext uri="{FF2B5EF4-FFF2-40B4-BE49-F238E27FC236}">
                <a16:creationId xmlns:a16="http://schemas.microsoft.com/office/drawing/2014/main" xmlns="" id="{8B5AC9AF-2017-948D-E3D6-C08C2A8BE4D9}"/>
              </a:ext>
            </a:extLst>
          </p:cNvPr>
          <p:cNvSpPr/>
          <p:nvPr/>
        </p:nvSpPr>
        <p:spPr>
          <a:xfrm>
            <a:off x="1991202" y="6584281"/>
            <a:ext cx="1770674" cy="17526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C</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Rounded Corners 9">
            <a:extLst>
              <a:ext uri="{FF2B5EF4-FFF2-40B4-BE49-F238E27FC236}">
                <a16:creationId xmlns:a16="http://schemas.microsoft.com/office/drawing/2014/main" xmlns="" id="{B550E299-6DAF-4F83-6A6C-0BCEF8B200C6}"/>
              </a:ext>
            </a:extLst>
          </p:cNvPr>
          <p:cNvSpPr/>
          <p:nvPr/>
        </p:nvSpPr>
        <p:spPr>
          <a:xfrm>
            <a:off x="4254235" y="6601045"/>
            <a:ext cx="1770674" cy="17526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H</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1" name="Rectangle: Rounded Corners 10">
            <a:extLst>
              <a:ext uri="{FF2B5EF4-FFF2-40B4-BE49-F238E27FC236}">
                <a16:creationId xmlns:a16="http://schemas.microsoft.com/office/drawing/2014/main" xmlns="" id="{CE199BD0-5E38-E04E-65A7-6BF816FE2379}"/>
              </a:ext>
            </a:extLst>
          </p:cNvPr>
          <p:cNvSpPr/>
          <p:nvPr/>
        </p:nvSpPr>
        <p:spPr>
          <a:xfrm>
            <a:off x="6410802" y="6584281"/>
            <a:ext cx="1770674" cy="17526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Ủ</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2" name="Rectangle: Rounded Corners 11">
            <a:extLst>
              <a:ext uri="{FF2B5EF4-FFF2-40B4-BE49-F238E27FC236}">
                <a16:creationId xmlns:a16="http://schemas.microsoft.com/office/drawing/2014/main" xmlns="" id="{95696EC7-01BC-887C-8B7E-5B573F5FC2BF}"/>
              </a:ext>
            </a:extLst>
          </p:cNvPr>
          <p:cNvSpPr/>
          <p:nvPr/>
        </p:nvSpPr>
        <p:spPr>
          <a:xfrm>
            <a:off x="8600683" y="6601045"/>
            <a:ext cx="1770674" cy="17526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Đ</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3" name="Rectangle: Rounded Corners 12">
            <a:extLst>
              <a:ext uri="{FF2B5EF4-FFF2-40B4-BE49-F238E27FC236}">
                <a16:creationId xmlns:a16="http://schemas.microsoft.com/office/drawing/2014/main" xmlns="" id="{9F7D4195-93C5-35A0-6FF1-07C75D2BCF14}"/>
              </a:ext>
            </a:extLst>
          </p:cNvPr>
          <p:cNvSpPr/>
          <p:nvPr/>
        </p:nvSpPr>
        <p:spPr>
          <a:xfrm>
            <a:off x="10810483" y="6584281"/>
            <a:ext cx="1770674" cy="17526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Ề</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4" name="Rectangle: Rounded Corners 13">
            <a:extLst>
              <a:ext uri="{FF2B5EF4-FFF2-40B4-BE49-F238E27FC236}">
                <a16:creationId xmlns:a16="http://schemas.microsoft.com/office/drawing/2014/main" xmlns="" id="{17258E2B-EB23-87A1-B477-65E3F3675CF5}"/>
              </a:ext>
            </a:extLst>
          </p:cNvPr>
          <p:cNvSpPr/>
          <p:nvPr/>
        </p:nvSpPr>
        <p:spPr>
          <a:xfrm>
            <a:off x="12967050" y="6584281"/>
            <a:ext cx="1770674" cy="17526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5</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5" name="Rectangle: Rounded Corners 14">
            <a:extLst>
              <a:ext uri="{FF2B5EF4-FFF2-40B4-BE49-F238E27FC236}">
                <a16:creationId xmlns:a16="http://schemas.microsoft.com/office/drawing/2014/main" xmlns="" id="{12E6DC43-DE6E-C70B-A98D-C2B383E24410}"/>
              </a:ext>
            </a:extLst>
          </p:cNvPr>
          <p:cNvSpPr/>
          <p:nvPr/>
        </p:nvSpPr>
        <p:spPr>
          <a:xfrm>
            <a:off x="1991202" y="3383881"/>
            <a:ext cx="1770674" cy="175260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H</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Rounded Corners 15">
            <a:extLst>
              <a:ext uri="{FF2B5EF4-FFF2-40B4-BE49-F238E27FC236}">
                <a16:creationId xmlns:a16="http://schemas.microsoft.com/office/drawing/2014/main" xmlns="" id="{B70B4764-5902-29F1-2804-858F5602E705}"/>
              </a:ext>
            </a:extLst>
          </p:cNvPr>
          <p:cNvSpPr/>
          <p:nvPr/>
        </p:nvSpPr>
        <p:spPr>
          <a:xfrm>
            <a:off x="12849618" y="3356886"/>
            <a:ext cx="1770674" cy="175260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Ủ</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7" name="Rectangle: Rounded Corners 16">
            <a:extLst>
              <a:ext uri="{FF2B5EF4-FFF2-40B4-BE49-F238E27FC236}">
                <a16:creationId xmlns:a16="http://schemas.microsoft.com/office/drawing/2014/main" xmlns="" id="{D8ACBD82-7C81-2664-4B13-616B074AEDF2}"/>
              </a:ext>
            </a:extLst>
          </p:cNvPr>
          <p:cNvSpPr/>
          <p:nvPr/>
        </p:nvSpPr>
        <p:spPr>
          <a:xfrm>
            <a:off x="10703826" y="3390900"/>
            <a:ext cx="1770674" cy="175260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5</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Rounded Corners 17">
            <a:extLst>
              <a:ext uri="{FF2B5EF4-FFF2-40B4-BE49-F238E27FC236}">
                <a16:creationId xmlns:a16="http://schemas.microsoft.com/office/drawing/2014/main" xmlns="" id="{1AC8740E-431A-BB19-1748-731001CB6008}"/>
              </a:ext>
            </a:extLst>
          </p:cNvPr>
          <p:cNvSpPr/>
          <p:nvPr/>
        </p:nvSpPr>
        <p:spPr>
          <a:xfrm>
            <a:off x="8548890" y="3383881"/>
            <a:ext cx="1770674" cy="175260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C</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9" name="Rectangle: Rounded Corners 18">
            <a:extLst>
              <a:ext uri="{FF2B5EF4-FFF2-40B4-BE49-F238E27FC236}">
                <a16:creationId xmlns:a16="http://schemas.microsoft.com/office/drawing/2014/main" xmlns="" id="{00E1B9BA-9625-944D-03C8-0FECB937357C}"/>
              </a:ext>
            </a:extLst>
          </p:cNvPr>
          <p:cNvSpPr/>
          <p:nvPr/>
        </p:nvSpPr>
        <p:spPr>
          <a:xfrm>
            <a:off x="4213998" y="3390900"/>
            <a:ext cx="1770674" cy="175260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Ề</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20" name="Rectangle: Rounded Corners 19">
            <a:extLst>
              <a:ext uri="{FF2B5EF4-FFF2-40B4-BE49-F238E27FC236}">
                <a16:creationId xmlns:a16="http://schemas.microsoft.com/office/drawing/2014/main" xmlns="" id="{1083924E-4D0F-B78A-D2D4-2F770BF999F5}"/>
              </a:ext>
            </a:extLst>
          </p:cNvPr>
          <p:cNvSpPr/>
          <p:nvPr/>
        </p:nvSpPr>
        <p:spPr>
          <a:xfrm>
            <a:off x="6393954" y="3356886"/>
            <a:ext cx="1770674" cy="175260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Đ</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1092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xmlns="" id="{BC9DC923-B3EC-4685-B448-CAE0E4FDCD57}"/>
              </a:ext>
            </a:extLst>
          </p:cNvPr>
          <p:cNvSpPr/>
          <p:nvPr/>
        </p:nvSpPr>
        <p:spPr>
          <a:xfrm>
            <a:off x="1924277" y="4457700"/>
            <a:ext cx="1109743" cy="180746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M</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Rounded Corners 15">
            <a:extLst>
              <a:ext uri="{FF2B5EF4-FFF2-40B4-BE49-F238E27FC236}">
                <a16:creationId xmlns:a16="http://schemas.microsoft.com/office/drawing/2014/main" xmlns="" id="{71DA80B0-F79A-4394-9DD8-781D35BAB4F4}"/>
              </a:ext>
            </a:extLst>
          </p:cNvPr>
          <p:cNvSpPr/>
          <p:nvPr/>
        </p:nvSpPr>
        <p:spPr>
          <a:xfrm>
            <a:off x="3626743" y="4400550"/>
            <a:ext cx="1109743" cy="180746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Ô</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7" name="Rectangle: Rounded Corners 16">
            <a:extLst>
              <a:ext uri="{FF2B5EF4-FFF2-40B4-BE49-F238E27FC236}">
                <a16:creationId xmlns:a16="http://schemas.microsoft.com/office/drawing/2014/main" xmlns="" id="{815C6146-5568-4407-850F-D22103084F99}"/>
              </a:ext>
            </a:extLst>
          </p:cNvPr>
          <p:cNvSpPr/>
          <p:nvPr/>
        </p:nvSpPr>
        <p:spPr>
          <a:xfrm>
            <a:off x="5329209" y="4400550"/>
            <a:ext cx="1109743" cy="180746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I</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Rounded Corners 17">
            <a:extLst>
              <a:ext uri="{FF2B5EF4-FFF2-40B4-BE49-F238E27FC236}">
                <a16:creationId xmlns:a16="http://schemas.microsoft.com/office/drawing/2014/main" xmlns="" id="{D6414168-8D6A-4293-9F87-3A77B9E28910}"/>
              </a:ext>
            </a:extLst>
          </p:cNvPr>
          <p:cNvSpPr/>
          <p:nvPr/>
        </p:nvSpPr>
        <p:spPr>
          <a:xfrm>
            <a:off x="6963803" y="4400550"/>
            <a:ext cx="1109743" cy="180746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T</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19" name="Rectangle: Rounded Corners 18">
            <a:extLst>
              <a:ext uri="{FF2B5EF4-FFF2-40B4-BE49-F238E27FC236}">
                <a16:creationId xmlns:a16="http://schemas.microsoft.com/office/drawing/2014/main" xmlns="" id="{1192EE0D-0D71-407F-A58F-5FB9638A1C91}"/>
              </a:ext>
            </a:extLst>
          </p:cNvPr>
          <p:cNvSpPr/>
          <p:nvPr/>
        </p:nvSpPr>
        <p:spPr>
          <a:xfrm>
            <a:off x="8589128" y="4381500"/>
            <a:ext cx="1109743" cy="180746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R</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20" name="Rectangle: Rounded Corners 19">
            <a:extLst>
              <a:ext uri="{FF2B5EF4-FFF2-40B4-BE49-F238E27FC236}">
                <a16:creationId xmlns:a16="http://schemas.microsoft.com/office/drawing/2014/main" xmlns="" id="{72819831-9734-4BB2-A4CF-03BD5DF67F59}"/>
              </a:ext>
            </a:extLst>
          </p:cNvPr>
          <p:cNvSpPr/>
          <p:nvPr/>
        </p:nvSpPr>
        <p:spPr>
          <a:xfrm>
            <a:off x="10226544" y="4383786"/>
            <a:ext cx="1109743" cy="180746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Ư</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21" name="Rectangle: Rounded Corners 20">
            <a:extLst>
              <a:ext uri="{FF2B5EF4-FFF2-40B4-BE49-F238E27FC236}">
                <a16:creationId xmlns:a16="http://schemas.microsoft.com/office/drawing/2014/main" xmlns="" id="{9259302A-3962-4F26-98D2-97DFEFCC2538}"/>
              </a:ext>
            </a:extLst>
          </p:cNvPr>
          <p:cNvSpPr/>
          <p:nvPr/>
        </p:nvSpPr>
        <p:spPr>
          <a:xfrm>
            <a:off x="11993605" y="4400550"/>
            <a:ext cx="1109743" cy="180746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Ờ</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22" name="Rectangle: Rounded Corners 21">
            <a:extLst>
              <a:ext uri="{FF2B5EF4-FFF2-40B4-BE49-F238E27FC236}">
                <a16:creationId xmlns:a16="http://schemas.microsoft.com/office/drawing/2014/main" xmlns="" id="{21BD1EF2-CF4E-4F65-AD3E-EA9136C33D78}"/>
              </a:ext>
            </a:extLst>
          </p:cNvPr>
          <p:cNvSpPr/>
          <p:nvPr/>
        </p:nvSpPr>
        <p:spPr>
          <a:xfrm>
            <a:off x="13732016" y="4402836"/>
            <a:ext cx="1109743" cy="180746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N</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23" name="Rectangle: Rounded Corners 22">
            <a:extLst>
              <a:ext uri="{FF2B5EF4-FFF2-40B4-BE49-F238E27FC236}">
                <a16:creationId xmlns:a16="http://schemas.microsoft.com/office/drawing/2014/main" xmlns="" id="{B63315BB-C232-4AD3-AD61-4628811D0644}"/>
              </a:ext>
            </a:extLst>
          </p:cNvPr>
          <p:cNvSpPr/>
          <p:nvPr/>
        </p:nvSpPr>
        <p:spPr>
          <a:xfrm>
            <a:off x="15470427" y="4362450"/>
            <a:ext cx="1109743" cy="180746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G</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Rounded Corners 23">
            <a:extLst>
              <a:ext uri="{FF2B5EF4-FFF2-40B4-BE49-F238E27FC236}">
                <a16:creationId xmlns:a16="http://schemas.microsoft.com/office/drawing/2014/main" xmlns="" id="{26107095-D55D-4E1E-9F51-6B34540138B1}"/>
              </a:ext>
            </a:extLst>
          </p:cNvPr>
          <p:cNvSpPr/>
          <p:nvPr/>
        </p:nvSpPr>
        <p:spPr>
          <a:xfrm>
            <a:off x="399527" y="6937248"/>
            <a:ext cx="1109743" cy="180746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N</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Rounded Corners 24">
            <a:extLst>
              <a:ext uri="{FF2B5EF4-FFF2-40B4-BE49-F238E27FC236}">
                <a16:creationId xmlns:a16="http://schemas.microsoft.com/office/drawing/2014/main" xmlns="" id="{0CED93E9-3BDE-4447-9659-FBCE42C4FF90}"/>
              </a:ext>
            </a:extLst>
          </p:cNvPr>
          <p:cNvSpPr/>
          <p:nvPr/>
        </p:nvSpPr>
        <p:spPr>
          <a:xfrm>
            <a:off x="2038250" y="6937248"/>
            <a:ext cx="1109743" cy="180746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U</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Rounded Corners 25">
            <a:extLst>
              <a:ext uri="{FF2B5EF4-FFF2-40B4-BE49-F238E27FC236}">
                <a16:creationId xmlns:a16="http://schemas.microsoft.com/office/drawing/2014/main" xmlns="" id="{C548CAD9-080B-4F55-A1A2-8D3C20FD0DDE}"/>
              </a:ext>
            </a:extLst>
          </p:cNvPr>
          <p:cNvSpPr/>
          <p:nvPr/>
        </p:nvSpPr>
        <p:spPr>
          <a:xfrm>
            <a:off x="3683363" y="6966966"/>
            <a:ext cx="1109743" cy="180746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Ô</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Rounded Corners 26">
            <a:extLst>
              <a:ext uri="{FF2B5EF4-FFF2-40B4-BE49-F238E27FC236}">
                <a16:creationId xmlns:a16="http://schemas.microsoft.com/office/drawing/2014/main" xmlns="" id="{734C3CD1-76C6-4F24-8F80-5D24E170E622}"/>
              </a:ext>
            </a:extLst>
          </p:cNvPr>
          <p:cNvSpPr/>
          <p:nvPr/>
        </p:nvSpPr>
        <p:spPr>
          <a:xfrm>
            <a:off x="5357685" y="6986016"/>
            <a:ext cx="1109743" cy="180746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I</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28" name="Rectangle: Rounded Corners 27">
            <a:extLst>
              <a:ext uri="{FF2B5EF4-FFF2-40B4-BE49-F238E27FC236}">
                <a16:creationId xmlns:a16="http://schemas.microsoft.com/office/drawing/2014/main" xmlns="" id="{B94E0F07-2EB0-4487-8B64-BAB560E73F61}"/>
              </a:ext>
            </a:extLst>
          </p:cNvPr>
          <p:cNvSpPr/>
          <p:nvPr/>
        </p:nvSpPr>
        <p:spPr>
          <a:xfrm>
            <a:off x="7014283" y="6986016"/>
            <a:ext cx="1109743" cy="180746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T</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29" name="Rectangle: Rounded Corners 28">
            <a:extLst>
              <a:ext uri="{FF2B5EF4-FFF2-40B4-BE49-F238E27FC236}">
                <a16:creationId xmlns:a16="http://schemas.microsoft.com/office/drawing/2014/main" xmlns="" id="{640E9D8F-FD51-4CE3-827C-853D43E574B8}"/>
              </a:ext>
            </a:extLst>
          </p:cNvPr>
          <p:cNvSpPr/>
          <p:nvPr/>
        </p:nvSpPr>
        <p:spPr>
          <a:xfrm>
            <a:off x="8670881" y="7005066"/>
            <a:ext cx="1109743" cy="180746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H</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30" name="Rectangle: Rounded Corners 29">
            <a:extLst>
              <a:ext uri="{FF2B5EF4-FFF2-40B4-BE49-F238E27FC236}">
                <a16:creationId xmlns:a16="http://schemas.microsoft.com/office/drawing/2014/main" xmlns="" id="{6B8AD262-759B-44B9-B40F-2B95EA75E9A1}"/>
              </a:ext>
            </a:extLst>
          </p:cNvPr>
          <p:cNvSpPr/>
          <p:nvPr/>
        </p:nvSpPr>
        <p:spPr>
          <a:xfrm>
            <a:off x="10375545" y="7005066"/>
            <a:ext cx="1109743" cy="180746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Ủ</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31" name="Rectangle: Rounded Corners 30">
            <a:extLst>
              <a:ext uri="{FF2B5EF4-FFF2-40B4-BE49-F238E27FC236}">
                <a16:creationId xmlns:a16="http://schemas.microsoft.com/office/drawing/2014/main" xmlns="" id="{9FF36228-8C7D-4725-AFA7-768B9191C002}"/>
              </a:ext>
            </a:extLst>
          </p:cNvPr>
          <p:cNvSpPr/>
          <p:nvPr/>
        </p:nvSpPr>
        <p:spPr>
          <a:xfrm>
            <a:off x="12038117" y="6928866"/>
            <a:ext cx="1109743" cy="180746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Y</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32" name="Rectangle: Rounded Corners 31">
            <a:extLst>
              <a:ext uri="{FF2B5EF4-FFF2-40B4-BE49-F238E27FC236}">
                <a16:creationId xmlns:a16="http://schemas.microsoft.com/office/drawing/2014/main" xmlns="" id="{8A1B3769-C7B1-4A93-86B8-40AE90CCF2E0}"/>
              </a:ext>
            </a:extLst>
          </p:cNvPr>
          <p:cNvSpPr/>
          <p:nvPr/>
        </p:nvSpPr>
        <p:spPr>
          <a:xfrm>
            <a:off x="13676840" y="6909816"/>
            <a:ext cx="1109743" cy="180746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S</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33" name="Rectangle: Rounded Corners 32">
            <a:extLst>
              <a:ext uri="{FF2B5EF4-FFF2-40B4-BE49-F238E27FC236}">
                <a16:creationId xmlns:a16="http://schemas.microsoft.com/office/drawing/2014/main" xmlns="" id="{174BC2CD-63CC-4FAB-8F19-75F29D17A469}"/>
              </a:ext>
            </a:extLst>
          </p:cNvPr>
          <p:cNvSpPr/>
          <p:nvPr/>
        </p:nvSpPr>
        <p:spPr>
          <a:xfrm>
            <a:off x="15330562" y="6937248"/>
            <a:ext cx="1109743" cy="180746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Ả</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34" name="Rectangle: Rounded Corners 33">
            <a:extLst>
              <a:ext uri="{FF2B5EF4-FFF2-40B4-BE49-F238E27FC236}">
                <a16:creationId xmlns:a16="http://schemas.microsoft.com/office/drawing/2014/main" xmlns="" id="{44AE6E59-7F1F-45DF-AB08-44087E23E10E}"/>
              </a:ext>
            </a:extLst>
          </p:cNvPr>
          <p:cNvSpPr/>
          <p:nvPr/>
        </p:nvSpPr>
        <p:spPr>
          <a:xfrm>
            <a:off x="16964613" y="6928866"/>
            <a:ext cx="1109743" cy="180746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N</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35" name="Rectangle: Rounded Corners 34">
            <a:extLst>
              <a:ext uri="{FF2B5EF4-FFF2-40B4-BE49-F238E27FC236}">
                <a16:creationId xmlns:a16="http://schemas.microsoft.com/office/drawing/2014/main" xmlns="" id="{9C4725AD-9D26-4ED1-A0EF-9681CB6F37B5}"/>
              </a:ext>
            </a:extLst>
          </p:cNvPr>
          <p:cNvSpPr/>
          <p:nvPr/>
        </p:nvSpPr>
        <p:spPr>
          <a:xfrm>
            <a:off x="2497455" y="1110842"/>
            <a:ext cx="1770674" cy="175260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C</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36" name="Rectangle: Rounded Corners 35">
            <a:extLst>
              <a:ext uri="{FF2B5EF4-FFF2-40B4-BE49-F238E27FC236}">
                <a16:creationId xmlns:a16="http://schemas.microsoft.com/office/drawing/2014/main" xmlns="" id="{9651A511-3C38-42E8-80C1-0F2D1738BE68}"/>
              </a:ext>
            </a:extLst>
          </p:cNvPr>
          <p:cNvSpPr/>
          <p:nvPr/>
        </p:nvSpPr>
        <p:spPr>
          <a:xfrm>
            <a:off x="13355871" y="1083847"/>
            <a:ext cx="1770674" cy="175260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5</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37" name="Rectangle: Rounded Corners 36">
            <a:extLst>
              <a:ext uri="{FF2B5EF4-FFF2-40B4-BE49-F238E27FC236}">
                <a16:creationId xmlns:a16="http://schemas.microsoft.com/office/drawing/2014/main" xmlns="" id="{7BDC3AD3-696A-4C42-9D27-8B9181A10173}"/>
              </a:ext>
            </a:extLst>
          </p:cNvPr>
          <p:cNvSpPr/>
          <p:nvPr/>
        </p:nvSpPr>
        <p:spPr>
          <a:xfrm>
            <a:off x="11210079" y="1117861"/>
            <a:ext cx="1770674" cy="175260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Ề</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38" name="Rectangle: Rounded Corners 37">
            <a:extLst>
              <a:ext uri="{FF2B5EF4-FFF2-40B4-BE49-F238E27FC236}">
                <a16:creationId xmlns:a16="http://schemas.microsoft.com/office/drawing/2014/main" xmlns="" id="{5ACD4B36-6EA6-498E-B9C0-9873E01B381E}"/>
              </a:ext>
            </a:extLst>
          </p:cNvPr>
          <p:cNvSpPr/>
          <p:nvPr/>
        </p:nvSpPr>
        <p:spPr>
          <a:xfrm>
            <a:off x="9055143" y="1110842"/>
            <a:ext cx="1770674" cy="175260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Đ</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39" name="Rectangle: Rounded Corners 38">
            <a:extLst>
              <a:ext uri="{FF2B5EF4-FFF2-40B4-BE49-F238E27FC236}">
                <a16:creationId xmlns:a16="http://schemas.microsoft.com/office/drawing/2014/main" xmlns="" id="{B0DFB30B-6D2E-4C1F-B2BA-4E9673F2A592}"/>
              </a:ext>
            </a:extLst>
          </p:cNvPr>
          <p:cNvSpPr/>
          <p:nvPr/>
        </p:nvSpPr>
        <p:spPr>
          <a:xfrm>
            <a:off x="4720251" y="1117861"/>
            <a:ext cx="1770674" cy="175260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H</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sp>
        <p:nvSpPr>
          <p:cNvPr id="40" name="Rectangle: Rounded Corners 39">
            <a:extLst>
              <a:ext uri="{FF2B5EF4-FFF2-40B4-BE49-F238E27FC236}">
                <a16:creationId xmlns:a16="http://schemas.microsoft.com/office/drawing/2014/main" xmlns="" id="{3166BFB8-C490-43EA-A4A0-8E4F72EE05EE}"/>
              </a:ext>
            </a:extLst>
          </p:cNvPr>
          <p:cNvSpPr/>
          <p:nvPr/>
        </p:nvSpPr>
        <p:spPr>
          <a:xfrm>
            <a:off x="6900207" y="1083847"/>
            <a:ext cx="1770674" cy="175260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dirty="0">
                <a:latin typeface="Tahoma" panose="020B0604030504040204" pitchFamily="34" charset="0"/>
                <a:ea typeface="Tahoma" panose="020B0604030504040204" pitchFamily="34" charset="0"/>
                <a:cs typeface="Tahoma" panose="020B0604030504040204" pitchFamily="34" charset="0"/>
              </a:rPr>
              <a:t>Ủ</a:t>
            </a:r>
            <a:endParaRPr lang="vi-VN" sz="8000" b="1" dirty="0">
              <a:latin typeface="Tahoma" panose="020B0604030504040204" pitchFamily="34" charset="0"/>
              <a:ea typeface="Tahoma" panose="020B0604030504040204" pitchFamily="34" charset="0"/>
              <a:cs typeface="Tahoma" panose="020B0604030504040204" pitchFamily="34" charset="0"/>
            </a:endParaRPr>
          </a:p>
        </p:txBody>
      </p:sp>
      <p:cxnSp>
        <p:nvCxnSpPr>
          <p:cNvPr id="3" name="Straight Connector 2">
            <a:extLst>
              <a:ext uri="{FF2B5EF4-FFF2-40B4-BE49-F238E27FC236}">
                <a16:creationId xmlns:a16="http://schemas.microsoft.com/office/drawing/2014/main" xmlns="" id="{9708F8B5-1833-44A2-AC28-89E6A1B39BA7}"/>
              </a:ext>
            </a:extLst>
          </p:cNvPr>
          <p:cNvCxnSpPr>
            <a:cxnSpLocks/>
          </p:cNvCxnSpPr>
          <p:nvPr/>
        </p:nvCxnSpPr>
        <p:spPr>
          <a:xfrm flipV="1">
            <a:off x="0" y="3314700"/>
            <a:ext cx="18288000" cy="17442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55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xmlns="" id="{2043393B-3CDE-4647-863F-60BE3357DD2F}"/>
              </a:ext>
            </a:extLst>
          </p:cNvPr>
          <p:cNvSpPr/>
          <p:nvPr/>
        </p:nvSpPr>
        <p:spPr>
          <a:xfrm>
            <a:off x="457200" y="1104900"/>
            <a:ext cx="7924800" cy="3429000"/>
          </a:xfrm>
          <a:prstGeom prst="clou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Môi</a:t>
            </a:r>
            <a:r>
              <a:rPr lang="en-US" sz="2800" dirty="0">
                <a:solidFill>
                  <a:srgbClr val="FF0000"/>
                </a:solidFill>
                <a:latin typeface="Times New Roman" panose="02020603050405020304" pitchFamily="18" charset="0"/>
                <a:cs typeface="Times New Roman" panose="02020603050405020304" pitchFamily="18" charset="0"/>
              </a:rPr>
              <a:t> tr</a:t>
            </a:r>
            <a:r>
              <a:rPr lang="vi-VN" sz="2800" dirty="0">
                <a:solidFill>
                  <a:srgbClr val="FF0000"/>
                </a:solidFill>
                <a:latin typeface="Times New Roman" panose="02020603050405020304" pitchFamily="18" charset="0"/>
                <a:cs typeface="Times New Roman" panose="02020603050405020304" pitchFamily="18" charset="0"/>
              </a:rPr>
              <a:t>ư</a:t>
            </a:r>
            <a:r>
              <a:rPr lang="en-US" sz="2800" dirty="0" err="1">
                <a:solidFill>
                  <a:srgbClr val="FF0000"/>
                </a:solidFill>
                <a:latin typeface="Times New Roman" panose="02020603050405020304" pitchFamily="18" charset="0"/>
                <a:cs typeface="Times New Roman" panose="02020603050405020304" pitchFamily="18" charset="0"/>
              </a:rPr>
              <a:t>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nuôi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thủy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a:t>
            </a:r>
          </a:p>
          <a:p>
            <a:pPr algn="ctr"/>
            <a:endParaRPr lang="vi-VN" sz="2800" dirty="0">
              <a:solidFill>
                <a:srgbClr val="FF0000"/>
              </a:solidFill>
            </a:endParaRPr>
          </a:p>
        </p:txBody>
      </p:sp>
      <p:sp>
        <p:nvSpPr>
          <p:cNvPr id="3" name="Oval 2">
            <a:extLst>
              <a:ext uri="{FF2B5EF4-FFF2-40B4-BE49-F238E27FC236}">
                <a16:creationId xmlns:a16="http://schemas.microsoft.com/office/drawing/2014/main" xmlns="" id="{93DFDC08-2524-45B3-8B10-94B33F779FD9}"/>
              </a:ext>
            </a:extLst>
          </p:cNvPr>
          <p:cNvSpPr/>
          <p:nvPr/>
        </p:nvSpPr>
        <p:spPr>
          <a:xfrm>
            <a:off x="8382000" y="1389611"/>
            <a:ext cx="9372600" cy="4876800"/>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70C0"/>
                </a:solidFill>
                <a:latin typeface="Times New Roman" pitchFamily="18" charset="0"/>
                <a:cs typeface="Times New Roman" pitchFamily="18" charset="0"/>
              </a:rPr>
              <a:t>Môi</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trường</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nuôi</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thuỷ</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sản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là</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môi</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trường</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nước</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được</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sử</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dụng</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để</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nuôi</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trồng</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các</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loài</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thuỷ</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sản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như</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cá</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tôm</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cua</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ốc</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Môi</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trường</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này</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có</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thể</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là</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ao</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hồ</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đầm</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sông</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biển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hoặc</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các</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lồng</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bè</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trên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mặt</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nước</a:t>
            </a:r>
            <a:r>
              <a:rPr lang="en-US" sz="3200" dirty="0">
                <a:solidFill>
                  <a:srgbClr val="0070C0"/>
                </a:solidFill>
                <a:latin typeface="Times New Roman" pitchFamily="18" charset="0"/>
                <a:cs typeface="Times New Roman" pitchFamily="18" charset="0"/>
              </a:rPr>
              <a:t>.</a:t>
            </a:r>
            <a:endParaRPr lang="vi-VN" sz="3200" dirty="0">
              <a:solidFill>
                <a:srgbClr val="0070C0"/>
              </a:solidFill>
              <a:latin typeface="Times New Roman" pitchFamily="18" charset="0"/>
              <a:cs typeface="Times New Roman" pitchFamily="18" charset="0"/>
            </a:endParaRPr>
          </a:p>
          <a:p>
            <a:pPr algn="ctr"/>
            <a:endParaRPr lang="vi-VN"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5905500"/>
            <a:ext cx="7961313" cy="345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404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xmlns="" name="Integral" id="{3577F8C9-A904-41D8-97D2-FD898F53F20E}" vid="{682D6EBE-8D36-4FF2-9DB3-F3D8D7B6715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2703</TotalTime>
  <Words>6704</Words>
  <PresentationFormat>Custom</PresentationFormat>
  <Paragraphs>803</Paragraphs>
  <Slides>68</Slides>
  <Notes>37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68</vt:i4>
      </vt:variant>
    </vt:vector>
  </HeadingPairs>
  <TitlesOfParts>
    <vt:vector size="80" baseType="lpstr">
      <vt:lpstr>Arial</vt:lpstr>
      <vt:lpstr>Calibri</vt:lpstr>
      <vt:lpstr>Tw Cen MT Condensed</vt:lpstr>
      <vt:lpstr>Wingdings 3</vt:lpstr>
      <vt:lpstr>One Little Font Bold</vt:lpstr>
      <vt:lpstr>Tahoma</vt:lpstr>
      <vt:lpstr>Baloo Thambi</vt:lpstr>
      <vt:lpstr>Tw Cen MT</vt:lpstr>
      <vt:lpstr>More Sugar</vt:lpstr>
      <vt:lpstr>Times New Roman</vt:lpstr>
      <vt:lpstr>Office Theme</vt:lpstr>
      <vt:lpstr>Integral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2024-07-27T09:53:47Z</dcterms:modified>
  <dc:identifier>DAFq-K5pKhs</dc:identifier>
</cp:coreProperties>
</file>