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0"/>
  </p:notesMasterIdLst>
  <p:sldIdLst>
    <p:sldId id="311" r:id="rId2"/>
    <p:sldId id="312" r:id="rId3"/>
    <p:sldId id="313" r:id="rId4"/>
    <p:sldId id="258" r:id="rId5"/>
    <p:sldId id="259" r:id="rId6"/>
    <p:sldId id="260" r:id="rId7"/>
    <p:sldId id="261" r:id="rId8"/>
    <p:sldId id="323" r:id="rId9"/>
    <p:sldId id="267" r:id="rId10"/>
    <p:sldId id="324" r:id="rId11"/>
    <p:sldId id="325" r:id="rId12"/>
    <p:sldId id="263" r:id="rId13"/>
    <p:sldId id="321" r:id="rId14"/>
    <p:sldId id="322" r:id="rId15"/>
    <p:sldId id="279" r:id="rId16"/>
    <p:sldId id="326" r:id="rId17"/>
    <p:sldId id="281" r:id="rId18"/>
    <p:sldId id="320" r:id="rId1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Roboto Condensed Light" panose="02000000000000000000" pitchFamily="2" charset="0"/>
      <p:regular r:id="rId22"/>
      <p:italic r:id="rId23"/>
    </p:embeddedFont>
    <p:embeddedFont>
      <p:font typeface="Delius" panose="020B0604020202020204" charset="0"/>
      <p:regular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04BDC9-42E9-4823-961A-558AFEF1D1E3}">
  <a:tblStyle styleId="{5204BDC9-42E9-4823-961A-558AFEF1D1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9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3510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95bae21e8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95bae21e8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93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95b965402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95b965402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174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a2609c4100_0_3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a2609c4100_0_3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92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638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638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638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a2609c4100_0_3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a2609c4100_0_3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92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a2609c4100_0_3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a2609c4100_0_3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92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2609c4100_0_3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2609c4100_0_3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145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2609c4100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2609c4100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96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76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20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53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21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5b965402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40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95b965402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95b965402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17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25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ac7537cc3f_0_2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ac7537cc3f_0_2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2715750" y="3894713"/>
            <a:ext cx="3712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2569500" y="1475992"/>
            <a:ext cx="4005000" cy="20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800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099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099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5386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5386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5386300" y="11844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5386300" y="15917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2_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6463350" y="6222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6463350" y="10296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6463350" y="246073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6463350" y="205339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6463350" y="38918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6463350" y="34844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343575" y="1687525"/>
            <a:ext cx="25695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5343575" y="3603325"/>
            <a:ext cx="2763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5397275" y="9526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13100" y="1248300"/>
            <a:ext cx="77178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3100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13100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5176725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176725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7863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3885000" y="1481500"/>
            <a:ext cx="36849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3887408" y="2971742"/>
            <a:ext cx="36849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952797" y="1520863"/>
            <a:ext cx="2971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952675" y="2266831"/>
            <a:ext cx="29718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338750" y="1597550"/>
            <a:ext cx="6464700" cy="14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340550" y="3100436"/>
            <a:ext cx="6464700" cy="5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7964" y="1181528"/>
            <a:ext cx="7017249" cy="16516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ĐẾN VỚI TIẾT HỌC HÔM NAY!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4" y="3441566"/>
            <a:ext cx="1481686" cy="1362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384">
            <a:off x="6330999" y="3073671"/>
            <a:ext cx="1084754" cy="17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408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7"/>
          <p:cNvSpPr txBox="1">
            <a:spLocks noGrp="1"/>
          </p:cNvSpPr>
          <p:nvPr>
            <p:ph type="title" idx="2"/>
          </p:nvPr>
        </p:nvSpPr>
        <p:spPr>
          <a:xfrm>
            <a:off x="804725" y="726593"/>
            <a:ext cx="2717793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lt1"/>
                </a:solidFill>
                <a:latin typeface="+mn-lt"/>
              </a:rPr>
              <a:t>Chứng</a:t>
            </a:r>
            <a:endParaRPr sz="24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2670" y="857293"/>
            <a:ext cx="33489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Luyện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tập</a:t>
            </a:r>
            <a:r>
              <a:rPr lang="en-US" sz="2000" b="1" dirty="0" smtClean="0">
                <a:solidFill>
                  <a:schemeClr val="tx1"/>
                </a:solidFill>
              </a:rPr>
              <a:t> 3: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Cho tam </a:t>
            </a:r>
            <a:r>
              <a:rPr lang="en-US" sz="2000" dirty="0" err="1" smtClean="0">
                <a:solidFill>
                  <a:schemeClr val="tx1"/>
                </a:solidFill>
              </a:rPr>
              <a:t>giác</a:t>
            </a:r>
            <a:r>
              <a:rPr lang="en-US" sz="2000" dirty="0" smtClean="0">
                <a:solidFill>
                  <a:schemeClr val="tx1"/>
                </a:solidFill>
              </a:rPr>
              <a:t> ABC 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c</a:t>
            </a:r>
            <a:r>
              <a:rPr lang="en-US" sz="2000" dirty="0" err="1" smtClean="0">
                <a:solidFill>
                  <a:schemeClr val="tx1"/>
                </a:solidFill>
              </a:rPr>
              <a:t>ó</a:t>
            </a:r>
            <a:r>
              <a:rPr lang="en-US" sz="2000" dirty="0" smtClean="0">
                <a:solidFill>
                  <a:schemeClr val="tx1"/>
                </a:solidFill>
              </a:rPr>
              <a:t> AB = 2cm, BC = 4cm.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So </a:t>
            </a:r>
            <a:r>
              <a:rPr lang="en-US" sz="2000" dirty="0" err="1" smtClean="0">
                <a:solidFill>
                  <a:schemeClr val="tx1"/>
                </a:solidFill>
              </a:rPr>
              <a:t>sánh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cạnh</a:t>
            </a:r>
            <a:r>
              <a:rPr lang="en-US" sz="2000" dirty="0" smtClean="0">
                <a:solidFill>
                  <a:schemeClr val="tx1"/>
                </a:solidFill>
              </a:rPr>
              <a:t> AC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AB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14923" y="1532538"/>
            <a:ext cx="31899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Luyện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3: </a:t>
            </a:r>
          </a:p>
          <a:p>
            <a:r>
              <a:rPr lang="vi-VN" sz="2000" dirty="0" smtClean="0"/>
              <a:t>Từ </a:t>
            </a:r>
            <a:r>
              <a:rPr lang="vi-VN" sz="2000" dirty="0"/>
              <a:t>nhận xét ta có:</a:t>
            </a:r>
            <a:endParaRPr lang="en-US" sz="2000" dirty="0"/>
          </a:p>
          <a:p>
            <a:r>
              <a:rPr lang="vi-VN" sz="2000" dirty="0"/>
              <a:t>BC – AB &lt; AC</a:t>
            </a:r>
            <a:endParaRPr lang="en-US" sz="2000" dirty="0"/>
          </a:p>
          <a:p>
            <a:r>
              <a:rPr lang="vi-VN" sz="2000" dirty="0"/>
              <a:t>2 &lt; AC nên AC &gt; AB</a:t>
            </a:r>
            <a:endParaRPr lang="en-US" sz="2000" dirty="0"/>
          </a:p>
        </p:txBody>
      </p:sp>
      <p:sp>
        <p:nvSpPr>
          <p:cNvPr id="6" name="Cloud 5"/>
          <p:cNvSpPr/>
          <p:nvPr/>
        </p:nvSpPr>
        <p:spPr>
          <a:xfrm>
            <a:off x="5974772" y="400050"/>
            <a:ext cx="1298864" cy="9195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GIẢI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/>
      <p:bldP spid="2" grpId="0"/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55"/>
          <p:cNvGrpSpPr/>
          <p:nvPr/>
        </p:nvGrpSpPr>
        <p:grpSpPr>
          <a:xfrm>
            <a:off x="1047215" y="934071"/>
            <a:ext cx="2643422" cy="2812195"/>
            <a:chOff x="2202650" y="2939175"/>
            <a:chExt cx="1146900" cy="1220125"/>
          </a:xfrm>
        </p:grpSpPr>
        <p:sp>
          <p:nvSpPr>
            <p:cNvPr id="1441" name="Google Shape;1441;p55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5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45573" y="1961908"/>
            <a:ext cx="2662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LUYỆN TẬP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42160" y="613064"/>
            <a:ext cx="40014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BÀI 1: </a:t>
            </a:r>
            <a:r>
              <a:rPr lang="en-US" sz="2000" dirty="0" smtClean="0"/>
              <a:t>Cho tam </a:t>
            </a:r>
            <a:r>
              <a:rPr lang="en-US" sz="2000" dirty="0" err="1" smtClean="0"/>
              <a:t>giác</a:t>
            </a:r>
            <a:r>
              <a:rPr lang="en-US" sz="2000" dirty="0" smtClean="0"/>
              <a:t> MNP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MN = 6cm, NP = 8cm, PM = 7cm.</a:t>
            </a:r>
          </a:p>
          <a:p>
            <a:r>
              <a:rPr lang="en-US" sz="2000" dirty="0" err="1" smtClean="0"/>
              <a:t>Tìm</a:t>
            </a:r>
            <a:r>
              <a:rPr lang="en-US" sz="2000" dirty="0" smtClean="0"/>
              <a:t> góc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, góc </a:t>
            </a:r>
            <a:r>
              <a:rPr lang="en-US" sz="2000" dirty="0" err="1" smtClean="0"/>
              <a:t>lớn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của</a:t>
            </a:r>
            <a:r>
              <a:rPr lang="en-US" sz="2000" dirty="0" smtClean="0"/>
              <a:t> tam </a:t>
            </a:r>
            <a:r>
              <a:rPr lang="en-US" sz="2000" dirty="0" err="1" smtClean="0"/>
              <a:t>giác</a:t>
            </a:r>
            <a:r>
              <a:rPr lang="en-US" sz="2000" dirty="0" smtClean="0"/>
              <a:t> MNP</a:t>
            </a:r>
            <a:r>
              <a:rPr lang="en-US" sz="2000" b="1" dirty="0" smtClean="0"/>
              <a:t>.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11191" y="2162216"/>
            <a:ext cx="66717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Giải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4671" y="2867889"/>
            <a:ext cx="28472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/>
              <a:t>Tam giác MNP có </a:t>
            </a:r>
            <a:endParaRPr lang="en-US" sz="2000" dirty="0" smtClean="0"/>
          </a:p>
          <a:p>
            <a:r>
              <a:rPr lang="vi-VN" sz="2000" dirty="0" smtClean="0"/>
              <a:t>cạnh </a:t>
            </a:r>
            <a:r>
              <a:rPr lang="vi-VN" sz="2000" dirty="0"/>
              <a:t>NP lớn nhất, </a:t>
            </a:r>
            <a:endParaRPr lang="en-US" sz="2000" dirty="0" smtClean="0"/>
          </a:p>
          <a:p>
            <a:r>
              <a:rPr lang="vi-VN" sz="2000" dirty="0" smtClean="0"/>
              <a:t>cạnh </a:t>
            </a:r>
            <a:r>
              <a:rPr lang="vi-VN" sz="2000" dirty="0"/>
              <a:t>MN nhỏ nhất nên </a:t>
            </a:r>
            <a:endParaRPr lang="en-US" sz="2000" dirty="0" smtClean="0"/>
          </a:p>
          <a:p>
            <a:r>
              <a:rPr lang="vi-VN" sz="2000" dirty="0" smtClean="0"/>
              <a:t>góc </a:t>
            </a:r>
            <a:r>
              <a:rPr lang="vi-VN" sz="2000" dirty="0"/>
              <a:t>M là góc lớn nhất, </a:t>
            </a:r>
            <a:endParaRPr lang="en-US" sz="2000" dirty="0" smtClean="0"/>
          </a:p>
          <a:p>
            <a:r>
              <a:rPr lang="vi-VN" sz="2000" dirty="0" smtClean="0"/>
              <a:t>góc </a:t>
            </a:r>
            <a:r>
              <a:rPr lang="vi-VN" sz="2000" dirty="0"/>
              <a:t>P là góc nhỏ nhất</a:t>
            </a:r>
            <a:r>
              <a:rPr lang="vi-VN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19763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010382" y="590764"/>
            <a:ext cx="1099335" cy="523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</a:rPr>
              <a:t>Giải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5360" y="1368792"/>
            <a:ext cx="3957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Nếu dừng ở N thì quãng đường đi bộ là NT</a:t>
            </a:r>
            <a:endParaRPr lang="en-US" sz="2000" dirty="0"/>
          </a:p>
          <a:p>
            <a:r>
              <a:rPr lang="vi-VN" sz="2000" dirty="0"/>
              <a:t>Nếu dừng ở P thì quãng đường đi bộ là PT</a:t>
            </a:r>
            <a:endParaRPr lang="en-US" sz="2000" dirty="0"/>
          </a:p>
          <a:p>
            <a:r>
              <a:rPr lang="vi-VN" sz="2000" dirty="0"/>
              <a:t>Vì góc P nhỏ hơn góc N nên </a:t>
            </a:r>
            <a:endParaRPr lang="en-US" sz="2000" dirty="0" smtClean="0"/>
          </a:p>
          <a:p>
            <a:r>
              <a:rPr lang="vi-VN" sz="2000" dirty="0" smtClean="0"/>
              <a:t>NT </a:t>
            </a:r>
            <a:r>
              <a:rPr lang="vi-VN" sz="2000" dirty="0"/>
              <a:t>&lt; PT.</a:t>
            </a:r>
            <a:endParaRPr lang="en-US" sz="2000" dirty="0"/>
          </a:p>
          <a:p>
            <a:r>
              <a:rPr lang="vi-VN" sz="2000" dirty="0"/>
              <a:t>Vậy hoa xuống ở điểm </a:t>
            </a:r>
            <a:r>
              <a:rPr lang="vi-VN" sz="2000" dirty="0" smtClean="0"/>
              <a:t>N</a:t>
            </a:r>
            <a:r>
              <a:rPr lang="en-US" sz="2000" dirty="0" smtClean="0"/>
              <a:t> </a:t>
            </a:r>
            <a:r>
              <a:rPr lang="vi-VN" sz="2000" dirty="0" smtClean="0"/>
              <a:t>th</a:t>
            </a:r>
            <a:r>
              <a:rPr lang="en-US" sz="2000" dirty="0" smtClean="0"/>
              <a:t>ì </a:t>
            </a:r>
            <a:r>
              <a:rPr lang="vi-VN" sz="2000" dirty="0" smtClean="0"/>
              <a:t>quãng </a:t>
            </a:r>
            <a:r>
              <a:rPr lang="vi-VN" sz="2000" dirty="0"/>
              <a:t>đường sẽ ngắn hơn.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937899"/>
              </p:ext>
            </p:extLst>
          </p:nvPr>
        </p:nvGraphicFramePr>
        <p:xfrm>
          <a:off x="540329" y="2597718"/>
          <a:ext cx="3730336" cy="211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Bitmap Image" r:id="rId4" imgW="2095793" imgH="1295238" progId="Paint.Picture">
                  <p:embed/>
                </p:oleObj>
              </mc:Choice>
              <mc:Fallback>
                <p:oleObj name="Bitmap Image" r:id="rId4" imgW="2095793" imgH="12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29" y="2597718"/>
                        <a:ext cx="3730336" cy="2110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5409" y="590764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Bài</a:t>
            </a:r>
            <a:r>
              <a:rPr lang="en-US" sz="2000" b="1" dirty="0" smtClean="0"/>
              <a:t> 2: SGK/76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1332" y="1077844"/>
            <a:ext cx="45255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Bạn</a:t>
            </a:r>
            <a:r>
              <a:rPr lang="en-US" sz="1600" dirty="0" smtClean="0"/>
              <a:t> </a:t>
            </a:r>
            <a:r>
              <a:rPr lang="en-US" sz="1600" dirty="0" err="1" smtClean="0"/>
              <a:t>Hoa</a:t>
            </a:r>
            <a:r>
              <a:rPr lang="en-US" sz="1600" dirty="0" smtClean="0"/>
              <a:t> </a:t>
            </a:r>
            <a:r>
              <a:rPr lang="en-US" sz="1600" dirty="0" err="1" smtClean="0"/>
              <a:t>đi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từ</a:t>
            </a:r>
            <a:r>
              <a:rPr lang="en-US" sz="1600" dirty="0" smtClean="0"/>
              <a:t>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đến</a:t>
            </a:r>
            <a:r>
              <a:rPr lang="en-US" sz="1600" dirty="0" smtClean="0"/>
              <a:t> </a:t>
            </a:r>
            <a:r>
              <a:rPr lang="en-US" sz="1600" dirty="0" err="1" smtClean="0"/>
              <a:t>trường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bằng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cách</a:t>
            </a:r>
            <a:r>
              <a:rPr lang="en-US" sz="1600" dirty="0" smtClean="0"/>
              <a:t> </a:t>
            </a:r>
            <a:r>
              <a:rPr lang="en-US" sz="1600" dirty="0" err="1" smtClean="0"/>
              <a:t>đi</a:t>
            </a:r>
            <a:r>
              <a:rPr lang="en-US" sz="1600" dirty="0" smtClean="0"/>
              <a:t> </a:t>
            </a:r>
            <a:r>
              <a:rPr lang="en-US" sz="1600" dirty="0" err="1" smtClean="0"/>
              <a:t>xe</a:t>
            </a:r>
            <a:r>
              <a:rPr lang="en-US" sz="1600" dirty="0" smtClean="0"/>
              <a:t> bus </a:t>
            </a:r>
            <a:r>
              <a:rPr lang="en-US" sz="1600" dirty="0" err="1" smtClean="0"/>
              <a:t>dọc</a:t>
            </a:r>
            <a:r>
              <a:rPr lang="en-US" sz="1600" dirty="0" smtClean="0"/>
              <a:t> </a:t>
            </a:r>
            <a:r>
              <a:rPr lang="en-US" sz="1600" dirty="0" err="1" smtClean="0"/>
              <a:t>theo</a:t>
            </a:r>
            <a:r>
              <a:rPr lang="en-US" sz="1600" dirty="0" smtClean="0"/>
              <a:t> </a:t>
            </a:r>
            <a:r>
              <a:rPr lang="en-US" sz="1600" dirty="0" err="1" smtClean="0"/>
              <a:t>đường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Lê</a:t>
            </a:r>
            <a:r>
              <a:rPr lang="en-US" sz="1600" dirty="0" smtClean="0"/>
              <a:t> </a:t>
            </a:r>
            <a:r>
              <a:rPr lang="en-US" sz="1600" dirty="0" err="1" smtClean="0"/>
              <a:t>Quý</a:t>
            </a:r>
            <a:r>
              <a:rPr lang="en-US" sz="1600" dirty="0" smtClean="0"/>
              <a:t> </a:t>
            </a:r>
            <a:r>
              <a:rPr lang="en-US" sz="1600" dirty="0" err="1" smtClean="0"/>
              <a:t>Đôn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xuống</a:t>
            </a:r>
            <a:r>
              <a:rPr lang="en-US" sz="1600" dirty="0"/>
              <a:t> </a:t>
            </a:r>
            <a:r>
              <a:rPr lang="en-US" sz="1600" dirty="0" err="1" smtClean="0"/>
              <a:t>xe</a:t>
            </a:r>
            <a:r>
              <a:rPr lang="en-US" sz="1600" dirty="0" smtClean="0"/>
              <a:t> </a:t>
            </a:r>
            <a:r>
              <a:rPr lang="en-US" sz="1600" dirty="0" err="1" smtClean="0"/>
              <a:t>tại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hai</a:t>
            </a:r>
            <a:r>
              <a:rPr lang="en-US" sz="1600" dirty="0" smtClean="0"/>
              <a:t> </a:t>
            </a:r>
            <a:r>
              <a:rPr lang="en-US" sz="1600" dirty="0" err="1" smtClean="0"/>
              <a:t>điểm</a:t>
            </a:r>
            <a:r>
              <a:rPr lang="en-US" sz="1600" dirty="0" smtClean="0"/>
              <a:t> </a:t>
            </a:r>
            <a:r>
              <a:rPr lang="en-US" sz="1600" dirty="0" err="1" smtClean="0"/>
              <a:t>dừng</a:t>
            </a:r>
            <a:r>
              <a:rPr lang="en-US" sz="1600" dirty="0" smtClean="0"/>
              <a:t> N </a:t>
            </a:r>
          </a:p>
          <a:p>
            <a:r>
              <a:rPr lang="en-US" sz="1600" dirty="0" err="1" smtClean="0"/>
              <a:t>hoặc</a:t>
            </a:r>
            <a:r>
              <a:rPr lang="en-US" sz="1600" dirty="0" smtClean="0"/>
              <a:t> P,  </a:t>
            </a:r>
            <a:r>
              <a:rPr lang="en-US" sz="1600" dirty="0" err="1" smtClean="0"/>
              <a:t>rồi</a:t>
            </a:r>
            <a:r>
              <a:rPr lang="en-US" sz="1600" dirty="0" smtClean="0"/>
              <a:t> </a:t>
            </a:r>
            <a:r>
              <a:rPr lang="en-US" sz="1600" dirty="0" err="1" smtClean="0"/>
              <a:t>từ</a:t>
            </a:r>
            <a:r>
              <a:rPr lang="en-US" sz="1600" dirty="0" smtClean="0"/>
              <a:t> </a:t>
            </a:r>
            <a:r>
              <a:rPr lang="en-US" sz="1600" dirty="0" err="1" smtClean="0"/>
              <a:t>đó</a:t>
            </a:r>
            <a:r>
              <a:rPr lang="en-US" sz="1600" dirty="0" smtClean="0"/>
              <a:t> </a:t>
            </a:r>
            <a:r>
              <a:rPr lang="en-US" sz="1600" dirty="0" err="1" smtClean="0"/>
              <a:t>đi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đến</a:t>
            </a:r>
            <a:r>
              <a:rPr lang="en-US" sz="1600" dirty="0" smtClean="0"/>
              <a:t> </a:t>
            </a:r>
            <a:r>
              <a:rPr lang="en-US" sz="1600" dirty="0" err="1" smtClean="0"/>
              <a:t>trường</a:t>
            </a:r>
            <a:r>
              <a:rPr lang="en-US" sz="1600" dirty="0" smtClean="0"/>
              <a:t> T (</a:t>
            </a:r>
            <a:r>
              <a:rPr lang="en-US" sz="1600" dirty="0" err="1" smtClean="0"/>
              <a:t>hình</a:t>
            </a:r>
            <a:r>
              <a:rPr lang="en-US" sz="1600" dirty="0" smtClean="0"/>
              <a:t> 22). </a:t>
            </a:r>
          </a:p>
          <a:p>
            <a:r>
              <a:rPr lang="en-US" sz="1600" dirty="0" err="1" smtClean="0"/>
              <a:t>Bạn</a:t>
            </a:r>
            <a:r>
              <a:rPr lang="en-US" sz="1600" dirty="0" smtClean="0"/>
              <a:t> </a:t>
            </a:r>
            <a:r>
              <a:rPr lang="en-US" sz="1600" dirty="0" err="1" smtClean="0"/>
              <a:t>Hoa</a:t>
            </a:r>
            <a:r>
              <a:rPr lang="en-US" sz="1600" dirty="0" smtClean="0"/>
              <a:t> </a:t>
            </a:r>
            <a:r>
              <a:rPr lang="en-US" sz="1600" dirty="0" err="1" smtClean="0"/>
              <a:t>nên</a:t>
            </a:r>
            <a:r>
              <a:rPr lang="en-US" sz="1600" dirty="0" smtClean="0"/>
              <a:t> </a:t>
            </a:r>
            <a:r>
              <a:rPr lang="en-US" sz="1600" dirty="0" err="1" smtClean="0"/>
              <a:t>xuống</a:t>
            </a:r>
            <a:r>
              <a:rPr lang="en-US" sz="1600" dirty="0" smtClean="0"/>
              <a:t> ở </a:t>
            </a:r>
            <a:r>
              <a:rPr lang="en-US" sz="1600" dirty="0" err="1" smtClean="0"/>
              <a:t>điểm</a:t>
            </a:r>
            <a:r>
              <a:rPr lang="en-US" sz="1600" dirty="0" smtClean="0"/>
              <a:t> </a:t>
            </a:r>
            <a:r>
              <a:rPr lang="en-US" sz="1600" dirty="0" err="1" smtClean="0"/>
              <a:t>dừng</a:t>
            </a:r>
            <a:r>
              <a:rPr lang="en-US" sz="1600" dirty="0" smtClean="0"/>
              <a:t> </a:t>
            </a:r>
            <a:r>
              <a:rPr lang="en-US" sz="1600" dirty="0" err="1" smtClean="0"/>
              <a:t>nào</a:t>
            </a:r>
            <a:r>
              <a:rPr lang="en-US" sz="1600" dirty="0" smtClean="0"/>
              <a:t> </a:t>
            </a:r>
            <a:r>
              <a:rPr lang="en-US" sz="1600" dirty="0" err="1" smtClean="0"/>
              <a:t>để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quãng</a:t>
            </a:r>
            <a:r>
              <a:rPr lang="en-US" sz="1600" dirty="0" smtClean="0"/>
              <a:t> </a:t>
            </a:r>
            <a:r>
              <a:rPr lang="en-US" sz="1600" dirty="0" err="1" smtClean="0"/>
              <a:t>đường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đi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đến</a:t>
            </a:r>
            <a:r>
              <a:rPr lang="en-US" sz="1600" dirty="0" smtClean="0"/>
              <a:t> </a:t>
            </a:r>
            <a:r>
              <a:rPr lang="en-US" sz="1600" dirty="0" err="1" smtClean="0"/>
              <a:t>trường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ngắn</a:t>
            </a:r>
            <a:r>
              <a:rPr lang="en-US" sz="1600" dirty="0" smtClean="0"/>
              <a:t> </a:t>
            </a:r>
            <a:r>
              <a:rPr lang="en-US" sz="1600" dirty="0" err="1" smtClean="0"/>
              <a:t>hơn</a:t>
            </a:r>
            <a:r>
              <a:rPr lang="en-US" sz="1600" dirty="0"/>
              <a:t>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154" y="209915"/>
            <a:ext cx="3834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SGK/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77: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góc 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D, E, 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E; 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G; G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26).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BA, BD, BE, BG, BC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10382" y="289425"/>
            <a:ext cx="1099335" cy="523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</a:rPr>
              <a:t>Giải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43796" y="921979"/>
            <a:ext cx="3957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Tam giác ABD có góc A là góc tù nên BD &gt; AB</a:t>
            </a:r>
            <a:endParaRPr lang="en-US" sz="2000" dirty="0"/>
          </a:p>
          <a:p>
            <a:r>
              <a:rPr lang="vi-VN" sz="2000" dirty="0"/>
              <a:t>Tam giác BDE có góc D là góc tù nên BE &gt; AB</a:t>
            </a:r>
            <a:endParaRPr lang="en-US" sz="2000" dirty="0"/>
          </a:p>
          <a:p>
            <a:r>
              <a:rPr lang="vi-VN" sz="2000" dirty="0"/>
              <a:t> ( D là góc ngoài tam giác ABD)</a:t>
            </a:r>
            <a:endParaRPr lang="en-US" sz="2000" dirty="0"/>
          </a:p>
          <a:p>
            <a:r>
              <a:rPr lang="vi-VN" sz="2000" dirty="0"/>
              <a:t>Tương tự suy ra kết quả:</a:t>
            </a:r>
            <a:endParaRPr lang="en-US" sz="2000" dirty="0"/>
          </a:p>
          <a:p>
            <a:r>
              <a:rPr lang="vi-VN" sz="2000" dirty="0"/>
              <a:t>AB &lt; BD &lt; BE &lt; BG &lt; BC</a:t>
            </a:r>
            <a:endParaRPr lang="en-US" sz="20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5814386" y="3135258"/>
            <a:ext cx="2417164" cy="163359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649289"/>
              </p:ext>
            </p:extLst>
          </p:nvPr>
        </p:nvGraphicFramePr>
        <p:xfrm>
          <a:off x="509154" y="2763982"/>
          <a:ext cx="3834245" cy="200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Bitmap Image" r:id="rId5" imgW="1838095" imgH="1228571" progId="Paint.Picture">
                  <p:embed/>
                </p:oleObj>
              </mc:Choice>
              <mc:Fallback>
                <p:oleObj name="Bitmap Image" r:id="rId5" imgW="1838095" imgH="1228571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54" y="2763982"/>
                        <a:ext cx="3834245" cy="20048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3974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154" y="1061977"/>
            <a:ext cx="3834245" cy="263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SGK/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77: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8cm; 3cm; 5cm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8cm; 5cm; 4cm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8cm; 5cm; 2cm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10382" y="590764"/>
            <a:ext cx="1099335" cy="523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</a:rPr>
              <a:t>Giải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5360" y="1368792"/>
            <a:ext cx="3957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a và c không thể là độ dài 3 cạnh của tam giác. Vì 5 + 3 và 5 + 2 không lớn hơn 8.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5814386" y="3135258"/>
            <a:ext cx="2417164" cy="163359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24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55"/>
          <p:cNvGrpSpPr/>
          <p:nvPr/>
        </p:nvGrpSpPr>
        <p:grpSpPr>
          <a:xfrm>
            <a:off x="1047215" y="934071"/>
            <a:ext cx="2643422" cy="2812195"/>
            <a:chOff x="2202650" y="2939175"/>
            <a:chExt cx="1146900" cy="1220125"/>
          </a:xfrm>
        </p:grpSpPr>
        <p:sp>
          <p:nvSpPr>
            <p:cNvPr id="1441" name="Google Shape;1441;p55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5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17382" y="1961908"/>
            <a:ext cx="245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VẬN DỤNG</a:t>
            </a:r>
            <a:endParaRPr lang="en-US" sz="32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997557" y="444733"/>
            <a:ext cx="1933180" cy="833349"/>
          </a:xfrm>
          <a:prstGeom prst="wedgeRoundRectCallout">
            <a:avLst>
              <a:gd name="adj1" fmla="val -34759"/>
              <a:gd name="adj2" fmla="val 753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3: SGK/76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7083" y="1727200"/>
            <a:ext cx="42706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Theo bất đẳng thức tam giác ta có:</a:t>
            </a:r>
            <a:endParaRPr lang="en-US" sz="2000" dirty="0"/>
          </a:p>
          <a:p>
            <a:r>
              <a:rPr lang="vi-VN" sz="2000" dirty="0"/>
              <a:t>AB &lt; AC + BC</a:t>
            </a:r>
            <a:endParaRPr lang="en-US" sz="2000" dirty="0"/>
          </a:p>
          <a:p>
            <a:r>
              <a:rPr lang="vi-VN" sz="2000" dirty="0"/>
              <a:t>AB &lt; 20 + 75 = 95</a:t>
            </a:r>
            <a:endParaRPr lang="en-US" sz="2000" dirty="0"/>
          </a:p>
          <a:p>
            <a:r>
              <a:rPr lang="vi-VN" sz="2000" dirty="0"/>
              <a:t>Do sóng 4G có thể phủ sóng 100km </a:t>
            </a:r>
            <a:endParaRPr lang="en-US" sz="2000" dirty="0" smtClean="0"/>
          </a:p>
          <a:p>
            <a:r>
              <a:rPr lang="vi-VN" sz="2000" dirty="0" smtClean="0"/>
              <a:t>nên </a:t>
            </a:r>
            <a:r>
              <a:rPr lang="vi-VN" sz="2000" dirty="0"/>
              <a:t>có thể phủ sóng tới đảo.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1350353" y="703470"/>
            <a:ext cx="1933180" cy="833349"/>
          </a:xfrm>
          <a:prstGeom prst="wedgeRoundRectCallout">
            <a:avLst>
              <a:gd name="adj1" fmla="val -34759"/>
              <a:gd name="adj2" fmla="val 753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5: SGK/77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639" y="1955793"/>
            <a:ext cx="42706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Các điểm ABH tạo thành một tam giác</a:t>
            </a:r>
            <a:endParaRPr lang="en-US" sz="2000" dirty="0"/>
          </a:p>
          <a:p>
            <a:r>
              <a:rPr lang="vi-VN" sz="2000" dirty="0"/>
              <a:t>BH = 0,5 m thì BH + AH không lớn hơm AB nên bạn Huê sai.</a:t>
            </a:r>
            <a:endParaRPr lang="en-US" sz="2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669544" y="596095"/>
            <a:ext cx="1933180" cy="833349"/>
          </a:xfrm>
          <a:prstGeom prst="wedgeRoundRectCallout">
            <a:avLst>
              <a:gd name="adj1" fmla="val -34759"/>
              <a:gd name="adj2" fmla="val 753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6: SGK/77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779840" y="1681824"/>
                <a:ext cx="4104387" cy="2564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dirty="0" smtClean="0"/>
                  <a:t>a) A, B, C tạo thành một tam giác</a:t>
                </a:r>
                <a:endParaRPr lang="en-US" sz="2000" dirty="0"/>
              </a:p>
              <a:p>
                <a:r>
                  <a:rPr lang="vi-VN" sz="2000" dirty="0"/>
                  <a:t>Tam giác ABC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sz="2000" b="0" i="1" dirty="0" smtClean="0">
                        <a:latin typeface="Cambria Math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vi-VN" sz="2000" dirty="0" smtClean="0"/>
                  <a:t> </a:t>
                </a:r>
                <a:endParaRPr lang="en-US" sz="2000" dirty="0" smtClean="0"/>
              </a:p>
              <a:p>
                <a:r>
                  <a:rPr lang="vi-VN" sz="2000" dirty="0" smtClean="0"/>
                  <a:t>nên </a:t>
                </a:r>
                <a:r>
                  <a:rPr lang="vi-VN" sz="2000" dirty="0"/>
                  <a:t>BC &gt; AC. </a:t>
                </a:r>
                <a:endParaRPr lang="en-US" sz="2000" dirty="0" smtClean="0"/>
              </a:p>
              <a:p>
                <a:r>
                  <a:rPr lang="vi-VN" sz="2000" dirty="0" smtClean="0"/>
                  <a:t>Vậy </a:t>
                </a:r>
                <a:r>
                  <a:rPr lang="vi-VN" sz="2000" dirty="0"/>
                  <a:t>đường dây điện xuất phát từ chạm </a:t>
                </a:r>
                <a:r>
                  <a:rPr lang="vi-VN" sz="2000" dirty="0" smtClean="0"/>
                  <a:t>A </a:t>
                </a:r>
                <a:r>
                  <a:rPr lang="vi-VN" sz="2000" dirty="0"/>
                  <a:t>đến C ngắn hơn.</a:t>
                </a:r>
                <a:endParaRPr lang="en-US" sz="2000" dirty="0"/>
              </a:p>
              <a:p>
                <a:r>
                  <a:rPr lang="vi-VN" sz="2000" dirty="0"/>
                  <a:t>b) Bạn bình ước lượng như thế </a:t>
                </a:r>
                <a:endParaRPr lang="en-US" sz="2000" dirty="0" smtClean="0"/>
              </a:p>
              <a:p>
                <a:r>
                  <a:rPr lang="vi-VN" sz="2000" dirty="0" smtClean="0"/>
                  <a:t>là </a:t>
                </a:r>
                <a:r>
                  <a:rPr lang="vi-VN" sz="2000" dirty="0"/>
                  <a:t>sai vì </a:t>
                </a:r>
                <a:endParaRPr lang="en-US" sz="2000" dirty="0"/>
              </a:p>
              <a:p>
                <a:r>
                  <a:rPr lang="vi-VN" sz="2000" dirty="0"/>
                  <a:t>AC + BC &gt; AB = 6230m.</a:t>
                </a:r>
                <a:endParaRPr lang="en-US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40" y="1681824"/>
                <a:ext cx="4104387" cy="2564998"/>
              </a:xfrm>
              <a:prstGeom prst="rect">
                <a:avLst/>
              </a:prstGeom>
              <a:blipFill rotWithShape="1">
                <a:blip r:embed="rId3"/>
                <a:stretch>
                  <a:fillRect l="-1486" t="-950" b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2306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10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57"/>
          <p:cNvSpPr/>
          <p:nvPr/>
        </p:nvSpPr>
        <p:spPr>
          <a:xfrm rot="1244805">
            <a:off x="1734136" y="2259991"/>
            <a:ext cx="1482831" cy="117118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8" name="Google Shape;1478;p57"/>
          <p:cNvGrpSpPr/>
          <p:nvPr/>
        </p:nvGrpSpPr>
        <p:grpSpPr>
          <a:xfrm>
            <a:off x="841018" y="1554026"/>
            <a:ext cx="1356364" cy="1291820"/>
            <a:chOff x="1938604" y="1358625"/>
            <a:chExt cx="1232946" cy="1174275"/>
          </a:xfrm>
        </p:grpSpPr>
        <p:sp>
          <p:nvSpPr>
            <p:cNvPr id="1479" name="Google Shape;1479;p57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57"/>
          <p:cNvSpPr txBox="1"/>
          <p:nvPr/>
        </p:nvSpPr>
        <p:spPr>
          <a:xfrm>
            <a:off x="947369" y="1832818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01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0494" y="295613"/>
            <a:ext cx="1096128" cy="4502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473;p57"/>
          <p:cNvSpPr txBox="1">
            <a:spLocks/>
          </p:cNvSpPr>
          <p:nvPr/>
        </p:nvSpPr>
        <p:spPr>
          <a:xfrm>
            <a:off x="2265994" y="527248"/>
            <a:ext cx="5190307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vi-VN" sz="3200" dirty="0" smtClean="0">
                <a:solidFill>
                  <a:srgbClr val="C00000"/>
                </a:solidFill>
                <a:latin typeface="+mn-lt"/>
              </a:rPr>
              <a:t>HƯỚNG DẪN VỀ NHÀ</a:t>
            </a:r>
            <a:endParaRPr lang="vi-VN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879" y="2815824"/>
            <a:ext cx="200346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2146917" y="3470887"/>
            <a:ext cx="231040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  <a:endParaRPr lang="en-US" sz="2000" dirty="0"/>
          </a:p>
        </p:txBody>
      </p:sp>
      <p:sp>
        <p:nvSpPr>
          <p:cNvPr id="50" name="Google Shape;1475;p57"/>
          <p:cNvSpPr/>
          <p:nvPr/>
        </p:nvSpPr>
        <p:spPr>
          <a:xfrm rot="-657115">
            <a:off x="2920435" y="2477091"/>
            <a:ext cx="1482798" cy="117115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476;p57"/>
          <p:cNvSpPr/>
          <p:nvPr/>
        </p:nvSpPr>
        <p:spPr>
          <a:xfrm rot="-657115">
            <a:off x="4351811" y="2129697"/>
            <a:ext cx="1482798" cy="117115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1483;p57"/>
          <p:cNvGrpSpPr/>
          <p:nvPr/>
        </p:nvGrpSpPr>
        <p:grpSpPr>
          <a:xfrm>
            <a:off x="2707924" y="2032572"/>
            <a:ext cx="1259755" cy="1339942"/>
            <a:chOff x="2202650" y="2939175"/>
            <a:chExt cx="1146900" cy="1220125"/>
          </a:xfrm>
        </p:grpSpPr>
        <p:sp>
          <p:nvSpPr>
            <p:cNvPr id="53" name="Google Shape;1484;p5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85;p5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86;p5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87;p5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493;p57"/>
          <p:cNvGrpSpPr/>
          <p:nvPr/>
        </p:nvGrpSpPr>
        <p:grpSpPr>
          <a:xfrm rot="-161392">
            <a:off x="5555039" y="1440684"/>
            <a:ext cx="1304308" cy="1303882"/>
            <a:chOff x="5448300" y="1526500"/>
            <a:chExt cx="1154925" cy="1154650"/>
          </a:xfrm>
        </p:grpSpPr>
        <p:sp>
          <p:nvSpPr>
            <p:cNvPr id="58" name="Google Shape;1494;p57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5;p57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6;p57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1498;p57"/>
          <p:cNvSpPr txBox="1"/>
          <p:nvPr/>
        </p:nvSpPr>
        <p:spPr>
          <a:xfrm>
            <a:off x="2728519" y="2408368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02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62" name="Google Shape;1499;p57"/>
          <p:cNvSpPr txBox="1"/>
          <p:nvPr/>
        </p:nvSpPr>
        <p:spPr>
          <a:xfrm>
            <a:off x="5699454" y="1806805"/>
            <a:ext cx="1147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2F1932"/>
                </a:solidFill>
                <a:latin typeface="+mn-lt"/>
                <a:ea typeface="Delius"/>
                <a:cs typeface="Delius"/>
                <a:sym typeface="Delius"/>
              </a:rPr>
              <a:t>03</a:t>
            </a:r>
            <a:endParaRPr sz="2800" b="1" dirty="0">
              <a:solidFill>
                <a:srgbClr val="2F1932"/>
              </a:solidFill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4950" y="2863869"/>
            <a:ext cx="2364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b="1" dirty="0" smtClean="0"/>
              <a:t>Hai tam </a:t>
            </a:r>
            <a:r>
              <a:rPr lang="en-US" sz="2000" b="1" dirty="0" err="1" smtClean="0"/>
              <a:t>giác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bằng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nhau</a:t>
            </a:r>
            <a:endParaRPr lang="en-US" sz="2000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7" grpId="0" animBg="1"/>
      <p:bldP spid="1497" grpId="0"/>
      <p:bldP spid="4" grpId="0"/>
      <p:bldP spid="47" grpId="0"/>
      <p:bldP spid="50" grpId="0" animBg="1"/>
      <p:bldP spid="51" grpId="0" animBg="1"/>
      <p:bldP spid="61" grpId="0"/>
      <p:bldP spid="62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8"/>
          <p:cNvGrpSpPr/>
          <p:nvPr/>
        </p:nvGrpSpPr>
        <p:grpSpPr>
          <a:xfrm rot="1291550">
            <a:off x="4304664" y="1513912"/>
            <a:ext cx="5348278" cy="6034393"/>
            <a:chOff x="510707" y="1257998"/>
            <a:chExt cx="5348578" cy="6034732"/>
          </a:xfrm>
        </p:grpSpPr>
        <p:grpSp>
          <p:nvGrpSpPr>
            <p:cNvPr id="1514" name="Google Shape;1514;p58"/>
            <p:cNvGrpSpPr/>
            <p:nvPr/>
          </p:nvGrpSpPr>
          <p:grpSpPr>
            <a:xfrm rot="-179539">
              <a:off x="658094" y="1385968"/>
              <a:ext cx="5053805" cy="5778793"/>
              <a:chOff x="1732250" y="435101"/>
              <a:chExt cx="5053990" cy="5779004"/>
            </a:xfrm>
          </p:grpSpPr>
          <p:sp>
            <p:nvSpPr>
              <p:cNvPr id="1515" name="Google Shape;1515;p58"/>
              <p:cNvSpPr/>
              <p:nvPr/>
            </p:nvSpPr>
            <p:spPr>
              <a:xfrm>
                <a:off x="2124240" y="542605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rgbClr val="918C7F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2008462" y="435101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2258861" y="940350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40"/>
                      <a:pt x="1358" y="6097"/>
                      <a:pt x="3048" y="6097"/>
                    </a:cubicBezTo>
                    <a:cubicBezTo>
                      <a:pt x="4739" y="6097"/>
                      <a:pt x="6096" y="4740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2258861" y="1747713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2258861" y="2627818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70"/>
                      <a:pt x="0" y="3048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48"/>
                    </a:cubicBezTo>
                    <a:cubicBezTo>
                      <a:pt x="6096" y="1370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2258861" y="3505348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0"/>
                    </a:moveTo>
                    <a:cubicBezTo>
                      <a:pt x="1358" y="0"/>
                      <a:pt x="0" y="1358"/>
                      <a:pt x="0" y="3048"/>
                    </a:cubicBezTo>
                    <a:cubicBezTo>
                      <a:pt x="0" y="4727"/>
                      <a:pt x="1358" y="6096"/>
                      <a:pt x="3048" y="6096"/>
                    </a:cubicBezTo>
                    <a:cubicBezTo>
                      <a:pt x="4739" y="6096"/>
                      <a:pt x="6096" y="4727"/>
                      <a:pt x="6096" y="3048"/>
                    </a:cubicBezTo>
                    <a:cubicBezTo>
                      <a:pt x="6096" y="1358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2258861" y="4389077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28"/>
                      <a:pt x="1358" y="6097"/>
                      <a:pt x="3048" y="6097"/>
                    </a:cubicBezTo>
                    <a:cubicBezTo>
                      <a:pt x="4739" y="6097"/>
                      <a:pt x="6096" y="4728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2258861" y="5334720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1732250" y="1000167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58"/>
              <p:cNvSpPr/>
              <p:nvPr/>
            </p:nvSpPr>
            <p:spPr>
              <a:xfrm>
                <a:off x="1732250" y="180853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58"/>
              <p:cNvSpPr/>
              <p:nvPr/>
            </p:nvSpPr>
            <p:spPr>
              <a:xfrm>
                <a:off x="1732250" y="2689164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43"/>
                    </a:cubicBezTo>
                    <a:cubicBezTo>
                      <a:pt x="15764" y="739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58"/>
              <p:cNvSpPr/>
              <p:nvPr/>
            </p:nvSpPr>
            <p:spPr>
              <a:xfrm>
                <a:off x="1732250" y="3566170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58"/>
              <p:cNvSpPr/>
              <p:nvPr/>
            </p:nvSpPr>
            <p:spPr>
              <a:xfrm>
                <a:off x="1732250" y="444937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1"/>
                    </a:moveTo>
                    <a:cubicBezTo>
                      <a:pt x="750" y="1"/>
                      <a:pt x="0" y="739"/>
                      <a:pt x="0" y="1656"/>
                    </a:cubicBezTo>
                    <a:cubicBezTo>
                      <a:pt x="0" y="2561"/>
                      <a:pt x="750" y="3299"/>
                      <a:pt x="1655" y="3299"/>
                    </a:cubicBezTo>
                    <a:lnTo>
                      <a:pt x="14109" y="3299"/>
                    </a:lnTo>
                    <a:cubicBezTo>
                      <a:pt x="15038" y="3299"/>
                      <a:pt x="15776" y="2561"/>
                      <a:pt x="15764" y="1656"/>
                    </a:cubicBezTo>
                    <a:cubicBezTo>
                      <a:pt x="15764" y="739"/>
                      <a:pt x="15026" y="1"/>
                      <a:pt x="14109" y="1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1732250" y="5395541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29" name="Google Shape;1529;p58"/>
            <p:cNvSpPr/>
            <p:nvPr/>
          </p:nvSpPr>
          <p:spPr>
            <a:xfrm rot="-179577">
              <a:off x="1674585" y="2082218"/>
              <a:ext cx="3450212" cy="2069661"/>
            </a:xfrm>
            <a:custGeom>
              <a:avLst/>
              <a:gdLst/>
              <a:ahLst/>
              <a:cxnLst/>
              <a:rect l="l" t="t" r="r" b="b"/>
              <a:pathLst>
                <a:path w="72713" h="41029" extrusionOk="0">
                  <a:moveTo>
                    <a:pt x="3478" y="0"/>
                  </a:moveTo>
                  <a:lnTo>
                    <a:pt x="1251" y="905"/>
                  </a:lnTo>
                  <a:lnTo>
                    <a:pt x="1" y="417"/>
                  </a:lnTo>
                  <a:lnTo>
                    <a:pt x="1" y="39433"/>
                  </a:lnTo>
                  <a:lnTo>
                    <a:pt x="1" y="40207"/>
                  </a:lnTo>
                  <a:lnTo>
                    <a:pt x="215" y="40124"/>
                  </a:lnTo>
                  <a:lnTo>
                    <a:pt x="2442" y="41029"/>
                  </a:lnTo>
                  <a:lnTo>
                    <a:pt x="4668" y="40124"/>
                  </a:lnTo>
                  <a:lnTo>
                    <a:pt x="6895" y="41029"/>
                  </a:lnTo>
                  <a:lnTo>
                    <a:pt x="9121" y="40124"/>
                  </a:lnTo>
                  <a:lnTo>
                    <a:pt x="11348" y="41029"/>
                  </a:lnTo>
                  <a:lnTo>
                    <a:pt x="13574" y="40124"/>
                  </a:lnTo>
                  <a:lnTo>
                    <a:pt x="15801" y="41029"/>
                  </a:lnTo>
                  <a:lnTo>
                    <a:pt x="18027" y="40124"/>
                  </a:lnTo>
                  <a:lnTo>
                    <a:pt x="20253" y="41029"/>
                  </a:lnTo>
                  <a:lnTo>
                    <a:pt x="22480" y="40124"/>
                  </a:lnTo>
                  <a:lnTo>
                    <a:pt x="24706" y="41029"/>
                  </a:lnTo>
                  <a:lnTo>
                    <a:pt x="26933" y="40124"/>
                  </a:lnTo>
                  <a:lnTo>
                    <a:pt x="29159" y="41029"/>
                  </a:lnTo>
                  <a:lnTo>
                    <a:pt x="31386" y="40124"/>
                  </a:lnTo>
                  <a:lnTo>
                    <a:pt x="33612" y="41029"/>
                  </a:lnTo>
                  <a:lnTo>
                    <a:pt x="35851" y="40124"/>
                  </a:lnTo>
                  <a:lnTo>
                    <a:pt x="38077" y="41029"/>
                  </a:lnTo>
                  <a:lnTo>
                    <a:pt x="40304" y="40124"/>
                  </a:lnTo>
                  <a:lnTo>
                    <a:pt x="42530" y="41029"/>
                  </a:lnTo>
                  <a:lnTo>
                    <a:pt x="44757" y="40124"/>
                  </a:lnTo>
                  <a:lnTo>
                    <a:pt x="46983" y="41029"/>
                  </a:lnTo>
                  <a:lnTo>
                    <a:pt x="49209" y="40124"/>
                  </a:lnTo>
                  <a:lnTo>
                    <a:pt x="51436" y="41029"/>
                  </a:lnTo>
                  <a:lnTo>
                    <a:pt x="53662" y="40124"/>
                  </a:lnTo>
                  <a:lnTo>
                    <a:pt x="55889" y="41029"/>
                  </a:lnTo>
                  <a:lnTo>
                    <a:pt x="58115" y="40124"/>
                  </a:lnTo>
                  <a:lnTo>
                    <a:pt x="60342" y="41029"/>
                  </a:lnTo>
                  <a:lnTo>
                    <a:pt x="62568" y="40124"/>
                  </a:lnTo>
                  <a:lnTo>
                    <a:pt x="64795" y="41029"/>
                  </a:lnTo>
                  <a:lnTo>
                    <a:pt x="67021" y="40124"/>
                  </a:lnTo>
                  <a:lnTo>
                    <a:pt x="69248" y="41029"/>
                  </a:lnTo>
                  <a:lnTo>
                    <a:pt x="71474" y="40124"/>
                  </a:lnTo>
                  <a:lnTo>
                    <a:pt x="72712" y="40612"/>
                  </a:lnTo>
                  <a:lnTo>
                    <a:pt x="72712" y="822"/>
                  </a:lnTo>
                  <a:lnTo>
                    <a:pt x="72510" y="905"/>
                  </a:lnTo>
                  <a:lnTo>
                    <a:pt x="70284" y="0"/>
                  </a:lnTo>
                  <a:lnTo>
                    <a:pt x="68057" y="905"/>
                  </a:lnTo>
                  <a:lnTo>
                    <a:pt x="65831" y="0"/>
                  </a:lnTo>
                  <a:lnTo>
                    <a:pt x="63604" y="905"/>
                  </a:lnTo>
                  <a:lnTo>
                    <a:pt x="61378" y="0"/>
                  </a:lnTo>
                  <a:lnTo>
                    <a:pt x="59151" y="905"/>
                  </a:lnTo>
                  <a:lnTo>
                    <a:pt x="56925" y="0"/>
                  </a:lnTo>
                  <a:lnTo>
                    <a:pt x="54698" y="905"/>
                  </a:lnTo>
                  <a:lnTo>
                    <a:pt x="52460" y="0"/>
                  </a:lnTo>
                  <a:lnTo>
                    <a:pt x="50233" y="905"/>
                  </a:lnTo>
                  <a:lnTo>
                    <a:pt x="48007" y="0"/>
                  </a:lnTo>
                  <a:lnTo>
                    <a:pt x="45780" y="905"/>
                  </a:lnTo>
                  <a:lnTo>
                    <a:pt x="43554" y="0"/>
                  </a:lnTo>
                  <a:lnTo>
                    <a:pt x="41328" y="905"/>
                  </a:lnTo>
                  <a:lnTo>
                    <a:pt x="39101" y="0"/>
                  </a:lnTo>
                  <a:lnTo>
                    <a:pt x="36875" y="905"/>
                  </a:lnTo>
                  <a:lnTo>
                    <a:pt x="34648" y="0"/>
                  </a:lnTo>
                  <a:lnTo>
                    <a:pt x="32422" y="905"/>
                  </a:lnTo>
                  <a:lnTo>
                    <a:pt x="30195" y="0"/>
                  </a:lnTo>
                  <a:lnTo>
                    <a:pt x="27969" y="905"/>
                  </a:lnTo>
                  <a:lnTo>
                    <a:pt x="25742" y="0"/>
                  </a:lnTo>
                  <a:lnTo>
                    <a:pt x="23516" y="905"/>
                  </a:lnTo>
                  <a:lnTo>
                    <a:pt x="21289" y="0"/>
                  </a:lnTo>
                  <a:lnTo>
                    <a:pt x="19063" y="905"/>
                  </a:lnTo>
                  <a:lnTo>
                    <a:pt x="16836" y="0"/>
                  </a:lnTo>
                  <a:lnTo>
                    <a:pt x="14610" y="905"/>
                  </a:lnTo>
                  <a:lnTo>
                    <a:pt x="12383" y="0"/>
                  </a:lnTo>
                  <a:lnTo>
                    <a:pt x="10157" y="905"/>
                  </a:lnTo>
                  <a:lnTo>
                    <a:pt x="7930" y="0"/>
                  </a:lnTo>
                  <a:lnTo>
                    <a:pt x="5704" y="905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9D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30" name="Google Shape;1530;p58"/>
          <p:cNvGrpSpPr/>
          <p:nvPr/>
        </p:nvGrpSpPr>
        <p:grpSpPr>
          <a:xfrm>
            <a:off x="1255054" y="53586"/>
            <a:ext cx="6414011" cy="6858846"/>
            <a:chOff x="7567300" y="1541100"/>
            <a:chExt cx="3167100" cy="3386750"/>
          </a:xfrm>
        </p:grpSpPr>
        <p:sp>
          <p:nvSpPr>
            <p:cNvPr id="1531" name="Google Shape;1531;p58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58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53" name="Google Shape;1553;p58"/>
          <p:cNvGrpSpPr/>
          <p:nvPr/>
        </p:nvGrpSpPr>
        <p:grpSpPr>
          <a:xfrm>
            <a:off x="265149" y="-263650"/>
            <a:ext cx="1873462" cy="1784311"/>
            <a:chOff x="1938604" y="1358625"/>
            <a:chExt cx="1232946" cy="1174275"/>
          </a:xfrm>
        </p:grpSpPr>
        <p:sp>
          <p:nvSpPr>
            <p:cNvPr id="1554" name="Google Shape;1554;p58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58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58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98983" y="1430034"/>
            <a:ext cx="5465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2F1932"/>
                </a:solidFill>
              </a:rPr>
              <a:t>HẸN GẶP LẠI CÁC EM TRONG TIẾT HỌC SAU!</a:t>
            </a:r>
            <a:endParaRPr lang="en-US" sz="3600" b="1" dirty="0">
              <a:solidFill>
                <a:srgbClr val="2F19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56" y="603288"/>
            <a:ext cx="835094" cy="83509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50705" y="626725"/>
            <a:ext cx="2901750" cy="5650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Hoạt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động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theo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nhóm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538712"/>
              </p:ext>
            </p:extLst>
          </p:nvPr>
        </p:nvGraphicFramePr>
        <p:xfrm>
          <a:off x="509155" y="2067791"/>
          <a:ext cx="3761509" cy="2631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Bitmap Image" r:id="rId5" imgW="3104762" imgH="2257740" progId="Paint.Picture">
                  <p:embed/>
                </p:oleObj>
              </mc:Choice>
              <mc:Fallback>
                <p:oleObj name="Bitmap Image" r:id="rId5" imgW="3104762" imgH="225774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55" y="2067791"/>
                        <a:ext cx="3761509" cy="26314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8373" y="1393350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15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du </a:t>
            </a:r>
            <a:r>
              <a:rPr lang="en-US" dirty="0" err="1" smtClean="0"/>
              <a:t>lịch</a:t>
            </a:r>
            <a:r>
              <a:rPr lang="en-US" dirty="0" smtClean="0"/>
              <a:t> </a:t>
            </a:r>
            <a:r>
              <a:rPr lang="en-US" dirty="0" err="1" smtClean="0"/>
              <a:t>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Vân</a:t>
            </a:r>
            <a:r>
              <a:rPr lang="en-US" dirty="0" smtClean="0"/>
              <a:t> </a:t>
            </a:r>
            <a:r>
              <a:rPr lang="en-US" dirty="0" err="1" smtClean="0"/>
              <a:t>Đồn</a:t>
            </a:r>
            <a:r>
              <a:rPr lang="en-US" dirty="0" smtClean="0"/>
              <a:t>, </a:t>
            </a:r>
            <a:r>
              <a:rPr lang="en-US" dirty="0" err="1" smtClean="0"/>
              <a:t>Tuần</a:t>
            </a:r>
            <a:r>
              <a:rPr lang="en-US" dirty="0" smtClean="0"/>
              <a:t> </a:t>
            </a:r>
            <a:r>
              <a:rPr lang="en-US" dirty="0" err="1" smtClean="0"/>
              <a:t>Châu</a:t>
            </a:r>
            <a:r>
              <a:rPr lang="en-US" dirty="0" smtClean="0"/>
              <a:t> (ở </a:t>
            </a:r>
            <a:r>
              <a:rPr lang="en-US" dirty="0" err="1" smtClean="0"/>
              <a:t>tỉnh</a:t>
            </a:r>
            <a:r>
              <a:rPr lang="en-US" dirty="0" smtClean="0"/>
              <a:t> </a:t>
            </a:r>
            <a:r>
              <a:rPr lang="en-US" dirty="0" err="1" smtClean="0"/>
              <a:t>Quảng</a:t>
            </a:r>
            <a:r>
              <a:rPr lang="en-US" dirty="0" smtClean="0"/>
              <a:t> </a:t>
            </a:r>
            <a:r>
              <a:rPr lang="en-US" dirty="0" err="1" smtClean="0"/>
              <a:t>Ninh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4790210" y="1438382"/>
            <a:ext cx="4073236" cy="261991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Tìm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hiểu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về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trí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khu</a:t>
            </a:r>
            <a:r>
              <a:rPr lang="en-US" sz="2000" dirty="0" smtClean="0">
                <a:solidFill>
                  <a:schemeClr val="tx1"/>
                </a:solidFill>
              </a:rPr>
              <a:t> du </a:t>
            </a:r>
            <a:r>
              <a:rPr lang="en-US" sz="2000" dirty="0" err="1" smtClean="0">
                <a:solidFill>
                  <a:schemeClr val="tx1"/>
                </a:solidFill>
              </a:rPr>
              <a:t>lịch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Nhóm</a:t>
            </a:r>
            <a:r>
              <a:rPr lang="en-US" sz="2000" dirty="0" smtClean="0">
                <a:solidFill>
                  <a:schemeClr val="tx1"/>
                </a:solidFill>
              </a:rPr>
              <a:t> 1: </a:t>
            </a:r>
            <a:r>
              <a:rPr lang="en-US" sz="2000" dirty="0" err="1" smtClean="0">
                <a:solidFill>
                  <a:schemeClr val="tx1"/>
                </a:solidFill>
              </a:rPr>
              <a:t>Vân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Đồn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Nhóm</a:t>
            </a:r>
            <a:r>
              <a:rPr lang="en-US" sz="2000" dirty="0" smtClean="0">
                <a:solidFill>
                  <a:schemeClr val="tx1"/>
                </a:solidFill>
              </a:rPr>
              <a:t> 2: </a:t>
            </a:r>
            <a:r>
              <a:rPr lang="en-US" sz="2000" dirty="0" err="1" smtClean="0">
                <a:solidFill>
                  <a:schemeClr val="tx1"/>
                </a:solidFill>
              </a:rPr>
              <a:t>Yên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Tử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Nhóm</a:t>
            </a:r>
            <a:r>
              <a:rPr lang="en-US" sz="2000" dirty="0" smtClean="0">
                <a:solidFill>
                  <a:schemeClr val="tx1"/>
                </a:solidFill>
              </a:rPr>
              <a:t> 3: </a:t>
            </a:r>
            <a:r>
              <a:rPr lang="en-US" sz="2000" dirty="0" err="1" smtClean="0">
                <a:solidFill>
                  <a:schemeClr val="tx1"/>
                </a:solidFill>
              </a:rPr>
              <a:t>Tuần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Châu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883728" y="1438382"/>
            <a:ext cx="3729519" cy="261991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trí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Yên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Tử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Tuần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Châu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vị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trí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nào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gần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Vân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Đồn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hơn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073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2"/>
          <p:cNvGrpSpPr/>
          <p:nvPr/>
        </p:nvGrpSpPr>
        <p:grpSpPr>
          <a:xfrm rot="-523570">
            <a:off x="287807" y="-3050911"/>
            <a:ext cx="4761746" cy="5091991"/>
            <a:chOff x="7567300" y="1541100"/>
            <a:chExt cx="3167100" cy="3386750"/>
          </a:xfrm>
        </p:grpSpPr>
        <p:sp>
          <p:nvSpPr>
            <p:cNvPr id="781" name="Google Shape;781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1" name="Google Shape;801;p32"/>
          <p:cNvGrpSpPr/>
          <p:nvPr/>
        </p:nvGrpSpPr>
        <p:grpSpPr>
          <a:xfrm rot="728172">
            <a:off x="-247919" y="3303098"/>
            <a:ext cx="1784276" cy="1783851"/>
            <a:chOff x="5448300" y="1526500"/>
            <a:chExt cx="1154925" cy="1154650"/>
          </a:xfrm>
        </p:grpSpPr>
        <p:sp>
          <p:nvSpPr>
            <p:cNvPr id="802" name="Google Shape;802;p32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5" name="Google Shape;805;p32"/>
          <p:cNvGrpSpPr/>
          <p:nvPr/>
        </p:nvGrpSpPr>
        <p:grpSpPr>
          <a:xfrm rot="624426">
            <a:off x="5269590" y="1426046"/>
            <a:ext cx="4761844" cy="5092095"/>
            <a:chOff x="7567300" y="1541100"/>
            <a:chExt cx="3167100" cy="3386750"/>
          </a:xfrm>
        </p:grpSpPr>
        <p:sp>
          <p:nvSpPr>
            <p:cNvPr id="806" name="Google Shape;806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26" name="Google Shape;826;p32"/>
          <p:cNvGrpSpPr/>
          <p:nvPr/>
        </p:nvGrpSpPr>
        <p:grpSpPr>
          <a:xfrm>
            <a:off x="1494943" y="271095"/>
            <a:ext cx="6219772" cy="5779004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42" name="Google Shape;842;p32"/>
          <p:cNvSpPr/>
          <p:nvPr/>
        </p:nvSpPr>
        <p:spPr>
          <a:xfrm>
            <a:off x="2545368" y="845697"/>
            <a:ext cx="4623369" cy="3518675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841;p32"/>
          <p:cNvSpPr txBox="1">
            <a:spLocks noGrp="1"/>
          </p:cNvSpPr>
          <p:nvPr>
            <p:ph type="subTitle" idx="1"/>
          </p:nvPr>
        </p:nvSpPr>
        <p:spPr>
          <a:xfrm>
            <a:off x="2186057" y="824457"/>
            <a:ext cx="5350199" cy="2472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BÀI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2</a:t>
            </a:r>
            <a:endParaRPr lang="en-US" sz="36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nl-NL" sz="3600" b="1" dirty="0">
                <a:solidFill>
                  <a:schemeClr val="tx1"/>
                </a:solidFill>
                <a:latin typeface="+mj-lt"/>
              </a:rPr>
              <a:t>QUAN HỆ GIỮA CẠNH VÀ GÓC ĐỐI DIỆN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r>
              <a:rPr lang="nl-NL" sz="3600" b="1" dirty="0">
                <a:solidFill>
                  <a:schemeClr val="tx1"/>
                </a:solidFill>
                <a:latin typeface="+mj-lt"/>
              </a:rPr>
              <a:t>BẤT ĐẲNG THỨC TAM GIÁC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(2 </a:t>
            </a:r>
            <a:r>
              <a:rPr lang="en-US" sz="3600" b="1" dirty="0" err="1" smtClean="0">
                <a:solidFill>
                  <a:schemeClr val="tx1"/>
                </a:solidFill>
                <a:latin typeface="+mn-lt"/>
              </a:rPr>
              <a:t>Tiết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3034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4"/>
          <p:cNvSpPr/>
          <p:nvPr/>
        </p:nvSpPr>
        <p:spPr>
          <a:xfrm>
            <a:off x="5097458" y="2684274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4"/>
          <p:cNvSpPr/>
          <p:nvPr/>
        </p:nvSpPr>
        <p:spPr>
          <a:xfrm>
            <a:off x="4983157" y="1459896"/>
            <a:ext cx="630900" cy="6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4"/>
          <p:cNvSpPr txBox="1">
            <a:spLocks noGrp="1"/>
          </p:cNvSpPr>
          <p:nvPr>
            <p:ph type="title"/>
          </p:nvPr>
        </p:nvSpPr>
        <p:spPr>
          <a:xfrm>
            <a:off x="1169998" y="1632520"/>
            <a:ext cx="2432151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n-lt"/>
              </a:rPr>
              <a:t>NỘI DUNG BÀI HỌC</a:t>
            </a:r>
            <a:endParaRPr sz="3200" dirty="0">
              <a:latin typeface="+mn-lt"/>
            </a:endParaRPr>
          </a:p>
        </p:txBody>
      </p:sp>
      <p:sp>
        <p:nvSpPr>
          <p:cNvPr id="866" name="Google Shape;866;p34"/>
          <p:cNvSpPr txBox="1">
            <a:spLocks noGrp="1"/>
          </p:cNvSpPr>
          <p:nvPr>
            <p:ph type="title" idx="2"/>
          </p:nvPr>
        </p:nvSpPr>
        <p:spPr>
          <a:xfrm>
            <a:off x="4969876" y="1533392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01</a:t>
            </a:r>
            <a:endParaRPr dirty="0">
              <a:latin typeface="+mn-lt"/>
            </a:endParaRPr>
          </a:p>
        </p:txBody>
      </p:sp>
      <p:sp>
        <p:nvSpPr>
          <p:cNvPr id="869" name="Google Shape;869;p34"/>
          <p:cNvSpPr txBox="1">
            <a:spLocks noGrp="1"/>
          </p:cNvSpPr>
          <p:nvPr>
            <p:ph type="title" idx="5"/>
          </p:nvPr>
        </p:nvSpPr>
        <p:spPr>
          <a:xfrm>
            <a:off x="5073786" y="2754787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sp>
        <p:nvSpPr>
          <p:cNvPr id="877" name="Google Shape;877;p34"/>
          <p:cNvSpPr/>
          <p:nvPr/>
        </p:nvSpPr>
        <p:spPr>
          <a:xfrm>
            <a:off x="1595475" y="3000150"/>
            <a:ext cx="1753950" cy="125050"/>
          </a:xfrm>
          <a:custGeom>
            <a:avLst/>
            <a:gdLst/>
            <a:ahLst/>
            <a:cxnLst/>
            <a:rect l="l" t="t" r="r" b="b"/>
            <a:pathLst>
              <a:path w="70158" h="5002" extrusionOk="0">
                <a:moveTo>
                  <a:pt x="63671" y="1738"/>
                </a:moveTo>
                <a:cubicBezTo>
                  <a:pt x="63713" y="1821"/>
                  <a:pt x="63755" y="1863"/>
                  <a:pt x="63818" y="1905"/>
                </a:cubicBezTo>
                <a:cubicBezTo>
                  <a:pt x="63671" y="1905"/>
                  <a:pt x="63546" y="1947"/>
                  <a:pt x="63441" y="1947"/>
                </a:cubicBezTo>
                <a:cubicBezTo>
                  <a:pt x="63211" y="1947"/>
                  <a:pt x="62981" y="1968"/>
                  <a:pt x="62751" y="1968"/>
                </a:cubicBezTo>
                <a:cubicBezTo>
                  <a:pt x="61705" y="1989"/>
                  <a:pt x="60679" y="2051"/>
                  <a:pt x="59633" y="2072"/>
                </a:cubicBezTo>
                <a:cubicBezTo>
                  <a:pt x="59152" y="2093"/>
                  <a:pt x="58692" y="2114"/>
                  <a:pt x="58210" y="2114"/>
                </a:cubicBezTo>
                <a:cubicBezTo>
                  <a:pt x="57478" y="2114"/>
                  <a:pt x="56725" y="2156"/>
                  <a:pt x="55992" y="2156"/>
                </a:cubicBezTo>
                <a:cubicBezTo>
                  <a:pt x="54298" y="2177"/>
                  <a:pt x="52624" y="2198"/>
                  <a:pt x="50929" y="2219"/>
                </a:cubicBezTo>
                <a:cubicBezTo>
                  <a:pt x="47623" y="2282"/>
                  <a:pt x="44359" y="2323"/>
                  <a:pt x="41053" y="2386"/>
                </a:cubicBezTo>
                <a:cubicBezTo>
                  <a:pt x="38710" y="2407"/>
                  <a:pt x="36345" y="2491"/>
                  <a:pt x="34002" y="2574"/>
                </a:cubicBezTo>
                <a:cubicBezTo>
                  <a:pt x="30466" y="2679"/>
                  <a:pt x="26909" y="2742"/>
                  <a:pt x="23373" y="2846"/>
                </a:cubicBezTo>
                <a:cubicBezTo>
                  <a:pt x="22682" y="2888"/>
                  <a:pt x="21971" y="2909"/>
                  <a:pt x="21259" y="2951"/>
                </a:cubicBezTo>
                <a:cubicBezTo>
                  <a:pt x="19251" y="3056"/>
                  <a:pt x="17242" y="3139"/>
                  <a:pt x="15212" y="3244"/>
                </a:cubicBezTo>
                <a:cubicBezTo>
                  <a:pt x="13266" y="3349"/>
                  <a:pt x="11279" y="3432"/>
                  <a:pt x="9312" y="3537"/>
                </a:cubicBezTo>
                <a:cubicBezTo>
                  <a:pt x="9124" y="3537"/>
                  <a:pt x="8935" y="3558"/>
                  <a:pt x="8768" y="3558"/>
                </a:cubicBezTo>
                <a:cubicBezTo>
                  <a:pt x="9291" y="3516"/>
                  <a:pt x="9835" y="3474"/>
                  <a:pt x="10358" y="3432"/>
                </a:cubicBezTo>
                <a:cubicBezTo>
                  <a:pt x="12220" y="3307"/>
                  <a:pt x="14062" y="3139"/>
                  <a:pt x="15924" y="3014"/>
                </a:cubicBezTo>
                <a:cubicBezTo>
                  <a:pt x="16572" y="2951"/>
                  <a:pt x="17242" y="2909"/>
                  <a:pt x="17870" y="2846"/>
                </a:cubicBezTo>
                <a:cubicBezTo>
                  <a:pt x="18204" y="2826"/>
                  <a:pt x="18539" y="2805"/>
                  <a:pt x="18853" y="2805"/>
                </a:cubicBezTo>
                <a:cubicBezTo>
                  <a:pt x="20799" y="2700"/>
                  <a:pt x="22724" y="2574"/>
                  <a:pt x="24670" y="2470"/>
                </a:cubicBezTo>
                <a:cubicBezTo>
                  <a:pt x="25026" y="2428"/>
                  <a:pt x="25423" y="2407"/>
                  <a:pt x="25779" y="2386"/>
                </a:cubicBezTo>
                <a:cubicBezTo>
                  <a:pt x="26344" y="2365"/>
                  <a:pt x="26888" y="2323"/>
                  <a:pt x="27411" y="2323"/>
                </a:cubicBezTo>
                <a:lnTo>
                  <a:pt x="33374" y="2093"/>
                </a:lnTo>
                <a:cubicBezTo>
                  <a:pt x="33813" y="2072"/>
                  <a:pt x="34253" y="2072"/>
                  <a:pt x="34671" y="2051"/>
                </a:cubicBezTo>
                <a:lnTo>
                  <a:pt x="35027" y="2051"/>
                </a:lnTo>
                <a:cubicBezTo>
                  <a:pt x="35341" y="2051"/>
                  <a:pt x="35655" y="2051"/>
                  <a:pt x="35927" y="2010"/>
                </a:cubicBezTo>
                <a:cubicBezTo>
                  <a:pt x="37914" y="1968"/>
                  <a:pt x="39944" y="1947"/>
                  <a:pt x="41932" y="1884"/>
                </a:cubicBezTo>
                <a:cubicBezTo>
                  <a:pt x="42832" y="1863"/>
                  <a:pt x="43752" y="1842"/>
                  <a:pt x="44673" y="1842"/>
                </a:cubicBezTo>
                <a:cubicBezTo>
                  <a:pt x="47623" y="1800"/>
                  <a:pt x="50615" y="1779"/>
                  <a:pt x="53565" y="1758"/>
                </a:cubicBezTo>
                <a:cubicBezTo>
                  <a:pt x="56683" y="1758"/>
                  <a:pt x="59675" y="1738"/>
                  <a:pt x="62709" y="1738"/>
                </a:cubicBezTo>
                <a:close/>
                <a:moveTo>
                  <a:pt x="57248" y="1"/>
                </a:moveTo>
                <a:cubicBezTo>
                  <a:pt x="54549" y="1"/>
                  <a:pt x="51891" y="43"/>
                  <a:pt x="49192" y="64"/>
                </a:cubicBezTo>
                <a:cubicBezTo>
                  <a:pt x="47184" y="85"/>
                  <a:pt x="45154" y="105"/>
                  <a:pt x="43145" y="105"/>
                </a:cubicBezTo>
                <a:cubicBezTo>
                  <a:pt x="42267" y="105"/>
                  <a:pt x="41346" y="147"/>
                  <a:pt x="40446" y="168"/>
                </a:cubicBezTo>
                <a:cubicBezTo>
                  <a:pt x="38438" y="210"/>
                  <a:pt x="36429" y="252"/>
                  <a:pt x="34420" y="294"/>
                </a:cubicBezTo>
                <a:cubicBezTo>
                  <a:pt x="33834" y="294"/>
                  <a:pt x="33269" y="315"/>
                  <a:pt x="32684" y="315"/>
                </a:cubicBezTo>
                <a:cubicBezTo>
                  <a:pt x="32349" y="315"/>
                  <a:pt x="32035" y="336"/>
                  <a:pt x="31700" y="336"/>
                </a:cubicBezTo>
                <a:lnTo>
                  <a:pt x="25737" y="587"/>
                </a:lnTo>
                <a:cubicBezTo>
                  <a:pt x="25130" y="608"/>
                  <a:pt x="24523" y="629"/>
                  <a:pt x="23896" y="670"/>
                </a:cubicBezTo>
                <a:cubicBezTo>
                  <a:pt x="23561" y="670"/>
                  <a:pt x="23226" y="691"/>
                  <a:pt x="22870" y="712"/>
                </a:cubicBezTo>
                <a:cubicBezTo>
                  <a:pt x="20883" y="817"/>
                  <a:pt x="18937" y="922"/>
                  <a:pt x="16949" y="1026"/>
                </a:cubicBezTo>
                <a:cubicBezTo>
                  <a:pt x="15924" y="1068"/>
                  <a:pt x="14898" y="1131"/>
                  <a:pt x="13873" y="1214"/>
                </a:cubicBezTo>
                <a:cubicBezTo>
                  <a:pt x="12137" y="1319"/>
                  <a:pt x="10379" y="1424"/>
                  <a:pt x="8642" y="1549"/>
                </a:cubicBezTo>
                <a:cubicBezTo>
                  <a:pt x="7136" y="1654"/>
                  <a:pt x="5608" y="1738"/>
                  <a:pt x="4102" y="1800"/>
                </a:cubicBezTo>
                <a:cubicBezTo>
                  <a:pt x="3872" y="1842"/>
                  <a:pt x="3621" y="1842"/>
                  <a:pt x="3370" y="1863"/>
                </a:cubicBezTo>
                <a:cubicBezTo>
                  <a:pt x="2972" y="1884"/>
                  <a:pt x="2574" y="1884"/>
                  <a:pt x="2198" y="1905"/>
                </a:cubicBezTo>
                <a:cubicBezTo>
                  <a:pt x="1842" y="1947"/>
                  <a:pt x="1507" y="1947"/>
                  <a:pt x="1152" y="1947"/>
                </a:cubicBezTo>
                <a:cubicBezTo>
                  <a:pt x="1110" y="1863"/>
                  <a:pt x="1005" y="1779"/>
                  <a:pt x="942" y="1779"/>
                </a:cubicBezTo>
                <a:cubicBezTo>
                  <a:pt x="691" y="1800"/>
                  <a:pt x="482" y="1842"/>
                  <a:pt x="252" y="1863"/>
                </a:cubicBezTo>
                <a:cubicBezTo>
                  <a:pt x="147" y="1863"/>
                  <a:pt x="43" y="1905"/>
                  <a:pt x="22" y="2051"/>
                </a:cubicBezTo>
                <a:cubicBezTo>
                  <a:pt x="1" y="2177"/>
                  <a:pt x="64" y="2302"/>
                  <a:pt x="168" y="2323"/>
                </a:cubicBezTo>
                <a:cubicBezTo>
                  <a:pt x="273" y="2365"/>
                  <a:pt x="357" y="2386"/>
                  <a:pt x="461" y="2407"/>
                </a:cubicBezTo>
                <a:cubicBezTo>
                  <a:pt x="566" y="2428"/>
                  <a:pt x="650" y="2428"/>
                  <a:pt x="754" y="2428"/>
                </a:cubicBezTo>
                <a:cubicBezTo>
                  <a:pt x="984" y="2554"/>
                  <a:pt x="1256" y="2574"/>
                  <a:pt x="1507" y="2574"/>
                </a:cubicBezTo>
                <a:cubicBezTo>
                  <a:pt x="2072" y="2574"/>
                  <a:pt x="2637" y="2554"/>
                  <a:pt x="3181" y="2512"/>
                </a:cubicBezTo>
                <a:cubicBezTo>
                  <a:pt x="3432" y="2512"/>
                  <a:pt x="3642" y="2491"/>
                  <a:pt x="3872" y="2491"/>
                </a:cubicBezTo>
                <a:lnTo>
                  <a:pt x="6843" y="2344"/>
                </a:lnTo>
                <a:cubicBezTo>
                  <a:pt x="8056" y="2282"/>
                  <a:pt x="9228" y="2198"/>
                  <a:pt x="10442" y="2156"/>
                </a:cubicBezTo>
                <a:cubicBezTo>
                  <a:pt x="12137" y="2051"/>
                  <a:pt x="13831" y="1968"/>
                  <a:pt x="15526" y="1863"/>
                </a:cubicBezTo>
                <a:cubicBezTo>
                  <a:pt x="15924" y="1842"/>
                  <a:pt x="16321" y="1842"/>
                  <a:pt x="16719" y="1821"/>
                </a:cubicBezTo>
                <a:cubicBezTo>
                  <a:pt x="17702" y="1758"/>
                  <a:pt x="18707" y="1717"/>
                  <a:pt x="19690" y="1675"/>
                </a:cubicBezTo>
                <a:cubicBezTo>
                  <a:pt x="20694" y="1633"/>
                  <a:pt x="21678" y="1570"/>
                  <a:pt x="22682" y="1549"/>
                </a:cubicBezTo>
                <a:cubicBezTo>
                  <a:pt x="23059" y="1528"/>
                  <a:pt x="23456" y="1507"/>
                  <a:pt x="23854" y="1507"/>
                </a:cubicBezTo>
                <a:cubicBezTo>
                  <a:pt x="25423" y="1445"/>
                  <a:pt x="27013" y="1403"/>
                  <a:pt x="28583" y="1340"/>
                </a:cubicBezTo>
                <a:cubicBezTo>
                  <a:pt x="29545" y="1319"/>
                  <a:pt x="30528" y="1298"/>
                  <a:pt x="31512" y="1235"/>
                </a:cubicBezTo>
                <a:cubicBezTo>
                  <a:pt x="31909" y="1235"/>
                  <a:pt x="32265" y="1214"/>
                  <a:pt x="32663" y="1214"/>
                </a:cubicBezTo>
                <a:cubicBezTo>
                  <a:pt x="34190" y="1194"/>
                  <a:pt x="35717" y="1152"/>
                  <a:pt x="37245" y="1131"/>
                </a:cubicBezTo>
                <a:cubicBezTo>
                  <a:pt x="38751" y="1110"/>
                  <a:pt x="40258" y="1089"/>
                  <a:pt x="41764" y="1047"/>
                </a:cubicBezTo>
                <a:lnTo>
                  <a:pt x="45928" y="1047"/>
                </a:lnTo>
                <a:cubicBezTo>
                  <a:pt x="47477" y="1047"/>
                  <a:pt x="48983" y="1047"/>
                  <a:pt x="50531" y="1026"/>
                </a:cubicBezTo>
                <a:lnTo>
                  <a:pt x="55428" y="1026"/>
                </a:lnTo>
                <a:cubicBezTo>
                  <a:pt x="53063" y="1047"/>
                  <a:pt x="50678" y="1089"/>
                  <a:pt x="48334" y="1131"/>
                </a:cubicBezTo>
                <a:cubicBezTo>
                  <a:pt x="47330" y="1152"/>
                  <a:pt x="46368" y="1152"/>
                  <a:pt x="45384" y="1194"/>
                </a:cubicBezTo>
                <a:cubicBezTo>
                  <a:pt x="44966" y="1194"/>
                  <a:pt x="44505" y="1194"/>
                  <a:pt x="44087" y="1214"/>
                </a:cubicBezTo>
                <a:cubicBezTo>
                  <a:pt x="42664" y="1235"/>
                  <a:pt x="41241" y="1298"/>
                  <a:pt x="39798" y="1319"/>
                </a:cubicBezTo>
                <a:cubicBezTo>
                  <a:pt x="38166" y="1361"/>
                  <a:pt x="36513" y="1403"/>
                  <a:pt x="34860" y="1445"/>
                </a:cubicBezTo>
                <a:cubicBezTo>
                  <a:pt x="34567" y="1445"/>
                  <a:pt x="34316" y="1466"/>
                  <a:pt x="34023" y="1466"/>
                </a:cubicBezTo>
                <a:cubicBezTo>
                  <a:pt x="33144" y="1528"/>
                  <a:pt x="32265" y="1549"/>
                  <a:pt x="31386" y="1612"/>
                </a:cubicBezTo>
                <a:lnTo>
                  <a:pt x="26051" y="1842"/>
                </a:lnTo>
                <a:cubicBezTo>
                  <a:pt x="25779" y="1842"/>
                  <a:pt x="25528" y="1863"/>
                  <a:pt x="25256" y="1884"/>
                </a:cubicBezTo>
                <a:cubicBezTo>
                  <a:pt x="24398" y="1947"/>
                  <a:pt x="23519" y="2030"/>
                  <a:pt x="22640" y="2072"/>
                </a:cubicBezTo>
                <a:cubicBezTo>
                  <a:pt x="21071" y="2177"/>
                  <a:pt x="19544" y="2282"/>
                  <a:pt x="17974" y="2386"/>
                </a:cubicBezTo>
                <a:cubicBezTo>
                  <a:pt x="17556" y="2407"/>
                  <a:pt x="17095" y="2470"/>
                  <a:pt x="16677" y="2491"/>
                </a:cubicBezTo>
                <a:cubicBezTo>
                  <a:pt x="15694" y="2574"/>
                  <a:pt x="14689" y="2658"/>
                  <a:pt x="13706" y="2763"/>
                </a:cubicBezTo>
                <a:cubicBezTo>
                  <a:pt x="12450" y="2867"/>
                  <a:pt x="11153" y="2972"/>
                  <a:pt x="9898" y="3077"/>
                </a:cubicBezTo>
                <a:cubicBezTo>
                  <a:pt x="8161" y="3223"/>
                  <a:pt x="6383" y="3391"/>
                  <a:pt x="4625" y="3537"/>
                </a:cubicBezTo>
                <a:cubicBezTo>
                  <a:pt x="4207" y="3558"/>
                  <a:pt x="3788" y="3621"/>
                  <a:pt x="3349" y="3642"/>
                </a:cubicBezTo>
                <a:lnTo>
                  <a:pt x="1068" y="3872"/>
                </a:lnTo>
                <a:cubicBezTo>
                  <a:pt x="984" y="3872"/>
                  <a:pt x="901" y="3935"/>
                  <a:pt x="901" y="4039"/>
                </a:cubicBezTo>
                <a:cubicBezTo>
                  <a:pt x="901" y="4123"/>
                  <a:pt x="984" y="4186"/>
                  <a:pt x="1068" y="4186"/>
                </a:cubicBezTo>
                <a:cubicBezTo>
                  <a:pt x="1361" y="4186"/>
                  <a:pt x="1612" y="4227"/>
                  <a:pt x="1905" y="4227"/>
                </a:cubicBezTo>
                <a:cubicBezTo>
                  <a:pt x="1884" y="4290"/>
                  <a:pt x="1842" y="4374"/>
                  <a:pt x="1842" y="4458"/>
                </a:cubicBezTo>
                <a:cubicBezTo>
                  <a:pt x="1842" y="4751"/>
                  <a:pt x="2093" y="5002"/>
                  <a:pt x="2407" y="5002"/>
                </a:cubicBezTo>
                <a:cubicBezTo>
                  <a:pt x="4562" y="4876"/>
                  <a:pt x="6717" y="4709"/>
                  <a:pt x="8893" y="4604"/>
                </a:cubicBezTo>
                <a:cubicBezTo>
                  <a:pt x="10777" y="4541"/>
                  <a:pt x="12660" y="4437"/>
                  <a:pt x="14543" y="4353"/>
                </a:cubicBezTo>
                <a:cubicBezTo>
                  <a:pt x="16593" y="4248"/>
                  <a:pt x="18686" y="4144"/>
                  <a:pt x="20757" y="4060"/>
                </a:cubicBezTo>
                <a:cubicBezTo>
                  <a:pt x="21406" y="4039"/>
                  <a:pt x="22075" y="4018"/>
                  <a:pt x="22724" y="3955"/>
                </a:cubicBezTo>
                <a:cubicBezTo>
                  <a:pt x="22912" y="3955"/>
                  <a:pt x="23080" y="3935"/>
                  <a:pt x="23289" y="3935"/>
                </a:cubicBezTo>
                <a:cubicBezTo>
                  <a:pt x="26637" y="3851"/>
                  <a:pt x="29984" y="3746"/>
                  <a:pt x="33332" y="3663"/>
                </a:cubicBezTo>
                <a:cubicBezTo>
                  <a:pt x="35132" y="3621"/>
                  <a:pt x="36931" y="3558"/>
                  <a:pt x="38710" y="3537"/>
                </a:cubicBezTo>
                <a:cubicBezTo>
                  <a:pt x="39358" y="3516"/>
                  <a:pt x="39986" y="3516"/>
                  <a:pt x="40635" y="3495"/>
                </a:cubicBezTo>
                <a:lnTo>
                  <a:pt x="50908" y="3328"/>
                </a:lnTo>
                <a:lnTo>
                  <a:pt x="55302" y="3244"/>
                </a:lnTo>
                <a:cubicBezTo>
                  <a:pt x="56578" y="3223"/>
                  <a:pt x="57834" y="3223"/>
                  <a:pt x="59068" y="3181"/>
                </a:cubicBezTo>
                <a:cubicBezTo>
                  <a:pt x="60114" y="3139"/>
                  <a:pt x="61140" y="3098"/>
                  <a:pt x="62186" y="3077"/>
                </a:cubicBezTo>
                <a:cubicBezTo>
                  <a:pt x="62709" y="3035"/>
                  <a:pt x="63232" y="3035"/>
                  <a:pt x="63734" y="3014"/>
                </a:cubicBezTo>
                <a:lnTo>
                  <a:pt x="67270" y="2784"/>
                </a:lnTo>
                <a:lnTo>
                  <a:pt x="67270" y="2784"/>
                </a:lnTo>
                <a:cubicBezTo>
                  <a:pt x="67187" y="2888"/>
                  <a:pt x="67187" y="3035"/>
                  <a:pt x="67208" y="3139"/>
                </a:cubicBezTo>
                <a:cubicBezTo>
                  <a:pt x="67228" y="3286"/>
                  <a:pt x="67312" y="3391"/>
                  <a:pt x="67438" y="3432"/>
                </a:cubicBezTo>
                <a:cubicBezTo>
                  <a:pt x="67513" y="3478"/>
                  <a:pt x="67621" y="3512"/>
                  <a:pt x="67715" y="3512"/>
                </a:cubicBezTo>
                <a:cubicBezTo>
                  <a:pt x="67751" y="3512"/>
                  <a:pt x="67785" y="3507"/>
                  <a:pt x="67814" y="3495"/>
                </a:cubicBezTo>
                <a:cubicBezTo>
                  <a:pt x="68065" y="3391"/>
                  <a:pt x="68337" y="3286"/>
                  <a:pt x="68568" y="3181"/>
                </a:cubicBezTo>
                <a:lnTo>
                  <a:pt x="68547" y="3181"/>
                </a:lnTo>
                <a:cubicBezTo>
                  <a:pt x="68568" y="3181"/>
                  <a:pt x="68568" y="3139"/>
                  <a:pt x="68588" y="3139"/>
                </a:cubicBezTo>
                <a:cubicBezTo>
                  <a:pt x="68630" y="3139"/>
                  <a:pt x="68651" y="3118"/>
                  <a:pt x="68651" y="3118"/>
                </a:cubicBezTo>
                <a:lnTo>
                  <a:pt x="68630" y="3118"/>
                </a:lnTo>
                <a:cubicBezTo>
                  <a:pt x="68756" y="3077"/>
                  <a:pt x="68881" y="3014"/>
                  <a:pt x="69049" y="2930"/>
                </a:cubicBezTo>
                <a:cubicBezTo>
                  <a:pt x="69174" y="2888"/>
                  <a:pt x="69321" y="2805"/>
                  <a:pt x="69467" y="2763"/>
                </a:cubicBezTo>
                <a:cubicBezTo>
                  <a:pt x="69614" y="2679"/>
                  <a:pt x="69739" y="2595"/>
                  <a:pt x="69907" y="2512"/>
                </a:cubicBezTo>
                <a:cubicBezTo>
                  <a:pt x="70053" y="2449"/>
                  <a:pt x="70158" y="2240"/>
                  <a:pt x="70158" y="2051"/>
                </a:cubicBezTo>
                <a:cubicBezTo>
                  <a:pt x="70158" y="1947"/>
                  <a:pt x="70137" y="1863"/>
                  <a:pt x="70095" y="1758"/>
                </a:cubicBezTo>
                <a:cubicBezTo>
                  <a:pt x="70011" y="1654"/>
                  <a:pt x="69907" y="1528"/>
                  <a:pt x="69781" y="1507"/>
                </a:cubicBezTo>
                <a:cubicBezTo>
                  <a:pt x="69635" y="1466"/>
                  <a:pt x="69509" y="1445"/>
                  <a:pt x="69384" y="1445"/>
                </a:cubicBezTo>
                <a:lnTo>
                  <a:pt x="69300" y="1445"/>
                </a:lnTo>
                <a:cubicBezTo>
                  <a:pt x="69216" y="1445"/>
                  <a:pt x="69112" y="1445"/>
                  <a:pt x="69049" y="1466"/>
                </a:cubicBezTo>
                <a:cubicBezTo>
                  <a:pt x="68840" y="1507"/>
                  <a:pt x="68651" y="1528"/>
                  <a:pt x="68442" y="1528"/>
                </a:cubicBezTo>
                <a:cubicBezTo>
                  <a:pt x="68275" y="1528"/>
                  <a:pt x="68128" y="1549"/>
                  <a:pt x="67940" y="1549"/>
                </a:cubicBezTo>
                <a:cubicBezTo>
                  <a:pt x="67500" y="1570"/>
                  <a:pt x="67082" y="1612"/>
                  <a:pt x="66643" y="1654"/>
                </a:cubicBezTo>
                <a:cubicBezTo>
                  <a:pt x="66538" y="1654"/>
                  <a:pt x="66392" y="1675"/>
                  <a:pt x="66287" y="1675"/>
                </a:cubicBezTo>
                <a:cubicBezTo>
                  <a:pt x="66350" y="1633"/>
                  <a:pt x="66371" y="1570"/>
                  <a:pt x="66371" y="1528"/>
                </a:cubicBezTo>
                <a:cubicBezTo>
                  <a:pt x="66392" y="1466"/>
                  <a:pt x="66392" y="1424"/>
                  <a:pt x="66392" y="1361"/>
                </a:cubicBezTo>
                <a:cubicBezTo>
                  <a:pt x="66392" y="1340"/>
                  <a:pt x="66392" y="1298"/>
                  <a:pt x="66433" y="1256"/>
                </a:cubicBezTo>
                <a:cubicBezTo>
                  <a:pt x="66433" y="1214"/>
                  <a:pt x="66433" y="1152"/>
                  <a:pt x="66392" y="1131"/>
                </a:cubicBezTo>
                <a:cubicBezTo>
                  <a:pt x="66392" y="1131"/>
                  <a:pt x="66433" y="1131"/>
                  <a:pt x="66433" y="1110"/>
                </a:cubicBezTo>
                <a:cubicBezTo>
                  <a:pt x="66496" y="1047"/>
                  <a:pt x="66580" y="1005"/>
                  <a:pt x="66643" y="901"/>
                </a:cubicBezTo>
                <a:cubicBezTo>
                  <a:pt x="66684" y="817"/>
                  <a:pt x="66705" y="712"/>
                  <a:pt x="66705" y="608"/>
                </a:cubicBezTo>
                <a:cubicBezTo>
                  <a:pt x="66705" y="503"/>
                  <a:pt x="66684" y="419"/>
                  <a:pt x="66643" y="315"/>
                </a:cubicBezTo>
                <a:cubicBezTo>
                  <a:pt x="66601" y="294"/>
                  <a:pt x="66580" y="252"/>
                  <a:pt x="66559" y="210"/>
                </a:cubicBezTo>
                <a:cubicBezTo>
                  <a:pt x="66475" y="147"/>
                  <a:pt x="66392" y="105"/>
                  <a:pt x="66329" y="85"/>
                </a:cubicBezTo>
                <a:cubicBezTo>
                  <a:pt x="66161" y="43"/>
                  <a:pt x="65973" y="1"/>
                  <a:pt x="658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4"/>
          <p:cNvGrpSpPr/>
          <p:nvPr/>
        </p:nvGrpSpPr>
        <p:grpSpPr>
          <a:xfrm rot="728172">
            <a:off x="30506" y="-352402"/>
            <a:ext cx="1784276" cy="1783851"/>
            <a:chOff x="5448300" y="1526500"/>
            <a:chExt cx="1154925" cy="1154650"/>
          </a:xfrm>
        </p:grpSpPr>
        <p:sp>
          <p:nvSpPr>
            <p:cNvPr id="879" name="Google Shape;879;p3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82" name="Google Shape;882;p34"/>
          <p:cNvCxnSpPr/>
          <p:nvPr/>
        </p:nvCxnSpPr>
        <p:spPr>
          <a:xfrm>
            <a:off x="5266553" y="2298762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5266553" y="3367274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5667479" y="1341886"/>
            <a:ext cx="2998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Quan</a:t>
            </a:r>
            <a:r>
              <a:rPr lang="en-US" sz="1800" b="1" dirty="0"/>
              <a:t> </a:t>
            </a:r>
            <a:r>
              <a:rPr lang="en-US" sz="1800" b="1" dirty="0" err="1"/>
              <a:t>hệ</a:t>
            </a:r>
            <a:r>
              <a:rPr lang="en-US" sz="1800" b="1" dirty="0"/>
              <a:t> </a:t>
            </a:r>
            <a:r>
              <a:rPr lang="en-US" sz="1800" b="1" dirty="0" err="1"/>
              <a:t>giữa</a:t>
            </a:r>
            <a:r>
              <a:rPr lang="en-US" sz="1800" b="1" dirty="0"/>
              <a:t> góc </a:t>
            </a:r>
            <a:r>
              <a:rPr lang="en-US" sz="1800" b="1" dirty="0" err="1"/>
              <a:t>và</a:t>
            </a:r>
            <a:r>
              <a:rPr lang="en-US" sz="1800" b="1" dirty="0"/>
              <a:t> </a:t>
            </a:r>
            <a:r>
              <a:rPr lang="en-US" sz="1800" b="1" dirty="0" err="1"/>
              <a:t>cạnh</a:t>
            </a:r>
            <a:r>
              <a:rPr lang="en-US" sz="1800" b="1" dirty="0"/>
              <a:t> </a:t>
            </a:r>
            <a:r>
              <a:rPr lang="en-US" sz="1800" b="1" dirty="0" err="1"/>
              <a:t>đối</a:t>
            </a:r>
            <a:r>
              <a:rPr lang="en-US" sz="1800" b="1" dirty="0"/>
              <a:t> </a:t>
            </a:r>
            <a:r>
              <a:rPr lang="en-US" sz="1800" b="1" dirty="0" err="1"/>
              <a:t>diện</a:t>
            </a:r>
            <a:r>
              <a:rPr lang="en-US" sz="1800" b="1" dirty="0"/>
              <a:t> </a:t>
            </a:r>
            <a:r>
              <a:rPr lang="en-US" sz="1800" b="1" dirty="0" err="1"/>
              <a:t>trong</a:t>
            </a:r>
            <a:r>
              <a:rPr lang="en-US" sz="1800" b="1" dirty="0"/>
              <a:t> </a:t>
            </a:r>
            <a:r>
              <a:rPr lang="en-US" sz="1800" b="1" dirty="0" err="1"/>
              <a:t>một</a:t>
            </a:r>
            <a:r>
              <a:rPr lang="en-US" sz="1800" b="1" dirty="0"/>
              <a:t> tam </a:t>
            </a:r>
            <a:r>
              <a:rPr lang="en-US" sz="1800" b="1" dirty="0" err="1"/>
              <a:t>giác</a:t>
            </a:r>
            <a:r>
              <a:rPr lang="en-US" sz="1800" b="1" dirty="0"/>
              <a:t>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12952" y="2601189"/>
            <a:ext cx="2655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Bất</a:t>
            </a:r>
            <a:r>
              <a:rPr lang="en-US" sz="2400" b="1" dirty="0"/>
              <a:t> </a:t>
            </a:r>
            <a:r>
              <a:rPr lang="en-US" sz="2400" b="1" dirty="0" err="1"/>
              <a:t>đẳng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 tam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 animBg="1"/>
      <p:bldP spid="863" grpId="0" animBg="1"/>
      <p:bldP spid="864" grpId="0"/>
      <p:bldP spid="866" grpId="0"/>
      <p:bldP spid="869" grpId="0"/>
      <p:bldP spid="877" grpId="0" animBg="1"/>
      <p:bldP spid="12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5"/>
          <p:cNvGrpSpPr/>
          <p:nvPr/>
        </p:nvGrpSpPr>
        <p:grpSpPr>
          <a:xfrm>
            <a:off x="585628" y="251596"/>
            <a:ext cx="1180828" cy="1127871"/>
            <a:chOff x="2005600" y="1271425"/>
            <a:chExt cx="1165950" cy="1261475"/>
          </a:xfrm>
        </p:grpSpPr>
        <p:sp>
          <p:nvSpPr>
            <p:cNvPr id="896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 rot="21421429">
            <a:off x="780616" y="613894"/>
            <a:ext cx="96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HĐ1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090" y="1289513"/>
            <a:ext cx="3432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Chia </a:t>
            </a:r>
            <a:r>
              <a:rPr lang="en-US" sz="2000" dirty="0" err="1" smtClean="0"/>
              <a:t>lớp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2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thiện</a:t>
            </a:r>
            <a:r>
              <a:rPr lang="en-US" sz="2000" dirty="0" smtClean="0"/>
              <a:t> 2 </a:t>
            </a:r>
            <a:r>
              <a:rPr lang="en-US" sz="2000" dirty="0" err="1" smtClean="0"/>
              <a:t>phiếu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endParaRPr lang="en-US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494" y="1874925"/>
            <a:ext cx="391978" cy="1262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5383" r="7545" b="8006"/>
          <a:stretch/>
        </p:blipFill>
        <p:spPr>
          <a:xfrm>
            <a:off x="1643864" y="3345320"/>
            <a:ext cx="1880171" cy="1425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36"/>
          <p:cNvGrpSpPr/>
          <p:nvPr/>
        </p:nvGrpSpPr>
        <p:grpSpPr>
          <a:xfrm>
            <a:off x="1977512" y="755563"/>
            <a:ext cx="5188977" cy="5548851"/>
            <a:chOff x="7567300" y="1541100"/>
            <a:chExt cx="3167100" cy="3386750"/>
          </a:xfrm>
        </p:grpSpPr>
        <p:sp>
          <p:nvSpPr>
            <p:cNvPr id="906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003006" y="385679"/>
            <a:ext cx="1668174" cy="1667776"/>
            <a:chOff x="5448300" y="1526500"/>
            <a:chExt cx="1154925" cy="1154650"/>
          </a:xfrm>
        </p:grpSpPr>
        <p:sp>
          <p:nvSpPr>
            <p:cNvPr id="927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36"/>
          <p:cNvSpPr txBox="1"/>
          <p:nvPr/>
        </p:nvSpPr>
        <p:spPr>
          <a:xfrm rot="180294">
            <a:off x="1074711" y="873110"/>
            <a:ext cx="1535532" cy="71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+mn-lt"/>
                <a:ea typeface="Delius"/>
                <a:cs typeface="Delius"/>
                <a:sym typeface="Delius"/>
              </a:rPr>
              <a:t>KẾT LUẬN</a:t>
            </a:r>
            <a:endParaRPr sz="2000" b="1" dirty="0"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817" y="1714428"/>
            <a:ext cx="4101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, </a:t>
            </a:r>
            <a:r>
              <a:rPr lang="en-US" sz="2400" dirty="0" smtClean="0"/>
              <a:t>góc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 smtClean="0"/>
              <a:t>cạnh</a:t>
            </a:r>
            <a:r>
              <a:rPr lang="en-US" sz="2400" dirty="0" smtClean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smtClean="0"/>
              <a:t>góc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5916" y="3124139"/>
            <a:ext cx="4101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,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góc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/>
      <p:bldP spid="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7"/>
          <p:cNvSpPr txBox="1">
            <a:spLocks noGrp="1"/>
          </p:cNvSpPr>
          <p:nvPr>
            <p:ph type="title" idx="2"/>
          </p:nvPr>
        </p:nvSpPr>
        <p:spPr>
          <a:xfrm>
            <a:off x="804725" y="726593"/>
            <a:ext cx="2717793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lt1"/>
                </a:solidFill>
                <a:latin typeface="+mn-lt"/>
              </a:rPr>
              <a:t>Chứng</a:t>
            </a:r>
            <a:endParaRPr sz="24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2" y="410480"/>
            <a:ext cx="43428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Luyện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tập</a:t>
            </a:r>
            <a:r>
              <a:rPr lang="en-US" sz="2000" b="1" dirty="0" smtClean="0">
                <a:solidFill>
                  <a:schemeClr val="tx1"/>
                </a:solidFill>
              </a:rPr>
              <a:t> 1: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Cho tam </a:t>
            </a:r>
            <a:r>
              <a:rPr lang="en-US" sz="2000" dirty="0" err="1" smtClean="0">
                <a:solidFill>
                  <a:schemeClr val="tx1"/>
                </a:solidFill>
              </a:rPr>
              <a:t>giác</a:t>
            </a:r>
            <a:r>
              <a:rPr lang="en-US" sz="2000" dirty="0" smtClean="0">
                <a:solidFill>
                  <a:schemeClr val="tx1"/>
                </a:solidFill>
              </a:rPr>
              <a:t> MNP 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c</a:t>
            </a:r>
            <a:r>
              <a:rPr lang="en-US" sz="2000" dirty="0" err="1" smtClean="0">
                <a:solidFill>
                  <a:schemeClr val="tx1"/>
                </a:solidFill>
              </a:rPr>
              <a:t>ó</a:t>
            </a:r>
            <a:r>
              <a:rPr lang="en-US" sz="2000" dirty="0" smtClean="0">
                <a:solidFill>
                  <a:schemeClr val="tx1"/>
                </a:solidFill>
              </a:rPr>
              <a:t> MN = 4cm, NP = 5cm, MP = 6cm.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Tìm</a:t>
            </a:r>
            <a:r>
              <a:rPr lang="en-US" sz="2000" dirty="0" smtClean="0">
                <a:solidFill>
                  <a:schemeClr val="tx1"/>
                </a:solidFill>
              </a:rPr>
              <a:t> góc </a:t>
            </a:r>
            <a:r>
              <a:rPr lang="en-US" sz="2000" dirty="0" err="1" smtClean="0">
                <a:solidFill>
                  <a:schemeClr val="tx1"/>
                </a:solidFill>
              </a:rPr>
              <a:t>nhỏ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</a:rPr>
              <a:t>, góc </a:t>
            </a:r>
            <a:r>
              <a:rPr lang="en-US" sz="2000" dirty="0" err="1" smtClean="0">
                <a:solidFill>
                  <a:schemeClr val="tx1"/>
                </a:solidFill>
              </a:rPr>
              <a:t>lớn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am </a:t>
            </a:r>
            <a:r>
              <a:rPr lang="en-US" sz="2000" dirty="0" err="1" smtClean="0">
                <a:solidFill>
                  <a:schemeClr val="tx1"/>
                </a:solidFill>
              </a:rPr>
              <a:t>giác</a:t>
            </a:r>
            <a:r>
              <a:rPr lang="en-US" sz="2000" dirty="0" smtClean="0">
                <a:solidFill>
                  <a:schemeClr val="tx1"/>
                </a:solidFill>
              </a:rPr>
              <a:t> MNP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27885" y="140784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/>
              <a:t>Luyện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1: </a:t>
            </a:r>
            <a:r>
              <a:rPr lang="vi-VN" sz="2000" dirty="0" smtClean="0"/>
              <a:t>Tam </a:t>
            </a:r>
            <a:r>
              <a:rPr lang="vi-VN" sz="2000" dirty="0"/>
              <a:t>giác MNP có:</a:t>
            </a:r>
            <a:endParaRPr lang="en-US" sz="2000" dirty="0"/>
          </a:p>
          <a:p>
            <a:r>
              <a:rPr lang="vi-VN" sz="2000" dirty="0"/>
              <a:t>MP là cạnh lớn nhất , </a:t>
            </a:r>
            <a:endParaRPr lang="en-US" sz="2000" dirty="0" smtClean="0"/>
          </a:p>
          <a:p>
            <a:r>
              <a:rPr lang="vi-VN" sz="2000" dirty="0" smtClean="0"/>
              <a:t>MN </a:t>
            </a:r>
            <a:r>
              <a:rPr lang="vi-VN" sz="2000" dirty="0"/>
              <a:t>là cạnh nhỏ nhất </a:t>
            </a:r>
            <a:endParaRPr lang="en-US" sz="2000" dirty="0" smtClean="0"/>
          </a:p>
          <a:p>
            <a:r>
              <a:rPr lang="vi-VN" sz="2000" dirty="0" smtClean="0"/>
              <a:t>nên </a:t>
            </a:r>
            <a:r>
              <a:rPr lang="vi-VN" sz="2000" dirty="0"/>
              <a:t>góc N là góc lớn nhất, </a:t>
            </a:r>
            <a:endParaRPr lang="en-US" sz="2000" dirty="0" smtClean="0"/>
          </a:p>
          <a:p>
            <a:r>
              <a:rPr lang="vi-VN" sz="2000" dirty="0" smtClean="0"/>
              <a:t>góc </a:t>
            </a:r>
            <a:r>
              <a:rPr lang="vi-VN" sz="2000" dirty="0"/>
              <a:t>P là góc nhỏ nhất</a:t>
            </a:r>
            <a:r>
              <a:rPr lang="vi-VN" sz="2000" dirty="0" smtClean="0"/>
              <a:t>.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60212" y="2402087"/>
                <a:ext cx="4192173" cy="1955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Luyện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tập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2: 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Cho tam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giác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DEG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góc E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là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góc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tù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so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sánh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DE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và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DG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b) Cho tam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giác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MNP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56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</m:oMath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65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Tìm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cạnh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nhỏ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nhất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lớn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/>
                <a:r>
                  <a:rPr lang="en-US" sz="2000" dirty="0" err="1">
                    <a:solidFill>
                      <a:schemeClr val="tx1"/>
                    </a:solidFill>
                  </a:rPr>
                  <a:t>n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hất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tam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giác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MNP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12" y="2402087"/>
                <a:ext cx="4192173" cy="1955664"/>
              </a:xfrm>
              <a:prstGeom prst="rect">
                <a:avLst/>
              </a:prstGeom>
              <a:blipFill rotWithShape="1">
                <a:blip r:embed="rId3"/>
                <a:stretch>
                  <a:fillRect l="-1453" t="-1246"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loud 5"/>
          <p:cNvSpPr/>
          <p:nvPr/>
        </p:nvSpPr>
        <p:spPr>
          <a:xfrm>
            <a:off x="5974772" y="400050"/>
            <a:ext cx="1298864" cy="9195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GIẢI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7196" y="3089453"/>
            <a:ext cx="31614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2</a:t>
            </a:r>
            <a:r>
              <a:rPr lang="vi-VN" sz="2000" b="1" dirty="0"/>
              <a:t>: </a:t>
            </a:r>
            <a:endParaRPr lang="en-US" sz="2000" b="1" dirty="0"/>
          </a:p>
          <a:p>
            <a:r>
              <a:rPr lang="vi-VN" sz="2000" dirty="0"/>
              <a:t>a) DE &lt; DG</a:t>
            </a:r>
            <a:endParaRPr lang="en-US" sz="2000" dirty="0"/>
          </a:p>
          <a:p>
            <a:r>
              <a:rPr lang="vi-VN" sz="2000" dirty="0"/>
              <a:t>b) Góc P = 59</a:t>
            </a:r>
            <a:r>
              <a:rPr lang="vi-VN" sz="2000" baseline="30000" dirty="0"/>
              <a:t>0</a:t>
            </a:r>
            <a:endParaRPr lang="en-US" sz="2000" dirty="0"/>
          </a:p>
          <a:p>
            <a:r>
              <a:rPr lang="en-US" sz="2000" dirty="0"/>
              <a:t>V</a:t>
            </a:r>
            <a:r>
              <a:rPr lang="vi-VN" sz="2000" dirty="0"/>
              <a:t>ậy cạnh nhỏ nhất là NP, </a:t>
            </a:r>
            <a:endParaRPr lang="en-US" sz="2000" dirty="0" smtClean="0"/>
          </a:p>
          <a:p>
            <a:r>
              <a:rPr lang="vi-VN" sz="2000" dirty="0" smtClean="0"/>
              <a:t>cạnh </a:t>
            </a:r>
            <a:r>
              <a:rPr lang="vi-VN" sz="2000" dirty="0"/>
              <a:t>lớn nhất là MP</a:t>
            </a:r>
            <a:r>
              <a:rPr lang="vi-VN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/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80221" y="298061"/>
            <a:ext cx="3950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</a:rPr>
              <a:t>Bất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đẳng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thức</a:t>
            </a:r>
            <a:r>
              <a:rPr lang="en-US" sz="2000" b="1" dirty="0" smtClean="0">
                <a:solidFill>
                  <a:srgbClr val="FF0000"/>
                </a:solidFill>
              </a:rPr>
              <a:t> tam </a:t>
            </a:r>
            <a:r>
              <a:rPr lang="en-US" sz="2000" b="1" dirty="0" err="1" smtClean="0">
                <a:solidFill>
                  <a:srgbClr val="FF0000"/>
                </a:solidFill>
              </a:rPr>
              <a:t>giác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8" name="Google Shape;1076;p44"/>
          <p:cNvGrpSpPr/>
          <p:nvPr/>
        </p:nvGrpSpPr>
        <p:grpSpPr>
          <a:xfrm>
            <a:off x="484251" y="669778"/>
            <a:ext cx="864510" cy="918811"/>
            <a:chOff x="705725" y="2072700"/>
            <a:chExt cx="1190350" cy="1286200"/>
          </a:xfrm>
        </p:grpSpPr>
        <p:sp>
          <p:nvSpPr>
            <p:cNvPr id="29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/>
          <p:cNvSpPr txBox="1"/>
          <p:nvPr/>
        </p:nvSpPr>
        <p:spPr>
          <a:xfrm rot="21322027">
            <a:off x="520695" y="901141"/>
            <a:ext cx="85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HĐ3</a:t>
            </a:r>
            <a:endParaRPr lang="en-US" sz="2400" b="1" dirty="0" smtClean="0"/>
          </a:p>
        </p:txBody>
      </p:sp>
      <p:sp>
        <p:nvSpPr>
          <p:cNvPr id="37" name="Cloud 36"/>
          <p:cNvSpPr/>
          <p:nvPr/>
        </p:nvSpPr>
        <p:spPr>
          <a:xfrm>
            <a:off x="6041204" y="626724"/>
            <a:ext cx="1273995" cy="65754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0622" y="15609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 smtClean="0"/>
              <a:t>HĐ3</a:t>
            </a:r>
            <a:r>
              <a:rPr lang="vi-VN" sz="2000" b="1" dirty="0"/>
              <a:t>:</a:t>
            </a:r>
            <a:r>
              <a:rPr lang="vi-VN" sz="2000" dirty="0"/>
              <a:t> Bạn an đi thẳng từ nhà đến trường sẽ nhanh hơn</a:t>
            </a:r>
            <a:r>
              <a:rPr lang="vi-VN" sz="2000" dirty="0" smtClean="0"/>
              <a:t>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935678" y="2732807"/>
            <a:ext cx="28664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/>
              <a:t>HĐ4:</a:t>
            </a:r>
            <a:endParaRPr lang="en-US" sz="2000" b="1" dirty="0"/>
          </a:p>
          <a:p>
            <a:r>
              <a:rPr lang="vi-VN" sz="2000" dirty="0"/>
              <a:t>a) bạn thảo đo đúng</a:t>
            </a:r>
            <a:endParaRPr lang="en-US" sz="2000" dirty="0"/>
          </a:p>
          <a:p>
            <a:r>
              <a:rPr lang="vi-VN" sz="2000" dirty="0"/>
              <a:t>b) AB + BC &gt; AC ( 5&gt;4</a:t>
            </a:r>
            <a:r>
              <a:rPr lang="vi-VN" sz="2000" dirty="0" smtClean="0"/>
              <a:t>)</a:t>
            </a:r>
            <a:endParaRPr lang="en-US" sz="2000" dirty="0"/>
          </a:p>
        </p:txBody>
      </p:sp>
      <p:grpSp>
        <p:nvGrpSpPr>
          <p:cNvPr id="15" name="Google Shape;1076;p44"/>
          <p:cNvGrpSpPr/>
          <p:nvPr/>
        </p:nvGrpSpPr>
        <p:grpSpPr>
          <a:xfrm>
            <a:off x="400494" y="2862479"/>
            <a:ext cx="864510" cy="918811"/>
            <a:chOff x="705725" y="2072700"/>
            <a:chExt cx="1190350" cy="1286200"/>
          </a:xfrm>
        </p:grpSpPr>
        <p:sp>
          <p:nvSpPr>
            <p:cNvPr id="16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smtClean="0"/>
                <a:t> HĐ4</a:t>
              </a:r>
              <a:endParaRPr sz="2000" b="1" dirty="0"/>
            </a:p>
          </p:txBody>
        </p:sp>
        <p:sp>
          <p:nvSpPr>
            <p:cNvPr id="18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68" y="1222008"/>
            <a:ext cx="2958224" cy="1621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67" y="3114254"/>
            <a:ext cx="2524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600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7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43"/>
          <p:cNvGrpSpPr/>
          <p:nvPr/>
        </p:nvGrpSpPr>
        <p:grpSpPr>
          <a:xfrm>
            <a:off x="3101062" y="697192"/>
            <a:ext cx="5188977" cy="5548851"/>
            <a:chOff x="7567300" y="1541100"/>
            <a:chExt cx="3167100" cy="3386750"/>
          </a:xfrm>
        </p:grpSpPr>
        <p:sp>
          <p:nvSpPr>
            <p:cNvPr id="1029" name="Google Shape;1029;p43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43"/>
          <p:cNvGrpSpPr/>
          <p:nvPr/>
        </p:nvGrpSpPr>
        <p:grpSpPr>
          <a:xfrm>
            <a:off x="904126" y="890213"/>
            <a:ext cx="2002113" cy="1916811"/>
            <a:chOff x="2005600" y="1271425"/>
            <a:chExt cx="1165950" cy="1261475"/>
          </a:xfrm>
        </p:grpSpPr>
        <p:sp>
          <p:nvSpPr>
            <p:cNvPr id="1057" name="Google Shape;1057;p43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43"/>
          <p:cNvSpPr txBox="1"/>
          <p:nvPr/>
        </p:nvSpPr>
        <p:spPr>
          <a:xfrm rot="-229024">
            <a:off x="1027597" y="1577425"/>
            <a:ext cx="1798608" cy="99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+mn-lt"/>
                <a:ea typeface="Delius"/>
                <a:cs typeface="Delius"/>
                <a:sym typeface="Delius"/>
              </a:rPr>
              <a:t>KẾT LUẬN</a:t>
            </a:r>
            <a:endParaRPr sz="2400" b="1" dirty="0">
              <a:latin typeface="+mn-lt"/>
              <a:ea typeface="Delius"/>
              <a:cs typeface="Delius"/>
              <a:sym typeface="Delius"/>
            </a:endParaRPr>
          </a:p>
        </p:txBody>
      </p:sp>
      <p:sp>
        <p:nvSpPr>
          <p:cNvPr id="1062" name="Google Shape;1062;p43"/>
          <p:cNvSpPr/>
          <p:nvPr/>
        </p:nvSpPr>
        <p:spPr>
          <a:xfrm>
            <a:off x="4130867" y="2783004"/>
            <a:ext cx="3178149" cy="84250"/>
          </a:xfrm>
          <a:custGeom>
            <a:avLst/>
            <a:gdLst/>
            <a:ahLst/>
            <a:cxnLst/>
            <a:rect l="l" t="t" r="r" b="b"/>
            <a:pathLst>
              <a:path w="70011" h="3370" extrusionOk="0">
                <a:moveTo>
                  <a:pt x="45990" y="1"/>
                </a:moveTo>
                <a:cubicBezTo>
                  <a:pt x="45572" y="1"/>
                  <a:pt x="45132" y="1"/>
                  <a:pt x="44714" y="22"/>
                </a:cubicBezTo>
                <a:cubicBezTo>
                  <a:pt x="43647" y="63"/>
                  <a:pt x="42601" y="63"/>
                  <a:pt x="41534" y="84"/>
                </a:cubicBezTo>
                <a:cubicBezTo>
                  <a:pt x="40320" y="105"/>
                  <a:pt x="39127" y="105"/>
                  <a:pt x="37914" y="126"/>
                </a:cubicBezTo>
                <a:cubicBezTo>
                  <a:pt x="35989" y="189"/>
                  <a:pt x="34022" y="231"/>
                  <a:pt x="32076" y="294"/>
                </a:cubicBezTo>
                <a:lnTo>
                  <a:pt x="28707" y="377"/>
                </a:lnTo>
                <a:lnTo>
                  <a:pt x="22912" y="608"/>
                </a:lnTo>
                <a:cubicBezTo>
                  <a:pt x="21824" y="649"/>
                  <a:pt x="20777" y="691"/>
                  <a:pt x="19710" y="733"/>
                </a:cubicBezTo>
                <a:cubicBezTo>
                  <a:pt x="17702" y="838"/>
                  <a:pt x="15714" y="963"/>
                  <a:pt x="13705" y="1068"/>
                </a:cubicBezTo>
                <a:cubicBezTo>
                  <a:pt x="12617" y="1131"/>
                  <a:pt x="11550" y="1172"/>
                  <a:pt x="10483" y="1256"/>
                </a:cubicBezTo>
                <a:cubicBezTo>
                  <a:pt x="8495" y="1424"/>
                  <a:pt x="6487" y="1591"/>
                  <a:pt x="4499" y="1779"/>
                </a:cubicBezTo>
                <a:cubicBezTo>
                  <a:pt x="4080" y="1800"/>
                  <a:pt x="3620" y="1863"/>
                  <a:pt x="3181" y="1884"/>
                </a:cubicBezTo>
                <a:cubicBezTo>
                  <a:pt x="2323" y="1968"/>
                  <a:pt x="1465" y="2072"/>
                  <a:pt x="586" y="2177"/>
                </a:cubicBezTo>
                <a:cubicBezTo>
                  <a:pt x="544" y="2177"/>
                  <a:pt x="481" y="2198"/>
                  <a:pt x="440" y="2198"/>
                </a:cubicBezTo>
                <a:cubicBezTo>
                  <a:pt x="335" y="2219"/>
                  <a:pt x="251" y="2281"/>
                  <a:pt x="168" y="2365"/>
                </a:cubicBezTo>
                <a:cubicBezTo>
                  <a:pt x="63" y="2470"/>
                  <a:pt x="0" y="2616"/>
                  <a:pt x="0" y="2784"/>
                </a:cubicBezTo>
                <a:cubicBezTo>
                  <a:pt x="0" y="2930"/>
                  <a:pt x="42" y="3097"/>
                  <a:pt x="168" y="3202"/>
                </a:cubicBezTo>
                <a:cubicBezTo>
                  <a:pt x="272" y="3307"/>
                  <a:pt x="461" y="3369"/>
                  <a:pt x="586" y="3369"/>
                </a:cubicBezTo>
                <a:cubicBezTo>
                  <a:pt x="1632" y="3265"/>
                  <a:pt x="2658" y="3139"/>
                  <a:pt x="3704" y="3035"/>
                </a:cubicBezTo>
                <a:lnTo>
                  <a:pt x="6612" y="2804"/>
                </a:lnTo>
                <a:cubicBezTo>
                  <a:pt x="7658" y="2721"/>
                  <a:pt x="8704" y="2616"/>
                  <a:pt x="9772" y="2532"/>
                </a:cubicBezTo>
                <a:cubicBezTo>
                  <a:pt x="10190" y="2512"/>
                  <a:pt x="10608" y="2470"/>
                  <a:pt x="11048" y="2428"/>
                </a:cubicBezTo>
                <a:cubicBezTo>
                  <a:pt x="12701" y="2365"/>
                  <a:pt x="14333" y="2260"/>
                  <a:pt x="15965" y="2177"/>
                </a:cubicBezTo>
                <a:lnTo>
                  <a:pt x="19041" y="2009"/>
                </a:lnTo>
                <a:lnTo>
                  <a:pt x="20296" y="1947"/>
                </a:lnTo>
                <a:cubicBezTo>
                  <a:pt x="21907" y="1884"/>
                  <a:pt x="23539" y="1800"/>
                  <a:pt x="25150" y="1758"/>
                </a:cubicBezTo>
                <a:cubicBezTo>
                  <a:pt x="26155" y="1737"/>
                  <a:pt x="27117" y="1675"/>
                  <a:pt x="28101" y="1654"/>
                </a:cubicBezTo>
                <a:cubicBezTo>
                  <a:pt x="28456" y="1654"/>
                  <a:pt x="28770" y="1633"/>
                  <a:pt x="29105" y="1633"/>
                </a:cubicBezTo>
                <a:cubicBezTo>
                  <a:pt x="30863" y="1570"/>
                  <a:pt x="32599" y="1549"/>
                  <a:pt x="34357" y="1486"/>
                </a:cubicBezTo>
                <a:cubicBezTo>
                  <a:pt x="35319" y="1465"/>
                  <a:pt x="36324" y="1444"/>
                  <a:pt x="37286" y="1424"/>
                </a:cubicBezTo>
                <a:cubicBezTo>
                  <a:pt x="37621" y="1424"/>
                  <a:pt x="37998" y="1382"/>
                  <a:pt x="38332" y="1382"/>
                </a:cubicBezTo>
                <a:cubicBezTo>
                  <a:pt x="40132" y="1361"/>
                  <a:pt x="41952" y="1361"/>
                  <a:pt x="43772" y="1340"/>
                </a:cubicBezTo>
                <a:cubicBezTo>
                  <a:pt x="44902" y="1340"/>
                  <a:pt x="46032" y="1319"/>
                  <a:pt x="47141" y="1319"/>
                </a:cubicBezTo>
                <a:cubicBezTo>
                  <a:pt x="49066" y="1319"/>
                  <a:pt x="50991" y="1319"/>
                  <a:pt x="52895" y="1340"/>
                </a:cubicBezTo>
                <a:cubicBezTo>
                  <a:pt x="53272" y="1340"/>
                  <a:pt x="53669" y="1361"/>
                  <a:pt x="54025" y="1361"/>
                </a:cubicBezTo>
                <a:cubicBezTo>
                  <a:pt x="55113" y="1382"/>
                  <a:pt x="56159" y="1424"/>
                  <a:pt x="57226" y="1465"/>
                </a:cubicBezTo>
                <a:cubicBezTo>
                  <a:pt x="58000" y="1486"/>
                  <a:pt x="58817" y="1528"/>
                  <a:pt x="59612" y="1549"/>
                </a:cubicBezTo>
                <a:cubicBezTo>
                  <a:pt x="60177" y="1570"/>
                  <a:pt x="60721" y="1591"/>
                  <a:pt x="61306" y="1633"/>
                </a:cubicBezTo>
                <a:cubicBezTo>
                  <a:pt x="62959" y="1696"/>
                  <a:pt x="64612" y="1800"/>
                  <a:pt x="66265" y="1905"/>
                </a:cubicBezTo>
                <a:lnTo>
                  <a:pt x="67521" y="1988"/>
                </a:lnTo>
                <a:cubicBezTo>
                  <a:pt x="67981" y="2009"/>
                  <a:pt x="68441" y="2051"/>
                  <a:pt x="68881" y="2093"/>
                </a:cubicBezTo>
                <a:cubicBezTo>
                  <a:pt x="68964" y="2093"/>
                  <a:pt x="69027" y="2114"/>
                  <a:pt x="69090" y="2156"/>
                </a:cubicBezTo>
                <a:cubicBezTo>
                  <a:pt x="69148" y="2162"/>
                  <a:pt x="69204" y="2167"/>
                  <a:pt x="69259" y="2167"/>
                </a:cubicBezTo>
                <a:cubicBezTo>
                  <a:pt x="69380" y="2167"/>
                  <a:pt x="69491" y="2144"/>
                  <a:pt x="69592" y="2072"/>
                </a:cubicBezTo>
                <a:cubicBezTo>
                  <a:pt x="69760" y="1988"/>
                  <a:pt x="69864" y="1842"/>
                  <a:pt x="69906" y="1675"/>
                </a:cubicBezTo>
                <a:cubicBezTo>
                  <a:pt x="70011" y="1340"/>
                  <a:pt x="69801" y="963"/>
                  <a:pt x="69425" y="859"/>
                </a:cubicBezTo>
                <a:cubicBezTo>
                  <a:pt x="69132" y="796"/>
                  <a:pt x="68818" y="754"/>
                  <a:pt x="68525" y="712"/>
                </a:cubicBezTo>
                <a:cubicBezTo>
                  <a:pt x="68316" y="691"/>
                  <a:pt x="68107" y="649"/>
                  <a:pt x="67897" y="649"/>
                </a:cubicBezTo>
                <a:cubicBezTo>
                  <a:pt x="67479" y="608"/>
                  <a:pt x="67060" y="608"/>
                  <a:pt x="66663" y="545"/>
                </a:cubicBezTo>
                <a:cubicBezTo>
                  <a:pt x="65931" y="503"/>
                  <a:pt x="65135" y="482"/>
                  <a:pt x="64382" y="419"/>
                </a:cubicBezTo>
                <a:cubicBezTo>
                  <a:pt x="62876" y="336"/>
                  <a:pt x="61327" y="273"/>
                  <a:pt x="59779" y="189"/>
                </a:cubicBezTo>
                <a:cubicBezTo>
                  <a:pt x="59298" y="168"/>
                  <a:pt x="58775" y="168"/>
                  <a:pt x="58272" y="126"/>
                </a:cubicBezTo>
                <a:lnTo>
                  <a:pt x="54967" y="63"/>
                </a:lnTo>
                <a:cubicBezTo>
                  <a:pt x="54360" y="22"/>
                  <a:pt x="53732" y="22"/>
                  <a:pt x="531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706207" y="1270167"/>
            <a:ext cx="4027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Định</a:t>
            </a:r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lý</a:t>
            </a:r>
            <a:r>
              <a:rPr lang="vi-VN" sz="2000" b="1" i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vi-VN" sz="2000" b="1" i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vi-VN" sz="2000" dirty="0"/>
              <a:t>Trong một tam giác tổng độ dài hai cạnh bất kì luôn lớn hơn độ dài cạnh còn lại.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640396" y="2877307"/>
            <a:ext cx="4027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</a:rPr>
              <a:t>Nhận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</a:rPr>
              <a:t>xét</a:t>
            </a:r>
            <a:r>
              <a:rPr lang="vi-VN" sz="2000" b="1" i="1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r>
              <a:rPr lang="vi-VN" sz="2000" dirty="0"/>
              <a:t>Trong một tam giác hiệu độ dài hai cạnh bất kì luôn nhỏ hơn độ dài cạnh còn lại.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" grpId="0"/>
      <p:bldP spid="1062" grpId="0" animBg="1"/>
    </p:bldLst>
  </p:timing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1024</Words>
  <PresentationFormat>On-screen Show (16:9)</PresentationFormat>
  <Paragraphs>134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Roboto Condensed Light</vt:lpstr>
      <vt:lpstr>Delius</vt:lpstr>
      <vt:lpstr>Nunito</vt:lpstr>
      <vt:lpstr>Teacher Binder by Slidesgo</vt:lpstr>
      <vt:lpstr>Paintbrush Picture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Chứng</vt:lpstr>
      <vt:lpstr>PowerPoint Presentation</vt:lpstr>
      <vt:lpstr>PowerPoint Presentation</vt:lpstr>
      <vt:lpstr>Chứng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modified xsi:type="dcterms:W3CDTF">2022-07-24T09:54:15Z</dcterms:modified>
</cp:coreProperties>
</file>