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1"/>
  </p:notesMasterIdLst>
  <p:sldIdLst>
    <p:sldId id="339" r:id="rId3"/>
    <p:sldId id="340" r:id="rId4"/>
    <p:sldId id="301" r:id="rId5"/>
    <p:sldId id="315" r:id="rId6"/>
    <p:sldId id="316" r:id="rId7"/>
    <p:sldId id="332" r:id="rId8"/>
    <p:sldId id="318" r:id="rId9"/>
    <p:sldId id="320" r:id="rId10"/>
    <p:sldId id="333" r:id="rId11"/>
    <p:sldId id="323" r:id="rId12"/>
    <p:sldId id="324" r:id="rId13"/>
    <p:sldId id="325" r:id="rId14"/>
    <p:sldId id="328" r:id="rId15"/>
    <p:sldId id="327" r:id="rId16"/>
    <p:sldId id="335" r:id="rId17"/>
    <p:sldId id="341" r:id="rId18"/>
    <p:sldId id="317" r:id="rId19"/>
    <p:sldId id="342" r:id="rId20"/>
    <p:sldId id="343" r:id="rId21"/>
    <p:sldId id="321" r:id="rId22"/>
    <p:sldId id="322" r:id="rId23"/>
    <p:sldId id="319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26" r:id="rId39"/>
    <p:sldId id="358" r:id="rId40"/>
  </p:sldIdLst>
  <p:sldSz cx="24384000" cy="13716000"/>
  <p:notesSz cx="6858000" cy="9144000"/>
  <p:custDataLst>
    <p:tags r:id="rId4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70F6B"/>
    <a:srgbClr val="CCFFFF"/>
    <a:srgbClr val="E7F7FF"/>
    <a:srgbClr val="D6F7FE"/>
    <a:srgbClr val="EEF7E9"/>
    <a:srgbClr val="135F82"/>
    <a:srgbClr val="FFFFFF"/>
    <a:srgbClr val="008000"/>
    <a:srgbClr val="24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222" y="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87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59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40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42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77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449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155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20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55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209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538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287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183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09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15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27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5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1884418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730364" y="5288484"/>
              <a:ext cx="11748635" cy="6134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Phương pháp quy nạp toán học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§4. Nhị thức Newton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Bài tập cuối chuyên đề 2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CHUYÊN ĐỀ 2. PHƯƠNG PHÁP QUY NẠP TOÁN HỌC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99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2.</a:t>
                </a:r>
              </a:p>
              <a:p>
                <a:pPr marL="914400" lvl="1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 dụng tam giác Pascal viết khai triển 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lvl="1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viết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rồi sau đó thay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khai triển nhận được.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</a:t>
                </a:r>
                <a:r>
                  <a:rPr lang="en-US" b="1" dirty="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 5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Pascal, ta có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 u="sng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 u="sng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 u="sng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 u="sng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b="1" u="sng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1"/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được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+5.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+10.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+10.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+5.3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=243−810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+1080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−720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+240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−32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tập 1.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Sử dụng tam giác Pascal viết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Sử dụng tam giác Pascal viết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	</a:t>
                </a: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blipFill>
                <a:blip r:embed="rId3"/>
                <a:stretch>
                  <a:fillRect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66CC01D-7F13-4A91-88A3-777089CDD0B0}"/>
              </a:ext>
            </a:extLst>
          </p:cNvPr>
          <p:cNvSpPr/>
          <p:nvPr/>
        </p:nvSpPr>
        <p:spPr>
          <a:xfrm>
            <a:off x="8809892" y="11329465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scadia Mono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48949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400" b="1" dirty="0">
                    <a:solidFill>
                      <a:srgbClr val="0000C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Dựa vào hàng 7 của tam giác Pascal, ta có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+21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+21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viết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rồi sau đó thay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khai triển nhận được.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hàng 4 của tam giác Pascal, ta có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được</a:t>
                </a:r>
                <a:endParaRPr lang="vi-VN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+6.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+4.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vi-VN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vi-VN" dirty="0"/>
                  <a:t>                       </a:t>
                </a:r>
                <a14:m>
                  <m:oMath xmlns:m="http://schemas.openxmlformats.org/officeDocument/2006/math">
                    <m:r>
                      <a:rPr lang="vi-VN">
                        <a:latin typeface="Cambria Math" panose="02040503050406030204" pitchFamily="18" charset="0"/>
                      </a:rPr>
                      <m:t>=16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−32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+24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−8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 lvl="1"/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blipFill>
                <a:blip r:embed="rId3"/>
                <a:stretch>
                  <a:fillRect l="-1216" t="-9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658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17094"/>
                <a:ext cx="22555200" cy="11775855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 đây ta sẽ xây dựng công thức cho phép xác định trực tiếp hệ số bất kì trong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HĐ3:  Tính chất của các số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Quan sát ba dòng đầu, hoàn thành tiếp hai dòng cuối theo mẫu: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+2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+3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=...</m:t>
                    </m:r>
                  </m:oMath>
                </a14:m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+5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=...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xét rằng các hệ số khai triển của hai số hạng cách đều số hạng đầu và số hạng cuối luôn bằng nhau. Hãy so sánh, chẳng hạn,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Từ đó hãy dự đoán hệ thức giữa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0≤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a) Dựa vào hàng 7 của tam giác Pascal, ta có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+21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+35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+35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+21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6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7094"/>
                <a:ext cx="22555200" cy="11775855"/>
              </a:xfrm>
              <a:prstGeom prst="rect">
                <a:avLst/>
              </a:prstGeom>
              <a:blipFill>
                <a:blip r:embed="rId3"/>
                <a:stretch>
                  <a:fillRect l="-1459" r="-459" b="-4436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66CC01D-7F13-4A91-88A3-777089CDD0B0}"/>
              </a:ext>
            </a:extLst>
          </p:cNvPr>
          <p:cNvSpPr/>
          <p:nvPr/>
        </p:nvSpPr>
        <p:spPr>
          <a:xfrm>
            <a:off x="8809892" y="11329465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scadia Mono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42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 b="0" i="0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vi-VN" b="0" i="0" dirty="0">
                  <a:latin typeface="Cambria Math" panose="02040503050406030204" pitchFamily="18" charset="0"/>
                </a:endParaRPr>
              </a:p>
              <a:p>
                <a:pPr marL="914400" lvl="1" indent="0">
                  <a:buNone/>
                </a:pPr>
                <a:r>
                  <a:rPr lang="vi-VN" b="0" dirty="0"/>
                  <a:t> </a:t>
                </a:r>
                <a14:m>
                  <m:oMath xmlns:m="http://schemas.openxmlformats.org/officeDocument/2006/math">
                    <m:r>
                      <a:rPr lang="vi-VN" b="0" i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+10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+10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b="0" i="0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vi-VN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ệ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ữ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: 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vi-VN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ự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qu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Đ3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vi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ữ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đầ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tam</m:t>
                    </m:r>
                  </m:oMath>
                </a14:m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Pascal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ướ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endParaRPr lang="en-US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blipFill>
                <a:blip r:embed="rId3"/>
                <a:stretch>
                  <a:fillRect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66CC01D-7F13-4A91-88A3-777089CDD0B0}"/>
              </a:ext>
            </a:extLst>
          </p:cNvPr>
          <p:cNvSpPr/>
          <p:nvPr/>
        </p:nvSpPr>
        <p:spPr>
          <a:xfrm>
            <a:off x="8809892" y="11329465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scadia Mono"/>
              </a:rPr>
              <a:t> </a:t>
            </a:r>
            <a:endParaRPr lang="vi-VN" dirty="0"/>
          </a:p>
        </p:txBody>
      </p:sp>
      <p:pic>
        <p:nvPicPr>
          <p:cNvPr id="11" name="Hình ảnh 84" descr="A picture containing chart&#10;&#10;Description automatically generated">
            <a:extLst>
              <a:ext uri="{FF2B5EF4-FFF2-40B4-BE49-F238E27FC236}">
                <a16:creationId xmlns:a16="http://schemas.microsoft.com/office/drawing/2014/main" id="{ACAB1BC9-1B85-46D2-A6E0-719B4A3FFF8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10400" y="7315199"/>
            <a:ext cx="14554200" cy="60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tính chất của tam giác Pascal, hãy so sánh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,…Từ đó hãy dự đoán hệ thức giữa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(Tính chất đối xứng).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(Hệ thức Pascal).</a:t>
                </a:r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14:m>
                  <m:oMath xmlns:m="http://schemas.openxmlformats.org/officeDocument/2006/math">
                    <m:r>
                      <a:rPr lang="vi-VN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ã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minh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ử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ụ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ổ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ợ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e>
                      <m:sup/>
                    </m:sSup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 algn="ctr"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minh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ớ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(đẳ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blipFill>
                <a:blip r:embed="rId3"/>
                <a:stretch>
                  <a:fillRect r="-208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66CC01D-7F13-4A91-88A3-777089CDD0B0}"/>
              </a:ext>
            </a:extLst>
          </p:cNvPr>
          <p:cNvSpPr/>
          <p:nvPr/>
        </p:nvSpPr>
        <p:spPr>
          <a:xfrm>
            <a:off x="8809892" y="11329465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scadia Mono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693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minh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𝑽𝑻</m:t>
                    </m:r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b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b="1">
                  <a:solidFill>
                    <a:srgbClr val="C00000"/>
                  </a:solidFill>
                </a:endParaRPr>
              </a:p>
              <a:p>
                <a:pPr marL="914400" lvl="1" indent="0">
                  <a:buNone/>
                </a:pPr>
                <a:r>
                  <a:rPr lang="en-US" b="1">
                    <a:solidFill>
                      <a:srgbClr val="C00000"/>
                    </a:solidFill>
                  </a:rPr>
                  <a:t>			</a:t>
                </a:r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b="1">
                        <a:solidFill>
                          <a:srgbClr val="C00000"/>
                        </a:solidFill>
                      </a:rPr>
                      <m:t> </m:t>
                    </m:r>
                    <m:f>
                      <m:f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b="1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𝑽𝑷</m:t>
                    </m:r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(đẳng thức được chứng minh</a:t>
                </a:r>
                <a:r>
                  <a:rPr lang="en-US" b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     </a:t>
                </a:r>
                <a:endParaRPr lang="vi-VN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555200" cy="11411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66CC01D-7F13-4A91-88A3-777089CDD0B0}"/>
              </a:ext>
            </a:extLst>
          </p:cNvPr>
          <p:cNvSpPr/>
          <p:nvPr/>
        </p:nvSpPr>
        <p:spPr>
          <a:xfrm>
            <a:off x="8809892" y="11329465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scadia Mono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71448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lang="vi-VN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667001"/>
                <a:ext cx="23185582" cy="16001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Newton</a:t>
                </a:r>
              </a:p>
              <a:p>
                <a:pPr marL="0" indent="0" algn="ctr">
                  <a:lnSpc>
                    <a:spcPct val="106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en-US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vi-V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vi-V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vi-VN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667001"/>
                <a:ext cx="23185582" cy="1600199"/>
              </a:xfrm>
              <a:prstGeom prst="rect">
                <a:avLst/>
              </a:prstGeom>
              <a:blipFill>
                <a:blip r:embed="rId3"/>
                <a:stretch>
                  <a:fillRect l="-1156" t="-1287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572000"/>
                <a:ext cx="23164800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i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</a:t>
                </a:r>
                <a:endParaRPr lang="vi-VN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chứng minh (1) bằng phương pháp quy nạp theo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công thức (1) đúng với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giả thiết (1) là đúng với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ta có :	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defRPr/>
                </a:pPr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chứng minh (1) đúng với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</a:t>
                </a: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(2)</a:t>
                </a:r>
              </a:p>
              <a:p>
                <a:pPr marL="0" indent="0">
                  <a:buNone/>
                </a:pP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72000"/>
                <a:ext cx="23164800" cy="8702676"/>
              </a:xfrm>
              <a:prstGeom prst="rect">
                <a:avLst/>
              </a:prstGeom>
              <a:blipFill>
                <a:blip r:embed="rId4"/>
                <a:stretch>
                  <a:fillRect l="-1184" t="-23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033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70873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500747"/>
                <a:ext cx="23185582" cy="16001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Newton</a:t>
                </a:r>
              </a:p>
              <a:p>
                <a:pPr marL="0" marR="0" lvl="0" indent="0" algn="ctr" defTabSz="1828800" rtl="0" eaLnBrk="1" fontAlgn="auto" latinLnBrk="0" hangingPunct="1">
                  <a:lnSpc>
                    <a:spcPct val="106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vi-V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vi-VN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kumimoji="0" lang="en-US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kumimoji="0" lang="en-US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vi-V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vi-V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500747"/>
                <a:ext cx="23185582" cy="1600199"/>
              </a:xfrm>
              <a:prstGeom prst="rect">
                <a:avLst/>
              </a:prstGeom>
              <a:blipFill>
                <a:blip r:embed="rId3"/>
                <a:stretch>
                  <a:fillRect l="-1156" t="-128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4100946"/>
                <a:ext cx="23164800" cy="892925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vậy, ta có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d>
                        <m:dPr>
                          <m:ctrlP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vi-VN" sz="48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e>
                    </m:d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0" lang="vi-VN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vi-VN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d>
                        <m:dPr>
                          <m:ctrlP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  <m: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+...+</m:t>
                          </m:r>
                          <m:sSubSup>
                            <m:sSub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  <m:sSup>
                            <m:s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kumimoji="0" lang="vi-VN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vi-VN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e>
                      </m:d>
                      <m:r>
                        <a:rPr kumimoji="0" lang="vi-VN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𝒃</m:t>
                    </m:r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+...+</m:t>
                    </m:r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vi-VN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…+                           </m:t>
                    </m:r>
                    <m:d>
                      <m:d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</m:e>
                    </m:d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sSup>
                      <m:s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vi-VN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e>
                      <m:sup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kumimoji="0" lang="fr-FR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0" lang="vi-VN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fr-FR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nên ta có (2)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công thức nhị thức Newton là đúng với mọi số nguyên dương </a:t>
                </a:r>
                <a14:m>
                  <m:oMath xmlns:m="http://schemas.openxmlformats.org/officeDocument/2006/math"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4100946"/>
                <a:ext cx="23164800" cy="8929254"/>
              </a:xfrm>
              <a:prstGeom prst="rect">
                <a:avLst/>
              </a:prstGeom>
              <a:blipFill>
                <a:blip r:embed="rId4"/>
                <a:stretch>
                  <a:fillRect l="-1157" t="-2318" b="-15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7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958114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3124207"/>
                <a:ext cx="23185582" cy="184265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Newton</a:t>
                </a:r>
              </a:p>
              <a:p>
                <a:pPr marL="0" marR="0" lvl="0" indent="0" algn="ctr" defTabSz="1828800" rtl="0" eaLnBrk="1" fontAlgn="auto" latinLnBrk="0" hangingPunct="1">
                  <a:lnSpc>
                    <a:spcPct val="106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vi-V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vi-VN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kumimoji="0" lang="en-US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kumimoji="0" lang="en-US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kumimoji="0" lang="en-US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kumimoji="0" lang="en-US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kumimoji="0" lang="vi-VN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kumimoji="0" lang="vi-VN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vi-V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3124207"/>
                <a:ext cx="23185582" cy="1842653"/>
              </a:xfrm>
              <a:prstGeom prst="rect">
                <a:avLst/>
              </a:prstGeom>
              <a:blipFill>
                <a:blip r:embed="rId3"/>
                <a:stretch>
                  <a:fillRect l="-1156" t="-111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5486400"/>
                <a:ext cx="23164800" cy="73172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vi-VN" b="1" i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b="1" i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hạng thứ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dạng (1) là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i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7200" marR="0" lvl="0" indent="-4572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5486400"/>
                <a:ext cx="23164800" cy="7317222"/>
              </a:xfrm>
              <a:prstGeom prst="rect">
                <a:avLst/>
              </a:prstGeom>
              <a:blipFill>
                <a:blip r:embed="rId4"/>
                <a:stretch>
                  <a:fillRect l="-1052" r="-14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291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70873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7200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782775"/>
                <a:ext cx="23185582" cy="119427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tIns="252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khai triển nhị thức Newton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782775"/>
                <a:ext cx="23185582" cy="1194270"/>
              </a:xfrm>
              <a:prstGeom prst="rect">
                <a:avLst/>
              </a:prstGeom>
              <a:blipFill>
                <a:blip r:embed="rId3"/>
                <a:stretch>
                  <a:fillRect b="-70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4343400"/>
                <a:ext cx="23164800" cy="539555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vi-VN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r>
                      <a:rPr lang="vi-VN" b="1" i="1" smtClean="0">
                        <a:latin typeface="Cambria Math" panose="02040503050406030204" pitchFamily="18" charset="0"/>
                      </a:rPr>
                      <m:t>                                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𝟐𝟎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vi-VN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 vậy ta tìm lại được kết quả của Ví dụ 1, nhưng bằng phương pháp khác.</a:t>
                </a:r>
              </a:p>
              <a:p>
                <a:pPr marL="0" indent="0">
                  <a:buNone/>
                </a:pP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vi-VN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5400" b="1" i="1" u="sng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vi-VN" sz="5400" b="1" i="1" u="sng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5400" b="1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54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54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sz="54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54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4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d>
                      <m:dPr>
                        <m:ctrlPr>
                          <a:rPr lang="vi-VN" sz="5400" b="1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5400" b="1" i="1" u="sng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chỉ cần tính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dùng tính chất này để suy ra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b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4343400"/>
                <a:ext cx="23164800" cy="5395556"/>
              </a:xfrm>
              <a:prstGeom prst="rect">
                <a:avLst/>
              </a:prstGeom>
              <a:blipFill>
                <a:blip r:embed="rId4"/>
                <a:stretch>
                  <a:fillRect l="-1157" b="-664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3D231EB-D605-477D-BDC7-330DC872B999}"/>
              </a:ext>
            </a:extLst>
          </p:cNvPr>
          <p:cNvGrpSpPr/>
          <p:nvPr/>
        </p:nvGrpSpPr>
        <p:grpSpPr>
          <a:xfrm>
            <a:off x="796636" y="2726082"/>
            <a:ext cx="4156364" cy="1228436"/>
            <a:chOff x="22440" y="59287"/>
            <a:chExt cx="850471" cy="23658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64F723D-825F-484B-8801-6E5182C4748E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7" name="Arrow: Pentagon 36">
                <a:extLst>
                  <a:ext uri="{FF2B5EF4-FFF2-40B4-BE49-F238E27FC236}">
                    <a16:creationId xmlns:a16="http://schemas.microsoft.com/office/drawing/2014/main" id="{216169E5-E54A-4211-962B-505E14D22D5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Arrow: Chevron 37">
                <a:extLst>
                  <a:ext uri="{FF2B5EF4-FFF2-40B4-BE49-F238E27FC236}">
                    <a16:creationId xmlns:a16="http://schemas.microsoft.com/office/drawing/2014/main" id="{DF109CA9-577D-4CB8-9DE2-B8F6052BC92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52B85127-8858-4C94-ADEF-DA760C91D3D7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6" name="TextBox 56">
              <a:extLst>
                <a:ext uri="{FF2B5EF4-FFF2-40B4-BE49-F238E27FC236}">
                  <a16:creationId xmlns:a16="http://schemas.microsoft.com/office/drawing/2014/main" id="{66F21742-0EEC-41E4-96D9-D5E015A40E7B}"/>
                </a:ext>
              </a:extLst>
            </p:cNvPr>
            <p:cNvSpPr txBox="1"/>
            <p:nvPr/>
          </p:nvSpPr>
          <p:spPr>
            <a:xfrm>
              <a:off x="208271" y="65867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Ví dụ </a:t>
              </a:r>
              <a:r>
                <a:rPr lang="vi-VN" sz="4800" b="1" kern="1200" dirty="0">
                  <a:solidFill>
                    <a:srgbClr val="0000CC"/>
                  </a:solidFill>
                  <a:effectLst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vi-VN" sz="4800" dirty="0">
                <a:effectLst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DA0D53-09F6-4A34-8FE9-97DDBA48AAD4}"/>
              </a:ext>
            </a:extLst>
          </p:cNvPr>
          <p:cNvGrpSpPr/>
          <p:nvPr/>
        </p:nvGrpSpPr>
        <p:grpSpPr>
          <a:xfrm>
            <a:off x="840624" y="4320876"/>
            <a:ext cx="3352349" cy="974273"/>
            <a:chOff x="840624" y="4320876"/>
            <a:chExt cx="3352349" cy="974273"/>
          </a:xfrm>
        </p:grpSpPr>
        <p:sp>
          <p:nvSpPr>
            <p:cNvPr id="13" name="Round Diagonal Corner Rectangle 41">
              <a:extLst>
                <a:ext uri="{FF2B5EF4-FFF2-40B4-BE49-F238E27FC236}">
                  <a16:creationId xmlns:a16="http://schemas.microsoft.com/office/drawing/2014/main" id="{5FE740F8-3026-4B76-AA42-B785A2FDA4BA}"/>
                </a:ext>
              </a:extLst>
            </p:cNvPr>
            <p:cNvSpPr/>
            <p:nvPr/>
          </p:nvSpPr>
          <p:spPr>
            <a:xfrm flipV="1">
              <a:off x="840624" y="4340270"/>
              <a:ext cx="774703" cy="95487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8253C5F-BAC2-4785-B316-C7473E61892A}"/>
                </a:ext>
              </a:extLst>
            </p:cNvPr>
            <p:cNvGrpSpPr/>
            <p:nvPr/>
          </p:nvGrpSpPr>
          <p:grpSpPr>
            <a:xfrm>
              <a:off x="1050172" y="4320876"/>
              <a:ext cx="3142801" cy="974273"/>
              <a:chOff x="992526" y="4320873"/>
              <a:chExt cx="3142801" cy="974273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E73412B9-F58C-4915-B54F-742236E8782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95458" y="3455278"/>
                <a:ext cx="954881" cy="272485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TextBox 39">
                <a:extLst>
                  <a:ext uri="{FF2B5EF4-FFF2-40B4-BE49-F238E27FC236}">
                    <a16:creationId xmlns:a16="http://schemas.microsoft.com/office/drawing/2014/main" id="{6C888E1E-2EC5-4C55-90FF-BD4A778C99AD}"/>
                  </a:ext>
                </a:extLst>
              </p:cNvPr>
              <p:cNvSpPr txBox="1"/>
              <p:nvPr/>
            </p:nvSpPr>
            <p:spPr>
              <a:xfrm>
                <a:off x="1704814" y="4320873"/>
                <a:ext cx="2270752" cy="941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5D332670-458A-499D-9D1F-5010A3D2AB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526" y="4423249"/>
                <a:ext cx="500264" cy="78409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8435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68823" y="1809814"/>
            <a:ext cx="22829905" cy="11677586"/>
            <a:chOff x="1426022" y="1793810"/>
            <a:chExt cx="22829905" cy="116775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26022" y="1793810"/>
              <a:ext cx="22829905" cy="11677586"/>
              <a:chOff x="1426022" y="1793810"/>
              <a:chExt cx="22829905" cy="116775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569261" y="1793810"/>
                <a:ext cx="1553036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303632" y="1843293"/>
                <a:ext cx="157959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CHUYÊN ĐỀ 2. PHƯƠNG PHÁP QUY NẠP TOÁN HỌC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26022" y="6373013"/>
                <a:ext cx="7382907" cy="908294"/>
                <a:chOff x="7437890" y="8195092"/>
                <a:chExt cx="7383763" cy="90839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61075" y="8287789"/>
                  <a:ext cx="576057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TAM GIÁC PASCAL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37890" y="8195092"/>
                  <a:ext cx="1383018" cy="873963"/>
                  <a:chOff x="7438067" y="8652292"/>
                  <a:chExt cx="1371600" cy="873963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642025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38067" y="8794735"/>
                    <a:ext cx="1371600" cy="731520"/>
                    <a:chOff x="7438067" y="8794735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58107" y="847469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27683" y="8798361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794" y="8179944"/>
                <a:ext cx="11200674" cy="815608"/>
                <a:chOff x="7459668" y="7890334"/>
                <a:chExt cx="11201978" cy="81570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0283" y="7890334"/>
                  <a:ext cx="957136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CÔNG THỨC NHỊ THỨC NEWTON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68" y="7917474"/>
                  <a:ext cx="1390445" cy="750709"/>
                  <a:chOff x="7459669" y="6936779"/>
                  <a:chExt cx="1378966" cy="750709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7035" y="6936779"/>
                    <a:ext cx="1371600" cy="731520"/>
                    <a:chOff x="7467035" y="6936779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7075" y="6616739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6650" y="6940412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33" y="11270140"/>
                <a:ext cx="5116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7" y="9929945"/>
                <a:ext cx="4121464" cy="815613"/>
                <a:chOff x="7459670" y="8472237"/>
                <a:chExt cx="5328716" cy="81570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8472242"/>
                  <a:ext cx="3258467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472237"/>
                  <a:ext cx="1800329" cy="788557"/>
                  <a:chOff x="7459669" y="7491542"/>
                  <a:chExt cx="1785466" cy="788557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9" y="7491542"/>
                    <a:ext cx="1775946" cy="788557"/>
                    <a:chOff x="7469189" y="749154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3" y="699784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0" y="7531840"/>
                      <a:ext cx="656097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20" y="12402770"/>
                <a:ext cx="53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NHỊ THỨC NEWTON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66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960978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216000" tIns="10800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3098085"/>
                <a:ext cx="23185582" cy="119427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tIns="252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 biểu thức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3098085"/>
                <a:ext cx="23185582" cy="1194270"/>
              </a:xfrm>
              <a:prstGeom prst="rect">
                <a:avLst/>
              </a:prstGeom>
              <a:blipFill>
                <a:blip r:embed="rId3"/>
                <a:stretch>
                  <a:fillRect b="-70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4690241"/>
                <a:ext cx="23164800" cy="84602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360000" tIns="324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công thức nhị thức Newton, ta có :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                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𝟖𝟏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𝟐𝟏𝟔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𝟐𝟏𝟔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4690241"/>
                <a:ext cx="23164800" cy="8460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3D231EB-D605-477D-BDC7-330DC872B999}"/>
              </a:ext>
            </a:extLst>
          </p:cNvPr>
          <p:cNvGrpSpPr/>
          <p:nvPr/>
        </p:nvGrpSpPr>
        <p:grpSpPr>
          <a:xfrm>
            <a:off x="796636" y="3041392"/>
            <a:ext cx="4156364" cy="1228436"/>
            <a:chOff x="22440" y="59287"/>
            <a:chExt cx="850471" cy="23658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64F723D-825F-484B-8801-6E5182C4748E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7" name="Arrow: Pentagon 36">
                <a:extLst>
                  <a:ext uri="{FF2B5EF4-FFF2-40B4-BE49-F238E27FC236}">
                    <a16:creationId xmlns:a16="http://schemas.microsoft.com/office/drawing/2014/main" id="{216169E5-E54A-4211-962B-505E14D22D5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Arrow: Chevron 37">
                <a:extLst>
                  <a:ext uri="{FF2B5EF4-FFF2-40B4-BE49-F238E27FC236}">
                    <a16:creationId xmlns:a16="http://schemas.microsoft.com/office/drawing/2014/main" id="{DF109CA9-577D-4CB8-9DE2-B8F6052BC92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52B85127-8858-4C94-ADEF-DA760C91D3D7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56">
              <a:extLst>
                <a:ext uri="{FF2B5EF4-FFF2-40B4-BE49-F238E27FC236}">
                  <a16:creationId xmlns:a16="http://schemas.microsoft.com/office/drawing/2014/main" id="{66F21742-0EEC-41E4-96D9-D5E015A40E7B}"/>
                </a:ext>
              </a:extLst>
            </p:cNvPr>
            <p:cNvSpPr txBox="1"/>
            <p:nvPr/>
          </p:nvSpPr>
          <p:spPr>
            <a:xfrm>
              <a:off x="208271" y="65867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Ví dụ </a:t>
              </a:r>
              <a:r>
                <a:rPr lang="en-US" sz="4800" b="1" dirty="0">
                  <a:solidFill>
                    <a:srgbClr val="0000CC"/>
                  </a:solidFill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53ECF7-D80E-45D0-ABB5-5D2B81133F58}"/>
              </a:ext>
            </a:extLst>
          </p:cNvPr>
          <p:cNvGrpSpPr/>
          <p:nvPr/>
        </p:nvGrpSpPr>
        <p:grpSpPr>
          <a:xfrm>
            <a:off x="838200" y="4667717"/>
            <a:ext cx="3352349" cy="974273"/>
            <a:chOff x="840624" y="4320876"/>
            <a:chExt cx="3352349" cy="974273"/>
          </a:xfrm>
        </p:grpSpPr>
        <p:sp>
          <p:nvSpPr>
            <p:cNvPr id="19" name="Round Diagonal Corner Rectangle 41">
              <a:extLst>
                <a:ext uri="{FF2B5EF4-FFF2-40B4-BE49-F238E27FC236}">
                  <a16:creationId xmlns:a16="http://schemas.microsoft.com/office/drawing/2014/main" id="{9901F134-4DD2-43E0-ABEF-6B2D4CCA7640}"/>
                </a:ext>
              </a:extLst>
            </p:cNvPr>
            <p:cNvSpPr/>
            <p:nvPr/>
          </p:nvSpPr>
          <p:spPr>
            <a:xfrm flipV="1">
              <a:off x="840624" y="4340270"/>
              <a:ext cx="774703" cy="95487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D926068-5312-4A7A-BF8A-73EC6B024522}"/>
                </a:ext>
              </a:extLst>
            </p:cNvPr>
            <p:cNvGrpSpPr/>
            <p:nvPr/>
          </p:nvGrpSpPr>
          <p:grpSpPr>
            <a:xfrm>
              <a:off x="1050172" y="4320876"/>
              <a:ext cx="3142801" cy="974273"/>
              <a:chOff x="992526" y="4320873"/>
              <a:chExt cx="3142801" cy="974273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C0433C7-F295-40E6-98D1-FB3A7A4D64E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95458" y="3455278"/>
                <a:ext cx="954881" cy="272485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TextBox 39">
                <a:extLst>
                  <a:ext uri="{FF2B5EF4-FFF2-40B4-BE49-F238E27FC236}">
                    <a16:creationId xmlns:a16="http://schemas.microsoft.com/office/drawing/2014/main" id="{338CCD0B-665E-4D96-9474-0D6EA4051E68}"/>
                  </a:ext>
                </a:extLst>
              </p:cNvPr>
              <p:cNvSpPr txBox="1"/>
              <p:nvPr/>
            </p:nvSpPr>
            <p:spPr>
              <a:xfrm>
                <a:off x="1704814" y="4320873"/>
                <a:ext cx="2270752" cy="941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CA9DA3CF-886E-400D-B14C-C5872DCEC8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526" y="4423249"/>
                <a:ext cx="500264" cy="78409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781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70873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819400"/>
                <a:ext cx="23185582" cy="1524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tIns="360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 biểu thức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819400"/>
                <a:ext cx="23185582" cy="152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4724400"/>
                <a:ext cx="23164800" cy="80792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180000" tIns="324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công thức nhị thức Newton, ta có :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vi-VN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𝟏𝟐𝟏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𝟔𝟎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𝟏𝟔𝟎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𝟐𝟒𝟗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𝟏𝟔</m:t>
                      </m:r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4724400"/>
                <a:ext cx="23164800" cy="8079222"/>
              </a:xfrm>
              <a:prstGeom prst="rect">
                <a:avLst/>
              </a:prstGeom>
              <a:blipFill>
                <a:blip r:embed="rId4"/>
                <a:stretch>
                  <a:fillRect l="-7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4282BD4-25F3-463B-A16B-73338F22195E}"/>
              </a:ext>
            </a:extLst>
          </p:cNvPr>
          <p:cNvGrpSpPr/>
          <p:nvPr/>
        </p:nvGrpSpPr>
        <p:grpSpPr>
          <a:xfrm>
            <a:off x="796636" y="2818877"/>
            <a:ext cx="4613564" cy="1228436"/>
            <a:chOff x="22440" y="59287"/>
            <a:chExt cx="854723" cy="23658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B9B685-45EF-4805-877E-30DA14EE139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998C533-139A-4E72-B9F6-AEDDA128A36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5127C035-A81E-4CF2-A8BA-B118D7B7E9F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3EADD744-5DD8-41D9-B3AA-EA870610B388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763D3BBB-49F0-4296-8FA0-15F5CC3071F0}"/>
                </a:ext>
              </a:extLst>
            </p:cNvPr>
            <p:cNvSpPr txBox="1"/>
            <p:nvPr/>
          </p:nvSpPr>
          <p:spPr>
            <a:xfrm>
              <a:off x="208271" y="65867"/>
              <a:ext cx="668892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Luyện tập 2.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8AAD99-EAF4-46D8-A82D-1945046A41DA}"/>
              </a:ext>
            </a:extLst>
          </p:cNvPr>
          <p:cNvGrpSpPr/>
          <p:nvPr/>
        </p:nvGrpSpPr>
        <p:grpSpPr>
          <a:xfrm>
            <a:off x="838200" y="4667717"/>
            <a:ext cx="3352349" cy="974273"/>
            <a:chOff x="840624" y="4320876"/>
            <a:chExt cx="3352349" cy="974273"/>
          </a:xfrm>
        </p:grpSpPr>
        <p:sp>
          <p:nvSpPr>
            <p:cNvPr id="22" name="Round Diagonal Corner Rectangle 41">
              <a:extLst>
                <a:ext uri="{FF2B5EF4-FFF2-40B4-BE49-F238E27FC236}">
                  <a16:creationId xmlns:a16="http://schemas.microsoft.com/office/drawing/2014/main" id="{63DABC2C-9B21-424E-A719-A46C28E63B79}"/>
                </a:ext>
              </a:extLst>
            </p:cNvPr>
            <p:cNvSpPr/>
            <p:nvPr/>
          </p:nvSpPr>
          <p:spPr>
            <a:xfrm flipV="1">
              <a:off x="840624" y="4340270"/>
              <a:ext cx="774703" cy="95487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3A3503-B06F-4AC1-8E50-BC13ABEF309C}"/>
                </a:ext>
              </a:extLst>
            </p:cNvPr>
            <p:cNvGrpSpPr/>
            <p:nvPr/>
          </p:nvGrpSpPr>
          <p:grpSpPr>
            <a:xfrm>
              <a:off x="1050172" y="4320876"/>
              <a:ext cx="3142801" cy="974273"/>
              <a:chOff x="992526" y="4320873"/>
              <a:chExt cx="3142801" cy="974273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223CE009-E279-492D-9055-F6793C00EC8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95458" y="3455278"/>
                <a:ext cx="954881" cy="272485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TextBox 39">
                <a:extLst>
                  <a:ext uri="{FF2B5EF4-FFF2-40B4-BE49-F238E27FC236}">
                    <a16:creationId xmlns:a16="http://schemas.microsoft.com/office/drawing/2014/main" id="{7F434E10-284A-4280-9F36-881662418AF8}"/>
                  </a:ext>
                </a:extLst>
              </p:cNvPr>
              <p:cNvSpPr txBox="1"/>
              <p:nvPr/>
            </p:nvSpPr>
            <p:spPr>
              <a:xfrm>
                <a:off x="1704814" y="4320873"/>
                <a:ext cx="2270752" cy="941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85E7CAC8-5D41-4835-8444-9E137C83A4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526" y="4423249"/>
                <a:ext cx="500264" cy="78409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030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791200"/>
                <a:ext cx="23144018" cy="2056807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252000" tIns="108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endParaRPr lang="vi-VN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b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91200"/>
                <a:ext cx="23144018" cy="2056807"/>
              </a:xfrm>
              <a:prstGeom prst="rect">
                <a:avLst/>
              </a:prstGeom>
              <a:blipFill>
                <a:blip r:embed="rId3"/>
                <a:stretch>
                  <a:fillRect l="-5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B69E40C5-5869-4177-BB88-9391EE276F53}"/>
              </a:ext>
            </a:extLst>
          </p:cNvPr>
          <p:cNvSpPr txBox="1">
            <a:spLocks/>
          </p:cNvSpPr>
          <p:nvPr/>
        </p:nvSpPr>
        <p:spPr>
          <a:xfrm>
            <a:off x="817418" y="170873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CÔNG THỨC NHỊ THỨC NEWTON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2D31158-CD5B-4827-B653-E84F9ABB3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562058"/>
                <a:ext cx="23185582" cy="27719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lIns="396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hạng 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</a:p>
              <a:p>
                <a:pPr marL="0" lvl="0" indent="0" algn="ctr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  <a:defRPr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2D31158-CD5B-4827-B653-E84F9ABB3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562058"/>
                <a:ext cx="23185582" cy="2771942"/>
              </a:xfrm>
              <a:prstGeom prst="rect">
                <a:avLst/>
              </a:prstGeom>
              <a:blipFill>
                <a:blip r:embed="rId4"/>
                <a:stretch>
                  <a:fillRect t="-6783" b="-65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31D7B1B-C95E-4AFD-AB3B-884313E56245}"/>
              </a:ext>
            </a:extLst>
          </p:cNvPr>
          <p:cNvGrpSpPr/>
          <p:nvPr/>
        </p:nvGrpSpPr>
        <p:grpSpPr>
          <a:xfrm>
            <a:off x="793770" y="5788572"/>
            <a:ext cx="4156364" cy="1228436"/>
            <a:chOff x="22440" y="59287"/>
            <a:chExt cx="850471" cy="23658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7BDD878-8BC1-4C8F-BEA3-7B0A0936730E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id="{120AC4B7-34A0-4171-A088-EB296F0CA0A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D137E195-D972-4850-BDDF-7C0A2EA5D41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A804C8E6-24D0-4556-A766-642D7A86765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346BF3FB-75C8-434E-8B29-1AB160B74B9F}"/>
                </a:ext>
              </a:extLst>
            </p:cNvPr>
            <p:cNvSpPr txBox="1"/>
            <p:nvPr/>
          </p:nvSpPr>
          <p:spPr>
            <a:xfrm>
              <a:off x="208271" y="65867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Ví dụ 5.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3EF131E5-B824-40F7-9745-93A6B74CC4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770" y="8206395"/>
                <a:ext cx="23144018" cy="4595205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0" tIns="1188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hạng 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Số hạng 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ứng với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số hạng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𝟏𝟑𝟒𝟒𝟎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Vậy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𝟏𝟑𝟒𝟒𝟎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3EF131E5-B824-40F7-9745-93A6B74CC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70" y="8206395"/>
                <a:ext cx="23144018" cy="4595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AC106E6-E8E7-43A7-8F1B-0A8427ED4DAE}"/>
              </a:ext>
            </a:extLst>
          </p:cNvPr>
          <p:cNvGrpSpPr/>
          <p:nvPr/>
        </p:nvGrpSpPr>
        <p:grpSpPr>
          <a:xfrm>
            <a:off x="793770" y="8124795"/>
            <a:ext cx="3352349" cy="974273"/>
            <a:chOff x="840624" y="4320876"/>
            <a:chExt cx="3352349" cy="974273"/>
          </a:xfrm>
        </p:grpSpPr>
        <p:sp>
          <p:nvSpPr>
            <p:cNvPr id="33" name="Round Diagonal Corner Rectangle 41">
              <a:extLst>
                <a:ext uri="{FF2B5EF4-FFF2-40B4-BE49-F238E27FC236}">
                  <a16:creationId xmlns:a16="http://schemas.microsoft.com/office/drawing/2014/main" id="{8E7F9A52-D96D-44EE-AC03-4049990B750F}"/>
                </a:ext>
              </a:extLst>
            </p:cNvPr>
            <p:cNvSpPr/>
            <p:nvPr/>
          </p:nvSpPr>
          <p:spPr>
            <a:xfrm flipV="1">
              <a:off x="840624" y="4340270"/>
              <a:ext cx="774703" cy="95487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3334EE2-A220-4858-A7D8-0071BC5BAFEC}"/>
                </a:ext>
              </a:extLst>
            </p:cNvPr>
            <p:cNvGrpSpPr/>
            <p:nvPr/>
          </p:nvGrpSpPr>
          <p:grpSpPr>
            <a:xfrm>
              <a:off x="1050172" y="4320876"/>
              <a:ext cx="3142801" cy="974273"/>
              <a:chOff x="992526" y="4320873"/>
              <a:chExt cx="3142801" cy="974273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E7EBBD42-5E98-4AE6-81FA-1ADBCF813A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95458" y="3455278"/>
                <a:ext cx="954881" cy="272485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TextBox 39">
                <a:extLst>
                  <a:ext uri="{FF2B5EF4-FFF2-40B4-BE49-F238E27FC236}">
                    <a16:creationId xmlns:a16="http://schemas.microsoft.com/office/drawing/2014/main" id="{0DC5679C-485D-4245-B3D1-B824781D6176}"/>
                  </a:ext>
                </a:extLst>
              </p:cNvPr>
              <p:cNvSpPr txBox="1"/>
              <p:nvPr/>
            </p:nvSpPr>
            <p:spPr>
              <a:xfrm>
                <a:off x="1704814" y="4320873"/>
                <a:ext cx="2270752" cy="941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78B08231-CD78-484A-B6A9-9F9FFAB6B3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526" y="4423249"/>
                <a:ext cx="500264" cy="78409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8562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3" grpId="0" animBg="1"/>
      <p:bldP spid="14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7418" y="1708730"/>
            <a:ext cx="231648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2. CÔNG THỨC NHỊ THỨC NEWTON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2736271"/>
                <a:ext cx="23185582" cy="176051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lIns="1800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</a:t>
                </a:r>
              </a:p>
              <a:p>
                <a:pPr marL="0" indent="0"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thành đa thức của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2736271"/>
                <a:ext cx="23185582" cy="1760511"/>
              </a:xfrm>
              <a:prstGeom prst="rect">
                <a:avLst/>
              </a:prstGeom>
              <a:blipFill>
                <a:blip r:embed="rId3"/>
                <a:stretch>
                  <a:fillRect b="-1271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8" y="4724400"/>
                <a:ext cx="23164800" cy="80792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lIns="540000" tIns="900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Số hạng 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Số hạng 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ứng với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số hạng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b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𝟐𝟎𝟗𝟗𝟓𝟐𝟎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Vậy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𝟐𝟎𝟗𝟗𝟓𝟐𝟎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8" y="4724400"/>
                <a:ext cx="23164800" cy="8079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4282BD4-25F3-463B-A16B-73338F22195E}"/>
              </a:ext>
            </a:extLst>
          </p:cNvPr>
          <p:cNvGrpSpPr/>
          <p:nvPr/>
        </p:nvGrpSpPr>
        <p:grpSpPr>
          <a:xfrm>
            <a:off x="796636" y="2735749"/>
            <a:ext cx="4613564" cy="1228436"/>
            <a:chOff x="22440" y="59287"/>
            <a:chExt cx="854723" cy="23658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B9B685-45EF-4805-877E-30DA14EE139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998C533-139A-4E72-B9F6-AEDDA128A36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5127C035-A81E-4CF2-A8BA-B118D7B7E9F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3EADD744-5DD8-41D9-B3AA-EA870610B388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763D3BBB-49F0-4296-8FA0-15F5CC3071F0}"/>
                </a:ext>
              </a:extLst>
            </p:cNvPr>
            <p:cNvSpPr txBox="1"/>
            <p:nvPr/>
          </p:nvSpPr>
          <p:spPr>
            <a:xfrm>
              <a:off x="208271" y="65867"/>
              <a:ext cx="668892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Luyện tập 3.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CB82C0-1DA2-4539-9C85-E8C4A17EFE8A}"/>
              </a:ext>
            </a:extLst>
          </p:cNvPr>
          <p:cNvGrpSpPr/>
          <p:nvPr/>
        </p:nvGrpSpPr>
        <p:grpSpPr>
          <a:xfrm>
            <a:off x="838200" y="4667717"/>
            <a:ext cx="3352349" cy="974273"/>
            <a:chOff x="840624" y="4320876"/>
            <a:chExt cx="3352349" cy="974273"/>
          </a:xfrm>
        </p:grpSpPr>
        <p:sp>
          <p:nvSpPr>
            <p:cNvPr id="22" name="Round Diagonal Corner Rectangle 41">
              <a:extLst>
                <a:ext uri="{FF2B5EF4-FFF2-40B4-BE49-F238E27FC236}">
                  <a16:creationId xmlns:a16="http://schemas.microsoft.com/office/drawing/2014/main" id="{90A685F9-F278-4B15-AFA5-0AD07315BB6C}"/>
                </a:ext>
              </a:extLst>
            </p:cNvPr>
            <p:cNvSpPr/>
            <p:nvPr/>
          </p:nvSpPr>
          <p:spPr>
            <a:xfrm flipV="1">
              <a:off x="840624" y="4340270"/>
              <a:ext cx="774703" cy="95487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3406744-8C23-431F-AF34-43F79EB7DA1A}"/>
                </a:ext>
              </a:extLst>
            </p:cNvPr>
            <p:cNvGrpSpPr/>
            <p:nvPr/>
          </p:nvGrpSpPr>
          <p:grpSpPr>
            <a:xfrm>
              <a:off x="1050172" y="4320876"/>
              <a:ext cx="3142801" cy="974273"/>
              <a:chOff x="992526" y="4320873"/>
              <a:chExt cx="3142801" cy="974273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8E90B77-578C-400A-85AA-5C557392CA4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95458" y="3455278"/>
                <a:ext cx="954881" cy="272485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TextBox 39">
                <a:extLst>
                  <a:ext uri="{FF2B5EF4-FFF2-40B4-BE49-F238E27FC236}">
                    <a16:creationId xmlns:a16="http://schemas.microsoft.com/office/drawing/2014/main" id="{1DEE42AB-9CA3-4443-A5D0-F666DF6345BE}"/>
                  </a:ext>
                </a:extLst>
              </p:cNvPr>
              <p:cNvSpPr txBox="1"/>
              <p:nvPr/>
            </p:nvSpPr>
            <p:spPr>
              <a:xfrm>
                <a:off x="1704814" y="4320873"/>
                <a:ext cx="2270752" cy="941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98053F84-5DAE-409E-8579-9C57525CF2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526" y="4423249"/>
                <a:ext cx="500264" cy="78409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789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CBDF15-1BA9-4F4F-8C15-823217C3C5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5354" y="2311400"/>
                <a:ext cx="23213291" cy="9093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lIns="72000" tIns="36000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00" lvl="4" indent="0">
                  <a:lnSpc>
                    <a:spcPct val="130000"/>
                  </a:lnSpc>
                  <a:buNone/>
                  <a:defRPr/>
                </a:pPr>
                <a:r>
                  <a:rPr lang="vi-VN" i="1" dirty="0"/>
                  <a:t>	</a:t>
                </a:r>
                <a:r>
                  <a:rPr lang="vi-VN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(Số các tập con của tập hợp có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vi-VN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tử)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lnSpc>
                    <a:spcPct val="150000"/>
                  </a:lnSpc>
                  <a:buNone/>
                  <a:defRPr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Viết khai triển nhị thức Newton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lnSpc>
                    <a:spcPct val="150000"/>
                  </a:lnSpc>
                  <a:buNone/>
                  <a:defRPr/>
                </a:pPr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ở câu a), viết đẳng thức nhận được. Giải thích ý nghĩa của đẳng thức này với lưu ý rằng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chính là số tập con gồm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 của một tập hợp có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</a:t>
                </a:r>
                <a:endParaRPr lang="vi-VN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lnSpc>
                    <a:spcPct val="150000"/>
                  </a:lnSpc>
                  <a:buNone/>
                  <a:defRPr/>
                </a:pPr>
                <a:r>
                  <a:rPr lang="vi-VN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tự, cho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ở câu a), viết đẳng thức nhận được. Giải thích ý nghĩa của đẳng thức này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CBDF15-1BA9-4F4F-8C15-823217C3C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54" y="2311400"/>
                <a:ext cx="23213291" cy="9093200"/>
              </a:xfrm>
              <a:prstGeom prst="rect">
                <a:avLst/>
              </a:prstGeom>
              <a:blipFill>
                <a:blip r:embed="rId3"/>
                <a:stretch>
                  <a:fillRect r="-2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491EE6F-30EA-465C-BB29-559125001770}"/>
              </a:ext>
            </a:extLst>
          </p:cNvPr>
          <p:cNvGrpSpPr/>
          <p:nvPr/>
        </p:nvGrpSpPr>
        <p:grpSpPr>
          <a:xfrm>
            <a:off x="619221" y="2336800"/>
            <a:ext cx="4156364" cy="1228436"/>
            <a:chOff x="22440" y="59287"/>
            <a:chExt cx="850471" cy="23658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AB8A2F4-FCE3-4E9E-B3BC-076F37CC2AF9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668A133E-284E-4C0D-81C2-29566C18975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10284AC1-158A-4491-8F2A-C0818D588D4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Arrow: Chevron 25">
                <a:extLst>
                  <a:ext uri="{FF2B5EF4-FFF2-40B4-BE49-F238E27FC236}">
                    <a16:creationId xmlns:a16="http://schemas.microsoft.com/office/drawing/2014/main" id="{B10B1AB6-211D-4B6E-A2D2-67C0B312D77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56">
              <a:extLst>
                <a:ext uri="{FF2B5EF4-FFF2-40B4-BE49-F238E27FC236}">
                  <a16:creationId xmlns:a16="http://schemas.microsoft.com/office/drawing/2014/main" id="{321FF873-3EBC-41EE-8B83-135211CE261C}"/>
                </a:ext>
              </a:extLst>
            </p:cNvPr>
            <p:cNvSpPr txBox="1"/>
            <p:nvPr/>
          </p:nvSpPr>
          <p:spPr>
            <a:xfrm>
              <a:off x="208271" y="65867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rPr>
                <a:t>Vận dụng.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686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189" y="4648199"/>
                <a:ext cx="231370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2. 19.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(1)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 </a:t>
                </a: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(1)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trở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(2)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89" y="4648199"/>
                <a:ext cx="23137091" cy="8702676"/>
              </a:xfrm>
              <a:prstGeom prst="rect">
                <a:avLst/>
              </a:prstGeom>
              <a:blipFill rotWithShape="1">
                <a:blip r:embed="rId3"/>
                <a:stretch>
                  <a:fillRect l="-1159" t="-23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6636966" y="1982288"/>
            <a:ext cx="12641634" cy="1275969"/>
            <a:chOff x="71819" y="108752"/>
            <a:chExt cx="6395438" cy="8724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8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 CUỐI CHUYÊN ĐỀ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01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(1)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+…+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(3)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≥1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082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661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2.20  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1.3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3.5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đoán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8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9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đoán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Rõ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2.1+1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u="sng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6000" i="1" u="sng">
                        <a:latin typeface="Cambria Math" panose="02040503050406030204" pitchFamily="18" charset="0"/>
                      </a:rPr>
                      <m:t>≥1,</m:t>
                    </m:r>
                    <m:r>
                      <a:rPr lang="en-US" sz="6000" b="1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6000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6000" b="1" u="sng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fr-FR" sz="6000" b="1" u="sng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+1)+1</m:t>
                        </m:r>
                      </m:den>
                    </m:f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>
                <a:blip r:embed="rId3"/>
                <a:stretch>
                  <a:fillRect l="-1188"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526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2. 21.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:"1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(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+1=1001=91.11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).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mình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+1=100.1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+1=100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+1=100.11.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−99 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  <a:p>
                <a:pPr marL="0" indent="0">
                  <a:buNone/>
                </a:pP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3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66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1581298" y="1676406"/>
            <a:ext cx="22808131" cy="11677577"/>
            <a:chOff x="1447796" y="1793819"/>
            <a:chExt cx="22808131" cy="11677577"/>
          </a:xfrm>
        </p:grpSpPr>
        <p:grpSp>
          <p:nvGrpSpPr>
            <p:cNvPr id="69" name="Group 68"/>
            <p:cNvGrpSpPr/>
            <p:nvPr/>
          </p:nvGrpSpPr>
          <p:grpSpPr>
            <a:xfrm>
              <a:off x="1575873" y="1797127"/>
              <a:ext cx="22680054" cy="11674269"/>
              <a:chOff x="-3538955" y="3448230"/>
              <a:chExt cx="22680054" cy="11674269"/>
            </a:xfrm>
          </p:grpSpPr>
          <p:sp>
            <p:nvSpPr>
              <p:cNvPr id="70" name="Right Triangle 6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-3538955" y="3448230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2" name="Rounded Rectangle 71"/>
                <p:cNvSpPr/>
                <p:nvPr/>
              </p:nvSpPr>
              <p:spPr>
                <a:xfrm>
                  <a:off x="-3538955" y="3592713"/>
                  <a:ext cx="22680054" cy="11529786"/>
                </a:xfrm>
                <a:prstGeom prst="roundRect">
                  <a:avLst>
                    <a:gd name="adj" fmla="val 2127"/>
                  </a:avLst>
                </a:prstGeom>
                <a:solidFill>
                  <a:schemeClr val="bg1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74" name="Right Triangle 73"/>
            <p:cNvSpPr/>
            <p:nvPr/>
          </p:nvSpPr>
          <p:spPr>
            <a:xfrm flipH="1">
              <a:off x="7921388" y="1793819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1447796" y="4003615"/>
              <a:ext cx="5010444" cy="1404693"/>
              <a:chOff x="7459670" y="5825432"/>
              <a:chExt cx="5011026" cy="1404856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9092456" y="5825432"/>
                <a:ext cx="3378240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Thuật ngữ</a:t>
                </a:r>
                <a:endParaRPr lang="en-US" sz="47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7459670" y="5875172"/>
                <a:ext cx="1392615" cy="1355116"/>
                <a:chOff x="7459669" y="6332372"/>
                <a:chExt cx="1381118" cy="1355116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6332372"/>
                  <a:ext cx="1371600" cy="734435"/>
                  <a:chOff x="7469187" y="6332372"/>
                  <a:chExt cx="1371600" cy="734435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6012332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3439" y="6358839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  <p:grpSp>
          <p:nvGrpSpPr>
            <p:cNvPr id="63" name="Group 67"/>
            <p:cNvGrpSpPr/>
            <p:nvPr/>
          </p:nvGrpSpPr>
          <p:grpSpPr>
            <a:xfrm>
              <a:off x="1447800" y="7585012"/>
              <a:ext cx="7773598" cy="1372682"/>
              <a:chOff x="7459670" y="7295341"/>
              <a:chExt cx="7774495" cy="137284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8898685" y="7295341"/>
                <a:ext cx="6335480" cy="831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4800" b="1" dirty="0">
                    <a:solidFill>
                      <a:srgbClr val="33CC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Kiến thức, kĩ năng</a:t>
                </a:r>
                <a:endParaRPr lang="en-US" sz="4700" b="1" spc="-15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32"/>
              <p:cNvGrpSpPr/>
              <p:nvPr/>
            </p:nvGrpSpPr>
            <p:grpSpPr>
              <a:xfrm>
                <a:off x="7459670" y="7371552"/>
                <a:ext cx="1392615" cy="1296631"/>
                <a:chOff x="7459669" y="6390857"/>
                <a:chExt cx="1381118" cy="1296631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7" y="6390857"/>
                  <a:ext cx="1371600" cy="731520"/>
                  <a:chOff x="7469187" y="6390857"/>
                  <a:chExt cx="1371600" cy="731520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6070817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6406502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</p:grpSp>
        <p:sp>
          <p:nvSpPr>
            <p:cNvPr id="84" name="Isosceles Triangle 44"/>
            <p:cNvSpPr/>
            <p:nvPr/>
          </p:nvSpPr>
          <p:spPr>
            <a:xfrm rot="16200000">
              <a:off x="1458751" y="11114251"/>
              <a:ext cx="143671" cy="165569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436247" y="5070413"/>
              <a:ext cx="10479653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 Pascal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số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Nhị thức Newton</a:t>
              </a:r>
            </a:p>
            <a:p>
              <a:endParaRPr lang="en-US" sz="2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1447798" y="9982208"/>
              <a:ext cx="1014914" cy="889487"/>
              <a:chOff x="7459669" y="7543800"/>
              <a:chExt cx="1301367" cy="889588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104939" y="7725421"/>
                <a:ext cx="656097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5" name="Isosceles Triangle 44"/>
            <p:cNvSpPr/>
            <p:nvPr/>
          </p:nvSpPr>
          <p:spPr>
            <a:xfrm rot="16200000">
              <a:off x="1458748" y="12246881"/>
              <a:ext cx="143671" cy="165569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601046" y="231799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4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3896483-6682-49FB-AE4B-0B16301F656F}"/>
              </a:ext>
            </a:extLst>
          </p:cNvPr>
          <p:cNvSpPr/>
          <p:nvPr/>
        </p:nvSpPr>
        <p:spPr>
          <a:xfrm>
            <a:off x="9878502" y="2565596"/>
            <a:ext cx="6341801" cy="805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CFFE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NHỊ THỨC NEWTON</a:t>
            </a:r>
            <a:endParaRPr lang="vi-VN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237185A-9152-49CC-BB4F-BBB0F59E0822}"/>
                  </a:ext>
                </a:extLst>
              </p:cNvPr>
              <p:cNvSpPr/>
              <p:nvPr/>
            </p:nvSpPr>
            <p:spPr>
              <a:xfrm>
                <a:off x="1874941" y="8482351"/>
                <a:ext cx="22632965" cy="4398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các hệ số trong khai triển nhị thức Newton thông qua tam giác Pascal.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Khai triển nhị thức Newton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cách sử dụng tam giác Pascal hoặc sử dụng công thức tổ hợp.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đa thức.</a:t>
                </a:r>
                <a:endParaRPr lang="vi-VN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237185A-9152-49CC-BB4F-BBB0F59E0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941" y="8482351"/>
                <a:ext cx="22632965" cy="4398961"/>
              </a:xfrm>
              <a:prstGeom prst="rect">
                <a:avLst/>
              </a:prstGeom>
              <a:blipFill>
                <a:blip r:embed="rId4"/>
                <a:stretch>
                  <a:fillRect l="-1131" r="-1239" b="-60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2.22.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(*).</a:t>
                </a: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(*)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≥2,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(*)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=5.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≥5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≥3.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09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2.23.  </a:t>
                </a:r>
                <a:r>
                  <a:rPr lang="en-US" dirty="0"/>
                  <a:t>a) </a:t>
                </a:r>
                <a:r>
                  <a:rPr lang="en-US" dirty="0" err="1"/>
                  <a:t>Khai</a:t>
                </a:r>
                <a:r>
                  <a:rPr lang="en-US" dirty="0"/>
                  <a:t> </a:t>
                </a:r>
                <a:r>
                  <a:rPr lang="en-US" dirty="0" err="1"/>
                  <a:t>triển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                   b)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2.</a:t>
                </a: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giải</a:t>
                </a:r>
                <a:endParaRPr lang="en-US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6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  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=1+10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+45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+120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+219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+252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+210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+120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+45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+10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Theo </a:t>
                </a:r>
                <a:r>
                  <a:rPr lang="en-US" dirty="0" err="1"/>
                  <a:t>câu</a:t>
                </a:r>
                <a:r>
                  <a:rPr lang="en-US" dirty="0"/>
                  <a:t> a)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&gt;1+10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&gt;1+10.0,1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&gt;2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13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2. 24.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253440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253440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89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2. 25.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Tìm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+1&lt;2.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&lt;⋯&lt;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=126720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761" r="-5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740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2. 26.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: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=2048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0=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+…−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+0=2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−0=2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=2048⇔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=2048⇔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281" r="-1267" b="-40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63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2. 27.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4096.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⇔1≤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+1⇔1≤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&lt;⋯&lt;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&gt;⋯&gt;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+1,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&lt;⋯&lt;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&gt;⋯&gt;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334" r="-39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060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+⋯+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=4096⇔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=924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20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2. 28.</a:t>
                </a:r>
                <a:r>
                  <a:rPr lang="en-US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khaị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75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fr-FR" i="1">
                        <a:latin typeface="Cambria Math"/>
                      </a:rPr>
                      <m:t>−1&lt;0⇔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fr-FR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,∀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Do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fr-F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fr-FR" i="1">
                        <a:latin typeface="Cambria Math"/>
                      </a:rPr>
                      <m:t>−1≥0⇔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fr-FR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vượt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</a:t>
                </a:r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fr-FR" i="1">
                        <a:latin typeface="Cambria Math"/>
                      </a:rPr>
                      <m:t>−1</m:t>
                    </m:r>
                  </m:oMath>
                </a14:m>
                <a:r>
                  <a:rPr lang="fr-FR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≤...≤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&gt;...&gt;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088600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1188" t="-8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898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545800" cy="185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sát các khai triển nhị thức Newton sau: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733801"/>
                <a:ext cx="13716001" cy="97694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0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endParaRPr lang="vi-VN" sz="40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vi-VN" sz="4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vi-VN" sz="40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40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vi-VN" sz="40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0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vi-VN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4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vi-VN" sz="40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4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vi-VN" sz="4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288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733801"/>
                <a:ext cx="13716001" cy="9769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590148" y="3756025"/>
            <a:ext cx="10003402" cy="97694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4000" b="1" dirty="0">
              <a:solidFill>
                <a:srgbClr val="ED7D3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1           1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 2	 1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1             3            3           1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   4	  6	4            1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5             10            10           5            1</a:t>
            </a:r>
            <a:endParaRPr lang="en-US" sz="4000" dirty="0"/>
          </a:p>
          <a:p>
            <a:pPr marL="3657600" lvl="4" indent="0"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D429E2-4290-4A82-9A61-596A9B48A29B}"/>
              </a:ext>
            </a:extLst>
          </p:cNvPr>
          <p:cNvSpPr/>
          <p:nvPr/>
        </p:nvSpPr>
        <p:spPr>
          <a:xfrm>
            <a:off x="7517034" y="7696200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E0540C-EA47-4ED0-83CB-9B1B9A60689D}"/>
              </a:ext>
            </a:extLst>
          </p:cNvPr>
          <p:cNvSpPr/>
          <p:nvPr/>
        </p:nvSpPr>
        <p:spPr>
          <a:xfrm>
            <a:off x="8229600" y="11082347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D9791A-E0ED-4B99-8727-F9107C256EAE}"/>
              </a:ext>
            </a:extLst>
          </p:cNvPr>
          <p:cNvSpPr/>
          <p:nvPr/>
        </p:nvSpPr>
        <p:spPr>
          <a:xfrm>
            <a:off x="9709731" y="10408151"/>
            <a:ext cx="1219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FBC887D-24BA-4C3D-875E-ABA95E007B37}"/>
                  </a:ext>
                </a:extLst>
              </p:cNvPr>
              <p:cNvSpPr/>
              <p:nvPr/>
            </p:nvSpPr>
            <p:spPr>
              <a:xfrm>
                <a:off x="990600" y="10469689"/>
                <a:ext cx="13389998" cy="2941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38562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hệ số 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385623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solidFill>
                                  <a:srgbClr val="385623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rgbClr val="385623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solidFill>
                              <a:srgbClr val="38562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38562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tạo thành một tam giác như ở hình trên. Có thể xác định được một hàng bất kì của tam giác này và do đó tính được các hệ số hay không?</a:t>
                </a:r>
                <a:endParaRPr lang="vi-VN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FBC887D-24BA-4C3D-875E-ABA95E007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0469689"/>
                <a:ext cx="13389998" cy="2941511"/>
              </a:xfrm>
              <a:prstGeom prst="rect">
                <a:avLst/>
              </a:prstGeom>
              <a:blipFill>
                <a:blip r:embed="rId4"/>
                <a:stretch>
                  <a:fillRect l="-1867" t="-4762" r="-2596" b="-82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0574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TAM GIÁC PASCAL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HĐ1: 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1;2;3;4;5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Bài 25 SGK Toán 10 (Bộ sách </a:t>
                </a:r>
                <a:r>
                  <a:rPr lang="en-US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 nối tri thức với cuộc sống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ta đã biết: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+4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+5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1;2;3;4;5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trong khai triển của mỗi nhị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lvl="1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Có bao nhiêu số hạng?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Tổng số mũ của a và b trong mỗi số hạng bằng bao nhiêu?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c) Số mũ của a và b thay đổi thế nào khi chuyển từ số hạng này đến số hạng tiếp theo, tính từ trái sang phải?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57400"/>
                <a:ext cx="23241000" cy="11411749"/>
              </a:xfrm>
              <a:prstGeom prst="rect">
                <a:avLst/>
              </a:prstGeom>
              <a:blipFill>
                <a:blip r:embed="rId3"/>
                <a:stretch>
                  <a:fillRect l="-1180" r="-3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057400"/>
                <a:ext cx="23241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=1,2,3,4,5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scadia Mono"/>
                    <a:cs typeface="Times New Roman" panose="02020603050405020304" pitchFamily="18" charset="0"/>
                  </a:rPr>
                  <a:t>  + 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hạng, số hạng đầu tiên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số hạng cuối cùng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ổ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ũ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trong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ỗ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đề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ằ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ũ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1 đơ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ị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ũ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ă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1 đơ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ị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khi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chuy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ừ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đế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theo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ừ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sang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những quan sát này ta có thể dự đoán, chẳng hạn:</a:t>
                </a:r>
                <a:endParaRPr lang="vi-VN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+?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+?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+?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+?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+?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đây dấu “?” để chỉ các hệ số chưa biết. Để hoàn thành khai triển, ta cần xác định các hệ số này.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57400"/>
                <a:ext cx="23241000" cy="11411749"/>
              </a:xfrm>
              <a:prstGeom prst="rect">
                <a:avLst/>
              </a:prstGeom>
              <a:blipFill>
                <a:blip r:embed="rId3"/>
                <a:stretch>
                  <a:fillRect l="-1075" r="-18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15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694651"/>
                <a:ext cx="24231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HĐ2:  Tam giác Pascal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Viết các hệ số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một số giá trị đầu tiên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bảng tam giác sau đây, gọi là tam giác Pascal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		        </a:t>
                </a:r>
                <a:r>
                  <a:rPr lang="vi-VN" dirty="0"/>
                  <a:t>                       </a:t>
                </a:r>
                <a:r>
                  <a:rPr lang="pt-BR" dirty="0"/>
                  <a:t>1                       </a:t>
                </a: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				1	1</a:t>
                </a: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			        1	        2	        1		1 + 1 = 2</a:t>
                </a: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			1	3	3	1	1 + 2 = 3</a:t>
                </a: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		         1	        4	         6 	        4	        1	1 + 3 = 4, 3 + 3 = 6</a:t>
                </a:r>
              </a:p>
              <a:p>
                <a:pPr marL="0" indent="0">
                  <a:buNone/>
                </a:pPr>
                <a:r>
                  <a:rPr lang="pt-BR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pt-BR" dirty="0"/>
                  <a:t>		1	5	10	10	5	1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 đầu quy ước gọi là hàng 0. Hàng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ứng với các hệ số trong khai triển nhị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94651"/>
                <a:ext cx="24231600" cy="11411749"/>
              </a:xfrm>
              <a:prstGeom prst="rect">
                <a:avLst/>
              </a:prstGeom>
              <a:blipFill>
                <a:blip r:embed="rId3"/>
                <a:stretch>
                  <a:fillRect l="-1106" t="-1814" r="-2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4">
            <a:extLst>
              <a:ext uri="{FF2B5EF4-FFF2-40B4-BE49-F238E27FC236}">
                <a16:creationId xmlns:a16="http://schemas.microsoft.com/office/drawing/2014/main" id="{BA80D52A-982F-4A3B-8FEE-90ED3C076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a+b0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1                     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D3E6A526-53B7-4B3D-8208-38D3DF5FD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a+b1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5F19AA5D-6DE0-4F5F-A881-FEF7E2D7E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a+b2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1	        2	        1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+ 1 = 2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3C66CAF5-98BD-4D8A-82D9-60DEEC09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a+b3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3	3	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+ 2 = 3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6CD1B66F-DCEA-4578-95AF-55096898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a+b4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1	        4	         6 	        4	        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+ 3 = 4, 3 + 3 = 6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5	10	10	5	1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52">
            <a:extLst>
              <a:ext uri="{FF2B5EF4-FFF2-40B4-BE49-F238E27FC236}">
                <a16:creationId xmlns:a16="http://schemas.microsoft.com/office/drawing/2014/main" id="{D7B7B214-B43D-489E-8FF1-BED608E04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a+b0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1                     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3">
            <a:extLst>
              <a:ext uri="{FF2B5EF4-FFF2-40B4-BE49-F238E27FC236}">
                <a16:creationId xmlns:a16="http://schemas.microsoft.com/office/drawing/2014/main" id="{02818289-63E2-4B45-B73F-1487B0A81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a+b1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5DAABA2B-7B3F-44E7-8B4A-ACA832051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a+b2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1	        2	        1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+ 1 = 2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5">
            <a:extLst>
              <a:ext uri="{FF2B5EF4-FFF2-40B4-BE49-F238E27FC236}">
                <a16:creationId xmlns:a16="http://schemas.microsoft.com/office/drawing/2014/main" id="{2B23395A-0297-470D-BB19-6C73A1DEA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a+b3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3	3	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+ 2 = 3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6">
            <a:extLst>
              <a:ext uri="{FF2B5EF4-FFF2-40B4-BE49-F238E27FC236}">
                <a16:creationId xmlns:a16="http://schemas.microsoft.com/office/drawing/2014/main" id="{F95E3C79-4F56-43D4-B8D5-FA952868A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a+b4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1	        4	         6 	        4	        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+ 3 = 4, 3 + 3 = 6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5	10	10	5	1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80">
            <a:extLst>
              <a:ext uri="{FF2B5EF4-FFF2-40B4-BE49-F238E27FC236}">
                <a16:creationId xmlns:a16="http://schemas.microsoft.com/office/drawing/2014/main" id="{3956FC11-A451-4D01-8CA3-F2ACEDFE6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a+b0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1                     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1">
            <a:extLst>
              <a:ext uri="{FF2B5EF4-FFF2-40B4-BE49-F238E27FC236}">
                <a16:creationId xmlns:a16="http://schemas.microsoft.com/office/drawing/2014/main" id="{D93AE4CA-CA06-46AD-AB3A-4FC8B33F4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a+b1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2">
            <a:extLst>
              <a:ext uri="{FF2B5EF4-FFF2-40B4-BE49-F238E27FC236}">
                <a16:creationId xmlns:a16="http://schemas.microsoft.com/office/drawing/2014/main" id="{9F095828-D266-44BC-B486-2A1348754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a+b2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1	        2	        1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+ 1 = 2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3">
            <a:extLst>
              <a:ext uri="{FF2B5EF4-FFF2-40B4-BE49-F238E27FC236}">
                <a16:creationId xmlns:a16="http://schemas.microsoft.com/office/drawing/2014/main" id="{00205136-E5D6-486C-92B2-01116BA10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a+b3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3	3	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+ 2 = 3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4">
            <a:extLst>
              <a:ext uri="{FF2B5EF4-FFF2-40B4-BE49-F238E27FC236}">
                <a16:creationId xmlns:a16="http://schemas.microsoft.com/office/drawing/2014/main" id="{CF617826-81B8-48E8-9729-E7A896A36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a+b4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1	        4	         6 	        4	        1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+ 3 = 4, 3 + 3 = 6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5	10	10	5	1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7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936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Pascal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 số (khác 1) đều là tổng của hai số ở ngay phía trên nó.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tính chất này ta có thể tìm bất kì hàng nào của tam giác Pascal từ hàng ở ngay phía trên nó. Chẳng hạn ta có thể tìm hàng 6 từ hàng 5 như sau: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1        5       10       10      5        1</a:t>
                </a:r>
              </a:p>
              <a:p>
                <a:pPr marL="0" indent="0">
                  <a:buNone/>
                </a:pPr>
                <a:r>
                  <a:rPr lang="vi-VN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1         6      15       20     15       6         1</a:t>
                </a:r>
                <a:r>
                  <a:rPr lang="vi-V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+ 5 =6, 5 + 10 = 15, 10 + 10 = 20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Tìm các hàng 7 và 8 của tam giác Pascal</a:t>
                </a:r>
                <a:endParaRPr lang="en-US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endParaRPr lang="vi-VN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       1        7      21       35       35         21       7         1     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1	   8       28       56      70         56       28       8          1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vi-VN" sz="6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936200" cy="11411749"/>
              </a:xfrm>
              <a:prstGeom prst="rect">
                <a:avLst/>
              </a:prstGeom>
              <a:blipFill>
                <a:blip r:embed="rId3"/>
                <a:stretch>
                  <a:fillRect l="-1089" t="-1334" r="-17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AC316B73-645C-4763-945E-FA63C59B4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1        5       10       10      5        1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6B65BAF-CAA7-4B6A-A3BE-1EB46DD1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a+b6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1         6      15       20     15       6         1	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+ 5 =6, 5 + 10 = 15, 10 + 10 = 20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E3A0AC7-78AB-4528-8E87-5CE999B67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1        5       10       10      5        1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8615C46-1FDF-43F0-9331-7556011AB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a+b6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1         6      15       20     15       6         1	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+ 5 =6, 5 + 10 = 15, 10 + 10 = 20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D342E-59D2-4817-8C80-E95313552CD7}"/>
              </a:ext>
            </a:extLst>
          </p:cNvPr>
          <p:cNvSpPr/>
          <p:nvPr/>
        </p:nvSpPr>
        <p:spPr>
          <a:xfrm>
            <a:off x="15316200" y="11840803"/>
            <a:ext cx="325730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3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2936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1.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/>
                  <a:t>Sử dụng tam giác Pascal viết 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dạng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+?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+?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+?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+?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+?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hệ số trong khai triển này là các hệ số ở hàng 6 của tam giác Pascal. </a:t>
                </a:r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ta có ngay</a:t>
                </a: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+15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6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2936200" cy="11411749"/>
              </a:xfrm>
              <a:prstGeom prst="rect">
                <a:avLst/>
              </a:prstGeom>
              <a:blipFill>
                <a:blip r:embed="rId3"/>
                <a:stretch>
                  <a:fillRect l="-1089" t="-1334" r="-17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AC316B73-645C-4763-945E-FA63C59B4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1        5       10       10      5        1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6B65BAF-CAA7-4B6A-A3BE-1EB46DD1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a+b6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1         6      15       20     15       6         1	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+ 5 =6, 5 + 10 = 15, 10 + 10 = 20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E3A0AC7-78AB-4528-8E87-5CE999B67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a+b5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1        5       10       10      5        1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8615C46-1FDF-43F0-9331-7556011AB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a+b6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1         6      15       20     15       6         1	      </a:t>
            </a: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+ 5 =6, 5 + 10 = 15, 10 + 10 = 20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D342E-59D2-4817-8C80-E95313552CD7}"/>
              </a:ext>
            </a:extLst>
          </p:cNvPr>
          <p:cNvSpPr/>
          <p:nvPr/>
        </p:nvSpPr>
        <p:spPr>
          <a:xfrm>
            <a:off x="15316200" y="11840803"/>
            <a:ext cx="325730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35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3309</TotalTime>
  <Words>4856</Words>
  <Application>Microsoft Office PowerPoint</Application>
  <PresentationFormat>Custom</PresentationFormat>
  <Paragraphs>481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Nguyễn Thị Thanh Bình</cp:lastModifiedBy>
  <cp:revision>371</cp:revision>
  <dcterms:created xsi:type="dcterms:W3CDTF">2013-08-31T11:42:51Z</dcterms:created>
  <dcterms:modified xsi:type="dcterms:W3CDTF">2022-04-06T15:55:19Z</dcterms:modified>
  <cp:category>9Slide.vn</cp:category>
</cp:coreProperties>
</file>