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19"/>
  </p:notesMasterIdLst>
  <p:sldIdLst>
    <p:sldId id="301" r:id="rId3"/>
    <p:sldId id="639" r:id="rId4"/>
    <p:sldId id="406" r:id="rId5"/>
    <p:sldId id="641" r:id="rId6"/>
    <p:sldId id="379" r:id="rId7"/>
    <p:sldId id="38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3E2EC"/>
    <a:srgbClr val="DDDDDD"/>
    <a:srgbClr val="242452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139" autoAdjust="0"/>
  </p:normalViewPr>
  <p:slideViewPr>
    <p:cSldViewPr>
      <p:cViewPr varScale="1">
        <p:scale>
          <a:sx n="41" d="100"/>
          <a:sy n="41" d="100"/>
        </p:scale>
        <p:origin x="715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2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9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2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10" Type="http://schemas.openxmlformats.org/officeDocument/2006/relationships/image" Target="../media/image6.png"/><Relationship Id="rId4" Type="http://schemas.openxmlformats.org/officeDocument/2006/relationships/hyperlink" Target="https://youtu.be/yHPHgWujUQ8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0996F3F0-7E47-18B6-A6E6-05BC43C4B232}"/>
              </a:ext>
            </a:extLst>
          </p:cNvPr>
          <p:cNvSpPr txBox="1"/>
          <p:nvPr/>
        </p:nvSpPr>
        <p:spPr>
          <a:xfrm>
            <a:off x="52387" y="990600"/>
            <a:ext cx="24255413" cy="12280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Tahoma, 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đậm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size 44.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equation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copy sang PPT.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tivi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 inch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16:9.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logo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10/8/2022. 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KHBD,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BTTN + BT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slide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PPT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copy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size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box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box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silde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file: 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KNTT10_C2_B3_BAT PHUONG TRINH BAC NHAT 2 AN…</a:t>
            </a:r>
          </a:p>
          <a:p>
            <a:pPr marL="571500" indent="-571500">
              <a:buFontTx/>
              <a:buChar char="-"/>
            </a:pPr>
            <a:endParaRPr lang="en-US" sz="44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600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7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/>
              <p:nvPr/>
            </p:nvSpPr>
            <p:spPr>
              <a:xfrm flipH="1">
                <a:off x="944697" y="8973673"/>
                <a:ext cx="20824372" cy="246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(1)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4697" y="8973673"/>
                <a:ext cx="20824372" cy="2464072"/>
              </a:xfrm>
              <a:prstGeom prst="rect">
                <a:avLst/>
              </a:prstGeom>
              <a:blipFill>
                <a:blip r:embed="rId6"/>
                <a:stretch>
                  <a:fillRect l="-1347" t="-594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682225" y="2703249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669170" y="2343471"/>
            <a:ext cx="4452300" cy="1428821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9F703E4-99E2-6F85-ED9B-AFCA4D009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677" y="3530270"/>
            <a:ext cx="10740323" cy="53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/>
              <p:nvPr/>
            </p:nvSpPr>
            <p:spPr>
              <a:xfrm flipH="1">
                <a:off x="694579" y="4516074"/>
                <a:ext cx="21999487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4579" y="4516074"/>
                <a:ext cx="21999487" cy="1848711"/>
              </a:xfrm>
              <a:prstGeom prst="rect">
                <a:avLst/>
              </a:prstGeom>
              <a:blipFill>
                <a:blip r:embed="rId6"/>
                <a:stretch>
                  <a:fillRect l="-1136" b="-15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682225" y="2703249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708114" y="2250316"/>
            <a:ext cx="4452300" cy="1428821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E515BC-2CBA-1006-8821-EA2CF4561AAC}"/>
              </a:ext>
            </a:extLst>
          </p:cNvPr>
          <p:cNvGrpSpPr/>
          <p:nvPr/>
        </p:nvGrpSpPr>
        <p:grpSpPr>
          <a:xfrm>
            <a:off x="705465" y="3759912"/>
            <a:ext cx="4452299" cy="976635"/>
            <a:chOff x="705465" y="3759912"/>
            <a:chExt cx="4452299" cy="9766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D99522-2B78-9E06-FF3C-D447BCF3AF9B}"/>
                </a:ext>
              </a:extLst>
            </p:cNvPr>
            <p:cNvGrpSpPr/>
            <p:nvPr/>
          </p:nvGrpSpPr>
          <p:grpSpPr>
            <a:xfrm>
              <a:off x="705465" y="3759912"/>
              <a:ext cx="4452299" cy="97663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58BECB5D-A8C2-8A71-CAD8-D2F29DF4C63E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7BA62832-399D-81A3-37EE-0773C11AA19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1A8163CA-43DF-B282-F82D-6451E2F7210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39A2A7-5B60-CB4B-6610-8E6108DB5AA4}"/>
                </a:ext>
              </a:extLst>
            </p:cNvPr>
            <p:cNvSpPr txBox="1"/>
            <p:nvPr/>
          </p:nvSpPr>
          <p:spPr>
            <a:xfrm flipH="1">
              <a:off x="1753934" y="3851338"/>
              <a:ext cx="2807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10C1CA-2C44-3C5C-5713-A0205FE68FF6}"/>
              </a:ext>
            </a:extLst>
          </p:cNvPr>
          <p:cNvGrpSpPr/>
          <p:nvPr/>
        </p:nvGrpSpPr>
        <p:grpSpPr>
          <a:xfrm>
            <a:off x="669033" y="6757308"/>
            <a:ext cx="5540288" cy="894948"/>
            <a:chOff x="708112" y="7275730"/>
            <a:chExt cx="5540288" cy="89494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5ED408-D136-03D4-0B19-61FA4779E65F}"/>
                </a:ext>
              </a:extLst>
            </p:cNvPr>
            <p:cNvGrpSpPr/>
            <p:nvPr/>
          </p:nvGrpSpPr>
          <p:grpSpPr>
            <a:xfrm>
              <a:off x="708112" y="7335115"/>
              <a:ext cx="4452299" cy="835563"/>
              <a:chOff x="31572" y="60276"/>
              <a:chExt cx="1196628" cy="197828"/>
            </a:xfrm>
          </p:grpSpPr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F1508138-5021-A23E-F57B-36D216EBAB4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814C0C74-7391-9E0B-517D-FAFEBA4EC56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Arrow: Chevron 29">
                <a:extLst>
                  <a:ext uri="{FF2B5EF4-FFF2-40B4-BE49-F238E27FC236}">
                    <a16:creationId xmlns:a16="http://schemas.microsoft.com/office/drawing/2014/main" id="{7F255C20-DE6A-2288-07E1-67D3B7F2312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2A5709-153E-F482-32F6-4CCDFB420DC0}"/>
                </a:ext>
              </a:extLst>
            </p:cNvPr>
            <p:cNvSpPr txBox="1"/>
            <p:nvPr/>
          </p:nvSpPr>
          <p:spPr>
            <a:xfrm flipH="1">
              <a:off x="1641793" y="7275730"/>
              <a:ext cx="4606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D37BE0-929D-CC32-3A9C-4631716F9C8F}"/>
                  </a:ext>
                </a:extLst>
              </p:cNvPr>
              <p:cNvSpPr txBox="1"/>
              <p:nvPr/>
            </p:nvSpPr>
            <p:spPr>
              <a:xfrm flipH="1">
                <a:off x="1073911" y="6540654"/>
                <a:ext cx="22640919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D37BE0-929D-CC32-3A9C-4631716F9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3911" y="6540654"/>
                <a:ext cx="22640919" cy="1848711"/>
              </a:xfrm>
              <a:prstGeom prst="rect">
                <a:avLst/>
              </a:prstGeom>
              <a:blipFill>
                <a:blip r:embed="rId7"/>
                <a:stretch>
                  <a:fillRect l="-1077" b="-15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B1AB411-17F8-8D89-4AC3-C219C6BB742D}"/>
              </a:ext>
            </a:extLst>
          </p:cNvPr>
          <p:cNvGrpSpPr/>
          <p:nvPr/>
        </p:nvGrpSpPr>
        <p:grpSpPr>
          <a:xfrm>
            <a:off x="627159" y="8754883"/>
            <a:ext cx="5540288" cy="894948"/>
            <a:chOff x="708112" y="7275730"/>
            <a:chExt cx="5540288" cy="89494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C9E6525-0D45-E9DA-750E-0330C5EEB564}"/>
                </a:ext>
              </a:extLst>
            </p:cNvPr>
            <p:cNvGrpSpPr/>
            <p:nvPr/>
          </p:nvGrpSpPr>
          <p:grpSpPr>
            <a:xfrm>
              <a:off x="708112" y="7335115"/>
              <a:ext cx="4452299" cy="835563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57D67A9E-79F1-353C-ECA9-E0E757CF36F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6310622A-3684-A403-2E28-D2628A263B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9D801FAD-A75F-5DE1-7349-C93F4F4733C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4EE2FC-8970-6FCA-04CF-1BBB8E52CD54}"/>
                </a:ext>
              </a:extLst>
            </p:cNvPr>
            <p:cNvSpPr txBox="1"/>
            <p:nvPr/>
          </p:nvSpPr>
          <p:spPr>
            <a:xfrm flipH="1">
              <a:off x="1641793" y="7275730"/>
              <a:ext cx="4606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/>
              <p:nvPr/>
            </p:nvSpPr>
            <p:spPr>
              <a:xfrm flipH="1">
                <a:off x="826405" y="9900261"/>
                <a:ext cx="22731190" cy="320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7.22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cm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75 cm.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6405" y="9900261"/>
                <a:ext cx="22731190" cy="3202928"/>
              </a:xfrm>
              <a:prstGeom prst="rect">
                <a:avLst/>
              </a:prstGeom>
              <a:blipFill>
                <a:blip r:embed="rId8"/>
                <a:stretch>
                  <a:fillRect l="-1100" t="-3810" b="-8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458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682225" y="2703249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708114" y="2250316"/>
            <a:ext cx="4452300" cy="1428821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1AB411-17F8-8D89-4AC3-C219C6BB742D}"/>
              </a:ext>
            </a:extLst>
          </p:cNvPr>
          <p:cNvGrpSpPr/>
          <p:nvPr/>
        </p:nvGrpSpPr>
        <p:grpSpPr>
          <a:xfrm>
            <a:off x="826405" y="3913793"/>
            <a:ext cx="5540288" cy="894948"/>
            <a:chOff x="708112" y="7275730"/>
            <a:chExt cx="5540288" cy="89494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C9E6525-0D45-E9DA-750E-0330C5EEB564}"/>
                </a:ext>
              </a:extLst>
            </p:cNvPr>
            <p:cNvGrpSpPr/>
            <p:nvPr/>
          </p:nvGrpSpPr>
          <p:grpSpPr>
            <a:xfrm>
              <a:off x="708112" y="7335115"/>
              <a:ext cx="4452299" cy="835563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57D67A9E-79F1-353C-ECA9-E0E757CF36F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6310622A-3684-A403-2E28-D2628A263B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9D801FAD-A75F-5DE1-7349-C93F4F4733C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4EE2FC-8970-6FCA-04CF-1BBB8E52CD54}"/>
                </a:ext>
              </a:extLst>
            </p:cNvPr>
            <p:cNvSpPr txBox="1"/>
            <p:nvPr/>
          </p:nvSpPr>
          <p:spPr>
            <a:xfrm flipH="1">
              <a:off x="1641793" y="7275730"/>
              <a:ext cx="4606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/>
              <p:nvPr/>
            </p:nvSpPr>
            <p:spPr>
              <a:xfrm flipH="1">
                <a:off x="983641" y="8400596"/>
                <a:ext cx="22731190" cy="422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7.22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cm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75 cm.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3641" y="8400596"/>
                <a:ext cx="22731190" cy="4224233"/>
              </a:xfrm>
              <a:prstGeom prst="rect">
                <a:avLst/>
              </a:prstGeom>
              <a:blipFill>
                <a:blip r:embed="rId6"/>
                <a:stretch>
                  <a:fillRect l="-1207" t="-3319" r="-617" b="-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72CD989-A11B-1335-26E1-5D9449958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399" y="3314858"/>
            <a:ext cx="8885630" cy="47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703815" y="2490359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745653" y="2254464"/>
            <a:ext cx="4452300" cy="1167425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/>
              <p:nvPr/>
            </p:nvSpPr>
            <p:spPr>
              <a:xfrm flipH="1">
                <a:off x="745653" y="6063675"/>
                <a:ext cx="22731190" cy="660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(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5653" y="6063675"/>
                <a:ext cx="22731190" cy="6605463"/>
              </a:xfrm>
              <a:prstGeom prst="rect">
                <a:avLst/>
              </a:prstGeom>
              <a:blipFill>
                <a:blip r:embed="rId6"/>
                <a:stretch>
                  <a:fillRect l="-1207" t="-2216" b="-3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7656D91-37DA-FCBE-5A4E-9D6A1589F513}"/>
              </a:ext>
            </a:extLst>
          </p:cNvPr>
          <p:cNvSpPr txBox="1"/>
          <p:nvPr/>
        </p:nvSpPr>
        <p:spPr>
          <a:xfrm flipH="1">
            <a:off x="1539879" y="3778442"/>
            <a:ext cx="540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319EE-F754-7726-6D58-9582760FC85A}"/>
              </a:ext>
            </a:extLst>
          </p:cNvPr>
          <p:cNvSpPr txBox="1"/>
          <p:nvPr/>
        </p:nvSpPr>
        <p:spPr>
          <a:xfrm flipH="1">
            <a:off x="1456433" y="4586388"/>
            <a:ext cx="1327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4734CD-F212-94E3-CB13-2351A8AB3A5D}"/>
              </a:ext>
            </a:extLst>
          </p:cNvPr>
          <p:cNvGrpSpPr/>
          <p:nvPr/>
        </p:nvGrpSpPr>
        <p:grpSpPr>
          <a:xfrm>
            <a:off x="745653" y="4965992"/>
            <a:ext cx="4703562" cy="1182396"/>
            <a:chOff x="745653" y="4965991"/>
            <a:chExt cx="4703562" cy="14288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E0093-C970-84A0-210C-03E71BE5D688}"/>
                </a:ext>
              </a:extLst>
            </p:cNvPr>
            <p:cNvGrpSpPr/>
            <p:nvPr/>
          </p:nvGrpSpPr>
          <p:grpSpPr>
            <a:xfrm>
              <a:off x="745653" y="4965991"/>
              <a:ext cx="4452300" cy="1428821"/>
              <a:chOff x="0" y="-45829"/>
              <a:chExt cx="1414128" cy="401677"/>
            </a:xfrm>
          </p:grpSpPr>
          <p:sp>
            <p:nvSpPr>
              <p:cNvPr id="7" name="TextBox 321">
                <a:extLst>
                  <a:ext uri="{FF2B5EF4-FFF2-40B4-BE49-F238E27FC236}">
                    <a16:creationId xmlns:a16="http://schemas.microsoft.com/office/drawing/2014/main" id="{CAC06F3F-E2F2-2E56-77C2-D117531D2EB6}"/>
                  </a:ext>
                </a:extLst>
              </p:cNvPr>
              <p:cNvSpPr txBox="1"/>
              <p:nvPr/>
            </p:nvSpPr>
            <p:spPr>
              <a:xfrm>
                <a:off x="514916" y="-45829"/>
                <a:ext cx="899212" cy="401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HĐ2.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E5DEFEE-7376-8FA2-29CD-F5538EA532AE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627012" cy="197663"/>
                <a:chOff x="0" y="92326"/>
                <a:chExt cx="575416" cy="19766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9FFDCF1F-C173-0455-AD84-4599380E00A3}"/>
                    </a:ext>
                  </a:extLst>
                </p:cNvPr>
                <p:cNvGrpSpPr/>
                <p:nvPr/>
              </p:nvGrpSpPr>
              <p:grpSpPr>
                <a:xfrm>
                  <a:off x="0" y="92326"/>
                  <a:ext cx="575416" cy="197663"/>
                  <a:chOff x="0" y="92326"/>
                  <a:chExt cx="644449" cy="302837"/>
                </a:xfrm>
              </p:grpSpPr>
              <p:sp>
                <p:nvSpPr>
                  <p:cNvPr id="18" name="Arrow: Pentagon 17">
                    <a:extLst>
                      <a:ext uri="{FF2B5EF4-FFF2-40B4-BE49-F238E27FC236}">
                        <a16:creationId xmlns:a16="http://schemas.microsoft.com/office/drawing/2014/main" id="{50E83D68-0FDE-8BCC-3261-B2B81AF454F8}"/>
                      </a:ext>
                    </a:extLst>
                  </p:cNvPr>
                  <p:cNvSpPr/>
                  <p:nvPr/>
                </p:nvSpPr>
                <p:spPr>
                  <a:xfrm>
                    <a:off x="0" y="103807"/>
                    <a:ext cx="420648" cy="291356"/>
                  </a:xfrm>
                  <a:prstGeom prst="homePlate">
                    <a:avLst/>
                  </a:prstGeom>
                  <a:solidFill>
                    <a:srgbClr val="5B9BD5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Arrow: Chevron 23">
                    <a:extLst>
                      <a:ext uri="{FF2B5EF4-FFF2-40B4-BE49-F238E27FC236}">
                        <a16:creationId xmlns:a16="http://schemas.microsoft.com/office/drawing/2014/main" id="{C4928F8F-57AA-EC04-EFF8-31721189315F}"/>
                      </a:ext>
                    </a:extLst>
                  </p:cNvPr>
                  <p:cNvSpPr/>
                  <p:nvPr/>
                </p:nvSpPr>
                <p:spPr>
                  <a:xfrm>
                    <a:off x="380243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Arrow: Chevron 24">
                    <a:extLst>
                      <a:ext uri="{FF2B5EF4-FFF2-40B4-BE49-F238E27FC236}">
                        <a16:creationId xmlns:a16="http://schemas.microsoft.com/office/drawing/2014/main" id="{4DA58B92-15BA-BFE9-6DE9-C61631CE8388}"/>
                      </a:ext>
                    </a:extLst>
                  </p:cNvPr>
                  <p:cNvSpPr/>
                  <p:nvPr/>
                </p:nvSpPr>
                <p:spPr>
                  <a:xfrm>
                    <a:off x="474990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Flowchart: Terminator 11">
                  <a:extLst>
                    <a:ext uri="{FF2B5EF4-FFF2-40B4-BE49-F238E27FC236}">
                      <a16:creationId xmlns:a16="http://schemas.microsoft.com/office/drawing/2014/main" id="{95E9685A-DA52-6F55-C71E-2214890D1FA3}"/>
                    </a:ext>
                  </a:extLst>
                </p:cNvPr>
                <p:cNvSpPr/>
                <p:nvPr/>
              </p:nvSpPr>
              <p:spPr>
                <a:xfrm>
                  <a:off x="80311" y="137613"/>
                  <a:ext cx="253736" cy="115827"/>
                </a:xfrm>
                <a:prstGeom prst="flowChartTerminator">
                  <a:avLst/>
                </a:pr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7E9DDBD-3A8B-D849-8D10-E30D4962475A}"/>
                    </a:ext>
                  </a:extLst>
                </p:cNvPr>
                <p:cNvSpPr/>
                <p:nvPr/>
              </p:nvSpPr>
              <p:spPr>
                <a:xfrm>
                  <a:off x="211660" y="142761"/>
                  <a:ext cx="92369" cy="95432"/>
                </a:xfrm>
                <a:prstGeom prst="ellipse">
                  <a:avLst/>
                </a:prstGeom>
                <a:solidFill>
                  <a:srgbClr val="3333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1A3A20-4363-44E2-4934-BDE52E633569}"/>
                </a:ext>
              </a:extLst>
            </p:cNvPr>
            <p:cNvSpPr txBox="1"/>
            <p:nvPr/>
          </p:nvSpPr>
          <p:spPr>
            <a:xfrm flipH="1">
              <a:off x="2869873" y="5340441"/>
              <a:ext cx="2579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316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719764" y="2495296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745653" y="2254464"/>
            <a:ext cx="4452300" cy="1167425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/>
              <p:nvPr/>
            </p:nvSpPr>
            <p:spPr>
              <a:xfrm flipH="1">
                <a:off x="826405" y="6086473"/>
                <a:ext cx="22731190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6405" y="6086473"/>
                <a:ext cx="22731190" cy="2746906"/>
              </a:xfrm>
              <a:prstGeom prst="rect">
                <a:avLst/>
              </a:prstGeom>
              <a:blipFill>
                <a:blip r:embed="rId6"/>
                <a:stretch>
                  <a:fillRect l="-1234" b="-10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56D91-37DA-FCBE-5A4E-9D6A1589F513}"/>
                  </a:ext>
                </a:extLst>
              </p:cNvPr>
              <p:cNvSpPr txBox="1"/>
              <p:nvPr/>
            </p:nvSpPr>
            <p:spPr>
              <a:xfrm flipH="1">
                <a:off x="1606504" y="3754184"/>
                <a:ext cx="21936964" cy="126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56D91-37DA-FCBE-5A4E-9D6A1589F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6504" y="3754184"/>
                <a:ext cx="21936964" cy="1269643"/>
              </a:xfrm>
              <a:prstGeom prst="rect">
                <a:avLst/>
              </a:prstGeom>
              <a:blipFill>
                <a:blip r:embed="rId7"/>
                <a:stretch>
                  <a:fillRect l="-1278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A62865B-C4D8-D0B1-BC10-B5316B30C121}"/>
              </a:ext>
            </a:extLst>
          </p:cNvPr>
          <p:cNvGrpSpPr/>
          <p:nvPr/>
        </p:nvGrpSpPr>
        <p:grpSpPr>
          <a:xfrm>
            <a:off x="799849" y="5379246"/>
            <a:ext cx="3320733" cy="663247"/>
            <a:chOff x="31572" y="60276"/>
            <a:chExt cx="1196628" cy="197828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6D260551-7F4E-3093-7F34-36B523B6A343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8438270C-D346-804C-3A1E-625DC578D14D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A18EF0F9-1153-D20D-A0F0-EFDD3B09A78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0670462-726B-E2CD-4B5A-A872D4EE490B}"/>
              </a:ext>
            </a:extLst>
          </p:cNvPr>
          <p:cNvSpPr txBox="1"/>
          <p:nvPr/>
        </p:nvSpPr>
        <p:spPr>
          <a:xfrm flipH="1">
            <a:off x="1539879" y="5283126"/>
            <a:ext cx="482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401A0A-31FA-98F2-5015-85B5DC83A21F}"/>
                  </a:ext>
                </a:extLst>
              </p:cNvPr>
              <p:cNvSpPr txBox="1"/>
              <p:nvPr/>
            </p:nvSpPr>
            <p:spPr>
              <a:xfrm flipH="1">
                <a:off x="907157" y="7914828"/>
                <a:ext cx="22731190" cy="322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fr-FR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fr-FR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401A0A-31FA-98F2-5015-85B5DC83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7157" y="7914828"/>
                <a:ext cx="22731190" cy="3220433"/>
              </a:xfrm>
              <a:prstGeom prst="rect">
                <a:avLst/>
              </a:prstGeom>
              <a:blipFill>
                <a:blip r:embed="rId8"/>
                <a:stretch>
                  <a:fillRect l="-1234" t="-4348" r="-670" b="-9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315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3" grpId="0"/>
      <p:bldP spid="3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719764" y="2495296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745653" y="2201693"/>
            <a:ext cx="4452300" cy="1167425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/>
              <p:nvPr/>
            </p:nvSpPr>
            <p:spPr>
              <a:xfrm flipH="1">
                <a:off x="745653" y="4596976"/>
                <a:ext cx="23638347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10A56-BB33-4D87-18A9-C53182D8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5653" y="4596976"/>
                <a:ext cx="23638347" cy="1848711"/>
              </a:xfrm>
              <a:prstGeom prst="rect">
                <a:avLst/>
              </a:prstGeom>
              <a:blipFill>
                <a:blip r:embed="rId6"/>
                <a:stretch>
                  <a:fillRect l="-1031" b="-15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10229E6-AA3D-5416-C7AC-BF9BDE8C37F0}"/>
              </a:ext>
            </a:extLst>
          </p:cNvPr>
          <p:cNvGrpSpPr/>
          <p:nvPr/>
        </p:nvGrpSpPr>
        <p:grpSpPr>
          <a:xfrm>
            <a:off x="799849" y="3619583"/>
            <a:ext cx="5578199" cy="830997"/>
            <a:chOff x="799849" y="3619583"/>
            <a:chExt cx="5578199" cy="8309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62865B-C4D8-D0B1-BC10-B5316B30C121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6D260551-7F4E-3093-7F34-36B523B6A343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8438270C-D346-804C-3A1E-625DC578D14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A18EF0F9-1153-D20D-A0F0-EFDD3B09A78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670462-726B-E2CD-4B5A-A872D4EE490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401A0A-31FA-98F2-5015-85B5DC83A21F}"/>
                  </a:ext>
                </a:extLst>
              </p:cNvPr>
              <p:cNvSpPr txBox="1"/>
              <p:nvPr/>
            </p:nvSpPr>
            <p:spPr>
              <a:xfrm flipH="1">
                <a:off x="972754" y="5933119"/>
                <a:ext cx="22731190" cy="2220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401A0A-31FA-98F2-5015-85B5DC83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2754" y="5933119"/>
                <a:ext cx="22731190" cy="2220736"/>
              </a:xfrm>
              <a:prstGeom prst="rect">
                <a:avLst/>
              </a:prstGeom>
              <a:blipFill>
                <a:blip r:embed="rId7"/>
                <a:stretch>
                  <a:fillRect l="-1100" t="-5479" b="-1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D073B86-C10E-334C-1444-EF649DE9B791}"/>
              </a:ext>
            </a:extLst>
          </p:cNvPr>
          <p:cNvGrpSpPr/>
          <p:nvPr/>
        </p:nvGrpSpPr>
        <p:grpSpPr>
          <a:xfrm>
            <a:off x="1063299" y="8565834"/>
            <a:ext cx="5578199" cy="830997"/>
            <a:chOff x="799849" y="3619583"/>
            <a:chExt cx="5578199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55A63D-DAD6-7270-C6EA-01D9D8022288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60D44E74-1945-3A62-D7AD-F57A22D7CA93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AF59A6D-907C-E6BA-95DB-35C9E4B816D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25584E27-52AD-A7AC-B261-9B5C874575A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E94753-24BB-2BFF-8E6B-FA75B0840621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72BCA-42E5-A49D-97DE-6C19C80D6D2C}"/>
                  </a:ext>
                </a:extLst>
              </p:cNvPr>
              <p:cNvSpPr txBox="1"/>
              <p:nvPr/>
            </p:nvSpPr>
            <p:spPr>
              <a:xfrm flipH="1">
                <a:off x="443484" y="9056775"/>
                <a:ext cx="22731190" cy="388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7.22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cm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75 cm 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72BCA-42E5-A49D-97DE-6C19C80D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3484" y="9056775"/>
                <a:ext cx="22731190" cy="3880037"/>
              </a:xfrm>
              <a:prstGeom prst="rect">
                <a:avLst/>
              </a:prstGeom>
              <a:blipFill>
                <a:blip r:embed="rId8"/>
                <a:stretch>
                  <a:fillRect l="-1099" t="-3302" b="-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3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3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2661757" y="2495296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687646" y="2254464"/>
            <a:ext cx="4452300" cy="1167425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073B86-C10E-334C-1444-EF649DE9B791}"/>
              </a:ext>
            </a:extLst>
          </p:cNvPr>
          <p:cNvGrpSpPr/>
          <p:nvPr/>
        </p:nvGrpSpPr>
        <p:grpSpPr>
          <a:xfrm>
            <a:off x="745653" y="3314845"/>
            <a:ext cx="5578199" cy="830997"/>
            <a:chOff x="799849" y="3619583"/>
            <a:chExt cx="5578199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55A63D-DAD6-7270-C6EA-01D9D8022288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60D44E74-1945-3A62-D7AD-F57A22D7CA93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AF59A6D-907C-E6BA-95DB-35C9E4B816D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25584E27-52AD-A7AC-B261-9B5C874575A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E94753-24BB-2BFF-8E6B-FA75B0840621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72BCA-42E5-A49D-97DE-6C19C80D6D2C}"/>
                  </a:ext>
                </a:extLst>
              </p:cNvPr>
              <p:cNvSpPr txBox="1"/>
              <p:nvPr/>
            </p:nvSpPr>
            <p:spPr>
              <a:xfrm flipH="1">
                <a:off x="410827" y="7261925"/>
                <a:ext cx="22731190" cy="558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/>
                  <a:t>            Ta có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2,5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mặt phẳng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, do </a:t>
                </a:r>
                <a:r>
                  <a:rPr lang="en-US" dirty="0" err="1"/>
                  <a:t>đó</a:t>
                </a:r>
                <a:r>
                  <a:rPr lang="en-US" dirty="0"/>
                  <a:t> :</a:t>
                </a:r>
              </a:p>
              <a:p>
                <a:r>
                  <a:rPr lang="en-US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9,75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≈1,56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tế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xấp</a:t>
                </a:r>
                <a:r>
                  <a:rPr lang="en-US" dirty="0"/>
                  <a:t> </a:t>
                </a:r>
                <a:r>
                  <a:rPr lang="en-US" dirty="0" err="1"/>
                  <a:t>xỉ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1,56.30=46,8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B72BCA-42E5-A49D-97DE-6C19C80D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0827" y="7261925"/>
                <a:ext cx="22731190" cy="5586145"/>
              </a:xfrm>
              <a:prstGeom prst="rect">
                <a:avLst/>
              </a:prstGeom>
              <a:blipFill>
                <a:blip r:embed="rId5"/>
                <a:stretch>
                  <a:fillRect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8827B4-92F5-A698-5D02-6E250F9C4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01" y="3439694"/>
            <a:ext cx="8706067" cy="35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9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585275" y="1680401"/>
            <a:ext cx="22856779" cy="11874010"/>
            <a:chOff x="1447799" y="1236657"/>
            <a:chExt cx="22856779" cy="118740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236657"/>
              <a:ext cx="22856779" cy="11874010"/>
              <a:chOff x="1447799" y="1236657"/>
              <a:chExt cx="22856779" cy="1187401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24524" y="1421471"/>
                <a:ext cx="22680054" cy="10744372"/>
                <a:chOff x="-3490304" y="3072574"/>
                <a:chExt cx="22680054" cy="10744372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490304" y="3072574"/>
                  <a:ext cx="22680054" cy="10744372"/>
                  <a:chOff x="-3490304" y="3072574"/>
                  <a:chExt cx="22680054" cy="10744372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490304" y="3072574"/>
                    <a:ext cx="22680054" cy="1074437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2450014" y="1246443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2615120" y="1236657"/>
                <a:ext cx="21512740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460253" y="1374028"/>
                <a:ext cx="19198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6" y="9356603"/>
                <a:ext cx="1906103" cy="2809240"/>
                <a:chOff x="7459669" y="6918135"/>
                <a:chExt cx="2444087" cy="2809564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565812" y="7114639"/>
                  <a:ext cx="2337944" cy="2613060"/>
                  <a:chOff x="7565812" y="7114639"/>
                  <a:chExt cx="2337944" cy="2613060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>
                    <a:off x="7671961" y="8728241"/>
                    <a:ext cx="2231795" cy="999458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4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35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8" name="Round Same Side Corner Rectangle 51">
                    <a:extLst>
                      <a:ext uri="{FF2B5EF4-FFF2-40B4-BE49-F238E27FC236}">
                        <a16:creationId xmlns:a16="http://schemas.microsoft.com/office/drawing/2014/main" id="{4DEEE851-5B79-3162-3386-5E59F4CF4B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59506" y="6620945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257768" y="3097248"/>
            <a:ext cx="10156064" cy="24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BA ĐƯỜNG CONIC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60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1)</a:t>
            </a:r>
            <a:endParaRPr lang="en-US" sz="6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284" y="6354286"/>
            <a:ext cx="185523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CHÍNH TẮC CỦA ELIP. ĐỊNH NGHĨA HYPEBOL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4008" y="8333272"/>
            <a:ext cx="197761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CHÍNH TẮC CỦA HYPEBOL. ĐỊNH NGHĨA PARABOL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837097"/>
            <a:ext cx="194607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CHÍNH TẮC CỦA PARABOL. MỘT SỐ ỨNG DỤNG CỦA BA ĐƯỜNG CONIC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06439-9786-013C-EBB6-DEA25B9819D5}"/>
              </a:ext>
            </a:extLst>
          </p:cNvPr>
          <p:cNvSpPr txBox="1"/>
          <p:nvPr/>
        </p:nvSpPr>
        <p:spPr>
          <a:xfrm>
            <a:off x="1291176" y="10036314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85A8F-5751-C6D2-81FB-88A4E1ED58AF}"/>
              </a:ext>
            </a:extLst>
          </p:cNvPr>
          <p:cNvSpPr/>
          <p:nvPr/>
        </p:nvSpPr>
        <p:spPr>
          <a:xfrm>
            <a:off x="2808940" y="11436817"/>
            <a:ext cx="19460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HƯỚNG DẪN 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228599" y="1823668"/>
            <a:ext cx="242351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dung:</a:t>
            </a:r>
          </a:p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F1501-87D6-1EF9-AE64-AB2504F0518F}"/>
              </a:ext>
            </a:extLst>
          </p:cNvPr>
          <p:cNvSpPr txBox="1"/>
          <p:nvPr/>
        </p:nvSpPr>
        <p:spPr>
          <a:xfrm>
            <a:off x="611370" y="9779617"/>
            <a:ext cx="234696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a)                                                 b)                                     c)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9280A-0BA3-4456-B228-E73044E9E189}"/>
              </a:ext>
            </a:extLst>
          </p:cNvPr>
          <p:cNvSpPr txBox="1"/>
          <p:nvPr/>
        </p:nvSpPr>
        <p:spPr>
          <a:xfrm>
            <a:off x="533400" y="10564447"/>
            <a:ext cx="23317200" cy="292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5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5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5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95B88-4731-490B-40D1-F58D2580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" r="73120"/>
          <a:stretch/>
        </p:blipFill>
        <p:spPr bwMode="auto">
          <a:xfrm>
            <a:off x="1428752" y="5822415"/>
            <a:ext cx="7353299" cy="383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8A6947-3819-90AF-BD1C-1B9DAAEE2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2" t="27358" r="30447"/>
          <a:stretch/>
        </p:blipFill>
        <p:spPr bwMode="auto">
          <a:xfrm>
            <a:off x="9334500" y="5715000"/>
            <a:ext cx="7353300" cy="383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F9311-C2C5-38B0-6B95-B530FBD4E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77"/>
          <a:stretch/>
        </p:blipFill>
        <p:spPr bwMode="auto">
          <a:xfrm>
            <a:off x="17240249" y="5733186"/>
            <a:ext cx="5714999" cy="3922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228599" y="1823668"/>
            <a:ext cx="2423514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(ellipse),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(hyperbola),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(parabola),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Được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Kepler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Johnnes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Kepler, 1571 – 1630)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Mặt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</a:t>
            </a:r>
          </a:p>
        </p:txBody>
      </p:sp>
    </p:spTree>
    <p:extLst>
      <p:ext uri="{BB962C8B-B14F-4D97-AF65-F5344CB8AC3E}">
        <p14:creationId xmlns:p14="http://schemas.microsoft.com/office/powerpoint/2010/main" val="2378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240202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72657" y="2413058"/>
            <a:ext cx="10500318" cy="769265"/>
            <a:chOff x="0" y="834"/>
            <a:chExt cx="55537" cy="2168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834"/>
              <a:ext cx="48283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I.1. HTKT1: KHÁI NIỆM ELIP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0" y="1632579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509" y="3034361"/>
                <a:ext cx="12417490" cy="646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HĐ1:</a:t>
                </a:r>
              </a:p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phấn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Di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khép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(H.7.18)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09" y="3034361"/>
                <a:ext cx="12417490" cy="6463308"/>
              </a:xfrm>
              <a:prstGeom prst="rect">
                <a:avLst/>
              </a:prstGeom>
              <a:blipFill>
                <a:blip r:embed="rId3"/>
                <a:stretch>
                  <a:fillRect l="-2111" t="-207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/>
              <p:nvPr/>
            </p:nvSpPr>
            <p:spPr>
              <a:xfrm>
                <a:off x="180106" y="9373325"/>
                <a:ext cx="12430113" cy="410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b="1" u="sng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b="1" u="sng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vidieo</a:t>
                </a:r>
                <a:r>
                  <a:rPr lang="en-US" b="1" u="sng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i="1" dirty="0">
                    <a:solidFill>
                      <a:srgbClr val="FF0000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https://youtu.be/yHPHgWujUQ8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b="1" u="sng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vừa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liên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ảnh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ở </a:t>
                </a:r>
                <a:r>
                  <a:rPr lang="en-US" b="1" dirty="0" err="1"/>
                  <a:t>Hình</a:t>
                </a:r>
                <a:r>
                  <a:rPr lang="en-US" b="1" dirty="0"/>
                  <a:t> 7.17?</a:t>
                </a:r>
              </a:p>
              <a:p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quá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:r>
                  <a:rPr lang="en-US" b="1" dirty="0" err="1"/>
                  <a:t>bút</a:t>
                </a:r>
                <a:r>
                  <a:rPr lang="en-US" b="1" dirty="0"/>
                  <a:t> di </a:t>
                </a:r>
                <a:r>
                  <a:rPr lang="en-US" b="1" dirty="0" err="1"/>
                  <a:t>chuyển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vẽ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, </a:t>
                </a:r>
                <a:r>
                  <a:rPr lang="en-US" b="1" dirty="0" err="1"/>
                  <a:t>tổng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khoảng</a:t>
                </a:r>
                <a:r>
                  <a:rPr lang="en-US" b="1" dirty="0"/>
                  <a:t> </a:t>
                </a:r>
                <a:r>
                  <a:rPr lang="en-US" b="1" dirty="0" err="1"/>
                  <a:t>cách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nó</a:t>
                </a:r>
                <a:r>
                  <a:rPr lang="en-US" b="1" dirty="0"/>
                  <a:t> </a:t>
                </a:r>
                <a:r>
                  <a:rPr lang="en-US" b="1" dirty="0" err="1"/>
                  <a:t>tới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6" y="9373325"/>
                <a:ext cx="12430113" cy="4108817"/>
              </a:xfrm>
              <a:prstGeom prst="rect">
                <a:avLst/>
              </a:prstGeom>
              <a:blipFill>
                <a:blip r:embed="rId7"/>
                <a:stretch>
                  <a:fillRect l="-1962" t="-3561" r="-1618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13250772" y="11313980"/>
                <a:ext cx="10245129" cy="2186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772" y="11313980"/>
                <a:ext cx="10245129" cy="2186240"/>
              </a:xfrm>
              <a:prstGeom prst="rect">
                <a:avLst/>
              </a:prstGeom>
              <a:blipFill>
                <a:blip r:embed="rId8"/>
                <a:stretch>
                  <a:fillRect l="-2738" b="-1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>
            <a:off x="12676414" y="2231301"/>
            <a:ext cx="0" cy="112560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E5810D1-7EBE-6C32-B002-8F166D63A0AF}"/>
              </a:ext>
            </a:extLst>
          </p:cNvPr>
          <p:cNvSpPr txBox="1"/>
          <p:nvPr/>
        </p:nvSpPr>
        <p:spPr>
          <a:xfrm>
            <a:off x="19335856" y="10673680"/>
            <a:ext cx="48005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7.18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51" name="Picture 5150">
            <a:extLst>
              <a:ext uri="{FF2B5EF4-FFF2-40B4-BE49-F238E27FC236}">
                <a16:creationId xmlns:a16="http://schemas.microsoft.com/office/drawing/2014/main" id="{C7ED1835-8209-8A43-94C1-F1E90EDBD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77520" y="6665940"/>
            <a:ext cx="6969506" cy="3911602"/>
          </a:xfrm>
          <a:prstGeom prst="rect">
            <a:avLst/>
          </a:prstGeom>
        </p:spPr>
      </p:pic>
      <p:grpSp>
        <p:nvGrpSpPr>
          <p:cNvPr id="5178" name="Group 5177">
            <a:extLst>
              <a:ext uri="{FF2B5EF4-FFF2-40B4-BE49-F238E27FC236}">
                <a16:creationId xmlns:a16="http://schemas.microsoft.com/office/drawing/2014/main" id="{23B51074-BB6D-3E41-463B-26473DAEFFCC}"/>
              </a:ext>
            </a:extLst>
          </p:cNvPr>
          <p:cNvGrpSpPr/>
          <p:nvPr/>
        </p:nvGrpSpPr>
        <p:grpSpPr>
          <a:xfrm>
            <a:off x="230304" y="3110617"/>
            <a:ext cx="1047758" cy="704499"/>
            <a:chOff x="0" y="92326"/>
            <a:chExt cx="575416" cy="197663"/>
          </a:xfrm>
        </p:grpSpPr>
        <p:grpSp>
          <p:nvGrpSpPr>
            <p:cNvPr id="5179" name="Group 5178">
              <a:extLst>
                <a:ext uri="{FF2B5EF4-FFF2-40B4-BE49-F238E27FC236}">
                  <a16:creationId xmlns:a16="http://schemas.microsoft.com/office/drawing/2014/main" id="{44C6F17C-F7BC-6491-9397-327541B74A5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5182" name="Arrow: Pentagon 5181">
                <a:extLst>
                  <a:ext uri="{FF2B5EF4-FFF2-40B4-BE49-F238E27FC236}">
                    <a16:creationId xmlns:a16="http://schemas.microsoft.com/office/drawing/2014/main" id="{C3A0B957-EEE4-549F-8F26-2751A040B825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3" name="Arrow: Chevron 5182">
                <a:extLst>
                  <a:ext uri="{FF2B5EF4-FFF2-40B4-BE49-F238E27FC236}">
                    <a16:creationId xmlns:a16="http://schemas.microsoft.com/office/drawing/2014/main" id="{7F5EF930-B346-6934-F1E0-348843DACBED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4" name="Arrow: Chevron 5183">
                <a:extLst>
                  <a:ext uri="{FF2B5EF4-FFF2-40B4-BE49-F238E27FC236}">
                    <a16:creationId xmlns:a16="http://schemas.microsoft.com/office/drawing/2014/main" id="{867D8415-36D8-F74E-0868-448398E7202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80" name="Flowchart: Terminator 5179">
              <a:extLst>
                <a:ext uri="{FF2B5EF4-FFF2-40B4-BE49-F238E27FC236}">
                  <a16:creationId xmlns:a16="http://schemas.microsoft.com/office/drawing/2014/main" id="{8FCE446D-59E1-EEEE-E4A6-821C7B98585E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1" name="Oval 5180">
              <a:extLst>
                <a:ext uri="{FF2B5EF4-FFF2-40B4-BE49-F238E27FC236}">
                  <a16:creationId xmlns:a16="http://schemas.microsoft.com/office/drawing/2014/main" id="{35329142-FD23-EAA4-794E-170B20084CAA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C8E800-2A31-CF39-E3E0-CE8D46ED46F6}"/>
              </a:ext>
            </a:extLst>
          </p:cNvPr>
          <p:cNvSpPr txBox="1"/>
          <p:nvPr/>
        </p:nvSpPr>
        <p:spPr>
          <a:xfrm>
            <a:off x="16686613" y="5752637"/>
            <a:ext cx="373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0238F-8069-C9D1-1416-4DDD5E7892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8" r="73120"/>
          <a:stretch/>
        </p:blipFill>
        <p:spPr bwMode="auto">
          <a:xfrm>
            <a:off x="13573250" y="2391585"/>
            <a:ext cx="4583244" cy="3545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405339-A1D9-F34B-DC64-CF8BAFCB21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232" t="27358" r="30447"/>
          <a:stretch/>
        </p:blipFill>
        <p:spPr bwMode="auto">
          <a:xfrm>
            <a:off x="18751851" y="2390322"/>
            <a:ext cx="4744050" cy="347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2F763-9783-4F19-6082-1FCE2832AE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577"/>
          <a:stretch/>
        </p:blipFill>
        <p:spPr bwMode="auto">
          <a:xfrm>
            <a:off x="12888864" y="6946307"/>
            <a:ext cx="4015961" cy="2756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BA53E-49C4-00D7-B251-08C9ABF0467A}"/>
              </a:ext>
            </a:extLst>
          </p:cNvPr>
          <p:cNvSpPr txBox="1"/>
          <p:nvPr/>
        </p:nvSpPr>
        <p:spPr>
          <a:xfrm>
            <a:off x="17115620" y="4976731"/>
            <a:ext cx="938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0B904-B6A1-4700-82DA-F89606838C36}"/>
              </a:ext>
            </a:extLst>
          </p:cNvPr>
          <p:cNvSpPr txBox="1"/>
          <p:nvPr/>
        </p:nvSpPr>
        <p:spPr>
          <a:xfrm>
            <a:off x="22621385" y="5029803"/>
            <a:ext cx="1136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6DB89-D6EE-4A1B-602D-21D1914D7BBE}"/>
              </a:ext>
            </a:extLst>
          </p:cNvPr>
          <p:cNvSpPr txBox="1"/>
          <p:nvPr/>
        </p:nvSpPr>
        <p:spPr>
          <a:xfrm>
            <a:off x="16177408" y="6870281"/>
            <a:ext cx="938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  <p:bldP spid="24" grpId="0"/>
      <p:bldP spid="3" grpId="0"/>
      <p:bldP spid="22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05384" y="2451766"/>
            <a:ext cx="14529816" cy="319225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4260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17510-621B-B897-74AF-E27E74420E58}"/>
                  </a:ext>
                </a:extLst>
              </p:cNvPr>
              <p:cNvSpPr txBox="1"/>
              <p:nvPr/>
            </p:nvSpPr>
            <p:spPr>
              <a:xfrm>
                <a:off x="426853" y="2451766"/>
                <a:ext cx="14387697" cy="220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	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ABCDEF.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C,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B17510-621B-B897-74AF-E27E74420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3" y="2451766"/>
                <a:ext cx="14387697" cy="2208361"/>
              </a:xfrm>
              <a:prstGeom prst="rect">
                <a:avLst/>
              </a:prstGeom>
              <a:blipFill>
                <a:blip r:embed="rId5"/>
                <a:stretch>
                  <a:fillRect l="-1695" t="-6354" r="-169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426853" y="5631581"/>
                <a:ext cx="14104514" cy="561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𝑭𝑫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𝑬𝑫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C,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53" y="5631581"/>
                <a:ext cx="14104514" cy="5611536"/>
              </a:xfrm>
              <a:prstGeom prst="rect">
                <a:avLst/>
              </a:prstGeom>
              <a:blipFill>
                <a:blip r:embed="rId6"/>
                <a:stretch>
                  <a:fillRect l="-1729" t="-260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05E0F7-B2E8-004D-65B4-3EA600EAE89B}"/>
              </a:ext>
            </a:extLst>
          </p:cNvPr>
          <p:cNvGrpSpPr/>
          <p:nvPr/>
        </p:nvGrpSpPr>
        <p:grpSpPr>
          <a:xfrm>
            <a:off x="386723" y="2270938"/>
            <a:ext cx="3591281" cy="934433"/>
            <a:chOff x="77247" y="60276"/>
            <a:chExt cx="1150953" cy="172047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C3F988A-985E-6CE3-1C14-96C9803AAFA6}"/>
                </a:ext>
              </a:extLst>
            </p:cNvPr>
            <p:cNvSpPr/>
            <p:nvPr/>
          </p:nvSpPr>
          <p:spPr>
            <a:xfrm>
              <a:off x="204585" y="79320"/>
              <a:ext cx="1023615" cy="153003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73799E15-E5F3-CD42-091B-C20C2B223B5F}"/>
                </a:ext>
              </a:extLst>
            </p:cNvPr>
            <p:cNvSpPr/>
            <p:nvPr/>
          </p:nvSpPr>
          <p:spPr>
            <a:xfrm>
              <a:off x="77247" y="60341"/>
              <a:ext cx="116955" cy="15300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B72F840-1E82-CB06-6839-DD7B2C8979B0}"/>
                </a:ext>
              </a:extLst>
            </p:cNvPr>
            <p:cNvSpPr/>
            <p:nvPr/>
          </p:nvSpPr>
          <p:spPr>
            <a:xfrm>
              <a:off x="165919" y="60276"/>
              <a:ext cx="127121" cy="1530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51A5D6-1B81-0490-EAC7-AD10CCE5FF0A}"/>
              </a:ext>
            </a:extLst>
          </p:cNvPr>
          <p:cNvSpPr txBox="1"/>
          <p:nvPr/>
        </p:nvSpPr>
        <p:spPr>
          <a:xfrm flipH="1">
            <a:off x="1218637" y="2286000"/>
            <a:ext cx="231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A7CAEF-5A74-59FA-DC85-B4CEDA79E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1400" y="2240533"/>
            <a:ext cx="9173244" cy="78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05384" y="2451766"/>
            <a:ext cx="15332018" cy="513748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27155" y="1892331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469289" y="7839006"/>
                <a:ext cx="15754032" cy="4679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a)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ở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7.17.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9" y="7839006"/>
                <a:ext cx="15754032" cy="4679038"/>
              </a:xfrm>
              <a:prstGeom prst="rect">
                <a:avLst/>
              </a:prstGeom>
              <a:blipFill>
                <a:blip r:embed="rId5"/>
                <a:stretch>
                  <a:fillRect l="-1625" t="-3259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05E0F7-B2E8-004D-65B4-3EA600EAE89B}"/>
              </a:ext>
            </a:extLst>
          </p:cNvPr>
          <p:cNvGrpSpPr/>
          <p:nvPr/>
        </p:nvGrpSpPr>
        <p:grpSpPr>
          <a:xfrm>
            <a:off x="381000" y="2362200"/>
            <a:ext cx="5029199" cy="978223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C3F988A-985E-6CE3-1C14-96C9803AAFA6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73799E15-E5F3-CD42-091B-C20C2B223B5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B72F840-1E82-CB06-6839-DD7B2C8979B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51A5D6-1B81-0490-EAC7-AD10CCE5FF0A}"/>
              </a:ext>
            </a:extLst>
          </p:cNvPr>
          <p:cNvSpPr txBox="1"/>
          <p:nvPr/>
        </p:nvSpPr>
        <p:spPr>
          <a:xfrm flipH="1">
            <a:off x="1393370" y="238801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87DE4-1571-4BEC-B073-95F731481200}"/>
              </a:ext>
            </a:extLst>
          </p:cNvPr>
          <p:cNvSpPr txBox="1"/>
          <p:nvPr/>
        </p:nvSpPr>
        <p:spPr>
          <a:xfrm flipH="1">
            <a:off x="563762" y="2478414"/>
            <a:ext cx="15173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(H.7.20).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gậy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hay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A5EC3B-1CD0-F4A8-C69E-05325D805D11}"/>
              </a:ext>
            </a:extLst>
          </p:cNvPr>
          <p:cNvGrpSpPr/>
          <p:nvPr/>
        </p:nvGrpSpPr>
        <p:grpSpPr>
          <a:xfrm>
            <a:off x="563762" y="7873566"/>
            <a:ext cx="1806759" cy="826416"/>
            <a:chOff x="0" y="92326"/>
            <a:chExt cx="575416" cy="1976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4AB7D1-3898-0E87-CBAF-DAF3BCCDB897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E17FE27-1CFA-A3F9-CC66-6E52F5C51ED5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CA1E1D69-DD45-2A78-95E1-7253138DF37F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B64B042B-8B93-F949-EA95-E7D01F58A908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77730C5D-36A1-A87E-9C27-5360B14E9929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A92001-9100-A269-17DB-CB4055A958D4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C98391-74D1-EB0A-2DEA-81AA5538242F}"/>
              </a:ext>
            </a:extLst>
          </p:cNvPr>
          <p:cNvSpPr txBox="1"/>
          <p:nvPr/>
        </p:nvSpPr>
        <p:spPr>
          <a:xfrm flipH="1">
            <a:off x="2370521" y="7800425"/>
            <a:ext cx="166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C8CE4F7-C6AA-500C-414C-C8279E445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2868" y="7467600"/>
            <a:ext cx="7315200" cy="5219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CFAEC6-2B2C-3069-A85C-E8E90837E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5802" y="1780390"/>
            <a:ext cx="7106767" cy="4352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90EB6C-1AAA-912F-B0A5-FD11F9B75907}"/>
              </a:ext>
            </a:extLst>
          </p:cNvPr>
          <p:cNvSpPr txBox="1"/>
          <p:nvPr/>
        </p:nvSpPr>
        <p:spPr>
          <a:xfrm>
            <a:off x="18897600" y="6132469"/>
            <a:ext cx="3276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7.20</a:t>
            </a:r>
          </a:p>
        </p:txBody>
      </p:sp>
    </p:spTree>
    <p:extLst>
      <p:ext uri="{BB962C8B-B14F-4D97-AF65-F5344CB8AC3E}">
        <p14:creationId xmlns:p14="http://schemas.microsoft.com/office/powerpoint/2010/main" val="357122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7494"/>
              </p:ext>
            </p:extLst>
          </p:nvPr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677332" y="9245600"/>
                <a:ext cx="23271345" cy="3116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(H7.19). Do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𝑫𝑬𝑭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𝑬𝑭𝑨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C.g.c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𝑫𝑭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𝑨𝑬</m:t>
                    </m:r>
                    <m:r>
                      <a:rPr lang="en-US" sz="45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𝑩𝑨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𝑪𝑨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𝑬𝑨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𝑭𝑨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45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elips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2" y="9245600"/>
                <a:ext cx="23271345" cy="3116751"/>
              </a:xfrm>
              <a:prstGeom prst="rect">
                <a:avLst/>
              </a:prstGeom>
              <a:blipFill>
                <a:blip r:embed="rId6"/>
                <a:stretch>
                  <a:fillRect l="-1100" t="-4697" b="-8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05E0F7-B2E8-004D-65B4-3EA600EAE89B}"/>
              </a:ext>
            </a:extLst>
          </p:cNvPr>
          <p:cNvGrpSpPr/>
          <p:nvPr/>
        </p:nvGrpSpPr>
        <p:grpSpPr>
          <a:xfrm>
            <a:off x="563762" y="2694516"/>
            <a:ext cx="5029199" cy="743513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C3F988A-985E-6CE3-1C14-96C9803AAFA6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73799E15-E5F3-CD42-091B-C20C2B223B5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B72F840-1E82-CB06-6839-DD7B2C8979B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51A5D6-1B81-0490-EAC7-AD10CCE5FF0A}"/>
              </a:ext>
            </a:extLst>
          </p:cNvPr>
          <p:cNvSpPr txBox="1"/>
          <p:nvPr/>
        </p:nvSpPr>
        <p:spPr>
          <a:xfrm flipH="1">
            <a:off x="1618423" y="2667800"/>
            <a:ext cx="554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ELIP</a:t>
            </a:r>
            <a:endParaRPr lang="en-US" sz="44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/>
              <p:nvPr/>
            </p:nvSpPr>
            <p:spPr>
              <a:xfrm flipH="1">
                <a:off x="304799" y="3803597"/>
                <a:ext cx="2364387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Hai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87DE4-1571-4BEC-B073-95F73148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799" y="3803597"/>
                <a:ext cx="23643877" cy="3785652"/>
              </a:xfrm>
              <a:prstGeom prst="rect">
                <a:avLst/>
              </a:prstGeom>
              <a:blipFill>
                <a:blip r:embed="rId7"/>
                <a:stretch>
                  <a:fillRect l="-1160" t="-3704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0FCFDC2-67FE-8F42-0E7C-260E46FC2187}"/>
              </a:ext>
            </a:extLst>
          </p:cNvPr>
          <p:cNvGrpSpPr/>
          <p:nvPr/>
        </p:nvGrpSpPr>
        <p:grpSpPr>
          <a:xfrm>
            <a:off x="481584" y="8198352"/>
            <a:ext cx="3480817" cy="700184"/>
            <a:chOff x="31572" y="60276"/>
            <a:chExt cx="828212" cy="197828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4AA22EED-2182-5BDA-2CCD-6D46A1FECFF8}"/>
                </a:ext>
              </a:extLst>
            </p:cNvPr>
            <p:cNvSpPr/>
            <p:nvPr/>
          </p:nvSpPr>
          <p:spPr>
            <a:xfrm>
              <a:off x="204585" y="62042"/>
              <a:ext cx="655199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D5513852-B705-8184-2D08-43983B6DA064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Arrow: Chevron 50">
              <a:extLst>
                <a:ext uri="{FF2B5EF4-FFF2-40B4-BE49-F238E27FC236}">
                  <a16:creationId xmlns:a16="http://schemas.microsoft.com/office/drawing/2014/main" id="{E53C9429-D95F-8E40-F8EF-F5FE96FC4EF7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792121-B40F-E3E8-49BE-EDC1124CFC90}"/>
              </a:ext>
            </a:extLst>
          </p:cNvPr>
          <p:cNvSpPr txBox="1"/>
          <p:nvPr/>
        </p:nvSpPr>
        <p:spPr>
          <a:xfrm flipH="1">
            <a:off x="1580480" y="8114818"/>
            <a:ext cx="238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4196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461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KHÁI NIỆM ELIP- PHƯƠNG TRÌNH CHÍNH TẮC CỦA ELIP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1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11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CB17510-621B-B897-74AF-E27E74420E58}"/>
              </a:ext>
            </a:extLst>
          </p:cNvPr>
          <p:cNvSpPr txBox="1"/>
          <p:nvPr/>
        </p:nvSpPr>
        <p:spPr>
          <a:xfrm>
            <a:off x="443484" y="1876228"/>
            <a:ext cx="23271346" cy="82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dirty="0"/>
              <a:t>                                              </a:t>
            </a:r>
            <a:endParaRPr lang="en-US" sz="48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590300" y="8201982"/>
                <a:ext cx="23271345" cy="4719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sinh biết phương trình chính tắc của 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dung: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nhiệm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5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5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5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5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(H.7.21).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0" y="8201982"/>
                <a:ext cx="23271345" cy="4719241"/>
              </a:xfrm>
              <a:prstGeom prst="rect">
                <a:avLst/>
              </a:prstGeom>
              <a:blipFill>
                <a:blip r:embed="rId6"/>
                <a:stretch>
                  <a:fillRect l="-1205" t="-2968" r="-1048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05E0F7-B2E8-004D-65B4-3EA600EAE89B}"/>
              </a:ext>
            </a:extLst>
          </p:cNvPr>
          <p:cNvGrpSpPr/>
          <p:nvPr/>
        </p:nvGrpSpPr>
        <p:grpSpPr>
          <a:xfrm>
            <a:off x="590300" y="2697581"/>
            <a:ext cx="5029199" cy="743513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C3F988A-985E-6CE3-1C14-96C9803AAFA6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73799E15-E5F3-CD42-091B-C20C2B223B5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B72F840-1E82-CB06-6839-DD7B2C8979B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51A5D6-1B81-0490-EAC7-AD10CCE5FF0A}"/>
              </a:ext>
            </a:extLst>
          </p:cNvPr>
          <p:cNvSpPr txBox="1"/>
          <p:nvPr/>
        </p:nvSpPr>
        <p:spPr>
          <a:xfrm flipH="1">
            <a:off x="1618424" y="2667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87DE4-1571-4BEC-B073-95F731481200}"/>
              </a:ext>
            </a:extLst>
          </p:cNvPr>
          <p:cNvSpPr txBox="1"/>
          <p:nvPr/>
        </p:nvSpPr>
        <p:spPr>
          <a:xfrm flipH="1">
            <a:off x="1290903" y="3803597"/>
            <a:ext cx="20824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bi.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5FC26-3BE6-16A0-6422-645C60307EC1}"/>
              </a:ext>
            </a:extLst>
          </p:cNvPr>
          <p:cNvSpPr txBox="1"/>
          <p:nvPr/>
        </p:nvSpPr>
        <p:spPr>
          <a:xfrm flipH="1">
            <a:off x="758696" y="6618345"/>
            <a:ext cx="2264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I.2: PHƯƠNG TRÌNH CHÍNH TẮC CỦA ELIP.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F7870-49B3-19D0-C08A-D2D2750B0453}"/>
              </a:ext>
            </a:extLst>
          </p:cNvPr>
          <p:cNvGrpSpPr/>
          <p:nvPr/>
        </p:nvGrpSpPr>
        <p:grpSpPr>
          <a:xfrm>
            <a:off x="905513" y="9999169"/>
            <a:ext cx="4452300" cy="1428821"/>
            <a:chOff x="0" y="-45829"/>
            <a:chExt cx="1414128" cy="401677"/>
          </a:xfrm>
        </p:grpSpPr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39B1111B-3457-404F-5EEB-89A2D843D58F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55C2F7-48EF-43A7-045C-60AC5A99C7C3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D1A649-C474-BCB1-ADDC-7991CFAA3C1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1" name="Arrow: Pentagon 20">
                  <a:extLst>
                    <a:ext uri="{FF2B5EF4-FFF2-40B4-BE49-F238E27FC236}">
                      <a16:creationId xmlns:a16="http://schemas.microsoft.com/office/drawing/2014/main" id="{724DD0D6-7FB4-3CF8-4D87-9BF23FE8D15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A861B6BC-9602-7DB6-DC0D-3D578A061DF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2BFB13AD-518C-C8A3-9891-E7318D0EEF44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25958A4C-ECA8-2C25-56A4-681E2155535F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519DB8-C762-9F7A-80B0-3A302FE411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289C82-2B62-F793-D0C3-B7F5FFD99BE2}"/>
              </a:ext>
            </a:extLst>
          </p:cNvPr>
          <p:cNvSpPr txBox="1"/>
          <p:nvPr/>
        </p:nvSpPr>
        <p:spPr>
          <a:xfrm flipH="1">
            <a:off x="2941120" y="10413702"/>
            <a:ext cx="187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67DB6F-921D-502A-3917-FE93112B9313}"/>
              </a:ext>
            </a:extLst>
          </p:cNvPr>
          <p:cNvGrpSpPr/>
          <p:nvPr/>
        </p:nvGrpSpPr>
        <p:grpSpPr>
          <a:xfrm>
            <a:off x="721911" y="6170333"/>
            <a:ext cx="3277234" cy="1428821"/>
            <a:chOff x="0" y="-45829"/>
            <a:chExt cx="1414128" cy="401677"/>
          </a:xfrm>
        </p:grpSpPr>
        <p:sp>
          <p:nvSpPr>
            <p:cNvPr id="27" name="TextBox 321">
              <a:extLst>
                <a:ext uri="{FF2B5EF4-FFF2-40B4-BE49-F238E27FC236}">
                  <a16:creationId xmlns:a16="http://schemas.microsoft.com/office/drawing/2014/main" id="{598E329E-C80D-64B6-C672-F266F7B498DE}"/>
                </a:ext>
              </a:extLst>
            </p:cNvPr>
            <p:cNvSpPr txBox="1"/>
            <p:nvPr/>
          </p:nvSpPr>
          <p:spPr>
            <a:xfrm>
              <a:off x="514916" y="-45829"/>
              <a:ext cx="899212" cy="401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HĐ2.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8D09542-E673-5139-EB8C-DD7D7BC92B5F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CCA3F2F-708D-F612-F857-AC32E5D4024E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3" name="Arrow: Pentagon 32">
                  <a:extLst>
                    <a:ext uri="{FF2B5EF4-FFF2-40B4-BE49-F238E27FC236}">
                      <a16:creationId xmlns:a16="http://schemas.microsoft.com/office/drawing/2014/main" id="{9EF56FC8-D121-15D6-817E-F0421388D9FF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34">
                  <a:extLst>
                    <a:ext uri="{FF2B5EF4-FFF2-40B4-BE49-F238E27FC236}">
                      <a16:creationId xmlns:a16="http://schemas.microsoft.com/office/drawing/2014/main" id="{14C34353-B490-59CA-AA88-DA510239851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35">
                  <a:extLst>
                    <a:ext uri="{FF2B5EF4-FFF2-40B4-BE49-F238E27FC236}">
                      <a16:creationId xmlns:a16="http://schemas.microsoft.com/office/drawing/2014/main" id="{E7C4D034-63C0-56AD-AAF7-F5F66B88814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C0189E61-63B8-15BC-71F5-6D3487059456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4F23088-0E65-2ADA-7DD5-867F633D7065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319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10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8270</TotalTime>
  <Words>2291</Words>
  <PresentationFormat>Custom</PresentationFormat>
  <Paragraphs>188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2022-10-14T09:22:41Z</dcterms:modified>
</cp:coreProperties>
</file>