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zTh9CwJjB0Y0zqeFlHOUHGJ3P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9"/>
    <p:restoredTop sz="94737"/>
  </p:normalViewPr>
  <p:slideViewPr>
    <p:cSldViewPr snapToGrid="0" showGuides="1">
      <p:cViewPr varScale="1">
        <p:scale>
          <a:sx n="89" d="100"/>
          <a:sy n="89" d="100"/>
        </p:scale>
        <p:origin x="69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6" name="Google Shape;36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7" name="Google Shape;36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5" name="Google Shape;29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2.png"/><Relationship Id="rId7" Type="http://schemas.openxmlformats.org/officeDocument/2006/relationships/image" Target="../media/image35.gi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4.gif"/><Relationship Id="rId5" Type="http://schemas.openxmlformats.org/officeDocument/2006/relationships/image" Target="../media/image33.png"/><Relationship Id="rId4" Type="http://schemas.openxmlformats.org/officeDocument/2006/relationships/image" Target="../media/image32.gif"/><Relationship Id="rId9" Type="http://schemas.openxmlformats.org/officeDocument/2006/relationships/image" Target="../media/image37.png"/></Relationships>
</file>

<file path=ppt/slides/_rels/slide5.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2.png"/><Relationship Id="rId7" Type="http://schemas.openxmlformats.org/officeDocument/2006/relationships/image" Target="../media/image40.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6.png"/><Relationship Id="rId9" Type="http://schemas.openxmlformats.org/officeDocument/2006/relationships/image" Target="../media/image4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jpg"/></Relationships>
</file>

<file path=ppt/slides/_rels/slide7.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3" Type="http://schemas.openxmlformats.org/officeDocument/2006/relationships/image" Target="../media/image2.png"/><Relationship Id="rId7" Type="http://schemas.openxmlformats.org/officeDocument/2006/relationships/image" Target="../media/image52.png"/><Relationship Id="rId12" Type="http://schemas.openxmlformats.org/officeDocument/2006/relationships/image" Target="../media/image57.png"/><Relationship Id="rId2" Type="http://schemas.openxmlformats.org/officeDocument/2006/relationships/notesSlide" Target="../notesSlides/notesSlide7.xml"/><Relationship Id="rId16" Type="http://schemas.openxmlformats.org/officeDocument/2006/relationships/image" Target="../media/image61.png"/><Relationship Id="rId1" Type="http://schemas.openxmlformats.org/officeDocument/2006/relationships/slideLayout" Target="../slideLayouts/slideLayout1.xml"/><Relationship Id="rId6" Type="http://schemas.openxmlformats.org/officeDocument/2006/relationships/image" Target="../media/image51.png"/><Relationship Id="rId11" Type="http://schemas.openxmlformats.org/officeDocument/2006/relationships/image" Target="../media/image56.png"/><Relationship Id="rId5" Type="http://schemas.openxmlformats.org/officeDocument/2006/relationships/image" Target="../media/image50.png"/><Relationship Id="rId15" Type="http://schemas.openxmlformats.org/officeDocument/2006/relationships/image" Target="../media/image60.pn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png"/><Relationship Id="rId14" Type="http://schemas.openxmlformats.org/officeDocument/2006/relationships/image" Target="../media/image59.png"/></Relationships>
</file>

<file path=ppt/slides/_rels/slide8.xml.rels><?xml version="1.0" encoding="UTF-8" standalone="yes"?>
<Relationships xmlns="http://schemas.openxmlformats.org/package/2006/relationships"><Relationship Id="rId8" Type="http://schemas.openxmlformats.org/officeDocument/2006/relationships/image" Target="../media/image66.png"/><Relationship Id="rId13" Type="http://schemas.openxmlformats.org/officeDocument/2006/relationships/image" Target="../media/image61.png"/><Relationship Id="rId3" Type="http://schemas.openxmlformats.org/officeDocument/2006/relationships/image" Target="../media/image2.png"/><Relationship Id="rId7" Type="http://schemas.openxmlformats.org/officeDocument/2006/relationships/image" Target="../media/image65.png"/><Relationship Id="rId12" Type="http://schemas.openxmlformats.org/officeDocument/2006/relationships/image" Target="../media/image70.png"/><Relationship Id="rId17" Type="http://schemas.openxmlformats.org/officeDocument/2006/relationships/image" Target="../media/image74.png"/><Relationship Id="rId2" Type="http://schemas.openxmlformats.org/officeDocument/2006/relationships/notesSlide" Target="../notesSlides/notesSlide8.xml"/><Relationship Id="rId16" Type="http://schemas.openxmlformats.org/officeDocument/2006/relationships/image" Target="../media/image73.png"/><Relationship Id="rId1" Type="http://schemas.openxmlformats.org/officeDocument/2006/relationships/slideLayout" Target="../slideLayouts/slideLayout1.xml"/><Relationship Id="rId6" Type="http://schemas.openxmlformats.org/officeDocument/2006/relationships/image" Target="../media/image64.png"/><Relationship Id="rId11" Type="http://schemas.openxmlformats.org/officeDocument/2006/relationships/image" Target="../media/image69.png"/><Relationship Id="rId5" Type="http://schemas.openxmlformats.org/officeDocument/2006/relationships/image" Target="../media/image63.png"/><Relationship Id="rId15" Type="http://schemas.openxmlformats.org/officeDocument/2006/relationships/image" Target="../media/image72.png"/><Relationship Id="rId10" Type="http://schemas.openxmlformats.org/officeDocument/2006/relationships/image" Target="../media/image68.png"/><Relationship Id="rId4" Type="http://schemas.openxmlformats.org/officeDocument/2006/relationships/image" Target="../media/image62.png"/><Relationship Id="rId9" Type="http://schemas.openxmlformats.org/officeDocument/2006/relationships/image" Target="../media/image67.png"/><Relationship Id="rId14" Type="http://schemas.openxmlformats.org/officeDocument/2006/relationships/image" Target="../media/image71.png"/></Relationships>
</file>

<file path=ppt/slides/_rels/slide9.xml.rels><?xml version="1.0" encoding="UTF-8" standalone="yes"?>
<Relationships xmlns="http://schemas.openxmlformats.org/package/2006/relationships"><Relationship Id="rId8" Type="http://schemas.openxmlformats.org/officeDocument/2006/relationships/image" Target="../media/image79.png"/><Relationship Id="rId13" Type="http://schemas.openxmlformats.org/officeDocument/2006/relationships/image" Target="../media/image84.png"/><Relationship Id="rId3" Type="http://schemas.openxmlformats.org/officeDocument/2006/relationships/image" Target="../media/image2.png"/><Relationship Id="rId7" Type="http://schemas.openxmlformats.org/officeDocument/2006/relationships/image" Target="../media/image78.png"/><Relationship Id="rId12" Type="http://schemas.openxmlformats.org/officeDocument/2006/relationships/image" Target="../media/image83.png"/><Relationship Id="rId17" Type="http://schemas.openxmlformats.org/officeDocument/2006/relationships/image" Target="../media/image88.png"/><Relationship Id="rId2" Type="http://schemas.openxmlformats.org/officeDocument/2006/relationships/notesSlide" Target="../notesSlides/notesSlide9.xml"/><Relationship Id="rId16" Type="http://schemas.openxmlformats.org/officeDocument/2006/relationships/image" Target="../media/image87.png"/><Relationship Id="rId1" Type="http://schemas.openxmlformats.org/officeDocument/2006/relationships/slideLayout" Target="../slideLayouts/slideLayout1.xml"/><Relationship Id="rId6" Type="http://schemas.openxmlformats.org/officeDocument/2006/relationships/image" Target="../media/image77.png"/><Relationship Id="rId11" Type="http://schemas.openxmlformats.org/officeDocument/2006/relationships/image" Target="../media/image82.png"/><Relationship Id="rId5" Type="http://schemas.openxmlformats.org/officeDocument/2006/relationships/image" Target="../media/image76.png"/><Relationship Id="rId15" Type="http://schemas.openxmlformats.org/officeDocument/2006/relationships/image" Target="../media/image86.png"/><Relationship Id="rId10" Type="http://schemas.openxmlformats.org/officeDocument/2006/relationships/image" Target="../media/image81.png"/><Relationship Id="rId4" Type="http://schemas.openxmlformats.org/officeDocument/2006/relationships/image" Target="../media/image75.png"/><Relationship Id="rId9" Type="http://schemas.openxmlformats.org/officeDocument/2006/relationships/image" Target="../media/image80.png"/><Relationship Id="rId14" Type="http://schemas.openxmlformats.org/officeDocument/2006/relationships/image" Target="../media/image8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b="461"/>
          <a:stretch/>
        </p:blipFill>
        <p:spPr>
          <a:xfrm>
            <a:off x="-92368" y="0"/>
            <a:ext cx="12172930" cy="6856718"/>
          </a:xfrm>
          <a:prstGeom prst="rect">
            <a:avLst/>
          </a:prstGeom>
          <a:noFill/>
          <a:ln>
            <a:noFill/>
          </a:ln>
        </p:spPr>
      </p:pic>
      <p:sp>
        <p:nvSpPr>
          <p:cNvPr id="90" name="Google Shape;90;p1"/>
          <p:cNvSpPr txBox="1"/>
          <p:nvPr/>
        </p:nvSpPr>
        <p:spPr>
          <a:xfrm>
            <a:off x="-165705" y="600547"/>
            <a:ext cx="12319605" cy="1449387"/>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lt1"/>
              </a:buClr>
              <a:buSzPts val="2800"/>
              <a:buFont typeface="Times New Roman"/>
              <a:buNone/>
            </a:pPr>
            <a:r>
              <a:rPr lang="en-US" sz="2800" b="1" i="0" u="none" strike="noStrike" cap="none">
                <a:solidFill>
                  <a:schemeClr val="lt1"/>
                </a:solidFill>
                <a:latin typeface="Times New Roman"/>
                <a:ea typeface="Times New Roman"/>
                <a:cs typeface="Times New Roman"/>
                <a:sym typeface="Times New Roman"/>
              </a:rPr>
              <a:t>PHÒNG GIÁO DỤC  VÀ ĐÀO TẠO THÀNH PHỐ THỦ DẦU MỘT</a:t>
            </a:r>
            <a:endParaRPr/>
          </a:p>
          <a:p>
            <a:pPr marL="0" marR="0" lvl="0" indent="0" algn="ctr" rtl="0">
              <a:spcBef>
                <a:spcPts val="0"/>
              </a:spcBef>
              <a:spcAft>
                <a:spcPts val="0"/>
              </a:spcAft>
              <a:buClr>
                <a:schemeClr val="lt1"/>
              </a:buClr>
              <a:buSzPts val="2800"/>
              <a:buFont typeface="Times New Roman"/>
              <a:buNone/>
            </a:pPr>
            <a:r>
              <a:rPr lang="en-US" sz="2800" b="1" i="0" u="none" strike="noStrike" cap="none">
                <a:solidFill>
                  <a:schemeClr val="lt1"/>
                </a:solidFill>
                <a:latin typeface="Times New Roman"/>
                <a:ea typeface="Times New Roman"/>
                <a:cs typeface="Times New Roman"/>
                <a:sym typeface="Times New Roman"/>
              </a:rPr>
              <a:t>TRƯỜNG THCS CHU VĂN AN</a:t>
            </a:r>
            <a:endParaRPr/>
          </a:p>
          <a:p>
            <a:pPr marL="0" marR="0" lvl="0" indent="0" algn="ctr" rtl="0">
              <a:spcBef>
                <a:spcPts val="0"/>
              </a:spcBef>
              <a:spcAft>
                <a:spcPts val="0"/>
              </a:spcAft>
              <a:buClr>
                <a:schemeClr val="dk1"/>
              </a:buClr>
              <a:buSzPts val="2400"/>
              <a:buFont typeface="Calibri"/>
              <a:buNone/>
            </a:pPr>
            <a:endParaRPr sz="2400" b="1" i="0" u="none" strike="noStrike" cap="none">
              <a:solidFill>
                <a:schemeClr val="lt1"/>
              </a:solidFill>
              <a:latin typeface="Times New Roman"/>
              <a:ea typeface="Times New Roman"/>
              <a:cs typeface="Times New Roman"/>
              <a:sym typeface="Times New Roman"/>
            </a:endParaRPr>
          </a:p>
        </p:txBody>
      </p:sp>
      <p:sp>
        <p:nvSpPr>
          <p:cNvPr id="91" name="Google Shape;91;p1"/>
          <p:cNvSpPr/>
          <p:nvPr/>
        </p:nvSpPr>
        <p:spPr>
          <a:xfrm>
            <a:off x="4239833" y="2145168"/>
            <a:ext cx="3914276"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i="0" u="none" strike="noStrike" cap="none">
                <a:solidFill>
                  <a:srgbClr val="FFFF00"/>
                </a:solidFill>
                <a:latin typeface="Times New Roman"/>
                <a:ea typeface="Times New Roman"/>
                <a:cs typeface="Times New Roman"/>
                <a:sym typeface="Times New Roman"/>
              </a:rPr>
              <a:t>HÌNH HỌC 9</a:t>
            </a:r>
            <a:endParaRPr/>
          </a:p>
        </p:txBody>
      </p:sp>
      <p:sp>
        <p:nvSpPr>
          <p:cNvPr id="92" name="Google Shape;92;p1"/>
          <p:cNvSpPr/>
          <p:nvPr/>
        </p:nvSpPr>
        <p:spPr>
          <a:xfrm>
            <a:off x="1887662" y="3274466"/>
            <a:ext cx="8916695"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rgbClr val="FFFF00"/>
                </a:solidFill>
                <a:latin typeface="Times New Roman"/>
                <a:ea typeface="Times New Roman"/>
                <a:cs typeface="Times New Roman"/>
                <a:sym typeface="Times New Roman"/>
              </a:rPr>
              <a:t> §4</a:t>
            </a:r>
            <a:r>
              <a:rPr lang="en-US" sz="3200" b="1">
                <a:solidFill>
                  <a:schemeClr val="lt1"/>
                </a:solidFill>
                <a:latin typeface="Times New Roman"/>
                <a:ea typeface="Times New Roman"/>
                <a:cs typeface="Times New Roman"/>
                <a:sym typeface="Times New Roman"/>
              </a:rPr>
              <a:t>. MỘT SỐ HỆ THỨC VỀ CẠNH VÀ GÓC</a:t>
            </a:r>
            <a:endParaRPr/>
          </a:p>
          <a:p>
            <a:pPr marL="0" marR="0" lvl="0" indent="0" algn="l" rtl="0">
              <a:spcBef>
                <a:spcPts val="0"/>
              </a:spcBef>
              <a:spcAft>
                <a:spcPts val="0"/>
              </a:spcAft>
              <a:buNone/>
            </a:pPr>
            <a:r>
              <a:rPr lang="en-US" sz="3200" b="1">
                <a:solidFill>
                  <a:schemeClr val="lt1"/>
                </a:solidFill>
                <a:latin typeface="Times New Roman"/>
                <a:ea typeface="Times New Roman"/>
                <a:cs typeface="Times New Roman"/>
                <a:sym typeface="Times New Roman"/>
              </a:rPr>
              <a:t>             TRONG TAM GIÁC VUÔNG</a:t>
            </a:r>
            <a:endParaRPr/>
          </a:p>
        </p:txBody>
      </p:sp>
      <p:sp>
        <p:nvSpPr>
          <p:cNvPr id="93" name="Google Shape;93;p1"/>
          <p:cNvSpPr/>
          <p:nvPr/>
        </p:nvSpPr>
        <p:spPr>
          <a:xfrm>
            <a:off x="3854824" y="4937658"/>
            <a:ext cx="4628147"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rgbClr val="FFFF00"/>
                </a:solidFill>
                <a:latin typeface="Times New Roman"/>
                <a:ea typeface="Times New Roman"/>
                <a:cs typeface="Times New Roman"/>
                <a:sym typeface="Times New Roman"/>
              </a:rPr>
              <a:t>GV: Trần Thị Bích Ngọc</a:t>
            </a:r>
            <a:endParaRPr sz="3200" b="1">
              <a:solidFill>
                <a:srgbClr val="FFFF00"/>
              </a:solidFill>
              <a:latin typeface="Times New Roman"/>
              <a:ea typeface="Times New Roman"/>
              <a:cs typeface="Times New Roman"/>
              <a:sym typeface="Times New Roman"/>
            </a:endParaRPr>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pic>
        <p:nvPicPr>
          <p:cNvPr id="369" name="Google Shape;369;p10"/>
          <p:cNvPicPr preferRelativeResize="0"/>
          <p:nvPr/>
        </p:nvPicPr>
        <p:blipFill rotWithShape="1">
          <a:blip r:embed="rId3">
            <a:alphaModFix/>
          </a:blip>
          <a:srcRect b="461"/>
          <a:stretch/>
        </p:blipFill>
        <p:spPr>
          <a:xfrm>
            <a:off x="8266" y="1282"/>
            <a:ext cx="12172930" cy="6856718"/>
          </a:xfrm>
          <a:prstGeom prst="rect">
            <a:avLst/>
          </a:prstGeom>
          <a:noFill/>
          <a:ln>
            <a:noFill/>
          </a:ln>
        </p:spPr>
      </p:pic>
      <p:sp>
        <p:nvSpPr>
          <p:cNvPr id="370" name="Google Shape;370;p10"/>
          <p:cNvSpPr/>
          <p:nvPr/>
        </p:nvSpPr>
        <p:spPr>
          <a:xfrm>
            <a:off x="0" y="683503"/>
            <a:ext cx="11879179"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a:solidFill>
                  <a:srgbClr val="FFFF00"/>
                </a:solidFill>
                <a:latin typeface="Times New Roman"/>
                <a:ea typeface="Times New Roman"/>
                <a:cs typeface="Times New Roman"/>
                <a:sym typeface="Times New Roman"/>
              </a:rPr>
              <a:t>* HƯỚNG DẪN HỌC BÀI Ở NHÀ</a:t>
            </a:r>
            <a:endParaRPr/>
          </a:p>
        </p:txBody>
      </p:sp>
      <p:sp>
        <p:nvSpPr>
          <p:cNvPr id="371" name="Google Shape;371;p10"/>
          <p:cNvSpPr txBox="1"/>
          <p:nvPr/>
        </p:nvSpPr>
        <p:spPr>
          <a:xfrm>
            <a:off x="289367" y="1890694"/>
            <a:ext cx="11470511" cy="584775"/>
          </a:xfrm>
          <a:prstGeom prst="rect">
            <a:avLst/>
          </a:prstGeom>
          <a:noFill/>
          <a:ln>
            <a:noFill/>
          </a:ln>
        </p:spPr>
        <p:txBody>
          <a:bodyPr spcFirstLastPara="1" wrap="square" lIns="91425" tIns="45700" rIns="91425" bIns="45700" anchor="t" anchorCtr="0">
            <a:spAutoFit/>
          </a:bodyPr>
          <a:lstStyle/>
          <a:p>
            <a:pPr marL="0" marR="0" lvl="0" indent="338138" algn="just" rtl="0">
              <a:spcBef>
                <a:spcPts val="0"/>
              </a:spcBef>
              <a:spcAft>
                <a:spcPts val="0"/>
              </a:spcAft>
              <a:buNone/>
            </a:pPr>
            <a:r>
              <a:rPr lang="en-US" sz="3200" b="1">
                <a:solidFill>
                  <a:srgbClr val="E1EFD8"/>
                </a:solidFill>
                <a:latin typeface="Times New Roman"/>
                <a:ea typeface="Times New Roman"/>
                <a:cs typeface="Times New Roman"/>
                <a:sym typeface="Times New Roman"/>
              </a:rPr>
              <a:t>-  Nắm vững và vận dụng linh hoạt các hệ thức trong tính toán; </a:t>
            </a:r>
            <a:endParaRPr/>
          </a:p>
        </p:txBody>
      </p:sp>
      <p:sp>
        <p:nvSpPr>
          <p:cNvPr id="372" name="Google Shape;372;p10"/>
          <p:cNvSpPr txBox="1"/>
          <p:nvPr/>
        </p:nvSpPr>
        <p:spPr>
          <a:xfrm>
            <a:off x="279433" y="2487233"/>
            <a:ext cx="9026433" cy="584775"/>
          </a:xfrm>
          <a:prstGeom prst="rect">
            <a:avLst/>
          </a:prstGeom>
          <a:noFill/>
          <a:ln>
            <a:noFill/>
          </a:ln>
        </p:spPr>
        <p:txBody>
          <a:bodyPr spcFirstLastPara="1" wrap="square" lIns="91425" tIns="45700" rIns="91425" bIns="45700" anchor="t" anchorCtr="0">
            <a:spAutoFit/>
          </a:bodyPr>
          <a:lstStyle/>
          <a:p>
            <a:pPr marL="0" marR="0" lvl="0" indent="338138" algn="just" rtl="0">
              <a:spcBef>
                <a:spcPts val="0"/>
              </a:spcBef>
              <a:spcAft>
                <a:spcPts val="0"/>
              </a:spcAft>
              <a:buNone/>
            </a:pPr>
            <a:r>
              <a:rPr lang="en-US" sz="3200" b="1">
                <a:solidFill>
                  <a:srgbClr val="E1EFD8"/>
                </a:solidFill>
                <a:latin typeface="Times New Roman"/>
                <a:ea typeface="Times New Roman"/>
                <a:cs typeface="Times New Roman"/>
                <a:sym typeface="Times New Roman"/>
              </a:rPr>
              <a:t>-  Xem lại các ví dụ trong bài; </a:t>
            </a:r>
            <a:endParaRPr/>
          </a:p>
        </p:txBody>
      </p:sp>
      <p:sp>
        <p:nvSpPr>
          <p:cNvPr id="373" name="Google Shape;373;p10"/>
          <p:cNvSpPr txBox="1"/>
          <p:nvPr/>
        </p:nvSpPr>
        <p:spPr>
          <a:xfrm>
            <a:off x="288140" y="3070707"/>
            <a:ext cx="9026433" cy="584775"/>
          </a:xfrm>
          <a:prstGeom prst="rect">
            <a:avLst/>
          </a:prstGeom>
          <a:noFill/>
          <a:ln>
            <a:noFill/>
          </a:ln>
        </p:spPr>
        <p:txBody>
          <a:bodyPr spcFirstLastPara="1" wrap="square" lIns="91425" tIns="45700" rIns="91425" bIns="45700" anchor="t" anchorCtr="0">
            <a:spAutoFit/>
          </a:bodyPr>
          <a:lstStyle/>
          <a:p>
            <a:pPr marL="0" marR="0" lvl="0" indent="338138" algn="just" rtl="0">
              <a:spcBef>
                <a:spcPts val="0"/>
              </a:spcBef>
              <a:spcAft>
                <a:spcPts val="0"/>
              </a:spcAft>
              <a:buNone/>
            </a:pPr>
            <a:r>
              <a:rPr lang="en-US" sz="3200" b="1">
                <a:solidFill>
                  <a:srgbClr val="E1EFD8"/>
                </a:solidFill>
                <a:latin typeface="Times New Roman"/>
                <a:ea typeface="Times New Roman"/>
                <a:cs typeface="Times New Roman"/>
                <a:sym typeface="Times New Roman"/>
              </a:rPr>
              <a:t>-  Làm các bài tập 26; 27/88 (SGK).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0"/>
                                        </p:tgtEl>
                                        <p:attrNameLst>
                                          <p:attrName>style.visibility</p:attrName>
                                        </p:attrNameLst>
                                      </p:cBhvr>
                                      <p:to>
                                        <p:strVal val="visible"/>
                                      </p:to>
                                    </p:set>
                                    <p:animEffect transition="in" filter="fade">
                                      <p:cBhvr>
                                        <p:cTn id="7" dur="2000"/>
                                        <p:tgtEl>
                                          <p:spTgt spid="3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1"/>
                                        </p:tgtEl>
                                        <p:attrNameLst>
                                          <p:attrName>style.visibility</p:attrName>
                                        </p:attrNameLst>
                                      </p:cBhvr>
                                      <p:to>
                                        <p:strVal val="visible"/>
                                      </p:to>
                                    </p:set>
                                    <p:animEffect transition="in" filter="fade">
                                      <p:cBhvr>
                                        <p:cTn id="12" dur="500"/>
                                        <p:tgtEl>
                                          <p:spTgt spid="37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2"/>
                                        </p:tgtEl>
                                        <p:attrNameLst>
                                          <p:attrName>style.visibility</p:attrName>
                                        </p:attrNameLst>
                                      </p:cBhvr>
                                      <p:to>
                                        <p:strVal val="visible"/>
                                      </p:to>
                                    </p:set>
                                    <p:animEffect transition="in" filter="fade">
                                      <p:cBhvr>
                                        <p:cTn id="17" dur="500"/>
                                        <p:tgtEl>
                                          <p:spTgt spid="37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3"/>
                                        </p:tgtEl>
                                        <p:attrNameLst>
                                          <p:attrName>style.visibility</p:attrName>
                                        </p:attrNameLst>
                                      </p:cBhvr>
                                      <p:to>
                                        <p:strVal val="visible"/>
                                      </p:to>
                                    </p:set>
                                    <p:animEffect transition="in" filter="fade">
                                      <p:cBhvr>
                                        <p:cTn id="22" dur="500"/>
                                        <p:tgtEl>
                                          <p:spTgt spid="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2"/>
          <p:cNvPicPr preferRelativeResize="0"/>
          <p:nvPr/>
        </p:nvPicPr>
        <p:blipFill rotWithShape="1">
          <a:blip r:embed="rId3">
            <a:alphaModFix/>
          </a:blip>
          <a:srcRect b="461"/>
          <a:stretch/>
        </p:blipFill>
        <p:spPr>
          <a:xfrm>
            <a:off x="19070" y="26820"/>
            <a:ext cx="12172930" cy="6856718"/>
          </a:xfrm>
          <a:prstGeom prst="rect">
            <a:avLst/>
          </a:prstGeom>
          <a:noFill/>
          <a:ln>
            <a:noFill/>
          </a:ln>
        </p:spPr>
      </p:pic>
      <p:sp>
        <p:nvSpPr>
          <p:cNvPr id="100" name="Google Shape;100;p2"/>
          <p:cNvSpPr/>
          <p:nvPr/>
        </p:nvSpPr>
        <p:spPr>
          <a:xfrm>
            <a:off x="1108523" y="2723617"/>
            <a:ext cx="1896353" cy="901785"/>
          </a:xfrm>
          <a:prstGeom prst="rect">
            <a:avLst/>
          </a:prstGeom>
          <a:blipFill rotWithShape="1">
            <a:blip r:embed="rId4">
              <a:alphaModFix/>
            </a:blip>
            <a:stretch>
              <a:fillRect b="-6943"/>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1" name="Google Shape;101;p2"/>
          <p:cNvSpPr txBox="1"/>
          <p:nvPr/>
        </p:nvSpPr>
        <p:spPr>
          <a:xfrm>
            <a:off x="917830" y="3704503"/>
            <a:ext cx="2171700" cy="959686"/>
          </a:xfrm>
          <a:prstGeom prst="rect">
            <a:avLst/>
          </a:prstGeom>
          <a:blipFill rotWithShape="1">
            <a:blip r:embed="rId5">
              <a:alphaModFix/>
            </a:blip>
            <a:stretch>
              <a:fillRect b="-6492"/>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2" name="Google Shape;102;p2"/>
          <p:cNvSpPr txBox="1"/>
          <p:nvPr/>
        </p:nvSpPr>
        <p:spPr>
          <a:xfrm>
            <a:off x="930926" y="4596926"/>
            <a:ext cx="2171700" cy="959686"/>
          </a:xfrm>
          <a:prstGeom prst="rect">
            <a:avLst/>
          </a:prstGeom>
          <a:blipFill rotWithShape="1">
            <a:blip r:embed="rId6">
              <a:alphaModFix/>
            </a:blip>
            <a:stretch>
              <a:fillRect b="-7789"/>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3" name="Google Shape;103;p2"/>
          <p:cNvSpPr txBox="1"/>
          <p:nvPr/>
        </p:nvSpPr>
        <p:spPr>
          <a:xfrm>
            <a:off x="973134" y="5523712"/>
            <a:ext cx="2171700" cy="959686"/>
          </a:xfrm>
          <a:prstGeom prst="rect">
            <a:avLst/>
          </a:prstGeom>
          <a:blipFill rotWithShape="1">
            <a:blip r:embed="rId7">
              <a:alphaModFix/>
            </a:blip>
            <a:stretch>
              <a:fillRect b="-6492"/>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4" name="Google Shape;104;p2"/>
          <p:cNvSpPr txBox="1"/>
          <p:nvPr/>
        </p:nvSpPr>
        <p:spPr>
          <a:xfrm>
            <a:off x="2917524" y="2947182"/>
            <a:ext cx="2171700" cy="553998"/>
          </a:xfrm>
          <a:prstGeom prst="rect">
            <a:avLst/>
          </a:pr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5" name="Google Shape;105;p2"/>
          <p:cNvSpPr txBox="1"/>
          <p:nvPr/>
        </p:nvSpPr>
        <p:spPr>
          <a:xfrm>
            <a:off x="2938418" y="3965091"/>
            <a:ext cx="2171700" cy="553998"/>
          </a:xfrm>
          <a:prstGeom prst="rect">
            <a:avLst/>
          </a:prstGeom>
          <a:blipFill rotWithShape="1">
            <a:blip r:embed="rId9">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6" name="Google Shape;106;p2"/>
          <p:cNvSpPr txBox="1"/>
          <p:nvPr/>
        </p:nvSpPr>
        <p:spPr>
          <a:xfrm>
            <a:off x="2937449" y="4829380"/>
            <a:ext cx="2171700" cy="553998"/>
          </a:xfrm>
          <a:prstGeom prst="rect">
            <a:avLst/>
          </a:prstGeom>
          <a:blipFill rotWithShape="1">
            <a:blip r:embed="rId10">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7" name="Google Shape;107;p2"/>
          <p:cNvSpPr txBox="1"/>
          <p:nvPr/>
        </p:nvSpPr>
        <p:spPr>
          <a:xfrm>
            <a:off x="2951523" y="5770234"/>
            <a:ext cx="2171700" cy="553998"/>
          </a:xfrm>
          <a:prstGeom prst="rect">
            <a:avLst/>
          </a:prstGeom>
          <a:blipFill rotWithShape="1">
            <a:blip r:embed="rId11">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8" name="Google Shape;108;p2"/>
          <p:cNvSpPr/>
          <p:nvPr/>
        </p:nvSpPr>
        <p:spPr>
          <a:xfrm>
            <a:off x="4840399" y="2963087"/>
            <a:ext cx="2932277" cy="523220"/>
          </a:xfrm>
          <a:prstGeom prst="rect">
            <a:avLst/>
          </a:prstGeom>
          <a:blipFill rotWithShape="1">
            <a:blip r:embed="rId12">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09" name="Google Shape;109;p2"/>
          <p:cNvSpPr/>
          <p:nvPr/>
        </p:nvSpPr>
        <p:spPr>
          <a:xfrm>
            <a:off x="4849240" y="3980157"/>
            <a:ext cx="2932278" cy="523220"/>
          </a:xfrm>
          <a:prstGeom prst="rect">
            <a:avLst/>
          </a:prstGeom>
          <a:blipFill rotWithShape="1">
            <a:blip r:embed="rId1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0" name="Google Shape;110;p2"/>
          <p:cNvSpPr/>
          <p:nvPr/>
        </p:nvSpPr>
        <p:spPr>
          <a:xfrm>
            <a:off x="4754195" y="4828949"/>
            <a:ext cx="3017236" cy="523220"/>
          </a:xfrm>
          <a:prstGeom prst="rect">
            <a:avLst/>
          </a:prstGeom>
          <a:blipFill rotWithShape="1">
            <a:blip r:embed="rId1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1" name="Google Shape;111;p2"/>
          <p:cNvSpPr/>
          <p:nvPr/>
        </p:nvSpPr>
        <p:spPr>
          <a:xfrm>
            <a:off x="4807609" y="5771399"/>
            <a:ext cx="2989986" cy="523220"/>
          </a:xfrm>
          <a:prstGeom prst="rect">
            <a:avLst/>
          </a:prstGeom>
          <a:blipFill rotWithShape="1">
            <a:blip r:embed="rId15">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2" name="Google Shape;112;p2"/>
          <p:cNvSpPr/>
          <p:nvPr/>
        </p:nvSpPr>
        <p:spPr>
          <a:xfrm>
            <a:off x="7248214" y="2974491"/>
            <a:ext cx="505267" cy="523220"/>
          </a:xfrm>
          <a:prstGeom prst="rect">
            <a:avLst/>
          </a:prstGeom>
          <a:blipFill rotWithShape="1">
            <a:blip r:embed="rId1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3" name="Google Shape;113;p2"/>
          <p:cNvSpPr/>
          <p:nvPr/>
        </p:nvSpPr>
        <p:spPr>
          <a:xfrm>
            <a:off x="5253761" y="2974490"/>
            <a:ext cx="721672" cy="523220"/>
          </a:xfrm>
          <a:prstGeom prst="rect">
            <a:avLst/>
          </a:prstGeom>
          <a:blipFill rotWithShape="1">
            <a:blip r:embed="rId17">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4" name="Google Shape;114;p2"/>
          <p:cNvSpPr/>
          <p:nvPr/>
        </p:nvSpPr>
        <p:spPr>
          <a:xfrm>
            <a:off x="7707866" y="2960741"/>
            <a:ext cx="1982529" cy="523220"/>
          </a:xfrm>
          <a:prstGeom prst="rect">
            <a:avLst/>
          </a:prstGeom>
          <a:blipFill rotWithShape="1">
            <a:blip r:embed="rId1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5" name="Google Shape;115;p2"/>
          <p:cNvSpPr/>
          <p:nvPr/>
        </p:nvSpPr>
        <p:spPr>
          <a:xfrm>
            <a:off x="7691457" y="3985338"/>
            <a:ext cx="2009781" cy="523220"/>
          </a:xfrm>
          <a:prstGeom prst="rect">
            <a:avLst/>
          </a:prstGeom>
          <a:blipFill rotWithShape="1">
            <a:blip r:embed="rId19">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6" name="Google Shape;116;p2"/>
          <p:cNvSpPr/>
          <p:nvPr/>
        </p:nvSpPr>
        <p:spPr>
          <a:xfrm>
            <a:off x="7692002" y="4840668"/>
            <a:ext cx="1988941" cy="523220"/>
          </a:xfrm>
          <a:prstGeom prst="rect">
            <a:avLst/>
          </a:prstGeom>
          <a:blipFill rotWithShape="1">
            <a:blip r:embed="rId20">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7" name="Google Shape;117;p2"/>
          <p:cNvSpPr/>
          <p:nvPr/>
        </p:nvSpPr>
        <p:spPr>
          <a:xfrm>
            <a:off x="7675072" y="5769056"/>
            <a:ext cx="1988942" cy="523220"/>
          </a:xfrm>
          <a:prstGeom prst="rect">
            <a:avLst/>
          </a:prstGeom>
          <a:blipFill rotWithShape="1">
            <a:blip r:embed="rId21">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8" name="Google Shape;118;p2"/>
          <p:cNvSpPr/>
          <p:nvPr/>
        </p:nvSpPr>
        <p:spPr>
          <a:xfrm>
            <a:off x="9189766" y="2955521"/>
            <a:ext cx="496995" cy="523220"/>
          </a:xfrm>
          <a:prstGeom prst="rect">
            <a:avLst/>
          </a:prstGeom>
          <a:blipFill rotWithShape="1">
            <a:blip r:embed="rId22">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19" name="Google Shape;119;p2"/>
          <p:cNvSpPr/>
          <p:nvPr/>
        </p:nvSpPr>
        <p:spPr>
          <a:xfrm>
            <a:off x="7298302" y="5790788"/>
            <a:ext cx="478015" cy="523220"/>
          </a:xfrm>
          <a:prstGeom prst="rect">
            <a:avLst/>
          </a:prstGeom>
          <a:blipFill rotWithShape="1">
            <a:blip r:embed="rId2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20" name="Google Shape;120;p2"/>
          <p:cNvSpPr/>
          <p:nvPr/>
        </p:nvSpPr>
        <p:spPr>
          <a:xfrm>
            <a:off x="5230949" y="5790778"/>
            <a:ext cx="763349" cy="523220"/>
          </a:xfrm>
          <a:prstGeom prst="rect">
            <a:avLst/>
          </a:prstGeom>
          <a:blipFill rotWithShape="1">
            <a:blip r:embed="rId2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21" name="Google Shape;121;p2"/>
          <p:cNvSpPr/>
          <p:nvPr/>
        </p:nvSpPr>
        <p:spPr>
          <a:xfrm>
            <a:off x="9154168" y="5788441"/>
            <a:ext cx="505267" cy="523220"/>
          </a:xfrm>
          <a:prstGeom prst="rect">
            <a:avLst/>
          </a:prstGeom>
          <a:blipFill rotWithShape="1">
            <a:blip r:embed="rId25">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grpSp>
        <p:nvGrpSpPr>
          <p:cNvPr id="122" name="Google Shape;122;p2"/>
          <p:cNvGrpSpPr/>
          <p:nvPr/>
        </p:nvGrpSpPr>
        <p:grpSpPr>
          <a:xfrm>
            <a:off x="8057731" y="1072840"/>
            <a:ext cx="3417060" cy="1730321"/>
            <a:chOff x="8257238" y="3849298"/>
            <a:chExt cx="3417060" cy="1730321"/>
          </a:xfrm>
        </p:grpSpPr>
        <p:grpSp>
          <p:nvGrpSpPr>
            <p:cNvPr id="123" name="Google Shape;123;p2"/>
            <p:cNvGrpSpPr/>
            <p:nvPr/>
          </p:nvGrpSpPr>
          <p:grpSpPr>
            <a:xfrm>
              <a:off x="8534377" y="4161038"/>
              <a:ext cx="2871418" cy="1259708"/>
              <a:chOff x="8534377" y="4161038"/>
              <a:chExt cx="2871418" cy="1259708"/>
            </a:xfrm>
          </p:grpSpPr>
          <p:cxnSp>
            <p:nvCxnSpPr>
              <p:cNvPr id="124" name="Google Shape;124;p2"/>
              <p:cNvCxnSpPr/>
              <p:nvPr/>
            </p:nvCxnSpPr>
            <p:spPr>
              <a:xfrm>
                <a:off x="8534377" y="5415640"/>
                <a:ext cx="2871418" cy="5106"/>
              </a:xfrm>
              <a:prstGeom prst="straightConnector1">
                <a:avLst/>
              </a:prstGeom>
              <a:noFill/>
              <a:ln w="19050" cap="flat" cmpd="sng">
                <a:solidFill>
                  <a:srgbClr val="FFFF00"/>
                </a:solidFill>
                <a:prstDash val="solid"/>
                <a:miter lim="800000"/>
                <a:headEnd type="none" w="sm" len="sm"/>
                <a:tailEnd type="none" w="sm" len="sm"/>
              </a:ln>
            </p:spPr>
          </p:cxnSp>
          <p:sp>
            <p:nvSpPr>
              <p:cNvPr id="125" name="Google Shape;125;p2"/>
              <p:cNvSpPr/>
              <p:nvPr/>
            </p:nvSpPr>
            <p:spPr>
              <a:xfrm rot="1920865">
                <a:off x="9315592" y="4187037"/>
                <a:ext cx="86174" cy="84441"/>
              </a:xfrm>
              <a:prstGeom prst="rect">
                <a:avLst/>
              </a:prstGeom>
              <a:no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126" name="Google Shape;126;p2"/>
              <p:cNvCxnSpPr/>
              <p:nvPr/>
            </p:nvCxnSpPr>
            <p:spPr>
              <a:xfrm rot="10800000" flipH="1">
                <a:off x="8543593" y="4161038"/>
                <a:ext cx="793974" cy="1249665"/>
              </a:xfrm>
              <a:prstGeom prst="straightConnector1">
                <a:avLst/>
              </a:prstGeom>
              <a:noFill/>
              <a:ln w="19050" cap="flat" cmpd="sng">
                <a:solidFill>
                  <a:srgbClr val="FFFF00"/>
                </a:solidFill>
                <a:prstDash val="solid"/>
                <a:miter lim="800000"/>
                <a:headEnd type="none" w="sm" len="sm"/>
                <a:tailEnd type="none" w="sm" len="sm"/>
              </a:ln>
            </p:spPr>
          </p:cxnSp>
          <p:cxnSp>
            <p:nvCxnSpPr>
              <p:cNvPr id="127" name="Google Shape;127;p2"/>
              <p:cNvCxnSpPr/>
              <p:nvPr/>
            </p:nvCxnSpPr>
            <p:spPr>
              <a:xfrm>
                <a:off x="9333022" y="4164431"/>
                <a:ext cx="2066994" cy="1252103"/>
              </a:xfrm>
              <a:prstGeom prst="straightConnector1">
                <a:avLst/>
              </a:prstGeom>
              <a:noFill/>
              <a:ln w="19050" cap="flat" cmpd="sng">
                <a:solidFill>
                  <a:srgbClr val="FFFF00"/>
                </a:solidFill>
                <a:prstDash val="solid"/>
                <a:miter lim="800000"/>
                <a:headEnd type="none" w="sm" len="sm"/>
                <a:tailEnd type="none" w="sm" len="sm"/>
              </a:ln>
            </p:spPr>
          </p:cxnSp>
        </p:grpSp>
        <p:sp>
          <p:nvSpPr>
            <p:cNvPr id="128" name="Google Shape;128;p2"/>
            <p:cNvSpPr/>
            <p:nvPr/>
          </p:nvSpPr>
          <p:spPr>
            <a:xfrm>
              <a:off x="9206507" y="3849298"/>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129" name="Google Shape;129;p2"/>
            <p:cNvSpPr/>
            <p:nvPr/>
          </p:nvSpPr>
          <p:spPr>
            <a:xfrm>
              <a:off x="11342156" y="5224440"/>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130" name="Google Shape;130;p2"/>
            <p:cNvSpPr/>
            <p:nvPr/>
          </p:nvSpPr>
          <p:spPr>
            <a:xfrm>
              <a:off x="8257238" y="5241065"/>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grpSp>
      <p:sp>
        <p:nvSpPr>
          <p:cNvPr id="131" name="Google Shape;131;p2"/>
          <p:cNvSpPr/>
          <p:nvPr/>
        </p:nvSpPr>
        <p:spPr>
          <a:xfrm>
            <a:off x="124096" y="293613"/>
            <a:ext cx="11879179"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KIỂM TRA BÀI CŨ</a:t>
            </a:r>
            <a:endParaRPr/>
          </a:p>
        </p:txBody>
      </p:sp>
      <p:sp>
        <p:nvSpPr>
          <p:cNvPr id="132" name="Google Shape;132;p2"/>
          <p:cNvSpPr txBox="1"/>
          <p:nvPr/>
        </p:nvSpPr>
        <p:spPr>
          <a:xfrm>
            <a:off x="542578" y="1086893"/>
            <a:ext cx="7304151" cy="1508105"/>
          </a:xfrm>
          <a:prstGeom prst="rect">
            <a:avLst/>
          </a:prstGeom>
          <a:blipFill rotWithShape="1">
            <a:blip r:embed="rId26">
              <a:alphaModFix/>
            </a:blip>
            <a:stretch>
              <a:fillRect l="-1734" t="-4166" r="-173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33" name="Google Shape;133;p2"/>
          <p:cNvSpPr txBox="1"/>
          <p:nvPr/>
        </p:nvSpPr>
        <p:spPr>
          <a:xfrm>
            <a:off x="746649" y="2119851"/>
            <a:ext cx="4266562" cy="523220"/>
          </a:xfrm>
          <a:prstGeom prst="rect">
            <a:avLst/>
          </a:prstGeom>
          <a:blipFill rotWithShape="1">
            <a:blip r:embed="rId27">
              <a:alphaModFix/>
            </a:blip>
            <a:stretch>
              <a:fillRect t="-4761" b="-21426"/>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34" name="Google Shape;134;p2"/>
          <p:cNvSpPr txBox="1"/>
          <p:nvPr/>
        </p:nvSpPr>
        <p:spPr>
          <a:xfrm>
            <a:off x="4336666" y="2114481"/>
            <a:ext cx="2946545" cy="537583"/>
          </a:xfrm>
          <a:prstGeom prst="rect">
            <a:avLst/>
          </a:prstGeom>
          <a:blipFill rotWithShape="1">
            <a:blip r:embed="rId28">
              <a:alphaModFix/>
            </a:blip>
            <a:stretch>
              <a:fillRect t="-697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35" name="Google Shape;135;p2"/>
          <p:cNvSpPr txBox="1"/>
          <p:nvPr/>
        </p:nvSpPr>
        <p:spPr>
          <a:xfrm>
            <a:off x="7081323" y="3418602"/>
            <a:ext cx="9525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a:solidFill>
                  <a:schemeClr val="lt1"/>
                </a:solidFill>
                <a:latin typeface="Times New Roman"/>
                <a:ea typeface="Times New Roman"/>
                <a:cs typeface="Times New Roman"/>
                <a:sym typeface="Times New Roman"/>
              </a:rPr>
              <a:t>Góc đối</a:t>
            </a:r>
            <a:endParaRPr sz="1600" b="1">
              <a:solidFill>
                <a:schemeClr val="lt1"/>
              </a:solidFill>
              <a:latin typeface="Times New Roman"/>
              <a:ea typeface="Times New Roman"/>
              <a:cs typeface="Times New Roman"/>
              <a:sym typeface="Times New Roman"/>
            </a:endParaRPr>
          </a:p>
        </p:txBody>
      </p:sp>
      <p:sp>
        <p:nvSpPr>
          <p:cNvPr id="136" name="Google Shape;136;p2"/>
          <p:cNvSpPr txBox="1"/>
          <p:nvPr/>
        </p:nvSpPr>
        <p:spPr>
          <a:xfrm>
            <a:off x="9062523" y="3401979"/>
            <a:ext cx="9525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a:solidFill>
                  <a:schemeClr val="lt1"/>
                </a:solidFill>
                <a:latin typeface="Times New Roman"/>
                <a:ea typeface="Times New Roman"/>
                <a:cs typeface="Times New Roman"/>
                <a:sym typeface="Times New Roman"/>
              </a:rPr>
              <a:t>Góc kề</a:t>
            </a:r>
            <a:endParaRPr sz="1600" b="1">
              <a:solidFill>
                <a:schemeClr val="lt1"/>
              </a:solidFill>
              <a:latin typeface="Times New Roman"/>
              <a:ea typeface="Times New Roman"/>
              <a:cs typeface="Times New Roman"/>
              <a:sym typeface="Times New Roman"/>
            </a:endParaRPr>
          </a:p>
        </p:txBody>
      </p:sp>
      <p:sp>
        <p:nvSpPr>
          <p:cNvPr id="137" name="Google Shape;137;p2"/>
          <p:cNvSpPr txBox="1"/>
          <p:nvPr/>
        </p:nvSpPr>
        <p:spPr>
          <a:xfrm>
            <a:off x="7050848" y="6280887"/>
            <a:ext cx="9525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a:solidFill>
                  <a:schemeClr val="lt1"/>
                </a:solidFill>
                <a:latin typeface="Times New Roman"/>
                <a:ea typeface="Times New Roman"/>
                <a:cs typeface="Times New Roman"/>
                <a:sym typeface="Times New Roman"/>
              </a:rPr>
              <a:t>Góc đối</a:t>
            </a:r>
            <a:endParaRPr sz="1600" b="1">
              <a:solidFill>
                <a:schemeClr val="lt1"/>
              </a:solidFill>
              <a:latin typeface="Times New Roman"/>
              <a:ea typeface="Times New Roman"/>
              <a:cs typeface="Times New Roman"/>
              <a:sym typeface="Times New Roman"/>
            </a:endParaRPr>
          </a:p>
        </p:txBody>
      </p:sp>
      <p:sp>
        <p:nvSpPr>
          <p:cNvPr id="138" name="Google Shape;138;p2"/>
          <p:cNvSpPr txBox="1"/>
          <p:nvPr/>
        </p:nvSpPr>
        <p:spPr>
          <a:xfrm>
            <a:off x="8982173" y="6264264"/>
            <a:ext cx="9525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a:solidFill>
                  <a:schemeClr val="lt1"/>
                </a:solidFill>
                <a:latin typeface="Times New Roman"/>
                <a:ea typeface="Times New Roman"/>
                <a:cs typeface="Times New Roman"/>
                <a:sym typeface="Times New Roman"/>
              </a:rPr>
              <a:t>Góc kề</a:t>
            </a:r>
            <a:endParaRPr sz="1600" b="1">
              <a:solidFill>
                <a:schemeClr val="lt1"/>
              </a:solidFill>
              <a:latin typeface="Times New Roman"/>
              <a:ea typeface="Times New Roman"/>
              <a:cs typeface="Times New Roman"/>
              <a:sym typeface="Times New Roman"/>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fade">
                                      <p:cBhvr>
                                        <p:cTn id="12" dur="500"/>
                                        <p:tgtEl>
                                          <p:spTgt spid="132"/>
                                        </p:tgtEl>
                                      </p:cBhvr>
                                    </p:animEffect>
                                  </p:childTnLst>
                                </p:cTn>
                              </p:par>
                              <p:par>
                                <p:cTn id="13" presetID="10" presetClass="entr" presetSubtype="0" fill="hold" nodeType="withEffect">
                                  <p:stCondLst>
                                    <p:cond delay="0"/>
                                  </p:stCondLst>
                                  <p:childTnLst>
                                    <p:set>
                                      <p:cBhvr>
                                        <p:cTn id="14" dur="1" fill="hold">
                                          <p:stCondLst>
                                            <p:cond delay="0"/>
                                          </p:stCondLst>
                                        </p:cTn>
                                        <p:tgtEl>
                                          <p:spTgt spid="122"/>
                                        </p:tgtEl>
                                        <p:attrNameLst>
                                          <p:attrName>style.visibility</p:attrName>
                                        </p:attrNameLst>
                                      </p:cBhvr>
                                      <p:to>
                                        <p:strVal val="visible"/>
                                      </p:to>
                                    </p:set>
                                    <p:animEffect transition="in" filter="fade">
                                      <p:cBhvr>
                                        <p:cTn id="15" dur="500"/>
                                        <p:tgtEl>
                                          <p:spTgt spid="12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3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0"/>
                                        </p:tgtEl>
                                        <p:attrNameLst>
                                          <p:attrName>style.visibility</p:attrName>
                                        </p:attrNameLst>
                                      </p:cBhvr>
                                      <p:to>
                                        <p:strVal val="visible"/>
                                      </p:to>
                                    </p:set>
                                    <p:animEffect transition="in" filter="fade">
                                      <p:cBhvr>
                                        <p:cTn id="24" dur="500"/>
                                        <p:tgtEl>
                                          <p:spTgt spid="10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1"/>
                                        </p:tgtEl>
                                        <p:attrNameLst>
                                          <p:attrName>style.visibility</p:attrName>
                                        </p:attrNameLst>
                                      </p:cBhvr>
                                      <p:to>
                                        <p:strVal val="visible"/>
                                      </p:to>
                                    </p:set>
                                    <p:animEffect transition="in" filter="fade">
                                      <p:cBhvr>
                                        <p:cTn id="29" dur="500"/>
                                        <p:tgtEl>
                                          <p:spTgt spid="10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2"/>
                                        </p:tgtEl>
                                        <p:attrNameLst>
                                          <p:attrName>style.visibility</p:attrName>
                                        </p:attrNameLst>
                                      </p:cBhvr>
                                      <p:to>
                                        <p:strVal val="visible"/>
                                      </p:to>
                                    </p:set>
                                    <p:animEffect transition="in" filter="fade">
                                      <p:cBhvr>
                                        <p:cTn id="34" dur="500"/>
                                        <p:tgtEl>
                                          <p:spTgt spid="10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fade">
                                      <p:cBhvr>
                                        <p:cTn id="39" dur="500"/>
                                        <p:tgtEl>
                                          <p:spTgt spid="10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34"/>
                                        </p:tgtEl>
                                        <p:attrNameLst>
                                          <p:attrName>style.visibility</p:attrName>
                                        </p:attrNameLst>
                                      </p:cBhvr>
                                      <p:to>
                                        <p:strVal val="visible"/>
                                      </p:to>
                                    </p:set>
                                    <p:animEffect transition="in" filter="fade">
                                      <p:cBhvr>
                                        <p:cTn id="44" dur="500"/>
                                        <p:tgtEl>
                                          <p:spTgt spid="13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04"/>
                                        </p:tgtEl>
                                        <p:attrNameLst>
                                          <p:attrName>style.visibility</p:attrName>
                                        </p:attrNameLst>
                                      </p:cBhvr>
                                      <p:to>
                                        <p:strVal val="visible"/>
                                      </p:to>
                                    </p:set>
                                    <p:animEffect transition="in" filter="fade">
                                      <p:cBhvr>
                                        <p:cTn id="49" dur="500"/>
                                        <p:tgtEl>
                                          <p:spTgt spid="10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500"/>
                                        <p:tgtEl>
                                          <p:spTgt spid="10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06"/>
                                        </p:tgtEl>
                                        <p:attrNameLst>
                                          <p:attrName>style.visibility</p:attrName>
                                        </p:attrNameLst>
                                      </p:cBhvr>
                                      <p:to>
                                        <p:strVal val="visible"/>
                                      </p:to>
                                    </p:set>
                                    <p:animEffect transition="in" filter="fade">
                                      <p:cBhvr>
                                        <p:cTn id="59" dur="500"/>
                                        <p:tgtEl>
                                          <p:spTgt spid="106"/>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107"/>
                                        </p:tgtEl>
                                        <p:attrNameLst>
                                          <p:attrName>style.visibility</p:attrName>
                                        </p:attrNameLst>
                                      </p:cBhvr>
                                      <p:to>
                                        <p:strVal val="visible"/>
                                      </p:to>
                                    </p:set>
                                    <p:animEffect transition="in" filter="fade">
                                      <p:cBhvr>
                                        <p:cTn id="64" dur="500"/>
                                        <p:tgtEl>
                                          <p:spTgt spid="107"/>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08"/>
                                        </p:tgtEl>
                                        <p:attrNameLst>
                                          <p:attrName>style.visibility</p:attrName>
                                        </p:attrNameLst>
                                      </p:cBhvr>
                                      <p:to>
                                        <p:strVal val="visible"/>
                                      </p:to>
                                    </p:set>
                                    <p:animEffect transition="in" filter="fade">
                                      <p:cBhvr>
                                        <p:cTn id="69" dur="500"/>
                                        <p:tgtEl>
                                          <p:spTgt spid="108"/>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114"/>
                                        </p:tgtEl>
                                        <p:attrNameLst>
                                          <p:attrName>style.visibility</p:attrName>
                                        </p:attrNameLst>
                                      </p:cBhvr>
                                      <p:to>
                                        <p:strVal val="visible"/>
                                      </p:to>
                                    </p:set>
                                    <p:animEffect transition="in" filter="fade">
                                      <p:cBhvr>
                                        <p:cTn id="74" dur="500"/>
                                        <p:tgtEl>
                                          <p:spTgt spid="114"/>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109"/>
                                        </p:tgtEl>
                                        <p:attrNameLst>
                                          <p:attrName>style.visibility</p:attrName>
                                        </p:attrNameLst>
                                      </p:cBhvr>
                                      <p:to>
                                        <p:strVal val="visible"/>
                                      </p:to>
                                    </p:set>
                                    <p:animEffect transition="in" filter="fade">
                                      <p:cBhvr>
                                        <p:cTn id="79" dur="500"/>
                                        <p:tgtEl>
                                          <p:spTgt spid="109"/>
                                        </p:tgtEl>
                                      </p:cBhvr>
                                    </p:animEffect>
                                  </p:childTnLst>
                                </p:cTn>
                              </p:par>
                              <p:par>
                                <p:cTn id="80" presetID="10" presetClass="entr" presetSubtype="0" fill="hold" nodeType="withEffect">
                                  <p:stCondLst>
                                    <p:cond delay="0"/>
                                  </p:stCondLst>
                                  <p:childTnLst>
                                    <p:set>
                                      <p:cBhvr>
                                        <p:cTn id="81" dur="1" fill="hold">
                                          <p:stCondLst>
                                            <p:cond delay="0"/>
                                          </p:stCondLst>
                                        </p:cTn>
                                        <p:tgtEl>
                                          <p:spTgt spid="115"/>
                                        </p:tgtEl>
                                        <p:attrNameLst>
                                          <p:attrName>style.visibility</p:attrName>
                                        </p:attrNameLst>
                                      </p:cBhvr>
                                      <p:to>
                                        <p:strVal val="visible"/>
                                      </p:to>
                                    </p:set>
                                    <p:animEffect transition="in" filter="fade">
                                      <p:cBhvr>
                                        <p:cTn id="82" dur="500"/>
                                        <p:tgtEl>
                                          <p:spTgt spid="11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10"/>
                                        </p:tgtEl>
                                        <p:attrNameLst>
                                          <p:attrName>style.visibility</p:attrName>
                                        </p:attrNameLst>
                                      </p:cBhvr>
                                      <p:to>
                                        <p:strVal val="visible"/>
                                      </p:to>
                                    </p:set>
                                    <p:animEffect transition="in" filter="fade">
                                      <p:cBhvr>
                                        <p:cTn id="87" dur="500"/>
                                        <p:tgtEl>
                                          <p:spTgt spid="110"/>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16"/>
                                        </p:tgtEl>
                                        <p:attrNameLst>
                                          <p:attrName>style.visibility</p:attrName>
                                        </p:attrNameLst>
                                      </p:cBhvr>
                                      <p:to>
                                        <p:strVal val="visible"/>
                                      </p:to>
                                    </p:set>
                                    <p:animEffect transition="in" filter="fade">
                                      <p:cBhvr>
                                        <p:cTn id="92" dur="500"/>
                                        <p:tgtEl>
                                          <p:spTgt spid="116"/>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11"/>
                                        </p:tgtEl>
                                        <p:attrNameLst>
                                          <p:attrName>style.visibility</p:attrName>
                                        </p:attrNameLst>
                                      </p:cBhvr>
                                      <p:to>
                                        <p:strVal val="visible"/>
                                      </p:to>
                                    </p:set>
                                    <p:animEffect transition="in" filter="fade">
                                      <p:cBhvr>
                                        <p:cTn id="97" dur="500"/>
                                        <p:tgtEl>
                                          <p:spTgt spid="111"/>
                                        </p:tgtEl>
                                      </p:cBhvr>
                                    </p:animEffect>
                                  </p:childTnLst>
                                </p:cTn>
                              </p:par>
                              <p:par>
                                <p:cTn id="98" presetID="10" presetClass="entr" presetSubtype="0" fill="hold" nodeType="withEffect">
                                  <p:stCondLst>
                                    <p:cond delay="0"/>
                                  </p:stCondLst>
                                  <p:childTnLst>
                                    <p:set>
                                      <p:cBhvr>
                                        <p:cTn id="99" dur="1" fill="hold">
                                          <p:stCondLst>
                                            <p:cond delay="0"/>
                                          </p:stCondLst>
                                        </p:cTn>
                                        <p:tgtEl>
                                          <p:spTgt spid="117"/>
                                        </p:tgtEl>
                                        <p:attrNameLst>
                                          <p:attrName>style.visibility</p:attrName>
                                        </p:attrNameLst>
                                      </p:cBhvr>
                                      <p:to>
                                        <p:strVal val="visible"/>
                                      </p:to>
                                    </p:set>
                                    <p:animEffect transition="in" filter="fade">
                                      <p:cBhvr>
                                        <p:cTn id="100" dur="500"/>
                                        <p:tgtEl>
                                          <p:spTgt spid="117"/>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112"/>
                                        </p:tgtEl>
                                        <p:attrNameLst>
                                          <p:attrName>style.visibility</p:attrName>
                                        </p:attrNameLst>
                                      </p:cBhvr>
                                      <p:to>
                                        <p:strVal val="visible"/>
                                      </p:to>
                                    </p:set>
                                    <p:animEffect transition="in" filter="fade">
                                      <p:cBhvr>
                                        <p:cTn id="105" dur="500"/>
                                        <p:tgtEl>
                                          <p:spTgt spid="112"/>
                                        </p:tgtEl>
                                      </p:cBhvr>
                                    </p:animEffect>
                                  </p:childTnLst>
                                </p:cTn>
                              </p:par>
                              <p:par>
                                <p:cTn id="106" presetID="10" presetClass="entr" presetSubtype="0"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Effect transition="in" filter="fade">
                                      <p:cBhvr>
                                        <p:cTn id="108" dur="500"/>
                                        <p:tgtEl>
                                          <p:spTgt spid="113"/>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135"/>
                                        </p:tgtEl>
                                        <p:attrNameLst>
                                          <p:attrName>style.visibility</p:attrName>
                                        </p:attrNameLst>
                                      </p:cBhvr>
                                      <p:to>
                                        <p:strVal val="visible"/>
                                      </p:to>
                                    </p:set>
                                    <p:animEffect transition="in" filter="fade">
                                      <p:cBhvr>
                                        <p:cTn id="113" dur="500"/>
                                        <p:tgtEl>
                                          <p:spTgt spid="135"/>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118"/>
                                        </p:tgtEl>
                                        <p:attrNameLst>
                                          <p:attrName>style.visibility</p:attrName>
                                        </p:attrNameLst>
                                      </p:cBhvr>
                                      <p:to>
                                        <p:strVal val="visible"/>
                                      </p:to>
                                    </p:set>
                                    <p:animEffect transition="in" filter="fade">
                                      <p:cBhvr>
                                        <p:cTn id="118" dur="500"/>
                                        <p:tgtEl>
                                          <p:spTgt spid="118"/>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500"/>
                                        <p:tgtEl>
                                          <p:spTgt spid="136"/>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nodeType="clickEffect">
                                  <p:stCondLst>
                                    <p:cond delay="0"/>
                                  </p:stCondLst>
                                  <p:childTnLst>
                                    <p:set>
                                      <p:cBhvr>
                                        <p:cTn id="127" dur="1" fill="hold">
                                          <p:stCondLst>
                                            <p:cond delay="0"/>
                                          </p:stCondLst>
                                        </p:cTn>
                                        <p:tgtEl>
                                          <p:spTgt spid="120"/>
                                        </p:tgtEl>
                                        <p:attrNameLst>
                                          <p:attrName>style.visibility</p:attrName>
                                        </p:attrNameLst>
                                      </p:cBhvr>
                                      <p:to>
                                        <p:strVal val="visible"/>
                                      </p:to>
                                    </p:set>
                                    <p:animEffect transition="in" filter="fade">
                                      <p:cBhvr>
                                        <p:cTn id="128" dur="500"/>
                                        <p:tgtEl>
                                          <p:spTgt spid="120"/>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119"/>
                                        </p:tgtEl>
                                        <p:attrNameLst>
                                          <p:attrName>style.visibility</p:attrName>
                                        </p:attrNameLst>
                                      </p:cBhvr>
                                      <p:to>
                                        <p:strVal val="visible"/>
                                      </p:to>
                                    </p:set>
                                    <p:animEffect transition="in" filter="fade">
                                      <p:cBhvr>
                                        <p:cTn id="133" dur="500"/>
                                        <p:tgtEl>
                                          <p:spTgt spid="119"/>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137"/>
                                        </p:tgtEl>
                                        <p:attrNameLst>
                                          <p:attrName>style.visibility</p:attrName>
                                        </p:attrNameLst>
                                      </p:cBhvr>
                                      <p:to>
                                        <p:strVal val="visible"/>
                                      </p:to>
                                    </p:set>
                                    <p:animEffect transition="in" filter="fade">
                                      <p:cBhvr>
                                        <p:cTn id="138" dur="500"/>
                                        <p:tgtEl>
                                          <p:spTgt spid="137"/>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nodeType="click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500"/>
                                        <p:tgtEl>
                                          <p:spTgt spid="121"/>
                                        </p:tgtEl>
                                      </p:cBhvr>
                                    </p:animEffect>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nodeType="clickEffect">
                                  <p:stCondLst>
                                    <p:cond delay="0"/>
                                  </p:stCondLst>
                                  <p:childTnLst>
                                    <p:set>
                                      <p:cBhvr>
                                        <p:cTn id="147" dur="1" fill="hold">
                                          <p:stCondLst>
                                            <p:cond delay="0"/>
                                          </p:stCondLst>
                                        </p:cTn>
                                        <p:tgtEl>
                                          <p:spTgt spid="138"/>
                                        </p:tgtEl>
                                        <p:attrNameLst>
                                          <p:attrName>style.visibility</p:attrName>
                                        </p:attrNameLst>
                                      </p:cBhvr>
                                      <p:to>
                                        <p:strVal val="visible"/>
                                      </p:to>
                                    </p:set>
                                    <p:animEffect transition="in" filter="fade">
                                      <p:cBhvr>
                                        <p:cTn id="148"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Google Shape;144;p3"/>
          <p:cNvPicPr preferRelativeResize="0"/>
          <p:nvPr/>
        </p:nvPicPr>
        <p:blipFill rotWithShape="1">
          <a:blip r:embed="rId3">
            <a:alphaModFix/>
          </a:blip>
          <a:srcRect b="461"/>
          <a:stretch/>
        </p:blipFill>
        <p:spPr>
          <a:xfrm>
            <a:off x="9107" y="1279"/>
            <a:ext cx="12172930" cy="6856718"/>
          </a:xfrm>
          <a:prstGeom prst="rect">
            <a:avLst/>
          </a:prstGeom>
          <a:noFill/>
          <a:ln>
            <a:noFill/>
          </a:ln>
        </p:spPr>
      </p:pic>
      <p:sp>
        <p:nvSpPr>
          <p:cNvPr id="145" name="Google Shape;145;p3"/>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146" name="Google Shape;146;p3"/>
          <p:cNvSpPr/>
          <p:nvPr/>
        </p:nvSpPr>
        <p:spPr>
          <a:xfrm>
            <a:off x="499800" y="1432931"/>
            <a:ext cx="320000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FF00"/>
                </a:solidFill>
                <a:latin typeface="Times New Roman"/>
                <a:ea typeface="Times New Roman"/>
                <a:cs typeface="Times New Roman"/>
                <a:sym typeface="Times New Roman"/>
              </a:rPr>
              <a:t>1. Các hệ thức</a:t>
            </a:r>
            <a:endParaRPr sz="2800" b="1">
              <a:solidFill>
                <a:srgbClr val="FFFF00"/>
              </a:solidFill>
              <a:latin typeface="Times New Roman"/>
              <a:ea typeface="Times New Roman"/>
              <a:cs typeface="Times New Roman"/>
              <a:sym typeface="Times New Roman"/>
            </a:endParaRPr>
          </a:p>
        </p:txBody>
      </p:sp>
      <p:sp>
        <p:nvSpPr>
          <p:cNvPr id="147" name="Google Shape;147;p3"/>
          <p:cNvSpPr txBox="1"/>
          <p:nvPr/>
        </p:nvSpPr>
        <p:spPr>
          <a:xfrm>
            <a:off x="141329" y="2086754"/>
            <a:ext cx="2201386" cy="461665"/>
          </a:xfrm>
          <a:prstGeom prst="rect">
            <a:avLst/>
          </a:prstGeom>
          <a:noFill/>
          <a:ln>
            <a:noFill/>
          </a:ln>
        </p:spPr>
        <p:txBody>
          <a:bodyPr spcFirstLastPara="1" wrap="square" lIns="91425" tIns="45700" rIns="91425" bIns="45700" anchor="t" anchorCtr="0">
            <a:spAutoFit/>
          </a:bodyPr>
          <a:lstStyle/>
          <a:p>
            <a:pPr marL="0" marR="0" lvl="0" indent="338138" algn="just" rtl="0">
              <a:spcBef>
                <a:spcPts val="0"/>
              </a:spcBef>
              <a:spcAft>
                <a:spcPts val="0"/>
              </a:spcAft>
              <a:buNone/>
            </a:pPr>
            <a:r>
              <a:rPr lang="en-US" sz="2400" b="1">
                <a:solidFill>
                  <a:srgbClr val="9CC2E5"/>
                </a:solidFill>
                <a:latin typeface="Times New Roman"/>
                <a:ea typeface="Times New Roman"/>
                <a:cs typeface="Times New Roman"/>
                <a:sym typeface="Times New Roman"/>
              </a:rPr>
              <a:t>* Định lí  </a:t>
            </a:r>
            <a:endParaRPr/>
          </a:p>
        </p:txBody>
      </p:sp>
      <p:sp>
        <p:nvSpPr>
          <p:cNvPr id="148" name="Google Shape;148;p3"/>
          <p:cNvSpPr/>
          <p:nvPr/>
        </p:nvSpPr>
        <p:spPr>
          <a:xfrm>
            <a:off x="586152" y="2676260"/>
            <a:ext cx="9655128"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Trong tam giác vuông, mỗi cạnh góc vuông bằng:</a:t>
            </a:r>
            <a:endParaRPr/>
          </a:p>
          <a:p>
            <a:pPr marL="342900" marR="0" lvl="0" indent="-342900" algn="just" rtl="0">
              <a:spcBef>
                <a:spcPts val="0"/>
              </a:spcBef>
              <a:spcAft>
                <a:spcPts val="0"/>
              </a:spcAft>
              <a:buClr>
                <a:schemeClr val="lt1"/>
              </a:buClr>
              <a:buSzPts val="2400"/>
              <a:buFont typeface="Calibri"/>
              <a:buAutoNum type="alphaLcParenR"/>
            </a:pPr>
            <a:r>
              <a:rPr lang="en-US" sz="2400">
                <a:solidFill>
                  <a:schemeClr val="lt1"/>
                </a:solidFill>
                <a:latin typeface="Times New Roman"/>
                <a:ea typeface="Times New Roman"/>
                <a:cs typeface="Times New Roman"/>
                <a:sym typeface="Times New Roman"/>
              </a:rPr>
              <a:t>Cạnh huyền nhân với sin góc đối hoặc nhân với côsin góc kề;</a:t>
            </a:r>
            <a:endParaRPr/>
          </a:p>
          <a:p>
            <a:pPr marL="342900" marR="0" lvl="0" indent="-342900" algn="just" rtl="0">
              <a:spcBef>
                <a:spcPts val="0"/>
              </a:spcBef>
              <a:spcAft>
                <a:spcPts val="0"/>
              </a:spcAft>
              <a:buClr>
                <a:schemeClr val="lt1"/>
              </a:buClr>
              <a:buSzPts val="2400"/>
              <a:buFont typeface="Calibri"/>
              <a:buAutoNum type="alphaLcParenR"/>
            </a:pPr>
            <a:r>
              <a:rPr lang="en-US" sz="2400">
                <a:solidFill>
                  <a:schemeClr val="lt1"/>
                </a:solidFill>
                <a:latin typeface="Times New Roman"/>
                <a:ea typeface="Times New Roman"/>
                <a:cs typeface="Times New Roman"/>
                <a:sym typeface="Times New Roman"/>
              </a:rPr>
              <a:t>Cạnh góc vuông kia nhân với tang góc đối hoặc nhân với côtang góc kề.</a:t>
            </a:r>
            <a:endParaRPr/>
          </a:p>
        </p:txBody>
      </p:sp>
      <p:sp>
        <p:nvSpPr>
          <p:cNvPr id="149" name="Google Shape;149;p3"/>
          <p:cNvSpPr txBox="1"/>
          <p:nvPr/>
        </p:nvSpPr>
        <p:spPr>
          <a:xfrm>
            <a:off x="971228" y="4752683"/>
            <a:ext cx="2879443" cy="369332"/>
          </a:xfrm>
          <a:prstGeom prst="rect">
            <a:avLst/>
          </a:prstGeom>
          <a:blipFill rotWithShape="1">
            <a:blip r:embed="rId4">
              <a:alphaModFix/>
            </a:blip>
            <a:stretch>
              <a:fillRect l="-435" t="-3223" r="-1746" b="-35482"/>
            </a:stretch>
          </a:blip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50" name="Google Shape;150;p3"/>
          <p:cNvSpPr txBox="1"/>
          <p:nvPr/>
        </p:nvSpPr>
        <p:spPr>
          <a:xfrm>
            <a:off x="940748" y="4187624"/>
            <a:ext cx="2911503" cy="369332"/>
          </a:xfrm>
          <a:prstGeom prst="rect">
            <a:avLst/>
          </a:prstGeom>
          <a:blipFill rotWithShape="1">
            <a:blip r:embed="rId5">
              <a:alphaModFix/>
            </a:blip>
            <a:stretch>
              <a:fillRect l="-1730" t="-6450" r="-1731" b="-35481"/>
            </a:stretch>
          </a:blip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51" name="Google Shape;151;p3"/>
          <p:cNvSpPr txBox="1"/>
          <p:nvPr/>
        </p:nvSpPr>
        <p:spPr>
          <a:xfrm>
            <a:off x="4710889" y="4750332"/>
            <a:ext cx="2903487" cy="369332"/>
          </a:xfrm>
          <a:prstGeom prst="rect">
            <a:avLst/>
          </a:prstGeom>
          <a:blipFill rotWithShape="1">
            <a:blip r:embed="rId6">
              <a:alphaModFix/>
            </a:blip>
            <a:stretch>
              <a:fillRect l="-434" t="-3223" r="-1736" b="-35482"/>
            </a:stretch>
          </a:blip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152" name="Google Shape;152;p3"/>
          <p:cNvSpPr txBox="1"/>
          <p:nvPr/>
        </p:nvSpPr>
        <p:spPr>
          <a:xfrm>
            <a:off x="4708545" y="4185280"/>
            <a:ext cx="2871427" cy="369332"/>
          </a:xfrm>
          <a:prstGeom prst="rect">
            <a:avLst/>
          </a:prstGeom>
          <a:blipFill rotWithShape="1">
            <a:blip r:embed="rId7">
              <a:alphaModFix/>
            </a:blip>
            <a:stretch>
              <a:fillRect l="-1753" t="-6450" r="-1315" b="-35481"/>
            </a:stretch>
          </a:blip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grpSp>
        <p:nvGrpSpPr>
          <p:cNvPr id="153" name="Google Shape;153;p3"/>
          <p:cNvGrpSpPr/>
          <p:nvPr/>
        </p:nvGrpSpPr>
        <p:grpSpPr>
          <a:xfrm>
            <a:off x="8257237" y="3865915"/>
            <a:ext cx="3433685" cy="1864403"/>
            <a:chOff x="8257237" y="3865915"/>
            <a:chExt cx="3433685" cy="1864403"/>
          </a:xfrm>
        </p:grpSpPr>
        <p:grpSp>
          <p:nvGrpSpPr>
            <p:cNvPr id="154" name="Google Shape;154;p3"/>
            <p:cNvGrpSpPr/>
            <p:nvPr/>
          </p:nvGrpSpPr>
          <p:grpSpPr>
            <a:xfrm>
              <a:off x="8257237" y="3865915"/>
              <a:ext cx="3433685" cy="1730321"/>
              <a:chOff x="8307113" y="3849298"/>
              <a:chExt cx="3433685" cy="1730321"/>
            </a:xfrm>
          </p:grpSpPr>
          <p:sp>
            <p:nvSpPr>
              <p:cNvPr id="155" name="Google Shape;155;p3"/>
              <p:cNvSpPr txBox="1"/>
              <p:nvPr/>
            </p:nvSpPr>
            <p:spPr>
              <a:xfrm>
                <a:off x="10303618" y="4483094"/>
                <a:ext cx="3129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FFFF00"/>
                    </a:solidFill>
                    <a:latin typeface="Times New Roman"/>
                    <a:ea typeface="Times New Roman"/>
                    <a:cs typeface="Times New Roman"/>
                    <a:sym typeface="Times New Roman"/>
                  </a:rPr>
                  <a:t>b</a:t>
                </a:r>
                <a:endParaRPr/>
              </a:p>
            </p:txBody>
          </p:sp>
          <p:sp>
            <p:nvSpPr>
              <p:cNvPr id="156" name="Google Shape;156;p3"/>
              <p:cNvSpPr txBox="1"/>
              <p:nvPr/>
            </p:nvSpPr>
            <p:spPr>
              <a:xfrm>
                <a:off x="8641172" y="4610080"/>
                <a:ext cx="30441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rgbClr val="FFFF00"/>
                    </a:solidFill>
                    <a:latin typeface="Times New Roman"/>
                    <a:ea typeface="Times New Roman"/>
                    <a:cs typeface="Times New Roman"/>
                    <a:sym typeface="Times New Roman"/>
                  </a:rPr>
                  <a:t>c</a:t>
                </a:r>
                <a:endParaRPr/>
              </a:p>
            </p:txBody>
          </p:sp>
          <p:grpSp>
            <p:nvGrpSpPr>
              <p:cNvPr id="157" name="Google Shape;157;p3"/>
              <p:cNvGrpSpPr/>
              <p:nvPr/>
            </p:nvGrpSpPr>
            <p:grpSpPr>
              <a:xfrm>
                <a:off x="8534377" y="4161038"/>
                <a:ext cx="2871418" cy="1259708"/>
                <a:chOff x="8534377" y="4161038"/>
                <a:chExt cx="2871418" cy="1259708"/>
              </a:xfrm>
            </p:grpSpPr>
            <p:cxnSp>
              <p:nvCxnSpPr>
                <p:cNvPr id="158" name="Google Shape;158;p3"/>
                <p:cNvCxnSpPr/>
                <p:nvPr/>
              </p:nvCxnSpPr>
              <p:spPr>
                <a:xfrm>
                  <a:off x="8534377" y="5415640"/>
                  <a:ext cx="2871418" cy="5106"/>
                </a:xfrm>
                <a:prstGeom prst="straightConnector1">
                  <a:avLst/>
                </a:prstGeom>
                <a:noFill/>
                <a:ln w="19050" cap="flat" cmpd="sng">
                  <a:solidFill>
                    <a:srgbClr val="FFFF00"/>
                  </a:solidFill>
                  <a:prstDash val="solid"/>
                  <a:miter lim="800000"/>
                  <a:headEnd type="none" w="sm" len="sm"/>
                  <a:tailEnd type="none" w="sm" len="sm"/>
                </a:ln>
              </p:spPr>
            </p:cxnSp>
            <p:sp>
              <p:nvSpPr>
                <p:cNvPr id="159" name="Google Shape;159;p3"/>
                <p:cNvSpPr/>
                <p:nvPr/>
              </p:nvSpPr>
              <p:spPr>
                <a:xfrm rot="1920865">
                  <a:off x="9315592" y="4187037"/>
                  <a:ext cx="86174" cy="84441"/>
                </a:xfrm>
                <a:prstGeom prst="rect">
                  <a:avLst/>
                </a:prstGeom>
                <a:no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160" name="Google Shape;160;p3"/>
                <p:cNvCxnSpPr/>
                <p:nvPr/>
              </p:nvCxnSpPr>
              <p:spPr>
                <a:xfrm rot="10800000" flipH="1">
                  <a:off x="8543593" y="4161038"/>
                  <a:ext cx="793974" cy="1249665"/>
                </a:xfrm>
                <a:prstGeom prst="straightConnector1">
                  <a:avLst/>
                </a:prstGeom>
                <a:noFill/>
                <a:ln w="19050" cap="flat" cmpd="sng">
                  <a:solidFill>
                    <a:srgbClr val="FFFF00"/>
                  </a:solidFill>
                  <a:prstDash val="solid"/>
                  <a:miter lim="800000"/>
                  <a:headEnd type="none" w="sm" len="sm"/>
                  <a:tailEnd type="none" w="sm" len="sm"/>
                </a:ln>
              </p:spPr>
            </p:cxnSp>
            <p:cxnSp>
              <p:nvCxnSpPr>
                <p:cNvPr id="161" name="Google Shape;161;p3"/>
                <p:cNvCxnSpPr/>
                <p:nvPr/>
              </p:nvCxnSpPr>
              <p:spPr>
                <a:xfrm>
                  <a:off x="9333022" y="4164431"/>
                  <a:ext cx="2066994" cy="1252103"/>
                </a:xfrm>
                <a:prstGeom prst="straightConnector1">
                  <a:avLst/>
                </a:prstGeom>
                <a:noFill/>
                <a:ln w="19050" cap="flat" cmpd="sng">
                  <a:solidFill>
                    <a:srgbClr val="FFFF00"/>
                  </a:solidFill>
                  <a:prstDash val="solid"/>
                  <a:miter lim="800000"/>
                  <a:headEnd type="none" w="sm" len="sm"/>
                  <a:tailEnd type="none" w="sm" len="sm"/>
                </a:ln>
              </p:spPr>
            </p:cxnSp>
          </p:grpSp>
          <p:sp>
            <p:nvSpPr>
              <p:cNvPr id="162" name="Google Shape;162;p3"/>
              <p:cNvSpPr/>
              <p:nvPr/>
            </p:nvSpPr>
            <p:spPr>
              <a:xfrm>
                <a:off x="9206507" y="3849298"/>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163" name="Google Shape;163;p3"/>
              <p:cNvSpPr/>
              <p:nvPr/>
            </p:nvSpPr>
            <p:spPr>
              <a:xfrm>
                <a:off x="11408656" y="5241065"/>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164" name="Google Shape;164;p3"/>
              <p:cNvSpPr/>
              <p:nvPr/>
            </p:nvSpPr>
            <p:spPr>
              <a:xfrm>
                <a:off x="8307113" y="5241065"/>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grpSp>
        <p:sp>
          <p:nvSpPr>
            <p:cNvPr id="165" name="Google Shape;165;p3"/>
            <p:cNvSpPr txBox="1"/>
            <p:nvPr/>
          </p:nvSpPr>
          <p:spPr>
            <a:xfrm>
              <a:off x="9624846" y="5360986"/>
              <a:ext cx="30441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rgbClr val="FFFF00"/>
                  </a:solidFill>
                  <a:latin typeface="Times New Roman"/>
                  <a:ea typeface="Times New Roman"/>
                  <a:cs typeface="Times New Roman"/>
                  <a:sym typeface="Times New Roman"/>
                </a:rPr>
                <a:t>a</a:t>
              </a:r>
              <a:endParaRP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p:cTn id="7" dur="500"/>
                                        <p:tgtEl>
                                          <p:spTgt spid="1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fade">
                                      <p:cBhvr>
                                        <p:cTn id="12" dur="500"/>
                                        <p:tgtEl>
                                          <p:spTgt spid="146"/>
                                        </p:tgtEl>
                                      </p:cBhvr>
                                    </p:animEffect>
                                  </p:childTnLst>
                                </p:cTn>
                              </p:par>
                              <p:par>
                                <p:cTn id="13" presetID="10" presetClass="entr" presetSubtype="0" fill="hold" nodeType="withEffect">
                                  <p:stCondLst>
                                    <p:cond delay="0"/>
                                  </p:stCondLst>
                                  <p:childTnLst>
                                    <p:set>
                                      <p:cBhvr>
                                        <p:cTn id="14" dur="1" fill="hold">
                                          <p:stCondLst>
                                            <p:cond delay="0"/>
                                          </p:stCondLst>
                                        </p:cTn>
                                        <p:tgtEl>
                                          <p:spTgt spid="147"/>
                                        </p:tgtEl>
                                        <p:attrNameLst>
                                          <p:attrName>style.visibility</p:attrName>
                                        </p:attrNameLst>
                                      </p:cBhvr>
                                      <p:to>
                                        <p:strVal val="visible"/>
                                      </p:to>
                                    </p:set>
                                    <p:animEffect transition="in" filter="fade">
                                      <p:cBhvr>
                                        <p:cTn id="15" dur="500"/>
                                        <p:tgtEl>
                                          <p:spTgt spid="14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8"/>
                                        </p:tgtEl>
                                        <p:attrNameLst>
                                          <p:attrName>style.visibility</p:attrName>
                                        </p:attrNameLst>
                                      </p:cBhvr>
                                      <p:to>
                                        <p:strVal val="visible"/>
                                      </p:to>
                                    </p:set>
                                    <p:animEffect transition="in" filter="fade">
                                      <p:cBhvr>
                                        <p:cTn id="20" dur="1000"/>
                                        <p:tgtEl>
                                          <p:spTgt spid="14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3"/>
                                        </p:tgtEl>
                                        <p:attrNameLst>
                                          <p:attrName>style.visibility</p:attrName>
                                        </p:attrNameLst>
                                      </p:cBhvr>
                                      <p:to>
                                        <p:strVal val="visible"/>
                                      </p:to>
                                    </p:set>
                                    <p:animEffect transition="in" filter="fade">
                                      <p:cBhvr>
                                        <p:cTn id="25" dur="500"/>
                                        <p:tgtEl>
                                          <p:spTgt spid="15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50"/>
                                        </p:tgtEl>
                                        <p:attrNameLst>
                                          <p:attrName>style.visibility</p:attrName>
                                        </p:attrNameLst>
                                      </p:cBhvr>
                                      <p:to>
                                        <p:strVal val="visible"/>
                                      </p:to>
                                    </p:set>
                                    <p:animEffect transition="in" filter="fade">
                                      <p:cBhvr>
                                        <p:cTn id="30" dur="500"/>
                                        <p:tgtEl>
                                          <p:spTgt spid="15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9"/>
                                        </p:tgtEl>
                                        <p:attrNameLst>
                                          <p:attrName>style.visibility</p:attrName>
                                        </p:attrNameLst>
                                      </p:cBhvr>
                                      <p:to>
                                        <p:strVal val="visible"/>
                                      </p:to>
                                    </p:set>
                                    <p:animEffect transition="in" filter="fade">
                                      <p:cBhvr>
                                        <p:cTn id="35" dur="500"/>
                                        <p:tgtEl>
                                          <p:spTgt spid="14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52"/>
                                        </p:tgtEl>
                                        <p:attrNameLst>
                                          <p:attrName>style.visibility</p:attrName>
                                        </p:attrNameLst>
                                      </p:cBhvr>
                                      <p:to>
                                        <p:strVal val="visible"/>
                                      </p:to>
                                    </p:set>
                                    <p:animEffect transition="in" filter="fade">
                                      <p:cBhvr>
                                        <p:cTn id="40" dur="500"/>
                                        <p:tgtEl>
                                          <p:spTgt spid="15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51"/>
                                        </p:tgtEl>
                                        <p:attrNameLst>
                                          <p:attrName>style.visibility</p:attrName>
                                        </p:attrNameLst>
                                      </p:cBhvr>
                                      <p:to>
                                        <p:strVal val="visible"/>
                                      </p:to>
                                    </p:set>
                                    <p:animEffect transition="in" filter="fade">
                                      <p:cBhvr>
                                        <p:cTn id="45" dur="5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Google Shape;171;p4"/>
          <p:cNvPicPr preferRelativeResize="0"/>
          <p:nvPr/>
        </p:nvPicPr>
        <p:blipFill rotWithShape="1">
          <a:blip r:embed="rId3">
            <a:alphaModFix/>
          </a:blip>
          <a:srcRect b="461"/>
          <a:stretch/>
        </p:blipFill>
        <p:spPr>
          <a:xfrm>
            <a:off x="33464" y="-14198"/>
            <a:ext cx="12172930" cy="6856718"/>
          </a:xfrm>
          <a:prstGeom prst="rect">
            <a:avLst/>
          </a:prstGeom>
          <a:noFill/>
          <a:ln>
            <a:noFill/>
          </a:ln>
        </p:spPr>
      </p:pic>
      <p:sp>
        <p:nvSpPr>
          <p:cNvPr id="172" name="Google Shape;172;p4"/>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pic>
        <p:nvPicPr>
          <p:cNvPr id="173" name="Google Shape;173;p4" descr="ag_plane"/>
          <p:cNvPicPr preferRelativeResize="0"/>
          <p:nvPr/>
        </p:nvPicPr>
        <p:blipFill rotWithShape="1">
          <a:blip r:embed="rId4">
            <a:alphaModFix/>
          </a:blip>
          <a:srcRect/>
          <a:stretch/>
        </p:blipFill>
        <p:spPr>
          <a:xfrm rot="3720767">
            <a:off x="7808502" y="2813446"/>
            <a:ext cx="572483" cy="4315781"/>
          </a:xfrm>
          <a:prstGeom prst="rect">
            <a:avLst/>
          </a:prstGeom>
          <a:noFill/>
          <a:ln>
            <a:noFill/>
          </a:ln>
        </p:spPr>
      </p:pic>
      <p:pic>
        <p:nvPicPr>
          <p:cNvPr id="174" name="Google Shape;174;p4"/>
          <p:cNvPicPr preferRelativeResize="0"/>
          <p:nvPr/>
        </p:nvPicPr>
        <p:blipFill rotWithShape="1">
          <a:blip r:embed="rId5">
            <a:alphaModFix/>
          </a:blip>
          <a:srcRect/>
          <a:stretch/>
        </p:blipFill>
        <p:spPr>
          <a:xfrm>
            <a:off x="3581400" y="5301670"/>
            <a:ext cx="542221" cy="603316"/>
          </a:xfrm>
          <a:prstGeom prst="rect">
            <a:avLst/>
          </a:prstGeom>
          <a:noFill/>
          <a:ln>
            <a:noFill/>
          </a:ln>
        </p:spPr>
      </p:pic>
      <p:pic>
        <p:nvPicPr>
          <p:cNvPr id="175" name="Google Shape;175;p4" descr="avion5"/>
          <p:cNvPicPr preferRelativeResize="0"/>
          <p:nvPr/>
        </p:nvPicPr>
        <p:blipFill rotWithShape="1">
          <a:blip r:embed="rId6">
            <a:alphaModFix/>
          </a:blip>
          <a:srcRect/>
          <a:stretch/>
        </p:blipFill>
        <p:spPr>
          <a:xfrm>
            <a:off x="2514600" y="3712583"/>
            <a:ext cx="7543800" cy="2503487"/>
          </a:xfrm>
          <a:prstGeom prst="rect">
            <a:avLst/>
          </a:prstGeom>
          <a:noFill/>
          <a:ln>
            <a:noFill/>
          </a:ln>
        </p:spPr>
      </p:pic>
      <p:sp>
        <p:nvSpPr>
          <p:cNvPr id="176" name="Google Shape;176;p4"/>
          <p:cNvSpPr/>
          <p:nvPr/>
        </p:nvSpPr>
        <p:spPr>
          <a:xfrm>
            <a:off x="2533132" y="3681239"/>
            <a:ext cx="7463476" cy="1616327"/>
          </a:xfrm>
          <a:prstGeom prst="rect">
            <a:avLst/>
          </a:prstGeom>
          <a:gradFill>
            <a:gsLst>
              <a:gs pos="0">
                <a:schemeClr val="lt1"/>
              </a:gs>
              <a:gs pos="50000">
                <a:srgbClr val="CCFFFF"/>
              </a:gs>
              <a:gs pos="100000">
                <a:schemeClr val="lt1"/>
              </a:gs>
            </a:gsLst>
            <a:lin ang="54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 name="Google Shape;177;p4"/>
          <p:cNvSpPr txBox="1"/>
          <p:nvPr/>
        </p:nvSpPr>
        <p:spPr>
          <a:xfrm>
            <a:off x="2514600" y="6133520"/>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a:t>
            </a:r>
            <a:endParaRPr/>
          </a:p>
        </p:txBody>
      </p:sp>
      <p:cxnSp>
        <p:nvCxnSpPr>
          <p:cNvPr id="178" name="Google Shape;178;p4"/>
          <p:cNvCxnSpPr/>
          <p:nvPr/>
        </p:nvCxnSpPr>
        <p:spPr>
          <a:xfrm>
            <a:off x="8193974" y="4321370"/>
            <a:ext cx="1629" cy="1905000"/>
          </a:xfrm>
          <a:prstGeom prst="straightConnector1">
            <a:avLst/>
          </a:prstGeom>
          <a:noFill/>
          <a:ln w="38100" cap="flat" cmpd="sng">
            <a:solidFill>
              <a:srgbClr val="FF0000"/>
            </a:solidFill>
            <a:prstDash val="solid"/>
            <a:round/>
            <a:headEnd type="none" w="sm" len="sm"/>
            <a:tailEnd type="none" w="sm" len="sm"/>
          </a:ln>
        </p:spPr>
      </p:cxnSp>
      <p:sp>
        <p:nvSpPr>
          <p:cNvPr id="179" name="Google Shape;179;p4"/>
          <p:cNvSpPr txBox="1"/>
          <p:nvPr/>
        </p:nvSpPr>
        <p:spPr>
          <a:xfrm>
            <a:off x="8215392" y="4183316"/>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accent1"/>
                </a:solidFill>
                <a:latin typeface="Times New Roman"/>
                <a:ea typeface="Times New Roman"/>
                <a:cs typeface="Times New Roman"/>
                <a:sym typeface="Times New Roman"/>
              </a:rPr>
              <a:t>B</a:t>
            </a:r>
            <a:endParaRPr/>
          </a:p>
        </p:txBody>
      </p:sp>
      <p:sp>
        <p:nvSpPr>
          <p:cNvPr id="180" name="Google Shape;180;p4"/>
          <p:cNvSpPr txBox="1"/>
          <p:nvPr/>
        </p:nvSpPr>
        <p:spPr>
          <a:xfrm>
            <a:off x="8001000" y="6209720"/>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H</a:t>
            </a:r>
            <a:endParaRPr/>
          </a:p>
        </p:txBody>
      </p:sp>
      <p:grpSp>
        <p:nvGrpSpPr>
          <p:cNvPr id="181" name="Google Shape;181;p4"/>
          <p:cNvGrpSpPr/>
          <p:nvPr/>
        </p:nvGrpSpPr>
        <p:grpSpPr>
          <a:xfrm>
            <a:off x="2851150" y="4311070"/>
            <a:ext cx="5334000" cy="1905000"/>
            <a:chOff x="548" y="768"/>
            <a:chExt cx="3360" cy="1200"/>
          </a:xfrm>
        </p:grpSpPr>
        <p:sp>
          <p:nvSpPr>
            <p:cNvPr id="182" name="Google Shape;182;p4"/>
            <p:cNvSpPr/>
            <p:nvPr/>
          </p:nvSpPr>
          <p:spPr>
            <a:xfrm flipH="1">
              <a:off x="548" y="768"/>
              <a:ext cx="3360" cy="1200"/>
            </a:xfrm>
            <a:prstGeom prst="rtTriangle">
              <a:avLst/>
            </a:prstGeom>
            <a:solidFill>
              <a:schemeClr val="accent3"/>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cxnSp>
          <p:nvCxnSpPr>
            <p:cNvPr id="183" name="Google Shape;183;p4"/>
            <p:cNvCxnSpPr/>
            <p:nvPr/>
          </p:nvCxnSpPr>
          <p:spPr>
            <a:xfrm rot="10800000">
              <a:off x="3744" y="1824"/>
              <a:ext cx="144" cy="0"/>
            </a:xfrm>
            <a:prstGeom prst="straightConnector1">
              <a:avLst/>
            </a:prstGeom>
            <a:solidFill>
              <a:schemeClr val="accent3"/>
            </a:solidFill>
            <a:ln w="38100" cap="flat" cmpd="sng">
              <a:solidFill>
                <a:schemeClr val="dk1"/>
              </a:solidFill>
              <a:prstDash val="solid"/>
              <a:round/>
              <a:headEnd type="none" w="med" len="med"/>
              <a:tailEnd type="none" w="med" len="med"/>
            </a:ln>
          </p:spPr>
        </p:cxnSp>
        <p:cxnSp>
          <p:nvCxnSpPr>
            <p:cNvPr id="184" name="Google Shape;184;p4"/>
            <p:cNvCxnSpPr/>
            <p:nvPr/>
          </p:nvCxnSpPr>
          <p:spPr>
            <a:xfrm>
              <a:off x="3744" y="1824"/>
              <a:ext cx="0" cy="144"/>
            </a:xfrm>
            <a:prstGeom prst="straightConnector1">
              <a:avLst/>
            </a:prstGeom>
            <a:solidFill>
              <a:schemeClr val="accent3"/>
            </a:solidFill>
            <a:ln w="38100" cap="flat" cmpd="sng">
              <a:solidFill>
                <a:schemeClr val="dk1"/>
              </a:solidFill>
              <a:prstDash val="solid"/>
              <a:round/>
              <a:headEnd type="none" w="med" len="med"/>
              <a:tailEnd type="none" w="med" len="med"/>
            </a:ln>
          </p:spPr>
        </p:cxnSp>
      </p:grpSp>
      <p:cxnSp>
        <p:nvCxnSpPr>
          <p:cNvPr id="185" name="Google Shape;185;p4"/>
          <p:cNvCxnSpPr/>
          <p:nvPr/>
        </p:nvCxnSpPr>
        <p:spPr>
          <a:xfrm rot="10800000" flipH="1">
            <a:off x="2821395" y="4311070"/>
            <a:ext cx="5372580" cy="1877974"/>
          </a:xfrm>
          <a:prstGeom prst="straightConnector1">
            <a:avLst/>
          </a:prstGeom>
          <a:noFill/>
          <a:ln w="38100" cap="flat" cmpd="sng">
            <a:solidFill>
              <a:schemeClr val="dk1"/>
            </a:solidFill>
            <a:prstDash val="dash"/>
            <a:round/>
            <a:headEnd type="none" w="med" len="med"/>
            <a:tailEnd type="triangle" w="med" len="med"/>
          </a:ln>
        </p:spPr>
      </p:cxnSp>
      <p:sp>
        <p:nvSpPr>
          <p:cNvPr id="186" name="Google Shape;186;p4"/>
          <p:cNvSpPr/>
          <p:nvPr/>
        </p:nvSpPr>
        <p:spPr>
          <a:xfrm rot="2158733">
            <a:off x="2923737" y="5894249"/>
            <a:ext cx="515938" cy="515938"/>
          </a:xfrm>
          <a:custGeom>
            <a:avLst/>
            <a:gdLst/>
            <a:ahLst/>
            <a:cxnLst/>
            <a:rect l="l" t="t" r="r" b="b"/>
            <a:pathLst>
              <a:path w="17692" h="17518" fill="none" extrusionOk="0">
                <a:moveTo>
                  <a:pt x="12636" y="-1"/>
                </a:moveTo>
                <a:cubicBezTo>
                  <a:pt x="14596" y="1413"/>
                  <a:pt x="16305" y="3146"/>
                  <a:pt x="17691" y="5126"/>
                </a:cubicBezTo>
              </a:path>
              <a:path w="17692" h="17518" extrusionOk="0">
                <a:moveTo>
                  <a:pt x="12636" y="-1"/>
                </a:moveTo>
                <a:cubicBezTo>
                  <a:pt x="14596" y="1413"/>
                  <a:pt x="16305" y="3146"/>
                  <a:pt x="17691" y="5126"/>
                </a:cubicBezTo>
                <a:lnTo>
                  <a:pt x="0" y="17518"/>
                </a:lnTo>
                <a:lnTo>
                  <a:pt x="12636" y="-1"/>
                </a:lnTo>
                <a:close/>
              </a:path>
            </a:pathLst>
          </a:custGeom>
          <a:solidFill>
            <a:srgbClr val="FF6600"/>
          </a:solid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87" name="Google Shape;187;p4"/>
          <p:cNvGrpSpPr/>
          <p:nvPr/>
        </p:nvGrpSpPr>
        <p:grpSpPr>
          <a:xfrm>
            <a:off x="1991584" y="4753645"/>
            <a:ext cx="2443299" cy="1710377"/>
            <a:chOff x="267" y="1392"/>
            <a:chExt cx="1539" cy="1077"/>
          </a:xfrm>
        </p:grpSpPr>
        <p:pic>
          <p:nvPicPr>
            <p:cNvPr id="188" name="Google Shape;188;p4" descr="avion2"/>
            <p:cNvPicPr preferRelativeResize="0"/>
            <p:nvPr/>
          </p:nvPicPr>
          <p:blipFill rotWithShape="1">
            <a:blip r:embed="rId7">
              <a:alphaModFix/>
            </a:blip>
            <a:srcRect/>
            <a:stretch/>
          </p:blipFill>
          <p:spPr>
            <a:xfrm rot="-1165964" flipH="1">
              <a:off x="486" y="1763"/>
              <a:ext cx="569" cy="630"/>
            </a:xfrm>
            <a:prstGeom prst="rect">
              <a:avLst/>
            </a:prstGeom>
            <a:noFill/>
            <a:ln>
              <a:noFill/>
            </a:ln>
          </p:spPr>
        </p:pic>
        <p:sp>
          <p:nvSpPr>
            <p:cNvPr id="189" name="Google Shape;189;p4"/>
            <p:cNvSpPr/>
            <p:nvPr/>
          </p:nvSpPr>
          <p:spPr>
            <a:xfrm rot="-1041612">
              <a:off x="284" y="1609"/>
              <a:ext cx="1505" cy="344"/>
            </a:xfrm>
            <a:prstGeom prst="cloudCallout">
              <a:avLst>
                <a:gd name="adj1" fmla="val 880755"/>
                <a:gd name="adj2" fmla="val -1293815"/>
              </a:avLst>
            </a:prstGeom>
            <a:gradFill>
              <a:gsLst>
                <a:gs pos="0">
                  <a:srgbClr val="CCFFFF"/>
                </a:gs>
                <a:gs pos="100000">
                  <a:schemeClr val="lt1"/>
                </a:gs>
              </a:gsLst>
              <a:path path="circle">
                <a:fillToRect t="100000" r="100000"/>
              </a:path>
              <a:tileRect l="-100000" b="-100000"/>
            </a:gra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v =500km/h</a:t>
              </a:r>
              <a:endParaRPr/>
            </a:p>
          </p:txBody>
        </p:sp>
      </p:grpSp>
      <p:sp>
        <p:nvSpPr>
          <p:cNvPr id="190" name="Google Shape;190;p4"/>
          <p:cNvSpPr txBox="1"/>
          <p:nvPr/>
        </p:nvSpPr>
        <p:spPr>
          <a:xfrm>
            <a:off x="5410200" y="3618920"/>
            <a:ext cx="18288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dk1"/>
                </a:solidFill>
                <a:latin typeface="Times New Roman"/>
                <a:ea typeface="Times New Roman"/>
                <a:cs typeface="Times New Roman"/>
                <a:sym typeface="Times New Roman"/>
              </a:rPr>
              <a:t>t = 1,2 phút</a:t>
            </a:r>
            <a:endParaRPr sz="2400" b="1">
              <a:solidFill>
                <a:schemeClr val="dk1"/>
              </a:solidFill>
              <a:latin typeface="Times New Roman"/>
              <a:ea typeface="Times New Roman"/>
              <a:cs typeface="Times New Roman"/>
              <a:sym typeface="Times New Roman"/>
            </a:endParaRPr>
          </a:p>
        </p:txBody>
      </p:sp>
      <p:pic>
        <p:nvPicPr>
          <p:cNvPr id="191" name="Google Shape;191;p4" descr="Cau hoi"/>
          <p:cNvPicPr preferRelativeResize="0"/>
          <p:nvPr/>
        </p:nvPicPr>
        <p:blipFill rotWithShape="1">
          <a:blip r:embed="rId8">
            <a:alphaModFix/>
          </a:blip>
          <a:srcRect/>
          <a:stretch/>
        </p:blipFill>
        <p:spPr>
          <a:xfrm>
            <a:off x="8164105" y="4869912"/>
            <a:ext cx="557213" cy="609600"/>
          </a:xfrm>
          <a:prstGeom prst="rect">
            <a:avLst/>
          </a:prstGeom>
          <a:noFill/>
          <a:ln>
            <a:noFill/>
          </a:ln>
        </p:spPr>
      </p:pic>
      <p:sp>
        <p:nvSpPr>
          <p:cNvPr id="192" name="Google Shape;192;p4"/>
          <p:cNvSpPr/>
          <p:nvPr/>
        </p:nvSpPr>
        <p:spPr>
          <a:xfrm>
            <a:off x="450164" y="1729352"/>
            <a:ext cx="11268223"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lt1"/>
                </a:solidFill>
                <a:latin typeface="Times New Roman"/>
                <a:ea typeface="Times New Roman"/>
                <a:cs typeface="Times New Roman"/>
                <a:sym typeface="Times New Roman"/>
              </a:rPr>
              <a:t>* Ví dụ 1.  </a:t>
            </a:r>
            <a:r>
              <a:rPr lang="en-US" sz="2800">
                <a:solidFill>
                  <a:srgbClr val="FFFF00"/>
                </a:solidFill>
                <a:latin typeface="Times New Roman"/>
                <a:ea typeface="Times New Roman"/>
                <a:cs typeface="Times New Roman"/>
                <a:sym typeface="Times New Roman"/>
              </a:rPr>
              <a:t>Một chiếc máy bay bay lên với vận tốc 500km/h. Đường bay lên tạo với phương nằm ngang một góc 30</a:t>
            </a:r>
            <a:r>
              <a:rPr lang="en-US" sz="2800" baseline="30000">
                <a:solidFill>
                  <a:srgbClr val="FFFF00"/>
                </a:solidFill>
                <a:latin typeface="Times New Roman"/>
                <a:ea typeface="Times New Roman"/>
                <a:cs typeface="Times New Roman"/>
                <a:sym typeface="Times New Roman"/>
              </a:rPr>
              <a:t>0</a:t>
            </a:r>
            <a:r>
              <a:rPr lang="en-US" sz="2800">
                <a:solidFill>
                  <a:srgbClr val="FFFF00"/>
                </a:solidFill>
                <a:latin typeface="Times New Roman"/>
                <a:ea typeface="Times New Roman"/>
                <a:cs typeface="Times New Roman"/>
                <a:sym typeface="Times New Roman"/>
              </a:rPr>
              <a:t>. Hỏi sau 1,2 phút máy bay lên cao được bao nhiêu kilômét theo phương thẳng đứng?</a:t>
            </a:r>
            <a:endParaRPr sz="2800">
              <a:solidFill>
                <a:srgbClr val="FFFF00"/>
              </a:solidFill>
              <a:latin typeface="Calibri"/>
              <a:ea typeface="Calibri"/>
              <a:cs typeface="Calibri"/>
              <a:sym typeface="Calibri"/>
            </a:endParaRPr>
          </a:p>
        </p:txBody>
      </p:sp>
      <p:sp>
        <p:nvSpPr>
          <p:cNvPr id="193" name="Google Shape;193;p4"/>
          <p:cNvSpPr/>
          <p:nvPr/>
        </p:nvSpPr>
        <p:spPr>
          <a:xfrm>
            <a:off x="3434511" y="5904398"/>
            <a:ext cx="623824" cy="375552"/>
          </a:xfrm>
          <a:prstGeom prst="rect">
            <a:avLst/>
          </a:prstGeom>
          <a:blipFill rotWithShape="1">
            <a:blip r:embed="rId9">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2"/>
                                        </p:tgtEl>
                                        <p:attrNameLst>
                                          <p:attrName>style.visibility</p:attrName>
                                        </p:attrNameLst>
                                      </p:cBhvr>
                                      <p:to>
                                        <p:strVal val="visible"/>
                                      </p:to>
                                    </p:set>
                                    <p:animEffect transition="in" filter="fade">
                                      <p:cBhvr>
                                        <p:cTn id="7" dur="500"/>
                                        <p:tgtEl>
                                          <p:spTgt spid="19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3"/>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7"/>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75"/>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76"/>
                                        </p:tgtEl>
                                        <p:attrNameLst>
                                          <p:attrName>style.visibility</p:attrName>
                                        </p:attrNameLst>
                                      </p:cBhvr>
                                      <p:to>
                                        <p:strVal val="visible"/>
                                      </p:to>
                                    </p:set>
                                  </p:childTnLst>
                                </p:cTn>
                              </p:par>
                              <p:par>
                                <p:cTn id="18" presetID="10" presetClass="entr" presetSubtype="0" fill="hold" nodeType="withEffect">
                                  <p:stCondLst>
                                    <p:cond delay="0"/>
                                  </p:stCondLst>
                                  <p:childTnLst>
                                    <p:set>
                                      <p:cBhvr>
                                        <p:cTn id="19" dur="1" fill="hold">
                                          <p:stCondLst>
                                            <p:cond delay="0"/>
                                          </p:stCondLst>
                                        </p:cTn>
                                        <p:tgtEl>
                                          <p:spTgt spid="173"/>
                                        </p:tgtEl>
                                        <p:attrNameLst>
                                          <p:attrName>style.visibility</p:attrName>
                                        </p:attrNameLst>
                                      </p:cBhvr>
                                      <p:to>
                                        <p:strVal val="visible"/>
                                      </p:to>
                                    </p:set>
                                    <p:animEffect transition="in" filter="fade">
                                      <p:cBhvr>
                                        <p:cTn id="20" dur="2800"/>
                                        <p:tgtEl>
                                          <p:spTgt spid="173"/>
                                        </p:tgtEl>
                                      </p:cBhvr>
                                    </p:animEffect>
                                  </p:childTnLst>
                                </p:cTn>
                              </p:par>
                              <p:par>
                                <p:cTn id="21" presetID="1" presetClass="entr" presetSubtype="0" fill="hold" nodeType="withEffect">
                                  <p:stCondLst>
                                    <p:cond delay="0"/>
                                  </p:stCondLst>
                                  <p:childTnLst>
                                    <p:set>
                                      <p:cBhvr>
                                        <p:cTn id="22" dur="1" fill="hold">
                                          <p:stCondLst>
                                            <p:cond delay="0"/>
                                          </p:stCondLst>
                                        </p:cTn>
                                        <p:tgtEl>
                                          <p:spTgt spid="1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0"/>
                                        </p:tgtEl>
                                        <p:attrNameLst>
                                          <p:attrName>style.visibility</p:attrName>
                                        </p:attrNameLst>
                                      </p:cBhvr>
                                      <p:to>
                                        <p:strVal val="visible"/>
                                      </p:to>
                                    </p:set>
                                  </p:childTnLst>
                                </p:cTn>
                              </p:par>
                              <p:par>
                                <p:cTn id="27" presetID="23" presetClass="entr" presetSubtype="16" fill="hold" nodeType="withEffect">
                                  <p:stCondLst>
                                    <p:cond delay="0"/>
                                  </p:stCondLst>
                                  <p:childTnLst>
                                    <p:set>
                                      <p:cBhvr>
                                        <p:cTn id="28" dur="1" fill="hold">
                                          <p:stCondLst>
                                            <p:cond delay="0"/>
                                          </p:stCondLst>
                                        </p:cTn>
                                        <p:tgtEl>
                                          <p:spTgt spid="190"/>
                                        </p:tgtEl>
                                        <p:attrNameLst>
                                          <p:attrName>style.visibility</p:attrName>
                                        </p:attrNameLst>
                                      </p:cBhvr>
                                      <p:to>
                                        <p:strVal val="visible"/>
                                      </p:to>
                                    </p:set>
                                    <p:anim calcmode="lin" valueType="num">
                                      <p:cBhvr additive="base">
                                        <p:cTn id="29" dur="2000"/>
                                        <p:tgtEl>
                                          <p:spTgt spid="190"/>
                                        </p:tgtEl>
                                        <p:attrNameLst>
                                          <p:attrName>ppt_w</p:attrName>
                                        </p:attrNameLst>
                                      </p:cBhvr>
                                      <p:tavLst>
                                        <p:tav tm="0">
                                          <p:val>
                                            <p:strVal val="0"/>
                                          </p:val>
                                        </p:tav>
                                        <p:tav tm="100000">
                                          <p:val>
                                            <p:strVal val="#ppt_w"/>
                                          </p:val>
                                        </p:tav>
                                      </p:tavLst>
                                    </p:anim>
                                    <p:anim calcmode="lin" valueType="num">
                                      <p:cBhvr additive="base">
                                        <p:cTn id="30" dur="2000"/>
                                        <p:tgtEl>
                                          <p:spTgt spid="190"/>
                                        </p:tgtEl>
                                        <p:attrNameLst>
                                          <p:attrName>ppt_h</p:attrName>
                                        </p:attrNameLst>
                                      </p:cBhvr>
                                      <p:tavLst>
                                        <p:tav tm="0">
                                          <p:val>
                                            <p:strVal val="0"/>
                                          </p:val>
                                        </p:tav>
                                        <p:tav tm="100000">
                                          <p:val>
                                            <p:strVal val="#ppt_h"/>
                                          </p:val>
                                        </p:tav>
                                      </p:tavLst>
                                    </p:anim>
                                  </p:childTnLst>
                                </p:cTn>
                              </p:par>
                              <p:par>
                                <p:cTn id="31" presetID="10" presetClass="entr" presetSubtype="0" fill="hold" nodeType="withEffect">
                                  <p:stCondLst>
                                    <p:cond delay="0"/>
                                  </p:stCondLst>
                                  <p:childTnLst>
                                    <p:set>
                                      <p:cBhvr>
                                        <p:cTn id="32" dur="1" fill="hold">
                                          <p:stCondLst>
                                            <p:cond delay="0"/>
                                          </p:stCondLst>
                                        </p:cTn>
                                        <p:tgtEl>
                                          <p:spTgt spid="193"/>
                                        </p:tgtEl>
                                        <p:attrNameLst>
                                          <p:attrName>style.visibility</p:attrName>
                                        </p:attrNameLst>
                                      </p:cBhvr>
                                      <p:to>
                                        <p:strVal val="visible"/>
                                      </p:to>
                                    </p:set>
                                    <p:animEffect transition="in" filter="fade">
                                      <p:cBhvr>
                                        <p:cTn id="33" dur="5000"/>
                                        <p:tgtEl>
                                          <p:spTgt spid="193"/>
                                        </p:tgtEl>
                                      </p:cBhvr>
                                    </p:animEffect>
                                  </p:childTnLst>
                                </p:cTn>
                              </p:par>
                              <p:par>
                                <p:cTn id="34" presetID="10" presetClass="entr" presetSubtype="0" fill="hold" nodeType="withEffect">
                                  <p:stCondLst>
                                    <p:cond delay="0"/>
                                  </p:stCondLst>
                                  <p:childTnLst>
                                    <p:set>
                                      <p:cBhvr>
                                        <p:cTn id="35" dur="1" fill="hold">
                                          <p:stCondLst>
                                            <p:cond delay="0"/>
                                          </p:stCondLst>
                                        </p:cTn>
                                        <p:tgtEl>
                                          <p:spTgt spid="186"/>
                                        </p:tgtEl>
                                        <p:attrNameLst>
                                          <p:attrName>style.visibility</p:attrName>
                                        </p:attrNameLst>
                                      </p:cBhvr>
                                      <p:to>
                                        <p:strVal val="visible"/>
                                      </p:to>
                                    </p:set>
                                    <p:animEffect transition="in" filter="fade">
                                      <p:cBhvr>
                                        <p:cTn id="36" dur="500"/>
                                        <p:tgtEl>
                                          <p:spTgt spid="186"/>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7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79"/>
                                        </p:tgtEl>
                                        <p:attrNameLst>
                                          <p:attrName>style.visibility</p:attrName>
                                        </p:attrNameLst>
                                      </p:cBhvr>
                                      <p:to>
                                        <p:strVal val="visible"/>
                                      </p:to>
                                    </p:set>
                                    <p:animEffect transition="in" filter="fade">
                                      <p:cBhvr>
                                        <p:cTn id="45" dur="500"/>
                                        <p:tgtEl>
                                          <p:spTgt spid="17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78"/>
                                        </p:tgtEl>
                                        <p:attrNameLst>
                                          <p:attrName>style.visibility</p:attrName>
                                        </p:attrNameLst>
                                      </p:cBhvr>
                                      <p:to>
                                        <p:strVal val="visible"/>
                                      </p:to>
                                    </p:set>
                                    <p:animEffect transition="in" filter="fade">
                                      <p:cBhvr>
                                        <p:cTn id="50" dur="500"/>
                                        <p:tgtEl>
                                          <p:spTgt spid="178"/>
                                        </p:tgtEl>
                                      </p:cBhvr>
                                    </p:animEffect>
                                  </p:childTnLst>
                                </p:cTn>
                              </p:par>
                              <p:par>
                                <p:cTn id="51" presetID="10" presetClass="entr" presetSubtype="0" fill="hold" nodeType="withEffect">
                                  <p:stCondLst>
                                    <p:cond delay="0"/>
                                  </p:stCondLst>
                                  <p:childTnLst>
                                    <p:set>
                                      <p:cBhvr>
                                        <p:cTn id="52" dur="1" fill="hold">
                                          <p:stCondLst>
                                            <p:cond delay="0"/>
                                          </p:stCondLst>
                                        </p:cTn>
                                        <p:tgtEl>
                                          <p:spTgt spid="180"/>
                                        </p:tgtEl>
                                        <p:attrNameLst>
                                          <p:attrName>style.visibility</p:attrName>
                                        </p:attrNameLst>
                                      </p:cBhvr>
                                      <p:to>
                                        <p:strVal val="visible"/>
                                      </p:to>
                                    </p:set>
                                    <p:animEffect transition="in" filter="fade">
                                      <p:cBhvr>
                                        <p:cTn id="53" dur="500"/>
                                        <p:tgtEl>
                                          <p:spTgt spid="180"/>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9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nodeType="clickEffect">
                                  <p:stCondLst>
                                    <p:cond delay="0"/>
                                  </p:stCondLst>
                                  <p:childTnLst>
                                    <p:set>
                                      <p:cBhvr>
                                        <p:cTn id="61" dur="1" fill="hold">
                                          <p:stCondLst>
                                            <p:cond delay="0"/>
                                          </p:stCondLst>
                                        </p:cTn>
                                        <p:tgtEl>
                                          <p:spTgt spid="181"/>
                                        </p:tgtEl>
                                        <p:attrNameLst>
                                          <p:attrName>style.visibility</p:attrName>
                                        </p:attrNameLst>
                                      </p:cBhvr>
                                      <p:to>
                                        <p:strVal val="visible"/>
                                      </p:to>
                                    </p:set>
                                    <p:anim calcmode="lin" valueType="num">
                                      <p:cBhvr additive="base">
                                        <p:cTn id="62" dur="2000"/>
                                        <p:tgtEl>
                                          <p:spTgt spid="181"/>
                                        </p:tgtEl>
                                        <p:attrNameLst>
                                          <p:attrName>ppt_w</p:attrName>
                                        </p:attrNameLst>
                                      </p:cBhvr>
                                      <p:tavLst>
                                        <p:tav tm="0">
                                          <p:val>
                                            <p:strVal val="0"/>
                                          </p:val>
                                        </p:tav>
                                        <p:tav tm="100000">
                                          <p:val>
                                            <p:strVal val="#ppt_w"/>
                                          </p:val>
                                        </p:tav>
                                      </p:tavLst>
                                    </p:anim>
                                    <p:anim calcmode="lin" valueType="num">
                                      <p:cBhvr additive="base">
                                        <p:cTn id="63" dur="2000"/>
                                        <p:tgtEl>
                                          <p:spTgt spid="18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pic>
        <p:nvPicPr>
          <p:cNvPr id="199" name="Google Shape;199;p5"/>
          <p:cNvPicPr preferRelativeResize="0"/>
          <p:nvPr/>
        </p:nvPicPr>
        <p:blipFill rotWithShape="1">
          <a:blip r:embed="rId3">
            <a:alphaModFix/>
          </a:blip>
          <a:srcRect b="461"/>
          <a:stretch/>
        </p:blipFill>
        <p:spPr>
          <a:xfrm>
            <a:off x="31567" y="1282"/>
            <a:ext cx="12172930" cy="6856718"/>
          </a:xfrm>
          <a:prstGeom prst="rect">
            <a:avLst/>
          </a:prstGeom>
          <a:noFill/>
          <a:ln>
            <a:noFill/>
          </a:ln>
        </p:spPr>
      </p:pic>
      <p:sp>
        <p:nvSpPr>
          <p:cNvPr id="200" name="Google Shape;200;p5"/>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201" name="Google Shape;201;p5"/>
          <p:cNvSpPr txBox="1"/>
          <p:nvPr/>
        </p:nvSpPr>
        <p:spPr>
          <a:xfrm>
            <a:off x="4441877" y="3559130"/>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a:t>
            </a:r>
            <a:endParaRPr/>
          </a:p>
        </p:txBody>
      </p:sp>
      <p:cxnSp>
        <p:nvCxnSpPr>
          <p:cNvPr id="202" name="Google Shape;202;p5"/>
          <p:cNvCxnSpPr/>
          <p:nvPr/>
        </p:nvCxnSpPr>
        <p:spPr>
          <a:xfrm flipH="1">
            <a:off x="10091382" y="1775678"/>
            <a:ext cx="543" cy="1866002"/>
          </a:xfrm>
          <a:prstGeom prst="straightConnector1">
            <a:avLst/>
          </a:prstGeom>
          <a:noFill/>
          <a:ln w="38100" cap="flat" cmpd="sng">
            <a:solidFill>
              <a:srgbClr val="FF0000"/>
            </a:solidFill>
            <a:prstDash val="solid"/>
            <a:round/>
            <a:headEnd type="none" w="sm" len="sm"/>
            <a:tailEnd type="none" w="sm" len="sm"/>
          </a:ln>
        </p:spPr>
      </p:cxnSp>
      <p:sp>
        <p:nvSpPr>
          <p:cNvPr id="203" name="Google Shape;203;p5"/>
          <p:cNvSpPr txBox="1"/>
          <p:nvPr/>
        </p:nvSpPr>
        <p:spPr>
          <a:xfrm>
            <a:off x="10142665" y="1622993"/>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a:t>
            </a:r>
            <a:endParaRPr/>
          </a:p>
        </p:txBody>
      </p:sp>
      <p:sp>
        <p:nvSpPr>
          <p:cNvPr id="204" name="Google Shape;204;p5"/>
          <p:cNvSpPr txBox="1"/>
          <p:nvPr/>
        </p:nvSpPr>
        <p:spPr>
          <a:xfrm>
            <a:off x="9928273" y="3649397"/>
            <a:ext cx="457200"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H</a:t>
            </a:r>
            <a:endParaRPr/>
          </a:p>
        </p:txBody>
      </p:sp>
      <p:grpSp>
        <p:nvGrpSpPr>
          <p:cNvPr id="205" name="Google Shape;205;p5"/>
          <p:cNvGrpSpPr/>
          <p:nvPr/>
        </p:nvGrpSpPr>
        <p:grpSpPr>
          <a:xfrm>
            <a:off x="4746673" y="1750747"/>
            <a:ext cx="5334000" cy="1905000"/>
            <a:chOff x="528" y="768"/>
            <a:chExt cx="3360" cy="1200"/>
          </a:xfrm>
        </p:grpSpPr>
        <p:sp>
          <p:nvSpPr>
            <p:cNvPr id="206" name="Google Shape;206;p5"/>
            <p:cNvSpPr/>
            <p:nvPr/>
          </p:nvSpPr>
          <p:spPr>
            <a:xfrm flipH="1">
              <a:off x="528" y="768"/>
              <a:ext cx="3360" cy="1200"/>
            </a:xfrm>
            <a:prstGeom prst="rtTriangle">
              <a:avLst/>
            </a:prstGeom>
            <a:solidFill>
              <a:schemeClr val="accent3"/>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cxnSp>
          <p:nvCxnSpPr>
            <p:cNvPr id="207" name="Google Shape;207;p5"/>
            <p:cNvCxnSpPr/>
            <p:nvPr/>
          </p:nvCxnSpPr>
          <p:spPr>
            <a:xfrm rot="10800000">
              <a:off x="3744" y="1824"/>
              <a:ext cx="144" cy="0"/>
            </a:xfrm>
            <a:prstGeom prst="straightConnector1">
              <a:avLst/>
            </a:prstGeom>
            <a:solidFill>
              <a:schemeClr val="accent3"/>
            </a:solidFill>
            <a:ln w="38100" cap="flat" cmpd="sng">
              <a:solidFill>
                <a:schemeClr val="dk1"/>
              </a:solidFill>
              <a:prstDash val="solid"/>
              <a:round/>
              <a:headEnd type="none" w="med" len="med"/>
              <a:tailEnd type="none" w="med" len="med"/>
            </a:ln>
          </p:spPr>
        </p:cxnSp>
        <p:cxnSp>
          <p:nvCxnSpPr>
            <p:cNvPr id="208" name="Google Shape;208;p5"/>
            <p:cNvCxnSpPr/>
            <p:nvPr/>
          </p:nvCxnSpPr>
          <p:spPr>
            <a:xfrm>
              <a:off x="3744" y="1824"/>
              <a:ext cx="0" cy="144"/>
            </a:xfrm>
            <a:prstGeom prst="straightConnector1">
              <a:avLst/>
            </a:prstGeom>
            <a:solidFill>
              <a:schemeClr val="accent3"/>
            </a:solidFill>
            <a:ln w="38100" cap="flat" cmpd="sng">
              <a:solidFill>
                <a:schemeClr val="dk1"/>
              </a:solidFill>
              <a:prstDash val="solid"/>
              <a:round/>
              <a:headEnd type="none" w="med" len="med"/>
              <a:tailEnd type="none" w="med" len="med"/>
            </a:ln>
          </p:spPr>
        </p:cxnSp>
      </p:grpSp>
      <p:cxnSp>
        <p:nvCxnSpPr>
          <p:cNvPr id="209" name="Google Shape;209;p5"/>
          <p:cNvCxnSpPr/>
          <p:nvPr/>
        </p:nvCxnSpPr>
        <p:spPr>
          <a:xfrm rot="10800000" flipH="1">
            <a:off x="4899077" y="1736680"/>
            <a:ext cx="5257800" cy="1828800"/>
          </a:xfrm>
          <a:prstGeom prst="straightConnector1">
            <a:avLst/>
          </a:prstGeom>
          <a:noFill/>
          <a:ln w="38100" cap="flat" cmpd="sng">
            <a:solidFill>
              <a:schemeClr val="dk1"/>
            </a:solidFill>
            <a:prstDash val="dash"/>
            <a:round/>
            <a:headEnd type="none" w="med" len="med"/>
            <a:tailEnd type="triangle" w="med" len="med"/>
          </a:ln>
        </p:spPr>
      </p:cxnSp>
      <p:sp>
        <p:nvSpPr>
          <p:cNvPr id="210" name="Google Shape;210;p5"/>
          <p:cNvSpPr/>
          <p:nvPr/>
        </p:nvSpPr>
        <p:spPr>
          <a:xfrm rot="2158733">
            <a:off x="4910388" y="3322051"/>
            <a:ext cx="515938" cy="515938"/>
          </a:xfrm>
          <a:custGeom>
            <a:avLst/>
            <a:gdLst/>
            <a:ahLst/>
            <a:cxnLst/>
            <a:rect l="l" t="t" r="r" b="b"/>
            <a:pathLst>
              <a:path w="17692" h="17518" fill="none" extrusionOk="0">
                <a:moveTo>
                  <a:pt x="12636" y="-1"/>
                </a:moveTo>
                <a:cubicBezTo>
                  <a:pt x="14596" y="1413"/>
                  <a:pt x="16305" y="3146"/>
                  <a:pt x="17691" y="5126"/>
                </a:cubicBezTo>
              </a:path>
              <a:path w="17692" h="17518" extrusionOk="0">
                <a:moveTo>
                  <a:pt x="12636" y="-1"/>
                </a:moveTo>
                <a:cubicBezTo>
                  <a:pt x="14596" y="1413"/>
                  <a:pt x="16305" y="3146"/>
                  <a:pt x="17691" y="5126"/>
                </a:cubicBezTo>
                <a:lnTo>
                  <a:pt x="0" y="17518"/>
                </a:lnTo>
                <a:lnTo>
                  <a:pt x="12636" y="-1"/>
                </a:lnTo>
                <a:close/>
              </a:path>
            </a:pathLst>
          </a:custGeom>
          <a:solidFill>
            <a:srgbClr val="FF6600"/>
          </a:solid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1" name="Google Shape;211;p5"/>
          <p:cNvSpPr txBox="1"/>
          <p:nvPr/>
        </p:nvSpPr>
        <p:spPr>
          <a:xfrm rot="-1252800">
            <a:off x="7389384" y="1963621"/>
            <a:ext cx="1533468" cy="86177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lt1"/>
                </a:solidFill>
                <a:latin typeface="Times New Roman"/>
                <a:ea typeface="Times New Roman"/>
                <a:cs typeface="Times New Roman"/>
                <a:sym typeface="Times New Roman"/>
              </a:rPr>
              <a:t>t = 1,2 phút</a:t>
            </a:r>
            <a:endParaRPr sz="2000">
              <a:solidFill>
                <a:schemeClr val="lt1"/>
              </a:solidFill>
              <a:latin typeface="Times New Roman"/>
              <a:ea typeface="Times New Roman"/>
              <a:cs typeface="Times New Roman"/>
              <a:sym typeface="Times New Roman"/>
            </a:endParaRPr>
          </a:p>
          <a:p>
            <a:pPr marL="0" marR="0" lvl="0" indent="0" algn="l" rtl="0">
              <a:spcBef>
                <a:spcPts val="1000"/>
              </a:spcBef>
              <a:spcAft>
                <a:spcPts val="0"/>
              </a:spcAft>
              <a:buNone/>
            </a:pPr>
            <a:endParaRPr sz="2000">
              <a:solidFill>
                <a:schemeClr val="lt1"/>
              </a:solidFill>
              <a:latin typeface="Times New Roman"/>
              <a:ea typeface="Times New Roman"/>
              <a:cs typeface="Times New Roman"/>
              <a:sym typeface="Times New Roman"/>
            </a:endParaRPr>
          </a:p>
        </p:txBody>
      </p:sp>
      <p:pic>
        <p:nvPicPr>
          <p:cNvPr id="212" name="Google Shape;212;p5" descr="Cau hoi"/>
          <p:cNvPicPr preferRelativeResize="0"/>
          <p:nvPr/>
        </p:nvPicPr>
        <p:blipFill rotWithShape="1">
          <a:blip r:embed="rId4">
            <a:alphaModFix/>
          </a:blip>
          <a:srcRect/>
          <a:stretch/>
        </p:blipFill>
        <p:spPr>
          <a:xfrm>
            <a:off x="10091378" y="2309589"/>
            <a:ext cx="557213" cy="609600"/>
          </a:xfrm>
          <a:prstGeom prst="rect">
            <a:avLst/>
          </a:prstGeom>
          <a:noFill/>
          <a:ln>
            <a:noFill/>
          </a:ln>
        </p:spPr>
      </p:pic>
      <p:sp>
        <p:nvSpPr>
          <p:cNvPr id="213" name="Google Shape;213;p5"/>
          <p:cNvSpPr/>
          <p:nvPr/>
        </p:nvSpPr>
        <p:spPr>
          <a:xfrm rot="-1326784">
            <a:off x="8604140" y="1526420"/>
            <a:ext cx="1065420" cy="528863"/>
          </a:xfrm>
          <a:prstGeom prst="rect">
            <a:avLst/>
          </a:prstGeom>
          <a:blipFill rotWithShape="1">
            <a:blip r:embed="rId5">
              <a:alphaModFix/>
            </a:blip>
            <a:stretch>
              <a:fillRect r="-5262"/>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14" name="Google Shape;214;p5"/>
          <p:cNvSpPr/>
          <p:nvPr/>
        </p:nvSpPr>
        <p:spPr>
          <a:xfrm rot="-1133869">
            <a:off x="4637746" y="2667169"/>
            <a:ext cx="2389188" cy="546100"/>
          </a:xfrm>
          <a:prstGeom prst="cloudCallout">
            <a:avLst>
              <a:gd name="adj1" fmla="val 880755"/>
              <a:gd name="adj2" fmla="val -1293815"/>
            </a:avLst>
          </a:prstGeom>
          <a:gradFill>
            <a:gsLst>
              <a:gs pos="0">
                <a:srgbClr val="CCFFFF"/>
              </a:gs>
              <a:gs pos="100000">
                <a:schemeClr val="lt1"/>
              </a:gs>
            </a:gsLst>
            <a:path path="circle">
              <a:fillToRect t="100000" r="100000"/>
            </a:path>
            <a:tileRect l="-100000" b="-100000"/>
          </a:gra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 v =500km/h</a:t>
            </a:r>
            <a:endParaRPr/>
          </a:p>
        </p:txBody>
      </p:sp>
      <p:sp>
        <p:nvSpPr>
          <p:cNvPr id="215" name="Google Shape;215;p5"/>
          <p:cNvSpPr/>
          <p:nvPr/>
        </p:nvSpPr>
        <p:spPr>
          <a:xfrm>
            <a:off x="567700" y="4204042"/>
            <a:ext cx="7455582"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AB là đoạn đường máy bay bay lên trong 1,2 phút </a:t>
            </a:r>
            <a:r>
              <a:rPr lang="en-US" sz="2400">
                <a:solidFill>
                  <a:schemeClr val="dk1"/>
                </a:solidFill>
                <a:latin typeface="Times New Roman"/>
                <a:ea typeface="Times New Roman"/>
                <a:cs typeface="Times New Roman"/>
                <a:sym typeface="Times New Roman"/>
              </a:rPr>
              <a:t> </a:t>
            </a:r>
            <a:r>
              <a:rPr lang="en-US" sz="2400">
                <a:solidFill>
                  <a:schemeClr val="lt1"/>
                </a:solidFill>
                <a:latin typeface="Times New Roman"/>
                <a:ea typeface="Times New Roman"/>
                <a:cs typeface="Times New Roman"/>
                <a:sym typeface="Times New Roman"/>
              </a:rPr>
              <a:t> </a:t>
            </a:r>
            <a:endParaRPr/>
          </a:p>
        </p:txBody>
      </p:sp>
      <p:sp>
        <p:nvSpPr>
          <p:cNvPr id="216" name="Google Shape;216;p5"/>
          <p:cNvSpPr/>
          <p:nvPr/>
        </p:nvSpPr>
        <p:spPr>
          <a:xfrm>
            <a:off x="7815367" y="4051067"/>
            <a:ext cx="4039311" cy="786177"/>
          </a:xfrm>
          <a:prstGeom prst="rect">
            <a:avLst/>
          </a:prstGeom>
          <a:blipFill rotWithShape="1">
            <a:blip r:embed="rId6">
              <a:alphaModFix/>
            </a:blip>
            <a:stretch>
              <a:fillRect b="-6347"/>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17" name="Google Shape;217;p5"/>
          <p:cNvSpPr/>
          <p:nvPr/>
        </p:nvSpPr>
        <p:spPr>
          <a:xfrm>
            <a:off x="584313" y="4988730"/>
            <a:ext cx="3166251"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∆ABH vuông tại H, có:</a:t>
            </a:r>
            <a:endParaRPr/>
          </a:p>
        </p:txBody>
      </p:sp>
      <p:sp>
        <p:nvSpPr>
          <p:cNvPr id="218" name="Google Shape;218;p5"/>
          <p:cNvSpPr/>
          <p:nvPr/>
        </p:nvSpPr>
        <p:spPr>
          <a:xfrm>
            <a:off x="3632597" y="5007412"/>
            <a:ext cx="2247154" cy="461665"/>
          </a:xfrm>
          <a:prstGeom prst="rect">
            <a:avLst/>
          </a:prstGeom>
          <a:blipFill rotWithShape="1">
            <a:blip r:embed="rId7">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19" name="Google Shape;219;p5"/>
          <p:cNvSpPr/>
          <p:nvPr/>
        </p:nvSpPr>
        <p:spPr>
          <a:xfrm>
            <a:off x="5798739" y="5002799"/>
            <a:ext cx="2028568" cy="461665"/>
          </a:xfrm>
          <a:prstGeom prst="rect">
            <a:avLst/>
          </a:prstGeom>
          <a:blipFill rotWithShape="1">
            <a:blip r:embed="rId8">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20" name="Google Shape;220;p5"/>
          <p:cNvSpPr/>
          <p:nvPr/>
        </p:nvSpPr>
        <p:spPr>
          <a:xfrm>
            <a:off x="7681469" y="4930117"/>
            <a:ext cx="2373278" cy="613886"/>
          </a:xfrm>
          <a:prstGeom prst="rect">
            <a:avLst/>
          </a:prstGeom>
          <a:blipFill rotWithShape="1">
            <a:blip r:embed="rId9">
              <a:alphaModFix/>
            </a:blip>
            <a:stretch>
              <a:fillRect r="-3190" b="-10203"/>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21" name="Google Shape;221;p5"/>
          <p:cNvSpPr/>
          <p:nvPr/>
        </p:nvSpPr>
        <p:spPr>
          <a:xfrm>
            <a:off x="595690" y="5649908"/>
            <a:ext cx="8767144"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Vậy sau 1,2 phút máy bay lên cao được 5km theo phương thẳng đứng.</a:t>
            </a:r>
            <a:endParaRPr/>
          </a:p>
        </p:txBody>
      </p:sp>
      <p:sp>
        <p:nvSpPr>
          <p:cNvPr id="222" name="Google Shape;222;p5"/>
          <p:cNvSpPr/>
          <p:nvPr/>
        </p:nvSpPr>
        <p:spPr>
          <a:xfrm>
            <a:off x="761595" y="1682817"/>
            <a:ext cx="1745927"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chemeClr val="lt1"/>
                </a:solidFill>
                <a:latin typeface="Times New Roman"/>
                <a:ea typeface="Times New Roman"/>
                <a:cs typeface="Times New Roman"/>
                <a:sym typeface="Times New Roman"/>
              </a:rPr>
              <a:t>* Ví dụ 1. </a:t>
            </a:r>
            <a:endParaRPr sz="2800">
              <a:solidFill>
                <a:schemeClr val="lt1"/>
              </a:solidFill>
              <a:latin typeface="Calibri"/>
              <a:ea typeface="Calibri"/>
              <a:cs typeface="Calibri"/>
              <a:sym typeface="Calibri"/>
            </a:endParaRPr>
          </a:p>
        </p:txBody>
      </p:sp>
      <p:sp>
        <p:nvSpPr>
          <p:cNvPr id="223" name="Google Shape;223;p5"/>
          <p:cNvSpPr/>
          <p:nvPr/>
        </p:nvSpPr>
        <p:spPr>
          <a:xfrm>
            <a:off x="5393943" y="3315578"/>
            <a:ext cx="623824" cy="375552"/>
          </a:xfrm>
          <a:prstGeom prst="rect">
            <a:avLst/>
          </a:prstGeom>
          <a:blipFill rotWithShape="1">
            <a:blip r:embed="rId10">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24" name="Google Shape;224;p5"/>
          <p:cNvSpPr/>
          <p:nvPr/>
        </p:nvSpPr>
        <p:spPr>
          <a:xfrm>
            <a:off x="6808075" y="4148302"/>
            <a:ext cx="1205779" cy="616194"/>
          </a:xfrm>
          <a:prstGeom prst="rect">
            <a:avLst/>
          </a:prstGeom>
          <a:blipFill rotWithShape="1">
            <a:blip r:embed="rId11">
              <a:alphaModFix/>
            </a:blip>
            <a:stretch>
              <a:fillRect l="-8332" b="-9998"/>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
                                        </p:tgtEl>
                                        <p:attrNameLst>
                                          <p:attrName>style.visibility</p:attrName>
                                        </p:attrNameLst>
                                      </p:cBhvr>
                                      <p:to>
                                        <p:strVal val="visible"/>
                                      </p:to>
                                    </p:set>
                                    <p:animEffect transition="in" filter="fade">
                                      <p:cBhvr>
                                        <p:cTn id="7" dur="500"/>
                                        <p:tgtEl>
                                          <p:spTgt spid="2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3"/>
                                        </p:tgtEl>
                                        <p:attrNameLst>
                                          <p:attrName>style.visibility</p:attrName>
                                        </p:attrNameLst>
                                      </p:cBhvr>
                                      <p:to>
                                        <p:strVal val="visible"/>
                                      </p:to>
                                    </p:set>
                                    <p:animEffect transition="in" filter="fade">
                                      <p:cBhvr>
                                        <p:cTn id="12" dur="500"/>
                                        <p:tgtEl>
                                          <p:spTgt spid="213"/>
                                        </p:tgtEl>
                                      </p:cBhvr>
                                    </p:animEffect>
                                  </p:childTnLst>
                                </p:cTn>
                              </p:par>
                              <p:par>
                                <p:cTn id="13" presetID="10" presetClass="entr" presetSubtype="0" fill="hold" nodeType="withEffect">
                                  <p:stCondLst>
                                    <p:cond delay="0"/>
                                  </p:stCondLst>
                                  <p:childTnLst>
                                    <p:set>
                                      <p:cBhvr>
                                        <p:cTn id="14" dur="1" fill="hold">
                                          <p:stCondLst>
                                            <p:cond delay="0"/>
                                          </p:stCondLst>
                                        </p:cTn>
                                        <p:tgtEl>
                                          <p:spTgt spid="224"/>
                                        </p:tgtEl>
                                        <p:attrNameLst>
                                          <p:attrName>style.visibility</p:attrName>
                                        </p:attrNameLst>
                                      </p:cBhvr>
                                      <p:to>
                                        <p:strVal val="visible"/>
                                      </p:to>
                                    </p:set>
                                    <p:animEffect transition="in" filter="fade">
                                      <p:cBhvr>
                                        <p:cTn id="15" dur="500"/>
                                        <p:tgtEl>
                                          <p:spTgt spid="22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16"/>
                                        </p:tgtEl>
                                        <p:attrNameLst>
                                          <p:attrName>style.visibility</p:attrName>
                                        </p:attrNameLst>
                                      </p:cBhvr>
                                      <p:to>
                                        <p:strVal val="visible"/>
                                      </p:to>
                                    </p:set>
                                    <p:animEffect transition="in" filter="fade">
                                      <p:cBhvr>
                                        <p:cTn id="20" dur="500"/>
                                        <p:tgtEl>
                                          <p:spTgt spid="21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17"/>
                                        </p:tgtEl>
                                        <p:attrNameLst>
                                          <p:attrName>style.visibility</p:attrName>
                                        </p:attrNameLst>
                                      </p:cBhvr>
                                      <p:to>
                                        <p:strVal val="visible"/>
                                      </p:to>
                                    </p:set>
                                    <p:animEffect transition="in" filter="fade">
                                      <p:cBhvr>
                                        <p:cTn id="25" dur="500"/>
                                        <p:tgtEl>
                                          <p:spTgt spid="21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18"/>
                                        </p:tgtEl>
                                        <p:attrNameLst>
                                          <p:attrName>style.visibility</p:attrName>
                                        </p:attrNameLst>
                                      </p:cBhvr>
                                      <p:to>
                                        <p:strVal val="visible"/>
                                      </p:to>
                                    </p:set>
                                    <p:animEffect transition="in" filter="fade">
                                      <p:cBhvr>
                                        <p:cTn id="30" dur="500"/>
                                        <p:tgtEl>
                                          <p:spTgt spid="21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19"/>
                                        </p:tgtEl>
                                        <p:attrNameLst>
                                          <p:attrName>style.visibility</p:attrName>
                                        </p:attrNameLst>
                                      </p:cBhvr>
                                      <p:to>
                                        <p:strVal val="visible"/>
                                      </p:to>
                                    </p:set>
                                    <p:animEffect transition="in" filter="fade">
                                      <p:cBhvr>
                                        <p:cTn id="35" dur="500"/>
                                        <p:tgtEl>
                                          <p:spTgt spid="21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20"/>
                                        </p:tgtEl>
                                        <p:attrNameLst>
                                          <p:attrName>style.visibility</p:attrName>
                                        </p:attrNameLst>
                                      </p:cBhvr>
                                      <p:to>
                                        <p:strVal val="visible"/>
                                      </p:to>
                                    </p:set>
                                    <p:animEffect transition="in" filter="fade">
                                      <p:cBhvr>
                                        <p:cTn id="40" dur="500"/>
                                        <p:tgtEl>
                                          <p:spTgt spid="220"/>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21"/>
                                        </p:tgtEl>
                                        <p:attrNameLst>
                                          <p:attrName>style.visibility</p:attrName>
                                        </p:attrNameLst>
                                      </p:cBhvr>
                                      <p:to>
                                        <p:strVal val="visible"/>
                                      </p:to>
                                    </p:set>
                                    <p:anim calcmode="lin" valueType="num">
                                      <p:cBhvr additive="base">
                                        <p:cTn id="45" dur="500"/>
                                        <p:tgtEl>
                                          <p:spTgt spid="2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pic>
        <p:nvPicPr>
          <p:cNvPr id="230" name="Google Shape;230;p6"/>
          <p:cNvPicPr preferRelativeResize="0"/>
          <p:nvPr/>
        </p:nvPicPr>
        <p:blipFill rotWithShape="1">
          <a:blip r:embed="rId3">
            <a:alphaModFix/>
          </a:blip>
          <a:srcRect b="461"/>
          <a:stretch/>
        </p:blipFill>
        <p:spPr>
          <a:xfrm>
            <a:off x="9535" y="17132"/>
            <a:ext cx="12172930" cy="6856718"/>
          </a:xfrm>
          <a:prstGeom prst="rect">
            <a:avLst/>
          </a:prstGeom>
          <a:noFill/>
          <a:ln>
            <a:noFill/>
          </a:ln>
        </p:spPr>
      </p:pic>
      <p:sp>
        <p:nvSpPr>
          <p:cNvPr id="231" name="Google Shape;231;p6"/>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232" name="Google Shape;232;p6"/>
          <p:cNvSpPr/>
          <p:nvPr/>
        </p:nvSpPr>
        <p:spPr>
          <a:xfrm>
            <a:off x="647113" y="1715312"/>
            <a:ext cx="7047916"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lt1"/>
                </a:solidFill>
                <a:latin typeface="Times New Roman"/>
                <a:ea typeface="Times New Roman"/>
                <a:cs typeface="Times New Roman"/>
                <a:sym typeface="Times New Roman"/>
              </a:rPr>
              <a:t>* Ví dụ 2. </a:t>
            </a:r>
            <a:r>
              <a:rPr lang="en-US" sz="2400">
                <a:solidFill>
                  <a:srgbClr val="FFFF00"/>
                </a:solidFill>
                <a:latin typeface="Times New Roman"/>
                <a:ea typeface="Times New Roman"/>
                <a:cs typeface="Times New Roman"/>
                <a:sym typeface="Times New Roman"/>
              </a:rPr>
              <a:t>Một chiếc thang dài 3m. Cần đặt chân thang cách chân tường một khoảng bằng bao nhiêu để nó tạo được với mặt đất một góc “an toàn” 65</a:t>
            </a:r>
            <a:r>
              <a:rPr lang="en-US" sz="2400" baseline="30000">
                <a:solidFill>
                  <a:srgbClr val="FFFF00"/>
                </a:solidFill>
                <a:latin typeface="Times New Roman"/>
                <a:ea typeface="Times New Roman"/>
                <a:cs typeface="Times New Roman"/>
                <a:sym typeface="Times New Roman"/>
              </a:rPr>
              <a:t>0  </a:t>
            </a:r>
            <a:r>
              <a:rPr lang="en-US" sz="2400">
                <a:solidFill>
                  <a:srgbClr val="FFFF00"/>
                </a:solidFill>
                <a:latin typeface="Times New Roman"/>
                <a:ea typeface="Times New Roman"/>
                <a:cs typeface="Times New Roman"/>
                <a:sym typeface="Times New Roman"/>
              </a:rPr>
              <a:t>(tức là đảm bảo thang không bị đổ khi sử dụng)?</a:t>
            </a:r>
            <a:endParaRPr sz="2400">
              <a:solidFill>
                <a:srgbClr val="FFFF00"/>
              </a:solidFill>
              <a:latin typeface="Calibri"/>
              <a:ea typeface="Calibri"/>
              <a:cs typeface="Calibri"/>
              <a:sym typeface="Calibri"/>
            </a:endParaRPr>
          </a:p>
        </p:txBody>
      </p:sp>
      <p:pic>
        <p:nvPicPr>
          <p:cNvPr id="233" name="Google Shape;233;p6"/>
          <p:cNvPicPr preferRelativeResize="0"/>
          <p:nvPr/>
        </p:nvPicPr>
        <p:blipFill rotWithShape="1">
          <a:blip r:embed="rId4">
            <a:alphaModFix/>
          </a:blip>
          <a:srcRect l="8890" t="11656" r="17870"/>
          <a:stretch/>
        </p:blipFill>
        <p:spPr>
          <a:xfrm>
            <a:off x="7962313" y="1547444"/>
            <a:ext cx="3756075" cy="4637844"/>
          </a:xfrm>
          <a:prstGeom prst="rect">
            <a:avLst/>
          </a:prstGeom>
          <a:noFill/>
          <a:ln>
            <a:noFill/>
          </a:ln>
        </p:spPr>
      </p:pic>
      <p:grpSp>
        <p:nvGrpSpPr>
          <p:cNvPr id="234" name="Google Shape;234;p6"/>
          <p:cNvGrpSpPr/>
          <p:nvPr/>
        </p:nvGrpSpPr>
        <p:grpSpPr>
          <a:xfrm>
            <a:off x="8701319" y="1759836"/>
            <a:ext cx="1950270" cy="4295131"/>
            <a:chOff x="4953000" y="2562869"/>
            <a:chExt cx="2057400" cy="4295131"/>
          </a:xfrm>
        </p:grpSpPr>
        <p:sp>
          <p:nvSpPr>
            <p:cNvPr id="235" name="Google Shape;235;p6"/>
            <p:cNvSpPr txBox="1"/>
            <p:nvPr/>
          </p:nvSpPr>
          <p:spPr>
            <a:xfrm>
              <a:off x="6278082" y="2562869"/>
              <a:ext cx="6096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1"/>
                  </a:solidFill>
                  <a:latin typeface="Times New Roman"/>
                  <a:ea typeface="Times New Roman"/>
                  <a:cs typeface="Times New Roman"/>
                  <a:sym typeface="Times New Roman"/>
                </a:rPr>
                <a:t>C</a:t>
              </a:r>
              <a:endParaRPr/>
            </a:p>
          </p:txBody>
        </p:sp>
        <p:sp>
          <p:nvSpPr>
            <p:cNvPr id="236" name="Google Shape;236;p6"/>
            <p:cNvSpPr txBox="1"/>
            <p:nvPr/>
          </p:nvSpPr>
          <p:spPr>
            <a:xfrm>
              <a:off x="6400800" y="6120825"/>
              <a:ext cx="6096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1"/>
                  </a:solidFill>
                  <a:latin typeface="Times New Roman"/>
                  <a:ea typeface="Times New Roman"/>
                  <a:cs typeface="Times New Roman"/>
                  <a:sym typeface="Times New Roman"/>
                </a:rPr>
                <a:t>A</a:t>
              </a:r>
              <a:endParaRPr/>
            </a:p>
          </p:txBody>
        </p:sp>
        <p:sp>
          <p:nvSpPr>
            <p:cNvPr id="237" name="Google Shape;237;p6"/>
            <p:cNvSpPr txBox="1"/>
            <p:nvPr/>
          </p:nvSpPr>
          <p:spPr>
            <a:xfrm>
              <a:off x="4953000" y="6273225"/>
              <a:ext cx="6096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1"/>
                  </a:solidFill>
                  <a:latin typeface="Times New Roman"/>
                  <a:ea typeface="Times New Roman"/>
                  <a:cs typeface="Times New Roman"/>
                  <a:sym typeface="Times New Roman"/>
                </a:rPr>
                <a:t>B</a:t>
              </a:r>
              <a:endParaRPr/>
            </a:p>
          </p:txBody>
        </p:sp>
      </p:grpSp>
      <p:sp>
        <p:nvSpPr>
          <p:cNvPr id="238" name="Google Shape;238;p6"/>
          <p:cNvSpPr/>
          <p:nvPr/>
        </p:nvSpPr>
        <p:spPr>
          <a:xfrm rot="-4740591">
            <a:off x="8841556" y="3962248"/>
            <a:ext cx="1143000" cy="6230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rgbClr val="FFFF00"/>
                </a:solidFill>
                <a:latin typeface="Times New Roman"/>
                <a:ea typeface="Times New Roman"/>
                <a:cs typeface="Times New Roman"/>
                <a:sym typeface="Times New Roman"/>
              </a:rPr>
              <a:t>3m</a:t>
            </a:r>
            <a:endParaRPr/>
          </a:p>
        </p:txBody>
      </p:sp>
      <p:sp>
        <p:nvSpPr>
          <p:cNvPr id="239" name="Google Shape;239;p6"/>
          <p:cNvSpPr/>
          <p:nvPr/>
        </p:nvSpPr>
        <p:spPr>
          <a:xfrm>
            <a:off x="695578" y="3596025"/>
            <a:ext cx="304666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∆ABC vuông tại A, có:</a:t>
            </a:r>
            <a:endParaRPr sz="2400">
              <a:solidFill>
                <a:schemeClr val="lt1"/>
              </a:solidFill>
              <a:latin typeface="Calibri"/>
              <a:ea typeface="Calibri"/>
              <a:cs typeface="Calibri"/>
              <a:sym typeface="Calibri"/>
            </a:endParaRPr>
          </a:p>
        </p:txBody>
      </p:sp>
      <p:sp>
        <p:nvSpPr>
          <p:cNvPr id="240" name="Google Shape;240;p6"/>
          <p:cNvSpPr/>
          <p:nvPr/>
        </p:nvSpPr>
        <p:spPr>
          <a:xfrm>
            <a:off x="3536499" y="3596029"/>
            <a:ext cx="2334935" cy="461665"/>
          </a:xfrm>
          <a:prstGeom prst="rect">
            <a:avLst/>
          </a:prstGeom>
          <a:blipFill rotWithShape="1">
            <a:blip r:embed="rId5">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41" name="Google Shape;241;p6"/>
          <p:cNvSpPr/>
          <p:nvPr/>
        </p:nvSpPr>
        <p:spPr>
          <a:xfrm>
            <a:off x="5670304" y="3581957"/>
            <a:ext cx="1839286" cy="461665"/>
          </a:xfrm>
          <a:prstGeom prst="rect">
            <a:avLst/>
          </a:pr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42" name="Google Shape;242;p6"/>
          <p:cNvSpPr/>
          <p:nvPr/>
        </p:nvSpPr>
        <p:spPr>
          <a:xfrm>
            <a:off x="3245072" y="4074326"/>
            <a:ext cx="2609945" cy="461665"/>
          </a:xfrm>
          <a:prstGeom prst="rect">
            <a:avLst/>
          </a:prstGeom>
          <a:blipFill rotWithShape="1">
            <a:blip r:embed="rId7">
              <a:alphaModFix/>
            </a:blip>
            <a:stretch>
              <a:fillRect r="-970" b="-1842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43" name="Google Shape;243;p6"/>
          <p:cNvSpPr/>
          <p:nvPr/>
        </p:nvSpPr>
        <p:spPr>
          <a:xfrm>
            <a:off x="712764" y="4625144"/>
            <a:ext cx="6757336" cy="8309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 Vậy chân thang cần đặt cách chân tường một khoảng 1,27 m để nó tạo với mặt đất một góc “an toàn” 65</a:t>
            </a:r>
            <a:r>
              <a:rPr lang="en-US" sz="2400" baseline="30000">
                <a:solidFill>
                  <a:schemeClr val="lt1"/>
                </a:solidFill>
                <a:latin typeface="Times New Roman"/>
                <a:ea typeface="Times New Roman"/>
                <a:cs typeface="Times New Roman"/>
                <a:sym typeface="Times New Roman"/>
              </a:rPr>
              <a:t>0</a:t>
            </a:r>
            <a:r>
              <a:rPr lang="en-US" sz="2400">
                <a:solidFill>
                  <a:schemeClr val="lt1"/>
                </a:solidFill>
                <a:latin typeface="Times New Roman"/>
                <a:ea typeface="Times New Roman"/>
                <a:cs typeface="Times New Roman"/>
                <a:sym typeface="Times New Roman"/>
              </a:rPr>
              <a:t>.</a:t>
            </a:r>
            <a:endParaRPr/>
          </a:p>
        </p:txBody>
      </p:sp>
      <p:grpSp>
        <p:nvGrpSpPr>
          <p:cNvPr id="244" name="Google Shape;244;p6"/>
          <p:cNvGrpSpPr/>
          <p:nvPr/>
        </p:nvGrpSpPr>
        <p:grpSpPr>
          <a:xfrm>
            <a:off x="9302263" y="2330543"/>
            <a:ext cx="841665" cy="3438322"/>
            <a:chOff x="8382000" y="3276600"/>
            <a:chExt cx="841665" cy="3330578"/>
          </a:xfrm>
        </p:grpSpPr>
        <p:cxnSp>
          <p:nvCxnSpPr>
            <p:cNvPr id="245" name="Google Shape;245;p6"/>
            <p:cNvCxnSpPr/>
            <p:nvPr/>
          </p:nvCxnSpPr>
          <p:spPr>
            <a:xfrm flipH="1">
              <a:off x="8385465" y="3304309"/>
              <a:ext cx="838200" cy="3289013"/>
            </a:xfrm>
            <a:prstGeom prst="straightConnector1">
              <a:avLst/>
            </a:prstGeom>
            <a:noFill/>
            <a:ln w="57150" cap="flat" cmpd="sng">
              <a:solidFill>
                <a:srgbClr val="00B0F0"/>
              </a:solidFill>
              <a:prstDash val="solid"/>
              <a:miter lim="800000"/>
              <a:headEnd type="none" w="sm" len="sm"/>
              <a:tailEnd type="none" w="sm" len="sm"/>
            </a:ln>
          </p:spPr>
        </p:cxnSp>
        <p:grpSp>
          <p:nvGrpSpPr>
            <p:cNvPr id="246" name="Google Shape;246;p6"/>
            <p:cNvGrpSpPr/>
            <p:nvPr/>
          </p:nvGrpSpPr>
          <p:grpSpPr>
            <a:xfrm>
              <a:off x="8382000" y="3276600"/>
              <a:ext cx="838200" cy="3330578"/>
              <a:chOff x="5562600" y="3276600"/>
              <a:chExt cx="838200" cy="3330578"/>
            </a:xfrm>
          </p:grpSpPr>
          <p:cxnSp>
            <p:nvCxnSpPr>
              <p:cNvPr id="247" name="Google Shape;247;p6"/>
              <p:cNvCxnSpPr/>
              <p:nvPr/>
            </p:nvCxnSpPr>
            <p:spPr>
              <a:xfrm>
                <a:off x="6400800" y="3276600"/>
                <a:ext cx="0" cy="2996625"/>
              </a:xfrm>
              <a:prstGeom prst="straightConnector1">
                <a:avLst/>
              </a:prstGeom>
              <a:noFill/>
              <a:ln w="57150" cap="flat" cmpd="sng">
                <a:solidFill>
                  <a:srgbClr val="00B0F0"/>
                </a:solidFill>
                <a:prstDash val="solid"/>
                <a:miter lim="800000"/>
                <a:headEnd type="none" w="sm" len="sm"/>
                <a:tailEnd type="none" w="sm" len="sm"/>
              </a:ln>
            </p:spPr>
          </p:cxnSp>
          <p:cxnSp>
            <p:nvCxnSpPr>
              <p:cNvPr id="248" name="Google Shape;248;p6"/>
              <p:cNvCxnSpPr/>
              <p:nvPr/>
            </p:nvCxnSpPr>
            <p:spPr>
              <a:xfrm rot="10800000" flipH="1">
                <a:off x="5562600" y="6314790"/>
                <a:ext cx="838200" cy="292388"/>
              </a:xfrm>
              <a:prstGeom prst="straightConnector1">
                <a:avLst/>
              </a:prstGeom>
              <a:noFill/>
              <a:ln w="57150" cap="flat" cmpd="sng">
                <a:solidFill>
                  <a:srgbClr val="00B0F0"/>
                </a:solidFill>
                <a:prstDash val="solid"/>
                <a:miter lim="800000"/>
                <a:headEnd type="none" w="sm" len="sm"/>
                <a:tailEnd type="none" w="sm" len="sm"/>
              </a:ln>
            </p:spPr>
          </p:cxnSp>
        </p:gr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fade">
                                      <p:cBhvr>
                                        <p:cTn id="7" dur="500"/>
                                        <p:tgtEl>
                                          <p:spTgt spid="232"/>
                                        </p:tgtEl>
                                      </p:cBhvr>
                                    </p:animEffect>
                                  </p:childTnLst>
                                </p:cTn>
                              </p:par>
                              <p:par>
                                <p:cTn id="8" presetID="2" presetClass="entr" presetSubtype="4" fill="hold" nodeType="withEffect">
                                  <p:stCondLst>
                                    <p:cond delay="0"/>
                                  </p:stCondLst>
                                  <p:childTnLst>
                                    <p:set>
                                      <p:cBhvr>
                                        <p:cTn id="9" dur="1" fill="hold">
                                          <p:stCondLst>
                                            <p:cond delay="0"/>
                                          </p:stCondLst>
                                        </p:cTn>
                                        <p:tgtEl>
                                          <p:spTgt spid="233"/>
                                        </p:tgtEl>
                                        <p:attrNameLst>
                                          <p:attrName>style.visibility</p:attrName>
                                        </p:attrNameLst>
                                      </p:cBhvr>
                                      <p:to>
                                        <p:strVal val="visible"/>
                                      </p:to>
                                    </p:set>
                                    <p:anim calcmode="lin" valueType="num">
                                      <p:cBhvr additive="base">
                                        <p:cTn id="10" dur="500"/>
                                        <p:tgtEl>
                                          <p:spTgt spid="233"/>
                                        </p:tgtEl>
                                        <p:attrNameLst>
                                          <p:attrName>ppt_y</p:attrName>
                                        </p:attrNameLst>
                                      </p:cBhvr>
                                      <p:tavLst>
                                        <p:tav tm="0">
                                          <p:val>
                                            <p:strVal val="#ppt_y+1"/>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4"/>
                                        </p:tgtEl>
                                        <p:attrNameLst>
                                          <p:attrName>style.visibility</p:attrName>
                                        </p:attrNameLst>
                                      </p:cBhvr>
                                      <p:to>
                                        <p:strVal val="visible"/>
                                      </p:to>
                                    </p:set>
                                  </p:childTnLst>
                                </p:cTn>
                              </p:par>
                              <p:par>
                                <p:cTn id="15" presetID="23" presetClass="entr" presetSubtype="16" fill="hold" nodeType="withEffect">
                                  <p:stCondLst>
                                    <p:cond delay="0"/>
                                  </p:stCondLst>
                                  <p:childTnLst>
                                    <p:set>
                                      <p:cBhvr>
                                        <p:cTn id="16" dur="1" fill="hold">
                                          <p:stCondLst>
                                            <p:cond delay="0"/>
                                          </p:stCondLst>
                                        </p:cTn>
                                        <p:tgtEl>
                                          <p:spTgt spid="238"/>
                                        </p:tgtEl>
                                        <p:attrNameLst>
                                          <p:attrName>style.visibility</p:attrName>
                                        </p:attrNameLst>
                                      </p:cBhvr>
                                      <p:to>
                                        <p:strVal val="visible"/>
                                      </p:to>
                                    </p:set>
                                    <p:anim calcmode="lin" valueType="num">
                                      <p:cBhvr additive="base">
                                        <p:cTn id="17" dur="2000"/>
                                        <p:tgtEl>
                                          <p:spTgt spid="238"/>
                                        </p:tgtEl>
                                        <p:attrNameLst>
                                          <p:attrName>ppt_w</p:attrName>
                                        </p:attrNameLst>
                                      </p:cBhvr>
                                      <p:tavLst>
                                        <p:tav tm="0">
                                          <p:val>
                                            <p:strVal val="0"/>
                                          </p:val>
                                        </p:tav>
                                        <p:tav tm="100000">
                                          <p:val>
                                            <p:strVal val="#ppt_w"/>
                                          </p:val>
                                        </p:tav>
                                      </p:tavLst>
                                    </p:anim>
                                    <p:anim calcmode="lin" valueType="num">
                                      <p:cBhvr additive="base">
                                        <p:cTn id="18" dur="2000"/>
                                        <p:tgtEl>
                                          <p:spTgt spid="238"/>
                                        </p:tgtEl>
                                        <p:attrNameLst>
                                          <p:attrName>ppt_h</p:attrName>
                                        </p:attrNameLst>
                                      </p:cBhvr>
                                      <p:tavLst>
                                        <p:tav tm="0">
                                          <p:val>
                                            <p:str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9"/>
                                        </p:tgtEl>
                                        <p:attrNameLst>
                                          <p:attrName>style.visibility</p:attrName>
                                        </p:attrNameLst>
                                      </p:cBhvr>
                                      <p:to>
                                        <p:strVal val="visible"/>
                                      </p:to>
                                    </p:set>
                                    <p:animEffect transition="in" filter="fade">
                                      <p:cBhvr>
                                        <p:cTn id="27" dur="500"/>
                                        <p:tgtEl>
                                          <p:spTgt spid="2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0"/>
                                        </p:tgtEl>
                                        <p:attrNameLst>
                                          <p:attrName>style.visibility</p:attrName>
                                        </p:attrNameLst>
                                      </p:cBhvr>
                                      <p:to>
                                        <p:strVal val="visible"/>
                                      </p:to>
                                    </p:set>
                                    <p:animEffect transition="in" filter="fade">
                                      <p:cBhvr>
                                        <p:cTn id="32" dur="500"/>
                                        <p:tgtEl>
                                          <p:spTgt spid="24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1"/>
                                        </p:tgtEl>
                                        <p:attrNameLst>
                                          <p:attrName>style.visibility</p:attrName>
                                        </p:attrNameLst>
                                      </p:cBhvr>
                                      <p:to>
                                        <p:strVal val="visible"/>
                                      </p:to>
                                    </p:set>
                                    <p:animEffect transition="in" filter="fade">
                                      <p:cBhvr>
                                        <p:cTn id="37" dur="500"/>
                                        <p:tgtEl>
                                          <p:spTgt spid="2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2"/>
                                        </p:tgtEl>
                                        <p:attrNameLst>
                                          <p:attrName>style.visibility</p:attrName>
                                        </p:attrNameLst>
                                      </p:cBhvr>
                                      <p:to>
                                        <p:strVal val="visible"/>
                                      </p:to>
                                    </p:set>
                                    <p:animEffect transition="in" filter="fade">
                                      <p:cBhvr>
                                        <p:cTn id="42" dur="2000"/>
                                        <p:tgtEl>
                                          <p:spTgt spid="24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43"/>
                                        </p:tgtEl>
                                        <p:attrNameLst>
                                          <p:attrName>style.visibility</p:attrName>
                                        </p:attrNameLst>
                                      </p:cBhvr>
                                      <p:to>
                                        <p:strVal val="visible"/>
                                      </p:to>
                                    </p:set>
                                    <p:animEffect transition="in" filter="fade">
                                      <p:cBhvr>
                                        <p:cTn id="47" dur="500"/>
                                        <p:tgtEl>
                                          <p:spTgt spid="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7"/>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255" name="Google Shape;255;p7"/>
          <p:cNvSpPr/>
          <p:nvPr/>
        </p:nvSpPr>
        <p:spPr>
          <a:xfrm>
            <a:off x="499800" y="1432931"/>
            <a:ext cx="498660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FF00"/>
                </a:solidFill>
                <a:latin typeface="Times New Roman"/>
                <a:ea typeface="Times New Roman"/>
                <a:cs typeface="Times New Roman"/>
                <a:sym typeface="Times New Roman"/>
              </a:rPr>
              <a:t>2. Áp dụng giải tam giác vuông</a:t>
            </a:r>
            <a:endParaRPr sz="2800" b="1">
              <a:solidFill>
                <a:srgbClr val="FFFF00"/>
              </a:solidFill>
              <a:latin typeface="Times New Roman"/>
              <a:ea typeface="Times New Roman"/>
              <a:cs typeface="Times New Roman"/>
              <a:sym typeface="Times New Roman"/>
            </a:endParaRPr>
          </a:p>
        </p:txBody>
      </p:sp>
      <p:sp>
        <p:nvSpPr>
          <p:cNvPr id="256" name="Google Shape;256;p7"/>
          <p:cNvSpPr/>
          <p:nvPr/>
        </p:nvSpPr>
        <p:spPr>
          <a:xfrm>
            <a:off x="712763" y="2008543"/>
            <a:ext cx="10766474"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 Trong một tam giác vuông, nếu cho biết trước 2 cạnh hoặc một cạnh và một góc nhọn thì ta sẽ tìm được tất cả các cạnh và góc còn lại của nó. Bài toán đặt ra như thế gọi là bài toán </a:t>
            </a:r>
            <a:r>
              <a:rPr lang="en-US" sz="2400" i="1">
                <a:solidFill>
                  <a:srgbClr val="FFFF00"/>
                </a:solidFill>
                <a:latin typeface="Times New Roman"/>
                <a:ea typeface="Times New Roman"/>
                <a:cs typeface="Times New Roman"/>
                <a:sym typeface="Times New Roman"/>
              </a:rPr>
              <a:t>“Giải tam giác vuông”</a:t>
            </a:r>
            <a:endParaRPr/>
          </a:p>
        </p:txBody>
      </p:sp>
      <p:sp>
        <p:nvSpPr>
          <p:cNvPr id="257" name="Google Shape;257;p7"/>
          <p:cNvSpPr/>
          <p:nvPr/>
        </p:nvSpPr>
        <p:spPr>
          <a:xfrm>
            <a:off x="494305" y="3244334"/>
            <a:ext cx="1109649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lt1"/>
                </a:solidFill>
                <a:latin typeface="Times New Roman"/>
                <a:ea typeface="Times New Roman"/>
                <a:cs typeface="Times New Roman"/>
                <a:sym typeface="Times New Roman"/>
              </a:rPr>
              <a:t>* Ví dụ 3.  </a:t>
            </a:r>
            <a:r>
              <a:rPr lang="en-US" sz="2400">
                <a:solidFill>
                  <a:srgbClr val="FFFF00"/>
                </a:solidFill>
                <a:latin typeface="Times New Roman"/>
                <a:ea typeface="Times New Roman"/>
                <a:cs typeface="Times New Roman"/>
                <a:sym typeface="Times New Roman"/>
              </a:rPr>
              <a:t>Cho ∆ABC vuông tại A, biết AB = 5,  AC = 8. Hãy giải tam giác vuông ABC.</a:t>
            </a:r>
            <a:endParaRPr sz="2400">
              <a:solidFill>
                <a:srgbClr val="FFFF00"/>
              </a:solidFill>
              <a:latin typeface="Calibri"/>
              <a:ea typeface="Calibri"/>
              <a:cs typeface="Calibri"/>
              <a:sym typeface="Calibri"/>
            </a:endParaRPr>
          </a:p>
        </p:txBody>
      </p:sp>
      <p:cxnSp>
        <p:nvCxnSpPr>
          <p:cNvPr id="258" name="Google Shape;258;p7"/>
          <p:cNvCxnSpPr/>
          <p:nvPr/>
        </p:nvCxnSpPr>
        <p:spPr>
          <a:xfrm>
            <a:off x="9330247" y="4161656"/>
            <a:ext cx="2066994" cy="1252103"/>
          </a:xfrm>
          <a:prstGeom prst="straightConnector1">
            <a:avLst/>
          </a:prstGeom>
          <a:noFill/>
          <a:ln w="19050" cap="flat" cmpd="sng">
            <a:solidFill>
              <a:srgbClr val="FFFF00"/>
            </a:solidFill>
            <a:prstDash val="solid"/>
            <a:miter lim="800000"/>
            <a:headEnd type="none" w="sm" len="sm"/>
            <a:tailEnd type="none" w="sm" len="sm"/>
          </a:ln>
        </p:spPr>
      </p:cxnSp>
      <p:sp>
        <p:nvSpPr>
          <p:cNvPr id="259" name="Google Shape;259;p7"/>
          <p:cNvSpPr/>
          <p:nvPr/>
        </p:nvSpPr>
        <p:spPr>
          <a:xfrm>
            <a:off x="9187107" y="3863148"/>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260" name="Google Shape;260;p7"/>
          <p:cNvSpPr/>
          <p:nvPr/>
        </p:nvSpPr>
        <p:spPr>
          <a:xfrm>
            <a:off x="11389256" y="5254915"/>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261" name="Google Shape;261;p7"/>
          <p:cNvSpPr/>
          <p:nvPr/>
        </p:nvSpPr>
        <p:spPr>
          <a:xfrm>
            <a:off x="8287713" y="5254915"/>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pic>
        <p:nvPicPr>
          <p:cNvPr id="262" name="Google Shape;262;p7"/>
          <p:cNvPicPr preferRelativeResize="0"/>
          <p:nvPr/>
        </p:nvPicPr>
        <p:blipFill rotWithShape="1">
          <a:blip r:embed="rId3">
            <a:alphaModFix/>
          </a:blip>
          <a:srcRect b="461"/>
          <a:stretch/>
        </p:blipFill>
        <p:spPr>
          <a:xfrm>
            <a:off x="9535" y="1282"/>
            <a:ext cx="12172930" cy="6856718"/>
          </a:xfrm>
          <a:prstGeom prst="rect">
            <a:avLst/>
          </a:prstGeom>
          <a:noFill/>
          <a:ln>
            <a:noFill/>
          </a:ln>
        </p:spPr>
      </p:pic>
      <p:sp>
        <p:nvSpPr>
          <p:cNvPr id="263" name="Google Shape;263;p7"/>
          <p:cNvSpPr/>
          <p:nvPr/>
        </p:nvSpPr>
        <p:spPr>
          <a:xfrm>
            <a:off x="654870" y="3722631"/>
            <a:ext cx="701890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Áp dụng định lí Pytago trong ∆ABC vuông tại A, ta có:</a:t>
            </a:r>
            <a:endParaRPr sz="2400">
              <a:solidFill>
                <a:schemeClr val="dk1"/>
              </a:solidFill>
              <a:latin typeface="Calibri"/>
              <a:ea typeface="Calibri"/>
              <a:cs typeface="Calibri"/>
              <a:sym typeface="Calibri"/>
            </a:endParaRPr>
          </a:p>
        </p:txBody>
      </p:sp>
      <p:sp>
        <p:nvSpPr>
          <p:cNvPr id="264" name="Google Shape;264;p7"/>
          <p:cNvSpPr/>
          <p:nvPr/>
        </p:nvSpPr>
        <p:spPr>
          <a:xfrm>
            <a:off x="1377738" y="4268381"/>
            <a:ext cx="2626168" cy="506805"/>
          </a:xfrm>
          <a:prstGeom prst="rect">
            <a:avLst/>
          </a:prstGeom>
          <a:blipFill rotWithShape="1">
            <a:blip r:embed="rId4">
              <a:alphaModFix/>
            </a:blip>
            <a:stretch>
              <a:fillRect l="-3845" t="-2499" b="-27496"/>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65" name="Google Shape;265;p7"/>
          <p:cNvSpPr/>
          <p:nvPr/>
        </p:nvSpPr>
        <p:spPr>
          <a:xfrm>
            <a:off x="3785118" y="4266354"/>
            <a:ext cx="1533881" cy="473591"/>
          </a:xfrm>
          <a:prstGeom prst="rect">
            <a:avLst/>
          </a:prstGeom>
          <a:blipFill rotWithShape="1">
            <a:blip r:embed="rId5">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66" name="Google Shape;266;p7"/>
          <p:cNvSpPr/>
          <p:nvPr/>
        </p:nvSpPr>
        <p:spPr>
          <a:xfrm>
            <a:off x="5259877" y="4264009"/>
            <a:ext cx="1816459" cy="461665"/>
          </a:xfrm>
          <a:prstGeom prst="rect">
            <a:avLst/>
          </a:prstGeom>
          <a:blipFill rotWithShape="1">
            <a:blip r:embed="rId6">
              <a:alphaModFix/>
            </a:blip>
            <a:stretch>
              <a:fillRect r="-2081"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67" name="Google Shape;267;p7"/>
          <p:cNvSpPr/>
          <p:nvPr/>
        </p:nvSpPr>
        <p:spPr>
          <a:xfrm>
            <a:off x="756361" y="4735503"/>
            <a:ext cx="2785699" cy="715581"/>
          </a:xfrm>
          <a:prstGeom prst="rect">
            <a:avLst/>
          </a:prstGeom>
          <a:blipFill rotWithShape="1">
            <a:blip r:embed="rId7">
              <a:alphaModFix/>
            </a:blip>
            <a:stretch>
              <a:fillRect l="-3635" b="-862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68" name="Google Shape;268;p7"/>
          <p:cNvSpPr/>
          <p:nvPr/>
        </p:nvSpPr>
        <p:spPr>
          <a:xfrm>
            <a:off x="3351589" y="4751691"/>
            <a:ext cx="648639" cy="676852"/>
          </a:xfrm>
          <a:prstGeom prst="rect">
            <a:avLst/>
          </a:prstGeom>
          <a:blipFill rotWithShape="1">
            <a:blip r:embed="rId8">
              <a:alphaModFix/>
            </a:blip>
            <a:stretch>
              <a:fillRect b="-545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69" name="Google Shape;269;p7"/>
          <p:cNvSpPr/>
          <p:nvPr/>
        </p:nvSpPr>
        <p:spPr>
          <a:xfrm>
            <a:off x="3788438" y="4886527"/>
            <a:ext cx="1853140" cy="473976"/>
          </a:xfrm>
          <a:prstGeom prst="rect">
            <a:avLst/>
          </a:prstGeom>
          <a:blipFill rotWithShape="1">
            <a:blip r:embed="rId9">
              <a:alphaModFix/>
            </a:blip>
            <a:stretch>
              <a:fillRect t="-789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0" name="Google Shape;270;p7"/>
          <p:cNvSpPr/>
          <p:nvPr/>
        </p:nvSpPr>
        <p:spPr>
          <a:xfrm>
            <a:off x="882638" y="5509228"/>
            <a:ext cx="2279727" cy="473976"/>
          </a:xfrm>
          <a:prstGeom prst="rect">
            <a:avLst/>
          </a:prstGeom>
          <a:blipFill rotWithShape="1">
            <a:blip r:embed="rId10">
              <a:alphaModFix/>
            </a:blip>
            <a:stretch>
              <a:fillRect l="-4417" t="-7894"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1" name="Google Shape;271;p7"/>
          <p:cNvSpPr/>
          <p:nvPr/>
        </p:nvSpPr>
        <p:spPr>
          <a:xfrm>
            <a:off x="2948607" y="5520951"/>
            <a:ext cx="519693" cy="461665"/>
          </a:xfrm>
          <a:prstGeom prst="rect">
            <a:avLst/>
          </a:prstGeom>
          <a:blipFill rotWithShape="1">
            <a:blip r:embed="rId11">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2" name="Google Shape;272;p7"/>
          <p:cNvSpPr/>
          <p:nvPr/>
        </p:nvSpPr>
        <p:spPr>
          <a:xfrm>
            <a:off x="3330893" y="5518644"/>
            <a:ext cx="1672189" cy="473976"/>
          </a:xfrm>
          <a:prstGeom prst="rect">
            <a:avLst/>
          </a:prstGeom>
          <a:blipFill rotWithShape="1">
            <a:blip r:embed="rId12">
              <a:alphaModFix/>
            </a:blip>
            <a:stretch>
              <a:fillRect l="-751" t="-7894"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3" name="Google Shape;273;p7"/>
          <p:cNvSpPr/>
          <p:nvPr/>
        </p:nvSpPr>
        <p:spPr>
          <a:xfrm>
            <a:off x="4877038" y="5506885"/>
            <a:ext cx="1822807" cy="461665"/>
          </a:xfrm>
          <a:prstGeom prst="rect">
            <a:avLst/>
          </a:prstGeom>
          <a:blipFill rotWithShape="1">
            <a:blip r:embed="rId13">
              <a:alphaModFix/>
            </a:blip>
            <a:stretch>
              <a:fillRect t="-8106" b="-29728"/>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4" name="Google Shape;274;p7"/>
          <p:cNvSpPr/>
          <p:nvPr/>
        </p:nvSpPr>
        <p:spPr>
          <a:xfrm>
            <a:off x="6611231" y="5481090"/>
            <a:ext cx="1050737" cy="461665"/>
          </a:xfrm>
          <a:prstGeom prst="rect">
            <a:avLst/>
          </a:prstGeom>
          <a:blipFill rotWithShape="1">
            <a:blip r:embed="rId1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5" name="Google Shape;275;p7"/>
          <p:cNvSpPr/>
          <p:nvPr/>
        </p:nvSpPr>
        <p:spPr>
          <a:xfrm>
            <a:off x="950125" y="6071938"/>
            <a:ext cx="4778103" cy="473976"/>
          </a:xfrm>
          <a:prstGeom prst="rect">
            <a:avLst/>
          </a:prstGeom>
          <a:blipFill rotWithShape="1">
            <a:blip r:embed="rId15">
              <a:alphaModFix/>
            </a:blip>
            <a:stretch>
              <a:fillRect l="-1851"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6" name="Google Shape;276;p7"/>
          <p:cNvSpPr/>
          <p:nvPr/>
        </p:nvSpPr>
        <p:spPr>
          <a:xfrm>
            <a:off x="8751534" y="5574922"/>
            <a:ext cx="2657365" cy="473976"/>
          </a:xfrm>
          <a:prstGeom prst="rect">
            <a:avLst/>
          </a:prstGeom>
          <a:blipFill rotWithShape="1">
            <a:blip r:embed="rId16">
              <a:alphaModFix/>
            </a:blip>
            <a:stretch>
              <a:fillRect l="-3808"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277" name="Google Shape;277;p7"/>
          <p:cNvSpPr/>
          <p:nvPr/>
        </p:nvSpPr>
        <p:spPr>
          <a:xfrm>
            <a:off x="350529" y="3035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278" name="Google Shape;278;p7"/>
          <p:cNvSpPr/>
          <p:nvPr/>
        </p:nvSpPr>
        <p:spPr>
          <a:xfrm>
            <a:off x="569075" y="1518831"/>
            <a:ext cx="498660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FF00"/>
                </a:solidFill>
                <a:latin typeface="Times New Roman"/>
                <a:ea typeface="Times New Roman"/>
                <a:cs typeface="Times New Roman"/>
                <a:sym typeface="Times New Roman"/>
              </a:rPr>
              <a:t>2. Áp dụng giải tam giác vuông</a:t>
            </a:r>
            <a:endParaRPr sz="2800" b="1">
              <a:solidFill>
                <a:srgbClr val="FFFF00"/>
              </a:solidFill>
              <a:latin typeface="Times New Roman"/>
              <a:ea typeface="Times New Roman"/>
              <a:cs typeface="Times New Roman"/>
              <a:sym typeface="Times New Roman"/>
            </a:endParaRPr>
          </a:p>
        </p:txBody>
      </p:sp>
      <p:sp>
        <p:nvSpPr>
          <p:cNvPr id="279" name="Google Shape;279;p7"/>
          <p:cNvSpPr/>
          <p:nvPr/>
        </p:nvSpPr>
        <p:spPr>
          <a:xfrm>
            <a:off x="782038" y="2094443"/>
            <a:ext cx="10766474"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 Trong một tam giác vuông, nếu cho biết trước 2 cạnh hoặc một cạnh và một góc nhọn thì ta sẽ tìm được tất cả các cạnh và góc còn lại của nó. Bài toán đặt ra như thế gọi là bài toán </a:t>
            </a:r>
            <a:r>
              <a:rPr lang="en-US" sz="2400" i="1">
                <a:solidFill>
                  <a:srgbClr val="FFFF00"/>
                </a:solidFill>
                <a:latin typeface="Times New Roman"/>
                <a:ea typeface="Times New Roman"/>
                <a:cs typeface="Times New Roman"/>
                <a:sym typeface="Times New Roman"/>
              </a:rPr>
              <a:t>“Giải tam giác vuông”</a:t>
            </a:r>
            <a:endParaRPr/>
          </a:p>
        </p:txBody>
      </p:sp>
      <p:sp>
        <p:nvSpPr>
          <p:cNvPr id="280" name="Google Shape;280;p7"/>
          <p:cNvSpPr/>
          <p:nvPr/>
        </p:nvSpPr>
        <p:spPr>
          <a:xfrm>
            <a:off x="563580" y="3330234"/>
            <a:ext cx="1109649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dirty="0">
                <a:solidFill>
                  <a:schemeClr val="lt1"/>
                </a:solidFill>
                <a:latin typeface="Times New Roman"/>
                <a:ea typeface="Times New Roman"/>
                <a:cs typeface="Times New Roman"/>
                <a:sym typeface="Times New Roman"/>
              </a:rPr>
              <a:t>* </a:t>
            </a:r>
            <a:r>
              <a:rPr lang="en-US" sz="2400" b="1" dirty="0" err="1">
                <a:solidFill>
                  <a:schemeClr val="lt1"/>
                </a:solidFill>
                <a:latin typeface="Times New Roman"/>
                <a:ea typeface="Times New Roman"/>
                <a:cs typeface="Times New Roman"/>
                <a:sym typeface="Times New Roman"/>
              </a:rPr>
              <a:t>Ví</a:t>
            </a:r>
            <a:r>
              <a:rPr lang="en-US" sz="2400" b="1" dirty="0">
                <a:solidFill>
                  <a:schemeClr val="lt1"/>
                </a:solidFill>
                <a:latin typeface="Times New Roman"/>
                <a:ea typeface="Times New Roman"/>
                <a:cs typeface="Times New Roman"/>
                <a:sym typeface="Times New Roman"/>
              </a:rPr>
              <a:t> </a:t>
            </a:r>
            <a:r>
              <a:rPr lang="en-US" sz="2400" b="1" dirty="0" err="1">
                <a:solidFill>
                  <a:schemeClr val="lt1"/>
                </a:solidFill>
                <a:latin typeface="Times New Roman"/>
                <a:ea typeface="Times New Roman"/>
                <a:cs typeface="Times New Roman"/>
                <a:sym typeface="Times New Roman"/>
              </a:rPr>
              <a:t>dụ</a:t>
            </a:r>
            <a:r>
              <a:rPr lang="en-US" sz="2400" b="1" dirty="0">
                <a:solidFill>
                  <a:schemeClr val="lt1"/>
                </a:solidFill>
                <a:latin typeface="Times New Roman"/>
                <a:ea typeface="Times New Roman"/>
                <a:cs typeface="Times New Roman"/>
                <a:sym typeface="Times New Roman"/>
              </a:rPr>
              <a:t> 3.  </a:t>
            </a:r>
            <a:r>
              <a:rPr lang="en-US" sz="2400" dirty="0">
                <a:solidFill>
                  <a:srgbClr val="FFFF00"/>
                </a:solidFill>
                <a:latin typeface="Times New Roman"/>
                <a:ea typeface="Times New Roman"/>
                <a:cs typeface="Times New Roman"/>
                <a:sym typeface="Times New Roman"/>
              </a:rPr>
              <a:t>Cho ∆ABC </a:t>
            </a:r>
            <a:r>
              <a:rPr lang="en-US" sz="2400" dirty="0" err="1">
                <a:solidFill>
                  <a:srgbClr val="FFFF00"/>
                </a:solidFill>
                <a:latin typeface="Times New Roman"/>
                <a:ea typeface="Times New Roman"/>
                <a:cs typeface="Times New Roman"/>
                <a:sym typeface="Times New Roman"/>
              </a:rPr>
              <a:t>vuông</a:t>
            </a:r>
            <a:r>
              <a:rPr lang="en-US" sz="2400" dirty="0">
                <a:solidFill>
                  <a:srgbClr val="FFFF00"/>
                </a:solidFill>
                <a:latin typeface="Times New Roman"/>
                <a:ea typeface="Times New Roman"/>
                <a:cs typeface="Times New Roman"/>
                <a:sym typeface="Times New Roman"/>
              </a:rPr>
              <a:t> </a:t>
            </a:r>
            <a:r>
              <a:rPr lang="en-US" sz="2400" dirty="0" err="1">
                <a:solidFill>
                  <a:srgbClr val="FFFF00"/>
                </a:solidFill>
                <a:latin typeface="Times New Roman"/>
                <a:ea typeface="Times New Roman"/>
                <a:cs typeface="Times New Roman"/>
                <a:sym typeface="Times New Roman"/>
              </a:rPr>
              <a:t>tại</a:t>
            </a:r>
            <a:r>
              <a:rPr lang="en-US" sz="2400" dirty="0">
                <a:solidFill>
                  <a:srgbClr val="FFFF00"/>
                </a:solidFill>
                <a:latin typeface="Times New Roman"/>
                <a:ea typeface="Times New Roman"/>
                <a:cs typeface="Times New Roman"/>
                <a:sym typeface="Times New Roman"/>
              </a:rPr>
              <a:t> A, </a:t>
            </a:r>
            <a:r>
              <a:rPr lang="en-US" sz="2400" dirty="0" err="1">
                <a:solidFill>
                  <a:srgbClr val="FFFF00"/>
                </a:solidFill>
                <a:latin typeface="Times New Roman"/>
                <a:ea typeface="Times New Roman"/>
                <a:cs typeface="Times New Roman"/>
                <a:sym typeface="Times New Roman"/>
              </a:rPr>
              <a:t>biết</a:t>
            </a:r>
            <a:r>
              <a:rPr lang="en-US" sz="2400">
                <a:solidFill>
                  <a:srgbClr val="FFFF00"/>
                </a:solidFill>
                <a:latin typeface="Times New Roman"/>
                <a:ea typeface="Times New Roman"/>
                <a:cs typeface="Times New Roman"/>
                <a:sym typeface="Times New Roman"/>
              </a:rPr>
              <a:t> AB = 5, AC = 8. </a:t>
            </a:r>
            <a:r>
              <a:rPr lang="en-US" sz="2400" dirty="0" err="1">
                <a:solidFill>
                  <a:srgbClr val="FFFF00"/>
                </a:solidFill>
                <a:latin typeface="Times New Roman"/>
                <a:ea typeface="Times New Roman"/>
                <a:cs typeface="Times New Roman"/>
                <a:sym typeface="Times New Roman"/>
              </a:rPr>
              <a:t>Hãy</a:t>
            </a:r>
            <a:r>
              <a:rPr lang="en-US" sz="2400" dirty="0">
                <a:solidFill>
                  <a:srgbClr val="FFFF00"/>
                </a:solidFill>
                <a:latin typeface="Times New Roman"/>
                <a:ea typeface="Times New Roman"/>
                <a:cs typeface="Times New Roman"/>
                <a:sym typeface="Times New Roman"/>
              </a:rPr>
              <a:t> </a:t>
            </a:r>
            <a:r>
              <a:rPr lang="en-US" sz="2400" dirty="0" err="1">
                <a:solidFill>
                  <a:srgbClr val="FFFF00"/>
                </a:solidFill>
                <a:latin typeface="Times New Roman"/>
                <a:ea typeface="Times New Roman"/>
                <a:cs typeface="Times New Roman"/>
                <a:sym typeface="Times New Roman"/>
              </a:rPr>
              <a:t>giải</a:t>
            </a:r>
            <a:r>
              <a:rPr lang="en-US" sz="2400" dirty="0">
                <a:solidFill>
                  <a:srgbClr val="FFFF00"/>
                </a:solidFill>
                <a:latin typeface="Times New Roman"/>
                <a:ea typeface="Times New Roman"/>
                <a:cs typeface="Times New Roman"/>
                <a:sym typeface="Times New Roman"/>
              </a:rPr>
              <a:t> tam </a:t>
            </a:r>
            <a:r>
              <a:rPr lang="en-US" sz="2400" dirty="0" err="1">
                <a:solidFill>
                  <a:srgbClr val="FFFF00"/>
                </a:solidFill>
                <a:latin typeface="Times New Roman"/>
                <a:ea typeface="Times New Roman"/>
                <a:cs typeface="Times New Roman"/>
                <a:sym typeface="Times New Roman"/>
              </a:rPr>
              <a:t>giác</a:t>
            </a:r>
            <a:r>
              <a:rPr lang="en-US" sz="2400" dirty="0">
                <a:solidFill>
                  <a:srgbClr val="FFFF00"/>
                </a:solidFill>
                <a:latin typeface="Times New Roman"/>
                <a:ea typeface="Times New Roman"/>
                <a:cs typeface="Times New Roman"/>
                <a:sym typeface="Times New Roman"/>
              </a:rPr>
              <a:t> </a:t>
            </a:r>
            <a:r>
              <a:rPr lang="en-US" sz="2400" dirty="0" err="1">
                <a:solidFill>
                  <a:srgbClr val="FFFF00"/>
                </a:solidFill>
                <a:latin typeface="Times New Roman"/>
                <a:ea typeface="Times New Roman"/>
                <a:cs typeface="Times New Roman"/>
                <a:sym typeface="Times New Roman"/>
              </a:rPr>
              <a:t>vuông</a:t>
            </a:r>
            <a:r>
              <a:rPr lang="en-US" sz="2400" dirty="0">
                <a:solidFill>
                  <a:srgbClr val="FFFF00"/>
                </a:solidFill>
                <a:latin typeface="Times New Roman"/>
                <a:ea typeface="Times New Roman"/>
                <a:cs typeface="Times New Roman"/>
                <a:sym typeface="Times New Roman"/>
              </a:rPr>
              <a:t> ABC.</a:t>
            </a:r>
            <a:endParaRPr sz="2400" dirty="0">
              <a:solidFill>
                <a:srgbClr val="FFFF00"/>
              </a:solidFill>
              <a:latin typeface="Calibri"/>
              <a:ea typeface="Calibri"/>
              <a:cs typeface="Calibri"/>
              <a:sym typeface="Calibri"/>
            </a:endParaRPr>
          </a:p>
        </p:txBody>
      </p:sp>
      <p:grpSp>
        <p:nvGrpSpPr>
          <p:cNvPr id="281" name="Google Shape;281;p7"/>
          <p:cNvGrpSpPr/>
          <p:nvPr/>
        </p:nvGrpSpPr>
        <p:grpSpPr>
          <a:xfrm>
            <a:off x="8307115" y="3849298"/>
            <a:ext cx="3433685" cy="1730321"/>
            <a:chOff x="8307113" y="3849298"/>
            <a:chExt cx="3433685" cy="1730321"/>
          </a:xfrm>
        </p:grpSpPr>
        <p:sp>
          <p:nvSpPr>
            <p:cNvPr id="282" name="Google Shape;282;p7"/>
            <p:cNvSpPr txBox="1"/>
            <p:nvPr/>
          </p:nvSpPr>
          <p:spPr>
            <a:xfrm>
              <a:off x="10303618" y="4483094"/>
              <a:ext cx="3129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FFFF00"/>
                  </a:solidFill>
                  <a:latin typeface="Times New Roman"/>
                  <a:ea typeface="Times New Roman"/>
                  <a:cs typeface="Times New Roman"/>
                  <a:sym typeface="Times New Roman"/>
                </a:rPr>
                <a:t>8</a:t>
              </a:r>
              <a:endParaRPr/>
            </a:p>
          </p:txBody>
        </p:sp>
        <p:sp>
          <p:nvSpPr>
            <p:cNvPr id="283" name="Google Shape;283;p7"/>
            <p:cNvSpPr txBox="1"/>
            <p:nvPr/>
          </p:nvSpPr>
          <p:spPr>
            <a:xfrm>
              <a:off x="8641172" y="4610080"/>
              <a:ext cx="30441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rgbClr val="FFFF00"/>
                  </a:solidFill>
                  <a:latin typeface="Times New Roman"/>
                  <a:ea typeface="Times New Roman"/>
                  <a:cs typeface="Times New Roman"/>
                  <a:sym typeface="Times New Roman"/>
                </a:rPr>
                <a:t>5</a:t>
              </a:r>
              <a:endParaRPr/>
            </a:p>
          </p:txBody>
        </p:sp>
        <p:grpSp>
          <p:nvGrpSpPr>
            <p:cNvPr id="284" name="Google Shape;284;p7"/>
            <p:cNvGrpSpPr/>
            <p:nvPr/>
          </p:nvGrpSpPr>
          <p:grpSpPr>
            <a:xfrm>
              <a:off x="8534377" y="4161038"/>
              <a:ext cx="2871418" cy="1259708"/>
              <a:chOff x="8534377" y="4161038"/>
              <a:chExt cx="2871418" cy="1259708"/>
            </a:xfrm>
          </p:grpSpPr>
          <p:cxnSp>
            <p:nvCxnSpPr>
              <p:cNvPr id="285" name="Google Shape;285;p7"/>
              <p:cNvCxnSpPr/>
              <p:nvPr/>
            </p:nvCxnSpPr>
            <p:spPr>
              <a:xfrm>
                <a:off x="8534377" y="5415640"/>
                <a:ext cx="2871418" cy="5106"/>
              </a:xfrm>
              <a:prstGeom prst="straightConnector1">
                <a:avLst/>
              </a:prstGeom>
              <a:noFill/>
              <a:ln w="19050" cap="flat" cmpd="sng">
                <a:solidFill>
                  <a:srgbClr val="FFFF00"/>
                </a:solidFill>
                <a:prstDash val="solid"/>
                <a:miter lim="800000"/>
                <a:headEnd type="none" w="sm" len="sm"/>
                <a:tailEnd type="none" w="sm" len="sm"/>
              </a:ln>
            </p:spPr>
          </p:cxnSp>
          <p:sp>
            <p:nvSpPr>
              <p:cNvPr id="286" name="Google Shape;286;p7"/>
              <p:cNvSpPr/>
              <p:nvPr/>
            </p:nvSpPr>
            <p:spPr>
              <a:xfrm rot="1920865">
                <a:off x="9315592" y="4187037"/>
                <a:ext cx="86174" cy="84441"/>
              </a:xfrm>
              <a:prstGeom prst="rect">
                <a:avLst/>
              </a:prstGeom>
              <a:no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287" name="Google Shape;287;p7"/>
              <p:cNvCxnSpPr/>
              <p:nvPr/>
            </p:nvCxnSpPr>
            <p:spPr>
              <a:xfrm rot="10800000" flipH="1">
                <a:off x="8543593" y="4161038"/>
                <a:ext cx="793974" cy="1249665"/>
              </a:xfrm>
              <a:prstGeom prst="straightConnector1">
                <a:avLst/>
              </a:prstGeom>
              <a:noFill/>
              <a:ln w="19050" cap="flat" cmpd="sng">
                <a:solidFill>
                  <a:srgbClr val="FFFF00"/>
                </a:solidFill>
                <a:prstDash val="solid"/>
                <a:miter lim="800000"/>
                <a:headEnd type="none" w="sm" len="sm"/>
                <a:tailEnd type="none" w="sm" len="sm"/>
              </a:ln>
            </p:spPr>
          </p:cxnSp>
          <p:cxnSp>
            <p:nvCxnSpPr>
              <p:cNvPr id="288" name="Google Shape;288;p7"/>
              <p:cNvCxnSpPr/>
              <p:nvPr/>
            </p:nvCxnSpPr>
            <p:spPr>
              <a:xfrm>
                <a:off x="9333022" y="4164431"/>
                <a:ext cx="2066994" cy="1252103"/>
              </a:xfrm>
              <a:prstGeom prst="straightConnector1">
                <a:avLst/>
              </a:prstGeom>
              <a:noFill/>
              <a:ln w="19050" cap="flat" cmpd="sng">
                <a:solidFill>
                  <a:srgbClr val="FFFF00"/>
                </a:solidFill>
                <a:prstDash val="solid"/>
                <a:miter lim="800000"/>
                <a:headEnd type="none" w="sm" len="sm"/>
                <a:tailEnd type="none" w="sm" len="sm"/>
              </a:ln>
            </p:spPr>
          </p:cxnSp>
        </p:grpSp>
        <p:sp>
          <p:nvSpPr>
            <p:cNvPr id="289" name="Google Shape;289;p7"/>
            <p:cNvSpPr/>
            <p:nvPr/>
          </p:nvSpPr>
          <p:spPr>
            <a:xfrm>
              <a:off x="9206507" y="3849298"/>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290" name="Google Shape;290;p7"/>
            <p:cNvSpPr/>
            <p:nvPr/>
          </p:nvSpPr>
          <p:spPr>
            <a:xfrm>
              <a:off x="11408656" y="5241065"/>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291" name="Google Shape;291;p7"/>
            <p:cNvSpPr/>
            <p:nvPr/>
          </p:nvSpPr>
          <p:spPr>
            <a:xfrm>
              <a:off x="8307113" y="5241065"/>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5"/>
                                        </p:tgtEl>
                                        <p:attrNameLst>
                                          <p:attrName>style.visibility</p:attrName>
                                        </p:attrNameLst>
                                      </p:cBhvr>
                                      <p:to>
                                        <p:strVal val="visible"/>
                                      </p:to>
                                    </p:set>
                                    <p:animEffect transition="in" filter="fade">
                                      <p:cBhvr>
                                        <p:cTn id="7" dur="500"/>
                                        <p:tgtEl>
                                          <p:spTgt spid="2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6"/>
                                        </p:tgtEl>
                                        <p:attrNameLst>
                                          <p:attrName>style.visibility</p:attrName>
                                        </p:attrNameLst>
                                      </p:cBhvr>
                                      <p:to>
                                        <p:strVal val="visible"/>
                                      </p:to>
                                    </p:set>
                                    <p:animEffect transition="in" filter="fade">
                                      <p:cBhvr>
                                        <p:cTn id="12" dur="500"/>
                                        <p:tgtEl>
                                          <p:spTgt spid="2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8"/>
                                        </p:tgtEl>
                                        <p:attrNameLst>
                                          <p:attrName>style.visibility</p:attrName>
                                        </p:attrNameLst>
                                      </p:cBhvr>
                                      <p:to>
                                        <p:strVal val="visible"/>
                                      </p:to>
                                    </p:set>
                                    <p:animEffect transition="in" filter="fade">
                                      <p:cBhvr>
                                        <p:cTn id="17" dur="500"/>
                                        <p:tgtEl>
                                          <p:spTgt spid="27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9"/>
                                        </p:tgtEl>
                                        <p:attrNameLst>
                                          <p:attrName>style.visibility</p:attrName>
                                        </p:attrNameLst>
                                      </p:cBhvr>
                                      <p:to>
                                        <p:strVal val="visible"/>
                                      </p:to>
                                    </p:set>
                                    <p:animEffect transition="in" filter="fade">
                                      <p:cBhvr>
                                        <p:cTn id="22" dur="500"/>
                                        <p:tgtEl>
                                          <p:spTgt spid="27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80"/>
                                        </p:tgtEl>
                                        <p:attrNameLst>
                                          <p:attrName>style.visibility</p:attrName>
                                        </p:attrNameLst>
                                      </p:cBhvr>
                                      <p:to>
                                        <p:strVal val="visible"/>
                                      </p:to>
                                    </p:set>
                                    <p:animEffect transition="in" filter="fade">
                                      <p:cBhvr>
                                        <p:cTn id="27" dur="500"/>
                                        <p:tgtEl>
                                          <p:spTgt spid="28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81"/>
                                        </p:tgtEl>
                                        <p:attrNameLst>
                                          <p:attrName>style.visibility</p:attrName>
                                        </p:attrNameLst>
                                      </p:cBhvr>
                                      <p:to>
                                        <p:strVal val="visible"/>
                                      </p:to>
                                    </p:set>
                                    <p:anim calcmode="lin" valueType="num">
                                      <p:cBhvr additive="base">
                                        <p:cTn id="32" dur="500"/>
                                        <p:tgtEl>
                                          <p:spTgt spid="28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6"/>
                                        </p:tgtEl>
                                        <p:attrNameLst>
                                          <p:attrName>style.visibility</p:attrName>
                                        </p:attrNameLst>
                                      </p:cBhvr>
                                      <p:to>
                                        <p:strVal val="visible"/>
                                      </p:to>
                                    </p:set>
                                    <p:animEffect transition="in" filter="fade">
                                      <p:cBhvr>
                                        <p:cTn id="37" dur="500"/>
                                        <p:tgtEl>
                                          <p:spTgt spid="27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63"/>
                                        </p:tgtEl>
                                        <p:attrNameLst>
                                          <p:attrName>style.visibility</p:attrName>
                                        </p:attrNameLst>
                                      </p:cBhvr>
                                      <p:to>
                                        <p:strVal val="visible"/>
                                      </p:to>
                                    </p:set>
                                    <p:animEffect transition="in" filter="fade">
                                      <p:cBhvr>
                                        <p:cTn id="42" dur="500"/>
                                        <p:tgtEl>
                                          <p:spTgt spid="26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64"/>
                                        </p:tgtEl>
                                        <p:attrNameLst>
                                          <p:attrName>style.visibility</p:attrName>
                                        </p:attrNameLst>
                                      </p:cBhvr>
                                      <p:to>
                                        <p:strVal val="visible"/>
                                      </p:to>
                                    </p:set>
                                    <p:animEffect transition="in" filter="fade">
                                      <p:cBhvr>
                                        <p:cTn id="47" dur="500"/>
                                        <p:tgtEl>
                                          <p:spTgt spid="26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65"/>
                                        </p:tgtEl>
                                        <p:attrNameLst>
                                          <p:attrName>style.visibility</p:attrName>
                                        </p:attrNameLst>
                                      </p:cBhvr>
                                      <p:to>
                                        <p:strVal val="visible"/>
                                      </p:to>
                                    </p:set>
                                    <p:animEffect transition="in" filter="fade">
                                      <p:cBhvr>
                                        <p:cTn id="52" dur="500"/>
                                        <p:tgtEl>
                                          <p:spTgt spid="26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66"/>
                                        </p:tgtEl>
                                        <p:attrNameLst>
                                          <p:attrName>style.visibility</p:attrName>
                                        </p:attrNameLst>
                                      </p:cBhvr>
                                      <p:to>
                                        <p:strVal val="visible"/>
                                      </p:to>
                                    </p:set>
                                    <p:animEffect transition="in" filter="fade">
                                      <p:cBhvr>
                                        <p:cTn id="57" dur="500"/>
                                        <p:tgtEl>
                                          <p:spTgt spid="26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67"/>
                                        </p:tgtEl>
                                        <p:attrNameLst>
                                          <p:attrName>style.visibility</p:attrName>
                                        </p:attrNameLst>
                                      </p:cBhvr>
                                      <p:to>
                                        <p:strVal val="visible"/>
                                      </p:to>
                                    </p:set>
                                    <p:animEffect transition="in" filter="fade">
                                      <p:cBhvr>
                                        <p:cTn id="62" dur="500"/>
                                        <p:tgtEl>
                                          <p:spTgt spid="26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68"/>
                                        </p:tgtEl>
                                        <p:attrNameLst>
                                          <p:attrName>style.visibility</p:attrName>
                                        </p:attrNameLst>
                                      </p:cBhvr>
                                      <p:to>
                                        <p:strVal val="visible"/>
                                      </p:to>
                                    </p:set>
                                    <p:animEffect transition="in" filter="fade">
                                      <p:cBhvr>
                                        <p:cTn id="67" dur="500"/>
                                        <p:tgtEl>
                                          <p:spTgt spid="26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69"/>
                                        </p:tgtEl>
                                        <p:attrNameLst>
                                          <p:attrName>style.visibility</p:attrName>
                                        </p:attrNameLst>
                                      </p:cBhvr>
                                      <p:to>
                                        <p:strVal val="visible"/>
                                      </p:to>
                                    </p:set>
                                    <p:animEffect transition="in" filter="fade">
                                      <p:cBhvr>
                                        <p:cTn id="72" dur="500"/>
                                        <p:tgtEl>
                                          <p:spTgt spid="26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70"/>
                                        </p:tgtEl>
                                        <p:attrNameLst>
                                          <p:attrName>style.visibility</p:attrName>
                                        </p:attrNameLst>
                                      </p:cBhvr>
                                      <p:to>
                                        <p:strVal val="visible"/>
                                      </p:to>
                                    </p:set>
                                    <p:animEffect transition="in" filter="fade">
                                      <p:cBhvr>
                                        <p:cTn id="77" dur="500"/>
                                        <p:tgtEl>
                                          <p:spTgt spid="27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71"/>
                                        </p:tgtEl>
                                        <p:attrNameLst>
                                          <p:attrName>style.visibility</p:attrName>
                                        </p:attrNameLst>
                                      </p:cBhvr>
                                      <p:to>
                                        <p:strVal val="visible"/>
                                      </p:to>
                                    </p:set>
                                    <p:animEffect transition="in" filter="fade">
                                      <p:cBhvr>
                                        <p:cTn id="82" dur="500"/>
                                        <p:tgtEl>
                                          <p:spTgt spid="271"/>
                                        </p:tgtEl>
                                      </p:cBhvr>
                                    </p:animEffect>
                                  </p:childTnLst>
                                </p:cTn>
                              </p:par>
                              <p:par>
                                <p:cTn id="83" presetID="10" presetClass="entr" presetSubtype="0" fill="hold" nodeType="withEffect">
                                  <p:stCondLst>
                                    <p:cond delay="0"/>
                                  </p:stCondLst>
                                  <p:childTnLst>
                                    <p:set>
                                      <p:cBhvr>
                                        <p:cTn id="84" dur="1" fill="hold">
                                          <p:stCondLst>
                                            <p:cond delay="0"/>
                                          </p:stCondLst>
                                        </p:cTn>
                                        <p:tgtEl>
                                          <p:spTgt spid="272"/>
                                        </p:tgtEl>
                                        <p:attrNameLst>
                                          <p:attrName>style.visibility</p:attrName>
                                        </p:attrNameLst>
                                      </p:cBhvr>
                                      <p:to>
                                        <p:strVal val="visible"/>
                                      </p:to>
                                    </p:set>
                                    <p:animEffect transition="in" filter="fade">
                                      <p:cBhvr>
                                        <p:cTn id="85" dur="500"/>
                                        <p:tgtEl>
                                          <p:spTgt spid="272"/>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273"/>
                                        </p:tgtEl>
                                        <p:attrNameLst>
                                          <p:attrName>style.visibility</p:attrName>
                                        </p:attrNameLst>
                                      </p:cBhvr>
                                      <p:to>
                                        <p:strVal val="visible"/>
                                      </p:to>
                                    </p:set>
                                    <p:animEffect transition="in" filter="fade">
                                      <p:cBhvr>
                                        <p:cTn id="90" dur="500"/>
                                        <p:tgtEl>
                                          <p:spTgt spid="273"/>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274"/>
                                        </p:tgtEl>
                                        <p:attrNameLst>
                                          <p:attrName>style.visibility</p:attrName>
                                        </p:attrNameLst>
                                      </p:cBhvr>
                                      <p:to>
                                        <p:strVal val="visible"/>
                                      </p:to>
                                    </p:set>
                                    <p:animEffect transition="in" filter="fade">
                                      <p:cBhvr>
                                        <p:cTn id="95" dur="500"/>
                                        <p:tgtEl>
                                          <p:spTgt spid="274"/>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275"/>
                                        </p:tgtEl>
                                        <p:attrNameLst>
                                          <p:attrName>style.visibility</p:attrName>
                                        </p:attrNameLst>
                                      </p:cBhvr>
                                      <p:to>
                                        <p:strVal val="visible"/>
                                      </p:to>
                                    </p:set>
                                    <p:animEffect transition="in" filter="fade">
                                      <p:cBhvr>
                                        <p:cTn id="100" dur="500"/>
                                        <p:tgtEl>
                                          <p:spTgt spid="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pic>
        <p:nvPicPr>
          <p:cNvPr id="297" name="Google Shape;297;p8"/>
          <p:cNvPicPr preferRelativeResize="0"/>
          <p:nvPr/>
        </p:nvPicPr>
        <p:blipFill rotWithShape="1">
          <a:blip r:embed="rId3">
            <a:alphaModFix/>
          </a:blip>
          <a:srcRect b="461"/>
          <a:stretch/>
        </p:blipFill>
        <p:spPr>
          <a:xfrm>
            <a:off x="9535" y="1282"/>
            <a:ext cx="12172930" cy="6856718"/>
          </a:xfrm>
          <a:prstGeom prst="rect">
            <a:avLst/>
          </a:prstGeom>
          <a:noFill/>
          <a:ln>
            <a:noFill/>
          </a:ln>
        </p:spPr>
      </p:pic>
      <p:sp>
        <p:nvSpPr>
          <p:cNvPr id="298" name="Google Shape;298;p8"/>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299" name="Google Shape;299;p8"/>
          <p:cNvSpPr/>
          <p:nvPr/>
        </p:nvSpPr>
        <p:spPr>
          <a:xfrm>
            <a:off x="499800" y="1432931"/>
            <a:ext cx="498660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FF00"/>
                </a:solidFill>
                <a:latin typeface="Times New Roman"/>
                <a:ea typeface="Times New Roman"/>
                <a:cs typeface="Times New Roman"/>
                <a:sym typeface="Times New Roman"/>
              </a:rPr>
              <a:t>2. Áp dụng giải tam giác vuông</a:t>
            </a:r>
            <a:endParaRPr sz="2800" b="1">
              <a:solidFill>
                <a:srgbClr val="FFFF00"/>
              </a:solidFill>
              <a:latin typeface="Times New Roman"/>
              <a:ea typeface="Times New Roman"/>
              <a:cs typeface="Times New Roman"/>
              <a:sym typeface="Times New Roman"/>
            </a:endParaRPr>
          </a:p>
        </p:txBody>
      </p:sp>
      <p:sp>
        <p:nvSpPr>
          <p:cNvPr id="300" name="Google Shape;300;p8"/>
          <p:cNvSpPr/>
          <p:nvPr/>
        </p:nvSpPr>
        <p:spPr>
          <a:xfrm>
            <a:off x="712763" y="2008543"/>
            <a:ext cx="10766474"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 Trong một tam giác vuông, nếu cho biết trước 2 cạnh hoặc một cạnh và một góc nhọn thì ta sẽ tìm được tất cả các cạnh và góc còn lại của nó. Bài toán đặt ra như thế gọi là bài toán </a:t>
            </a:r>
            <a:r>
              <a:rPr lang="en-US" sz="2400" i="1">
                <a:solidFill>
                  <a:srgbClr val="FFFF00"/>
                </a:solidFill>
                <a:latin typeface="Times New Roman"/>
                <a:ea typeface="Times New Roman"/>
                <a:cs typeface="Times New Roman"/>
                <a:sym typeface="Times New Roman"/>
              </a:rPr>
              <a:t>“Giải tam giác vuông”</a:t>
            </a:r>
            <a:endParaRPr/>
          </a:p>
        </p:txBody>
      </p:sp>
      <p:sp>
        <p:nvSpPr>
          <p:cNvPr id="301" name="Google Shape;301;p8"/>
          <p:cNvSpPr/>
          <p:nvPr/>
        </p:nvSpPr>
        <p:spPr>
          <a:xfrm>
            <a:off x="494305" y="3244334"/>
            <a:ext cx="1109649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lt1"/>
                </a:solidFill>
                <a:latin typeface="Times New Roman"/>
                <a:ea typeface="Times New Roman"/>
                <a:cs typeface="Times New Roman"/>
                <a:sym typeface="Times New Roman"/>
              </a:rPr>
              <a:t>* Ví dụ 3.  </a:t>
            </a:r>
            <a:r>
              <a:rPr lang="en-US" sz="2400">
                <a:solidFill>
                  <a:srgbClr val="FFFF00"/>
                </a:solidFill>
                <a:latin typeface="Times New Roman"/>
                <a:ea typeface="Times New Roman"/>
                <a:cs typeface="Times New Roman"/>
                <a:sym typeface="Times New Roman"/>
              </a:rPr>
              <a:t>Cho ∆ABC vuông tại A, biết AB = 5,  AC = 8. Hãy giải tam giác vuông ABC.</a:t>
            </a:r>
            <a:endParaRPr sz="2400">
              <a:solidFill>
                <a:srgbClr val="FFFF00"/>
              </a:solidFill>
              <a:latin typeface="Calibri"/>
              <a:ea typeface="Calibri"/>
              <a:cs typeface="Calibri"/>
              <a:sym typeface="Calibri"/>
            </a:endParaRPr>
          </a:p>
        </p:txBody>
      </p:sp>
      <p:sp>
        <p:nvSpPr>
          <p:cNvPr id="302" name="Google Shape;302;p8"/>
          <p:cNvSpPr/>
          <p:nvPr/>
        </p:nvSpPr>
        <p:spPr>
          <a:xfrm>
            <a:off x="654870" y="3722631"/>
            <a:ext cx="416274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Trong ∆ABC vuông tại A, ta có:</a:t>
            </a:r>
            <a:endParaRPr sz="2400">
              <a:solidFill>
                <a:schemeClr val="dk1"/>
              </a:solidFill>
              <a:latin typeface="Calibri"/>
              <a:ea typeface="Calibri"/>
              <a:cs typeface="Calibri"/>
              <a:sym typeface="Calibri"/>
            </a:endParaRPr>
          </a:p>
        </p:txBody>
      </p:sp>
      <p:sp>
        <p:nvSpPr>
          <p:cNvPr id="303" name="Google Shape;303;p8"/>
          <p:cNvSpPr/>
          <p:nvPr/>
        </p:nvSpPr>
        <p:spPr>
          <a:xfrm>
            <a:off x="1067064" y="4210852"/>
            <a:ext cx="1648208" cy="715581"/>
          </a:xfrm>
          <a:prstGeom prst="rect">
            <a:avLst/>
          </a:prstGeom>
          <a:blipFill rotWithShape="1">
            <a:blip r:embed="rId4">
              <a:alphaModFix/>
            </a:blip>
            <a:stretch>
              <a:fillRect l="-1537" b="-1052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4" name="Google Shape;304;p8"/>
          <p:cNvSpPr/>
          <p:nvPr/>
        </p:nvSpPr>
        <p:spPr>
          <a:xfrm>
            <a:off x="2627975" y="4212050"/>
            <a:ext cx="648639" cy="676852"/>
          </a:xfrm>
          <a:prstGeom prst="rect">
            <a:avLst/>
          </a:prstGeom>
          <a:blipFill rotWithShape="1">
            <a:blip r:embed="rId5">
              <a:alphaModFix/>
            </a:blip>
            <a:stretch>
              <a:fillRect b="-555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5" name="Google Shape;305;p8"/>
          <p:cNvSpPr/>
          <p:nvPr/>
        </p:nvSpPr>
        <p:spPr>
          <a:xfrm>
            <a:off x="3118607" y="4346886"/>
            <a:ext cx="1853140" cy="473976"/>
          </a:xfrm>
          <a:prstGeom prst="rect">
            <a:avLst/>
          </a:prstGeom>
          <a:blipFill rotWithShape="1">
            <a:blip r:embed="rId6">
              <a:alphaModFix/>
            </a:blip>
            <a:stretch>
              <a:fillRect t="-1052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6" name="Google Shape;306;p8"/>
          <p:cNvSpPr/>
          <p:nvPr/>
        </p:nvSpPr>
        <p:spPr>
          <a:xfrm>
            <a:off x="642798" y="4984578"/>
            <a:ext cx="2279727" cy="473976"/>
          </a:xfrm>
          <a:prstGeom prst="rect">
            <a:avLst/>
          </a:prstGeom>
          <a:blipFill rotWithShape="1">
            <a:blip r:embed="rId7">
              <a:alphaModFix/>
            </a:blip>
            <a:stretch>
              <a:fillRect l="-3888" t="-7894"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7" name="Google Shape;307;p8"/>
          <p:cNvSpPr/>
          <p:nvPr/>
        </p:nvSpPr>
        <p:spPr>
          <a:xfrm>
            <a:off x="2663797" y="4981311"/>
            <a:ext cx="519693" cy="461665"/>
          </a:xfrm>
          <a:prstGeom prst="rect">
            <a:avLst/>
          </a:pr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8" name="Google Shape;308;p8"/>
          <p:cNvSpPr/>
          <p:nvPr/>
        </p:nvSpPr>
        <p:spPr>
          <a:xfrm>
            <a:off x="3136023" y="4993994"/>
            <a:ext cx="1739515" cy="473976"/>
          </a:xfrm>
          <a:prstGeom prst="rect">
            <a:avLst/>
          </a:prstGeom>
          <a:blipFill rotWithShape="1">
            <a:blip r:embed="rId9">
              <a:alphaModFix/>
            </a:blip>
            <a:stretch>
              <a:fillRect l="-3622"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09" name="Google Shape;309;p8"/>
          <p:cNvSpPr/>
          <p:nvPr/>
        </p:nvSpPr>
        <p:spPr>
          <a:xfrm>
            <a:off x="4682168" y="4982235"/>
            <a:ext cx="1822807" cy="461665"/>
          </a:xfrm>
          <a:prstGeom prst="rect">
            <a:avLst/>
          </a:prstGeom>
          <a:blipFill rotWithShape="1">
            <a:blip r:embed="rId10">
              <a:alphaModFix/>
            </a:blip>
            <a:stretch>
              <a:fillRect t="-8106" b="-29728"/>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0" name="Google Shape;310;p8"/>
          <p:cNvSpPr/>
          <p:nvPr/>
        </p:nvSpPr>
        <p:spPr>
          <a:xfrm>
            <a:off x="6416361" y="4956440"/>
            <a:ext cx="1050737" cy="461665"/>
          </a:xfrm>
          <a:prstGeom prst="rect">
            <a:avLst/>
          </a:prstGeom>
          <a:blipFill rotWithShape="1">
            <a:blip r:embed="rId11">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1" name="Google Shape;311;p8"/>
          <p:cNvSpPr/>
          <p:nvPr/>
        </p:nvSpPr>
        <p:spPr>
          <a:xfrm>
            <a:off x="950125" y="6071938"/>
            <a:ext cx="4778103" cy="473976"/>
          </a:xfrm>
          <a:prstGeom prst="rect">
            <a:avLst/>
          </a:prstGeom>
          <a:blipFill rotWithShape="1">
            <a:blip r:embed="rId12">
              <a:alphaModFix/>
            </a:blip>
            <a:stretch>
              <a:fillRect l="-1851"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2" name="Google Shape;312;p8"/>
          <p:cNvSpPr/>
          <p:nvPr/>
        </p:nvSpPr>
        <p:spPr>
          <a:xfrm>
            <a:off x="8751534" y="5574922"/>
            <a:ext cx="2657365" cy="473976"/>
          </a:xfrm>
          <a:prstGeom prst="rect">
            <a:avLst/>
          </a:prstGeom>
          <a:blipFill rotWithShape="1">
            <a:blip r:embed="rId13">
              <a:alphaModFix/>
            </a:blip>
            <a:stretch>
              <a:fillRect l="-3808"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3" name="Google Shape;313;p8"/>
          <p:cNvSpPr/>
          <p:nvPr/>
        </p:nvSpPr>
        <p:spPr>
          <a:xfrm>
            <a:off x="568450" y="5514766"/>
            <a:ext cx="3519938" cy="461665"/>
          </a:xfrm>
          <a:prstGeom prst="rect">
            <a:avLst/>
          </a:prstGeom>
          <a:blipFill rotWithShape="1">
            <a:blip r:embed="rId14">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4" name="Google Shape;314;p8"/>
          <p:cNvSpPr/>
          <p:nvPr/>
        </p:nvSpPr>
        <p:spPr>
          <a:xfrm>
            <a:off x="3925468" y="5508461"/>
            <a:ext cx="519693" cy="461665"/>
          </a:xfrm>
          <a:prstGeom prst="rect">
            <a:avLst/>
          </a:prstGeom>
          <a:blipFill rotWithShape="1">
            <a:blip r:embed="rId15">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5" name="Google Shape;315;p8"/>
          <p:cNvSpPr/>
          <p:nvPr/>
        </p:nvSpPr>
        <p:spPr>
          <a:xfrm>
            <a:off x="4326518" y="5397570"/>
            <a:ext cx="1584088" cy="715581"/>
          </a:xfrm>
          <a:prstGeom prst="rect">
            <a:avLst/>
          </a:prstGeom>
          <a:blipFill rotWithShape="1">
            <a:blip r:embed="rId16">
              <a:alphaModFix/>
            </a:blip>
            <a:stretch>
              <a:fillRect l="-793" b="-862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16" name="Google Shape;316;p8"/>
          <p:cNvSpPr/>
          <p:nvPr/>
        </p:nvSpPr>
        <p:spPr>
          <a:xfrm>
            <a:off x="5825905" y="5416020"/>
            <a:ext cx="2499402" cy="710066"/>
          </a:xfrm>
          <a:prstGeom prst="rect">
            <a:avLst/>
          </a:prstGeom>
          <a:blipFill rotWithShape="1">
            <a:blip r:embed="rId17">
              <a:alphaModFix/>
            </a:blip>
            <a:stretch>
              <a:fillRect r="-2524" b="-5262"/>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grpSp>
        <p:nvGrpSpPr>
          <p:cNvPr id="317" name="Google Shape;317;p8"/>
          <p:cNvGrpSpPr/>
          <p:nvPr/>
        </p:nvGrpSpPr>
        <p:grpSpPr>
          <a:xfrm>
            <a:off x="8307115" y="3699672"/>
            <a:ext cx="3433685" cy="1730321"/>
            <a:chOff x="8307113" y="3849298"/>
            <a:chExt cx="3433685" cy="1730321"/>
          </a:xfrm>
        </p:grpSpPr>
        <p:sp>
          <p:nvSpPr>
            <p:cNvPr id="318" name="Google Shape;318;p8"/>
            <p:cNvSpPr txBox="1"/>
            <p:nvPr/>
          </p:nvSpPr>
          <p:spPr>
            <a:xfrm>
              <a:off x="10303618" y="4483094"/>
              <a:ext cx="312906"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FFFF00"/>
                  </a:solidFill>
                  <a:latin typeface="Times New Roman"/>
                  <a:ea typeface="Times New Roman"/>
                  <a:cs typeface="Times New Roman"/>
                  <a:sym typeface="Times New Roman"/>
                </a:rPr>
                <a:t>8</a:t>
              </a:r>
              <a:endParaRPr/>
            </a:p>
          </p:txBody>
        </p:sp>
        <p:sp>
          <p:nvSpPr>
            <p:cNvPr id="319" name="Google Shape;319;p8"/>
            <p:cNvSpPr txBox="1"/>
            <p:nvPr/>
          </p:nvSpPr>
          <p:spPr>
            <a:xfrm>
              <a:off x="8641172" y="4610080"/>
              <a:ext cx="30441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rgbClr val="FFFF00"/>
                  </a:solidFill>
                  <a:latin typeface="Times New Roman"/>
                  <a:ea typeface="Times New Roman"/>
                  <a:cs typeface="Times New Roman"/>
                  <a:sym typeface="Times New Roman"/>
                </a:rPr>
                <a:t>5</a:t>
              </a:r>
              <a:endParaRPr/>
            </a:p>
          </p:txBody>
        </p:sp>
        <p:grpSp>
          <p:nvGrpSpPr>
            <p:cNvPr id="320" name="Google Shape;320;p8"/>
            <p:cNvGrpSpPr/>
            <p:nvPr/>
          </p:nvGrpSpPr>
          <p:grpSpPr>
            <a:xfrm>
              <a:off x="8534377" y="4161038"/>
              <a:ext cx="2871418" cy="1259708"/>
              <a:chOff x="8534377" y="4161038"/>
              <a:chExt cx="2871418" cy="1259708"/>
            </a:xfrm>
          </p:grpSpPr>
          <p:cxnSp>
            <p:nvCxnSpPr>
              <p:cNvPr id="321" name="Google Shape;321;p8"/>
              <p:cNvCxnSpPr/>
              <p:nvPr/>
            </p:nvCxnSpPr>
            <p:spPr>
              <a:xfrm>
                <a:off x="8534377" y="5415640"/>
                <a:ext cx="2871418" cy="5106"/>
              </a:xfrm>
              <a:prstGeom prst="straightConnector1">
                <a:avLst/>
              </a:prstGeom>
              <a:noFill/>
              <a:ln w="19050" cap="flat" cmpd="sng">
                <a:solidFill>
                  <a:srgbClr val="FFFF00"/>
                </a:solidFill>
                <a:prstDash val="solid"/>
                <a:miter lim="800000"/>
                <a:headEnd type="none" w="sm" len="sm"/>
                <a:tailEnd type="none" w="sm" len="sm"/>
              </a:ln>
            </p:spPr>
          </p:cxnSp>
          <p:sp>
            <p:nvSpPr>
              <p:cNvPr id="322" name="Google Shape;322;p8"/>
              <p:cNvSpPr/>
              <p:nvPr/>
            </p:nvSpPr>
            <p:spPr>
              <a:xfrm rot="1920865">
                <a:off x="9315592" y="4187037"/>
                <a:ext cx="86174" cy="84441"/>
              </a:xfrm>
              <a:prstGeom prst="rect">
                <a:avLst/>
              </a:prstGeom>
              <a:no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323" name="Google Shape;323;p8"/>
              <p:cNvCxnSpPr/>
              <p:nvPr/>
            </p:nvCxnSpPr>
            <p:spPr>
              <a:xfrm rot="10800000" flipH="1">
                <a:off x="8543593" y="4161038"/>
                <a:ext cx="793974" cy="1249665"/>
              </a:xfrm>
              <a:prstGeom prst="straightConnector1">
                <a:avLst/>
              </a:prstGeom>
              <a:noFill/>
              <a:ln w="19050" cap="flat" cmpd="sng">
                <a:solidFill>
                  <a:srgbClr val="FFFF00"/>
                </a:solidFill>
                <a:prstDash val="solid"/>
                <a:miter lim="800000"/>
                <a:headEnd type="none" w="sm" len="sm"/>
                <a:tailEnd type="none" w="sm" len="sm"/>
              </a:ln>
            </p:spPr>
          </p:cxnSp>
          <p:cxnSp>
            <p:nvCxnSpPr>
              <p:cNvPr id="324" name="Google Shape;324;p8"/>
              <p:cNvCxnSpPr/>
              <p:nvPr/>
            </p:nvCxnSpPr>
            <p:spPr>
              <a:xfrm>
                <a:off x="9333022" y="4164431"/>
                <a:ext cx="2066994" cy="1252103"/>
              </a:xfrm>
              <a:prstGeom prst="straightConnector1">
                <a:avLst/>
              </a:prstGeom>
              <a:noFill/>
              <a:ln w="19050" cap="flat" cmpd="sng">
                <a:solidFill>
                  <a:srgbClr val="FFFF00"/>
                </a:solidFill>
                <a:prstDash val="solid"/>
                <a:miter lim="800000"/>
                <a:headEnd type="none" w="sm" len="sm"/>
                <a:tailEnd type="none" w="sm" len="sm"/>
              </a:ln>
            </p:spPr>
          </p:cxnSp>
        </p:grpSp>
        <p:sp>
          <p:nvSpPr>
            <p:cNvPr id="325" name="Google Shape;325;p8"/>
            <p:cNvSpPr/>
            <p:nvPr/>
          </p:nvSpPr>
          <p:spPr>
            <a:xfrm>
              <a:off x="9206507" y="3849298"/>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326" name="Google Shape;326;p8"/>
            <p:cNvSpPr/>
            <p:nvPr/>
          </p:nvSpPr>
          <p:spPr>
            <a:xfrm>
              <a:off x="11408656" y="5241065"/>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327" name="Google Shape;327;p8"/>
            <p:cNvSpPr/>
            <p:nvPr/>
          </p:nvSpPr>
          <p:spPr>
            <a:xfrm>
              <a:off x="8307113" y="5241065"/>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2"/>
                                        </p:tgtEl>
                                        <p:attrNameLst>
                                          <p:attrName>style.visibility</p:attrName>
                                        </p:attrNameLst>
                                      </p:cBhvr>
                                      <p:to>
                                        <p:strVal val="visible"/>
                                      </p:to>
                                    </p:set>
                                    <p:animEffect transition="in" filter="fade">
                                      <p:cBhvr>
                                        <p:cTn id="7" dur="500"/>
                                        <p:tgtEl>
                                          <p:spTgt spid="3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3"/>
                                        </p:tgtEl>
                                        <p:attrNameLst>
                                          <p:attrName>style.visibility</p:attrName>
                                        </p:attrNameLst>
                                      </p:cBhvr>
                                      <p:to>
                                        <p:strVal val="visible"/>
                                      </p:to>
                                    </p:set>
                                    <p:animEffect transition="in" filter="fade">
                                      <p:cBhvr>
                                        <p:cTn id="12" dur="500"/>
                                        <p:tgtEl>
                                          <p:spTgt spid="30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4"/>
                                        </p:tgtEl>
                                        <p:attrNameLst>
                                          <p:attrName>style.visibility</p:attrName>
                                        </p:attrNameLst>
                                      </p:cBhvr>
                                      <p:to>
                                        <p:strVal val="visible"/>
                                      </p:to>
                                    </p:set>
                                    <p:animEffect transition="in" filter="fade">
                                      <p:cBhvr>
                                        <p:cTn id="17" dur="500"/>
                                        <p:tgtEl>
                                          <p:spTgt spid="30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5"/>
                                        </p:tgtEl>
                                        <p:attrNameLst>
                                          <p:attrName>style.visibility</p:attrName>
                                        </p:attrNameLst>
                                      </p:cBhvr>
                                      <p:to>
                                        <p:strVal val="visible"/>
                                      </p:to>
                                    </p:set>
                                    <p:animEffect transition="in" filter="fade">
                                      <p:cBhvr>
                                        <p:cTn id="22" dur="500"/>
                                        <p:tgtEl>
                                          <p:spTgt spid="30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6"/>
                                        </p:tgtEl>
                                        <p:attrNameLst>
                                          <p:attrName>style.visibility</p:attrName>
                                        </p:attrNameLst>
                                      </p:cBhvr>
                                      <p:to>
                                        <p:strVal val="visible"/>
                                      </p:to>
                                    </p:set>
                                    <p:animEffect transition="in" filter="fade">
                                      <p:cBhvr>
                                        <p:cTn id="27" dur="500"/>
                                        <p:tgtEl>
                                          <p:spTgt spid="30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
                                        </p:tgtEl>
                                        <p:attrNameLst>
                                          <p:attrName>style.visibility</p:attrName>
                                        </p:attrNameLst>
                                      </p:cBhvr>
                                      <p:to>
                                        <p:strVal val="visible"/>
                                      </p:to>
                                    </p:set>
                                    <p:animEffect transition="in" filter="fade">
                                      <p:cBhvr>
                                        <p:cTn id="32" dur="500"/>
                                        <p:tgtEl>
                                          <p:spTgt spid="307"/>
                                        </p:tgtEl>
                                      </p:cBhvr>
                                    </p:animEffect>
                                  </p:childTnLst>
                                </p:cTn>
                              </p:par>
                              <p:par>
                                <p:cTn id="33" presetID="10" presetClass="entr" presetSubtype="0" fill="hold" nodeType="withEffect">
                                  <p:stCondLst>
                                    <p:cond delay="0"/>
                                  </p:stCondLst>
                                  <p:childTnLst>
                                    <p:set>
                                      <p:cBhvr>
                                        <p:cTn id="34" dur="1" fill="hold">
                                          <p:stCondLst>
                                            <p:cond delay="0"/>
                                          </p:stCondLst>
                                        </p:cTn>
                                        <p:tgtEl>
                                          <p:spTgt spid="308"/>
                                        </p:tgtEl>
                                        <p:attrNameLst>
                                          <p:attrName>style.visibility</p:attrName>
                                        </p:attrNameLst>
                                      </p:cBhvr>
                                      <p:to>
                                        <p:strVal val="visible"/>
                                      </p:to>
                                    </p:set>
                                    <p:animEffect transition="in" filter="fade">
                                      <p:cBhvr>
                                        <p:cTn id="35" dur="500"/>
                                        <p:tgtEl>
                                          <p:spTgt spid="30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09"/>
                                        </p:tgtEl>
                                        <p:attrNameLst>
                                          <p:attrName>style.visibility</p:attrName>
                                        </p:attrNameLst>
                                      </p:cBhvr>
                                      <p:to>
                                        <p:strVal val="visible"/>
                                      </p:to>
                                    </p:set>
                                    <p:animEffect transition="in" filter="fade">
                                      <p:cBhvr>
                                        <p:cTn id="40" dur="500"/>
                                        <p:tgtEl>
                                          <p:spTgt spid="309"/>
                                        </p:tgtEl>
                                      </p:cBhvr>
                                    </p:animEffect>
                                  </p:childTnLst>
                                </p:cTn>
                              </p:par>
                              <p:par>
                                <p:cTn id="41" presetID="10" presetClass="entr" presetSubtype="0" fill="hold" nodeType="withEffect">
                                  <p:stCondLst>
                                    <p:cond delay="0"/>
                                  </p:stCondLst>
                                  <p:childTnLst>
                                    <p:set>
                                      <p:cBhvr>
                                        <p:cTn id="42" dur="1" fill="hold">
                                          <p:stCondLst>
                                            <p:cond delay="0"/>
                                          </p:stCondLst>
                                        </p:cTn>
                                        <p:tgtEl>
                                          <p:spTgt spid="310"/>
                                        </p:tgtEl>
                                        <p:attrNameLst>
                                          <p:attrName>style.visibility</p:attrName>
                                        </p:attrNameLst>
                                      </p:cBhvr>
                                      <p:to>
                                        <p:strVal val="visible"/>
                                      </p:to>
                                    </p:set>
                                    <p:animEffect transition="in" filter="fade">
                                      <p:cBhvr>
                                        <p:cTn id="43" dur="500"/>
                                        <p:tgtEl>
                                          <p:spTgt spid="31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13"/>
                                        </p:tgtEl>
                                        <p:attrNameLst>
                                          <p:attrName>style.visibility</p:attrName>
                                        </p:attrNameLst>
                                      </p:cBhvr>
                                      <p:to>
                                        <p:strVal val="visible"/>
                                      </p:to>
                                    </p:set>
                                    <p:animEffect transition="in" filter="fade">
                                      <p:cBhvr>
                                        <p:cTn id="48" dur="500"/>
                                        <p:tgtEl>
                                          <p:spTgt spid="313"/>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14"/>
                                        </p:tgtEl>
                                        <p:attrNameLst>
                                          <p:attrName>style.visibility</p:attrName>
                                        </p:attrNameLst>
                                      </p:cBhvr>
                                      <p:to>
                                        <p:strVal val="visible"/>
                                      </p:to>
                                    </p:set>
                                    <p:animEffect transition="in" filter="fade">
                                      <p:cBhvr>
                                        <p:cTn id="53" dur="500"/>
                                        <p:tgtEl>
                                          <p:spTgt spid="314"/>
                                        </p:tgtEl>
                                      </p:cBhvr>
                                    </p:animEffect>
                                  </p:childTnLst>
                                </p:cTn>
                              </p:par>
                              <p:par>
                                <p:cTn id="54" presetID="10" presetClass="entr" presetSubtype="0" fill="hold" nodeType="withEffect">
                                  <p:stCondLst>
                                    <p:cond delay="0"/>
                                  </p:stCondLst>
                                  <p:childTnLst>
                                    <p:set>
                                      <p:cBhvr>
                                        <p:cTn id="55" dur="1" fill="hold">
                                          <p:stCondLst>
                                            <p:cond delay="0"/>
                                          </p:stCondLst>
                                        </p:cTn>
                                        <p:tgtEl>
                                          <p:spTgt spid="315"/>
                                        </p:tgtEl>
                                        <p:attrNameLst>
                                          <p:attrName>style.visibility</p:attrName>
                                        </p:attrNameLst>
                                      </p:cBhvr>
                                      <p:to>
                                        <p:strVal val="visible"/>
                                      </p:to>
                                    </p:set>
                                    <p:animEffect transition="in" filter="fade">
                                      <p:cBhvr>
                                        <p:cTn id="56" dur="500"/>
                                        <p:tgtEl>
                                          <p:spTgt spid="315"/>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16"/>
                                        </p:tgtEl>
                                        <p:attrNameLst>
                                          <p:attrName>style.visibility</p:attrName>
                                        </p:attrNameLst>
                                      </p:cBhvr>
                                      <p:to>
                                        <p:strVal val="visible"/>
                                      </p:to>
                                    </p:set>
                                    <p:animEffect transition="in" filter="fade">
                                      <p:cBhvr>
                                        <p:cTn id="61" dur="500"/>
                                        <p:tgtEl>
                                          <p:spTgt spid="31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11"/>
                                        </p:tgtEl>
                                        <p:attrNameLst>
                                          <p:attrName>style.visibility</p:attrName>
                                        </p:attrNameLst>
                                      </p:cBhvr>
                                      <p:to>
                                        <p:strVal val="visible"/>
                                      </p:to>
                                    </p:set>
                                    <p:animEffect transition="in" filter="fade">
                                      <p:cBhvr>
                                        <p:cTn id="66" dur="500"/>
                                        <p:tgtEl>
                                          <p:spTgt spid="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pic>
        <p:nvPicPr>
          <p:cNvPr id="333" name="Google Shape;333;p9"/>
          <p:cNvPicPr preferRelativeResize="0"/>
          <p:nvPr/>
        </p:nvPicPr>
        <p:blipFill rotWithShape="1">
          <a:blip r:embed="rId3">
            <a:alphaModFix/>
          </a:blip>
          <a:srcRect b="461"/>
          <a:stretch/>
        </p:blipFill>
        <p:spPr>
          <a:xfrm>
            <a:off x="25851" y="-73489"/>
            <a:ext cx="12172930" cy="6856718"/>
          </a:xfrm>
          <a:prstGeom prst="rect">
            <a:avLst/>
          </a:prstGeom>
          <a:noFill/>
          <a:ln>
            <a:noFill/>
          </a:ln>
        </p:spPr>
      </p:pic>
      <p:sp>
        <p:nvSpPr>
          <p:cNvPr id="334" name="Google Shape;334;p9"/>
          <p:cNvSpPr/>
          <p:nvPr/>
        </p:nvSpPr>
        <p:spPr>
          <a:xfrm>
            <a:off x="281254" y="217677"/>
            <a:ext cx="11879179"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§4. MỘT SỐ HỆ THỨC VỀ CẠNH VÀ GÓC</a:t>
            </a:r>
            <a:endParaRPr/>
          </a:p>
          <a:p>
            <a:pPr marL="0" marR="0" lvl="0" indent="0" algn="ctr" rtl="0">
              <a:spcBef>
                <a:spcPts val="0"/>
              </a:spcBef>
              <a:spcAft>
                <a:spcPts val="0"/>
              </a:spcAft>
              <a:buNone/>
            </a:pPr>
            <a:r>
              <a:rPr lang="en-US" sz="3600" b="1">
                <a:solidFill>
                  <a:srgbClr val="FFFF00"/>
                </a:solidFill>
                <a:latin typeface="Times New Roman"/>
                <a:ea typeface="Times New Roman"/>
                <a:cs typeface="Times New Roman"/>
                <a:sym typeface="Times New Roman"/>
              </a:rPr>
              <a:t>TRONG TAM GIÁC VUÔNG</a:t>
            </a:r>
            <a:endParaRPr/>
          </a:p>
        </p:txBody>
      </p:sp>
      <p:sp>
        <p:nvSpPr>
          <p:cNvPr id="335" name="Google Shape;335;p9"/>
          <p:cNvSpPr/>
          <p:nvPr/>
        </p:nvSpPr>
        <p:spPr>
          <a:xfrm>
            <a:off x="499800" y="1432931"/>
            <a:ext cx="498660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FF00"/>
                </a:solidFill>
                <a:latin typeface="Times New Roman"/>
                <a:ea typeface="Times New Roman"/>
                <a:cs typeface="Times New Roman"/>
                <a:sym typeface="Times New Roman"/>
              </a:rPr>
              <a:t>2. Áp dụng giải tam giác vuông</a:t>
            </a:r>
            <a:endParaRPr sz="2800" b="1">
              <a:solidFill>
                <a:srgbClr val="FFFF00"/>
              </a:solidFill>
              <a:latin typeface="Times New Roman"/>
              <a:ea typeface="Times New Roman"/>
              <a:cs typeface="Times New Roman"/>
              <a:sym typeface="Times New Roman"/>
            </a:endParaRPr>
          </a:p>
        </p:txBody>
      </p:sp>
      <p:sp>
        <p:nvSpPr>
          <p:cNvPr id="336" name="Google Shape;336;p9"/>
          <p:cNvSpPr/>
          <p:nvPr/>
        </p:nvSpPr>
        <p:spPr>
          <a:xfrm>
            <a:off x="712763" y="2008543"/>
            <a:ext cx="10766474"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a:solidFill>
                  <a:schemeClr val="lt1"/>
                </a:solidFill>
                <a:latin typeface="Times New Roman"/>
                <a:ea typeface="Times New Roman"/>
                <a:cs typeface="Times New Roman"/>
                <a:sym typeface="Times New Roman"/>
              </a:rPr>
              <a:t> Trong một tam giác vuông, nếu cho biết trước 2 cạnh hoặc một cạnh và một góc nhọn thì ta sẽ tìm được tất cả các cạnh và góc còn lại của nó. Bài toán đặt ra như thế gọi là bài toán </a:t>
            </a:r>
            <a:r>
              <a:rPr lang="en-US" sz="2400" i="1">
                <a:solidFill>
                  <a:srgbClr val="FFFF00"/>
                </a:solidFill>
                <a:latin typeface="Times New Roman"/>
                <a:ea typeface="Times New Roman"/>
                <a:cs typeface="Times New Roman"/>
                <a:sym typeface="Times New Roman"/>
              </a:rPr>
              <a:t>“Giải tam giác vuông”</a:t>
            </a:r>
            <a:endParaRPr/>
          </a:p>
        </p:txBody>
      </p:sp>
      <p:sp>
        <p:nvSpPr>
          <p:cNvPr id="337" name="Google Shape;337;p9"/>
          <p:cNvSpPr/>
          <p:nvPr/>
        </p:nvSpPr>
        <p:spPr>
          <a:xfrm>
            <a:off x="494305" y="3327459"/>
            <a:ext cx="11500071" cy="473976"/>
          </a:xfrm>
          <a:prstGeom prst="rect">
            <a:avLst/>
          </a:prstGeom>
          <a:blipFill rotWithShape="1">
            <a:blip r:embed="rId4">
              <a:alphaModFix/>
            </a:blip>
            <a:stretch>
              <a:fillRect l="-770" t="-10522"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38" name="Google Shape;338;p9"/>
          <p:cNvSpPr/>
          <p:nvPr/>
        </p:nvSpPr>
        <p:spPr>
          <a:xfrm>
            <a:off x="8658905" y="5625440"/>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A</a:t>
            </a:r>
            <a:endParaRPr/>
          </a:p>
        </p:txBody>
      </p:sp>
      <p:sp>
        <p:nvSpPr>
          <p:cNvPr id="339" name="Google Shape;339;p9"/>
          <p:cNvSpPr/>
          <p:nvPr/>
        </p:nvSpPr>
        <p:spPr>
          <a:xfrm>
            <a:off x="11206379" y="3991392"/>
            <a:ext cx="33214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C</a:t>
            </a:r>
            <a:endParaRPr/>
          </a:p>
        </p:txBody>
      </p:sp>
      <p:sp>
        <p:nvSpPr>
          <p:cNvPr id="340" name="Google Shape;340;p9"/>
          <p:cNvSpPr/>
          <p:nvPr/>
        </p:nvSpPr>
        <p:spPr>
          <a:xfrm>
            <a:off x="11350612" y="5570802"/>
            <a:ext cx="32092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FFFF00"/>
                </a:solidFill>
                <a:latin typeface="Times New Roman"/>
                <a:ea typeface="Times New Roman"/>
                <a:cs typeface="Times New Roman"/>
                <a:sym typeface="Times New Roman"/>
              </a:rPr>
              <a:t>B</a:t>
            </a:r>
            <a:endParaRPr/>
          </a:p>
        </p:txBody>
      </p:sp>
      <p:sp>
        <p:nvSpPr>
          <p:cNvPr id="341" name="Google Shape;341;p9"/>
          <p:cNvSpPr txBox="1"/>
          <p:nvPr/>
        </p:nvSpPr>
        <p:spPr>
          <a:xfrm>
            <a:off x="11305349" y="4959211"/>
            <a:ext cx="48211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Times New Roman"/>
                <a:ea typeface="Times New Roman"/>
                <a:cs typeface="Times New Roman"/>
                <a:sym typeface="Times New Roman"/>
              </a:rPr>
              <a:t>2,8</a:t>
            </a:r>
            <a:endParaRPr/>
          </a:p>
        </p:txBody>
      </p:sp>
      <p:sp>
        <p:nvSpPr>
          <p:cNvPr id="342" name="Google Shape;342;p9"/>
          <p:cNvSpPr/>
          <p:nvPr/>
        </p:nvSpPr>
        <p:spPr>
          <a:xfrm>
            <a:off x="654870" y="3988632"/>
            <a:ext cx="4162101"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Trong ∆ABC vuông tại B, ta có:</a:t>
            </a:r>
            <a:endParaRPr sz="2400">
              <a:solidFill>
                <a:schemeClr val="dk1"/>
              </a:solidFill>
              <a:latin typeface="Calibri"/>
              <a:ea typeface="Calibri"/>
              <a:cs typeface="Calibri"/>
              <a:sym typeface="Calibri"/>
            </a:endParaRPr>
          </a:p>
        </p:txBody>
      </p:sp>
      <p:grpSp>
        <p:nvGrpSpPr>
          <p:cNvPr id="343" name="Google Shape;343;p9"/>
          <p:cNvGrpSpPr/>
          <p:nvPr/>
        </p:nvGrpSpPr>
        <p:grpSpPr>
          <a:xfrm>
            <a:off x="8940346" y="3126320"/>
            <a:ext cx="3694882" cy="3734028"/>
            <a:chOff x="8923721" y="2960064"/>
            <a:chExt cx="3694882" cy="3734028"/>
          </a:xfrm>
        </p:grpSpPr>
        <p:grpSp>
          <p:nvGrpSpPr>
            <p:cNvPr id="344" name="Google Shape;344;p9"/>
            <p:cNvGrpSpPr/>
            <p:nvPr/>
          </p:nvGrpSpPr>
          <p:grpSpPr>
            <a:xfrm rot="8906663">
              <a:off x="9041045" y="4776175"/>
              <a:ext cx="2871418" cy="1259708"/>
              <a:chOff x="8534377" y="4161038"/>
              <a:chExt cx="2871418" cy="1259708"/>
            </a:xfrm>
          </p:grpSpPr>
          <p:cxnSp>
            <p:nvCxnSpPr>
              <p:cNvPr id="345" name="Google Shape;345;p9"/>
              <p:cNvCxnSpPr/>
              <p:nvPr/>
            </p:nvCxnSpPr>
            <p:spPr>
              <a:xfrm rot="10800000" flipH="1">
                <a:off x="8543593" y="4161038"/>
                <a:ext cx="793974" cy="1249665"/>
              </a:xfrm>
              <a:prstGeom prst="straightConnector1">
                <a:avLst/>
              </a:prstGeom>
              <a:noFill/>
              <a:ln w="19050" cap="flat" cmpd="sng">
                <a:solidFill>
                  <a:srgbClr val="FFFF00"/>
                </a:solidFill>
                <a:prstDash val="solid"/>
                <a:miter lim="800000"/>
                <a:headEnd type="none" w="sm" len="sm"/>
                <a:tailEnd type="none" w="sm" len="sm"/>
              </a:ln>
            </p:spPr>
          </p:cxnSp>
          <p:grpSp>
            <p:nvGrpSpPr>
              <p:cNvPr id="346" name="Google Shape;346;p9"/>
              <p:cNvGrpSpPr/>
              <p:nvPr/>
            </p:nvGrpSpPr>
            <p:grpSpPr>
              <a:xfrm>
                <a:off x="8534377" y="4161656"/>
                <a:ext cx="2871418" cy="1259090"/>
                <a:chOff x="8534377" y="4161656"/>
                <a:chExt cx="2871418" cy="1259090"/>
              </a:xfrm>
            </p:grpSpPr>
            <p:cxnSp>
              <p:nvCxnSpPr>
                <p:cNvPr id="347" name="Google Shape;347;p9"/>
                <p:cNvCxnSpPr/>
                <p:nvPr/>
              </p:nvCxnSpPr>
              <p:spPr>
                <a:xfrm>
                  <a:off x="8534377" y="5415640"/>
                  <a:ext cx="2871418" cy="5106"/>
                </a:xfrm>
                <a:prstGeom prst="straightConnector1">
                  <a:avLst/>
                </a:prstGeom>
                <a:noFill/>
                <a:ln w="19050" cap="flat" cmpd="sng">
                  <a:solidFill>
                    <a:srgbClr val="FFFF00"/>
                  </a:solidFill>
                  <a:prstDash val="solid"/>
                  <a:miter lim="800000"/>
                  <a:headEnd type="none" w="sm" len="sm"/>
                  <a:tailEnd type="none" w="sm" len="sm"/>
                </a:ln>
              </p:spPr>
            </p:cxnSp>
            <p:sp>
              <p:nvSpPr>
                <p:cNvPr id="348" name="Google Shape;348;p9"/>
                <p:cNvSpPr/>
                <p:nvPr/>
              </p:nvSpPr>
              <p:spPr>
                <a:xfrm rot="1920865">
                  <a:off x="9315592" y="4187037"/>
                  <a:ext cx="86174" cy="84441"/>
                </a:xfrm>
                <a:prstGeom prst="rect">
                  <a:avLst/>
                </a:prstGeom>
                <a:noFill/>
                <a:ln w="127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349" name="Google Shape;349;p9"/>
                <p:cNvCxnSpPr/>
                <p:nvPr/>
              </p:nvCxnSpPr>
              <p:spPr>
                <a:xfrm>
                  <a:off x="9330247" y="4161656"/>
                  <a:ext cx="2066994" cy="1252103"/>
                </a:xfrm>
                <a:prstGeom prst="straightConnector1">
                  <a:avLst/>
                </a:prstGeom>
                <a:noFill/>
                <a:ln w="19050" cap="flat" cmpd="sng">
                  <a:solidFill>
                    <a:srgbClr val="FFFF00"/>
                  </a:solidFill>
                  <a:prstDash val="solid"/>
                  <a:miter lim="800000"/>
                  <a:headEnd type="none" w="sm" len="sm"/>
                  <a:tailEnd type="none" w="sm" len="sm"/>
                </a:ln>
              </p:spPr>
            </p:cxnSp>
          </p:grpSp>
        </p:grpSp>
        <p:sp>
          <p:nvSpPr>
            <p:cNvPr id="350" name="Google Shape;350;p9"/>
            <p:cNvSpPr/>
            <p:nvPr/>
          </p:nvSpPr>
          <p:spPr>
            <a:xfrm rot="8125771">
              <a:off x="10947013" y="3378616"/>
              <a:ext cx="1572585" cy="926642"/>
            </a:xfrm>
            <a:prstGeom prst="arc">
              <a:avLst>
                <a:gd name="adj1" fmla="val 20787807"/>
                <a:gd name="adj2" fmla="val 509888"/>
              </a:avLst>
            </a:prstGeom>
            <a:noFill/>
            <a:ln w="28575" cap="flat" cmpd="sng">
              <a:solidFill>
                <a:srgbClr val="FF26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800">
                <a:solidFill>
                  <a:srgbClr val="FF0000"/>
                </a:solidFill>
                <a:latin typeface="Calibri"/>
                <a:ea typeface="Calibri"/>
                <a:cs typeface="Calibri"/>
                <a:sym typeface="Calibri"/>
              </a:endParaRPr>
            </a:p>
          </p:txBody>
        </p:sp>
      </p:grpSp>
      <p:sp>
        <p:nvSpPr>
          <p:cNvPr id="351" name="Google Shape;351;p9"/>
          <p:cNvSpPr/>
          <p:nvPr/>
        </p:nvSpPr>
        <p:spPr>
          <a:xfrm>
            <a:off x="10807167" y="4524491"/>
            <a:ext cx="652678" cy="369332"/>
          </a:xfrm>
          <a:prstGeom prst="rect">
            <a:avLst/>
          </a:prstGeom>
          <a:blipFill rotWithShape="1">
            <a:blip r:embed="rId5">
              <a:alphaModFix/>
            </a:blip>
            <a:stretch>
              <a:fillRect b="-1666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2" name="Google Shape;352;p9"/>
          <p:cNvSpPr/>
          <p:nvPr/>
        </p:nvSpPr>
        <p:spPr>
          <a:xfrm>
            <a:off x="4699414" y="3970430"/>
            <a:ext cx="1840504" cy="473976"/>
          </a:xfrm>
          <a:prstGeom prst="rect">
            <a:avLst/>
          </a:prstGeom>
          <a:blipFill rotWithShape="1">
            <a:blip r:embed="rId6">
              <a:alphaModFix/>
            </a:blip>
            <a:stretch>
              <a:fillRect t="-7894" b="-28945"/>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3" name="Google Shape;353;p9"/>
          <p:cNvSpPr/>
          <p:nvPr/>
        </p:nvSpPr>
        <p:spPr>
          <a:xfrm>
            <a:off x="6338007" y="3967166"/>
            <a:ext cx="2087879" cy="473976"/>
          </a:xfrm>
          <a:prstGeom prst="rect">
            <a:avLst/>
          </a:prstGeom>
          <a:blipFill rotWithShape="1">
            <a:blip r:embed="rId7">
              <a:alphaModFix/>
            </a:blip>
            <a:stretch>
              <a:fillRect t="-7894" b="-2368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4" name="Google Shape;354;p9"/>
          <p:cNvSpPr/>
          <p:nvPr/>
        </p:nvSpPr>
        <p:spPr>
          <a:xfrm>
            <a:off x="8306523" y="3984712"/>
            <a:ext cx="2692084" cy="461665"/>
          </a:xfrm>
          <a:prstGeom prst="rect">
            <a:avLst/>
          </a:prstGeom>
          <a:blipFill rotWithShape="1">
            <a:blip r:embed="rId8">
              <a:alphaModFix/>
            </a:blip>
            <a:stretch>
              <a:fillRect t="-5403" b="-29729"/>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5" name="Google Shape;355;p9"/>
          <p:cNvSpPr/>
          <p:nvPr/>
        </p:nvSpPr>
        <p:spPr>
          <a:xfrm>
            <a:off x="8784784" y="5940677"/>
            <a:ext cx="2657365" cy="473976"/>
          </a:xfrm>
          <a:prstGeom prst="rect">
            <a:avLst/>
          </a:prstGeom>
          <a:blipFill rotWithShape="1">
            <a:blip r:embed="rId9">
              <a:alphaModFix/>
            </a:blip>
            <a:stretch>
              <a:fillRect l="-3331" t="-10810" b="-29726"/>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6" name="Google Shape;356;p9"/>
          <p:cNvSpPr/>
          <p:nvPr/>
        </p:nvSpPr>
        <p:spPr>
          <a:xfrm>
            <a:off x="656968" y="4674115"/>
            <a:ext cx="2763321" cy="461665"/>
          </a:xfrm>
          <a:prstGeom prst="rect">
            <a:avLst/>
          </a:prstGeom>
          <a:blipFill rotWithShape="1">
            <a:blip r:embed="rId10">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7" name="Google Shape;357;p9"/>
          <p:cNvSpPr/>
          <p:nvPr/>
        </p:nvSpPr>
        <p:spPr>
          <a:xfrm>
            <a:off x="3319818" y="4676890"/>
            <a:ext cx="2060628" cy="461665"/>
          </a:xfrm>
          <a:prstGeom prst="rect">
            <a:avLst/>
          </a:prstGeom>
          <a:blipFill rotWithShape="1">
            <a:blip r:embed="rId11">
              <a:alphaModFix/>
            </a:blip>
            <a:stretch>
              <a:fillRect b="-21621"/>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8" name="Google Shape;358;p9"/>
          <p:cNvSpPr/>
          <p:nvPr/>
        </p:nvSpPr>
        <p:spPr>
          <a:xfrm>
            <a:off x="5221524" y="4675348"/>
            <a:ext cx="1172116" cy="461665"/>
          </a:xfrm>
          <a:prstGeom prst="rect">
            <a:avLst/>
          </a:prstGeom>
          <a:blipFill rotWithShape="1">
            <a:blip r:embed="rId12">
              <a:alphaModFix/>
            </a:blip>
            <a:stretch>
              <a:fillRect t="-10810" r="-7526" b="-29726"/>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59" name="Google Shape;359;p9"/>
          <p:cNvSpPr/>
          <p:nvPr/>
        </p:nvSpPr>
        <p:spPr>
          <a:xfrm>
            <a:off x="643121" y="5408395"/>
            <a:ext cx="3543984" cy="461665"/>
          </a:xfrm>
          <a:prstGeom prst="rect">
            <a:avLst/>
          </a:prstGeom>
          <a:blipFill rotWithShape="1">
            <a:blip r:embed="rId13">
              <a:alphaModFix/>
            </a:blip>
            <a:stretch>
              <a:fillRect b="-1842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60" name="Google Shape;360;p9"/>
          <p:cNvSpPr/>
          <p:nvPr/>
        </p:nvSpPr>
        <p:spPr>
          <a:xfrm>
            <a:off x="4058468" y="5392076"/>
            <a:ext cx="519693" cy="461665"/>
          </a:xfrm>
          <a:prstGeom prst="rect">
            <a:avLst/>
          </a:prstGeom>
          <a:blipFill rotWithShape="1">
            <a:blip r:embed="rId1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61" name="Google Shape;361;p9"/>
          <p:cNvSpPr/>
          <p:nvPr/>
        </p:nvSpPr>
        <p:spPr>
          <a:xfrm>
            <a:off x="4426268" y="5281185"/>
            <a:ext cx="1623201" cy="716093"/>
          </a:xfrm>
          <a:prstGeom prst="rect">
            <a:avLst/>
          </a:prstGeom>
          <a:blipFill rotWithShape="1">
            <a:blip r:embed="rId15">
              <a:alphaModFix/>
            </a:blip>
            <a:stretch>
              <a:fillRect l="-2324" b="-862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62" name="Google Shape;362;p9"/>
          <p:cNvSpPr/>
          <p:nvPr/>
        </p:nvSpPr>
        <p:spPr>
          <a:xfrm>
            <a:off x="5925655" y="5299635"/>
            <a:ext cx="2510046" cy="704295"/>
          </a:xfrm>
          <a:prstGeom prst="rect">
            <a:avLst/>
          </a:prstGeom>
          <a:blipFill rotWithShape="1">
            <a:blip r:embed="rId16">
              <a:alphaModFix/>
            </a:blip>
            <a:stretch>
              <a:fillRect l="-5024" r="-3013" b="-17856"/>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
        <p:nvSpPr>
          <p:cNvPr id="363" name="Google Shape;363;p9"/>
          <p:cNvSpPr/>
          <p:nvPr/>
        </p:nvSpPr>
        <p:spPr>
          <a:xfrm>
            <a:off x="712622" y="6095688"/>
            <a:ext cx="5411738" cy="843308"/>
          </a:xfrm>
          <a:prstGeom prst="rect">
            <a:avLst/>
          </a:prstGeom>
          <a:blipFill rotWithShape="1">
            <a:blip r:embed="rId17">
              <a:alphaModFix/>
            </a:blip>
            <a:stretch>
              <a:fillRect l="-1873" t="-10447"/>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Calibri"/>
                <a:ea typeface="Calibri"/>
                <a:cs typeface="Calibri"/>
                <a:sym typeface="Calibri"/>
              </a:rPr>
              <a:t> </a:t>
            </a:r>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
                                        </p:tgtEl>
                                        <p:attrNameLst>
                                          <p:attrName>style.visibility</p:attrName>
                                        </p:attrNameLst>
                                      </p:cBhvr>
                                      <p:to>
                                        <p:strVal val="visible"/>
                                      </p:to>
                                    </p:set>
                                    <p:anim calcmode="lin" valueType="num">
                                      <p:cBhvr additive="base">
                                        <p:cTn id="7" dur="500"/>
                                        <p:tgtEl>
                                          <p:spTgt spid="33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3"/>
                                        </p:tgtEl>
                                        <p:attrNameLst>
                                          <p:attrName>style.visibility</p:attrName>
                                        </p:attrNameLst>
                                      </p:cBhvr>
                                      <p:to>
                                        <p:strVal val="visible"/>
                                      </p:to>
                                    </p:set>
                                    <p:animEffect transition="in" filter="fade">
                                      <p:cBhvr>
                                        <p:cTn id="12" dur="500"/>
                                        <p:tgtEl>
                                          <p:spTgt spid="343"/>
                                        </p:tgtEl>
                                      </p:cBhvr>
                                    </p:animEffect>
                                  </p:childTnLst>
                                </p:cTn>
                              </p:par>
                              <p:par>
                                <p:cTn id="13" presetID="10" presetClass="entr" presetSubtype="0" fill="hold" nodeType="withEffect">
                                  <p:stCondLst>
                                    <p:cond delay="0"/>
                                  </p:stCondLst>
                                  <p:childTnLst>
                                    <p:set>
                                      <p:cBhvr>
                                        <p:cTn id="14" dur="1" fill="hold">
                                          <p:stCondLst>
                                            <p:cond delay="0"/>
                                          </p:stCondLst>
                                        </p:cTn>
                                        <p:tgtEl>
                                          <p:spTgt spid="351"/>
                                        </p:tgtEl>
                                        <p:attrNameLst>
                                          <p:attrName>style.visibility</p:attrName>
                                        </p:attrNameLst>
                                      </p:cBhvr>
                                      <p:to>
                                        <p:strVal val="visible"/>
                                      </p:to>
                                    </p:set>
                                    <p:animEffect transition="in" filter="fade">
                                      <p:cBhvr>
                                        <p:cTn id="15" dur="500"/>
                                        <p:tgtEl>
                                          <p:spTgt spid="351"/>
                                        </p:tgtEl>
                                      </p:cBhvr>
                                    </p:animEffect>
                                  </p:childTnLst>
                                </p:cTn>
                              </p:par>
                              <p:par>
                                <p:cTn id="16" presetID="10" presetClass="entr" presetSubtype="0" fill="hold" nodeType="withEffect">
                                  <p:stCondLst>
                                    <p:cond delay="0"/>
                                  </p:stCondLst>
                                  <p:childTnLst>
                                    <p:set>
                                      <p:cBhvr>
                                        <p:cTn id="17" dur="1" fill="hold">
                                          <p:stCondLst>
                                            <p:cond delay="0"/>
                                          </p:stCondLst>
                                        </p:cTn>
                                        <p:tgtEl>
                                          <p:spTgt spid="341"/>
                                        </p:tgtEl>
                                        <p:attrNameLst>
                                          <p:attrName>style.visibility</p:attrName>
                                        </p:attrNameLst>
                                      </p:cBhvr>
                                      <p:to>
                                        <p:strVal val="visible"/>
                                      </p:to>
                                    </p:set>
                                    <p:animEffect transition="in" filter="fade">
                                      <p:cBhvr>
                                        <p:cTn id="18" dur="500"/>
                                        <p:tgtEl>
                                          <p:spTgt spid="341"/>
                                        </p:tgtEl>
                                      </p:cBhvr>
                                    </p:animEffect>
                                  </p:childTnLst>
                                </p:cTn>
                              </p:par>
                              <p:par>
                                <p:cTn id="19" presetID="10" presetClass="entr" presetSubtype="0" fill="hold" nodeType="withEffect">
                                  <p:stCondLst>
                                    <p:cond delay="0"/>
                                  </p:stCondLst>
                                  <p:childTnLst>
                                    <p:set>
                                      <p:cBhvr>
                                        <p:cTn id="20" dur="1" fill="hold">
                                          <p:stCondLst>
                                            <p:cond delay="0"/>
                                          </p:stCondLst>
                                        </p:cTn>
                                        <p:tgtEl>
                                          <p:spTgt spid="340"/>
                                        </p:tgtEl>
                                        <p:attrNameLst>
                                          <p:attrName>style.visibility</p:attrName>
                                        </p:attrNameLst>
                                      </p:cBhvr>
                                      <p:to>
                                        <p:strVal val="visible"/>
                                      </p:to>
                                    </p:set>
                                    <p:animEffect transition="in" filter="fade">
                                      <p:cBhvr>
                                        <p:cTn id="21" dur="500"/>
                                        <p:tgtEl>
                                          <p:spTgt spid="340"/>
                                        </p:tgtEl>
                                      </p:cBhvr>
                                    </p:animEffect>
                                  </p:childTnLst>
                                </p:cTn>
                              </p:par>
                              <p:par>
                                <p:cTn id="22" presetID="10" presetClass="entr" presetSubtype="0" fill="hold" nodeType="withEffect">
                                  <p:stCondLst>
                                    <p:cond delay="0"/>
                                  </p:stCondLst>
                                  <p:childTnLst>
                                    <p:set>
                                      <p:cBhvr>
                                        <p:cTn id="23" dur="1" fill="hold">
                                          <p:stCondLst>
                                            <p:cond delay="0"/>
                                          </p:stCondLst>
                                        </p:cTn>
                                        <p:tgtEl>
                                          <p:spTgt spid="339"/>
                                        </p:tgtEl>
                                        <p:attrNameLst>
                                          <p:attrName>style.visibility</p:attrName>
                                        </p:attrNameLst>
                                      </p:cBhvr>
                                      <p:to>
                                        <p:strVal val="visible"/>
                                      </p:to>
                                    </p:set>
                                    <p:animEffect transition="in" filter="fade">
                                      <p:cBhvr>
                                        <p:cTn id="24" dur="500"/>
                                        <p:tgtEl>
                                          <p:spTgt spid="339"/>
                                        </p:tgtEl>
                                      </p:cBhvr>
                                    </p:animEffect>
                                  </p:childTnLst>
                                </p:cTn>
                              </p:par>
                              <p:par>
                                <p:cTn id="25" presetID="10" presetClass="entr" presetSubtype="0" fill="hold" nodeType="withEffect">
                                  <p:stCondLst>
                                    <p:cond delay="0"/>
                                  </p:stCondLst>
                                  <p:childTnLst>
                                    <p:set>
                                      <p:cBhvr>
                                        <p:cTn id="26" dur="1" fill="hold">
                                          <p:stCondLst>
                                            <p:cond delay="0"/>
                                          </p:stCondLst>
                                        </p:cTn>
                                        <p:tgtEl>
                                          <p:spTgt spid="338"/>
                                        </p:tgtEl>
                                        <p:attrNameLst>
                                          <p:attrName>style.visibility</p:attrName>
                                        </p:attrNameLst>
                                      </p:cBhvr>
                                      <p:to>
                                        <p:strVal val="visible"/>
                                      </p:to>
                                    </p:set>
                                    <p:animEffect transition="in" filter="fade">
                                      <p:cBhvr>
                                        <p:cTn id="27" dur="500"/>
                                        <p:tgtEl>
                                          <p:spTgt spid="33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55"/>
                                        </p:tgtEl>
                                        <p:attrNameLst>
                                          <p:attrName>style.visibility</p:attrName>
                                        </p:attrNameLst>
                                      </p:cBhvr>
                                      <p:to>
                                        <p:strVal val="visible"/>
                                      </p:to>
                                    </p:set>
                                    <p:anim calcmode="lin" valueType="num">
                                      <p:cBhvr additive="base">
                                        <p:cTn id="32" dur="500"/>
                                        <p:tgtEl>
                                          <p:spTgt spid="35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42"/>
                                        </p:tgtEl>
                                        <p:attrNameLst>
                                          <p:attrName>style.visibility</p:attrName>
                                        </p:attrNameLst>
                                      </p:cBhvr>
                                      <p:to>
                                        <p:strVal val="visible"/>
                                      </p:to>
                                    </p:set>
                                    <p:animEffect transition="in" filter="fade">
                                      <p:cBhvr>
                                        <p:cTn id="37" dur="500"/>
                                        <p:tgtEl>
                                          <p:spTgt spid="34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52"/>
                                        </p:tgtEl>
                                        <p:attrNameLst>
                                          <p:attrName>style.visibility</p:attrName>
                                        </p:attrNameLst>
                                      </p:cBhvr>
                                      <p:to>
                                        <p:strVal val="visible"/>
                                      </p:to>
                                    </p:set>
                                    <p:animEffect transition="in" filter="fade">
                                      <p:cBhvr>
                                        <p:cTn id="42" dur="500"/>
                                        <p:tgtEl>
                                          <p:spTgt spid="35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53"/>
                                        </p:tgtEl>
                                        <p:attrNameLst>
                                          <p:attrName>style.visibility</p:attrName>
                                        </p:attrNameLst>
                                      </p:cBhvr>
                                      <p:to>
                                        <p:strVal val="visible"/>
                                      </p:to>
                                    </p:set>
                                    <p:animEffect transition="in" filter="fade">
                                      <p:cBhvr>
                                        <p:cTn id="47" dur="500"/>
                                        <p:tgtEl>
                                          <p:spTgt spid="35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54"/>
                                        </p:tgtEl>
                                        <p:attrNameLst>
                                          <p:attrName>style.visibility</p:attrName>
                                        </p:attrNameLst>
                                      </p:cBhvr>
                                      <p:to>
                                        <p:strVal val="visible"/>
                                      </p:to>
                                    </p:set>
                                    <p:animEffect transition="in" filter="fade">
                                      <p:cBhvr>
                                        <p:cTn id="52" dur="500"/>
                                        <p:tgtEl>
                                          <p:spTgt spid="35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56"/>
                                        </p:tgtEl>
                                        <p:attrNameLst>
                                          <p:attrName>style.visibility</p:attrName>
                                        </p:attrNameLst>
                                      </p:cBhvr>
                                      <p:to>
                                        <p:strVal val="visible"/>
                                      </p:to>
                                    </p:set>
                                    <p:animEffect transition="in" filter="fade">
                                      <p:cBhvr>
                                        <p:cTn id="57" dur="500"/>
                                        <p:tgtEl>
                                          <p:spTgt spid="35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57"/>
                                        </p:tgtEl>
                                        <p:attrNameLst>
                                          <p:attrName>style.visibility</p:attrName>
                                        </p:attrNameLst>
                                      </p:cBhvr>
                                      <p:to>
                                        <p:strVal val="visible"/>
                                      </p:to>
                                    </p:set>
                                    <p:animEffect transition="in" filter="fade">
                                      <p:cBhvr>
                                        <p:cTn id="62" dur="500"/>
                                        <p:tgtEl>
                                          <p:spTgt spid="35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58"/>
                                        </p:tgtEl>
                                        <p:attrNameLst>
                                          <p:attrName>style.visibility</p:attrName>
                                        </p:attrNameLst>
                                      </p:cBhvr>
                                      <p:to>
                                        <p:strVal val="visible"/>
                                      </p:to>
                                    </p:set>
                                    <p:animEffect transition="in" filter="fade">
                                      <p:cBhvr>
                                        <p:cTn id="67" dur="500"/>
                                        <p:tgtEl>
                                          <p:spTgt spid="35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59"/>
                                        </p:tgtEl>
                                        <p:attrNameLst>
                                          <p:attrName>style.visibility</p:attrName>
                                        </p:attrNameLst>
                                      </p:cBhvr>
                                      <p:to>
                                        <p:strVal val="visible"/>
                                      </p:to>
                                    </p:set>
                                    <p:animEffect transition="in" filter="fade">
                                      <p:cBhvr>
                                        <p:cTn id="72" dur="500"/>
                                        <p:tgtEl>
                                          <p:spTgt spid="35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61"/>
                                        </p:tgtEl>
                                        <p:attrNameLst>
                                          <p:attrName>style.visibility</p:attrName>
                                        </p:attrNameLst>
                                      </p:cBhvr>
                                      <p:to>
                                        <p:strVal val="visible"/>
                                      </p:to>
                                    </p:set>
                                    <p:animEffect transition="in" filter="fade">
                                      <p:cBhvr>
                                        <p:cTn id="77" dur="500"/>
                                        <p:tgtEl>
                                          <p:spTgt spid="361"/>
                                        </p:tgtEl>
                                      </p:cBhvr>
                                    </p:animEffect>
                                  </p:childTnLst>
                                </p:cTn>
                              </p:par>
                              <p:par>
                                <p:cTn id="78" presetID="10" presetClass="entr" presetSubtype="0" fill="hold" nodeType="withEffect">
                                  <p:stCondLst>
                                    <p:cond delay="0"/>
                                  </p:stCondLst>
                                  <p:childTnLst>
                                    <p:set>
                                      <p:cBhvr>
                                        <p:cTn id="79" dur="1" fill="hold">
                                          <p:stCondLst>
                                            <p:cond delay="0"/>
                                          </p:stCondLst>
                                        </p:cTn>
                                        <p:tgtEl>
                                          <p:spTgt spid="360"/>
                                        </p:tgtEl>
                                        <p:attrNameLst>
                                          <p:attrName>style.visibility</p:attrName>
                                        </p:attrNameLst>
                                      </p:cBhvr>
                                      <p:to>
                                        <p:strVal val="visible"/>
                                      </p:to>
                                    </p:set>
                                    <p:animEffect transition="in" filter="fade">
                                      <p:cBhvr>
                                        <p:cTn id="80" dur="500"/>
                                        <p:tgtEl>
                                          <p:spTgt spid="360"/>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362"/>
                                        </p:tgtEl>
                                        <p:attrNameLst>
                                          <p:attrName>style.visibility</p:attrName>
                                        </p:attrNameLst>
                                      </p:cBhvr>
                                      <p:to>
                                        <p:strVal val="visible"/>
                                      </p:to>
                                    </p:set>
                                    <p:animEffect transition="in" filter="fade">
                                      <p:cBhvr>
                                        <p:cTn id="85" dur="500"/>
                                        <p:tgtEl>
                                          <p:spTgt spid="362"/>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363"/>
                                        </p:tgtEl>
                                        <p:attrNameLst>
                                          <p:attrName>style.visibility</p:attrName>
                                        </p:attrNameLst>
                                      </p:cBhvr>
                                      <p:to>
                                        <p:strVal val="visible"/>
                                      </p:to>
                                    </p:set>
                                    <p:animEffect transition="in" filter="fade">
                                      <p:cBhvr>
                                        <p:cTn id="90" dur="500"/>
                                        <p:tgtEl>
                                          <p:spTgt spid="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941</Words>
  <PresentationFormat>Widescreen</PresentationFormat>
  <Paragraphs>189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2021-09-21T03:09:17Z</dcterms:created>
  <dcterms:modified xsi:type="dcterms:W3CDTF">2022-10-13T02:26:25Z</dcterms:modified>
</cp:coreProperties>
</file>