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327" r:id="rId2"/>
    <p:sldId id="407" r:id="rId3"/>
    <p:sldId id="439" r:id="rId4"/>
    <p:sldId id="427" r:id="rId5"/>
    <p:sldId id="428" r:id="rId6"/>
    <p:sldId id="452" r:id="rId7"/>
    <p:sldId id="453" r:id="rId8"/>
    <p:sldId id="454" r:id="rId9"/>
    <p:sldId id="445" r:id="rId10"/>
    <p:sldId id="447" r:id="rId11"/>
    <p:sldId id="448" r:id="rId12"/>
    <p:sldId id="340" r:id="rId13"/>
  </p:sldIdLst>
  <p:sldSz cx="16276638" cy="9144000"/>
  <p:notesSz cx="6858000" cy="9144000"/>
  <p:custDataLst>
    <p:tags r:id="rId15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00FF"/>
    <a:srgbClr val="C5F3F3"/>
    <a:srgbClr val="FF0066"/>
    <a:srgbClr val="FF7C80"/>
    <a:srgbClr val="FF6600"/>
    <a:srgbClr val="6600CC"/>
    <a:srgbClr val="3333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65" autoAdjust="0"/>
    <p:restoredTop sz="94660"/>
  </p:normalViewPr>
  <p:slideViewPr>
    <p:cSldViewPr>
      <p:cViewPr varScale="1">
        <p:scale>
          <a:sx n="45" d="100"/>
          <a:sy n="45" d="100"/>
        </p:scale>
        <p:origin x="1050" y="42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B5B8007-F28A-4C3E-A48D-DDE012D8153F}" type="slidenum">
              <a:rPr lang="en-US" altLang="en-US" sz="1200">
                <a:cs typeface="Arial" charset="0"/>
              </a:rPr>
              <a:pPr algn="r" eaLnBrk="1" hangingPunct="1"/>
              <a:t>12</a:t>
            </a:fld>
            <a:endParaRPr lang="en-US" altLang="en-US" sz="1200">
              <a:cs typeface="Arial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77825" y="685800"/>
            <a:ext cx="6102350" cy="3429000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alt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99674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png"/><Relationship Id="rId7" Type="http://schemas.openxmlformats.org/officeDocument/2006/relationships/image" Target="../media/image7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5.wmf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Giai%20nghia%20tu/Hon%20ho.ppt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>
                <a:solidFill>
                  <a:srgbClr val="FF0066"/>
                </a:solidFill>
                <a:latin typeface="Times New Roman" pitchFamily="18" charset="0"/>
              </a:rPr>
              <a:t>TRƯỜNG TIỂU HỌC ……</a:t>
            </a:r>
          </a:p>
        </p:txBody>
      </p:sp>
      <p:pic>
        <p:nvPicPr>
          <p:cNvPr id="2051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677" y="5443538"/>
            <a:ext cx="2034580" cy="264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7" name="Text Box 14"/>
          <p:cNvSpPr txBox="1">
            <a:spLocks noChangeArrowheads="1"/>
          </p:cNvSpPr>
          <p:nvPr/>
        </p:nvSpPr>
        <p:spPr bwMode="auto">
          <a:xfrm>
            <a:off x="1508919" y="4121127"/>
            <a:ext cx="13030200" cy="1822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3: TRONG NẮNG CHIỀU (T1,2)</a:t>
            </a:r>
          </a:p>
        </p:txBody>
      </p:sp>
      <p:sp>
        <p:nvSpPr>
          <p:cNvPr id="2059" name="Text Box 17"/>
          <p:cNvSpPr txBox="1">
            <a:spLocks noChangeArrowheads="1"/>
          </p:cNvSpPr>
          <p:nvPr/>
        </p:nvSpPr>
        <p:spPr bwMode="auto">
          <a:xfrm>
            <a:off x="2480250" y="2057400"/>
            <a:ext cx="11471154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sp>
        <p:nvSpPr>
          <p:cNvPr id="2054" name="Text Box 18"/>
          <p:cNvSpPr txBox="1">
            <a:spLocks noChangeArrowheads="1"/>
          </p:cNvSpPr>
          <p:nvPr/>
        </p:nvSpPr>
        <p:spPr bwMode="auto">
          <a:xfrm>
            <a:off x="2557757" y="7200900"/>
            <a:ext cx="5974560" cy="8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i="1">
                <a:solidFill>
                  <a:srgbClr val="FF0066"/>
                </a:solidFill>
                <a:latin typeface="Times New Roman" pitchFamily="18" charset="0"/>
              </a:rPr>
              <a:t>Giáo viên:</a:t>
            </a:r>
          </a:p>
          <a:p>
            <a:pPr eaLnBrk="1" hangingPunct="1"/>
            <a:r>
              <a:rPr lang="en-US" altLang="en-US" sz="2400" b="1" i="1">
                <a:solidFill>
                  <a:srgbClr val="FF0066"/>
                </a:solidFill>
                <a:latin typeface="Times New Roman" pitchFamily="18" charset="0"/>
              </a:rPr>
              <a:t>Lớp:  3</a:t>
            </a:r>
          </a:p>
        </p:txBody>
      </p:sp>
      <p:pic>
        <p:nvPicPr>
          <p:cNvPr id="2055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0079" y="6229986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1112658" y="331495"/>
            <a:ext cx="2081213" cy="2669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3122398" y="413107"/>
            <a:ext cx="2089150" cy="249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" name="Picture 7" descr="BƯỚM 58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961410">
            <a:off x="13131113" y="984250"/>
            <a:ext cx="1474263" cy="192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8" descr="animal-14[1]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549684" y="5964239"/>
            <a:ext cx="1416132" cy="1030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5" descr="POINSET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8632" y="5365879"/>
            <a:ext cx="4334745" cy="3092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9" grpId="0"/>
      <p:bldP spid="2059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4617134" y="42893"/>
            <a:ext cx="6255239" cy="1599885"/>
            <a:chOff x="4617134" y="42893"/>
            <a:chExt cx="6255239" cy="1599885"/>
          </a:xfrm>
        </p:grpSpPr>
        <p:grpSp>
          <p:nvGrpSpPr>
            <p:cNvPr id="44" name="Group 43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47" name="Group 46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49" name="TextBox 48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</a:p>
              </p:txBody>
            </p:sp>
          </p:grpSp>
          <p:cxnSp>
            <p:nvCxnSpPr>
              <p:cNvPr id="48" name="Straight Connector 47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46" name="Text Box 14"/>
            <p:cNvSpPr txBox="1">
              <a:spLocks noChangeArrowheads="1"/>
            </p:cNvSpPr>
            <p:nvPr/>
          </p:nvSpPr>
          <p:spPr bwMode="auto">
            <a:xfrm>
              <a:off x="4785519" y="1066800"/>
              <a:ext cx="6019799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en-US" sz="2800" b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3: TRONG NẮNG CHIỀU</a:t>
              </a:r>
              <a:endPara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endParaRPr>
            </a:p>
          </p:txBody>
        </p:sp>
      </p:grpSp>
      <p:sp>
        <p:nvSpPr>
          <p:cNvPr id="3" name="AutoShape 2" descr="Khung viền PowerPoint đẹp - Phụ Kiện MacBook Chính Hã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Khung viền PowerPoint đẹp - Phụ Kiện MacBook Chính Hãn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6" descr="Khung viền đẹp PowerPoint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Khung viền đẹp PowerPoint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10" descr="Khung viền đẹp PowerPoint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3" name="Group 32"/>
          <p:cNvGrpSpPr/>
          <p:nvPr/>
        </p:nvGrpSpPr>
        <p:grpSpPr>
          <a:xfrm>
            <a:off x="1356520" y="1600200"/>
            <a:ext cx="3429000" cy="707886"/>
            <a:chOff x="1508919" y="1888664"/>
            <a:chExt cx="3120775" cy="1186207"/>
          </a:xfrm>
        </p:grpSpPr>
        <p:sp>
          <p:nvSpPr>
            <p:cNvPr id="34" name="Rectangle 33"/>
            <p:cNvSpPr/>
            <p:nvPr/>
          </p:nvSpPr>
          <p:spPr>
            <a:xfrm>
              <a:off x="1508919" y="1888664"/>
              <a:ext cx="3120775" cy="11862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40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4. Luyện tập.</a:t>
              </a:r>
            </a:p>
          </p:txBody>
        </p:sp>
        <p:cxnSp>
          <p:nvCxnSpPr>
            <p:cNvPr id="35" name="Straight Connector 34"/>
            <p:cNvCxnSpPr/>
            <p:nvPr/>
          </p:nvCxnSpPr>
          <p:spPr>
            <a:xfrm>
              <a:off x="1646078" y="3017498"/>
              <a:ext cx="2428811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/>
        </p:nvSpPr>
        <p:spPr>
          <a:xfrm>
            <a:off x="1356519" y="2477869"/>
            <a:ext cx="9926115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khiến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a,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vũ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thủ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sân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b,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chuyền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c,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nhắc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thủ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đừng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bỏ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khung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813719" y="5257800"/>
            <a:ext cx="206979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813719" y="6572071"/>
            <a:ext cx="595066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chặt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775565" y="5943600"/>
            <a:ext cx="621035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Cậu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chuyền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tớ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</a:p>
          <a:p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5053867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32" grpId="0"/>
      <p:bldP spid="19" grpId="0"/>
      <p:bldP spid="2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Khung viền PowerPoint đẹp - Phụ Kiện MacBook Chính Hã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Khung viền PowerPoint đẹp - Phụ Kiện MacBook Chính Hãn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6" descr="Khung viền đẹp PowerPoint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Khung viền đẹp PowerPoint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10" descr="Khung viền đẹp PowerPoint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656198"/>
      </p:ext>
    </p:extLst>
  </p:cSld>
  <p:clrMapOvr>
    <a:masterClrMapping/>
  </p:clrMapOvr>
  <p:transition spd="slow">
    <p:split orient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Anh dep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93" y="388938"/>
            <a:ext cx="14920252" cy="875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WordArt 3"/>
          <p:cNvSpPr>
            <a:spLocks noChangeArrowheads="1" noChangeShapeType="1" noTextEdit="1"/>
          </p:cNvSpPr>
          <p:nvPr/>
        </p:nvSpPr>
        <p:spPr bwMode="auto">
          <a:xfrm>
            <a:off x="209917" y="3657600"/>
            <a:ext cx="15617822" cy="1582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split orient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38287" t="59375" r="36530" b="17709"/>
          <a:stretch/>
        </p:blipFill>
        <p:spPr>
          <a:xfrm>
            <a:off x="1966119" y="914400"/>
            <a:ext cx="12573000" cy="723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2843973"/>
      </p:ext>
    </p:extLst>
  </p:cSld>
  <p:clrMapOvr>
    <a:masterClrMapping/>
  </p:clrMapOvr>
  <p:transition spd="slow">
    <p:split orient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4617134" y="42893"/>
            <a:ext cx="6255239" cy="1599885"/>
            <a:chOff x="4617134" y="42893"/>
            <a:chExt cx="6255239" cy="1599885"/>
          </a:xfrm>
        </p:grpSpPr>
        <p:grpSp>
          <p:nvGrpSpPr>
            <p:cNvPr id="14" name="Group 13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15" name="Group 14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17" name="TextBox 16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</a:p>
              </p:txBody>
            </p:sp>
            <p:sp>
              <p:nvSpPr>
                <p:cNvPr id="18" name="TextBox 17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</a:p>
              </p:txBody>
            </p:sp>
          </p:grpSp>
          <p:cxnSp>
            <p:nvCxnSpPr>
              <p:cNvPr id="16" name="Straight Connector 15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9" name="Text Box 14"/>
            <p:cNvSpPr txBox="1">
              <a:spLocks noChangeArrowheads="1"/>
            </p:cNvSpPr>
            <p:nvPr/>
          </p:nvSpPr>
          <p:spPr bwMode="auto">
            <a:xfrm>
              <a:off x="4785519" y="1066800"/>
              <a:ext cx="6019799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3: TRONG NẮNG  CHIỀU</a:t>
              </a:r>
            </a:p>
          </p:txBody>
        </p:sp>
      </p:grpSp>
      <p:sp>
        <p:nvSpPr>
          <p:cNvPr id="2" name="Rectangle 1"/>
          <p:cNvSpPr/>
          <p:nvPr/>
        </p:nvSpPr>
        <p:spPr>
          <a:xfrm>
            <a:off x="1563435" y="2751892"/>
            <a:ext cx="13966284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trôi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chảy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ngắt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nghỉ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giọng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tươi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hào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hứng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1493838" y="5323252"/>
            <a:ext cx="13578681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Khổ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ngồi</a:t>
            </a:r>
            <a:r>
              <a:rPr lang="en-US" sz="3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3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rơm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Khổ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sz="3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lưng</a:t>
            </a:r>
            <a:r>
              <a:rPr lang="en-US" sz="3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trần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Khổ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sút</a:t>
            </a:r>
            <a:r>
              <a:rPr lang="en-US" sz="3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Khổ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4: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cười</a:t>
            </a:r>
            <a:r>
              <a:rPr lang="en-US" sz="3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hê</a:t>
            </a:r>
            <a:r>
              <a:rPr lang="en-US" sz="3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hê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Khổ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5: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1508919" y="1905000"/>
            <a:ext cx="4191000" cy="677108"/>
            <a:chOff x="1508919" y="1888664"/>
            <a:chExt cx="3733800" cy="677108"/>
          </a:xfrm>
        </p:grpSpPr>
        <p:sp>
          <p:nvSpPr>
            <p:cNvPr id="20" name="Rectangle 1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1. Hướng dẫn đọc.</a:t>
              </a: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673234" y="2519755"/>
              <a:ext cx="3177124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1508919" y="4267200"/>
            <a:ext cx="4191000" cy="677108"/>
            <a:chOff x="1508919" y="1888664"/>
            <a:chExt cx="3733800" cy="677108"/>
          </a:xfrm>
        </p:grpSpPr>
        <p:sp>
          <p:nvSpPr>
            <p:cNvPr id="23" name="Rectangle 22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2. Chia đoạn.</a:t>
              </a:r>
            </a:p>
          </p:txBody>
        </p:sp>
        <p:cxnSp>
          <p:nvCxnSpPr>
            <p:cNvPr id="24" name="Straight Connector 23"/>
            <p:cNvCxnSpPr/>
            <p:nvPr/>
          </p:nvCxnSpPr>
          <p:spPr>
            <a:xfrm>
              <a:off x="1618922" y="2519755"/>
              <a:ext cx="2281012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hlinkClick r:id="rId2" action="ppaction://hlinkpres?slideindex=1&amp;slidetitle="/>
          </p:cNvPr>
          <p:cNvSpPr/>
          <p:nvPr/>
        </p:nvSpPr>
        <p:spPr>
          <a:xfrm>
            <a:off x="1585119" y="7976191"/>
            <a:ext cx="22054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gôn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356519" y="1752600"/>
            <a:ext cx="6781801" cy="707886"/>
            <a:chOff x="1508918" y="1888664"/>
            <a:chExt cx="6172201" cy="1186207"/>
          </a:xfrm>
        </p:grpSpPr>
        <p:sp>
          <p:nvSpPr>
            <p:cNvPr id="10" name="Rectangle 9"/>
            <p:cNvSpPr/>
            <p:nvPr/>
          </p:nvSpPr>
          <p:spPr>
            <a:xfrm>
              <a:off x="1508918" y="1888664"/>
              <a:ext cx="6172201" cy="11862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40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3. Luyện đọc và tìm hiểu bài.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1646078" y="3017498"/>
              <a:ext cx="5577840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" name="Rectangle 2"/>
          <p:cNvSpPr/>
          <p:nvPr/>
        </p:nvSpPr>
        <p:spPr>
          <a:xfrm>
            <a:off x="1512302" y="4038600"/>
            <a:ext cx="891201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Ruộng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gặt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xong</a:t>
            </a:r>
            <a:endParaRPr lang="vi-VN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sân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bóng</a:t>
            </a:r>
            <a:endParaRPr lang="en-US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Cỏ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sân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óng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endParaRPr lang="en-US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Khán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giả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ngồi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rơm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//</a:t>
            </a:r>
            <a:endParaRPr lang="vi-VN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507226" y="2514600"/>
            <a:ext cx="52517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a. Luyện đọc từ, câu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527701" y="7239000"/>
            <a:ext cx="52517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40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40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40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endParaRPr lang="en-US" sz="40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356519" y="3222486"/>
            <a:ext cx="14706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ruộng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àng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ngồi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ên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ỗi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gió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ốc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Pê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ực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endParaRPr lang="en-US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4617134" y="42893"/>
            <a:ext cx="6255239" cy="1599885"/>
            <a:chOff x="4617134" y="42893"/>
            <a:chExt cx="6255239" cy="1599885"/>
          </a:xfrm>
        </p:grpSpPr>
        <p:grpSp>
          <p:nvGrpSpPr>
            <p:cNvPr id="32" name="Group 31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34" name="Group 33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36" name="TextBox 35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</a:p>
              </p:txBody>
            </p:sp>
          </p:grpSp>
          <p:cxnSp>
            <p:nvCxnSpPr>
              <p:cNvPr id="35" name="Straight Connector 34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33" name="Text Box 14"/>
            <p:cNvSpPr txBox="1">
              <a:spLocks noChangeArrowheads="1"/>
            </p:cNvSpPr>
            <p:nvPr/>
          </p:nvSpPr>
          <p:spPr bwMode="auto">
            <a:xfrm>
              <a:off x="4785519" y="1066800"/>
              <a:ext cx="6019799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3: TRONG NẮNG CHIỀU</a:t>
              </a:r>
            </a:p>
          </p:txBody>
        </p:sp>
      </p:grpSp>
      <p:cxnSp>
        <p:nvCxnSpPr>
          <p:cNvPr id="24" name="Straight Connector 23"/>
          <p:cNvCxnSpPr/>
          <p:nvPr/>
        </p:nvCxnSpPr>
        <p:spPr>
          <a:xfrm flipH="1">
            <a:off x="3744119" y="6488113"/>
            <a:ext cx="127000" cy="36988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hlinkClick r:id="rId2" action="ppaction://hlinkpres?slideindex=1&amp;slidetitle="/>
          </p:cNvPr>
          <p:cNvSpPr/>
          <p:nvPr/>
        </p:nvSpPr>
        <p:spPr>
          <a:xfrm>
            <a:off x="3115590" y="7946886"/>
            <a:ext cx="22054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1" name="Rectangle 40">
            <a:hlinkClick r:id="rId2" action="ppaction://hlinkpres?slideindex=1&amp;slidetitle="/>
          </p:cNvPr>
          <p:cNvSpPr/>
          <p:nvPr/>
        </p:nvSpPr>
        <p:spPr>
          <a:xfrm>
            <a:off x="5819611" y="7976191"/>
            <a:ext cx="273888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2" name="Rectangle 41">
            <a:hlinkClick r:id="rId2" action="ppaction://hlinkpres?slideindex=1&amp;slidetitle="/>
          </p:cNvPr>
          <p:cNvSpPr/>
          <p:nvPr/>
        </p:nvSpPr>
        <p:spPr>
          <a:xfrm>
            <a:off x="9057033" y="7955746"/>
            <a:ext cx="22054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Pê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lê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3" name="Rectangle 42">
            <a:hlinkClick r:id="rId2" action="ppaction://hlinkpres?slideindex=1&amp;slidetitle="/>
          </p:cNvPr>
          <p:cNvSpPr/>
          <p:nvPr/>
        </p:nvSpPr>
        <p:spPr>
          <a:xfrm>
            <a:off x="11491119" y="7946886"/>
            <a:ext cx="22054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thủ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cxnSp>
        <p:nvCxnSpPr>
          <p:cNvPr id="44" name="Straight Connector 43"/>
          <p:cNvCxnSpPr/>
          <p:nvPr/>
        </p:nvCxnSpPr>
        <p:spPr>
          <a:xfrm flipH="1">
            <a:off x="7249319" y="4267200"/>
            <a:ext cx="127000" cy="36988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6766719" y="5029200"/>
            <a:ext cx="127000" cy="36988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105715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28" grpId="0"/>
      <p:bldP spid="30" grpId="0"/>
      <p:bldP spid="25" grpId="0"/>
      <p:bldP spid="41" grpId="0"/>
      <p:bldP spid="42" grpId="0"/>
      <p:bldP spid="4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1356519" y="1752600"/>
            <a:ext cx="6781801" cy="707886"/>
            <a:chOff x="1508918" y="1888664"/>
            <a:chExt cx="6172201" cy="1186207"/>
          </a:xfrm>
        </p:grpSpPr>
        <p:sp>
          <p:nvSpPr>
            <p:cNvPr id="10" name="Rectangle 9"/>
            <p:cNvSpPr/>
            <p:nvPr/>
          </p:nvSpPr>
          <p:spPr>
            <a:xfrm>
              <a:off x="1508918" y="1888664"/>
              <a:ext cx="6172201" cy="11862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40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3. Luyện đọc và tìm hiểu bài.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1646078" y="3017498"/>
              <a:ext cx="5577840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" name="Rectangle 2"/>
          <p:cNvSpPr/>
          <p:nvPr/>
        </p:nvSpPr>
        <p:spPr>
          <a:xfrm>
            <a:off x="518319" y="5077361"/>
            <a:ext cx="891201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Ruộng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gặt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xong</a:t>
            </a:r>
            <a:endParaRPr lang="vi-VN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sân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bóng</a:t>
            </a:r>
            <a:endParaRPr lang="en-US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Cỏ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sân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óng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endParaRPr lang="en-US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Khán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giả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ngồi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rơm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//</a:t>
            </a:r>
            <a:endParaRPr lang="vi-VN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507226" y="2514600"/>
            <a:ext cx="52517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a. Luyện đọc từ, câu</a:t>
            </a:r>
          </a:p>
        </p:txBody>
      </p:sp>
      <p:sp>
        <p:nvSpPr>
          <p:cNvPr id="30" name="Rectangle 29"/>
          <p:cNvSpPr/>
          <p:nvPr/>
        </p:nvSpPr>
        <p:spPr>
          <a:xfrm>
            <a:off x="823119" y="3248561"/>
            <a:ext cx="14706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ruộng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àng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ngồi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ên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ỗi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gió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ốc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Pê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ực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endParaRPr lang="en-US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4617134" y="42893"/>
            <a:ext cx="6255239" cy="1599885"/>
            <a:chOff x="4617134" y="42893"/>
            <a:chExt cx="6255239" cy="1599885"/>
          </a:xfrm>
        </p:grpSpPr>
        <p:grpSp>
          <p:nvGrpSpPr>
            <p:cNvPr id="32" name="Group 31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34" name="Group 33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36" name="TextBox 35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</a:p>
              </p:txBody>
            </p:sp>
          </p:grpSp>
          <p:cxnSp>
            <p:nvCxnSpPr>
              <p:cNvPr id="35" name="Straight Connector 34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33" name="Text Box 14"/>
            <p:cNvSpPr txBox="1">
              <a:spLocks noChangeArrowheads="1"/>
            </p:cNvSpPr>
            <p:nvPr/>
          </p:nvSpPr>
          <p:spPr bwMode="auto">
            <a:xfrm>
              <a:off x="4785519" y="1066800"/>
              <a:ext cx="6019799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3: TRONG NẮNG CHIỀU</a:t>
              </a:r>
            </a:p>
          </p:txBody>
        </p:sp>
      </p:grpSp>
      <p:cxnSp>
        <p:nvCxnSpPr>
          <p:cNvPr id="24" name="Straight Connector 23"/>
          <p:cNvCxnSpPr/>
          <p:nvPr/>
        </p:nvCxnSpPr>
        <p:spPr>
          <a:xfrm flipH="1">
            <a:off x="5852319" y="6172200"/>
            <a:ext cx="127000" cy="36988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7147719" y="2763797"/>
            <a:ext cx="76200" cy="6380203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 flipH="1">
            <a:off x="6233319" y="5382865"/>
            <a:ext cx="127000" cy="36988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cxnSpLocks/>
          </p:cNvCxnSpPr>
          <p:nvPr/>
        </p:nvCxnSpPr>
        <p:spPr>
          <a:xfrm flipH="1">
            <a:off x="2728119" y="7624496"/>
            <a:ext cx="127000" cy="36988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7147720" y="2743200"/>
            <a:ext cx="91289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Sân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8" name="Group 37"/>
          <p:cNvGrpSpPr/>
          <p:nvPr/>
        </p:nvGrpSpPr>
        <p:grpSpPr>
          <a:xfrm>
            <a:off x="10986089" y="1907107"/>
            <a:ext cx="2791030" cy="654607"/>
            <a:chOff x="1024127" y="1442589"/>
            <a:chExt cx="2791030" cy="654607"/>
          </a:xfrm>
        </p:grpSpPr>
        <p:sp>
          <p:nvSpPr>
            <p:cNvPr id="39" name="Rectangle 38"/>
            <p:cNvSpPr/>
            <p:nvPr/>
          </p:nvSpPr>
          <p:spPr>
            <a:xfrm>
              <a:off x="1024127" y="1442589"/>
              <a:ext cx="2791030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Tìm hiểu bài</a:t>
              </a:r>
            </a:p>
          </p:txBody>
        </p:sp>
        <p:cxnSp>
          <p:nvCxnSpPr>
            <p:cNvPr id="40" name="Straight Connector 39"/>
            <p:cNvCxnSpPr/>
            <p:nvPr/>
          </p:nvCxnSpPr>
          <p:spPr>
            <a:xfrm>
              <a:off x="1156059" y="2067013"/>
              <a:ext cx="256032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" name="Rectangle 24"/>
          <p:cNvSpPr/>
          <p:nvPr/>
        </p:nvSpPr>
        <p:spPr>
          <a:xfrm>
            <a:off x="7147719" y="3429000"/>
            <a:ext cx="1005840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Sân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ruộng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gặt</a:t>
            </a:r>
            <a:endParaRPr lang="en-US" sz="32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xong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Sân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cỏ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rơm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óng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Khán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ngồi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rơm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cổ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vũ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Mũ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cọc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gôn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8" name="Rectangle 27"/>
          <p:cNvSpPr/>
          <p:nvPr/>
        </p:nvSpPr>
        <p:spPr>
          <a:xfrm>
            <a:off x="7147719" y="5029200"/>
            <a:ext cx="8610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trận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đấu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sôi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en-US" sz="3200" dirty="0"/>
              <a:t> 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147718" y="6172200"/>
            <a:ext cx="10287001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cởi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trần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“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bụm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còi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thổi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cổ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vũ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cuồng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khán</a:t>
            </a:r>
            <a:endParaRPr lang="en-US" sz="32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quên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lỗi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endParaRPr lang="en-US" sz="32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gió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lốc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xoáy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bàn,cười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66193739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25" grpId="0"/>
      <p:bldP spid="28" grpId="0"/>
      <p:bldP spid="4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1356519" y="1752600"/>
            <a:ext cx="6781801" cy="707886"/>
            <a:chOff x="1508918" y="1888664"/>
            <a:chExt cx="6172201" cy="1186207"/>
          </a:xfrm>
        </p:grpSpPr>
        <p:sp>
          <p:nvSpPr>
            <p:cNvPr id="10" name="Rectangle 9"/>
            <p:cNvSpPr/>
            <p:nvPr/>
          </p:nvSpPr>
          <p:spPr>
            <a:xfrm>
              <a:off x="1508918" y="1888664"/>
              <a:ext cx="6172201" cy="11862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40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3. Luyện đọc và tìm hiểu bài.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1646078" y="3017498"/>
              <a:ext cx="5577840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" name="Rectangle 2"/>
          <p:cNvSpPr/>
          <p:nvPr/>
        </p:nvSpPr>
        <p:spPr>
          <a:xfrm>
            <a:off x="746919" y="5563612"/>
            <a:ext cx="891201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Ruộng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gặt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xong</a:t>
            </a:r>
            <a:endParaRPr lang="vi-VN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sân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bóng</a:t>
            </a:r>
            <a:endParaRPr lang="en-US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Cỏ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sân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óng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endParaRPr lang="en-US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Khán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giả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ngồi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rơm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//</a:t>
            </a:r>
            <a:endParaRPr lang="vi-VN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507226" y="2514600"/>
            <a:ext cx="52517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a. Luyện đọc từ, câu</a:t>
            </a:r>
          </a:p>
        </p:txBody>
      </p:sp>
      <p:sp>
        <p:nvSpPr>
          <p:cNvPr id="30" name="Rectangle 29"/>
          <p:cNvSpPr/>
          <p:nvPr/>
        </p:nvSpPr>
        <p:spPr>
          <a:xfrm>
            <a:off x="823119" y="3248561"/>
            <a:ext cx="14706600" cy="18283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ruộng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àng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ngồi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ên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ỗi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>
              <a:lnSpc>
                <a:spcPct val="150000"/>
              </a:lnSpc>
            </a:pP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gió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ốc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Pê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ực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endParaRPr lang="en-US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4617134" y="42893"/>
            <a:ext cx="6255239" cy="1599885"/>
            <a:chOff x="4617134" y="42893"/>
            <a:chExt cx="6255239" cy="1599885"/>
          </a:xfrm>
        </p:grpSpPr>
        <p:grpSp>
          <p:nvGrpSpPr>
            <p:cNvPr id="32" name="Group 31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34" name="Group 33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36" name="TextBox 35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</a:p>
              </p:txBody>
            </p:sp>
          </p:grpSp>
          <p:cxnSp>
            <p:nvCxnSpPr>
              <p:cNvPr id="35" name="Straight Connector 34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33" name="Text Box 14"/>
            <p:cNvSpPr txBox="1">
              <a:spLocks noChangeArrowheads="1"/>
            </p:cNvSpPr>
            <p:nvPr/>
          </p:nvSpPr>
          <p:spPr bwMode="auto">
            <a:xfrm>
              <a:off x="4785519" y="1066800"/>
              <a:ext cx="6019799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3: TRONG NẮNG CHIỀU</a:t>
              </a:r>
            </a:p>
          </p:txBody>
        </p:sp>
      </p:grpSp>
      <p:cxnSp>
        <p:nvCxnSpPr>
          <p:cNvPr id="24" name="Straight Connector 23"/>
          <p:cNvCxnSpPr/>
          <p:nvPr/>
        </p:nvCxnSpPr>
        <p:spPr>
          <a:xfrm flipH="1">
            <a:off x="6004719" y="6497786"/>
            <a:ext cx="127000" cy="36988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7147719" y="2763797"/>
            <a:ext cx="76200" cy="6380203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6461919" y="5791200"/>
            <a:ext cx="127000" cy="36988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2956719" y="7924800"/>
            <a:ext cx="127000" cy="36988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7147720" y="2743200"/>
            <a:ext cx="91289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Đợt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gió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lốc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Cú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xoáy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Pê-lê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?</a:t>
            </a:r>
          </a:p>
        </p:txBody>
      </p:sp>
      <p:grpSp>
        <p:nvGrpSpPr>
          <p:cNvPr id="38" name="Group 37"/>
          <p:cNvGrpSpPr/>
          <p:nvPr/>
        </p:nvGrpSpPr>
        <p:grpSpPr>
          <a:xfrm>
            <a:off x="10986089" y="1907107"/>
            <a:ext cx="2791030" cy="654607"/>
            <a:chOff x="1024127" y="1442589"/>
            <a:chExt cx="2791030" cy="654607"/>
          </a:xfrm>
        </p:grpSpPr>
        <p:sp>
          <p:nvSpPr>
            <p:cNvPr id="39" name="Rectangle 38"/>
            <p:cNvSpPr/>
            <p:nvPr/>
          </p:nvSpPr>
          <p:spPr>
            <a:xfrm>
              <a:off x="1024127" y="1442589"/>
              <a:ext cx="2791030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Tìm hiểu bài</a:t>
              </a:r>
            </a:p>
          </p:txBody>
        </p:sp>
        <p:cxnSp>
          <p:nvCxnSpPr>
            <p:cNvPr id="40" name="Straight Connector 39"/>
            <p:cNvCxnSpPr/>
            <p:nvPr/>
          </p:nvCxnSpPr>
          <p:spPr>
            <a:xfrm>
              <a:off x="1156059" y="2067013"/>
              <a:ext cx="256032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" name="Rectangle 24"/>
          <p:cNvSpPr/>
          <p:nvPr/>
        </p:nvSpPr>
        <p:spPr>
          <a:xfrm>
            <a:off x="7147719" y="4114800"/>
            <a:ext cx="1005840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đợt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gió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lốc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cú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xoáy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kĩ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Pê-lê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8" name="Rectangle 27"/>
          <p:cNvSpPr/>
          <p:nvPr/>
        </p:nvSpPr>
        <p:spPr>
          <a:xfrm>
            <a:off x="7147718" y="6572071"/>
            <a:ext cx="883581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4: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miêu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42" name="Rectangle 41"/>
          <p:cNvSpPr/>
          <p:nvPr/>
        </p:nvSpPr>
        <p:spPr>
          <a:xfrm>
            <a:off x="7223918" y="7791271"/>
            <a:ext cx="1021080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Đàn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sà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ngọn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ráng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rực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</a:p>
          <a:p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bò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cỏ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Đợi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thủ”dắt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98533594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25" grpId="0"/>
      <p:bldP spid="28" grpId="0"/>
      <p:bldP spid="4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1356519" y="1752600"/>
            <a:ext cx="6781801" cy="707886"/>
            <a:chOff x="1508918" y="1888664"/>
            <a:chExt cx="6172201" cy="1186207"/>
          </a:xfrm>
        </p:grpSpPr>
        <p:sp>
          <p:nvSpPr>
            <p:cNvPr id="10" name="Rectangle 9"/>
            <p:cNvSpPr/>
            <p:nvPr/>
          </p:nvSpPr>
          <p:spPr>
            <a:xfrm>
              <a:off x="1508918" y="1888664"/>
              <a:ext cx="6172201" cy="11862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40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3. Luyện đọc và tìm hiểu bài.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1646078" y="3017498"/>
              <a:ext cx="5577840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" name="Rectangle 2"/>
          <p:cNvSpPr/>
          <p:nvPr/>
        </p:nvSpPr>
        <p:spPr>
          <a:xfrm>
            <a:off x="746919" y="5563612"/>
            <a:ext cx="891201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Ruộng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gặt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xong</a:t>
            </a:r>
            <a:endParaRPr lang="vi-VN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sân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bóng</a:t>
            </a:r>
            <a:endParaRPr lang="en-US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Cỏ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sân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óng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endParaRPr lang="en-US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Khán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giả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ngồi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rơm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//</a:t>
            </a:r>
            <a:endParaRPr lang="vi-VN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507226" y="2514600"/>
            <a:ext cx="52517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a. Luyện đọc từ, câu</a:t>
            </a:r>
          </a:p>
        </p:txBody>
      </p:sp>
      <p:sp>
        <p:nvSpPr>
          <p:cNvPr id="30" name="Rectangle 29"/>
          <p:cNvSpPr/>
          <p:nvPr/>
        </p:nvSpPr>
        <p:spPr>
          <a:xfrm>
            <a:off x="823119" y="3248561"/>
            <a:ext cx="14706600" cy="18283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ruộng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àng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ngồi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ên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ỗi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>
              <a:lnSpc>
                <a:spcPct val="150000"/>
              </a:lnSpc>
            </a:pP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gió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ốc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Pê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ực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endParaRPr lang="en-US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4617134" y="42893"/>
            <a:ext cx="6255239" cy="1599885"/>
            <a:chOff x="4617134" y="42893"/>
            <a:chExt cx="6255239" cy="1599885"/>
          </a:xfrm>
        </p:grpSpPr>
        <p:grpSp>
          <p:nvGrpSpPr>
            <p:cNvPr id="32" name="Group 31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34" name="Group 33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36" name="TextBox 35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</a:p>
              </p:txBody>
            </p:sp>
          </p:grpSp>
          <p:cxnSp>
            <p:nvCxnSpPr>
              <p:cNvPr id="35" name="Straight Connector 34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33" name="Text Box 14"/>
            <p:cNvSpPr txBox="1">
              <a:spLocks noChangeArrowheads="1"/>
            </p:cNvSpPr>
            <p:nvPr/>
          </p:nvSpPr>
          <p:spPr bwMode="auto">
            <a:xfrm>
              <a:off x="4785519" y="1066800"/>
              <a:ext cx="6019799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3: TRONG NẮNG CHIỀU</a:t>
              </a:r>
            </a:p>
          </p:txBody>
        </p:sp>
      </p:grpSp>
      <p:cxnSp>
        <p:nvCxnSpPr>
          <p:cNvPr id="24" name="Straight Connector 23"/>
          <p:cNvCxnSpPr/>
          <p:nvPr/>
        </p:nvCxnSpPr>
        <p:spPr>
          <a:xfrm flipH="1">
            <a:off x="6004719" y="6497786"/>
            <a:ext cx="127000" cy="36988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7147719" y="2763797"/>
            <a:ext cx="76200" cy="6380203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6461919" y="5791200"/>
            <a:ext cx="127000" cy="36988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2956719" y="7924800"/>
            <a:ext cx="127000" cy="36988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" name="Group 37"/>
          <p:cNvGrpSpPr/>
          <p:nvPr/>
        </p:nvGrpSpPr>
        <p:grpSpPr>
          <a:xfrm>
            <a:off x="10986089" y="1907107"/>
            <a:ext cx="2791030" cy="654607"/>
            <a:chOff x="1024127" y="1442589"/>
            <a:chExt cx="2791030" cy="654607"/>
          </a:xfrm>
        </p:grpSpPr>
        <p:sp>
          <p:nvSpPr>
            <p:cNvPr id="39" name="Rectangle 38"/>
            <p:cNvSpPr/>
            <p:nvPr/>
          </p:nvSpPr>
          <p:spPr>
            <a:xfrm>
              <a:off x="1024127" y="1442589"/>
              <a:ext cx="2791030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Tìm hiểu bài</a:t>
              </a:r>
            </a:p>
          </p:txBody>
        </p:sp>
        <p:cxnSp>
          <p:nvCxnSpPr>
            <p:cNvPr id="40" name="Straight Connector 39"/>
            <p:cNvCxnSpPr/>
            <p:nvPr/>
          </p:nvCxnSpPr>
          <p:spPr>
            <a:xfrm>
              <a:off x="1156059" y="2067013"/>
              <a:ext cx="256032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1" name="Rectangle 40"/>
          <p:cNvSpPr/>
          <p:nvPr/>
        </p:nvSpPr>
        <p:spPr>
          <a:xfrm>
            <a:off x="10476281" y="2819400"/>
            <a:ext cx="330083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NỘI DUNG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7365881" y="3657600"/>
            <a:ext cx="8773438" cy="4563537"/>
            <a:chOff x="6418600" y="4495869"/>
            <a:chExt cx="8773438" cy="4563537"/>
          </a:xfrm>
        </p:grpSpPr>
        <p:pic>
          <p:nvPicPr>
            <p:cNvPr id="44" name="Picture 16" descr="Frame Border Transparent PNG Gold Image​ | Gallery Yopriceville -  High-Quality Images and Transparent… | Clip art frames borders, Frame  border design, Frame clipart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8523550" y="2390919"/>
              <a:ext cx="4563537" cy="87734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5" name="Rectangle 44"/>
            <p:cNvSpPr/>
            <p:nvPr/>
          </p:nvSpPr>
          <p:spPr>
            <a:xfrm>
              <a:off x="6835438" y="5638869"/>
              <a:ext cx="8135713" cy="230832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6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</a:t>
              </a:r>
              <a:r>
                <a:rPr lang="en-US" sz="36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Miêu</a:t>
              </a:r>
              <a:r>
                <a:rPr lang="en-US" sz="36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tả</a:t>
              </a:r>
              <a:r>
                <a:rPr lang="en-US" sz="36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cảnh</a:t>
              </a:r>
              <a:r>
                <a:rPr lang="en-US" sz="36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các</a:t>
              </a:r>
              <a:r>
                <a:rPr lang="en-US" sz="36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bạn</a:t>
              </a:r>
              <a:r>
                <a:rPr lang="en-US" sz="36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nhỏ</a:t>
              </a:r>
              <a:r>
                <a:rPr lang="en-US" sz="36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nông</a:t>
              </a:r>
              <a:r>
                <a:rPr lang="en-US" sz="36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thôn</a:t>
              </a:r>
              <a:r>
                <a:rPr lang="en-US" sz="36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chơi</a:t>
              </a:r>
              <a:r>
                <a:rPr lang="en-US" sz="36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thể</a:t>
              </a:r>
              <a:r>
                <a:rPr lang="en-US" sz="36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thao</a:t>
              </a:r>
              <a:r>
                <a:rPr lang="en-US" sz="36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trên</a:t>
              </a:r>
              <a:r>
                <a:rPr lang="en-US" sz="36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đồng</a:t>
              </a:r>
              <a:r>
                <a:rPr lang="en-US" sz="36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ruộng</a:t>
              </a:r>
              <a:r>
                <a:rPr lang="en-US" sz="36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. </a:t>
              </a:r>
              <a:r>
                <a:rPr lang="en-US" sz="36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Cảm</a:t>
              </a:r>
              <a:r>
                <a:rPr lang="en-US" sz="36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nhận</a:t>
              </a:r>
              <a:r>
                <a:rPr lang="en-US" sz="36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được</a:t>
              </a:r>
              <a:r>
                <a:rPr lang="en-US" sz="36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niềm</a:t>
              </a:r>
              <a:r>
                <a:rPr lang="en-US" sz="36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vui</a:t>
              </a:r>
              <a:r>
                <a:rPr lang="en-US" sz="36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sz="36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các</a:t>
              </a:r>
              <a:r>
                <a:rPr lang="en-US" sz="36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bạn</a:t>
              </a:r>
              <a:r>
                <a:rPr lang="en-US" sz="36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nhỏ</a:t>
              </a:r>
              <a:r>
                <a:rPr lang="en-US" sz="36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và</a:t>
              </a:r>
              <a:r>
                <a:rPr lang="en-US" sz="36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vẻ</a:t>
              </a:r>
              <a:r>
                <a:rPr lang="en-US" sz="36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đẹp</a:t>
              </a:r>
              <a:r>
                <a:rPr lang="en-US" sz="36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sz="36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nông</a:t>
              </a:r>
              <a:r>
                <a:rPr lang="en-US" sz="36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thôn</a:t>
              </a:r>
              <a:r>
                <a:rPr lang="en-US" sz="36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thanh</a:t>
              </a:r>
              <a:r>
                <a:rPr lang="en-US" sz="36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bình</a:t>
              </a:r>
              <a:r>
                <a:rPr lang="en-US" sz="36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41276723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4617134" y="42893"/>
            <a:ext cx="6255239" cy="1599885"/>
            <a:chOff x="4617134" y="42893"/>
            <a:chExt cx="6255239" cy="1599885"/>
          </a:xfrm>
        </p:grpSpPr>
        <p:grpSp>
          <p:nvGrpSpPr>
            <p:cNvPr id="44" name="Group 43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47" name="Group 46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49" name="TextBox 48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</a:p>
              </p:txBody>
            </p:sp>
          </p:grpSp>
          <p:cxnSp>
            <p:nvCxnSpPr>
              <p:cNvPr id="48" name="Straight Connector 47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46" name="Text Box 14"/>
            <p:cNvSpPr txBox="1">
              <a:spLocks noChangeArrowheads="1"/>
            </p:cNvSpPr>
            <p:nvPr/>
          </p:nvSpPr>
          <p:spPr bwMode="auto">
            <a:xfrm>
              <a:off x="4785519" y="1066800"/>
              <a:ext cx="6019799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3: TRONG NẮNG CHIỀU</a:t>
              </a:r>
            </a:p>
          </p:txBody>
        </p:sp>
      </p:grpSp>
      <p:sp>
        <p:nvSpPr>
          <p:cNvPr id="3" name="AutoShape 2" descr="Khung viền PowerPoint đẹp - Phụ Kiện MacBook Chính Hã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Khung viền PowerPoint đẹp - Phụ Kiện MacBook Chính Hãn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6" descr="Khung viền đẹp PowerPoint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Khung viền đẹp PowerPoint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10" descr="Khung viền đẹp PowerPoint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3" name="Group 32"/>
          <p:cNvGrpSpPr/>
          <p:nvPr/>
        </p:nvGrpSpPr>
        <p:grpSpPr>
          <a:xfrm>
            <a:off x="1356520" y="1600200"/>
            <a:ext cx="3429000" cy="707886"/>
            <a:chOff x="1508919" y="1888664"/>
            <a:chExt cx="3120775" cy="1186207"/>
          </a:xfrm>
        </p:grpSpPr>
        <p:sp>
          <p:nvSpPr>
            <p:cNvPr id="34" name="Rectangle 33"/>
            <p:cNvSpPr/>
            <p:nvPr/>
          </p:nvSpPr>
          <p:spPr>
            <a:xfrm>
              <a:off x="1508919" y="1888664"/>
              <a:ext cx="3120775" cy="11862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40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4. Luyện tập.</a:t>
              </a:r>
            </a:p>
          </p:txBody>
        </p:sp>
        <p:cxnSp>
          <p:nvCxnSpPr>
            <p:cNvPr id="35" name="Straight Connector 34"/>
            <p:cNvCxnSpPr/>
            <p:nvPr/>
          </p:nvCxnSpPr>
          <p:spPr>
            <a:xfrm>
              <a:off x="1646078" y="3017498"/>
              <a:ext cx="2428811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/>
        </p:nvSpPr>
        <p:spPr>
          <a:xfrm>
            <a:off x="1298575" y="2316480"/>
            <a:ext cx="1583134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arenR"/>
            </a:pP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khiến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270919" y="3331590"/>
            <a:ext cx="1583134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Sút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!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Sút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0784826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3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23,1047787239,C:\Users\Tailieu\Documents\Bai giang duong truong son_pptx\Media.ppcx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10436</TotalTime>
  <Words>861</Words>
  <Application>Microsoft Office PowerPoint</Application>
  <PresentationFormat>Custom</PresentationFormat>
  <Paragraphs>107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Ha</cp:lastModifiedBy>
  <cp:revision>1146</cp:revision>
  <dcterms:created xsi:type="dcterms:W3CDTF">2008-09-09T22:52:10Z</dcterms:created>
  <dcterms:modified xsi:type="dcterms:W3CDTF">2022-08-25T15:02:15Z</dcterms:modified>
</cp:coreProperties>
</file>