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1" r:id="rId2"/>
    <p:sldId id="274" r:id="rId3"/>
    <p:sldId id="276" r:id="rId4"/>
    <p:sldId id="306" r:id="rId5"/>
    <p:sldId id="278" r:id="rId6"/>
    <p:sldId id="301" r:id="rId7"/>
    <p:sldId id="279" r:id="rId8"/>
    <p:sldId id="304" r:id="rId9"/>
    <p:sldId id="314" r:id="rId10"/>
    <p:sldId id="305" r:id="rId11"/>
    <p:sldId id="307" r:id="rId12"/>
    <p:sldId id="309" r:id="rId13"/>
    <p:sldId id="310" r:id="rId14"/>
    <p:sldId id="312" r:id="rId15"/>
    <p:sldId id="280" r:id="rId16"/>
    <p:sldId id="299" r:id="rId17"/>
    <p:sldId id="313" r:id="rId18"/>
    <p:sldId id="284" r:id="rId19"/>
    <p:sldId id="285" r:id="rId20"/>
    <p:sldId id="281" r:id="rId21"/>
    <p:sldId id="296" r:id="rId22"/>
    <p:sldId id="315" r:id="rId23"/>
    <p:sldId id="316" r:id="rId24"/>
    <p:sldId id="317"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UTHUY-TBGD" initials="D" lastIdx="3" clrIdx="0">
    <p:extLst>
      <p:ext uri="{19B8F6BF-5375-455C-9EA6-DF929625EA0E}">
        <p15:presenceInfo xmlns:p15="http://schemas.microsoft.com/office/powerpoint/2012/main" userId="DIEUTHUY-TBG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31D"/>
    <a:srgbClr val="0070C0"/>
    <a:srgbClr val="39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0" autoAdjust="0"/>
    <p:restoredTop sz="91142" autoAdjust="0"/>
  </p:normalViewPr>
  <p:slideViewPr>
    <p:cSldViewPr snapToGrid="0">
      <p:cViewPr varScale="1">
        <p:scale>
          <a:sx n="83" d="100"/>
          <a:sy n="83" d="100"/>
        </p:scale>
        <p:origin x="13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B9390-628A-4592-A361-E3709DDA45FA}" type="datetimeFigureOut">
              <a:rPr lang="en-US" smtClean="0"/>
              <a:t>6/6/2023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C814E-F360-46E1-B24C-55A2C517E0B2}" type="slidenum">
              <a:rPr lang="en-US" smtClean="0"/>
              <a:t>‹#›</a:t>
            </a:fld>
            <a:endParaRPr lang="en-US"/>
          </a:p>
        </p:txBody>
      </p:sp>
    </p:spTree>
    <p:extLst>
      <p:ext uri="{BB962C8B-B14F-4D97-AF65-F5344CB8AC3E}">
        <p14:creationId xmlns:p14="http://schemas.microsoft.com/office/powerpoint/2010/main" val="328946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C814E-F360-46E1-B24C-55A2C517E0B2}" type="slidenum">
              <a:rPr lang="en-US" smtClean="0"/>
              <a:t>4</a:t>
            </a:fld>
            <a:endParaRPr lang="en-US"/>
          </a:p>
        </p:txBody>
      </p:sp>
    </p:spTree>
    <p:extLst>
      <p:ext uri="{BB962C8B-B14F-4D97-AF65-F5344CB8AC3E}">
        <p14:creationId xmlns:p14="http://schemas.microsoft.com/office/powerpoint/2010/main" val="119965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C814E-F360-46E1-B24C-55A2C517E0B2}" type="slidenum">
              <a:rPr lang="en-US" smtClean="0"/>
              <a:t>11</a:t>
            </a:fld>
            <a:endParaRPr lang="en-US"/>
          </a:p>
        </p:txBody>
      </p:sp>
    </p:spTree>
    <p:extLst>
      <p:ext uri="{BB962C8B-B14F-4D97-AF65-F5344CB8AC3E}">
        <p14:creationId xmlns:p14="http://schemas.microsoft.com/office/powerpoint/2010/main" val="317626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C814E-F360-46E1-B24C-55A2C517E0B2}" type="slidenum">
              <a:rPr lang="en-US" smtClean="0"/>
              <a:t>12</a:t>
            </a:fld>
            <a:endParaRPr lang="en-US"/>
          </a:p>
        </p:txBody>
      </p:sp>
    </p:spTree>
    <p:extLst>
      <p:ext uri="{BB962C8B-B14F-4D97-AF65-F5344CB8AC3E}">
        <p14:creationId xmlns:p14="http://schemas.microsoft.com/office/powerpoint/2010/main" val="396032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C814E-F360-46E1-B24C-55A2C517E0B2}" type="slidenum">
              <a:rPr lang="en-US" smtClean="0"/>
              <a:t>13</a:t>
            </a:fld>
            <a:endParaRPr lang="en-US"/>
          </a:p>
        </p:txBody>
      </p:sp>
    </p:spTree>
    <p:extLst>
      <p:ext uri="{BB962C8B-B14F-4D97-AF65-F5344CB8AC3E}">
        <p14:creationId xmlns:p14="http://schemas.microsoft.com/office/powerpoint/2010/main" val="347814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C814E-F360-46E1-B24C-55A2C517E0B2}" type="slidenum">
              <a:rPr lang="en-US" smtClean="0"/>
              <a:t>14</a:t>
            </a:fld>
            <a:endParaRPr lang="en-US"/>
          </a:p>
        </p:txBody>
      </p:sp>
    </p:spTree>
    <p:extLst>
      <p:ext uri="{BB962C8B-B14F-4D97-AF65-F5344CB8AC3E}">
        <p14:creationId xmlns:p14="http://schemas.microsoft.com/office/powerpoint/2010/main" val="247985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C814E-F360-46E1-B24C-55A2C517E0B2}" type="slidenum">
              <a:rPr lang="en-US" smtClean="0"/>
              <a:t>16</a:t>
            </a:fld>
            <a:endParaRPr lang="en-US"/>
          </a:p>
        </p:txBody>
      </p:sp>
    </p:spTree>
    <p:extLst>
      <p:ext uri="{BB962C8B-B14F-4D97-AF65-F5344CB8AC3E}">
        <p14:creationId xmlns:p14="http://schemas.microsoft.com/office/powerpoint/2010/main" val="387762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C814E-F360-46E1-B24C-55A2C517E0B2}" type="slidenum">
              <a:rPr lang="en-US" smtClean="0"/>
              <a:t>17</a:t>
            </a:fld>
            <a:endParaRPr lang="en-US"/>
          </a:p>
        </p:txBody>
      </p:sp>
    </p:spTree>
    <p:extLst>
      <p:ext uri="{BB962C8B-B14F-4D97-AF65-F5344CB8AC3E}">
        <p14:creationId xmlns:p14="http://schemas.microsoft.com/office/powerpoint/2010/main" val="377331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C814E-F360-46E1-B24C-55A2C517E0B2}" type="slidenum">
              <a:rPr lang="en-US" smtClean="0"/>
              <a:t>19</a:t>
            </a:fld>
            <a:endParaRPr lang="en-US"/>
          </a:p>
        </p:txBody>
      </p:sp>
    </p:spTree>
    <p:extLst>
      <p:ext uri="{BB962C8B-B14F-4D97-AF65-F5344CB8AC3E}">
        <p14:creationId xmlns:p14="http://schemas.microsoft.com/office/powerpoint/2010/main" val="351653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717323-33FC-4B43-9717-0F6AC7EB155E}"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40906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17323-33FC-4B43-9717-0F6AC7EB155E}"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316091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17323-33FC-4B43-9717-0F6AC7EB155E}"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332584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17323-33FC-4B43-9717-0F6AC7EB155E}"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61860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17323-33FC-4B43-9717-0F6AC7EB155E}"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166533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717323-33FC-4B43-9717-0F6AC7EB155E}"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42055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717323-33FC-4B43-9717-0F6AC7EB155E}"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159667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717323-33FC-4B43-9717-0F6AC7EB155E}"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172652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17323-33FC-4B43-9717-0F6AC7EB155E}"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257373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717323-33FC-4B43-9717-0F6AC7EB155E}"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231052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717323-33FC-4B43-9717-0F6AC7EB155E}"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23319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17323-33FC-4B43-9717-0F6AC7EB155E}" type="datetimeFigureOut">
              <a:rPr lang="en-US" smtClean="0"/>
              <a:t>6/6/2023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8F61E-CF0F-4A9B-83F9-5D5F8AD14478}" type="slidenum">
              <a:rPr lang="en-US" smtClean="0"/>
              <a:t>‹#›</a:t>
            </a:fld>
            <a:endParaRPr lang="en-US"/>
          </a:p>
        </p:txBody>
      </p:sp>
    </p:spTree>
    <p:extLst>
      <p:ext uri="{BB962C8B-B14F-4D97-AF65-F5344CB8AC3E}">
        <p14:creationId xmlns:p14="http://schemas.microsoft.com/office/powerpoint/2010/main" val="3759320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g"/><Relationship Id="rId4" Type="http://schemas.openxmlformats.org/officeDocument/2006/relationships/image" Target="../media/image2.pn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jpeg"/><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8"/>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2091773" y="462708"/>
            <a:ext cx="5477505" cy="768602"/>
          </a:xfrm>
          <a:prstGeom prst="rect">
            <a:avLst/>
          </a:prstGeom>
          <a:scene3d>
            <a:camera prst="orthographicFront"/>
            <a:lightRig rig="threePt" dir="t"/>
          </a:scene3d>
          <a:sp3d extrusionH="76200" contourW="12700">
            <a:extrusionClr>
              <a:schemeClr val="bg1"/>
            </a:extrusionClr>
            <a:contourClr>
              <a:schemeClr val="bg1"/>
            </a:contourClr>
          </a:sp3d>
        </p:spPr>
      </p:pic>
      <p:sp>
        <p:nvSpPr>
          <p:cNvPr id="6" name="Rectangle 5"/>
          <p:cNvSpPr/>
          <p:nvPr/>
        </p:nvSpPr>
        <p:spPr>
          <a:xfrm>
            <a:off x="0" y="2142279"/>
            <a:ext cx="8902052" cy="201080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300" b="1" cap="none" spc="0" dirty="0">
                <a:ln/>
                <a:solidFill>
                  <a:srgbClr val="FF0000"/>
                </a:solidFill>
                <a:effectLst/>
                <a:latin typeface="Times New Roman" panose="02020603050405020304" pitchFamily="18" charset="0"/>
                <a:cs typeface="Times New Roman" panose="02020603050405020304" pitchFamily="18" charset="0"/>
              </a:rPr>
              <a:t>GIỚI THIỆU</a:t>
            </a:r>
          </a:p>
          <a:p>
            <a:pPr algn="ctr">
              <a:spcBef>
                <a:spcPts val="200"/>
              </a:spcBef>
              <a:spcAft>
                <a:spcPts val="200"/>
              </a:spcAft>
            </a:pPr>
            <a:r>
              <a:rPr lang="en-US" sz="2700" b="1" dirty="0">
                <a:ln/>
                <a:solidFill>
                  <a:srgbClr val="FF0000"/>
                </a:solidFill>
                <a:latin typeface="Times New Roman" panose="02020603050405020304" pitchFamily="18" charset="0"/>
                <a:cs typeface="Times New Roman" panose="02020603050405020304" pitchFamily="18" charset="0"/>
              </a:rPr>
              <a:t>THIẾT BỊ DẠY HỌC </a:t>
            </a:r>
            <a:r>
              <a:rPr lang="en-US" sz="2700" b="1">
                <a:ln/>
                <a:solidFill>
                  <a:srgbClr val="FF0000"/>
                </a:solidFill>
                <a:latin typeface="Times New Roman" panose="02020603050405020304" pitchFamily="18" charset="0"/>
                <a:cs typeface="Times New Roman" panose="02020603050405020304" pitchFamily="18" charset="0"/>
              </a:rPr>
              <a:t>LỚP 11 - </a:t>
            </a:r>
            <a:r>
              <a:rPr lang="en-US" sz="2700" b="1" dirty="0">
                <a:ln/>
                <a:solidFill>
                  <a:srgbClr val="FF0000"/>
                </a:solidFill>
                <a:latin typeface="Times New Roman" panose="02020603050405020304" pitchFamily="18" charset="0"/>
                <a:cs typeface="Times New Roman" panose="02020603050405020304" pitchFamily="18" charset="0"/>
              </a:rPr>
              <a:t>NXBGDVN </a:t>
            </a:r>
          </a:p>
          <a:p>
            <a:pPr algn="ctr">
              <a:spcBef>
                <a:spcPts val="200"/>
              </a:spcBef>
              <a:spcAft>
                <a:spcPts val="200"/>
              </a:spcAft>
            </a:pPr>
            <a:r>
              <a:rPr lang="en-US" sz="2700" b="1" dirty="0">
                <a:ln/>
                <a:solidFill>
                  <a:srgbClr val="FF0000"/>
                </a:solidFill>
                <a:latin typeface="Times New Roman" panose="02020603050405020304" pitchFamily="18" charset="0"/>
                <a:cs typeface="Times New Roman" panose="02020603050405020304" pitchFamily="18" charset="0"/>
              </a:rPr>
              <a:t>THEO CHƯƠNG TRÌNH GIÁO DỤC PHỔ THÔNG 2018</a:t>
            </a:r>
          </a:p>
          <a:p>
            <a:pPr algn="ctr"/>
            <a:endParaRPr lang="en-US" sz="900" b="1" cap="none" spc="0" dirty="0">
              <a:ln/>
              <a:solidFill>
                <a:srgbClr val="FF0000"/>
              </a:solidFill>
              <a:effectLst/>
              <a:latin typeface="Times New Roman" panose="02020603050405020304" pitchFamily="18" charset="0"/>
              <a:cs typeface="Times New Roman" panose="02020603050405020304" pitchFamily="18" charset="0"/>
            </a:endParaRPr>
          </a:p>
          <a:p>
            <a:pPr algn="ctr"/>
            <a:r>
              <a:rPr lang="en-US" sz="2000" i="1" dirty="0">
                <a:solidFill>
                  <a:srgbClr val="0070C0"/>
                </a:solidFill>
                <a:latin typeface="Times New Roman" panose="02020603050405020304" pitchFamily="18" charset="0"/>
                <a:cs typeface="Times New Roman" panose="02020603050405020304" pitchFamily="18" charset="0"/>
              </a:rPr>
              <a:t>(</a:t>
            </a:r>
            <a:r>
              <a:rPr lang="en-US" sz="2000" i="1" dirty="0" err="1">
                <a:solidFill>
                  <a:srgbClr val="0070C0"/>
                </a:solidFill>
                <a:latin typeface="Times New Roman" panose="02020603050405020304" pitchFamily="18" charset="0"/>
                <a:cs typeface="Times New Roman" panose="02020603050405020304" pitchFamily="18" charset="0"/>
              </a:rPr>
              <a:t>Thông</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a:solidFill>
                  <a:srgbClr val="0070C0"/>
                </a:solidFill>
                <a:latin typeface="Times New Roman" panose="02020603050405020304" pitchFamily="18" charset="0"/>
                <a:cs typeface="Times New Roman" panose="02020603050405020304" pitchFamily="18" charset="0"/>
              </a:rPr>
              <a:t>t</a:t>
            </a:r>
            <a:r>
              <a:rPr lang="vi-VN" sz="2000" i="1">
                <a:solidFill>
                  <a:srgbClr val="0070C0"/>
                </a:solidFill>
                <a:latin typeface="Times New Roman" panose="02020603050405020304" pitchFamily="18" charset="0"/>
                <a:cs typeface="Times New Roman" panose="02020603050405020304" pitchFamily="18" charset="0"/>
              </a:rPr>
              <a:t>ư</a:t>
            </a:r>
            <a:r>
              <a:rPr lang="en-US" sz="2000" i="1">
                <a:solidFill>
                  <a:srgbClr val="0070C0"/>
                </a:solidFill>
                <a:latin typeface="Times New Roman" panose="02020603050405020304" pitchFamily="18" charset="0"/>
                <a:cs typeface="Times New Roman" panose="02020603050405020304" pitchFamily="18" charset="0"/>
              </a:rPr>
              <a:t> số: 39/2021/TT-BGDĐT </a:t>
            </a:r>
            <a:r>
              <a:rPr lang="en-US" sz="2000" i="1" err="1">
                <a:solidFill>
                  <a:srgbClr val="0070C0"/>
                </a:solidFill>
                <a:latin typeface="Times New Roman" panose="02020603050405020304" pitchFamily="18" charset="0"/>
                <a:cs typeface="Times New Roman" panose="02020603050405020304" pitchFamily="18" charset="0"/>
              </a:rPr>
              <a:t>ngày</a:t>
            </a:r>
            <a:r>
              <a:rPr lang="en-US" sz="2000" i="1">
                <a:solidFill>
                  <a:srgbClr val="0070C0"/>
                </a:solidFill>
                <a:latin typeface="Times New Roman" panose="02020603050405020304" pitchFamily="18" charset="0"/>
                <a:cs typeface="Times New Roman" panose="02020603050405020304" pitchFamily="18" charset="0"/>
              </a:rPr>
              <a:t> 30</a:t>
            </a:r>
            <a:r>
              <a:rPr lang="vi-VN" sz="2000" i="1">
                <a:solidFill>
                  <a:srgbClr val="0070C0"/>
                </a:solidFill>
                <a:latin typeface="Times New Roman" panose="02020603050405020304" pitchFamily="18" charset="0"/>
                <a:cs typeface="Times New Roman" panose="02020603050405020304" pitchFamily="18" charset="0"/>
              </a:rPr>
              <a:t> tháng</a:t>
            </a:r>
            <a:r>
              <a:rPr lang="en-US" sz="2000" i="1">
                <a:solidFill>
                  <a:srgbClr val="0070C0"/>
                </a:solidFill>
                <a:latin typeface="Times New Roman" panose="02020603050405020304" pitchFamily="18" charset="0"/>
                <a:cs typeface="Times New Roman" panose="02020603050405020304" pitchFamily="18" charset="0"/>
              </a:rPr>
              <a:t> 12</a:t>
            </a:r>
            <a:r>
              <a:rPr lang="vi-VN" sz="2000" i="1">
                <a:solidFill>
                  <a:srgbClr val="0070C0"/>
                </a:solidFill>
                <a:latin typeface="Times New Roman" panose="02020603050405020304" pitchFamily="18" charset="0"/>
                <a:cs typeface="Times New Roman" panose="02020603050405020304" pitchFamily="18" charset="0"/>
              </a:rPr>
              <a:t> </a:t>
            </a:r>
            <a:r>
              <a:rPr lang="vi-VN" sz="2000" i="1" dirty="0">
                <a:solidFill>
                  <a:srgbClr val="0070C0"/>
                </a:solidFill>
                <a:latin typeface="Times New Roman" panose="02020603050405020304" pitchFamily="18" charset="0"/>
                <a:cs typeface="Times New Roman" panose="02020603050405020304" pitchFamily="18" charset="0"/>
              </a:rPr>
              <a:t>năm 202</a:t>
            </a:r>
            <a:r>
              <a:rPr lang="en-US" sz="2000" i="1" dirty="0">
                <a:solidFill>
                  <a:srgbClr val="0070C0"/>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29131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utoShape 48"/>
          <p:cNvSpPr>
            <a:spLocks noChangeArrowheads="1"/>
          </p:cNvSpPr>
          <p:nvPr/>
        </p:nvSpPr>
        <p:spPr bwMode="gray">
          <a:xfrm>
            <a:off x="2761354" y="867444"/>
            <a:ext cx="3606342" cy="471907"/>
          </a:xfrm>
          <a:prstGeom prst="roundRect">
            <a:avLst>
              <a:gd name="adj" fmla="val 50000"/>
            </a:avLst>
          </a:prstGeom>
          <a:solidFill>
            <a:schemeClr val="accent4">
              <a:lumMod val="60000"/>
              <a:lumOff val="40000"/>
            </a:schemeClr>
          </a:solidFill>
          <a:ln w="28575" algn="ctr">
            <a:solidFill>
              <a:srgbClr val="00B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pPr>
            <a:r>
              <a:rPr lang="en-US" altLang="en-US" sz="1500" b="1">
                <a:solidFill>
                  <a:srgbClr val="00B050"/>
                </a:solidFill>
              </a:rPr>
              <a:t>       </a:t>
            </a:r>
            <a:r>
              <a:rPr lang="en-US" altLang="en-US" b="1">
                <a:solidFill>
                  <a:srgbClr val="00B050"/>
                </a:solidFill>
              </a:rPr>
              <a:t> </a:t>
            </a:r>
            <a:r>
              <a:rPr lang="en-US" altLang="en-US" b="1">
                <a:solidFill>
                  <a:schemeClr val="accent2">
                    <a:lumMod val="50000"/>
                  </a:schemeClr>
                </a:solidFill>
              </a:rPr>
              <a:t> 5. </a:t>
            </a:r>
            <a:r>
              <a:rPr lang="en-US" altLang="en-US" sz="1800" b="1">
                <a:solidFill>
                  <a:schemeClr val="accent2">
                    <a:lumMod val="50000"/>
                  </a:schemeClr>
                </a:solidFill>
              </a:rPr>
              <a:t>MÔN CÔNG NGHỆ</a:t>
            </a:r>
            <a:endParaRPr lang="en-US" altLang="en-US" sz="1800" b="1" dirty="0">
              <a:solidFill>
                <a:schemeClr val="accent2">
                  <a:lumMod val="50000"/>
                </a:schemeClr>
              </a:solidFill>
            </a:endParaRPr>
          </a:p>
        </p:txBody>
      </p:sp>
      <p:grpSp>
        <p:nvGrpSpPr>
          <p:cNvPr id="48" name="Google Shape;721;p73"/>
          <p:cNvGrpSpPr/>
          <p:nvPr/>
        </p:nvGrpSpPr>
        <p:grpSpPr>
          <a:xfrm>
            <a:off x="1387131" y="2192975"/>
            <a:ext cx="6345461" cy="848042"/>
            <a:chOff x="1368164" y="1555497"/>
            <a:chExt cx="6345461" cy="2813714"/>
          </a:xfrm>
        </p:grpSpPr>
        <p:grpSp>
          <p:nvGrpSpPr>
            <p:cNvPr id="49" name="Google Shape;722;p73"/>
            <p:cNvGrpSpPr/>
            <p:nvPr/>
          </p:nvGrpSpPr>
          <p:grpSpPr>
            <a:xfrm>
              <a:off x="1415775" y="1840806"/>
              <a:ext cx="6297850" cy="2528405"/>
              <a:chOff x="1415780" y="1840639"/>
              <a:chExt cx="6297850" cy="218316"/>
            </a:xfrm>
          </p:grpSpPr>
          <p:cxnSp>
            <p:nvCxnSpPr>
              <p:cNvPr id="52" name="Google Shape;723;p73"/>
              <p:cNvCxnSpPr/>
              <p:nvPr/>
            </p:nvCxnSpPr>
            <p:spPr>
              <a:xfrm>
                <a:off x="1415780" y="1840639"/>
                <a:ext cx="0" cy="218316"/>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724;p73"/>
              <p:cNvCxnSpPr/>
              <p:nvPr/>
            </p:nvCxnSpPr>
            <p:spPr>
              <a:xfrm>
                <a:off x="3505330" y="1840639"/>
                <a:ext cx="0" cy="218316"/>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725;p73"/>
              <p:cNvCxnSpPr/>
              <p:nvPr/>
            </p:nvCxnSpPr>
            <p:spPr>
              <a:xfrm>
                <a:off x="5667930" y="1840639"/>
                <a:ext cx="0" cy="218316"/>
              </a:xfrm>
              <a:prstGeom prst="straightConnector1">
                <a:avLst/>
              </a:prstGeom>
              <a:noFill/>
              <a:ln w="9525" cap="flat" cmpd="sng">
                <a:solidFill>
                  <a:schemeClr val="dk2"/>
                </a:solidFill>
                <a:prstDash val="solid"/>
                <a:round/>
                <a:headEnd type="none" w="med" len="med"/>
                <a:tailEnd type="none" w="med" len="med"/>
              </a:ln>
            </p:spPr>
          </p:cxnSp>
          <p:cxnSp>
            <p:nvCxnSpPr>
              <p:cNvPr id="55" name="Google Shape;726;p73"/>
              <p:cNvCxnSpPr/>
              <p:nvPr/>
            </p:nvCxnSpPr>
            <p:spPr>
              <a:xfrm>
                <a:off x="7713630" y="1840639"/>
                <a:ext cx="0" cy="218316"/>
              </a:xfrm>
              <a:prstGeom prst="straightConnector1">
                <a:avLst/>
              </a:prstGeom>
              <a:noFill/>
              <a:ln w="9525" cap="flat" cmpd="sng">
                <a:solidFill>
                  <a:schemeClr val="dk2"/>
                </a:solidFill>
                <a:prstDash val="solid"/>
                <a:round/>
                <a:headEnd type="none" w="med" len="med"/>
                <a:tailEnd type="none" w="med" len="med"/>
              </a:ln>
            </p:spPr>
          </p:cxnSp>
        </p:grpSp>
        <p:cxnSp>
          <p:nvCxnSpPr>
            <p:cNvPr id="50" name="Google Shape;727;p73"/>
            <p:cNvCxnSpPr/>
            <p:nvPr/>
          </p:nvCxnSpPr>
          <p:spPr>
            <a:xfrm>
              <a:off x="2480438" y="1555497"/>
              <a:ext cx="4757" cy="286927"/>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729;p73"/>
            <p:cNvCxnSpPr/>
            <p:nvPr/>
          </p:nvCxnSpPr>
          <p:spPr>
            <a:xfrm>
              <a:off x="1368164" y="1783128"/>
              <a:ext cx="6308400" cy="0"/>
            </a:xfrm>
            <a:prstGeom prst="straightConnector1">
              <a:avLst/>
            </a:prstGeom>
            <a:noFill/>
            <a:ln w="9525" cap="flat" cmpd="sng">
              <a:solidFill>
                <a:schemeClr val="dk2"/>
              </a:solidFill>
              <a:prstDash val="solid"/>
              <a:round/>
              <a:headEnd type="none" w="med" len="med"/>
              <a:tailEnd type="none" w="med" len="med"/>
            </a:ln>
          </p:spPr>
        </p:cxnSp>
      </p:grpSp>
      <p:sp>
        <p:nvSpPr>
          <p:cNvPr id="56" name="Google Shape;728;p73"/>
          <p:cNvSpPr/>
          <p:nvPr/>
        </p:nvSpPr>
        <p:spPr>
          <a:xfrm>
            <a:off x="1633876" y="1463187"/>
            <a:ext cx="1857841" cy="531193"/>
          </a:xfrm>
          <a:prstGeom prst="roundRect">
            <a:avLst>
              <a:gd name="adj" fmla="val 16067"/>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FFFFF"/>
                </a:solidFill>
                <a:latin typeface="Roboto Slab"/>
                <a:ea typeface="Roboto Slab"/>
                <a:cs typeface="Roboto Slab"/>
                <a:sym typeface="Roboto Slab"/>
              </a:rPr>
              <a:t>ĐỊNH HƯỚNG CÔNG NGHIỆP</a:t>
            </a:r>
            <a:endParaRPr sz="1600" b="1">
              <a:solidFill>
                <a:srgbClr val="FFFFFF"/>
              </a:solidFill>
              <a:latin typeface="Roboto Slab"/>
              <a:ea typeface="Roboto Slab"/>
              <a:cs typeface="Roboto Slab"/>
              <a:sym typeface="Roboto Slab"/>
            </a:endParaRPr>
          </a:p>
        </p:txBody>
      </p:sp>
      <p:grpSp>
        <p:nvGrpSpPr>
          <p:cNvPr id="73" name="Google Shape;746;p73"/>
          <p:cNvGrpSpPr/>
          <p:nvPr/>
        </p:nvGrpSpPr>
        <p:grpSpPr>
          <a:xfrm>
            <a:off x="1412525" y="2194526"/>
            <a:ext cx="6392750" cy="109500"/>
            <a:chOff x="1365081" y="1781394"/>
            <a:chExt cx="6392750" cy="109500"/>
          </a:xfrm>
        </p:grpSpPr>
        <p:sp>
          <p:nvSpPr>
            <p:cNvPr id="74" name="Google Shape;747;p73"/>
            <p:cNvSpPr/>
            <p:nvPr/>
          </p:nvSpPr>
          <p:spPr>
            <a:xfrm>
              <a:off x="1365081" y="1781394"/>
              <a:ext cx="109500" cy="1095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8;p73"/>
            <p:cNvSpPr/>
            <p:nvPr/>
          </p:nvSpPr>
          <p:spPr>
            <a:xfrm>
              <a:off x="3454631" y="1781394"/>
              <a:ext cx="109500" cy="1095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9;p73"/>
            <p:cNvSpPr/>
            <p:nvPr/>
          </p:nvSpPr>
          <p:spPr>
            <a:xfrm>
              <a:off x="5617231" y="1781394"/>
              <a:ext cx="109500" cy="1095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0;p73"/>
            <p:cNvSpPr/>
            <p:nvPr/>
          </p:nvSpPr>
          <p:spPr>
            <a:xfrm>
              <a:off x="7648331" y="1781394"/>
              <a:ext cx="109500" cy="1095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28;p73"/>
          <p:cNvSpPr/>
          <p:nvPr/>
        </p:nvSpPr>
        <p:spPr>
          <a:xfrm>
            <a:off x="5737784" y="1499354"/>
            <a:ext cx="1996400" cy="526236"/>
          </a:xfrm>
          <a:prstGeom prst="roundRect">
            <a:avLst>
              <a:gd name="adj" fmla="val 16067"/>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FFFFF"/>
                </a:solidFill>
                <a:latin typeface="Roboto Slab"/>
                <a:ea typeface="Roboto Slab"/>
                <a:cs typeface="Roboto Slab"/>
                <a:sym typeface="Roboto Slab"/>
              </a:rPr>
              <a:t>ĐỊNH HƯỚNG NÔNG NGHIỆP</a:t>
            </a:r>
            <a:endParaRPr sz="1600" b="1">
              <a:solidFill>
                <a:srgbClr val="FFFFFF"/>
              </a:solidFill>
              <a:latin typeface="Roboto Slab"/>
              <a:ea typeface="Roboto Slab"/>
              <a:cs typeface="Roboto Slab"/>
              <a:sym typeface="Roboto Slab"/>
            </a:endParaRPr>
          </a:p>
        </p:txBody>
      </p:sp>
      <p:cxnSp>
        <p:nvCxnSpPr>
          <p:cNvPr id="79" name="Google Shape;727;p73"/>
          <p:cNvCxnSpPr/>
          <p:nvPr/>
        </p:nvCxnSpPr>
        <p:spPr>
          <a:xfrm>
            <a:off x="6735984" y="2025590"/>
            <a:ext cx="0" cy="239584"/>
          </a:xfrm>
          <a:prstGeom prst="straightConnector1">
            <a:avLst/>
          </a:prstGeom>
          <a:noFill/>
          <a:ln w="9525" cap="flat" cmpd="sng">
            <a:solidFill>
              <a:schemeClr val="dk2"/>
            </a:solidFill>
            <a:prstDash val="solid"/>
            <a:round/>
            <a:headEnd type="none" w="med" len="med"/>
            <a:tailEnd type="none" w="med" len="med"/>
          </a:ln>
        </p:spPr>
      </p:cxnSp>
      <p:grpSp>
        <p:nvGrpSpPr>
          <p:cNvPr id="96" name="Nhóm 34"/>
          <p:cNvGrpSpPr/>
          <p:nvPr/>
        </p:nvGrpSpPr>
        <p:grpSpPr>
          <a:xfrm>
            <a:off x="613727" y="2841366"/>
            <a:ext cx="1713282" cy="3022604"/>
            <a:chOff x="2118292" y="2769341"/>
            <a:chExt cx="2098787" cy="3039322"/>
          </a:xfrm>
          <a:effectLst>
            <a:outerShdw blurRad="76200" dir="18900000" sy="23000" kx="-1200000" algn="bl" rotWithShape="0">
              <a:prstClr val="black">
                <a:alpha val="20000"/>
              </a:prstClr>
            </a:outerShdw>
          </a:effectLst>
        </p:grpSpPr>
        <p:sp>
          <p:nvSpPr>
            <p:cNvPr id="9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Text Box 20"/>
            <p:cNvSpPr txBox="1">
              <a:spLocks noChangeArrowheads="1"/>
            </p:cNvSpPr>
            <p:nvPr/>
          </p:nvSpPr>
          <p:spPr bwMode="gray">
            <a:xfrm>
              <a:off x="3047281" y="2769341"/>
              <a:ext cx="226297" cy="30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a:solidFill>
                  <a:schemeClr val="bg1"/>
                </a:solidFill>
              </a:endParaRPr>
            </a:p>
          </p:txBody>
        </p:sp>
        <p:sp>
          <p:nvSpPr>
            <p:cNvPr id="102" name="Text Box 21"/>
            <p:cNvSpPr txBox="1">
              <a:spLocks noChangeArrowheads="1"/>
            </p:cNvSpPr>
            <p:nvPr/>
          </p:nvSpPr>
          <p:spPr bwMode="auto">
            <a:xfrm>
              <a:off x="2231574" y="3672114"/>
              <a:ext cx="1906325" cy="139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800" b="1">
                  <a:solidFill>
                    <a:srgbClr val="5D8223"/>
                  </a:solidFill>
                  <a:effectLst>
                    <a:outerShdw blurRad="38100" dist="38100" dir="2700000" algn="tl">
                      <a:srgbClr val="000000">
                        <a:alpha val="43137"/>
                      </a:srgbClr>
                    </a:outerShdw>
                  </a:effectLst>
                </a:rPr>
                <a:t>THIẾT BỊ DÙNG CHUNG</a:t>
              </a:r>
            </a:p>
          </p:txBody>
        </p:sp>
      </p:grpSp>
      <p:grpSp>
        <p:nvGrpSpPr>
          <p:cNvPr id="105" name="Nhóm 35"/>
          <p:cNvGrpSpPr/>
          <p:nvPr/>
        </p:nvGrpSpPr>
        <p:grpSpPr>
          <a:xfrm>
            <a:off x="2638661" y="2848410"/>
            <a:ext cx="1793319" cy="3015560"/>
            <a:chOff x="4413024" y="2377452"/>
            <a:chExt cx="2098787" cy="3037871"/>
          </a:xfrm>
          <a:effectLst>
            <a:outerShdw blurRad="76200" dir="18900000" sy="23000" kx="-1200000" algn="bl" rotWithShape="0">
              <a:prstClr val="black">
                <a:alpha val="20000"/>
              </a:prstClr>
            </a:outerShdw>
          </a:effectLst>
        </p:grpSpPr>
        <p:sp>
          <p:nvSpPr>
            <p:cNvPr id="106"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AutoShape 5"/>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Text Box 13"/>
            <p:cNvSpPr txBox="1">
              <a:spLocks noChangeArrowheads="1"/>
            </p:cNvSpPr>
            <p:nvPr/>
          </p:nvSpPr>
          <p:spPr bwMode="gray">
            <a:xfrm>
              <a:off x="5351416" y="2377452"/>
              <a:ext cx="216197" cy="31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a:solidFill>
                  <a:schemeClr val="bg1"/>
                </a:solidFill>
              </a:endParaRPr>
            </a:p>
          </p:txBody>
        </p:sp>
        <p:sp>
          <p:nvSpPr>
            <p:cNvPr id="111" name="Text Box 21"/>
            <p:cNvSpPr txBox="1">
              <a:spLocks noChangeArrowheads="1"/>
            </p:cNvSpPr>
            <p:nvPr/>
          </p:nvSpPr>
          <p:spPr bwMode="auto">
            <a:xfrm>
              <a:off x="4506351" y="3261441"/>
              <a:ext cx="1906325" cy="108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200" b="1">
                  <a:solidFill>
                    <a:schemeClr val="accent2"/>
                  </a:solidFill>
                  <a:effectLst>
                    <a:outerShdw blurRad="38100" dist="38100" dir="2700000" algn="tl">
                      <a:srgbClr val="000000">
                        <a:alpha val="43137"/>
                      </a:srgbClr>
                    </a:outerShdw>
                  </a:effectLst>
                </a:rPr>
                <a:t>TRANH ẢNH</a:t>
              </a:r>
            </a:p>
          </p:txBody>
        </p:sp>
      </p:grpSp>
      <p:grpSp>
        <p:nvGrpSpPr>
          <p:cNvPr id="114" name="Nhóm 36"/>
          <p:cNvGrpSpPr/>
          <p:nvPr/>
        </p:nvGrpSpPr>
        <p:grpSpPr>
          <a:xfrm>
            <a:off x="4770137" y="2841366"/>
            <a:ext cx="1773867" cy="3032066"/>
            <a:chOff x="6707755" y="1924601"/>
            <a:chExt cx="2098787" cy="3032066"/>
          </a:xfrm>
          <a:effectLst>
            <a:outerShdw blurRad="76200" dir="18900000" sy="23000" kx="-1200000" algn="bl" rotWithShape="0">
              <a:prstClr val="black">
                <a:alpha val="20000"/>
              </a:prstClr>
            </a:outerShdw>
          </a:effectLst>
        </p:grpSpPr>
        <p:sp>
          <p:nvSpPr>
            <p:cNvPr id="115" name="AutoShape 8"/>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Text Box 14"/>
            <p:cNvSpPr txBox="1">
              <a:spLocks noChangeArrowheads="1"/>
            </p:cNvSpPr>
            <p:nvPr/>
          </p:nvSpPr>
          <p:spPr bwMode="gray">
            <a:xfrm>
              <a:off x="7649316" y="1924601"/>
              <a:ext cx="218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a:solidFill>
                  <a:srgbClr val="FFFFFF"/>
                </a:solidFill>
              </a:endParaRPr>
            </a:p>
          </p:txBody>
        </p:sp>
        <p:sp>
          <p:nvSpPr>
            <p:cNvPr id="120" name="Text Box 21"/>
            <p:cNvSpPr txBox="1">
              <a:spLocks noChangeArrowheads="1"/>
            </p:cNvSpPr>
            <p:nvPr/>
          </p:nvSpPr>
          <p:spPr bwMode="auto">
            <a:xfrm>
              <a:off x="6803985" y="2786742"/>
              <a:ext cx="19063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200" b="1">
                  <a:solidFill>
                    <a:srgbClr val="377F85"/>
                  </a:solidFill>
                  <a:effectLst>
                    <a:outerShdw blurRad="38100" dist="38100" dir="2700000" algn="tl">
                      <a:srgbClr val="000000">
                        <a:alpha val="43137"/>
                      </a:srgbClr>
                    </a:outerShdw>
                  </a:effectLst>
                </a:rPr>
                <a:t>DỤNG CỤ</a:t>
              </a:r>
            </a:p>
          </p:txBody>
        </p:sp>
      </p:grpSp>
      <p:grpSp>
        <p:nvGrpSpPr>
          <p:cNvPr id="124" name="Nhóm 34"/>
          <p:cNvGrpSpPr/>
          <p:nvPr/>
        </p:nvGrpSpPr>
        <p:grpSpPr>
          <a:xfrm>
            <a:off x="6908450" y="2866312"/>
            <a:ext cx="1713282" cy="3022604"/>
            <a:chOff x="2118292" y="2769341"/>
            <a:chExt cx="2098787" cy="3039322"/>
          </a:xfrm>
          <a:effectLst>
            <a:outerShdw blurRad="76200" dir="18900000" sy="23000" kx="-1200000" algn="bl" rotWithShape="0">
              <a:prstClr val="black">
                <a:alpha val="20000"/>
              </a:prstClr>
            </a:outerShdw>
          </a:effectLst>
        </p:grpSpPr>
        <p:sp>
          <p:nvSpPr>
            <p:cNvPr id="125"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Text Box 20"/>
            <p:cNvSpPr txBox="1">
              <a:spLocks noChangeArrowheads="1"/>
            </p:cNvSpPr>
            <p:nvPr/>
          </p:nvSpPr>
          <p:spPr bwMode="gray">
            <a:xfrm>
              <a:off x="3047281" y="2769341"/>
              <a:ext cx="226297" cy="30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a:solidFill>
                  <a:schemeClr val="bg1"/>
                </a:solidFill>
              </a:endParaRPr>
            </a:p>
          </p:txBody>
        </p:sp>
        <p:sp>
          <p:nvSpPr>
            <p:cNvPr id="130" name="Text Box 21"/>
            <p:cNvSpPr txBox="1">
              <a:spLocks noChangeArrowheads="1"/>
            </p:cNvSpPr>
            <p:nvPr/>
          </p:nvSpPr>
          <p:spPr bwMode="auto">
            <a:xfrm>
              <a:off x="2220601" y="3250724"/>
              <a:ext cx="1906325" cy="207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200" b="1">
                  <a:solidFill>
                    <a:srgbClr val="5D8223"/>
                  </a:solidFill>
                  <a:effectLst>
                    <a:outerShdw blurRad="38100" dist="38100" dir="2700000" algn="tl">
                      <a:srgbClr val="000000">
                        <a:alpha val="43137"/>
                      </a:srgbClr>
                    </a:outerShdw>
                  </a:effectLst>
                </a:rPr>
                <a:t>BĂNG/ĐĨA/</a:t>
              </a:r>
            </a:p>
            <a:p>
              <a:pPr algn="ctr" eaLnBrk="0" hangingPunct="0"/>
              <a:r>
                <a:rPr lang="en-US" sz="3200" b="1">
                  <a:solidFill>
                    <a:srgbClr val="5D8223"/>
                  </a:solidFill>
                  <a:effectLst>
                    <a:outerShdw blurRad="38100" dist="38100" dir="2700000" algn="tl">
                      <a:srgbClr val="000000">
                        <a:alpha val="43137"/>
                      </a:srgbClr>
                    </a:outerShdw>
                  </a:effectLst>
                </a:rPr>
                <a:t>PHẦN MỀM</a:t>
              </a:r>
            </a:p>
          </p:txBody>
        </p:sp>
      </p:grpSp>
      <p:cxnSp>
        <p:nvCxnSpPr>
          <p:cNvPr id="140" name="Google Shape;727;p73"/>
          <p:cNvCxnSpPr/>
          <p:nvPr/>
        </p:nvCxnSpPr>
        <p:spPr>
          <a:xfrm>
            <a:off x="2499405" y="1994380"/>
            <a:ext cx="0" cy="239584"/>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8261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AutoShape 48"/>
          <p:cNvSpPr>
            <a:spLocks noChangeArrowheads="1"/>
          </p:cNvSpPr>
          <p:nvPr/>
        </p:nvSpPr>
        <p:spPr bwMode="gray">
          <a:xfrm>
            <a:off x="3333509" y="857172"/>
            <a:ext cx="2349661" cy="424774"/>
          </a:xfrm>
          <a:prstGeom prst="roundRect">
            <a:avLst>
              <a:gd name="adj" fmla="val 50000"/>
            </a:avLst>
          </a:prstGeom>
          <a:solidFill>
            <a:schemeClr val="accent4">
              <a:lumMod val="60000"/>
              <a:lumOff val="40000"/>
            </a:schemeClr>
          </a:solidFill>
          <a:ln w="28575" algn="ctr">
            <a:solidFill>
              <a:srgbClr val="0070C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sym typeface="Arial"/>
                <a:rtl val="0"/>
              </a:rPr>
              <a:t> </a:t>
            </a:r>
            <a:r>
              <a:rPr kumimoji="0" lang="en-US" altLang="en-US" sz="1800" b="1" i="0" u="none" strike="noStrike" kern="1200" cap="none" spc="0" normalizeH="0" baseline="0" noProof="0">
                <a:ln>
                  <a:noFill/>
                </a:ln>
                <a:solidFill>
                  <a:schemeClr val="accent2">
                    <a:lumMod val="50000"/>
                  </a:schemeClr>
                </a:solidFill>
                <a:effectLst/>
                <a:uLnTx/>
                <a:uFillTx/>
                <a:sym typeface="Arial"/>
                <a:rtl val="0"/>
              </a:rPr>
              <a:t>7</a:t>
            </a:r>
            <a:r>
              <a:rPr kumimoji="0" lang="en-US" altLang="en-US" sz="1800" b="1" i="0" u="none" strike="noStrike" kern="1200" cap="none" spc="0" normalizeH="0" baseline="0" noProof="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rPr>
              <a:t>. MÔN </a:t>
            </a:r>
            <a:r>
              <a:rPr lang="en-US" altLang="en-US" b="1">
                <a:solidFill>
                  <a:schemeClr val="accent2">
                    <a:lumMod val="50000"/>
                  </a:schemeClr>
                </a:solidFill>
                <a:latin typeface="Times New Roman" panose="02020603050405020304" pitchFamily="18" charset="0"/>
                <a:cs typeface="Times New Roman" panose="02020603050405020304" pitchFamily="18" charset="0"/>
                <a:sym typeface="Arial"/>
                <a:rtl val="0"/>
              </a:rPr>
              <a:t>ÂM NHẠC</a:t>
            </a:r>
            <a:endParaRPr kumimoji="0" lang="en-US" altLang="en-US" sz="1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endParaRPr>
          </a:p>
        </p:txBody>
      </p:sp>
      <p:pic>
        <p:nvPicPr>
          <p:cNvPr id="27" name="Picture 26"/>
          <p:cNvPicPr>
            <a:picLocks noChangeAspect="1"/>
          </p:cNvPicPr>
          <p:nvPr/>
        </p:nvPicPr>
        <p:blipFill>
          <a:blip r:embed="rId5"/>
          <a:stretch>
            <a:fillRect/>
          </a:stretch>
        </p:blipFill>
        <p:spPr>
          <a:xfrm>
            <a:off x="7520615" y="43291"/>
            <a:ext cx="1487837" cy="711970"/>
          </a:xfrm>
          <a:prstGeom prst="rect">
            <a:avLst/>
          </a:prstGeom>
          <a:scene3d>
            <a:camera prst="orthographicFront"/>
            <a:lightRig rig="threePt" dir="t"/>
          </a:scene3d>
          <a:sp3d extrusionH="76200">
            <a:extrusionClr>
              <a:srgbClr val="FFFFFF"/>
            </a:extrusionClr>
          </a:sp3d>
        </p:spPr>
      </p:pic>
      <p:pic>
        <p:nvPicPr>
          <p:cNvPr id="67" name="Picture 66"/>
          <p:cNvPicPr>
            <a:picLocks noChangeAspect="1"/>
          </p:cNvPicPr>
          <p:nvPr/>
        </p:nvPicPr>
        <p:blipFill>
          <a:blip r:embed="rId6"/>
          <a:stretch>
            <a:fillRect/>
          </a:stretch>
        </p:blipFill>
        <p:spPr>
          <a:xfrm>
            <a:off x="129933" y="824015"/>
            <a:ext cx="1763682" cy="1852085"/>
          </a:xfrm>
          <a:prstGeom prst="rect">
            <a:avLst/>
          </a:prstGeom>
          <a:scene3d>
            <a:camera prst="orthographicFront"/>
            <a:lightRig rig="threePt" dir="t"/>
          </a:scene3d>
          <a:sp3d extrusionH="76200" contourW="12700">
            <a:extrusionClr>
              <a:srgbClr val="FFFFFF"/>
            </a:extrusionClr>
            <a:contourClr>
              <a:srgbClr val="FFFFFF"/>
            </a:contourClr>
          </a:sp3d>
        </p:spPr>
      </p:pic>
      <p:grpSp>
        <p:nvGrpSpPr>
          <p:cNvPr id="32" name="Google Shape;202;p32"/>
          <p:cNvGrpSpPr/>
          <p:nvPr/>
        </p:nvGrpSpPr>
        <p:grpSpPr>
          <a:xfrm>
            <a:off x="2800795" y="2155102"/>
            <a:ext cx="3501050" cy="1093040"/>
            <a:chOff x="1307800" y="1651175"/>
            <a:chExt cx="5536019" cy="465600"/>
          </a:xfrm>
        </p:grpSpPr>
        <p:sp>
          <p:nvSpPr>
            <p:cNvPr id="33" name="Google Shape;203;p32"/>
            <p:cNvSpPr/>
            <p:nvPr/>
          </p:nvSpPr>
          <p:spPr>
            <a:xfrm rot="-5400000">
              <a:off x="1307800" y="1651175"/>
              <a:ext cx="465600" cy="465600"/>
            </a:xfrm>
            <a:prstGeom prst="arc">
              <a:avLst>
                <a:gd name="adj1" fmla="val 16200000"/>
                <a:gd name="adj2" fmla="val 0"/>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 name="Google Shape;204;p32"/>
            <p:cNvCxnSpPr>
              <a:stCxn id="33" idx="2"/>
            </p:cNvCxnSpPr>
            <p:nvPr/>
          </p:nvCxnSpPr>
          <p:spPr>
            <a:xfrm>
              <a:off x="1540600" y="1651175"/>
              <a:ext cx="5071800" cy="0"/>
            </a:xfrm>
            <a:prstGeom prst="straightConnector1">
              <a:avLst/>
            </a:prstGeom>
            <a:noFill/>
            <a:ln w="19050" cap="flat" cmpd="sng">
              <a:solidFill>
                <a:schemeClr val="tx1"/>
              </a:solidFill>
              <a:prstDash val="solid"/>
              <a:round/>
              <a:headEnd type="none" w="med" len="med"/>
              <a:tailEnd type="none" w="med" len="med"/>
            </a:ln>
          </p:spPr>
        </p:cxnSp>
        <p:sp>
          <p:nvSpPr>
            <p:cNvPr id="35" name="Google Shape;205;p32"/>
            <p:cNvSpPr/>
            <p:nvPr/>
          </p:nvSpPr>
          <p:spPr>
            <a:xfrm>
              <a:off x="6378219" y="1651175"/>
              <a:ext cx="465600" cy="465600"/>
            </a:xfrm>
            <a:prstGeom prst="arc">
              <a:avLst>
                <a:gd name="adj1" fmla="val 16200000"/>
                <a:gd name="adj2" fmla="val 0"/>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 name="Google Shape;209;p32"/>
          <p:cNvCxnSpPr/>
          <p:nvPr/>
        </p:nvCxnSpPr>
        <p:spPr>
          <a:xfrm rot="10800000">
            <a:off x="4442878" y="2023700"/>
            <a:ext cx="0" cy="138900"/>
          </a:xfrm>
          <a:prstGeom prst="straightConnector1">
            <a:avLst/>
          </a:prstGeom>
          <a:noFill/>
          <a:ln w="19050" cap="flat" cmpd="sng">
            <a:solidFill>
              <a:schemeClr val="tx1"/>
            </a:solidFill>
            <a:prstDash val="solid"/>
            <a:round/>
            <a:headEnd type="none" w="med" len="med"/>
            <a:tailEnd type="none" w="med" len="med"/>
          </a:ln>
        </p:spPr>
      </p:cxnSp>
      <p:cxnSp>
        <p:nvCxnSpPr>
          <p:cNvPr id="42" name="Google Shape;215;p32"/>
          <p:cNvCxnSpPr>
            <a:stCxn id="88" idx="0"/>
          </p:cNvCxnSpPr>
          <p:nvPr/>
        </p:nvCxnSpPr>
        <p:spPr>
          <a:xfrm flipH="1" flipV="1">
            <a:off x="2800795" y="3108682"/>
            <a:ext cx="2109" cy="438865"/>
          </a:xfrm>
          <a:prstGeom prst="straightConnector1">
            <a:avLst/>
          </a:prstGeom>
          <a:noFill/>
          <a:ln w="19050" cap="flat" cmpd="sng">
            <a:solidFill>
              <a:schemeClr val="tx1"/>
            </a:solidFill>
            <a:prstDash val="solid"/>
            <a:round/>
            <a:headEnd type="none" w="med" len="med"/>
            <a:tailEnd type="none" w="med" len="med"/>
          </a:ln>
        </p:spPr>
      </p:cxnSp>
      <p:grpSp>
        <p:nvGrpSpPr>
          <p:cNvPr id="87" name="Group 3"/>
          <p:cNvGrpSpPr>
            <a:grpSpLocks/>
          </p:cNvGrpSpPr>
          <p:nvPr/>
        </p:nvGrpSpPr>
        <p:grpSpPr bwMode="auto">
          <a:xfrm>
            <a:off x="1685640" y="3546002"/>
            <a:ext cx="2231359" cy="2781705"/>
            <a:chOff x="696" y="1489"/>
            <a:chExt cx="1409" cy="1801"/>
          </a:xfrm>
        </p:grpSpPr>
        <p:sp>
          <p:nvSpPr>
            <p:cNvPr id="88"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kern="0">
                <a:solidFill>
                  <a:srgbClr val="000000"/>
                </a:solidFill>
                <a:latin typeface="Times New Roman" panose="02020603050405020304" pitchFamily="18" charset="0"/>
                <a:cs typeface="Times New Roman" panose="02020603050405020304" pitchFamily="18" charset="0"/>
                <a:sym typeface="Arial"/>
                <a:rtl val="0"/>
              </a:endParaRPr>
            </a:p>
          </p:txBody>
        </p:sp>
        <p:sp>
          <p:nvSpPr>
            <p:cNvPr id="89" name="AutoShape 5"/>
            <p:cNvSpPr>
              <a:spLocks noChangeArrowheads="1"/>
            </p:cNvSpPr>
            <p:nvPr/>
          </p:nvSpPr>
          <p:spPr bwMode="gray">
            <a:xfrm>
              <a:off x="741" y="1495"/>
              <a:ext cx="1322" cy="176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kern="0">
                <a:solidFill>
                  <a:srgbClr val="000000"/>
                </a:solidFill>
                <a:latin typeface="Times New Roman" panose="02020603050405020304" pitchFamily="18" charset="0"/>
                <a:cs typeface="Times New Roman" panose="02020603050405020304" pitchFamily="18" charset="0"/>
                <a:sym typeface="Arial"/>
                <a:rtl val="0"/>
              </a:endParaRPr>
            </a:p>
          </p:txBody>
        </p:sp>
        <p:sp>
          <p:nvSpPr>
            <p:cNvPr id="90"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kern="0">
                <a:solidFill>
                  <a:srgbClr val="000000"/>
                </a:solidFill>
                <a:latin typeface="Times New Roman" panose="02020603050405020304" pitchFamily="18" charset="0"/>
                <a:cs typeface="Times New Roman" panose="02020603050405020304" pitchFamily="18" charset="0"/>
                <a:sym typeface="Arial"/>
                <a:rtl val="0"/>
              </a:endParaRPr>
            </a:p>
          </p:txBody>
        </p:sp>
        <p:sp>
          <p:nvSpPr>
            <p:cNvPr id="91" name="AutoShape 7"/>
            <p:cNvSpPr>
              <a:spLocks noChangeArrowheads="1"/>
            </p:cNvSpPr>
            <p:nvPr/>
          </p:nvSpPr>
          <p:spPr bwMode="gray">
            <a:xfrm>
              <a:off x="752" y="1502"/>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kern="0">
                <a:solidFill>
                  <a:srgbClr val="000000"/>
                </a:solidFill>
                <a:latin typeface="Times New Roman" panose="02020603050405020304" pitchFamily="18" charset="0"/>
                <a:cs typeface="Times New Roman" panose="02020603050405020304" pitchFamily="18" charset="0"/>
                <a:sym typeface="Arial"/>
                <a:rtl val="0"/>
              </a:endParaRPr>
            </a:p>
          </p:txBody>
        </p:sp>
        <p:sp>
          <p:nvSpPr>
            <p:cNvPr id="92" name="Text Box 17"/>
            <p:cNvSpPr txBox="1">
              <a:spLocks noChangeArrowheads="1"/>
            </p:cNvSpPr>
            <p:nvPr/>
          </p:nvSpPr>
          <p:spPr bwMode="gray">
            <a:xfrm>
              <a:off x="696" y="1489"/>
              <a:ext cx="1409" cy="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BONGO</a:t>
              </a:r>
            </a:p>
            <a:p>
              <a:pPr algn="ctr">
                <a:lnSpc>
                  <a:spcPct val="150000"/>
                </a:lnSpc>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CAJON</a:t>
              </a:r>
            </a:p>
            <a:p>
              <a:pPr algn="ctr">
                <a:lnSpc>
                  <a:spcPct val="150000"/>
                </a:lnSpc>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TRIANGLE</a:t>
              </a:r>
            </a:p>
            <a:p>
              <a:pPr algn="ctr">
                <a:lnSpc>
                  <a:spcPct val="150000"/>
                </a:lnSpc>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TAMBOURINE</a:t>
              </a:r>
            </a:p>
            <a:p>
              <a:pPr algn="ctr">
                <a:lnSpc>
                  <a:spcPct val="150000"/>
                </a:lnSpc>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MARACAS</a:t>
              </a:r>
            </a:p>
            <a:p>
              <a:pPr algn="ctr">
                <a:lnSpc>
                  <a:spcPct val="150000"/>
                </a:lnSpc>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WOODBLOCK</a:t>
              </a:r>
            </a:p>
            <a:p>
              <a:pPr algn="ctr">
                <a:lnSpc>
                  <a:spcPct val="150000"/>
                </a:lnSpc>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BỘ TRỐNG JAZZ</a:t>
              </a:r>
              <a:endParaRPr lang="en-US" altLang="en-US" sz="1600" kern="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endParaRPr>
            </a:p>
          </p:txBody>
        </p:sp>
      </p:grpSp>
      <p:grpSp>
        <p:nvGrpSpPr>
          <p:cNvPr id="93" name="Group 3"/>
          <p:cNvGrpSpPr>
            <a:grpSpLocks/>
          </p:cNvGrpSpPr>
          <p:nvPr/>
        </p:nvGrpSpPr>
        <p:grpSpPr bwMode="auto">
          <a:xfrm>
            <a:off x="5160423" y="3546002"/>
            <a:ext cx="2231359" cy="2795606"/>
            <a:chOff x="690" y="1490"/>
            <a:chExt cx="1409" cy="1810"/>
          </a:xfrm>
        </p:grpSpPr>
        <p:sp>
          <p:nvSpPr>
            <p:cNvPr id="94"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kern="0">
                <a:solidFill>
                  <a:srgbClr val="000000"/>
                </a:solidFill>
                <a:latin typeface="Times New Roman" panose="02020603050405020304" pitchFamily="18" charset="0"/>
                <a:cs typeface="Times New Roman" panose="02020603050405020304" pitchFamily="18" charset="0"/>
                <a:sym typeface="Arial"/>
                <a:rtl val="0"/>
              </a:endParaRPr>
            </a:p>
          </p:txBody>
        </p:sp>
        <p:sp>
          <p:nvSpPr>
            <p:cNvPr id="95" name="AutoShape 5"/>
            <p:cNvSpPr>
              <a:spLocks noChangeArrowheads="1"/>
            </p:cNvSpPr>
            <p:nvPr/>
          </p:nvSpPr>
          <p:spPr bwMode="gray">
            <a:xfrm>
              <a:off x="752" y="1493"/>
              <a:ext cx="1322" cy="176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kern="0">
                <a:solidFill>
                  <a:srgbClr val="000000"/>
                </a:solidFill>
                <a:latin typeface="Times New Roman" panose="02020603050405020304" pitchFamily="18" charset="0"/>
                <a:cs typeface="Times New Roman" panose="02020603050405020304" pitchFamily="18" charset="0"/>
                <a:sym typeface="Arial"/>
                <a:rtl val="0"/>
              </a:endParaRPr>
            </a:p>
          </p:txBody>
        </p:sp>
        <p:sp>
          <p:nvSpPr>
            <p:cNvPr id="96"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kern="0">
                <a:solidFill>
                  <a:srgbClr val="000000"/>
                </a:solidFill>
                <a:latin typeface="Times New Roman" panose="02020603050405020304" pitchFamily="18" charset="0"/>
                <a:cs typeface="Times New Roman" panose="02020603050405020304" pitchFamily="18" charset="0"/>
                <a:sym typeface="Arial"/>
                <a:rtl val="0"/>
              </a:endParaRPr>
            </a:p>
          </p:txBody>
        </p:sp>
        <p:sp>
          <p:nvSpPr>
            <p:cNvPr id="97" name="AutoShape 7"/>
            <p:cNvSpPr>
              <a:spLocks noChangeArrowheads="1"/>
            </p:cNvSpPr>
            <p:nvPr/>
          </p:nvSpPr>
          <p:spPr bwMode="gray">
            <a:xfrm>
              <a:off x="743" y="1511"/>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kern="0">
                <a:solidFill>
                  <a:srgbClr val="000000"/>
                </a:solidFill>
                <a:latin typeface="Times New Roman" panose="02020603050405020304" pitchFamily="18" charset="0"/>
                <a:cs typeface="Times New Roman" panose="02020603050405020304" pitchFamily="18" charset="0"/>
                <a:sym typeface="Arial"/>
                <a:rtl val="0"/>
              </a:endParaRPr>
            </a:p>
          </p:txBody>
        </p:sp>
        <p:sp>
          <p:nvSpPr>
            <p:cNvPr id="98" name="Text Box 17"/>
            <p:cNvSpPr txBox="1">
              <a:spLocks noChangeArrowheads="1"/>
            </p:cNvSpPr>
            <p:nvPr/>
          </p:nvSpPr>
          <p:spPr bwMode="gray">
            <a:xfrm>
              <a:off x="690" y="1507"/>
              <a:ext cx="1409" cy="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SÁO TRÚC</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ĐÀN TRANH</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ĐÀN BẦU; ĐÀN NHỊ</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ĐÀN NGUYỆT</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T’RƯNG;TÍNH TẨU</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KÈN PHÍM</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RECORDER</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HARMONICA</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XYLOPHONE</a:t>
              </a:r>
            </a:p>
            <a:p>
              <a:pPr algn="ctr">
                <a:spcBef>
                  <a:spcPct val="0"/>
                </a:spcBef>
                <a:buClrTx/>
                <a:buFontTx/>
                <a:buNone/>
              </a:pPr>
              <a:r>
                <a:rPr lang="en-US" altLang="en-US" sz="16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UKULELE;GUITAR, </a:t>
              </a:r>
              <a:r>
                <a:rPr lang="en-US" altLang="en-US" sz="14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rPr>
                <a:t>…..</a:t>
              </a:r>
              <a:endParaRPr lang="en-US" altLang="en-US" sz="1400" kern="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tl val="0"/>
              </a:endParaRPr>
            </a:p>
          </p:txBody>
        </p:sp>
      </p:grpSp>
      <p:sp>
        <p:nvSpPr>
          <p:cNvPr id="99" name="AutoShape 48"/>
          <p:cNvSpPr>
            <a:spLocks noChangeArrowheads="1"/>
          </p:cNvSpPr>
          <p:nvPr/>
        </p:nvSpPr>
        <p:spPr bwMode="gray">
          <a:xfrm>
            <a:off x="2583910" y="1563664"/>
            <a:ext cx="3717935" cy="424774"/>
          </a:xfrm>
          <a:prstGeom prst="roundRect">
            <a:avLst>
              <a:gd name="adj" fmla="val 50000"/>
            </a:avLst>
          </a:prstGeom>
          <a:solidFill>
            <a:schemeClr val="accent2">
              <a:lumMod val="60000"/>
              <a:lumOff val="40000"/>
            </a:schemeClr>
          </a:solidFill>
          <a:ln w="28575" algn="ctr">
            <a:solidFill>
              <a:srgbClr val="92D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lgn="ctr">
              <a:spcBef>
                <a:spcPts val="0"/>
              </a:spcBef>
              <a:spcAft>
                <a:spcPts val="0"/>
              </a:spcAft>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sym typeface="Arial"/>
                <a:rtl val="0"/>
              </a:rPr>
              <a:t>    </a:t>
            </a:r>
            <a:r>
              <a:rPr lang="en-GB" b="1">
                <a:effectLst>
                  <a:outerShdw blurRad="38100" dist="38100" dir="2700000" algn="tl">
                    <a:srgbClr val="000000">
                      <a:alpha val="43137"/>
                    </a:srgbClr>
                  </a:outerShdw>
                </a:effectLst>
              </a:rPr>
              <a:t>THIẾT BỊ DÙNG CHUNG</a:t>
            </a:r>
          </a:p>
        </p:txBody>
      </p:sp>
      <p:sp>
        <p:nvSpPr>
          <p:cNvPr id="100" name="AutoShape 48"/>
          <p:cNvSpPr>
            <a:spLocks noChangeArrowheads="1"/>
          </p:cNvSpPr>
          <p:nvPr/>
        </p:nvSpPr>
        <p:spPr bwMode="gray">
          <a:xfrm>
            <a:off x="1569426" y="2286505"/>
            <a:ext cx="2520841" cy="814455"/>
          </a:xfrm>
          <a:prstGeom prst="roundRect">
            <a:avLst>
              <a:gd name="adj" fmla="val 50000"/>
            </a:avLst>
          </a:prstGeom>
          <a:solidFill>
            <a:schemeClr val="accent4">
              <a:lumMod val="40000"/>
              <a:lumOff val="60000"/>
            </a:schemeClr>
          </a:solidFill>
          <a:ln w="28575" algn="ctr">
            <a:solidFill>
              <a:srgbClr val="92D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sym typeface="Arial"/>
                <a:rtl val="0"/>
              </a:rPr>
              <a:t> </a:t>
            </a:r>
            <a:r>
              <a:rPr lang="en-GB" b="1">
                <a:solidFill>
                  <a:srgbClr val="FF0000"/>
                </a:solidFill>
                <a:effectLst>
                  <a:outerShdw blurRad="38100" dist="38100" dir="2700000" algn="tl">
                    <a:srgbClr val="000000">
                      <a:alpha val="43137"/>
                    </a:srgbClr>
                  </a:outerShdw>
                </a:effectLst>
              </a:rPr>
              <a:t>NHẠC CỤ</a:t>
            </a:r>
          </a:p>
          <a:p>
            <a:pPr algn="ctr"/>
            <a:r>
              <a:rPr lang="en-GB" b="1">
                <a:solidFill>
                  <a:srgbClr val="FF0000"/>
                </a:solidFill>
                <a:effectLst>
                  <a:outerShdw blurRad="38100" dist="38100" dir="2700000" algn="tl">
                    <a:srgbClr val="000000">
                      <a:alpha val="43137"/>
                    </a:srgbClr>
                  </a:outerShdw>
                </a:effectLst>
              </a:rPr>
              <a:t> THỂ HIỆN TIẾT TẤU</a:t>
            </a:r>
          </a:p>
        </p:txBody>
      </p:sp>
      <p:sp>
        <p:nvSpPr>
          <p:cNvPr id="101" name="AutoShape 48"/>
          <p:cNvSpPr>
            <a:spLocks noChangeArrowheads="1"/>
          </p:cNvSpPr>
          <p:nvPr/>
        </p:nvSpPr>
        <p:spPr bwMode="gray">
          <a:xfrm>
            <a:off x="5031590" y="2315443"/>
            <a:ext cx="2489026" cy="785517"/>
          </a:xfrm>
          <a:prstGeom prst="roundRect">
            <a:avLst>
              <a:gd name="adj" fmla="val 50000"/>
            </a:avLst>
          </a:prstGeom>
          <a:solidFill>
            <a:schemeClr val="accent4">
              <a:lumMod val="40000"/>
              <a:lumOff val="60000"/>
            </a:schemeClr>
          </a:solidFill>
          <a:ln w="28575" algn="ctr">
            <a:solidFill>
              <a:srgbClr val="92D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lgn="ctr">
              <a:spcBef>
                <a:spcPts val="0"/>
              </a:spcBef>
              <a:spcAft>
                <a:spcPts val="0"/>
              </a:spcAft>
            </a:pPr>
            <a:r>
              <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sym typeface="Arial"/>
                <a:rtl val="0"/>
              </a:rPr>
              <a:t> </a:t>
            </a:r>
            <a:r>
              <a:rPr lang="en-GB" b="1" dirty="0">
                <a:solidFill>
                  <a:srgbClr val="FF0000"/>
                </a:solidFill>
                <a:effectLst>
                  <a:outerShdw blurRad="38100" dist="38100" dir="2700000" algn="tl">
                    <a:srgbClr val="000000">
                      <a:alpha val="43137"/>
                    </a:srgbClr>
                  </a:outerShdw>
                </a:effectLst>
              </a:rPr>
              <a:t>NHẠC CỤ THỂ HIỆN </a:t>
            </a:r>
          </a:p>
          <a:p>
            <a:pPr lvl="0" algn="ctr">
              <a:spcBef>
                <a:spcPts val="0"/>
              </a:spcBef>
              <a:spcAft>
                <a:spcPts val="0"/>
              </a:spcAft>
            </a:pPr>
            <a:r>
              <a:rPr lang="en-GB" b="1" dirty="0">
                <a:solidFill>
                  <a:srgbClr val="FF0000"/>
                </a:solidFill>
                <a:effectLst>
                  <a:outerShdw blurRad="38100" dist="38100" dir="2700000" algn="tl">
                    <a:srgbClr val="000000">
                      <a:alpha val="43137"/>
                    </a:srgbClr>
                  </a:outerShdw>
                </a:effectLst>
              </a:rPr>
              <a:t>GIAI ĐIỆU, HÒA ÂM</a:t>
            </a:r>
          </a:p>
        </p:txBody>
      </p:sp>
      <p:cxnSp>
        <p:nvCxnSpPr>
          <p:cNvPr id="102" name="Google Shape;215;p32"/>
          <p:cNvCxnSpPr/>
          <p:nvPr/>
        </p:nvCxnSpPr>
        <p:spPr>
          <a:xfrm flipV="1">
            <a:off x="6301845" y="3122583"/>
            <a:ext cx="0" cy="432688"/>
          </a:xfrm>
          <a:prstGeom prst="straightConnector1">
            <a:avLst/>
          </a:prstGeom>
          <a:noFill/>
          <a:ln w="19050" cap="flat" cmpd="sng">
            <a:solidFill>
              <a:schemeClr val="tx1"/>
            </a:solidFill>
            <a:prstDash val="solid"/>
            <a:round/>
            <a:headEnd type="none" w="med" len="med"/>
            <a:tailEnd type="none" w="med" len="med"/>
          </a:ln>
        </p:spPr>
      </p:cxnSp>
    </p:spTree>
    <p:extLst>
      <p:ext uri="{BB962C8B-B14F-4D97-AF65-F5344CB8AC3E}">
        <p14:creationId xmlns:p14="http://schemas.microsoft.com/office/powerpoint/2010/main" val="397481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9" y="-10062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AutoShape 48"/>
          <p:cNvSpPr>
            <a:spLocks noChangeArrowheads="1"/>
          </p:cNvSpPr>
          <p:nvPr/>
        </p:nvSpPr>
        <p:spPr bwMode="gray">
          <a:xfrm>
            <a:off x="2597400" y="949904"/>
            <a:ext cx="3717935" cy="424774"/>
          </a:xfrm>
          <a:prstGeom prst="roundRect">
            <a:avLst>
              <a:gd name="adj" fmla="val 50000"/>
            </a:avLst>
          </a:prstGeom>
          <a:solidFill>
            <a:schemeClr val="accent4">
              <a:lumMod val="60000"/>
              <a:lumOff val="40000"/>
            </a:schemeClr>
          </a:solidFill>
          <a:ln w="28575" algn="ctr">
            <a:solidFill>
              <a:srgbClr val="0070C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sym typeface="Arial"/>
                <a:rtl val="0"/>
              </a:rPr>
              <a:t>    </a:t>
            </a:r>
            <a:r>
              <a:rPr kumimoji="0" lang="en-US" altLang="en-US" sz="1800" b="1" i="0" u="none" strike="noStrike" kern="1200" cap="none" spc="0" normalizeH="0" baseline="0" noProof="0">
                <a:ln>
                  <a:noFill/>
                </a:ln>
                <a:solidFill>
                  <a:schemeClr val="accent2">
                    <a:lumMod val="50000"/>
                  </a:schemeClr>
                </a:solidFill>
                <a:effectLst/>
                <a:uLnTx/>
                <a:uFillTx/>
                <a:latin typeface="Arial" panose="020B0604020202020204" pitchFamily="34" charset="0"/>
                <a:ea typeface="+mn-ea"/>
                <a:cs typeface="+mn-cs"/>
                <a:sym typeface="Arial"/>
                <a:rtl val="0"/>
              </a:rPr>
              <a:t>8</a:t>
            </a:r>
            <a:r>
              <a:rPr kumimoji="0" lang="en-US" altLang="en-US" sz="1800" b="1" i="0" u="none" strike="noStrike" kern="1200" cap="none" spc="0" normalizeH="0" baseline="0" noProof="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rPr>
              <a:t>. MÔN </a:t>
            </a:r>
            <a:r>
              <a:rPr lang="en-US" altLang="en-US" b="1" noProof="0">
                <a:solidFill>
                  <a:schemeClr val="accent2">
                    <a:lumMod val="50000"/>
                  </a:schemeClr>
                </a:solidFill>
                <a:latin typeface="Times New Roman" panose="02020603050405020304" pitchFamily="18" charset="0"/>
                <a:cs typeface="Times New Roman" panose="02020603050405020304" pitchFamily="18" charset="0"/>
                <a:sym typeface="Arial"/>
                <a:rtl val="0"/>
              </a:rPr>
              <a:t>MĨ THUẬT (PHBM)</a:t>
            </a:r>
            <a:endParaRPr kumimoji="0" lang="en-US" altLang="en-US" sz="1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endParaRPr>
          </a:p>
        </p:txBody>
      </p:sp>
      <p:pic>
        <p:nvPicPr>
          <p:cNvPr id="27" name="Picture 26"/>
          <p:cNvPicPr>
            <a:picLocks noChangeAspect="1"/>
          </p:cNvPicPr>
          <p:nvPr/>
        </p:nvPicPr>
        <p:blipFill>
          <a:blip r:embed="rId5"/>
          <a:stretch>
            <a:fillRect/>
          </a:stretch>
        </p:blipFill>
        <p:spPr>
          <a:xfrm>
            <a:off x="7520615" y="43291"/>
            <a:ext cx="1487837" cy="711970"/>
          </a:xfrm>
          <a:prstGeom prst="rect">
            <a:avLst/>
          </a:prstGeom>
          <a:scene3d>
            <a:camera prst="orthographicFront"/>
            <a:lightRig rig="threePt" dir="t"/>
          </a:scene3d>
          <a:sp3d extrusionH="76200">
            <a:extrusionClr>
              <a:srgbClr val="FFFFFF"/>
            </a:extrusionClr>
          </a:sp3d>
        </p:spPr>
      </p:pic>
      <p:grpSp>
        <p:nvGrpSpPr>
          <p:cNvPr id="24" name="Google Shape;778;p61"/>
          <p:cNvGrpSpPr/>
          <p:nvPr/>
        </p:nvGrpSpPr>
        <p:grpSpPr>
          <a:xfrm>
            <a:off x="2537126" y="1719471"/>
            <a:ext cx="4037714" cy="3847111"/>
            <a:chOff x="4915315" y="1174299"/>
            <a:chExt cx="3915169" cy="3729989"/>
          </a:xfrm>
        </p:grpSpPr>
        <p:sp>
          <p:nvSpPr>
            <p:cNvPr id="25" name="Google Shape;779;p61"/>
            <p:cNvSpPr/>
            <p:nvPr/>
          </p:nvSpPr>
          <p:spPr>
            <a:xfrm>
              <a:off x="6177255" y="1174299"/>
              <a:ext cx="1398000" cy="1802100"/>
            </a:xfrm>
            <a:custGeom>
              <a:avLst/>
              <a:gdLst/>
              <a:ahLst/>
              <a:cxnLst/>
              <a:rect l="l" t="t" r="r" b="b"/>
              <a:pathLst>
                <a:path w="120000" h="120000" extrusionOk="0">
                  <a:moveTo>
                    <a:pt x="60000" y="0"/>
                  </a:moveTo>
                  <a:cubicBezTo>
                    <a:pt x="26909" y="0"/>
                    <a:pt x="0" y="20828"/>
                    <a:pt x="0" y="46442"/>
                  </a:cubicBezTo>
                  <a:cubicBezTo>
                    <a:pt x="0" y="72056"/>
                    <a:pt x="60000" y="120000"/>
                    <a:pt x="60000" y="120000"/>
                  </a:cubicBezTo>
                  <a:cubicBezTo>
                    <a:pt x="60000" y="120000"/>
                    <a:pt x="120000" y="72056"/>
                    <a:pt x="120000" y="46442"/>
                  </a:cubicBezTo>
                  <a:cubicBezTo>
                    <a:pt x="120000" y="20828"/>
                    <a:pt x="93090" y="0"/>
                    <a:pt x="60000" y="0"/>
                  </a:cubicBezTo>
                  <a:close/>
                  <a:moveTo>
                    <a:pt x="60000" y="83596"/>
                  </a:moveTo>
                  <a:cubicBezTo>
                    <a:pt x="32000" y="83596"/>
                    <a:pt x="9454" y="66051"/>
                    <a:pt x="9454" y="44472"/>
                  </a:cubicBezTo>
                  <a:cubicBezTo>
                    <a:pt x="9454" y="22799"/>
                    <a:pt x="32000" y="5254"/>
                    <a:pt x="60000" y="5254"/>
                  </a:cubicBezTo>
                  <a:cubicBezTo>
                    <a:pt x="88000" y="5254"/>
                    <a:pt x="110545" y="22799"/>
                    <a:pt x="110545" y="44472"/>
                  </a:cubicBezTo>
                  <a:cubicBezTo>
                    <a:pt x="110545" y="66051"/>
                    <a:pt x="88000" y="83596"/>
                    <a:pt x="60000" y="83596"/>
                  </a:cubicBezTo>
                  <a:close/>
                </a:path>
              </a:pathLst>
            </a:custGeom>
            <a:solidFill>
              <a:srgbClr val="0070C0">
                <a:alpha val="14510"/>
              </a:srgbClr>
            </a:solidFill>
            <a:ln>
              <a:solidFill>
                <a:schemeClr val="accent2">
                  <a:lumMod val="50000"/>
                </a:schemeClr>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n w="0"/>
                <a:effectLst>
                  <a:outerShdw blurRad="38100" dist="19050" dir="2700000" algn="tl" rotWithShape="0">
                    <a:schemeClr val="dk1">
                      <a:alpha val="40000"/>
                    </a:schemeClr>
                  </a:outerShdw>
                </a:effectLst>
                <a:latin typeface="Calibri"/>
                <a:ea typeface="Calibri"/>
                <a:cs typeface="Calibri"/>
                <a:sym typeface="Calibri"/>
              </a:endParaRPr>
            </a:p>
          </p:txBody>
        </p:sp>
        <p:sp>
          <p:nvSpPr>
            <p:cNvPr id="26" name="Google Shape;780;p61"/>
            <p:cNvSpPr/>
            <p:nvPr/>
          </p:nvSpPr>
          <p:spPr>
            <a:xfrm>
              <a:off x="6992985" y="1951676"/>
              <a:ext cx="1837500" cy="1565100"/>
            </a:xfrm>
            <a:custGeom>
              <a:avLst/>
              <a:gdLst/>
              <a:ahLst/>
              <a:cxnLst/>
              <a:rect l="l" t="t" r="r" b="b"/>
              <a:pathLst>
                <a:path w="120000" h="120000" extrusionOk="0">
                  <a:moveTo>
                    <a:pt x="112159" y="43459"/>
                  </a:moveTo>
                  <a:cubicBezTo>
                    <a:pt x="104411" y="15351"/>
                    <a:pt x="78585" y="0"/>
                    <a:pt x="54696" y="9081"/>
                  </a:cubicBezTo>
                  <a:cubicBezTo>
                    <a:pt x="30714" y="18162"/>
                    <a:pt x="0" y="86270"/>
                    <a:pt x="0" y="86270"/>
                  </a:cubicBezTo>
                  <a:cubicBezTo>
                    <a:pt x="0" y="86270"/>
                    <a:pt x="58847" y="120000"/>
                    <a:pt x="82828" y="110918"/>
                  </a:cubicBezTo>
                  <a:cubicBezTo>
                    <a:pt x="106810" y="101621"/>
                    <a:pt x="120000" y="71567"/>
                    <a:pt x="112159" y="43459"/>
                  </a:cubicBezTo>
                  <a:close/>
                  <a:moveTo>
                    <a:pt x="34127" y="73081"/>
                  </a:moveTo>
                  <a:cubicBezTo>
                    <a:pt x="27671" y="49513"/>
                    <a:pt x="38739" y="24000"/>
                    <a:pt x="58847" y="16324"/>
                  </a:cubicBezTo>
                  <a:cubicBezTo>
                    <a:pt x="79046" y="8648"/>
                    <a:pt x="100814" y="21621"/>
                    <a:pt x="107363" y="45297"/>
                  </a:cubicBezTo>
                  <a:cubicBezTo>
                    <a:pt x="113820" y="68972"/>
                    <a:pt x="102751" y="94486"/>
                    <a:pt x="82644" y="102054"/>
                  </a:cubicBezTo>
                  <a:cubicBezTo>
                    <a:pt x="62444" y="109729"/>
                    <a:pt x="40676" y="96756"/>
                    <a:pt x="34127" y="73081"/>
                  </a:cubicBezTo>
                  <a:close/>
                </a:path>
              </a:pathLst>
            </a:custGeom>
            <a:solidFill>
              <a:srgbClr val="FF0000">
                <a:alpha val="14620"/>
              </a:srgbClr>
            </a:solidFill>
            <a:ln>
              <a:solidFill>
                <a:schemeClr val="accent2">
                  <a:lumMod val="50000"/>
                </a:schemeClr>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n w="0"/>
                <a:effectLst>
                  <a:outerShdw blurRad="38100" dist="19050" dir="2700000" algn="tl" rotWithShape="0">
                    <a:schemeClr val="dk1">
                      <a:alpha val="40000"/>
                    </a:schemeClr>
                  </a:outerShdw>
                </a:effectLst>
                <a:latin typeface="Calibri"/>
                <a:ea typeface="Calibri"/>
                <a:cs typeface="Calibri"/>
                <a:sym typeface="Calibri"/>
              </a:endParaRPr>
            </a:p>
          </p:txBody>
        </p:sp>
        <p:sp>
          <p:nvSpPr>
            <p:cNvPr id="28" name="Google Shape;781;p61"/>
            <p:cNvSpPr/>
            <p:nvPr/>
          </p:nvSpPr>
          <p:spPr>
            <a:xfrm>
              <a:off x="4915315" y="1934245"/>
              <a:ext cx="1833000" cy="1565100"/>
            </a:xfrm>
            <a:custGeom>
              <a:avLst/>
              <a:gdLst/>
              <a:ahLst/>
              <a:cxnLst/>
              <a:rect l="l" t="t" r="r" b="b"/>
              <a:pathLst>
                <a:path w="120000" h="120000" extrusionOk="0">
                  <a:moveTo>
                    <a:pt x="7753" y="43537"/>
                  </a:moveTo>
                  <a:cubicBezTo>
                    <a:pt x="0" y="71696"/>
                    <a:pt x="13107" y="101805"/>
                    <a:pt x="37107" y="110902"/>
                  </a:cubicBezTo>
                  <a:cubicBezTo>
                    <a:pt x="61107" y="120000"/>
                    <a:pt x="120000" y="86209"/>
                    <a:pt x="120000" y="86209"/>
                  </a:cubicBezTo>
                  <a:cubicBezTo>
                    <a:pt x="120000" y="86209"/>
                    <a:pt x="89261" y="18194"/>
                    <a:pt x="65261" y="8989"/>
                  </a:cubicBezTo>
                  <a:cubicBezTo>
                    <a:pt x="41261" y="0"/>
                    <a:pt x="15507" y="15379"/>
                    <a:pt x="7753" y="43537"/>
                  </a:cubicBezTo>
                  <a:close/>
                  <a:moveTo>
                    <a:pt x="85846" y="73212"/>
                  </a:moveTo>
                  <a:cubicBezTo>
                    <a:pt x="79292" y="96931"/>
                    <a:pt x="57507" y="109927"/>
                    <a:pt x="37292" y="102238"/>
                  </a:cubicBezTo>
                  <a:cubicBezTo>
                    <a:pt x="17169" y="94657"/>
                    <a:pt x="6092" y="69097"/>
                    <a:pt x="12553" y="45379"/>
                  </a:cubicBezTo>
                  <a:cubicBezTo>
                    <a:pt x="19107" y="21660"/>
                    <a:pt x="40892" y="8664"/>
                    <a:pt x="61107" y="16353"/>
                  </a:cubicBezTo>
                  <a:cubicBezTo>
                    <a:pt x="81415" y="24151"/>
                    <a:pt x="92492" y="49602"/>
                    <a:pt x="85846" y="73212"/>
                  </a:cubicBezTo>
                  <a:close/>
                </a:path>
              </a:pathLst>
            </a:custGeom>
            <a:solidFill>
              <a:srgbClr val="595959">
                <a:alpha val="14620"/>
              </a:srgbClr>
            </a:solidFill>
            <a:ln>
              <a:solidFill>
                <a:schemeClr val="accent2">
                  <a:lumMod val="50000"/>
                </a:schemeClr>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n w="0"/>
                <a:effectLst>
                  <a:outerShdw blurRad="38100" dist="19050" dir="2700000" algn="tl" rotWithShape="0">
                    <a:schemeClr val="dk1">
                      <a:alpha val="40000"/>
                    </a:schemeClr>
                  </a:outerShdw>
                </a:effectLst>
                <a:latin typeface="Calibri"/>
                <a:ea typeface="Calibri"/>
                <a:cs typeface="Calibri"/>
                <a:sym typeface="Calibri"/>
              </a:endParaRPr>
            </a:p>
          </p:txBody>
        </p:sp>
        <p:sp>
          <p:nvSpPr>
            <p:cNvPr id="29" name="Google Shape;782;p61"/>
            <p:cNvSpPr/>
            <p:nvPr/>
          </p:nvSpPr>
          <p:spPr>
            <a:xfrm>
              <a:off x="5347582" y="3206632"/>
              <a:ext cx="1579200" cy="1687200"/>
            </a:xfrm>
            <a:custGeom>
              <a:avLst/>
              <a:gdLst/>
              <a:ahLst/>
              <a:cxnLst/>
              <a:rect l="l" t="t" r="r" b="b"/>
              <a:pathLst>
                <a:path w="120000" h="120000" extrusionOk="0">
                  <a:moveTo>
                    <a:pt x="28821" y="103919"/>
                  </a:moveTo>
                  <a:cubicBezTo>
                    <a:pt x="52500" y="120000"/>
                    <a:pt x="85714" y="115175"/>
                    <a:pt x="102857" y="92964"/>
                  </a:cubicBezTo>
                  <a:cubicBezTo>
                    <a:pt x="120000" y="70753"/>
                    <a:pt x="109392" y="0"/>
                    <a:pt x="109392" y="0"/>
                  </a:cubicBezTo>
                  <a:cubicBezTo>
                    <a:pt x="109392" y="0"/>
                    <a:pt x="34392" y="12261"/>
                    <a:pt x="17142" y="34572"/>
                  </a:cubicBezTo>
                  <a:cubicBezTo>
                    <a:pt x="0" y="56783"/>
                    <a:pt x="5142" y="87839"/>
                    <a:pt x="28821" y="103919"/>
                  </a:cubicBezTo>
                  <a:close/>
                  <a:moveTo>
                    <a:pt x="84857" y="31557"/>
                  </a:moveTo>
                  <a:cubicBezTo>
                    <a:pt x="104785" y="45226"/>
                    <a:pt x="109285" y="71356"/>
                    <a:pt x="94714" y="90150"/>
                  </a:cubicBezTo>
                  <a:cubicBezTo>
                    <a:pt x="80142" y="108944"/>
                    <a:pt x="52285" y="113065"/>
                    <a:pt x="32250" y="99396"/>
                  </a:cubicBezTo>
                  <a:cubicBezTo>
                    <a:pt x="12214" y="85728"/>
                    <a:pt x="7821" y="59597"/>
                    <a:pt x="22392" y="40804"/>
                  </a:cubicBezTo>
                  <a:cubicBezTo>
                    <a:pt x="36964" y="22211"/>
                    <a:pt x="64821" y="18090"/>
                    <a:pt x="84857" y="31557"/>
                  </a:cubicBezTo>
                  <a:close/>
                </a:path>
              </a:pathLst>
            </a:custGeom>
            <a:solidFill>
              <a:srgbClr val="FFFF00">
                <a:alpha val="14620"/>
              </a:srgbClr>
            </a:solidFill>
            <a:ln>
              <a:solidFill>
                <a:schemeClr val="accent2">
                  <a:lumMod val="50000"/>
                </a:schemeClr>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n w="0"/>
                <a:effectLst>
                  <a:outerShdw blurRad="38100" dist="19050" dir="2700000" algn="tl" rotWithShape="0">
                    <a:schemeClr val="dk1">
                      <a:alpha val="40000"/>
                    </a:schemeClr>
                  </a:outerShdw>
                </a:effectLst>
                <a:latin typeface="Calibri"/>
                <a:ea typeface="Calibri"/>
                <a:cs typeface="Calibri"/>
                <a:sym typeface="Calibri"/>
              </a:endParaRPr>
            </a:p>
          </p:txBody>
        </p:sp>
        <p:sp>
          <p:nvSpPr>
            <p:cNvPr id="30" name="Google Shape;783;p61"/>
            <p:cNvSpPr/>
            <p:nvPr/>
          </p:nvSpPr>
          <p:spPr>
            <a:xfrm>
              <a:off x="6797770" y="3217088"/>
              <a:ext cx="1579200" cy="1687200"/>
            </a:xfrm>
            <a:custGeom>
              <a:avLst/>
              <a:gdLst/>
              <a:ahLst/>
              <a:cxnLst/>
              <a:rect l="l" t="t" r="r" b="b"/>
              <a:pathLst>
                <a:path w="120000" h="120000" extrusionOk="0">
                  <a:moveTo>
                    <a:pt x="91204" y="103846"/>
                  </a:moveTo>
                  <a:cubicBezTo>
                    <a:pt x="114861" y="87792"/>
                    <a:pt x="120000" y="56789"/>
                    <a:pt x="102872" y="34515"/>
                  </a:cubicBezTo>
                  <a:cubicBezTo>
                    <a:pt x="85744" y="12341"/>
                    <a:pt x="10704" y="0"/>
                    <a:pt x="10704" y="0"/>
                  </a:cubicBezTo>
                  <a:cubicBezTo>
                    <a:pt x="10704" y="0"/>
                    <a:pt x="0" y="70635"/>
                    <a:pt x="17234" y="92909"/>
                  </a:cubicBezTo>
                  <a:cubicBezTo>
                    <a:pt x="34469" y="115083"/>
                    <a:pt x="67439" y="120000"/>
                    <a:pt x="91204" y="103846"/>
                  </a:cubicBezTo>
                  <a:close/>
                  <a:moveTo>
                    <a:pt x="35218" y="31605"/>
                  </a:moveTo>
                  <a:cubicBezTo>
                    <a:pt x="55236" y="17959"/>
                    <a:pt x="83068" y="22073"/>
                    <a:pt x="97627" y="40836"/>
                  </a:cubicBezTo>
                  <a:cubicBezTo>
                    <a:pt x="112185" y="59598"/>
                    <a:pt x="107689" y="85685"/>
                    <a:pt x="87778" y="99331"/>
                  </a:cubicBezTo>
                  <a:cubicBezTo>
                    <a:pt x="67760" y="112976"/>
                    <a:pt x="39928" y="108762"/>
                    <a:pt x="25370" y="90100"/>
                  </a:cubicBezTo>
                  <a:cubicBezTo>
                    <a:pt x="10811" y="71337"/>
                    <a:pt x="15200" y="45250"/>
                    <a:pt x="35218" y="31605"/>
                  </a:cubicBezTo>
                  <a:close/>
                </a:path>
              </a:pathLst>
            </a:custGeom>
            <a:solidFill>
              <a:srgbClr val="7030A0">
                <a:alpha val="14620"/>
              </a:srgbClr>
            </a:solidFill>
            <a:ln>
              <a:solidFill>
                <a:schemeClr val="accent2">
                  <a:lumMod val="50000"/>
                </a:schemeClr>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ln w="0"/>
                <a:effectLst>
                  <a:outerShdw blurRad="38100" dist="19050" dir="2700000" algn="tl" rotWithShape="0">
                    <a:schemeClr val="dk1">
                      <a:alpha val="40000"/>
                    </a:schemeClr>
                  </a:outerShdw>
                </a:effectLst>
                <a:latin typeface="Calibri"/>
                <a:ea typeface="Calibri"/>
                <a:cs typeface="Calibri"/>
                <a:sym typeface="Calibri"/>
              </a:endParaRPr>
            </a:p>
          </p:txBody>
        </p:sp>
      </p:grpSp>
      <p:pic>
        <p:nvPicPr>
          <p:cNvPr id="31" name="Picture 30"/>
          <p:cNvPicPr>
            <a:picLocks noChangeAspect="1"/>
          </p:cNvPicPr>
          <p:nvPr/>
        </p:nvPicPr>
        <p:blipFill>
          <a:blip r:embed="rId6"/>
          <a:stretch>
            <a:fillRect/>
          </a:stretch>
        </p:blipFill>
        <p:spPr>
          <a:xfrm flipH="1">
            <a:off x="30721" y="840267"/>
            <a:ext cx="1167027" cy="1115533"/>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32" name="Google Shape;762;p61"/>
          <p:cNvSpPr txBox="1"/>
          <p:nvPr/>
        </p:nvSpPr>
        <p:spPr>
          <a:xfrm rot="1023">
            <a:off x="4067965" y="2098017"/>
            <a:ext cx="1008000" cy="60042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i="1">
                <a:solidFill>
                  <a:srgbClr val="C00000"/>
                </a:solidFill>
                <a:effectLst>
                  <a:outerShdw blurRad="38100" dist="38100" dir="2700000" algn="tl">
                    <a:srgbClr val="000000">
                      <a:alpha val="43137"/>
                    </a:srgbClr>
                  </a:outerShdw>
                </a:effectLst>
                <a:latin typeface="Muli"/>
                <a:ea typeface="Muli"/>
                <a:cs typeface="Muli"/>
                <a:sym typeface="Muli"/>
              </a:rPr>
              <a:t>TB DÙNG CHUNG</a:t>
            </a:r>
            <a:endParaRPr sz="1300" b="1" i="1">
              <a:solidFill>
                <a:srgbClr val="C00000"/>
              </a:solidFill>
              <a:effectLst>
                <a:outerShdw blurRad="38100" dist="38100" dir="2700000" algn="tl">
                  <a:srgbClr val="000000">
                    <a:alpha val="43137"/>
                  </a:srgbClr>
                </a:outerShdw>
              </a:effectLst>
              <a:latin typeface="Muli"/>
              <a:ea typeface="Muli"/>
              <a:cs typeface="Muli"/>
              <a:sym typeface="Muli"/>
            </a:endParaRPr>
          </a:p>
        </p:txBody>
      </p:sp>
      <p:sp>
        <p:nvSpPr>
          <p:cNvPr id="33" name="Google Shape;762;p61"/>
          <p:cNvSpPr txBox="1"/>
          <p:nvPr/>
        </p:nvSpPr>
        <p:spPr>
          <a:xfrm rot="1023">
            <a:off x="5307233" y="3079731"/>
            <a:ext cx="1008000" cy="68727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i="1">
                <a:solidFill>
                  <a:srgbClr val="0070C0"/>
                </a:solidFill>
                <a:effectLst>
                  <a:outerShdw blurRad="38100" dist="38100" dir="2700000" algn="tl">
                    <a:srgbClr val="000000">
                      <a:alpha val="43137"/>
                    </a:srgbClr>
                  </a:outerShdw>
                </a:effectLst>
                <a:latin typeface="Muli"/>
                <a:ea typeface="Muli"/>
                <a:cs typeface="Muli"/>
                <a:sym typeface="Muli"/>
              </a:rPr>
              <a:t>TRANH ẢNH</a:t>
            </a:r>
            <a:endParaRPr sz="1300" b="1" i="1">
              <a:solidFill>
                <a:srgbClr val="0070C0"/>
              </a:solidFill>
              <a:effectLst>
                <a:outerShdw blurRad="38100" dist="38100" dir="2700000" algn="tl">
                  <a:srgbClr val="000000">
                    <a:alpha val="43137"/>
                  </a:srgbClr>
                </a:outerShdw>
              </a:effectLst>
              <a:latin typeface="Muli"/>
              <a:ea typeface="Muli"/>
              <a:cs typeface="Muli"/>
              <a:sym typeface="Muli"/>
            </a:endParaRPr>
          </a:p>
        </p:txBody>
      </p:sp>
      <p:sp>
        <p:nvSpPr>
          <p:cNvPr id="34" name="Google Shape;762;p61"/>
          <p:cNvSpPr txBox="1"/>
          <p:nvPr/>
        </p:nvSpPr>
        <p:spPr>
          <a:xfrm rot="1023">
            <a:off x="3301949" y="4534027"/>
            <a:ext cx="1008000" cy="6049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i="1">
                <a:solidFill>
                  <a:srgbClr val="FF0000"/>
                </a:solidFill>
                <a:effectLst>
                  <a:outerShdw blurRad="38100" dist="38100" dir="2700000" algn="tl">
                    <a:srgbClr val="000000">
                      <a:alpha val="43137"/>
                    </a:srgbClr>
                  </a:outerShdw>
                </a:effectLst>
                <a:latin typeface="Muli"/>
                <a:ea typeface="Muli"/>
                <a:cs typeface="Muli"/>
                <a:sym typeface="Muli"/>
              </a:rPr>
              <a:t>PHẦN MỀM</a:t>
            </a:r>
            <a:endParaRPr sz="1300" b="1" i="1">
              <a:solidFill>
                <a:srgbClr val="FF0000"/>
              </a:solidFill>
              <a:effectLst>
                <a:outerShdw blurRad="38100" dist="38100" dir="2700000" algn="tl">
                  <a:srgbClr val="000000">
                    <a:alpha val="43137"/>
                  </a:srgbClr>
                </a:outerShdw>
              </a:effectLst>
              <a:latin typeface="Muli"/>
              <a:ea typeface="Muli"/>
              <a:cs typeface="Muli"/>
              <a:sym typeface="Muli"/>
            </a:endParaRPr>
          </a:p>
        </p:txBody>
      </p:sp>
      <p:sp>
        <p:nvSpPr>
          <p:cNvPr id="35" name="Google Shape;762;p61"/>
          <p:cNvSpPr txBox="1"/>
          <p:nvPr/>
        </p:nvSpPr>
        <p:spPr>
          <a:xfrm rot="1023">
            <a:off x="4828878" y="4601989"/>
            <a:ext cx="1008000" cy="3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i="1">
                <a:solidFill>
                  <a:schemeClr val="accent2">
                    <a:lumMod val="50000"/>
                  </a:schemeClr>
                </a:solidFill>
                <a:effectLst>
                  <a:outerShdw blurRad="38100" dist="38100" dir="2700000" algn="tl">
                    <a:srgbClr val="000000">
                      <a:alpha val="43137"/>
                    </a:srgbClr>
                  </a:outerShdw>
                </a:effectLst>
                <a:latin typeface="Muli"/>
                <a:ea typeface="Muli"/>
                <a:cs typeface="Muli"/>
                <a:sym typeface="Muli"/>
              </a:rPr>
              <a:t>VIDEO</a:t>
            </a:r>
            <a:endParaRPr sz="1300" b="1" i="1">
              <a:solidFill>
                <a:schemeClr val="accent2">
                  <a:lumMod val="50000"/>
                </a:schemeClr>
              </a:solidFill>
              <a:effectLst>
                <a:outerShdw blurRad="38100" dist="38100" dir="2700000" algn="tl">
                  <a:srgbClr val="000000">
                    <a:alpha val="43137"/>
                  </a:srgbClr>
                </a:outerShdw>
              </a:effectLst>
              <a:latin typeface="Muli"/>
              <a:ea typeface="Muli"/>
              <a:cs typeface="Muli"/>
              <a:sym typeface="Muli"/>
            </a:endParaRPr>
          </a:p>
        </p:txBody>
      </p:sp>
      <p:sp>
        <p:nvSpPr>
          <p:cNvPr id="38" name="Google Shape;762;p61"/>
          <p:cNvSpPr txBox="1"/>
          <p:nvPr/>
        </p:nvSpPr>
        <p:spPr>
          <a:xfrm rot="1023">
            <a:off x="2810583" y="2945653"/>
            <a:ext cx="973812" cy="7294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i="1">
                <a:solidFill>
                  <a:srgbClr val="00B050"/>
                </a:solidFill>
                <a:effectLst>
                  <a:outerShdw blurRad="38100" dist="38100" dir="2700000" algn="tl">
                    <a:srgbClr val="000000">
                      <a:alpha val="43137"/>
                    </a:srgbClr>
                  </a:outerShdw>
                </a:effectLst>
                <a:latin typeface="Muli"/>
                <a:ea typeface="Muli"/>
                <a:cs typeface="Muli"/>
                <a:sym typeface="Muli"/>
              </a:rPr>
              <a:t>MÔ HÌNH, MẪU VẬT</a:t>
            </a:r>
            <a:endParaRPr sz="1300" b="1" i="1">
              <a:solidFill>
                <a:srgbClr val="00B050"/>
              </a:solidFill>
              <a:effectLst>
                <a:outerShdw blurRad="38100" dist="38100" dir="2700000" algn="tl">
                  <a:srgbClr val="000000">
                    <a:alpha val="43137"/>
                  </a:srgbClr>
                </a:outerShdw>
              </a:effectLst>
              <a:latin typeface="Muli"/>
              <a:ea typeface="Muli"/>
              <a:cs typeface="Muli"/>
              <a:sym typeface="Muli"/>
            </a:endParaRPr>
          </a:p>
        </p:txBody>
      </p:sp>
      <p:sp>
        <p:nvSpPr>
          <p:cNvPr id="7" name="Rectangular Callout 6"/>
          <p:cNvSpPr/>
          <p:nvPr/>
        </p:nvSpPr>
        <p:spPr>
          <a:xfrm>
            <a:off x="6656646" y="1746613"/>
            <a:ext cx="2332232" cy="891505"/>
          </a:xfrm>
          <a:prstGeom prst="wedgeRectCallout">
            <a:avLst>
              <a:gd name="adj1" fmla="val -57802"/>
              <a:gd name="adj2" fmla="val 98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Box 17"/>
          <p:cNvSpPr txBox="1">
            <a:spLocks noChangeArrowheads="1"/>
          </p:cNvSpPr>
          <p:nvPr/>
        </p:nvSpPr>
        <p:spPr bwMode="gray">
          <a:xfrm>
            <a:off x="6575366" y="1714953"/>
            <a:ext cx="24330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1800" b="1" kern="0">
                <a:solidFill>
                  <a:srgbClr val="002060"/>
                </a:solidFill>
                <a:latin typeface="Times New Roman" panose="02020603050405020304" pitchFamily="18" charset="0"/>
                <a:cs typeface="Times New Roman" panose="02020603050405020304" pitchFamily="18" charset="0"/>
                <a:sym typeface="Arial"/>
                <a:rtl val="0"/>
              </a:rPr>
              <a:t>- Lí luận và lịch sử MT</a:t>
            </a:r>
            <a:endParaRPr lang="en-US" altLang="en-US" sz="1800" b="1" kern="0" dirty="0">
              <a:solidFill>
                <a:srgbClr val="002060"/>
              </a:solidFill>
              <a:latin typeface="Times New Roman" panose="02020603050405020304" pitchFamily="18" charset="0"/>
              <a:cs typeface="Times New Roman" panose="02020603050405020304" pitchFamily="18" charset="0"/>
              <a:sym typeface="Arial"/>
              <a:rtl val="0"/>
            </a:endParaRPr>
          </a:p>
          <a:p>
            <a:pPr algn="ctr">
              <a:spcBef>
                <a:spcPct val="0"/>
              </a:spcBef>
              <a:buClrTx/>
              <a:buNone/>
            </a:pPr>
            <a:r>
              <a:rPr lang="en-US" altLang="en-US" sz="1800" b="1" kern="0">
                <a:solidFill>
                  <a:srgbClr val="002060"/>
                </a:solidFill>
                <a:latin typeface="Times New Roman" panose="02020603050405020304" pitchFamily="18" charset="0"/>
                <a:cs typeface="Times New Roman" panose="02020603050405020304" pitchFamily="18" charset="0"/>
                <a:sym typeface="Arial"/>
                <a:rtl val="0"/>
              </a:rPr>
              <a:t>- Hình họa, Trang trí, Bố cục.</a:t>
            </a:r>
            <a:endParaRPr lang="en-US" altLang="en-US" sz="1800"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93" name="Rectangular Callout 92"/>
          <p:cNvSpPr/>
          <p:nvPr/>
        </p:nvSpPr>
        <p:spPr>
          <a:xfrm>
            <a:off x="6656646" y="3725754"/>
            <a:ext cx="1850992" cy="891505"/>
          </a:xfrm>
          <a:prstGeom prst="wedgeRectCallout">
            <a:avLst>
              <a:gd name="adj1" fmla="val -84691"/>
              <a:gd name="adj2" fmla="val 94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7"/>
          <p:cNvSpPr txBox="1">
            <a:spLocks noChangeArrowheads="1"/>
          </p:cNvSpPr>
          <p:nvPr/>
        </p:nvSpPr>
        <p:spPr bwMode="gray">
          <a:xfrm>
            <a:off x="6347211" y="3767151"/>
            <a:ext cx="2433086" cy="6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kern="0">
                <a:solidFill>
                  <a:srgbClr val="002060"/>
                </a:solidFill>
                <a:latin typeface="Times New Roman" panose="02020603050405020304" pitchFamily="18" charset="0"/>
                <a:cs typeface="Times New Roman" panose="02020603050405020304" pitchFamily="18" charset="0"/>
                <a:sym typeface="Arial"/>
                <a:rtl val="0"/>
              </a:rPr>
              <a:t>- Đồ họa</a:t>
            </a:r>
            <a:endParaRPr lang="en-US" altLang="en-US" sz="1800" b="1" kern="0" dirty="0">
              <a:solidFill>
                <a:srgbClr val="002060"/>
              </a:solidFill>
              <a:latin typeface="Times New Roman" panose="02020603050405020304" pitchFamily="18" charset="0"/>
              <a:cs typeface="Times New Roman" panose="02020603050405020304" pitchFamily="18" charset="0"/>
              <a:sym typeface="Arial"/>
              <a:rtl val="0"/>
            </a:endParaRPr>
          </a:p>
          <a:p>
            <a:pPr algn="ctr">
              <a:spcBef>
                <a:spcPct val="0"/>
              </a:spcBef>
              <a:buClrTx/>
              <a:buFontTx/>
              <a:buNone/>
            </a:pPr>
            <a:r>
              <a:rPr lang="en-US" altLang="en-US" sz="1800" b="1" kern="0">
                <a:solidFill>
                  <a:srgbClr val="002060"/>
                </a:solidFill>
                <a:latin typeface="Times New Roman" panose="02020603050405020304" pitchFamily="18" charset="0"/>
                <a:cs typeface="Times New Roman" panose="02020603050405020304" pitchFamily="18" charset="0"/>
                <a:sym typeface="Arial"/>
                <a:rtl val="0"/>
              </a:rPr>
              <a:t>- Điêu khắc</a:t>
            </a:r>
            <a:endParaRPr lang="en-US" altLang="en-US" sz="1800"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95" name="Rectangular Callout 94"/>
          <p:cNvSpPr/>
          <p:nvPr/>
        </p:nvSpPr>
        <p:spPr>
          <a:xfrm>
            <a:off x="76338" y="2399781"/>
            <a:ext cx="2225800" cy="891505"/>
          </a:xfrm>
          <a:prstGeom prst="wedgeRectCallout">
            <a:avLst>
              <a:gd name="adj1" fmla="val 71640"/>
              <a:gd name="adj2" fmla="val 92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7"/>
          <p:cNvSpPr txBox="1">
            <a:spLocks noChangeArrowheads="1"/>
          </p:cNvSpPr>
          <p:nvPr/>
        </p:nvSpPr>
        <p:spPr bwMode="gray">
          <a:xfrm>
            <a:off x="9231" y="2447676"/>
            <a:ext cx="24460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sz="1800" b="1" kern="0">
                <a:solidFill>
                  <a:srgbClr val="002060"/>
                </a:solidFill>
                <a:latin typeface="Times New Roman" panose="02020603050405020304" pitchFamily="18" charset="0"/>
                <a:cs typeface="Times New Roman" panose="02020603050405020304" pitchFamily="18" charset="0"/>
                <a:sym typeface="Arial"/>
                <a:rtl val="0"/>
              </a:rPr>
              <a:t>-Phiên bản tượng tròn</a:t>
            </a:r>
          </a:p>
          <a:p>
            <a:pPr algn="ctr">
              <a:spcBef>
                <a:spcPct val="0"/>
              </a:spcBef>
              <a:buClrTx/>
              <a:buNone/>
            </a:pPr>
            <a:r>
              <a:rPr lang="en-US" altLang="en-US" sz="1800" b="1" kern="0">
                <a:solidFill>
                  <a:srgbClr val="002060"/>
                </a:solidFill>
                <a:latin typeface="Times New Roman" panose="02020603050405020304" pitchFamily="18" charset="0"/>
                <a:cs typeface="Times New Roman" panose="02020603050405020304" pitchFamily="18" charset="0"/>
                <a:sym typeface="Arial"/>
                <a:rtl val="0"/>
              </a:rPr>
              <a:t>-Tượng chân dung</a:t>
            </a:r>
          </a:p>
        </p:txBody>
      </p:sp>
      <p:sp>
        <p:nvSpPr>
          <p:cNvPr id="101" name="Rectangular Callout 100"/>
          <p:cNvSpPr/>
          <p:nvPr/>
        </p:nvSpPr>
        <p:spPr>
          <a:xfrm>
            <a:off x="105680" y="3932987"/>
            <a:ext cx="2527992" cy="1257912"/>
          </a:xfrm>
          <a:prstGeom prst="wedgeRectCallout">
            <a:avLst>
              <a:gd name="adj1" fmla="val 75760"/>
              <a:gd name="adj2" fmla="val 55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7"/>
          <p:cNvSpPr txBox="1">
            <a:spLocks noChangeArrowheads="1"/>
          </p:cNvSpPr>
          <p:nvPr/>
        </p:nvSpPr>
        <p:spPr bwMode="gray">
          <a:xfrm>
            <a:off x="134867" y="3909294"/>
            <a:ext cx="26597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b="1" kern="0">
                <a:solidFill>
                  <a:srgbClr val="002060"/>
                </a:solidFill>
                <a:latin typeface="Times New Roman" panose="02020603050405020304" pitchFamily="18" charset="0"/>
                <a:cs typeface="Times New Roman" panose="02020603050405020304" pitchFamily="18" charset="0"/>
                <a:sym typeface="Arial"/>
                <a:rtl val="0"/>
              </a:rPr>
              <a:t> - Thiết kế công nghiệp; đồ họa; thời trang; mĩ thuật đa phương tiện; kiến trúc.</a:t>
            </a:r>
            <a:endParaRPr lang="en-US" altLang="en-US" sz="1800" b="1" kern="0" dirty="0">
              <a:solidFill>
                <a:srgbClr val="002060"/>
              </a:solidFill>
              <a:latin typeface="Times New Roman" panose="02020603050405020304" pitchFamily="18" charset="0"/>
              <a:cs typeface="Times New Roman" panose="02020603050405020304" pitchFamily="18" charset="0"/>
              <a:sym typeface="Arial"/>
              <a:rtl val="0"/>
            </a:endParaRPr>
          </a:p>
        </p:txBody>
      </p:sp>
    </p:spTree>
    <p:extLst>
      <p:ext uri="{BB962C8B-B14F-4D97-AF65-F5344CB8AC3E}">
        <p14:creationId xmlns:p14="http://schemas.microsoft.com/office/powerpoint/2010/main" val="341525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7" y="-324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8660" y="1862332"/>
            <a:ext cx="2325466" cy="1494325"/>
          </a:xfrm>
          <a:prstGeom prst="rect">
            <a:avLst/>
          </a:prstGeom>
          <a:solidFill>
            <a:srgbClr val="66666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ts val="1800"/>
              </a:lnSpc>
              <a:spcBef>
                <a:spcPts val="0"/>
              </a:spcBef>
              <a:spcAft>
                <a:spcPts val="0"/>
              </a:spcAft>
              <a:buClrTx/>
              <a:buSzTx/>
              <a:buFontTx/>
              <a:buNone/>
              <a:tabLst/>
              <a:defRPr/>
            </a:pPr>
            <a:endParaRPr kumimoji="0" lang="ko-KR" altLang="en-US" sz="14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rtl val="0"/>
            </a:endParaRPr>
          </a:p>
        </p:txBody>
      </p:sp>
      <p:sp>
        <p:nvSpPr>
          <p:cNvPr id="26" name="AutoShape 48"/>
          <p:cNvSpPr>
            <a:spLocks noChangeArrowheads="1"/>
          </p:cNvSpPr>
          <p:nvPr/>
        </p:nvSpPr>
        <p:spPr bwMode="gray">
          <a:xfrm>
            <a:off x="2700390" y="928834"/>
            <a:ext cx="3283721" cy="566556"/>
          </a:xfrm>
          <a:prstGeom prst="roundRect">
            <a:avLst>
              <a:gd name="adj" fmla="val 50000"/>
            </a:avLst>
          </a:prstGeom>
          <a:solidFill>
            <a:schemeClr val="accent4">
              <a:lumMod val="60000"/>
              <a:lumOff val="40000"/>
            </a:schemeClr>
          </a:solidFill>
          <a:ln w="28575" algn="ctr">
            <a:solidFill>
              <a:srgbClr val="3A81BA"/>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Arial"/>
                <a:rtl val="0"/>
              </a:rPr>
              <a:t>         </a:t>
            </a:r>
            <a:r>
              <a:rPr kumimoji="0" lang="en-US" altLang="en-US"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Arial"/>
                <a:rtl val="0"/>
              </a:rPr>
              <a:t>  9</a:t>
            </a:r>
            <a:r>
              <a:rPr kumimoji="0" lang="en-US" alt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Arial"/>
                <a:rtl val="0"/>
              </a:rPr>
              <a:t>. MÔN LỊCH SỬ</a:t>
            </a:r>
            <a:endParaRPr kumimoji="0" lang="en-US" alt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sym typeface="Arial"/>
              <a:rtl val="0"/>
            </a:endParaRPr>
          </a:p>
        </p:txBody>
      </p:sp>
      <p:sp>
        <p:nvSpPr>
          <p:cNvPr id="28" name="Rectangle 27"/>
          <p:cNvSpPr/>
          <p:nvPr/>
        </p:nvSpPr>
        <p:spPr>
          <a:xfrm>
            <a:off x="159718" y="1983557"/>
            <a:ext cx="2318263" cy="111569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kern="0">
                <a:ln/>
                <a:solidFill>
                  <a:srgbClr val="FF0000"/>
                </a:solidFill>
                <a:latin typeface="Arial"/>
                <a:cs typeface="Arial"/>
                <a:sym typeface="Arial"/>
                <a:rtl val="0"/>
              </a:rPr>
              <a:t>Cách mạng tư sản</a:t>
            </a:r>
          </a:p>
          <a:p>
            <a:pPr algn="ctr"/>
            <a:r>
              <a:rPr lang="en-US" sz="1600" b="1" kern="0">
                <a:ln/>
                <a:solidFill>
                  <a:srgbClr val="FF0000"/>
                </a:solidFill>
                <a:latin typeface="Arial"/>
                <a:cs typeface="Arial"/>
                <a:sym typeface="Arial"/>
                <a:rtl val="0"/>
              </a:rPr>
              <a:t> và  sự phát triển</a:t>
            </a:r>
          </a:p>
          <a:p>
            <a:pPr algn="ctr"/>
            <a:r>
              <a:rPr lang="en-US" sz="1600" b="1" kern="0">
                <a:ln/>
                <a:solidFill>
                  <a:srgbClr val="FF0000"/>
                </a:solidFill>
                <a:latin typeface="Arial"/>
                <a:cs typeface="Arial"/>
                <a:sym typeface="Arial"/>
                <a:rtl val="0"/>
              </a:rPr>
              <a:t> của chủ nghĩa tư bản</a:t>
            </a:r>
          </a:p>
          <a:p>
            <a:pPr algn="ctr">
              <a:spcBef>
                <a:spcPts val="300"/>
              </a:spcBef>
            </a:pPr>
            <a:r>
              <a:rPr lang="en-US" sz="1600" b="1" i="1" kern="0">
                <a:ln/>
                <a:solidFill>
                  <a:srgbClr val="002060"/>
                </a:solidFill>
                <a:latin typeface="Arial"/>
                <a:cs typeface="Arial"/>
                <a:sym typeface="Arial"/>
                <a:rtl val="0"/>
              </a:rPr>
              <a:t> - Lược đồ/bản đồ</a:t>
            </a:r>
          </a:p>
        </p:txBody>
      </p:sp>
      <p:pic>
        <p:nvPicPr>
          <p:cNvPr id="30" name="Picture 29"/>
          <p:cNvPicPr>
            <a:picLocks noChangeAspect="1"/>
          </p:cNvPicPr>
          <p:nvPr/>
        </p:nvPicPr>
        <p:blipFill>
          <a:blip r:embed="rId5"/>
          <a:stretch>
            <a:fillRect/>
          </a:stretch>
        </p:blipFill>
        <p:spPr>
          <a:xfrm>
            <a:off x="2530917" y="2424405"/>
            <a:ext cx="2075716" cy="1258054"/>
          </a:xfrm>
          <a:prstGeom prst="rect">
            <a:avLst/>
          </a:prstGeom>
          <a:scene3d>
            <a:camera prst="orthographicFront"/>
            <a:lightRig rig="threePt" dir="t"/>
          </a:scene3d>
          <a:sp3d extrusionH="76200">
            <a:extrusionClr>
              <a:srgbClr val="FFFFFF"/>
            </a:extrusionClr>
          </a:sp3d>
        </p:spPr>
      </p:pic>
      <p:pic>
        <p:nvPicPr>
          <p:cNvPr id="31" name="Picture 30"/>
          <p:cNvPicPr>
            <a:picLocks noChangeAspect="1"/>
          </p:cNvPicPr>
          <p:nvPr/>
        </p:nvPicPr>
        <p:blipFill>
          <a:blip r:embed="rId6"/>
          <a:stretch>
            <a:fillRect/>
          </a:stretch>
        </p:blipFill>
        <p:spPr>
          <a:xfrm rot="5400000">
            <a:off x="4802910" y="3525152"/>
            <a:ext cx="1229687" cy="1892701"/>
          </a:xfrm>
          <a:prstGeom prst="rect">
            <a:avLst/>
          </a:prstGeom>
          <a:scene3d>
            <a:camera prst="orthographicFront"/>
            <a:lightRig rig="threePt" dir="t"/>
          </a:scene3d>
          <a:sp3d extrusionH="76200" contourW="12700">
            <a:extrusionClr>
              <a:srgbClr val="FFFFFF"/>
            </a:extrusionClr>
            <a:contourClr>
              <a:srgbClr val="FFFFFF"/>
            </a:contourClr>
          </a:sp3d>
        </p:spPr>
      </p:pic>
      <p:pic>
        <p:nvPicPr>
          <p:cNvPr id="32" name="Picture 31"/>
          <p:cNvPicPr>
            <a:picLocks noChangeAspect="1"/>
          </p:cNvPicPr>
          <p:nvPr/>
        </p:nvPicPr>
        <p:blipFill>
          <a:blip r:embed="rId7"/>
          <a:stretch>
            <a:fillRect/>
          </a:stretch>
        </p:blipFill>
        <p:spPr>
          <a:xfrm>
            <a:off x="4548773" y="2440531"/>
            <a:ext cx="1891790" cy="1248185"/>
          </a:xfrm>
          <a:prstGeom prst="rect">
            <a:avLst/>
          </a:prstGeom>
          <a:scene3d>
            <a:camera prst="orthographicFront"/>
            <a:lightRig rig="threePt" dir="t"/>
          </a:scene3d>
          <a:sp3d extrusionH="76200" contourW="12700">
            <a:extrusionClr>
              <a:srgbClr val="FFFFFF"/>
            </a:extrusionClr>
            <a:contourClr>
              <a:srgbClr val="FFFFFF"/>
            </a:contourClr>
          </a:sp3d>
        </p:spPr>
      </p:pic>
      <p:pic>
        <p:nvPicPr>
          <p:cNvPr id="33" name="Picture 32"/>
          <p:cNvPicPr>
            <a:picLocks noChangeAspect="1"/>
          </p:cNvPicPr>
          <p:nvPr/>
        </p:nvPicPr>
        <p:blipFill>
          <a:blip r:embed="rId8"/>
          <a:stretch>
            <a:fillRect/>
          </a:stretch>
        </p:blipFill>
        <p:spPr>
          <a:xfrm>
            <a:off x="2543141" y="3831293"/>
            <a:ext cx="2151211" cy="1280418"/>
          </a:xfrm>
          <a:prstGeom prst="rect">
            <a:avLst/>
          </a:prstGeom>
          <a:scene3d>
            <a:camera prst="orthographicFront"/>
            <a:lightRig rig="threePt" dir="t"/>
          </a:scene3d>
          <a:sp3d extrusionH="76200">
            <a:extrusionClr>
              <a:srgbClr val="FFFFFF"/>
            </a:extrusionClr>
          </a:sp3d>
        </p:spPr>
      </p:pic>
      <p:sp>
        <p:nvSpPr>
          <p:cNvPr id="34" name="Rectangle 33"/>
          <p:cNvSpPr/>
          <p:nvPr/>
        </p:nvSpPr>
        <p:spPr>
          <a:xfrm>
            <a:off x="6412800" y="1914811"/>
            <a:ext cx="2488614" cy="1441847"/>
          </a:xfrm>
          <a:prstGeom prst="rect">
            <a:avLst/>
          </a:prstGeom>
          <a:solidFill>
            <a:srgbClr val="66666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sym typeface="Arial"/>
              <a:rtl val="0"/>
            </a:endParaRPr>
          </a:p>
        </p:txBody>
      </p:sp>
      <p:sp>
        <p:nvSpPr>
          <p:cNvPr id="35" name="Rectangle 34"/>
          <p:cNvSpPr/>
          <p:nvPr/>
        </p:nvSpPr>
        <p:spPr>
          <a:xfrm>
            <a:off x="6384833" y="1850904"/>
            <a:ext cx="2544548"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kern="0">
                <a:ln/>
                <a:solidFill>
                  <a:srgbClr val="FF0000"/>
                </a:solidFill>
                <a:latin typeface="Arial"/>
                <a:cs typeface="Arial"/>
                <a:sym typeface="Arial"/>
                <a:rtl val="0"/>
              </a:rPr>
              <a:t>Chiến tranh BVTQ </a:t>
            </a:r>
          </a:p>
          <a:p>
            <a:pPr algn="ctr"/>
            <a:r>
              <a:rPr lang="en-US" sz="1600" b="1" kern="0">
                <a:ln/>
                <a:solidFill>
                  <a:srgbClr val="FF0000"/>
                </a:solidFill>
                <a:latin typeface="Arial"/>
                <a:cs typeface="Arial"/>
                <a:sym typeface="Arial"/>
                <a:rtl val="0"/>
              </a:rPr>
              <a:t>và chiến tranh GPDT </a:t>
            </a:r>
          </a:p>
          <a:p>
            <a:pPr algn="ctr"/>
            <a:r>
              <a:rPr lang="en-US" sz="1600" b="1" kern="0">
                <a:ln/>
                <a:solidFill>
                  <a:srgbClr val="FF0000"/>
                </a:solidFill>
                <a:latin typeface="Arial"/>
                <a:cs typeface="Arial"/>
                <a:sym typeface="Arial"/>
                <a:rtl val="0"/>
              </a:rPr>
              <a:t>trong LSVN</a:t>
            </a:r>
          </a:p>
          <a:p>
            <a:pPr algn="ctr"/>
            <a:r>
              <a:rPr lang="en-US" sz="1600" i="1" kern="0">
                <a:ln/>
                <a:solidFill>
                  <a:schemeClr val="accent5">
                    <a:lumMod val="50000"/>
                  </a:schemeClr>
                </a:solidFill>
                <a:latin typeface="Arial"/>
                <a:cs typeface="Arial"/>
                <a:sym typeface="Arial"/>
                <a:rtl val="0"/>
              </a:rPr>
              <a:t>(trước CM T8 năm 1945)</a:t>
            </a:r>
          </a:p>
          <a:p>
            <a:pPr algn="ctr"/>
            <a:r>
              <a:rPr lang="en-US" sz="1600" b="1" i="1" kern="0">
                <a:ln/>
                <a:solidFill>
                  <a:schemeClr val="accent5">
                    <a:lumMod val="50000"/>
                  </a:schemeClr>
                </a:solidFill>
                <a:latin typeface="Arial"/>
                <a:cs typeface="Arial"/>
                <a:sym typeface="Arial"/>
                <a:rtl val="0"/>
              </a:rPr>
              <a:t>- Lược đồ</a:t>
            </a:r>
          </a:p>
          <a:p>
            <a:pPr algn="ctr"/>
            <a:r>
              <a:rPr lang="en-US" sz="1600" b="1" i="1" kern="0">
                <a:ln/>
                <a:solidFill>
                  <a:schemeClr val="accent5">
                    <a:lumMod val="50000"/>
                  </a:schemeClr>
                </a:solidFill>
                <a:latin typeface="Arial"/>
                <a:cs typeface="Arial"/>
                <a:sym typeface="Arial"/>
                <a:rtl val="0"/>
              </a:rPr>
              <a:t>- Băng/Đĩa/Phần mềm</a:t>
            </a:r>
            <a:endParaRPr lang="en-US" sz="1600" b="1" i="1" kern="0" dirty="0">
              <a:ln/>
              <a:solidFill>
                <a:schemeClr val="accent5">
                  <a:lumMod val="50000"/>
                </a:schemeClr>
              </a:solidFill>
              <a:latin typeface="Arial"/>
              <a:cs typeface="Arial"/>
              <a:sym typeface="Arial"/>
              <a:rtl val="0"/>
            </a:endParaRPr>
          </a:p>
        </p:txBody>
      </p:sp>
      <p:sp>
        <p:nvSpPr>
          <p:cNvPr id="36" name="Rectangle 35"/>
          <p:cNvSpPr/>
          <p:nvPr/>
        </p:nvSpPr>
        <p:spPr>
          <a:xfrm>
            <a:off x="6467293" y="3663633"/>
            <a:ext cx="2489027" cy="1672296"/>
          </a:xfrm>
          <a:prstGeom prst="rect">
            <a:avLst/>
          </a:prstGeom>
          <a:solidFill>
            <a:srgbClr val="66666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sym typeface="Arial"/>
              <a:rtl val="0"/>
            </a:endParaRPr>
          </a:p>
        </p:txBody>
      </p:sp>
      <p:sp>
        <p:nvSpPr>
          <p:cNvPr id="37" name="Rectangle 36"/>
          <p:cNvSpPr/>
          <p:nvPr/>
        </p:nvSpPr>
        <p:spPr>
          <a:xfrm>
            <a:off x="6555012" y="3739757"/>
            <a:ext cx="2504497"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kern="0">
                <a:ln/>
                <a:solidFill>
                  <a:srgbClr val="FF0000"/>
                </a:solidFill>
                <a:latin typeface="Arial"/>
                <a:cs typeface="Arial"/>
                <a:sym typeface="Arial"/>
                <a:rtl val="0"/>
              </a:rPr>
              <a:t>Lịch sử BV chủ quyền, </a:t>
            </a:r>
          </a:p>
          <a:p>
            <a:pPr algn="ctr"/>
            <a:r>
              <a:rPr lang="en-US" sz="1600" b="1" kern="0">
                <a:ln/>
                <a:solidFill>
                  <a:srgbClr val="FF0000"/>
                </a:solidFill>
                <a:latin typeface="Arial"/>
                <a:cs typeface="Arial"/>
                <a:sym typeface="Arial"/>
                <a:rtl val="0"/>
              </a:rPr>
              <a:t>Các quyền và lợi ích hợp pháp của VN ở Biển Đông </a:t>
            </a:r>
          </a:p>
          <a:p>
            <a:pPr algn="ctr"/>
            <a:r>
              <a:rPr lang="en-US" sz="1600" b="1" i="1" kern="0">
                <a:ln/>
                <a:solidFill>
                  <a:schemeClr val="accent5">
                    <a:lumMod val="50000"/>
                  </a:schemeClr>
                </a:solidFill>
                <a:latin typeface="Arial"/>
                <a:cs typeface="Arial"/>
                <a:sym typeface="Arial"/>
                <a:rtl val="0"/>
              </a:rPr>
              <a:t>(Phim tư liệu)</a:t>
            </a:r>
            <a:endParaRPr lang="en-US" sz="1600" b="1" i="1" kern="0" dirty="0">
              <a:ln/>
              <a:solidFill>
                <a:schemeClr val="accent5">
                  <a:lumMod val="50000"/>
                </a:schemeClr>
              </a:solidFill>
              <a:latin typeface="Arial"/>
              <a:cs typeface="Arial"/>
              <a:sym typeface="Arial"/>
              <a:rtl val="0"/>
            </a:endParaRPr>
          </a:p>
        </p:txBody>
      </p:sp>
      <p:sp>
        <p:nvSpPr>
          <p:cNvPr id="38" name="Rectangle 37"/>
          <p:cNvSpPr/>
          <p:nvPr/>
        </p:nvSpPr>
        <p:spPr>
          <a:xfrm>
            <a:off x="174227" y="3519138"/>
            <a:ext cx="2326367" cy="1819951"/>
          </a:xfrm>
          <a:prstGeom prst="rect">
            <a:avLst/>
          </a:prstGeom>
          <a:solidFill>
            <a:srgbClr val="66666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ts val="1800"/>
              </a:lnSpc>
              <a:spcBef>
                <a:spcPts val="0"/>
              </a:spcBef>
              <a:spcAft>
                <a:spcPts val="0"/>
              </a:spcAft>
              <a:buClrTx/>
              <a:buSzTx/>
              <a:buFontTx/>
              <a:buNone/>
              <a:tabLst/>
              <a:defRPr/>
            </a:pPr>
            <a:endParaRPr kumimoji="0" lang="ko-KR" altLang="en-US" sz="14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rtl val="0"/>
            </a:endParaRPr>
          </a:p>
        </p:txBody>
      </p:sp>
      <p:sp>
        <p:nvSpPr>
          <p:cNvPr id="39" name="Rectangle 38"/>
          <p:cNvSpPr/>
          <p:nvPr/>
        </p:nvSpPr>
        <p:spPr>
          <a:xfrm>
            <a:off x="174227" y="3682459"/>
            <a:ext cx="2371370" cy="111569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kern="0">
                <a:ln/>
                <a:solidFill>
                  <a:srgbClr val="FF0000"/>
                </a:solidFill>
                <a:latin typeface="Arial"/>
                <a:cs typeface="Arial"/>
                <a:sym typeface="Arial"/>
                <a:rtl val="0"/>
              </a:rPr>
              <a:t>Quá trình giành độc lập dân tộc của các quốc gia Đông Nam Á</a:t>
            </a:r>
            <a:endParaRPr lang="en-US" sz="1600" b="1" kern="0" dirty="0">
              <a:ln/>
              <a:solidFill>
                <a:srgbClr val="FF0000"/>
              </a:solidFill>
              <a:latin typeface="Arial"/>
              <a:cs typeface="Arial"/>
              <a:sym typeface="Arial"/>
              <a:rtl val="0"/>
            </a:endParaRPr>
          </a:p>
          <a:p>
            <a:pPr algn="ctr">
              <a:spcBef>
                <a:spcPts val="300"/>
              </a:spcBef>
            </a:pPr>
            <a:r>
              <a:rPr lang="en-US" sz="1600" b="1" i="1" kern="0">
                <a:ln/>
                <a:solidFill>
                  <a:srgbClr val="002060"/>
                </a:solidFill>
                <a:latin typeface="Arial"/>
                <a:cs typeface="Arial"/>
                <a:sym typeface="Arial"/>
                <a:rtl val="0"/>
              </a:rPr>
              <a:t>- Lược đồ</a:t>
            </a:r>
            <a:endParaRPr lang="en-US" sz="1600" b="1" i="1" kern="0" dirty="0">
              <a:ln/>
              <a:solidFill>
                <a:srgbClr val="002060"/>
              </a:solidFill>
              <a:latin typeface="Arial"/>
              <a:cs typeface="Arial"/>
              <a:sym typeface="Arial"/>
              <a:rtl val="0"/>
            </a:endParaRPr>
          </a:p>
        </p:txBody>
      </p:sp>
      <p:sp>
        <p:nvSpPr>
          <p:cNvPr id="41" name="Rectangle 40"/>
          <p:cNvSpPr/>
          <p:nvPr/>
        </p:nvSpPr>
        <p:spPr>
          <a:xfrm>
            <a:off x="3313728" y="5253741"/>
            <a:ext cx="2315350" cy="1061998"/>
          </a:xfrm>
          <a:prstGeom prst="rect">
            <a:avLst/>
          </a:prstGeom>
          <a:solidFill>
            <a:srgbClr val="66666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ts val="1800"/>
              </a:lnSpc>
              <a:spcBef>
                <a:spcPts val="0"/>
              </a:spcBef>
              <a:spcAft>
                <a:spcPts val="0"/>
              </a:spcAft>
              <a:buClrTx/>
              <a:buSzTx/>
              <a:buFontTx/>
              <a:buNone/>
              <a:tabLst/>
              <a:defRPr/>
            </a:pPr>
            <a:endParaRPr kumimoji="0" lang="ko-KR" altLang="en-US" sz="14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rtl val="0"/>
            </a:endParaRPr>
          </a:p>
        </p:txBody>
      </p:sp>
      <p:sp>
        <p:nvSpPr>
          <p:cNvPr id="43" name="Rectangle 42"/>
          <p:cNvSpPr/>
          <p:nvPr/>
        </p:nvSpPr>
        <p:spPr>
          <a:xfrm>
            <a:off x="3430502" y="5415408"/>
            <a:ext cx="2282997"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kern="0" dirty="0" err="1">
                <a:ln/>
                <a:solidFill>
                  <a:srgbClr val="FF0000"/>
                </a:solidFill>
                <a:latin typeface="Arial"/>
                <a:cs typeface="Arial"/>
                <a:sym typeface="Arial"/>
                <a:rtl val="0"/>
              </a:rPr>
              <a:t>Bộ</a:t>
            </a:r>
            <a:r>
              <a:rPr lang="en-US" sz="1600" b="1" kern="0" dirty="0">
                <a:ln/>
                <a:solidFill>
                  <a:srgbClr val="FF0000"/>
                </a:solidFill>
                <a:latin typeface="Arial"/>
                <a:cs typeface="Arial"/>
                <a:sym typeface="Arial"/>
                <a:rtl val="0"/>
              </a:rPr>
              <a:t> </a:t>
            </a:r>
            <a:r>
              <a:rPr lang="en-US" sz="1600" b="1" kern="0" dirty="0" err="1">
                <a:ln/>
                <a:solidFill>
                  <a:srgbClr val="FF0000"/>
                </a:solidFill>
                <a:latin typeface="Arial"/>
                <a:cs typeface="Arial"/>
                <a:sym typeface="Arial"/>
                <a:rtl val="0"/>
              </a:rPr>
              <a:t>học</a:t>
            </a:r>
            <a:r>
              <a:rPr lang="en-US" sz="1600" b="1" kern="0" dirty="0">
                <a:ln/>
                <a:solidFill>
                  <a:srgbClr val="FF0000"/>
                </a:solidFill>
                <a:latin typeface="Arial"/>
                <a:cs typeface="Arial"/>
                <a:sym typeface="Arial"/>
                <a:rtl val="0"/>
              </a:rPr>
              <a:t> </a:t>
            </a:r>
            <a:r>
              <a:rPr lang="en-US" sz="1600" b="1" kern="0" dirty="0" err="1">
                <a:ln/>
                <a:solidFill>
                  <a:srgbClr val="FF0000"/>
                </a:solidFill>
                <a:latin typeface="Arial"/>
                <a:cs typeface="Arial"/>
                <a:sym typeface="Arial"/>
                <a:rtl val="0"/>
              </a:rPr>
              <a:t>liệu</a:t>
            </a:r>
            <a:r>
              <a:rPr lang="en-US" sz="1600" b="1" kern="0" dirty="0">
                <a:ln/>
                <a:solidFill>
                  <a:srgbClr val="FF0000"/>
                </a:solidFill>
                <a:latin typeface="Arial"/>
                <a:cs typeface="Arial"/>
                <a:sym typeface="Arial"/>
                <a:rtl val="0"/>
              </a:rPr>
              <a:t> </a:t>
            </a:r>
            <a:r>
              <a:rPr lang="en-US" sz="1600" b="1" kern="0" dirty="0" err="1">
                <a:ln/>
                <a:solidFill>
                  <a:srgbClr val="FF0000"/>
                </a:solidFill>
                <a:latin typeface="Arial"/>
                <a:cs typeface="Arial"/>
                <a:sym typeface="Arial"/>
                <a:rtl val="0"/>
              </a:rPr>
              <a:t>điện</a:t>
            </a:r>
            <a:r>
              <a:rPr lang="en-US" sz="1600" b="1" kern="0" dirty="0">
                <a:ln/>
                <a:solidFill>
                  <a:srgbClr val="FF0000"/>
                </a:solidFill>
                <a:latin typeface="Arial"/>
                <a:cs typeface="Arial"/>
                <a:sym typeface="Arial"/>
                <a:rtl val="0"/>
              </a:rPr>
              <a:t> </a:t>
            </a:r>
            <a:r>
              <a:rPr lang="en-US" sz="1600" b="1" kern="0" dirty="0" err="1">
                <a:ln/>
                <a:solidFill>
                  <a:srgbClr val="FF0000"/>
                </a:solidFill>
                <a:latin typeface="Arial"/>
                <a:cs typeface="Arial"/>
                <a:sym typeface="Arial"/>
                <a:rtl val="0"/>
              </a:rPr>
              <a:t>tử</a:t>
            </a:r>
            <a:r>
              <a:rPr lang="en-US" sz="1600" b="1" kern="0" dirty="0">
                <a:ln/>
                <a:solidFill>
                  <a:srgbClr val="FF0000"/>
                </a:solidFill>
                <a:latin typeface="Arial"/>
                <a:cs typeface="Arial"/>
                <a:sym typeface="Arial"/>
                <a:rtl val="0"/>
              </a:rPr>
              <a:t> </a:t>
            </a:r>
          </a:p>
          <a:p>
            <a:pPr algn="ctr"/>
            <a:r>
              <a:rPr lang="en-US" sz="1600" b="1" kern="0" dirty="0" err="1">
                <a:ln/>
                <a:solidFill>
                  <a:srgbClr val="FF0000"/>
                </a:solidFill>
                <a:latin typeface="Arial"/>
                <a:cs typeface="Arial"/>
                <a:sym typeface="Arial"/>
                <a:rtl val="0"/>
              </a:rPr>
              <a:t>hỗ</a:t>
            </a:r>
            <a:r>
              <a:rPr lang="en-US" sz="1600" b="1" kern="0" dirty="0">
                <a:ln/>
                <a:solidFill>
                  <a:srgbClr val="FF0000"/>
                </a:solidFill>
                <a:latin typeface="Arial"/>
                <a:cs typeface="Arial"/>
                <a:sym typeface="Arial"/>
                <a:rtl val="0"/>
              </a:rPr>
              <a:t> </a:t>
            </a:r>
            <a:r>
              <a:rPr lang="en-US" sz="1600" b="1" kern="0" dirty="0" err="1">
                <a:ln/>
                <a:solidFill>
                  <a:srgbClr val="FF0000"/>
                </a:solidFill>
                <a:latin typeface="Arial"/>
                <a:cs typeface="Arial"/>
                <a:sym typeface="Arial"/>
                <a:rtl val="0"/>
              </a:rPr>
              <a:t>trợ</a:t>
            </a:r>
            <a:r>
              <a:rPr lang="en-US" sz="1600" b="1" kern="0" dirty="0">
                <a:ln/>
                <a:solidFill>
                  <a:srgbClr val="FF0000"/>
                </a:solidFill>
                <a:latin typeface="Arial"/>
                <a:cs typeface="Arial"/>
                <a:sym typeface="Arial"/>
                <a:rtl val="0"/>
              </a:rPr>
              <a:t> </a:t>
            </a:r>
            <a:r>
              <a:rPr lang="en-US" sz="1600" b="1" kern="0" err="1">
                <a:ln/>
                <a:solidFill>
                  <a:srgbClr val="FF0000"/>
                </a:solidFill>
                <a:latin typeface="Arial"/>
                <a:cs typeface="Arial"/>
                <a:sym typeface="Arial"/>
                <a:rtl val="0"/>
              </a:rPr>
              <a:t>giáo</a:t>
            </a:r>
            <a:r>
              <a:rPr lang="en-US" sz="1600" b="1" kern="0">
                <a:ln/>
                <a:solidFill>
                  <a:srgbClr val="FF0000"/>
                </a:solidFill>
                <a:latin typeface="Arial"/>
                <a:cs typeface="Arial"/>
                <a:sym typeface="Arial"/>
                <a:rtl val="0"/>
              </a:rPr>
              <a:t> viên</a:t>
            </a:r>
          </a:p>
          <a:p>
            <a:pPr algn="ctr"/>
            <a:r>
              <a:rPr lang="en-US" sz="1600" b="1" i="1" kern="0">
                <a:ln/>
                <a:solidFill>
                  <a:srgbClr val="002060"/>
                </a:solidFill>
                <a:latin typeface="Arial"/>
                <a:cs typeface="Arial"/>
                <a:sym typeface="Arial"/>
                <a:rtl val="0"/>
              </a:rPr>
              <a:t>(Thiết bị dùng chung)</a:t>
            </a:r>
            <a:endParaRPr lang="en-US" sz="1600" b="1" i="1" kern="0" dirty="0">
              <a:ln/>
              <a:solidFill>
                <a:srgbClr val="002060"/>
              </a:solidFill>
              <a:latin typeface="Arial"/>
              <a:cs typeface="Arial"/>
              <a:sym typeface="Arial"/>
              <a:rtl val="0"/>
            </a:endParaRPr>
          </a:p>
        </p:txBody>
      </p:sp>
    </p:spTree>
    <p:extLst>
      <p:ext uri="{BB962C8B-B14F-4D97-AF65-F5344CB8AC3E}">
        <p14:creationId xmlns:p14="http://schemas.microsoft.com/office/powerpoint/2010/main" val="197144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56"/>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82991" y="71376"/>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671440" y="4519184"/>
            <a:ext cx="2191051" cy="66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sp>
        <p:nvSpPr>
          <p:cNvPr id="6" name="Rectangle 5"/>
          <p:cNvSpPr/>
          <p:nvPr/>
        </p:nvSpPr>
        <p:spPr>
          <a:xfrm>
            <a:off x="6639854" y="3726980"/>
            <a:ext cx="2191051" cy="6538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sp>
        <p:nvSpPr>
          <p:cNvPr id="7" name="Rectangle 6"/>
          <p:cNvSpPr/>
          <p:nvPr/>
        </p:nvSpPr>
        <p:spPr>
          <a:xfrm>
            <a:off x="6624314" y="2830198"/>
            <a:ext cx="2191051" cy="6778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2060"/>
              </a:solidFill>
            </a:endParaRPr>
          </a:p>
        </p:txBody>
      </p:sp>
      <p:sp>
        <p:nvSpPr>
          <p:cNvPr id="8" name="Rectangle 7"/>
          <p:cNvSpPr/>
          <p:nvPr/>
        </p:nvSpPr>
        <p:spPr>
          <a:xfrm>
            <a:off x="6596317" y="1802973"/>
            <a:ext cx="2315123" cy="699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2060"/>
              </a:solidFill>
            </a:endParaRPr>
          </a:p>
        </p:txBody>
      </p:sp>
      <p:sp>
        <p:nvSpPr>
          <p:cNvPr id="10" name="Rectangle 9"/>
          <p:cNvSpPr/>
          <p:nvPr/>
        </p:nvSpPr>
        <p:spPr>
          <a:xfrm>
            <a:off x="252417" y="3696275"/>
            <a:ext cx="2177999" cy="6389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sp>
        <p:nvSpPr>
          <p:cNvPr id="11" name="Rectangle 10"/>
          <p:cNvSpPr/>
          <p:nvPr/>
        </p:nvSpPr>
        <p:spPr>
          <a:xfrm>
            <a:off x="168822" y="2822019"/>
            <a:ext cx="2277701" cy="6778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rgbClr val="002060"/>
              </a:solidFill>
            </a:endParaRPr>
          </a:p>
        </p:txBody>
      </p:sp>
      <p:sp>
        <p:nvSpPr>
          <p:cNvPr id="12" name="AutoShape 48"/>
          <p:cNvSpPr>
            <a:spLocks noChangeArrowheads="1"/>
          </p:cNvSpPr>
          <p:nvPr/>
        </p:nvSpPr>
        <p:spPr bwMode="gray">
          <a:xfrm>
            <a:off x="2984709" y="978414"/>
            <a:ext cx="3008059" cy="463699"/>
          </a:xfrm>
          <a:prstGeom prst="roundRect">
            <a:avLst>
              <a:gd name="adj" fmla="val 50000"/>
            </a:avLst>
          </a:prstGeom>
          <a:solidFill>
            <a:schemeClr val="accent4">
              <a:lumMod val="60000"/>
              <a:lumOff val="40000"/>
            </a:schemeClr>
          </a:solidFill>
          <a:ln w="28575" algn="ctr">
            <a:solidFill>
              <a:schemeClr val="accent6"/>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pPr>
            <a:r>
              <a:rPr lang="en-US" altLang="en-US" sz="1800" b="1">
                <a:solidFill>
                  <a:srgbClr val="0070C0"/>
                </a:solidFill>
              </a:rPr>
              <a:t>      10</a:t>
            </a:r>
            <a:r>
              <a:rPr lang="en-US" altLang="en-US" sz="2000" b="1">
                <a:solidFill>
                  <a:srgbClr val="0070C0"/>
                </a:solidFill>
              </a:rPr>
              <a:t>. MÔN ĐỊA </a:t>
            </a:r>
            <a:r>
              <a:rPr lang="en-US" altLang="en-US" sz="2000" b="1" dirty="0">
                <a:solidFill>
                  <a:srgbClr val="0070C0"/>
                </a:solidFill>
              </a:rPr>
              <a:t>LÍ</a:t>
            </a:r>
          </a:p>
        </p:txBody>
      </p:sp>
      <p:pic>
        <p:nvPicPr>
          <p:cNvPr id="13" name="Picture 12"/>
          <p:cNvPicPr>
            <a:picLocks noChangeAspect="1"/>
          </p:cNvPicPr>
          <p:nvPr/>
        </p:nvPicPr>
        <p:blipFill>
          <a:blip r:embed="rId5"/>
          <a:stretch>
            <a:fillRect/>
          </a:stretch>
        </p:blipFill>
        <p:spPr>
          <a:xfrm>
            <a:off x="7631083" y="19029"/>
            <a:ext cx="1476639" cy="701837"/>
          </a:xfrm>
          <a:prstGeom prst="rect">
            <a:avLst/>
          </a:prstGeom>
          <a:scene3d>
            <a:camera prst="orthographicFront"/>
            <a:lightRig rig="threePt" dir="t"/>
          </a:scene3d>
          <a:sp3d extrusionH="76200" contourW="12700">
            <a:extrusionClr>
              <a:schemeClr val="bg1"/>
            </a:extrusionClr>
            <a:contourClr>
              <a:schemeClr val="bg1"/>
            </a:contourClr>
          </a:sp3d>
        </p:spPr>
      </p:pic>
      <p:pic>
        <p:nvPicPr>
          <p:cNvPr id="15" name="Picture 14"/>
          <p:cNvPicPr>
            <a:picLocks noChangeAspect="1"/>
          </p:cNvPicPr>
          <p:nvPr/>
        </p:nvPicPr>
        <p:blipFill>
          <a:blip r:embed="rId6"/>
          <a:stretch>
            <a:fillRect/>
          </a:stretch>
        </p:blipFill>
        <p:spPr>
          <a:xfrm>
            <a:off x="4599298" y="3847288"/>
            <a:ext cx="2002105" cy="1333579"/>
          </a:xfrm>
          <a:prstGeom prst="rect">
            <a:avLst/>
          </a:prstGeom>
          <a:scene3d>
            <a:camera prst="orthographicFront"/>
            <a:lightRig rig="threePt" dir="t"/>
          </a:scene3d>
          <a:sp3d extrusionH="76200" contourW="12700">
            <a:extrusionClr>
              <a:schemeClr val="bg1"/>
            </a:extrusionClr>
            <a:contourClr>
              <a:schemeClr val="bg1"/>
            </a:contourClr>
          </a:sp3d>
        </p:spPr>
      </p:pic>
      <p:pic>
        <p:nvPicPr>
          <p:cNvPr id="16" name="Picture 15"/>
          <p:cNvPicPr>
            <a:picLocks noChangeAspect="1"/>
          </p:cNvPicPr>
          <p:nvPr/>
        </p:nvPicPr>
        <p:blipFill>
          <a:blip r:embed="rId7"/>
          <a:stretch>
            <a:fillRect/>
          </a:stretch>
        </p:blipFill>
        <p:spPr>
          <a:xfrm>
            <a:off x="2772326" y="1833430"/>
            <a:ext cx="3384340" cy="1838422"/>
          </a:xfrm>
          <a:prstGeom prst="rect">
            <a:avLst/>
          </a:prstGeom>
          <a:scene3d>
            <a:camera prst="orthographicFront"/>
            <a:lightRig rig="threePt" dir="t"/>
          </a:scene3d>
          <a:sp3d extrusionH="76200">
            <a:extrusionClr>
              <a:schemeClr val="bg1"/>
            </a:extrusionClr>
          </a:sp3d>
        </p:spPr>
      </p:pic>
      <p:pic>
        <p:nvPicPr>
          <p:cNvPr id="18" name="Picture 17"/>
          <p:cNvPicPr>
            <a:picLocks noChangeAspect="1"/>
          </p:cNvPicPr>
          <p:nvPr/>
        </p:nvPicPr>
        <p:blipFill>
          <a:blip r:embed="rId8"/>
          <a:stretch>
            <a:fillRect/>
          </a:stretch>
        </p:blipFill>
        <p:spPr>
          <a:xfrm>
            <a:off x="2498018" y="3840298"/>
            <a:ext cx="1990721" cy="1341284"/>
          </a:xfrm>
          <a:prstGeom prst="rect">
            <a:avLst/>
          </a:prstGeom>
          <a:scene3d>
            <a:camera prst="orthographicFront"/>
            <a:lightRig rig="threePt" dir="t"/>
          </a:scene3d>
          <a:sp3d extrusionH="76200">
            <a:extrusionClr>
              <a:schemeClr val="bg1"/>
            </a:extrusionClr>
          </a:sp3d>
        </p:spPr>
      </p:pic>
      <p:sp>
        <p:nvSpPr>
          <p:cNvPr id="19" name="Rectangle 18"/>
          <p:cNvSpPr/>
          <p:nvPr/>
        </p:nvSpPr>
        <p:spPr>
          <a:xfrm>
            <a:off x="295577" y="1794233"/>
            <a:ext cx="2178000" cy="7004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rgbClr val="002060"/>
              </a:solidFill>
            </a:endParaRPr>
          </a:p>
        </p:txBody>
      </p:sp>
      <p:sp>
        <p:nvSpPr>
          <p:cNvPr id="20" name="Rectangle 19"/>
          <p:cNvSpPr/>
          <p:nvPr/>
        </p:nvSpPr>
        <p:spPr>
          <a:xfrm>
            <a:off x="456037" y="1843607"/>
            <a:ext cx="1933030" cy="55399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a:ln/>
                <a:solidFill>
                  <a:srgbClr val="FF0000"/>
                </a:solidFill>
              </a:rPr>
              <a:t>Khu vực Mỹ latinh</a:t>
            </a:r>
          </a:p>
          <a:p>
            <a:pPr algn="ctr">
              <a:lnSpc>
                <a:spcPts val="1800"/>
              </a:lnSpc>
            </a:pPr>
            <a:r>
              <a:rPr lang="en-US">
                <a:ln/>
                <a:solidFill>
                  <a:srgbClr val="FF0000"/>
                </a:solidFill>
              </a:rPr>
              <a:t> </a:t>
            </a:r>
            <a:r>
              <a:rPr lang="en-US" b="1">
                <a:ln/>
                <a:solidFill>
                  <a:schemeClr val="accent5">
                    <a:lumMod val="50000"/>
                  </a:schemeClr>
                </a:solidFill>
              </a:rPr>
              <a:t>(Bản</a:t>
            </a:r>
            <a:r>
              <a:rPr lang="en-US" b="1" cap="none" spc="0">
                <a:ln/>
                <a:solidFill>
                  <a:schemeClr val="accent5">
                    <a:lumMod val="50000"/>
                  </a:schemeClr>
                </a:solidFill>
                <a:effectLst/>
              </a:rPr>
              <a:t> đồ)</a:t>
            </a:r>
            <a:endParaRPr lang="en-US" b="1" cap="none" spc="0" dirty="0">
              <a:ln/>
              <a:solidFill>
                <a:schemeClr val="accent5">
                  <a:lumMod val="50000"/>
                </a:schemeClr>
              </a:solidFill>
              <a:effectLst/>
            </a:endParaRPr>
          </a:p>
        </p:txBody>
      </p:sp>
      <p:sp>
        <p:nvSpPr>
          <p:cNvPr id="21" name="Rectangle 20"/>
          <p:cNvSpPr/>
          <p:nvPr/>
        </p:nvSpPr>
        <p:spPr>
          <a:xfrm>
            <a:off x="99439" y="2884741"/>
            <a:ext cx="2406429" cy="7848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cap="none" spc="0">
                <a:ln/>
                <a:solidFill>
                  <a:srgbClr val="FF0000"/>
                </a:solidFill>
                <a:effectLst/>
              </a:rPr>
              <a:t>Liên minh châu Âu( EU)</a:t>
            </a:r>
          </a:p>
          <a:p>
            <a:pPr algn="ctr">
              <a:lnSpc>
                <a:spcPts val="1800"/>
              </a:lnSpc>
            </a:pPr>
            <a:r>
              <a:rPr lang="en-US" b="1">
                <a:ln/>
                <a:solidFill>
                  <a:schemeClr val="accent5">
                    <a:lumMod val="50000"/>
                  </a:schemeClr>
                </a:solidFill>
              </a:rPr>
              <a:t>(Bản đồ)</a:t>
            </a:r>
          </a:p>
          <a:p>
            <a:pPr algn="ctr">
              <a:lnSpc>
                <a:spcPts val="1800"/>
              </a:lnSpc>
            </a:pPr>
            <a:r>
              <a:rPr lang="en-US" sz="1600" b="1" cap="none" spc="0">
                <a:ln/>
                <a:solidFill>
                  <a:srgbClr val="FF0000"/>
                </a:solidFill>
                <a:effectLst/>
              </a:rPr>
              <a:t> </a:t>
            </a:r>
            <a:endParaRPr lang="en-US" sz="1600" b="1" cap="none" spc="0" dirty="0">
              <a:ln/>
              <a:solidFill>
                <a:srgbClr val="FF0000"/>
              </a:solidFill>
              <a:effectLst/>
            </a:endParaRPr>
          </a:p>
        </p:txBody>
      </p:sp>
      <p:sp>
        <p:nvSpPr>
          <p:cNvPr id="22" name="Rectangle 21"/>
          <p:cNvSpPr/>
          <p:nvPr/>
        </p:nvSpPr>
        <p:spPr>
          <a:xfrm>
            <a:off x="232489" y="3750181"/>
            <a:ext cx="2273379" cy="55720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cap="none" spc="0">
                <a:ln/>
                <a:solidFill>
                  <a:srgbClr val="FF0000"/>
                </a:solidFill>
                <a:effectLst/>
              </a:rPr>
              <a:t>Khu vực Đông Nam Á </a:t>
            </a:r>
          </a:p>
          <a:p>
            <a:pPr algn="ctr">
              <a:lnSpc>
                <a:spcPts val="1800"/>
              </a:lnSpc>
            </a:pPr>
            <a:r>
              <a:rPr lang="en-US" b="1">
                <a:ln/>
                <a:solidFill>
                  <a:schemeClr val="accent5">
                    <a:lumMod val="50000"/>
                  </a:schemeClr>
                </a:solidFill>
              </a:rPr>
              <a:t>(Bản đồ)</a:t>
            </a:r>
          </a:p>
        </p:txBody>
      </p:sp>
      <p:sp>
        <p:nvSpPr>
          <p:cNvPr id="23" name="Rectangle 22"/>
          <p:cNvSpPr/>
          <p:nvPr/>
        </p:nvSpPr>
        <p:spPr>
          <a:xfrm>
            <a:off x="6489237" y="1923343"/>
            <a:ext cx="2422203" cy="55720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a:ln/>
                <a:solidFill>
                  <a:srgbClr val="FF0000"/>
                </a:solidFill>
              </a:rPr>
              <a:t>Hợp chủng quốc Hoa Kì</a:t>
            </a:r>
          </a:p>
          <a:p>
            <a:pPr algn="ctr">
              <a:lnSpc>
                <a:spcPts val="1800"/>
              </a:lnSpc>
            </a:pPr>
            <a:r>
              <a:rPr lang="en-US" b="1">
                <a:ln/>
                <a:solidFill>
                  <a:schemeClr val="accent5">
                    <a:lumMod val="50000"/>
                  </a:schemeClr>
                </a:solidFill>
              </a:rPr>
              <a:t>(Bản đồ)</a:t>
            </a:r>
          </a:p>
        </p:txBody>
      </p:sp>
      <p:grpSp>
        <p:nvGrpSpPr>
          <p:cNvPr id="14" name="Group 13"/>
          <p:cNvGrpSpPr/>
          <p:nvPr/>
        </p:nvGrpSpPr>
        <p:grpSpPr>
          <a:xfrm>
            <a:off x="234360" y="4536245"/>
            <a:ext cx="2177999" cy="662762"/>
            <a:chOff x="234360" y="4536245"/>
            <a:chExt cx="2177999" cy="662762"/>
          </a:xfrm>
        </p:grpSpPr>
        <p:sp>
          <p:nvSpPr>
            <p:cNvPr id="9" name="Rectangle 8"/>
            <p:cNvSpPr/>
            <p:nvPr/>
          </p:nvSpPr>
          <p:spPr>
            <a:xfrm>
              <a:off x="234360" y="4536245"/>
              <a:ext cx="2177999" cy="6627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sp>
          <p:nvSpPr>
            <p:cNvPr id="24" name="Rectangle 23"/>
            <p:cNvSpPr/>
            <p:nvPr/>
          </p:nvSpPr>
          <p:spPr>
            <a:xfrm>
              <a:off x="725151" y="4579931"/>
              <a:ext cx="1198598" cy="55720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a:ln/>
                  <a:solidFill>
                    <a:srgbClr val="FF0000"/>
                  </a:solidFill>
                </a:rPr>
                <a:t>Tây Nam Á</a:t>
              </a:r>
            </a:p>
            <a:p>
              <a:pPr algn="ctr">
                <a:lnSpc>
                  <a:spcPts val="1800"/>
                </a:lnSpc>
              </a:pPr>
              <a:r>
                <a:rPr lang="en-US" b="1">
                  <a:ln/>
                  <a:solidFill>
                    <a:schemeClr val="accent5">
                      <a:lumMod val="50000"/>
                    </a:schemeClr>
                  </a:solidFill>
                </a:rPr>
                <a:t>(Bản đồ)</a:t>
              </a:r>
            </a:p>
          </p:txBody>
        </p:sp>
      </p:grpSp>
      <p:sp>
        <p:nvSpPr>
          <p:cNvPr id="25" name="Rectangle 24"/>
          <p:cNvSpPr/>
          <p:nvPr/>
        </p:nvSpPr>
        <p:spPr>
          <a:xfrm>
            <a:off x="7011579" y="2897839"/>
            <a:ext cx="1530419" cy="55399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a:ln/>
                <a:solidFill>
                  <a:srgbClr val="FF0000"/>
                </a:solidFill>
              </a:rPr>
              <a:t>Liên Bang Nga</a:t>
            </a:r>
          </a:p>
          <a:p>
            <a:pPr algn="ctr">
              <a:lnSpc>
                <a:spcPts val="1800"/>
              </a:lnSpc>
            </a:pPr>
            <a:r>
              <a:rPr lang="en-US" b="1">
                <a:ln/>
                <a:solidFill>
                  <a:schemeClr val="accent5">
                    <a:lumMod val="50000"/>
                  </a:schemeClr>
                </a:solidFill>
              </a:rPr>
              <a:t>(Bản đồ)</a:t>
            </a:r>
            <a:endParaRPr lang="en-US" b="1">
              <a:ln/>
              <a:solidFill>
                <a:srgbClr val="FF0000"/>
              </a:solidFill>
            </a:endParaRPr>
          </a:p>
        </p:txBody>
      </p:sp>
      <p:sp>
        <p:nvSpPr>
          <p:cNvPr id="26" name="Rectangle 25"/>
          <p:cNvSpPr/>
          <p:nvPr/>
        </p:nvSpPr>
        <p:spPr>
          <a:xfrm>
            <a:off x="6808770" y="4518497"/>
            <a:ext cx="1938352" cy="55720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a:ln/>
                <a:solidFill>
                  <a:srgbClr val="FF0000"/>
                </a:solidFill>
              </a:rPr>
              <a:t>Cộng hòa Nam Phi</a:t>
            </a:r>
          </a:p>
          <a:p>
            <a:pPr algn="ctr">
              <a:lnSpc>
                <a:spcPts val="1800"/>
              </a:lnSpc>
            </a:pPr>
            <a:r>
              <a:rPr lang="en-US" b="1" cap="none" spc="0">
                <a:ln/>
                <a:solidFill>
                  <a:srgbClr val="002060"/>
                </a:solidFill>
                <a:effectLst/>
              </a:rPr>
              <a:t>(Bản đồ)</a:t>
            </a:r>
            <a:endParaRPr lang="en-US" b="1" cap="none" spc="0" dirty="0">
              <a:ln/>
              <a:solidFill>
                <a:srgbClr val="002060"/>
              </a:solidFill>
              <a:effectLst/>
            </a:endParaRPr>
          </a:p>
        </p:txBody>
      </p:sp>
      <p:sp>
        <p:nvSpPr>
          <p:cNvPr id="27" name="Rectangle 26"/>
          <p:cNvSpPr/>
          <p:nvPr/>
        </p:nvSpPr>
        <p:spPr>
          <a:xfrm>
            <a:off x="7284345" y="3836432"/>
            <a:ext cx="1072217" cy="55720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cap="none" spc="0">
                <a:ln/>
                <a:solidFill>
                  <a:srgbClr val="FF0000"/>
                </a:solidFill>
                <a:effectLst/>
              </a:rPr>
              <a:t>Nhật Bản</a:t>
            </a:r>
          </a:p>
          <a:p>
            <a:pPr algn="ctr">
              <a:lnSpc>
                <a:spcPts val="1800"/>
              </a:lnSpc>
            </a:pPr>
            <a:r>
              <a:rPr lang="en-US" b="1">
                <a:ln/>
                <a:solidFill>
                  <a:srgbClr val="002060"/>
                </a:solidFill>
              </a:rPr>
              <a:t>(Bản đồ)</a:t>
            </a:r>
            <a:endParaRPr lang="en-US" b="1" cap="none" spc="0" dirty="0">
              <a:ln/>
              <a:solidFill>
                <a:srgbClr val="002060"/>
              </a:solidFill>
              <a:effectLst/>
            </a:endParaRPr>
          </a:p>
        </p:txBody>
      </p:sp>
      <p:grpSp>
        <p:nvGrpSpPr>
          <p:cNvPr id="28" name="Group 27"/>
          <p:cNvGrpSpPr/>
          <p:nvPr/>
        </p:nvGrpSpPr>
        <p:grpSpPr>
          <a:xfrm>
            <a:off x="4672058" y="5474487"/>
            <a:ext cx="2339521" cy="662762"/>
            <a:chOff x="234360" y="4536245"/>
            <a:chExt cx="2177999" cy="662762"/>
          </a:xfrm>
        </p:grpSpPr>
        <p:sp>
          <p:nvSpPr>
            <p:cNvPr id="29" name="Rectangle 28"/>
            <p:cNvSpPr/>
            <p:nvPr/>
          </p:nvSpPr>
          <p:spPr>
            <a:xfrm>
              <a:off x="234360" y="4536245"/>
              <a:ext cx="2177999" cy="6627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sp>
          <p:nvSpPr>
            <p:cNvPr id="30" name="Rectangle 29"/>
            <p:cNvSpPr/>
            <p:nvPr/>
          </p:nvSpPr>
          <p:spPr>
            <a:xfrm>
              <a:off x="290357" y="4579931"/>
              <a:ext cx="2068195" cy="55720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a:ln/>
                  <a:solidFill>
                    <a:srgbClr val="FF0000"/>
                  </a:solidFill>
                </a:rPr>
                <a:t>Học liệu điện tử hỗ </a:t>
              </a:r>
            </a:p>
            <a:p>
              <a:pPr algn="ctr">
                <a:lnSpc>
                  <a:spcPts val="1800"/>
                </a:lnSpc>
              </a:pPr>
              <a:r>
                <a:rPr lang="en-US" b="1">
                  <a:ln/>
                  <a:solidFill>
                    <a:srgbClr val="FF0000"/>
                  </a:solidFill>
                </a:rPr>
                <a:t>trợ giáo viên</a:t>
              </a:r>
              <a:endParaRPr lang="en-US">
                <a:ln/>
                <a:solidFill>
                  <a:schemeClr val="accent5">
                    <a:lumMod val="50000"/>
                  </a:schemeClr>
                </a:solidFill>
              </a:endParaRPr>
            </a:p>
          </p:txBody>
        </p:sp>
      </p:grpSp>
      <p:sp>
        <p:nvSpPr>
          <p:cNvPr id="32" name="Rectangle 31"/>
          <p:cNvSpPr/>
          <p:nvPr/>
        </p:nvSpPr>
        <p:spPr>
          <a:xfrm>
            <a:off x="1923750" y="5484516"/>
            <a:ext cx="2540746" cy="6627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sp>
        <p:nvSpPr>
          <p:cNvPr id="33" name="Rectangle 32"/>
          <p:cNvSpPr/>
          <p:nvPr/>
        </p:nvSpPr>
        <p:spPr>
          <a:xfrm>
            <a:off x="1951371" y="5537295"/>
            <a:ext cx="2513125" cy="55720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800"/>
              </a:lnSpc>
            </a:pPr>
            <a:r>
              <a:rPr lang="en-US" b="1">
                <a:ln/>
                <a:solidFill>
                  <a:srgbClr val="FF0000"/>
                </a:solidFill>
              </a:rPr>
              <a:t>Một số vấn đề về du lịch</a:t>
            </a:r>
          </a:p>
          <a:p>
            <a:pPr algn="ctr">
              <a:lnSpc>
                <a:spcPts val="1800"/>
              </a:lnSpc>
            </a:pPr>
            <a:r>
              <a:rPr lang="en-US" b="1">
                <a:ln/>
                <a:solidFill>
                  <a:srgbClr val="FF0000"/>
                </a:solidFill>
              </a:rPr>
              <a:t>Thế giới </a:t>
            </a:r>
            <a:r>
              <a:rPr lang="en-US" b="1">
                <a:ln/>
                <a:solidFill>
                  <a:srgbClr val="002060"/>
                </a:solidFill>
              </a:rPr>
              <a:t>(Video/clip)</a:t>
            </a:r>
            <a:endParaRPr lang="en-US">
              <a:ln/>
              <a:solidFill>
                <a:srgbClr val="002060"/>
              </a:solidFill>
            </a:endParaRPr>
          </a:p>
        </p:txBody>
      </p:sp>
    </p:spTree>
    <p:extLst>
      <p:ext uri="{BB962C8B-B14F-4D97-AF65-F5344CB8AC3E}">
        <p14:creationId xmlns:p14="http://schemas.microsoft.com/office/powerpoint/2010/main" val="41044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AutoShape 48"/>
          <p:cNvSpPr>
            <a:spLocks noChangeArrowheads="1"/>
          </p:cNvSpPr>
          <p:nvPr/>
        </p:nvSpPr>
        <p:spPr bwMode="gray">
          <a:xfrm>
            <a:off x="2274230" y="1156660"/>
            <a:ext cx="4202190" cy="464221"/>
          </a:xfrm>
          <a:prstGeom prst="roundRect">
            <a:avLst>
              <a:gd name="adj" fmla="val 50000"/>
            </a:avLst>
          </a:prstGeom>
          <a:solidFill>
            <a:schemeClr val="accent4">
              <a:lumMod val="40000"/>
              <a:lumOff val="60000"/>
            </a:schemeClr>
          </a:solidFill>
          <a:ln w="28575" algn="ctr">
            <a:solidFill>
              <a:srgbClr val="00B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FF0000"/>
                </a:solidFill>
                <a:effectLst/>
                <a:uLnTx/>
                <a:uFillTx/>
                <a:latin typeface="Arial" panose="020B0604020202020204" pitchFamily="34" charset="0"/>
                <a:ea typeface="+mn-ea"/>
                <a:cs typeface="+mn-cs"/>
                <a:sym typeface="Arial"/>
                <a:rtl val="0"/>
              </a:rPr>
              <a:t>      </a:t>
            </a:r>
            <a:r>
              <a:rPr lang="en-US" altLang="en-US" b="1">
                <a:solidFill>
                  <a:srgbClr val="00B050"/>
                </a:solidFill>
                <a:sym typeface="Arial"/>
                <a:rtl val="0"/>
              </a:rPr>
              <a:t>11. </a:t>
            </a:r>
            <a:r>
              <a:rPr kumimoji="0" lang="en-US" altLang="en-US" b="1"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sym typeface="Arial"/>
                <a:rtl val="0"/>
              </a:rPr>
              <a:t>MÔN</a:t>
            </a:r>
            <a:r>
              <a:rPr kumimoji="0" lang="en-US" altLang="en-US" b="1" i="0" u="none" strike="noStrike" kern="1200" cap="none" spc="0" normalizeH="0" baseline="0" noProof="0" dirty="0">
                <a:ln>
                  <a:noFill/>
                </a:ln>
                <a:solidFill>
                  <a:srgbClr val="00B050"/>
                </a:solidFill>
                <a:effectLst/>
                <a:uLnTx/>
                <a:uFillTx/>
                <a:latin typeface="Arial" panose="020B0604020202020204" pitchFamily="34" charset="0"/>
                <a:ea typeface="+mn-ea"/>
                <a:cs typeface="+mn-cs"/>
                <a:sym typeface="Arial"/>
                <a:rtl val="0"/>
              </a:rPr>
              <a:t> </a:t>
            </a:r>
            <a:r>
              <a:rPr kumimoji="0" lang="en-US" altLang="en-US" b="1"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sym typeface="Arial"/>
                <a:rtl val="0"/>
              </a:rPr>
              <a:t>NGOẠI</a:t>
            </a:r>
            <a:r>
              <a:rPr kumimoji="0" lang="en-US" altLang="en-US" b="1" i="0" u="none" strike="noStrike" kern="1200" cap="none" spc="0" normalizeH="0" baseline="0" noProof="0" dirty="0">
                <a:ln>
                  <a:noFill/>
                </a:ln>
                <a:solidFill>
                  <a:srgbClr val="00B050"/>
                </a:solidFill>
                <a:effectLst/>
                <a:uLnTx/>
                <a:uFillTx/>
                <a:latin typeface="Arial" panose="020B0604020202020204" pitchFamily="34" charset="0"/>
                <a:ea typeface="+mn-ea"/>
                <a:cs typeface="+mn-cs"/>
                <a:sym typeface="Arial"/>
                <a:rtl val="0"/>
              </a:rPr>
              <a:t> NGỮ (1PHBM)</a:t>
            </a:r>
          </a:p>
        </p:txBody>
      </p:sp>
      <p:pic>
        <p:nvPicPr>
          <p:cNvPr id="6" name="Picture 5"/>
          <p:cNvPicPr>
            <a:picLocks noChangeAspect="1"/>
          </p:cNvPicPr>
          <p:nvPr/>
        </p:nvPicPr>
        <p:blipFill>
          <a:blip r:embed="rId4"/>
          <a:stretch>
            <a:fillRect/>
          </a:stretch>
        </p:blipFill>
        <p:spPr>
          <a:xfrm>
            <a:off x="7236763" y="34071"/>
            <a:ext cx="1799582" cy="713865"/>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7" name="Text Box 15"/>
          <p:cNvSpPr txBox="1">
            <a:spLocks noChangeArrowheads="1"/>
          </p:cNvSpPr>
          <p:nvPr/>
        </p:nvSpPr>
        <p:spPr bwMode="auto">
          <a:xfrm>
            <a:off x="630723" y="2068581"/>
            <a:ext cx="1864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b="1" kern="0" dirty="0">
                <a:solidFill>
                  <a:srgbClr val="C00000"/>
                </a:solidFill>
                <a:latin typeface="Arial"/>
                <a:cs typeface="Arial" panose="020B0604020202020204" pitchFamily="34" charset="0"/>
                <a:sym typeface="Arial"/>
                <a:rtl val="0"/>
              </a:rPr>
              <a:t>LỰA CHỌN 1</a:t>
            </a:r>
          </a:p>
        </p:txBody>
      </p:sp>
      <p:sp>
        <p:nvSpPr>
          <p:cNvPr id="8" name="Text Box 15"/>
          <p:cNvSpPr txBox="1">
            <a:spLocks noChangeArrowheads="1"/>
          </p:cNvSpPr>
          <p:nvPr/>
        </p:nvSpPr>
        <p:spPr bwMode="auto">
          <a:xfrm>
            <a:off x="3711235" y="2074669"/>
            <a:ext cx="18356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b="1" kern="0" dirty="0">
                <a:solidFill>
                  <a:srgbClr val="C00000"/>
                </a:solidFill>
                <a:latin typeface="Arial" charset="0"/>
                <a:cs typeface="Arial"/>
                <a:sym typeface="Arial"/>
                <a:rtl val="0"/>
              </a:rPr>
              <a:t>LỰA CHỌN 2</a:t>
            </a:r>
          </a:p>
        </p:txBody>
      </p:sp>
      <p:sp>
        <p:nvSpPr>
          <p:cNvPr id="9" name="Bevel 8"/>
          <p:cNvSpPr/>
          <p:nvPr/>
        </p:nvSpPr>
        <p:spPr>
          <a:xfrm>
            <a:off x="265789" y="2581644"/>
            <a:ext cx="2745834" cy="443829"/>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0" name="Bevel 9"/>
          <p:cNvSpPr/>
          <p:nvPr/>
        </p:nvSpPr>
        <p:spPr>
          <a:xfrm>
            <a:off x="265789" y="3064190"/>
            <a:ext cx="2745833" cy="437628"/>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1" name="Bevel 10"/>
          <p:cNvSpPr/>
          <p:nvPr/>
        </p:nvSpPr>
        <p:spPr>
          <a:xfrm>
            <a:off x="265790" y="3524250"/>
            <a:ext cx="2745832" cy="444007"/>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2" name="Bevel 11"/>
          <p:cNvSpPr/>
          <p:nvPr/>
        </p:nvSpPr>
        <p:spPr>
          <a:xfrm>
            <a:off x="276045" y="4002656"/>
            <a:ext cx="2735577" cy="431669"/>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3" name="Bevel 12"/>
          <p:cNvSpPr/>
          <p:nvPr/>
        </p:nvSpPr>
        <p:spPr>
          <a:xfrm>
            <a:off x="264002" y="4481168"/>
            <a:ext cx="2747620" cy="417502"/>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4" name="Bevel 13"/>
          <p:cNvSpPr/>
          <p:nvPr/>
        </p:nvSpPr>
        <p:spPr>
          <a:xfrm>
            <a:off x="264002" y="4945598"/>
            <a:ext cx="2747620" cy="464830"/>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5" name="Bevel 14"/>
          <p:cNvSpPr/>
          <p:nvPr/>
        </p:nvSpPr>
        <p:spPr>
          <a:xfrm>
            <a:off x="3235774" y="2578003"/>
            <a:ext cx="2678697" cy="425501"/>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6" name="Bevel 15"/>
          <p:cNvSpPr/>
          <p:nvPr/>
        </p:nvSpPr>
        <p:spPr>
          <a:xfrm>
            <a:off x="3235775" y="3059102"/>
            <a:ext cx="2678696" cy="444120"/>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7" name="Bevel 16"/>
          <p:cNvSpPr/>
          <p:nvPr/>
        </p:nvSpPr>
        <p:spPr>
          <a:xfrm>
            <a:off x="3235775" y="3519629"/>
            <a:ext cx="2678696" cy="442475"/>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8" name="Bevel 17"/>
          <p:cNvSpPr/>
          <p:nvPr/>
        </p:nvSpPr>
        <p:spPr>
          <a:xfrm>
            <a:off x="3246029" y="3997565"/>
            <a:ext cx="2668441" cy="438163"/>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19" name="Bevel 18"/>
          <p:cNvSpPr/>
          <p:nvPr/>
        </p:nvSpPr>
        <p:spPr>
          <a:xfrm>
            <a:off x="3234274" y="4475200"/>
            <a:ext cx="2678061" cy="439042"/>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20" name="Bevel 19"/>
          <p:cNvSpPr/>
          <p:nvPr/>
        </p:nvSpPr>
        <p:spPr>
          <a:xfrm>
            <a:off x="3234275" y="4957185"/>
            <a:ext cx="2678060" cy="442463"/>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21" name="Text Box 13"/>
          <p:cNvSpPr txBox="1">
            <a:spLocks noChangeArrowheads="1"/>
          </p:cNvSpPr>
          <p:nvPr/>
        </p:nvSpPr>
        <p:spPr bwMode="auto">
          <a:xfrm>
            <a:off x="-117051" y="2624643"/>
            <a:ext cx="348972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charset="0"/>
                <a:cs typeface="Arial"/>
                <a:sym typeface="Arial"/>
                <a:rtl val="0"/>
              </a:rPr>
              <a:t>Bộ</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học</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liệu</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điện</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tử</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hỗ</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trợ</a:t>
            </a:r>
            <a:r>
              <a:rPr lang="en-GB" sz="1500" b="1" kern="0" dirty="0">
                <a:solidFill>
                  <a:srgbClr val="FFFFFF"/>
                </a:solidFill>
                <a:latin typeface="Arial" charset="0"/>
                <a:cs typeface="Arial"/>
                <a:sym typeface="Arial"/>
                <a:rtl val="0"/>
              </a:rPr>
              <a:t> GV</a:t>
            </a:r>
          </a:p>
        </p:txBody>
      </p:sp>
      <p:sp>
        <p:nvSpPr>
          <p:cNvPr id="22" name="Text Box 13"/>
          <p:cNvSpPr txBox="1">
            <a:spLocks noChangeArrowheads="1"/>
          </p:cNvSpPr>
          <p:nvPr/>
        </p:nvSpPr>
        <p:spPr bwMode="auto">
          <a:xfrm>
            <a:off x="503306" y="3109752"/>
            <a:ext cx="215268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a:solidFill>
                  <a:srgbClr val="FFFFFF"/>
                </a:solidFill>
                <a:latin typeface="Arial" charset="0"/>
                <a:cs typeface="Arial"/>
                <a:sym typeface="Arial"/>
                <a:rtl val="0"/>
              </a:rPr>
              <a:t>TB </a:t>
            </a:r>
            <a:r>
              <a:rPr lang="en-GB" sz="1500" b="1" kern="0" err="1">
                <a:solidFill>
                  <a:srgbClr val="FFFFFF"/>
                </a:solidFill>
                <a:latin typeface="Arial" charset="0"/>
                <a:cs typeface="Arial"/>
                <a:sym typeface="Arial"/>
                <a:rtl val="0"/>
              </a:rPr>
              <a:t>âm</a:t>
            </a:r>
            <a:r>
              <a:rPr lang="en-GB" sz="1500" b="1" kern="0">
                <a:solidFill>
                  <a:srgbClr val="FFFFFF"/>
                </a:solidFill>
                <a:latin typeface="Arial" charset="0"/>
                <a:cs typeface="Arial"/>
                <a:sym typeface="Arial"/>
                <a:rtl val="0"/>
              </a:rPr>
              <a:t> thanh đa năng</a:t>
            </a:r>
            <a:endParaRPr lang="en-GB" sz="1500" b="1" kern="0" dirty="0">
              <a:solidFill>
                <a:srgbClr val="FFFFFF"/>
              </a:solidFill>
              <a:latin typeface="Arial" charset="0"/>
              <a:cs typeface="Arial"/>
              <a:sym typeface="Arial"/>
              <a:rtl val="0"/>
            </a:endParaRPr>
          </a:p>
        </p:txBody>
      </p:sp>
      <p:sp>
        <p:nvSpPr>
          <p:cNvPr id="23" name="Text Box 13"/>
          <p:cNvSpPr txBox="1">
            <a:spLocks noChangeArrowheads="1"/>
          </p:cNvSpPr>
          <p:nvPr/>
        </p:nvSpPr>
        <p:spPr bwMode="auto">
          <a:xfrm>
            <a:off x="1028531" y="3577689"/>
            <a:ext cx="109312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charset="0"/>
                <a:cs typeface="Arial"/>
                <a:sym typeface="Arial"/>
                <a:rtl val="0"/>
              </a:rPr>
              <a:t>Đài</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đĩa</a:t>
            </a:r>
            <a:endParaRPr lang="en-GB" sz="1500" b="1" kern="0" dirty="0">
              <a:solidFill>
                <a:srgbClr val="FFFFFF"/>
              </a:solidFill>
              <a:latin typeface="Arial" charset="0"/>
              <a:cs typeface="Arial"/>
              <a:sym typeface="Arial"/>
              <a:rtl val="0"/>
            </a:endParaRPr>
          </a:p>
        </p:txBody>
      </p:sp>
      <p:sp>
        <p:nvSpPr>
          <p:cNvPr id="24" name="Text Box 13"/>
          <p:cNvSpPr txBox="1">
            <a:spLocks noChangeArrowheads="1"/>
          </p:cNvSpPr>
          <p:nvPr/>
        </p:nvSpPr>
        <p:spPr bwMode="auto">
          <a:xfrm>
            <a:off x="794423" y="4062691"/>
            <a:ext cx="160746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charset="0"/>
                <a:cs typeface="Arial"/>
                <a:sym typeface="Arial"/>
                <a:rtl val="0"/>
              </a:rPr>
              <a:t>Tivi</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đầu</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đĩa</a:t>
            </a:r>
            <a:endParaRPr lang="en-GB" sz="1500" b="1" kern="0" dirty="0">
              <a:solidFill>
                <a:srgbClr val="FFFFFF"/>
              </a:solidFill>
              <a:latin typeface="Arial" charset="0"/>
              <a:cs typeface="Arial"/>
              <a:sym typeface="Arial"/>
              <a:rtl val="0"/>
            </a:endParaRPr>
          </a:p>
        </p:txBody>
      </p:sp>
      <p:sp>
        <p:nvSpPr>
          <p:cNvPr id="25" name="Text Box 13"/>
          <p:cNvSpPr txBox="1">
            <a:spLocks noChangeArrowheads="1"/>
          </p:cNvSpPr>
          <p:nvPr/>
        </p:nvSpPr>
        <p:spPr bwMode="auto">
          <a:xfrm>
            <a:off x="997969" y="4475200"/>
            <a:ext cx="127968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charset="0"/>
                <a:cs typeface="Arial"/>
                <a:sym typeface="Arial"/>
                <a:rtl val="0"/>
              </a:rPr>
              <a:t>Máy</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tính</a:t>
            </a:r>
            <a:endParaRPr lang="en-GB" sz="1500" b="1" kern="0" dirty="0">
              <a:solidFill>
                <a:srgbClr val="FFFFFF"/>
              </a:solidFill>
              <a:latin typeface="Arial" charset="0"/>
              <a:cs typeface="Arial"/>
              <a:sym typeface="Arial"/>
              <a:rtl val="0"/>
            </a:endParaRPr>
          </a:p>
        </p:txBody>
      </p:sp>
      <p:sp>
        <p:nvSpPr>
          <p:cNvPr id="26" name="Text Box 13"/>
          <p:cNvSpPr txBox="1">
            <a:spLocks noChangeArrowheads="1"/>
          </p:cNvSpPr>
          <p:nvPr/>
        </p:nvSpPr>
        <p:spPr bwMode="auto">
          <a:xfrm>
            <a:off x="929852" y="5010991"/>
            <a:ext cx="13643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charset="0"/>
                <a:cs typeface="Arial"/>
                <a:sym typeface="Arial"/>
                <a:rtl val="0"/>
              </a:rPr>
              <a:t>Máy</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chiếu</a:t>
            </a:r>
            <a:endParaRPr lang="en-GB" sz="1500" b="1" kern="0" dirty="0">
              <a:solidFill>
                <a:srgbClr val="FFFFFF"/>
              </a:solidFill>
              <a:latin typeface="Arial" charset="0"/>
              <a:cs typeface="Arial"/>
              <a:sym typeface="Arial"/>
              <a:rtl val="0"/>
            </a:endParaRPr>
          </a:p>
        </p:txBody>
      </p:sp>
      <p:sp>
        <p:nvSpPr>
          <p:cNvPr id="27" name="Bevel 26"/>
          <p:cNvSpPr/>
          <p:nvPr/>
        </p:nvSpPr>
        <p:spPr>
          <a:xfrm>
            <a:off x="6066469" y="2579262"/>
            <a:ext cx="2684406" cy="403968"/>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28" name="Bevel 27"/>
          <p:cNvSpPr/>
          <p:nvPr/>
        </p:nvSpPr>
        <p:spPr>
          <a:xfrm>
            <a:off x="6066469" y="3051969"/>
            <a:ext cx="2684405" cy="437940"/>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29" name="Bevel 28"/>
          <p:cNvSpPr/>
          <p:nvPr/>
        </p:nvSpPr>
        <p:spPr>
          <a:xfrm>
            <a:off x="6066469" y="3521318"/>
            <a:ext cx="2684405" cy="413564"/>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30" name="Bevel 29"/>
          <p:cNvSpPr/>
          <p:nvPr/>
        </p:nvSpPr>
        <p:spPr>
          <a:xfrm>
            <a:off x="6076726" y="3997565"/>
            <a:ext cx="2674150" cy="438163"/>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31" name="Bevel 30"/>
          <p:cNvSpPr/>
          <p:nvPr/>
        </p:nvSpPr>
        <p:spPr>
          <a:xfrm>
            <a:off x="6064681" y="4476079"/>
            <a:ext cx="2686194" cy="423995"/>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32" name="Bevel 31"/>
          <p:cNvSpPr/>
          <p:nvPr/>
        </p:nvSpPr>
        <p:spPr>
          <a:xfrm>
            <a:off x="6064681" y="4959214"/>
            <a:ext cx="2686194" cy="407704"/>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33" name="Text Box 13"/>
          <p:cNvSpPr txBox="1">
            <a:spLocks noChangeArrowheads="1"/>
          </p:cNvSpPr>
          <p:nvPr/>
        </p:nvSpPr>
        <p:spPr bwMode="auto">
          <a:xfrm>
            <a:off x="5659118" y="2612815"/>
            <a:ext cx="346668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charset="0"/>
                <a:cs typeface="Arial"/>
                <a:sym typeface="Arial"/>
                <a:rtl val="0"/>
              </a:rPr>
              <a:t>Bộ</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học</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liệu</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điện</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tử</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hỗ</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trợ</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GV</a:t>
            </a:r>
            <a:endParaRPr lang="en-GB" sz="1500" b="1" kern="0" dirty="0">
              <a:solidFill>
                <a:srgbClr val="FFFFFF"/>
              </a:solidFill>
              <a:latin typeface="Arial" charset="0"/>
              <a:cs typeface="Arial"/>
              <a:sym typeface="Arial"/>
              <a:rtl val="0"/>
            </a:endParaRPr>
          </a:p>
        </p:txBody>
      </p:sp>
      <p:sp>
        <p:nvSpPr>
          <p:cNvPr id="34" name="Text Box 13"/>
          <p:cNvSpPr txBox="1">
            <a:spLocks noChangeArrowheads="1"/>
          </p:cNvSpPr>
          <p:nvPr/>
        </p:nvSpPr>
        <p:spPr bwMode="auto">
          <a:xfrm>
            <a:off x="5825954" y="3136500"/>
            <a:ext cx="32466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a:solidFill>
                  <a:srgbClr val="FFFFFF"/>
                </a:solidFill>
                <a:latin typeface="Arial"/>
                <a:cs typeface="Arial"/>
                <a:sym typeface="Arial"/>
                <a:rtl val="0"/>
              </a:rPr>
              <a:t>TB </a:t>
            </a:r>
            <a:r>
              <a:rPr lang="en-GB" sz="1500" b="1" kern="0" dirty="0" err="1">
                <a:solidFill>
                  <a:srgbClr val="FFFFFF"/>
                </a:solidFill>
                <a:latin typeface="Arial"/>
                <a:cs typeface="Arial"/>
                <a:sym typeface="Arial"/>
                <a:rtl val="0"/>
              </a:rPr>
              <a:t>dạy</a:t>
            </a:r>
            <a:r>
              <a:rPr lang="en-GB" sz="1500" b="1" kern="0" dirty="0">
                <a:solidFill>
                  <a:srgbClr val="FFFFFF"/>
                </a:solidFill>
                <a:latin typeface="Arial"/>
                <a:cs typeface="Arial"/>
                <a:sym typeface="Arial"/>
                <a:rtl val="0"/>
              </a:rPr>
              <a:t> NN </a:t>
            </a:r>
            <a:r>
              <a:rPr lang="en-GB" sz="1500" b="1" kern="0" dirty="0" err="1">
                <a:solidFill>
                  <a:srgbClr val="FFFFFF"/>
                </a:solidFill>
                <a:latin typeface="Arial"/>
                <a:cs typeface="Arial"/>
                <a:sym typeface="Arial"/>
                <a:rtl val="0"/>
              </a:rPr>
              <a:t>cho</a:t>
            </a:r>
            <a:r>
              <a:rPr lang="en-GB" sz="1500" b="1" kern="0" dirty="0">
                <a:solidFill>
                  <a:srgbClr val="FFFFFF"/>
                </a:solidFill>
                <a:latin typeface="Arial"/>
                <a:cs typeface="Arial"/>
                <a:sym typeface="Arial"/>
                <a:rtl val="0"/>
              </a:rPr>
              <a:t> GV</a:t>
            </a:r>
          </a:p>
        </p:txBody>
      </p:sp>
      <p:sp>
        <p:nvSpPr>
          <p:cNvPr id="35" name="Text Box 13"/>
          <p:cNvSpPr txBox="1">
            <a:spLocks noChangeArrowheads="1"/>
          </p:cNvSpPr>
          <p:nvPr/>
        </p:nvSpPr>
        <p:spPr bwMode="auto">
          <a:xfrm>
            <a:off x="5942630" y="3554938"/>
            <a:ext cx="306981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a:solidFill>
                  <a:srgbClr val="FFFFFF"/>
                </a:solidFill>
                <a:latin typeface="Arial"/>
                <a:cs typeface="Arial"/>
                <a:sym typeface="Arial"/>
                <a:rtl val="0"/>
              </a:rPr>
              <a:t>TB </a:t>
            </a:r>
            <a:r>
              <a:rPr lang="en-GB" sz="1500" b="1" kern="0" dirty="0" err="1">
                <a:solidFill>
                  <a:srgbClr val="FFFFFF"/>
                </a:solidFill>
                <a:latin typeface="Arial"/>
                <a:cs typeface="Arial"/>
                <a:sym typeface="Arial"/>
                <a:rtl val="0"/>
              </a:rPr>
              <a:t>dạy</a:t>
            </a:r>
            <a:r>
              <a:rPr lang="en-GB" sz="1500" b="1" kern="0" dirty="0">
                <a:solidFill>
                  <a:srgbClr val="FFFFFF"/>
                </a:solidFill>
                <a:latin typeface="Arial"/>
                <a:cs typeface="Arial"/>
                <a:sym typeface="Arial"/>
                <a:rtl val="0"/>
              </a:rPr>
              <a:t> NN </a:t>
            </a:r>
            <a:r>
              <a:rPr lang="en-GB" sz="1500" b="1" kern="0" dirty="0" err="1">
                <a:solidFill>
                  <a:srgbClr val="FFFFFF"/>
                </a:solidFill>
                <a:latin typeface="Arial"/>
                <a:cs typeface="Arial"/>
                <a:sym typeface="Arial"/>
                <a:rtl val="0"/>
              </a:rPr>
              <a:t>cho</a:t>
            </a:r>
            <a:r>
              <a:rPr lang="en-GB" sz="1500" b="1" kern="0" dirty="0">
                <a:solidFill>
                  <a:srgbClr val="FFFFFF"/>
                </a:solidFill>
                <a:latin typeface="Arial"/>
                <a:cs typeface="Arial"/>
                <a:sym typeface="Arial"/>
                <a:rtl val="0"/>
              </a:rPr>
              <a:t> HS</a:t>
            </a:r>
          </a:p>
        </p:txBody>
      </p:sp>
      <p:sp>
        <p:nvSpPr>
          <p:cNvPr id="36" name="Text Box 15"/>
          <p:cNvSpPr txBox="1">
            <a:spLocks noChangeArrowheads="1"/>
          </p:cNvSpPr>
          <p:nvPr/>
        </p:nvSpPr>
        <p:spPr bwMode="auto">
          <a:xfrm>
            <a:off x="6508333" y="2097588"/>
            <a:ext cx="18286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b="1" kern="0" dirty="0">
                <a:solidFill>
                  <a:srgbClr val="C00000"/>
                </a:solidFill>
                <a:latin typeface="Arial" charset="0"/>
                <a:cs typeface="Arial"/>
                <a:sym typeface="Arial"/>
                <a:rtl val="0"/>
              </a:rPr>
              <a:t>LỰA CHỌN 3</a:t>
            </a:r>
          </a:p>
        </p:txBody>
      </p:sp>
      <p:sp>
        <p:nvSpPr>
          <p:cNvPr id="37" name="Text Box 9"/>
          <p:cNvSpPr txBox="1">
            <a:spLocks noChangeArrowheads="1"/>
          </p:cNvSpPr>
          <p:nvPr/>
        </p:nvSpPr>
        <p:spPr bwMode="auto">
          <a:xfrm>
            <a:off x="6147679" y="4041191"/>
            <a:ext cx="26501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a:cs typeface="Arial"/>
                <a:sym typeface="Arial"/>
                <a:rtl val="0"/>
              </a:rPr>
              <a:t>Bàn</a:t>
            </a:r>
            <a:r>
              <a:rPr lang="en-GB" sz="1500" b="1" kern="0" dirty="0">
                <a:solidFill>
                  <a:srgbClr val="FFFFFF"/>
                </a:solidFill>
                <a:latin typeface="Arial"/>
                <a:cs typeface="Arial"/>
                <a:sym typeface="Arial"/>
                <a:rtl val="0"/>
              </a:rPr>
              <a:t> </a:t>
            </a:r>
            <a:r>
              <a:rPr lang="en-GB" sz="1500" b="1" kern="0" dirty="0" err="1">
                <a:solidFill>
                  <a:srgbClr val="FFFFFF"/>
                </a:solidFill>
                <a:latin typeface="Arial"/>
                <a:cs typeface="Arial"/>
                <a:sym typeface="Arial"/>
                <a:rtl val="0"/>
              </a:rPr>
              <a:t>ghế</a:t>
            </a:r>
            <a:r>
              <a:rPr lang="en-GB" sz="1500" b="1" kern="0" dirty="0">
                <a:solidFill>
                  <a:srgbClr val="FFFFFF"/>
                </a:solidFill>
                <a:latin typeface="Arial"/>
                <a:cs typeface="Arial"/>
                <a:sym typeface="Arial"/>
                <a:rtl val="0"/>
              </a:rPr>
              <a:t> </a:t>
            </a:r>
            <a:r>
              <a:rPr lang="en-GB" sz="1500" b="1" kern="0" dirty="0" err="1">
                <a:solidFill>
                  <a:srgbClr val="FFFFFF"/>
                </a:solidFill>
                <a:latin typeface="Arial"/>
                <a:cs typeface="Arial"/>
                <a:sym typeface="Arial"/>
                <a:rtl val="0"/>
              </a:rPr>
              <a:t>cho</a:t>
            </a:r>
            <a:r>
              <a:rPr lang="en-GB" sz="1500" b="1" kern="0" dirty="0">
                <a:solidFill>
                  <a:srgbClr val="FFFFFF"/>
                </a:solidFill>
                <a:latin typeface="Arial"/>
                <a:cs typeface="Arial"/>
                <a:sym typeface="Arial"/>
                <a:rtl val="0"/>
              </a:rPr>
              <a:t> GV/HS</a:t>
            </a:r>
          </a:p>
        </p:txBody>
      </p:sp>
      <p:sp>
        <p:nvSpPr>
          <p:cNvPr id="38" name="Text Box 13"/>
          <p:cNvSpPr txBox="1">
            <a:spLocks noChangeArrowheads="1"/>
          </p:cNvSpPr>
          <p:nvPr/>
        </p:nvSpPr>
        <p:spPr bwMode="auto">
          <a:xfrm>
            <a:off x="6107822" y="4526922"/>
            <a:ext cx="265634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a:solidFill>
                  <a:srgbClr val="FFFFFF"/>
                </a:solidFill>
                <a:latin typeface="Arial" charset="0"/>
                <a:cs typeface="Arial"/>
                <a:sym typeface="Arial"/>
                <a:rtl val="0"/>
              </a:rPr>
              <a:t>TB âm thanh đa năng</a:t>
            </a:r>
            <a:endParaRPr lang="en-GB" sz="1500" b="1" kern="0" dirty="0">
              <a:solidFill>
                <a:srgbClr val="FFFFFF"/>
              </a:solidFill>
              <a:latin typeface="Arial" charset="0"/>
              <a:cs typeface="Arial"/>
              <a:sym typeface="Arial"/>
              <a:rtl val="0"/>
            </a:endParaRPr>
          </a:p>
        </p:txBody>
      </p:sp>
      <p:sp>
        <p:nvSpPr>
          <p:cNvPr id="39" name="Text Box 10"/>
          <p:cNvSpPr txBox="1">
            <a:spLocks noChangeArrowheads="1"/>
          </p:cNvSpPr>
          <p:nvPr/>
        </p:nvSpPr>
        <p:spPr bwMode="auto">
          <a:xfrm>
            <a:off x="6128488" y="5000375"/>
            <a:ext cx="25725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charset="0"/>
                <a:cs typeface="Arial"/>
                <a:sym typeface="Arial"/>
                <a:rtl val="0"/>
              </a:rPr>
              <a:t>Máy</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chiếu</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phụ</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kiện</a:t>
            </a:r>
            <a:endParaRPr lang="en-GB" sz="1500" b="1" kern="0" dirty="0">
              <a:solidFill>
                <a:srgbClr val="FFFFFF"/>
              </a:solidFill>
              <a:latin typeface="Arial" charset="0"/>
              <a:cs typeface="Arial"/>
              <a:sym typeface="Arial"/>
              <a:rtl val="0"/>
            </a:endParaRPr>
          </a:p>
        </p:txBody>
      </p:sp>
      <p:sp>
        <p:nvSpPr>
          <p:cNvPr id="40" name="Text Box 15"/>
          <p:cNvSpPr txBox="1">
            <a:spLocks noChangeArrowheads="1"/>
          </p:cNvSpPr>
          <p:nvPr/>
        </p:nvSpPr>
        <p:spPr bwMode="auto">
          <a:xfrm>
            <a:off x="2886614" y="2593606"/>
            <a:ext cx="342476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charset="0"/>
                <a:cs typeface="Arial"/>
                <a:sym typeface="Arial"/>
                <a:rtl val="0"/>
              </a:rPr>
              <a:t>Bộ</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học</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liệu</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điện</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tử</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hỗ</a:t>
            </a:r>
            <a:r>
              <a:rPr lang="en-GB" sz="1500" b="1" kern="0" dirty="0">
                <a:solidFill>
                  <a:srgbClr val="FFFFFF"/>
                </a:solidFill>
                <a:latin typeface="Arial" charset="0"/>
                <a:cs typeface="Arial"/>
                <a:sym typeface="Arial"/>
                <a:rtl val="0"/>
              </a:rPr>
              <a:t> </a:t>
            </a:r>
            <a:r>
              <a:rPr lang="en-GB" sz="1500" b="1" kern="0" dirty="0" err="1">
                <a:solidFill>
                  <a:srgbClr val="FFFFFF"/>
                </a:solidFill>
                <a:latin typeface="Arial" charset="0"/>
                <a:cs typeface="Arial"/>
                <a:sym typeface="Arial"/>
                <a:rtl val="0"/>
              </a:rPr>
              <a:t>trợ</a:t>
            </a:r>
            <a:r>
              <a:rPr lang="en-GB" sz="1500" b="1" kern="0" dirty="0">
                <a:solidFill>
                  <a:srgbClr val="FFFFFF"/>
                </a:solidFill>
                <a:latin typeface="Arial" charset="0"/>
                <a:cs typeface="Arial"/>
                <a:sym typeface="Arial"/>
                <a:rtl val="0"/>
              </a:rPr>
              <a:t> GV</a:t>
            </a:r>
          </a:p>
        </p:txBody>
      </p:sp>
      <p:sp>
        <p:nvSpPr>
          <p:cNvPr id="41" name="Text Box 9"/>
          <p:cNvSpPr txBox="1">
            <a:spLocks noChangeArrowheads="1"/>
          </p:cNvSpPr>
          <p:nvPr/>
        </p:nvSpPr>
        <p:spPr bwMode="auto">
          <a:xfrm>
            <a:off x="3129803" y="3113303"/>
            <a:ext cx="296960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a:solidFill>
                  <a:srgbClr val="FFFFFF"/>
                </a:solidFill>
                <a:latin typeface="Arial"/>
                <a:cs typeface="Arial"/>
                <a:sym typeface="Arial"/>
                <a:rtl val="0"/>
              </a:rPr>
              <a:t>TB </a:t>
            </a:r>
            <a:r>
              <a:rPr lang="en-GB" sz="1500" b="1" kern="0" dirty="0" err="1">
                <a:solidFill>
                  <a:srgbClr val="FFFFFF"/>
                </a:solidFill>
                <a:latin typeface="Arial"/>
                <a:cs typeface="Arial"/>
                <a:sym typeface="Arial"/>
                <a:rtl val="0"/>
              </a:rPr>
              <a:t>dạy</a:t>
            </a:r>
            <a:r>
              <a:rPr lang="en-GB" sz="1500" b="1" kern="0" dirty="0">
                <a:solidFill>
                  <a:srgbClr val="FFFFFF"/>
                </a:solidFill>
                <a:latin typeface="Arial"/>
                <a:cs typeface="Arial"/>
                <a:sym typeface="Arial"/>
                <a:rtl val="0"/>
              </a:rPr>
              <a:t> NN </a:t>
            </a:r>
            <a:r>
              <a:rPr lang="en-GB" sz="1500" b="1" kern="0" dirty="0" err="1">
                <a:solidFill>
                  <a:srgbClr val="FFFFFF"/>
                </a:solidFill>
                <a:latin typeface="Arial"/>
                <a:cs typeface="Arial"/>
                <a:sym typeface="Arial"/>
                <a:rtl val="0"/>
              </a:rPr>
              <a:t>cho</a:t>
            </a:r>
            <a:r>
              <a:rPr lang="en-GB" sz="1500" b="1" kern="0" dirty="0">
                <a:solidFill>
                  <a:srgbClr val="FFFFFF"/>
                </a:solidFill>
                <a:latin typeface="Arial"/>
                <a:cs typeface="Arial"/>
                <a:sym typeface="Arial"/>
                <a:rtl val="0"/>
              </a:rPr>
              <a:t> GV</a:t>
            </a:r>
          </a:p>
        </p:txBody>
      </p:sp>
      <p:sp>
        <p:nvSpPr>
          <p:cNvPr id="42" name="Text Box 9"/>
          <p:cNvSpPr txBox="1">
            <a:spLocks noChangeArrowheads="1"/>
          </p:cNvSpPr>
          <p:nvPr/>
        </p:nvSpPr>
        <p:spPr bwMode="auto">
          <a:xfrm>
            <a:off x="3396541" y="4059173"/>
            <a:ext cx="238545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err="1">
                <a:solidFill>
                  <a:srgbClr val="FFFFFF"/>
                </a:solidFill>
                <a:latin typeface="Arial"/>
                <a:cs typeface="Arial"/>
                <a:sym typeface="Arial"/>
                <a:rtl val="0"/>
              </a:rPr>
              <a:t>Bàn</a:t>
            </a:r>
            <a:r>
              <a:rPr lang="en-GB" sz="1500" b="1" kern="0" dirty="0">
                <a:solidFill>
                  <a:srgbClr val="FFFFFF"/>
                </a:solidFill>
                <a:latin typeface="Arial"/>
                <a:cs typeface="Arial"/>
                <a:sym typeface="Arial"/>
                <a:rtl val="0"/>
              </a:rPr>
              <a:t> </a:t>
            </a:r>
            <a:r>
              <a:rPr lang="en-GB" sz="1500" b="1" kern="0" dirty="0" err="1">
                <a:solidFill>
                  <a:srgbClr val="FFFFFF"/>
                </a:solidFill>
                <a:latin typeface="Arial"/>
                <a:cs typeface="Arial"/>
                <a:sym typeface="Arial"/>
                <a:rtl val="0"/>
              </a:rPr>
              <a:t>ghế</a:t>
            </a:r>
            <a:r>
              <a:rPr lang="en-GB" sz="1500" b="1" kern="0" dirty="0">
                <a:solidFill>
                  <a:srgbClr val="FFFFFF"/>
                </a:solidFill>
                <a:latin typeface="Arial"/>
                <a:cs typeface="Arial"/>
                <a:sym typeface="Arial"/>
                <a:rtl val="0"/>
              </a:rPr>
              <a:t> </a:t>
            </a:r>
            <a:r>
              <a:rPr lang="en-GB" sz="1500" b="1" kern="0" dirty="0" err="1">
                <a:solidFill>
                  <a:srgbClr val="FFFFFF"/>
                </a:solidFill>
                <a:latin typeface="Arial"/>
                <a:cs typeface="Arial"/>
                <a:sym typeface="Arial"/>
                <a:rtl val="0"/>
              </a:rPr>
              <a:t>cho</a:t>
            </a:r>
            <a:r>
              <a:rPr lang="en-GB" sz="1500" b="1" kern="0" dirty="0">
                <a:solidFill>
                  <a:srgbClr val="FFFFFF"/>
                </a:solidFill>
                <a:latin typeface="Arial"/>
                <a:cs typeface="Arial"/>
                <a:sym typeface="Arial"/>
                <a:rtl val="0"/>
              </a:rPr>
              <a:t> GV/HS</a:t>
            </a:r>
          </a:p>
        </p:txBody>
      </p:sp>
      <p:sp>
        <p:nvSpPr>
          <p:cNvPr id="43" name="Text Box 9"/>
          <p:cNvSpPr txBox="1">
            <a:spLocks noChangeArrowheads="1"/>
          </p:cNvSpPr>
          <p:nvPr/>
        </p:nvSpPr>
        <p:spPr bwMode="auto">
          <a:xfrm>
            <a:off x="3125968" y="3579336"/>
            <a:ext cx="29569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dirty="0">
                <a:solidFill>
                  <a:srgbClr val="FFFFFF"/>
                </a:solidFill>
                <a:latin typeface="Arial"/>
                <a:cs typeface="Arial"/>
                <a:sym typeface="Arial"/>
                <a:rtl val="0"/>
              </a:rPr>
              <a:t>TB </a:t>
            </a:r>
            <a:r>
              <a:rPr lang="en-GB" sz="1500" b="1" kern="0" dirty="0" err="1">
                <a:solidFill>
                  <a:srgbClr val="FFFFFF"/>
                </a:solidFill>
                <a:latin typeface="Arial"/>
                <a:cs typeface="Arial"/>
                <a:sym typeface="Arial"/>
                <a:rtl val="0"/>
              </a:rPr>
              <a:t>dạy</a:t>
            </a:r>
            <a:r>
              <a:rPr lang="en-GB" sz="1500" b="1" kern="0" dirty="0">
                <a:solidFill>
                  <a:srgbClr val="FFFFFF"/>
                </a:solidFill>
                <a:latin typeface="Arial"/>
                <a:cs typeface="Arial"/>
                <a:sym typeface="Arial"/>
                <a:rtl val="0"/>
              </a:rPr>
              <a:t> NN </a:t>
            </a:r>
            <a:r>
              <a:rPr lang="en-GB" sz="1500" b="1" kern="0" dirty="0" err="1">
                <a:solidFill>
                  <a:srgbClr val="FFFFFF"/>
                </a:solidFill>
                <a:latin typeface="Arial"/>
                <a:cs typeface="Arial"/>
                <a:sym typeface="Arial"/>
                <a:rtl val="0"/>
              </a:rPr>
              <a:t>cho</a:t>
            </a:r>
            <a:r>
              <a:rPr lang="en-GB" sz="1500" b="1" kern="0" dirty="0">
                <a:solidFill>
                  <a:srgbClr val="FFFFFF"/>
                </a:solidFill>
                <a:latin typeface="Arial"/>
                <a:cs typeface="Arial"/>
                <a:sym typeface="Arial"/>
                <a:rtl val="0"/>
              </a:rPr>
              <a:t> HS</a:t>
            </a:r>
          </a:p>
        </p:txBody>
      </p:sp>
      <p:sp>
        <p:nvSpPr>
          <p:cNvPr id="44" name="Text Box 13"/>
          <p:cNvSpPr txBox="1">
            <a:spLocks noChangeArrowheads="1"/>
          </p:cNvSpPr>
          <p:nvPr/>
        </p:nvSpPr>
        <p:spPr bwMode="auto">
          <a:xfrm>
            <a:off x="3305124" y="4525080"/>
            <a:ext cx="250370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a:solidFill>
                  <a:srgbClr val="FFFFFF"/>
                </a:solidFill>
                <a:latin typeface="Arial" charset="0"/>
                <a:cs typeface="Arial"/>
                <a:sym typeface="Arial"/>
                <a:rtl val="0"/>
              </a:rPr>
              <a:t>TB âm thanh đa năng</a:t>
            </a:r>
            <a:endParaRPr lang="en-GB" sz="1500" b="1" kern="0" dirty="0">
              <a:solidFill>
                <a:srgbClr val="FFFFFF"/>
              </a:solidFill>
              <a:latin typeface="Arial" charset="0"/>
              <a:cs typeface="Arial"/>
              <a:sym typeface="Arial"/>
              <a:rtl val="0"/>
            </a:endParaRPr>
          </a:p>
        </p:txBody>
      </p:sp>
      <p:sp>
        <p:nvSpPr>
          <p:cNvPr id="45" name="Text Box 10"/>
          <p:cNvSpPr txBox="1">
            <a:spLocks noChangeArrowheads="1"/>
          </p:cNvSpPr>
          <p:nvPr/>
        </p:nvSpPr>
        <p:spPr bwMode="auto">
          <a:xfrm>
            <a:off x="3234274" y="4995491"/>
            <a:ext cx="262458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a:solidFill>
                  <a:srgbClr val="FFFFFF"/>
                </a:solidFill>
                <a:latin typeface="Arial" charset="0"/>
                <a:cs typeface="Arial"/>
                <a:sym typeface="Arial"/>
                <a:rtl val="0"/>
              </a:rPr>
              <a:t>Máy</a:t>
            </a:r>
            <a:r>
              <a:rPr lang="en-GB" sz="1500" b="1" kern="0">
                <a:solidFill>
                  <a:srgbClr val="FFFFFF"/>
                </a:solidFill>
                <a:latin typeface="Arial" charset="0"/>
                <a:cs typeface="Arial"/>
                <a:sym typeface="Arial"/>
                <a:rtl val="0"/>
              </a:rPr>
              <a:t> chiếu, phụ kiện</a:t>
            </a:r>
            <a:endParaRPr lang="en-GB" sz="1500" b="1" kern="0" dirty="0">
              <a:solidFill>
                <a:srgbClr val="FFFFFF"/>
              </a:solidFill>
              <a:latin typeface="Arial" charset="0"/>
              <a:cs typeface="Arial"/>
              <a:sym typeface="Arial"/>
              <a:rtl val="0"/>
            </a:endParaRPr>
          </a:p>
        </p:txBody>
      </p:sp>
      <p:sp>
        <p:nvSpPr>
          <p:cNvPr id="48" name="Bevel 47"/>
          <p:cNvSpPr/>
          <p:nvPr/>
        </p:nvSpPr>
        <p:spPr>
          <a:xfrm>
            <a:off x="3234275" y="5442591"/>
            <a:ext cx="2678060" cy="442463"/>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49" name="Bevel 48"/>
          <p:cNvSpPr/>
          <p:nvPr/>
        </p:nvSpPr>
        <p:spPr>
          <a:xfrm>
            <a:off x="3259965" y="5927997"/>
            <a:ext cx="2678060" cy="442463"/>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rtl val="0"/>
            </a:endParaRPr>
          </a:p>
        </p:txBody>
      </p:sp>
      <p:sp>
        <p:nvSpPr>
          <p:cNvPr id="50" name="Text Box 10"/>
          <p:cNvSpPr txBox="1">
            <a:spLocks noChangeArrowheads="1"/>
          </p:cNvSpPr>
          <p:nvPr/>
        </p:nvSpPr>
        <p:spPr bwMode="auto">
          <a:xfrm>
            <a:off x="3246029" y="5498603"/>
            <a:ext cx="262458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a:solidFill>
                  <a:srgbClr val="FFFFFF"/>
                </a:solidFill>
                <a:latin typeface="Arial" charset="0"/>
                <a:cs typeface="Arial"/>
                <a:sym typeface="Arial"/>
                <a:rtl val="0"/>
              </a:rPr>
              <a:t>Máy</a:t>
            </a:r>
            <a:r>
              <a:rPr lang="en-GB" sz="1500" b="1" kern="0">
                <a:solidFill>
                  <a:srgbClr val="FFFFFF"/>
                </a:solidFill>
                <a:latin typeface="Arial" charset="0"/>
                <a:cs typeface="Arial"/>
                <a:sym typeface="Arial"/>
                <a:rtl val="0"/>
              </a:rPr>
              <a:t> tính</a:t>
            </a:r>
            <a:endParaRPr lang="en-GB" sz="1500" b="1" kern="0" dirty="0">
              <a:solidFill>
                <a:srgbClr val="FFFFFF"/>
              </a:solidFill>
              <a:latin typeface="Arial" charset="0"/>
              <a:cs typeface="Arial"/>
              <a:sym typeface="Arial"/>
              <a:rtl val="0"/>
            </a:endParaRPr>
          </a:p>
        </p:txBody>
      </p:sp>
      <p:sp>
        <p:nvSpPr>
          <p:cNvPr id="51" name="Text Box 10"/>
          <p:cNvSpPr txBox="1">
            <a:spLocks noChangeArrowheads="1"/>
          </p:cNvSpPr>
          <p:nvPr/>
        </p:nvSpPr>
        <p:spPr bwMode="auto">
          <a:xfrm>
            <a:off x="3246029" y="5906044"/>
            <a:ext cx="26245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a:solidFill>
                  <a:srgbClr val="FFFFFF"/>
                </a:solidFill>
                <a:latin typeface="Arial" charset="0"/>
                <a:cs typeface="Arial"/>
                <a:sym typeface="Arial"/>
                <a:rtl val="0"/>
              </a:rPr>
              <a:t>Khối thiết bị điều khiển của GV</a:t>
            </a:r>
            <a:endParaRPr lang="en-GB" sz="1500" b="1" kern="0" dirty="0">
              <a:solidFill>
                <a:srgbClr val="FFFFFF"/>
              </a:solidFill>
              <a:latin typeface="Arial" charset="0"/>
              <a:cs typeface="Arial"/>
              <a:sym typeface="Arial"/>
              <a:rtl val="0"/>
            </a:endParaRPr>
          </a:p>
        </p:txBody>
      </p:sp>
    </p:spTree>
    <p:extLst>
      <p:ext uri="{BB962C8B-B14F-4D97-AF65-F5344CB8AC3E}">
        <p14:creationId xmlns:p14="http://schemas.microsoft.com/office/powerpoint/2010/main" val="351360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97"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7536846" y="7694"/>
            <a:ext cx="1462165" cy="761186"/>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6" name="AutoShape 48"/>
          <p:cNvSpPr>
            <a:spLocks noChangeArrowheads="1"/>
          </p:cNvSpPr>
          <p:nvPr/>
        </p:nvSpPr>
        <p:spPr bwMode="gray">
          <a:xfrm>
            <a:off x="2934214" y="1237466"/>
            <a:ext cx="3323367" cy="483630"/>
          </a:xfrm>
          <a:prstGeom prst="roundRect">
            <a:avLst>
              <a:gd name="adj" fmla="val 50000"/>
            </a:avLst>
          </a:prstGeom>
          <a:solidFill>
            <a:schemeClr val="accent4">
              <a:lumMod val="40000"/>
              <a:lumOff val="60000"/>
            </a:schemeClr>
          </a:solidFill>
          <a:ln w="28575" algn="ctr">
            <a:solidFill>
              <a:srgbClr val="FFC00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FFC000"/>
                </a:solidFill>
                <a:effectLst/>
                <a:uLnTx/>
                <a:uFillTx/>
                <a:latin typeface="Arial" panose="020B0604020202020204" pitchFamily="34" charset="0"/>
                <a:ea typeface="+mn-ea"/>
                <a:cs typeface="+mn-cs"/>
                <a:sym typeface="Arial"/>
                <a:rtl val="0"/>
              </a:rPr>
              <a:t> </a:t>
            </a:r>
            <a:r>
              <a:rPr kumimoji="0" lang="en-US" altLang="en-US" b="1" i="0" u="none" strike="noStrike" kern="1200" cap="none" spc="0" normalizeH="0" baseline="0" noProof="0">
                <a:ln>
                  <a:noFill/>
                </a:ln>
                <a:solidFill>
                  <a:schemeClr val="accent2">
                    <a:lumMod val="50000"/>
                  </a:schemeClr>
                </a:solidFill>
                <a:effectLst/>
                <a:uLnTx/>
                <a:uFillTx/>
                <a:sym typeface="Arial"/>
                <a:rtl val="0"/>
              </a:rPr>
              <a:t>12</a:t>
            </a:r>
            <a:r>
              <a:rPr kumimoji="0" lang="en-US" altLang="en-US" b="1" i="0" u="none" strike="noStrike" kern="1200" cap="none" spc="0" normalizeH="0" baseline="0" noProof="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rPr>
              <a:t>. </a:t>
            </a:r>
            <a:r>
              <a:rPr kumimoji="0" lang="en-US" altLang="en-US" b="1" i="0" u="none" strike="noStrike" kern="1200" cap="none" spc="0" normalizeH="0" baseline="0" noProof="0" dirty="0" err="1">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rPr>
              <a:t>MÔN</a:t>
            </a:r>
            <a:r>
              <a:rPr kumimoji="0" lang="en-US" altLang="en-US"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rPr>
              <a:t> </a:t>
            </a:r>
            <a:r>
              <a:rPr kumimoji="0" lang="vi-VN" altLang="en-US"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rPr>
              <a:t>TIN HỌC</a:t>
            </a:r>
            <a:r>
              <a:rPr kumimoji="0" lang="en-US" altLang="en-US"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sym typeface="Arial"/>
                <a:rtl val="0"/>
              </a:rPr>
              <a:t> (1PHBM)</a:t>
            </a:r>
          </a:p>
        </p:txBody>
      </p:sp>
      <p:pic>
        <p:nvPicPr>
          <p:cNvPr id="7" name="Picture 6"/>
          <p:cNvPicPr>
            <a:picLocks noChangeAspect="1"/>
          </p:cNvPicPr>
          <p:nvPr/>
        </p:nvPicPr>
        <p:blipFill>
          <a:blip r:embed="rId6"/>
          <a:stretch>
            <a:fillRect/>
          </a:stretch>
        </p:blipFill>
        <p:spPr>
          <a:xfrm>
            <a:off x="103498" y="2315923"/>
            <a:ext cx="2047921" cy="749958"/>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8" name="Text Box 15"/>
          <p:cNvSpPr txBox="1">
            <a:spLocks noChangeArrowheads="1"/>
          </p:cNvSpPr>
          <p:nvPr/>
        </p:nvSpPr>
        <p:spPr bwMode="auto">
          <a:xfrm>
            <a:off x="226634" y="2382178"/>
            <a:ext cx="18220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dirty="0" err="1">
                <a:solidFill>
                  <a:srgbClr val="FFFF00"/>
                </a:solidFill>
                <a:latin typeface="Times New Roman" panose="02020603050405020304" pitchFamily="18" charset="0"/>
                <a:cs typeface="Times New Roman" panose="02020603050405020304" pitchFamily="18" charset="0"/>
                <a:sym typeface="Arial"/>
                <a:rtl val="0"/>
              </a:rPr>
              <a:t>Phòng</a:t>
            </a:r>
            <a:r>
              <a:rPr lang="en-GB" sz="1600" b="1" kern="0" dirty="0">
                <a:solidFill>
                  <a:srgbClr val="FFFF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FFFF00"/>
                </a:solidFill>
                <a:latin typeface="Times New Roman" panose="02020603050405020304" pitchFamily="18" charset="0"/>
                <a:cs typeface="Times New Roman" panose="02020603050405020304" pitchFamily="18" charset="0"/>
                <a:sym typeface="Arial"/>
                <a:rtl val="0"/>
              </a:rPr>
              <a:t>thực</a:t>
            </a:r>
            <a:r>
              <a:rPr lang="en-GB" sz="1600" b="1" kern="0" dirty="0">
                <a:solidFill>
                  <a:srgbClr val="FFFF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FFFF00"/>
                </a:solidFill>
                <a:latin typeface="Times New Roman" panose="02020603050405020304" pitchFamily="18" charset="0"/>
                <a:cs typeface="Times New Roman" panose="02020603050405020304" pitchFamily="18" charset="0"/>
                <a:sym typeface="Arial"/>
                <a:rtl val="0"/>
              </a:rPr>
              <a:t>hành</a:t>
            </a:r>
            <a:r>
              <a:rPr lang="en-GB" sz="1600" b="1" kern="0" dirty="0">
                <a:solidFill>
                  <a:srgbClr val="FFFF00"/>
                </a:solidFill>
                <a:latin typeface="Times New Roman" panose="02020603050405020304" pitchFamily="18" charset="0"/>
                <a:cs typeface="Times New Roman" panose="02020603050405020304" pitchFamily="18" charset="0"/>
                <a:sym typeface="Arial"/>
                <a:rtl val="0"/>
              </a:rPr>
              <a:t> </a:t>
            </a:r>
          </a:p>
          <a:p>
            <a:pPr algn="ctr">
              <a:defRPr/>
            </a:pPr>
            <a:r>
              <a:rPr lang="en-GB" sz="1600" b="1" kern="0" dirty="0">
                <a:solidFill>
                  <a:srgbClr val="FFFF00"/>
                </a:solidFill>
                <a:latin typeface="Times New Roman" panose="02020603050405020304" pitchFamily="18" charset="0"/>
                <a:cs typeface="Times New Roman" panose="02020603050405020304" pitchFamily="18" charset="0"/>
                <a:sym typeface="Arial"/>
                <a:rtl val="0"/>
              </a:rPr>
              <a:t>tin </a:t>
            </a:r>
            <a:r>
              <a:rPr lang="en-GB" sz="1600" b="1" kern="0" dirty="0" err="1">
                <a:solidFill>
                  <a:srgbClr val="FFFF00"/>
                </a:solidFill>
                <a:latin typeface="Times New Roman" panose="02020603050405020304" pitchFamily="18" charset="0"/>
                <a:cs typeface="Times New Roman" panose="02020603050405020304" pitchFamily="18" charset="0"/>
                <a:sym typeface="Arial"/>
                <a:rtl val="0"/>
              </a:rPr>
              <a:t>học</a:t>
            </a:r>
            <a:endParaRPr lang="en-GB" sz="1600" b="1" kern="0" dirty="0">
              <a:solidFill>
                <a:srgbClr val="FFFF00"/>
              </a:solidFill>
              <a:latin typeface="Times New Roman" panose="02020603050405020304" pitchFamily="18" charset="0"/>
              <a:cs typeface="Times New Roman" panose="02020603050405020304" pitchFamily="18" charset="0"/>
              <a:sym typeface="Arial"/>
              <a:rtl val="0"/>
            </a:endParaRPr>
          </a:p>
        </p:txBody>
      </p:sp>
      <p:pic>
        <p:nvPicPr>
          <p:cNvPr id="10" name="Picture 9"/>
          <p:cNvPicPr>
            <a:picLocks noChangeAspect="1"/>
          </p:cNvPicPr>
          <p:nvPr/>
        </p:nvPicPr>
        <p:blipFill>
          <a:blip r:embed="rId7"/>
          <a:stretch>
            <a:fillRect/>
          </a:stretch>
        </p:blipFill>
        <p:spPr>
          <a:xfrm>
            <a:off x="202573" y="3130491"/>
            <a:ext cx="959717" cy="1016062"/>
          </a:xfrm>
          <a:prstGeom prst="rect">
            <a:avLst/>
          </a:prstGeom>
        </p:spPr>
      </p:pic>
      <p:pic>
        <p:nvPicPr>
          <p:cNvPr id="11" name="Picture 10"/>
          <p:cNvPicPr>
            <a:picLocks noChangeAspect="1"/>
          </p:cNvPicPr>
          <p:nvPr/>
        </p:nvPicPr>
        <p:blipFill>
          <a:blip r:embed="rId8"/>
          <a:stretch>
            <a:fillRect/>
          </a:stretch>
        </p:blipFill>
        <p:spPr>
          <a:xfrm rot="16738455">
            <a:off x="2022266" y="3073090"/>
            <a:ext cx="1744710" cy="865987"/>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12" name="Text Box 15"/>
          <p:cNvSpPr txBox="1">
            <a:spLocks noChangeArrowheads="1"/>
          </p:cNvSpPr>
          <p:nvPr/>
        </p:nvSpPr>
        <p:spPr bwMode="auto">
          <a:xfrm>
            <a:off x="7101024" y="2188718"/>
            <a:ext cx="164819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700" b="1" kern="0">
                <a:solidFill>
                  <a:srgbClr val="0070C0"/>
                </a:solidFill>
                <a:latin typeface="Times New Roman" panose="02020603050405020304" pitchFamily="18" charset="0"/>
                <a:cs typeface="Times New Roman" panose="02020603050405020304" pitchFamily="18" charset="0"/>
                <a:sym typeface="Arial"/>
                <a:rtl val="0"/>
              </a:rPr>
              <a:t>CHUYÊN ĐỀ HỌC TẬP </a:t>
            </a:r>
          </a:p>
          <a:p>
            <a:pPr algn="ctr">
              <a:defRPr/>
            </a:pPr>
            <a:r>
              <a:rPr lang="en-GB" sz="1700" b="1" kern="0">
                <a:solidFill>
                  <a:srgbClr val="0070C0"/>
                </a:solidFill>
                <a:latin typeface="Times New Roman" panose="02020603050405020304" pitchFamily="18" charset="0"/>
                <a:cs typeface="Times New Roman" panose="02020603050405020304" pitchFamily="18" charset="0"/>
                <a:sym typeface="Arial"/>
                <a:rtl val="0"/>
              </a:rPr>
              <a:t>TỰ CHỌN</a:t>
            </a:r>
            <a:endParaRPr lang="en-GB" sz="1700" b="1" kern="0" dirty="0">
              <a:solidFill>
                <a:srgbClr val="0070C0"/>
              </a:solidFill>
              <a:latin typeface="Times New Roman" panose="02020603050405020304" pitchFamily="18" charset="0"/>
              <a:cs typeface="Times New Roman" panose="02020603050405020304" pitchFamily="18" charset="0"/>
              <a:sym typeface="Arial"/>
              <a:rtl val="0"/>
            </a:endParaRPr>
          </a:p>
        </p:txBody>
      </p:sp>
      <p:sp>
        <p:nvSpPr>
          <p:cNvPr id="13" name="Text Box 15"/>
          <p:cNvSpPr txBox="1">
            <a:spLocks noChangeArrowheads="1"/>
          </p:cNvSpPr>
          <p:nvPr/>
        </p:nvSpPr>
        <p:spPr bwMode="auto">
          <a:xfrm>
            <a:off x="2806115" y="3316000"/>
            <a:ext cx="1349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Hệ</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điều</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hành</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14" name="Text Box 15"/>
          <p:cNvSpPr txBox="1">
            <a:spLocks noChangeArrowheads="1"/>
          </p:cNvSpPr>
          <p:nvPr/>
        </p:nvSpPr>
        <p:spPr bwMode="auto">
          <a:xfrm>
            <a:off x="2700195" y="3808915"/>
            <a:ext cx="2141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Phần mềm </a:t>
            </a:r>
          </a:p>
          <a:p>
            <a:pP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tin học văn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phòng</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15" name="Text Box 15"/>
          <p:cNvSpPr txBox="1">
            <a:spLocks noChangeArrowheads="1"/>
          </p:cNvSpPr>
          <p:nvPr/>
        </p:nvSpPr>
        <p:spPr bwMode="auto">
          <a:xfrm>
            <a:off x="2532507" y="4479359"/>
            <a:ext cx="21226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Phần</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err="1">
                <a:solidFill>
                  <a:srgbClr val="C00000"/>
                </a:solidFill>
                <a:latin typeface="Times New Roman" panose="02020603050405020304" pitchFamily="18" charset="0"/>
                <a:cs typeface="Times New Roman" panose="02020603050405020304" pitchFamily="18" charset="0"/>
                <a:sym typeface="Arial"/>
                <a:rtl val="0"/>
              </a:rPr>
              <a:t>mềm</a:t>
            </a:r>
            <a:r>
              <a:rPr lang="en-GB" sz="1600" b="1" kern="0">
                <a:solidFill>
                  <a:srgbClr val="C00000"/>
                </a:solidFill>
                <a:latin typeface="Times New Roman" panose="02020603050405020304" pitchFamily="18" charset="0"/>
                <a:cs typeface="Times New Roman" panose="02020603050405020304" pitchFamily="18" charset="0"/>
                <a:sym typeface="Arial"/>
                <a:rtl val="0"/>
              </a:rPr>
              <a:t> duyệt Web</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16" name="Text Box 15"/>
          <p:cNvSpPr txBox="1">
            <a:spLocks noChangeArrowheads="1"/>
          </p:cNvSpPr>
          <p:nvPr/>
        </p:nvSpPr>
        <p:spPr bwMode="auto">
          <a:xfrm>
            <a:off x="2487500" y="4909033"/>
            <a:ext cx="2566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Phần</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err="1">
                <a:solidFill>
                  <a:srgbClr val="C00000"/>
                </a:solidFill>
                <a:latin typeface="Times New Roman" panose="02020603050405020304" pitchFamily="18" charset="0"/>
                <a:cs typeface="Times New Roman" panose="02020603050405020304" pitchFamily="18" charset="0"/>
                <a:sym typeface="Arial"/>
                <a:rtl val="0"/>
              </a:rPr>
              <a:t>mềm</a:t>
            </a:r>
            <a:r>
              <a:rPr lang="en-GB" sz="1600" b="1" kern="0">
                <a:solidFill>
                  <a:srgbClr val="C00000"/>
                </a:solidFill>
                <a:latin typeface="Times New Roman" panose="02020603050405020304" pitchFamily="18" charset="0"/>
                <a:cs typeface="Times New Roman" panose="02020603050405020304" pitchFamily="18" charset="0"/>
                <a:sym typeface="Arial"/>
                <a:rtl val="0"/>
              </a:rPr>
              <a:t> diệt virus</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17" name="Text Box 15"/>
          <p:cNvSpPr txBox="1">
            <a:spLocks noChangeArrowheads="1"/>
          </p:cNvSpPr>
          <p:nvPr/>
        </p:nvSpPr>
        <p:spPr bwMode="auto">
          <a:xfrm>
            <a:off x="2562798" y="5321387"/>
            <a:ext cx="21516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kern="0" err="1">
                <a:solidFill>
                  <a:srgbClr val="C00000"/>
                </a:solidFill>
                <a:latin typeface="Times New Roman" panose="02020603050405020304" pitchFamily="18" charset="0"/>
                <a:cs typeface="Times New Roman" panose="02020603050405020304" pitchFamily="18" charset="0"/>
                <a:sym typeface="Arial"/>
                <a:rtl val="0"/>
              </a:rPr>
              <a:t>Các</a:t>
            </a:r>
            <a:r>
              <a:rPr lang="en-GB" sz="1600" b="1" kern="0">
                <a:solidFill>
                  <a:srgbClr val="C00000"/>
                </a:solidFill>
                <a:latin typeface="Times New Roman" panose="02020603050405020304" pitchFamily="18" charset="0"/>
                <a:cs typeface="Times New Roman" panose="02020603050405020304" pitchFamily="18" charset="0"/>
                <a:sym typeface="Arial"/>
                <a:rtl val="0"/>
              </a:rPr>
              <a:t> loại phần </a:t>
            </a:r>
            <a:r>
              <a:rPr lang="en-GB" sz="1600" b="1" kern="0" err="1">
                <a:solidFill>
                  <a:srgbClr val="C00000"/>
                </a:solidFill>
                <a:latin typeface="Times New Roman" panose="02020603050405020304" pitchFamily="18" charset="0"/>
                <a:cs typeface="Times New Roman" panose="02020603050405020304" pitchFamily="18" charset="0"/>
                <a:sym typeface="Arial"/>
                <a:rtl val="0"/>
              </a:rPr>
              <a:t>mềm</a:t>
            </a:r>
            <a:r>
              <a:rPr lang="en-GB" sz="1600" b="1" kern="0">
                <a:solidFill>
                  <a:srgbClr val="C00000"/>
                </a:solidFill>
                <a:latin typeface="Times New Roman" panose="02020603050405020304" pitchFamily="18" charset="0"/>
                <a:cs typeface="Times New Roman" panose="02020603050405020304" pitchFamily="18" charset="0"/>
                <a:sym typeface="Arial"/>
                <a:rtl val="0"/>
              </a:rPr>
              <a:t> ứng dụng khác</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23" name="Text Box 15"/>
          <p:cNvSpPr txBox="1">
            <a:spLocks noChangeArrowheads="1"/>
          </p:cNvSpPr>
          <p:nvPr/>
        </p:nvSpPr>
        <p:spPr bwMode="auto">
          <a:xfrm>
            <a:off x="907764" y="3674194"/>
            <a:ext cx="10019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Máy</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tính</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24" name="Text Box 15"/>
          <p:cNvSpPr txBox="1">
            <a:spLocks noChangeArrowheads="1"/>
          </p:cNvSpPr>
          <p:nvPr/>
        </p:nvSpPr>
        <p:spPr bwMode="auto">
          <a:xfrm>
            <a:off x="422606" y="4602550"/>
            <a:ext cx="14438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defRPr/>
            </a:pP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Hệ</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thống</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điện</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25" name="Text Box 15"/>
          <p:cNvSpPr txBox="1">
            <a:spLocks noChangeArrowheads="1"/>
          </p:cNvSpPr>
          <p:nvPr/>
        </p:nvSpPr>
        <p:spPr bwMode="auto">
          <a:xfrm>
            <a:off x="918546" y="4004175"/>
            <a:ext cx="9868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Bàn</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ghế</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26" name="Text Box 15"/>
          <p:cNvSpPr txBox="1">
            <a:spLocks noChangeArrowheads="1"/>
          </p:cNvSpPr>
          <p:nvPr/>
        </p:nvSpPr>
        <p:spPr bwMode="auto">
          <a:xfrm>
            <a:off x="353262" y="4321191"/>
            <a:ext cx="15825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Thiết</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bị</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kết</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nối</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27" name="Text Box 15"/>
          <p:cNvSpPr txBox="1">
            <a:spLocks noChangeArrowheads="1"/>
          </p:cNvSpPr>
          <p:nvPr/>
        </p:nvSpPr>
        <p:spPr bwMode="auto">
          <a:xfrm>
            <a:off x="912853" y="3365751"/>
            <a:ext cx="10473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Máy</a:t>
            </a:r>
            <a:r>
              <a:rPr lang="en-GB" sz="1600" b="1" kern="0" dirty="0">
                <a:solidFill>
                  <a:srgbClr val="C00000"/>
                </a:solidFill>
                <a:latin typeface="Times New Roman" panose="02020603050405020304" pitchFamily="18" charset="0"/>
                <a:cs typeface="Times New Roman" panose="02020603050405020304" pitchFamily="18" charset="0"/>
                <a:sym typeface="Arial"/>
                <a:rtl val="0"/>
              </a:rPr>
              <a:t> </a:t>
            </a:r>
            <a:r>
              <a:rPr lang="en-GB" sz="1600" b="1" kern="0" dirty="0" err="1">
                <a:solidFill>
                  <a:srgbClr val="C00000"/>
                </a:solidFill>
                <a:latin typeface="Times New Roman" panose="02020603050405020304" pitchFamily="18" charset="0"/>
                <a:cs typeface="Times New Roman" panose="02020603050405020304" pitchFamily="18" charset="0"/>
                <a:sym typeface="Arial"/>
                <a:rtl val="0"/>
              </a:rPr>
              <a:t>chủ</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35" name="Text Box 15"/>
          <p:cNvSpPr txBox="1">
            <a:spLocks noChangeArrowheads="1"/>
          </p:cNvSpPr>
          <p:nvPr/>
        </p:nvSpPr>
        <p:spPr bwMode="auto">
          <a:xfrm>
            <a:off x="3171702" y="2236439"/>
            <a:ext cx="358978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700" b="1" kern="0">
                <a:solidFill>
                  <a:srgbClr val="0070C0"/>
                </a:solidFill>
                <a:latin typeface="Times New Roman" panose="02020603050405020304" pitchFamily="18" charset="0"/>
                <a:cs typeface="Times New Roman" panose="02020603050405020304" pitchFamily="18" charset="0"/>
                <a:sym typeface="Arial"/>
                <a:rtl val="0"/>
              </a:rPr>
              <a:t>THIẾT BỊ </a:t>
            </a:r>
          </a:p>
          <a:p>
            <a:pPr algn="ctr">
              <a:defRPr/>
            </a:pPr>
            <a:r>
              <a:rPr lang="en-GB" sz="1700" b="1" kern="0">
                <a:solidFill>
                  <a:srgbClr val="0070C0"/>
                </a:solidFill>
                <a:latin typeface="Times New Roman" panose="02020603050405020304" pitchFamily="18" charset="0"/>
                <a:cs typeface="Times New Roman" panose="02020603050405020304" pitchFamily="18" charset="0"/>
                <a:sym typeface="Arial"/>
                <a:rtl val="0"/>
              </a:rPr>
              <a:t>THEO CÁC CHỦ ĐỀ CƠ BẢN</a:t>
            </a:r>
            <a:endParaRPr lang="en-GB" sz="1700" b="1" kern="0" dirty="0">
              <a:solidFill>
                <a:srgbClr val="0070C0"/>
              </a:solidFill>
              <a:latin typeface="Times New Roman" panose="02020603050405020304" pitchFamily="18" charset="0"/>
              <a:cs typeface="Times New Roman" panose="02020603050405020304" pitchFamily="18" charset="0"/>
              <a:sym typeface="Arial"/>
              <a:rtl val="0"/>
            </a:endParaRPr>
          </a:p>
        </p:txBody>
      </p:sp>
      <p:sp>
        <p:nvSpPr>
          <p:cNvPr id="36" name="Text Box 15"/>
          <p:cNvSpPr txBox="1">
            <a:spLocks noChangeArrowheads="1"/>
          </p:cNvSpPr>
          <p:nvPr/>
        </p:nvSpPr>
        <p:spPr bwMode="auto">
          <a:xfrm>
            <a:off x="417973" y="4872566"/>
            <a:ext cx="14438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Tủ lưu trữ</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37" name="Text Box 15"/>
          <p:cNvSpPr txBox="1">
            <a:spLocks noChangeArrowheads="1"/>
          </p:cNvSpPr>
          <p:nvPr/>
        </p:nvSpPr>
        <p:spPr bwMode="auto">
          <a:xfrm>
            <a:off x="-157254" y="5143044"/>
            <a:ext cx="20190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Máy in, máy chiếu</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38" name="Text Box 15"/>
          <p:cNvSpPr txBox="1">
            <a:spLocks noChangeArrowheads="1"/>
          </p:cNvSpPr>
          <p:nvPr/>
        </p:nvSpPr>
        <p:spPr bwMode="auto">
          <a:xfrm>
            <a:off x="-162618" y="5459688"/>
            <a:ext cx="2019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defRPr/>
            </a:pPr>
            <a:r>
              <a:rPr lang="en-GB" sz="1600" b="1" kern="0" spc="-50">
                <a:solidFill>
                  <a:srgbClr val="C00000"/>
                </a:solidFill>
                <a:latin typeface="Times New Roman" panose="02020603050405020304" pitchFamily="18" charset="0"/>
                <a:cs typeface="Times New Roman" panose="02020603050405020304" pitchFamily="18" charset="0"/>
                <a:sym typeface="Arial"/>
                <a:rtl val="0"/>
              </a:rPr>
              <a:t>Điều hòa/ hút bụi/TB lưu trữ ngoài</a:t>
            </a:r>
            <a:endParaRPr lang="en-GB" sz="1600" b="1" kern="0" spc="-5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39" name="Text Box 15"/>
          <p:cNvSpPr txBox="1">
            <a:spLocks noChangeArrowheads="1"/>
          </p:cNvSpPr>
          <p:nvPr/>
        </p:nvSpPr>
        <p:spPr bwMode="auto">
          <a:xfrm>
            <a:off x="4841455" y="3376669"/>
            <a:ext cx="23868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Phần mềm </a:t>
            </a:r>
          </a:p>
          <a:p>
            <a:pP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tìm kiếm thông tin</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40" name="Text Box 15"/>
          <p:cNvSpPr txBox="1">
            <a:spLocks noChangeArrowheads="1"/>
          </p:cNvSpPr>
          <p:nvPr/>
        </p:nvSpPr>
        <p:spPr bwMode="auto">
          <a:xfrm>
            <a:off x="4841455" y="4038625"/>
            <a:ext cx="21516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Phần mềm </a:t>
            </a:r>
          </a:p>
          <a:p>
            <a:pP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thiết kế đồ họa</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41" name="Text Box 15"/>
          <p:cNvSpPr txBox="1">
            <a:spLocks noChangeArrowheads="1"/>
          </p:cNvSpPr>
          <p:nvPr/>
        </p:nvSpPr>
        <p:spPr bwMode="auto">
          <a:xfrm>
            <a:off x="4767429" y="4665956"/>
            <a:ext cx="21516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Phần mềm lập trình</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sp>
        <p:nvSpPr>
          <p:cNvPr id="42" name="Text Box 15"/>
          <p:cNvSpPr txBox="1">
            <a:spLocks noChangeArrowheads="1"/>
          </p:cNvSpPr>
          <p:nvPr/>
        </p:nvSpPr>
        <p:spPr bwMode="auto">
          <a:xfrm>
            <a:off x="6710363" y="3419831"/>
            <a:ext cx="17890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Phần mềm</a:t>
            </a:r>
          </a:p>
          <a:p>
            <a:pPr algn="ct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hỗ trợ và</a:t>
            </a:r>
          </a:p>
          <a:p>
            <a:pPr algn="ct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 lập trình </a:t>
            </a:r>
          </a:p>
          <a:p>
            <a:pPr algn="ct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điều khiển </a:t>
            </a:r>
          </a:p>
          <a:p>
            <a:pPr algn="ct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Robot</a:t>
            </a:r>
          </a:p>
          <a:p>
            <a:pPr algn="ctr">
              <a:defRPr/>
            </a:pPr>
            <a:r>
              <a:rPr lang="en-GB" sz="1600" b="1" kern="0">
                <a:solidFill>
                  <a:srgbClr val="C00000"/>
                </a:solidFill>
                <a:latin typeface="Times New Roman" panose="02020603050405020304" pitchFamily="18" charset="0"/>
                <a:cs typeface="Times New Roman" panose="02020603050405020304" pitchFamily="18" charset="0"/>
                <a:sym typeface="Arial"/>
                <a:rtl val="0"/>
              </a:rPr>
              <a:t>giáo dục</a:t>
            </a:r>
            <a:endParaRPr lang="en-GB" sz="1600" b="1" kern="0" dirty="0">
              <a:solidFill>
                <a:srgbClr val="C00000"/>
              </a:solidFill>
              <a:latin typeface="Times New Roman" panose="02020603050405020304" pitchFamily="18" charset="0"/>
              <a:cs typeface="Times New Roman" panose="02020603050405020304" pitchFamily="18" charset="0"/>
              <a:sym typeface="Arial"/>
              <a:rtl val="0"/>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3978" y="3535028"/>
            <a:ext cx="805033" cy="1350033"/>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0165" y="5025921"/>
            <a:ext cx="2656338" cy="1103271"/>
          </a:xfrm>
          <a:prstGeom prst="rect">
            <a:avLst/>
          </a:prstGeom>
        </p:spPr>
      </p:pic>
    </p:spTree>
    <p:extLst>
      <p:ext uri="{BB962C8B-B14F-4D97-AF65-F5344CB8AC3E}">
        <p14:creationId xmlns:p14="http://schemas.microsoft.com/office/powerpoint/2010/main" val="121644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AutoShape 48"/>
          <p:cNvSpPr>
            <a:spLocks noChangeArrowheads="1"/>
          </p:cNvSpPr>
          <p:nvPr/>
        </p:nvSpPr>
        <p:spPr bwMode="gray">
          <a:xfrm>
            <a:off x="1829839" y="903896"/>
            <a:ext cx="5136199" cy="361447"/>
          </a:xfrm>
          <a:prstGeom prst="roundRect">
            <a:avLst>
              <a:gd name="adj" fmla="val 50000"/>
            </a:avLst>
          </a:prstGeom>
          <a:solidFill>
            <a:schemeClr val="accent4">
              <a:lumMod val="40000"/>
              <a:lumOff val="60000"/>
            </a:schemeClr>
          </a:solidFill>
          <a:ln w="28575" algn="ctr">
            <a:solidFill>
              <a:srgbClr val="FFC00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FF0000"/>
                </a:solidFill>
                <a:effectLst/>
                <a:uLnTx/>
                <a:uFillTx/>
                <a:latin typeface="Arial" panose="020B0604020202020204" pitchFamily="34" charset="0"/>
                <a:ea typeface="+mn-ea"/>
                <a:cs typeface="+mn-cs"/>
                <a:sym typeface="Arial"/>
                <a:rtl val="0"/>
              </a:rPr>
              <a:t>   </a:t>
            </a:r>
            <a:r>
              <a:rPr kumimoji="0" lang="en-US" altLang="en-US" sz="1800" b="1" i="0" u="none" strike="noStrike" kern="1200" cap="none" spc="0" normalizeH="0" baseline="0" noProof="0">
                <a:ln>
                  <a:noFill/>
                </a:ln>
                <a:solidFill>
                  <a:schemeClr val="accent2">
                    <a:lumMod val="50000"/>
                  </a:schemeClr>
                </a:solidFill>
                <a:effectLst/>
                <a:uLnTx/>
                <a:uFillTx/>
                <a:latin typeface="Arial" panose="020B0604020202020204" pitchFamily="34" charset="0"/>
                <a:ea typeface="+mn-ea"/>
                <a:cs typeface="+mn-cs"/>
                <a:sym typeface="Arial"/>
                <a:rtl val="0"/>
              </a:rPr>
              <a:t>13. </a:t>
            </a:r>
            <a:r>
              <a:rPr kumimoji="0" lang="en-US" altLang="en-US" sz="18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mn-cs"/>
                <a:sym typeface="Arial"/>
                <a:rtl val="0"/>
              </a:rPr>
              <a:t>MÔN GIÁO </a:t>
            </a:r>
            <a:r>
              <a:rPr kumimoji="0" lang="en-US" altLang="en-US" sz="1800" b="1" i="0" u="none" strike="noStrike" kern="1200" cap="none" spc="0" normalizeH="0" baseline="0" noProof="0">
                <a:ln>
                  <a:noFill/>
                </a:ln>
                <a:solidFill>
                  <a:schemeClr val="accent2">
                    <a:lumMod val="50000"/>
                  </a:schemeClr>
                </a:solidFill>
                <a:effectLst/>
                <a:uLnTx/>
                <a:uFillTx/>
                <a:latin typeface="Arial" panose="020B0604020202020204" pitchFamily="34" charset="0"/>
                <a:ea typeface="+mn-ea"/>
                <a:cs typeface="+mn-cs"/>
                <a:sym typeface="Arial"/>
                <a:rtl val="0"/>
              </a:rPr>
              <a:t>DỤC KINH TẾ</a:t>
            </a:r>
            <a:r>
              <a:rPr kumimoji="0" lang="en-US" altLang="en-US" sz="1800" b="1" i="0" u="none" strike="noStrike" kern="1200" cap="none" spc="0" normalizeH="0" noProof="0">
                <a:ln>
                  <a:noFill/>
                </a:ln>
                <a:solidFill>
                  <a:schemeClr val="accent2">
                    <a:lumMod val="50000"/>
                  </a:schemeClr>
                </a:solidFill>
                <a:effectLst/>
                <a:uLnTx/>
                <a:uFillTx/>
                <a:latin typeface="Arial" panose="020B0604020202020204" pitchFamily="34" charset="0"/>
                <a:ea typeface="+mn-ea"/>
                <a:cs typeface="+mn-cs"/>
                <a:sym typeface="Arial"/>
                <a:rtl val="0"/>
              </a:rPr>
              <a:t> - PHÁP LUẬT</a:t>
            </a:r>
            <a:endParaRPr kumimoji="0" lang="en-US" altLang="en-US" sz="18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mn-cs"/>
              <a:sym typeface="Arial"/>
              <a:rtl val="0"/>
            </a:endParaRPr>
          </a:p>
        </p:txBody>
      </p:sp>
      <p:pic>
        <p:nvPicPr>
          <p:cNvPr id="10" name="Picture 9"/>
          <p:cNvPicPr>
            <a:picLocks noChangeAspect="1"/>
          </p:cNvPicPr>
          <p:nvPr/>
        </p:nvPicPr>
        <p:blipFill>
          <a:blip r:embed="rId5"/>
          <a:stretch>
            <a:fillRect/>
          </a:stretch>
        </p:blipFill>
        <p:spPr>
          <a:xfrm>
            <a:off x="7330432" y="20206"/>
            <a:ext cx="1687194" cy="708240"/>
          </a:xfrm>
          <a:prstGeom prst="rect">
            <a:avLst/>
          </a:prstGeom>
          <a:scene3d>
            <a:camera prst="orthographicFront"/>
            <a:lightRig rig="threePt" dir="t"/>
          </a:scene3d>
          <a:sp3d extrusionH="76200">
            <a:extrusionClr>
              <a:srgbClr val="FFFFFF"/>
            </a:extrusionClr>
          </a:sp3d>
        </p:spPr>
      </p:pic>
      <p:sp>
        <p:nvSpPr>
          <p:cNvPr id="22" name="AutoShape 48"/>
          <p:cNvSpPr>
            <a:spLocks noChangeArrowheads="1"/>
          </p:cNvSpPr>
          <p:nvPr/>
        </p:nvSpPr>
        <p:spPr bwMode="gray">
          <a:xfrm>
            <a:off x="597884" y="1570052"/>
            <a:ext cx="1121052" cy="269818"/>
          </a:xfrm>
          <a:prstGeom prst="roundRect">
            <a:avLst>
              <a:gd name="adj" fmla="val 50000"/>
            </a:avLst>
          </a:prstGeom>
          <a:solidFill>
            <a:schemeClr val="accent4">
              <a:lumMod val="40000"/>
              <a:lumOff val="60000"/>
            </a:schemeClr>
          </a:solidFill>
          <a:ln w="28575" algn="ctr">
            <a:solidFill>
              <a:srgbClr val="FF000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sym typeface="Arial"/>
                <a:rtl val="0"/>
              </a:rPr>
              <a:t>CHỦ</a:t>
            </a:r>
            <a:r>
              <a:rPr kumimoji="0" lang="en-US" alt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sym typeface="Arial"/>
                <a:rtl val="0"/>
              </a:rPr>
              <a:t> </a:t>
            </a:r>
            <a:r>
              <a:rPr kumimoji="0" lang="en-US" altLang="en-US" sz="15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sym typeface="Arial"/>
                <a:rtl val="0"/>
              </a:rPr>
              <a:t>ĐỀ</a:t>
            </a:r>
            <a:endParaRPr kumimoji="0" lang="en-US" alt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sym typeface="Arial"/>
              <a:rtl val="0"/>
            </a:endParaRPr>
          </a:p>
        </p:txBody>
      </p:sp>
      <p:sp>
        <p:nvSpPr>
          <p:cNvPr id="38" name="Chevron 29"/>
          <p:cNvSpPr/>
          <p:nvPr/>
        </p:nvSpPr>
        <p:spPr bwMode="auto">
          <a:xfrm>
            <a:off x="94009" y="1892075"/>
            <a:ext cx="3249854" cy="4116759"/>
          </a:xfrm>
          <a:prstGeom prst="chevron">
            <a:avLst>
              <a:gd name="adj" fmla="val 34040"/>
            </a:avLst>
          </a:prstGeom>
          <a:gradFill rotWithShape="1">
            <a:gsLst>
              <a:gs pos="0">
                <a:srgbClr val="00B0F0">
                  <a:lumMod val="71000"/>
                </a:srgbClr>
              </a:gs>
              <a:gs pos="80000">
                <a:srgbClr val="00B0F0">
                  <a:lumMod val="99000"/>
                  <a:lumOff val="1000"/>
                </a:srgbClr>
              </a:gs>
              <a:gs pos="100000">
                <a:srgbClr val="00B0F0">
                  <a:lumMod val="67000"/>
                  <a:lumOff val="33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latinLnBrk="1">
              <a:lnSpc>
                <a:spcPct val="150000"/>
              </a:lnSpc>
            </a:pPr>
            <a:r>
              <a:rPr lang="en-US" altLang="ko-KR" b="1" kern="0">
                <a:solidFill>
                  <a:schemeClr val="accent2">
                    <a:lumMod val="50000"/>
                  </a:schemeClr>
                </a:solidFill>
                <a:latin typeface="Times New Roman" panose="02020603050405020304" pitchFamily="18" charset="0"/>
                <a:cs typeface="Times New Roman" panose="02020603050405020304" pitchFamily="18" charset="0"/>
                <a:sym typeface="Arial"/>
                <a:rtl val="0"/>
              </a:rPr>
              <a:t>HOẠT</a:t>
            </a:r>
          </a:p>
          <a:p>
            <a:pPr algn="ctr" latinLnBrk="1">
              <a:lnSpc>
                <a:spcPct val="150000"/>
              </a:lnSpc>
            </a:pPr>
            <a:r>
              <a:rPr lang="en-US" altLang="ko-KR" b="1" kern="0">
                <a:solidFill>
                  <a:schemeClr val="accent2">
                    <a:lumMod val="50000"/>
                  </a:schemeClr>
                </a:solidFill>
                <a:latin typeface="Times New Roman" panose="02020603050405020304" pitchFamily="18" charset="0"/>
                <a:cs typeface="Times New Roman" panose="02020603050405020304" pitchFamily="18" charset="0"/>
                <a:sym typeface="Arial"/>
                <a:rtl val="0"/>
              </a:rPr>
              <a:t> ĐỘNG </a:t>
            </a:r>
          </a:p>
          <a:p>
            <a:pPr algn="ctr" latinLnBrk="1">
              <a:lnSpc>
                <a:spcPct val="150000"/>
              </a:lnSpc>
            </a:pPr>
            <a:r>
              <a:rPr lang="en-US" altLang="ko-KR" b="1" kern="0">
                <a:solidFill>
                  <a:schemeClr val="accent2">
                    <a:lumMod val="50000"/>
                  </a:schemeClr>
                </a:solidFill>
                <a:latin typeface="Times New Roman" panose="02020603050405020304" pitchFamily="18" charset="0"/>
                <a:cs typeface="Times New Roman" panose="02020603050405020304" pitchFamily="18" charset="0"/>
                <a:sym typeface="Arial"/>
                <a:rtl val="0"/>
              </a:rPr>
              <a:t>SẢN </a:t>
            </a:r>
          </a:p>
          <a:p>
            <a:pPr algn="ctr" latinLnBrk="1">
              <a:lnSpc>
                <a:spcPct val="150000"/>
              </a:lnSpc>
            </a:pPr>
            <a:r>
              <a:rPr lang="en-US" altLang="ko-KR" b="1" kern="0">
                <a:solidFill>
                  <a:schemeClr val="accent2">
                    <a:lumMod val="50000"/>
                  </a:schemeClr>
                </a:solidFill>
                <a:latin typeface="Times New Roman" panose="02020603050405020304" pitchFamily="18" charset="0"/>
                <a:cs typeface="Times New Roman" panose="02020603050405020304" pitchFamily="18" charset="0"/>
                <a:sym typeface="Arial"/>
                <a:rtl val="0"/>
              </a:rPr>
              <a:t>XUẤT </a:t>
            </a:r>
          </a:p>
          <a:p>
            <a:pPr algn="ctr" latinLnBrk="1">
              <a:lnSpc>
                <a:spcPct val="150000"/>
              </a:lnSpc>
            </a:pPr>
            <a:r>
              <a:rPr lang="en-US" altLang="ko-KR" b="1" kern="0">
                <a:solidFill>
                  <a:schemeClr val="accent2">
                    <a:lumMod val="50000"/>
                  </a:schemeClr>
                </a:solidFill>
                <a:latin typeface="Times New Roman" panose="02020603050405020304" pitchFamily="18" charset="0"/>
                <a:cs typeface="Times New Roman" panose="02020603050405020304" pitchFamily="18" charset="0"/>
                <a:sym typeface="Arial"/>
                <a:rtl val="0"/>
              </a:rPr>
              <a:t>KINH </a:t>
            </a:r>
          </a:p>
          <a:p>
            <a:pPr algn="ctr" latinLnBrk="1">
              <a:lnSpc>
                <a:spcPct val="150000"/>
              </a:lnSpc>
            </a:pPr>
            <a:r>
              <a:rPr lang="en-US" altLang="ko-KR" b="1" kern="0">
                <a:solidFill>
                  <a:schemeClr val="accent2">
                    <a:lumMod val="50000"/>
                  </a:schemeClr>
                </a:solidFill>
                <a:latin typeface="Times New Roman" panose="02020603050405020304" pitchFamily="18" charset="0"/>
                <a:cs typeface="Times New Roman" panose="02020603050405020304" pitchFamily="18" charset="0"/>
                <a:sym typeface="Arial"/>
                <a:rtl val="0"/>
              </a:rPr>
              <a:t>DOANH</a:t>
            </a:r>
            <a:endParaRPr lang="en-US" altLang="ko-KR" b="1" kern="0" dirty="0">
              <a:solidFill>
                <a:schemeClr val="accent2">
                  <a:lumMod val="50000"/>
                </a:schemeClr>
              </a:solidFill>
              <a:latin typeface="Times New Roman" panose="02020603050405020304" pitchFamily="18" charset="0"/>
              <a:cs typeface="Times New Roman" panose="02020603050405020304" pitchFamily="18" charset="0"/>
              <a:sym typeface="Arial"/>
              <a:rtl val="0"/>
            </a:endParaRPr>
          </a:p>
        </p:txBody>
      </p:sp>
      <p:sp>
        <p:nvSpPr>
          <p:cNvPr id="39" name="Chevron 38"/>
          <p:cNvSpPr/>
          <p:nvPr/>
        </p:nvSpPr>
        <p:spPr bwMode="auto">
          <a:xfrm>
            <a:off x="3432102" y="1892075"/>
            <a:ext cx="4866946" cy="1071044"/>
          </a:xfrm>
          <a:prstGeom prst="chevron">
            <a:avLst>
              <a:gd name="adj" fmla="val 3404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latinLnBrk="1">
              <a:lnSpc>
                <a:spcPct val="150000"/>
              </a:lnSpc>
            </a:pPr>
            <a:endParaRPr lang="en-US" altLang="ko-KR" sz="1050" b="1" kern="0" dirty="0">
              <a:solidFill>
                <a:srgbClr val="FFFFFF"/>
              </a:solidFill>
              <a:latin typeface="Arial"/>
              <a:cs typeface="Arial" pitchFamily="34" charset="0"/>
              <a:sym typeface="Arial"/>
              <a:rtl val="0"/>
            </a:endParaRPr>
          </a:p>
          <a:p>
            <a:pPr algn="ctr" latinLnBrk="1">
              <a:lnSpc>
                <a:spcPct val="150000"/>
              </a:lnSpc>
            </a:pPr>
            <a:r>
              <a:rPr lang="en-US" altLang="ko-KR" sz="1400" b="1" kern="0">
                <a:solidFill>
                  <a:srgbClr val="FFFFFF"/>
                </a:solidFill>
                <a:latin typeface="Arial"/>
                <a:cs typeface="Arial" pitchFamily="34" charset="0"/>
                <a:sym typeface="Arial"/>
                <a:rtl val="0"/>
              </a:rPr>
              <a:t>T</a:t>
            </a:r>
            <a:r>
              <a:rPr lang="en-US" altLang="ko-KR" sz="1600" b="1" kern="0">
                <a:solidFill>
                  <a:srgbClr val="FFFFFF"/>
                </a:solidFill>
                <a:latin typeface="Arial"/>
                <a:cs typeface="Arial" pitchFamily="34" charset="0"/>
                <a:sym typeface="Arial"/>
                <a:rtl val="0"/>
              </a:rPr>
              <a:t>ranh thể </a:t>
            </a:r>
            <a:r>
              <a:rPr lang="en-US" altLang="ko-KR" sz="1600" b="1" kern="0" err="1">
                <a:solidFill>
                  <a:srgbClr val="FFFFFF"/>
                </a:solidFill>
                <a:latin typeface="Arial"/>
                <a:cs typeface="Arial" pitchFamily="34" charset="0"/>
                <a:sym typeface="Arial"/>
                <a:rtl val="0"/>
              </a:rPr>
              <a:t>hiện</a:t>
            </a:r>
            <a:r>
              <a:rPr lang="en-US" altLang="ko-KR" sz="1600" b="1" kern="0">
                <a:solidFill>
                  <a:srgbClr val="FFFFFF"/>
                </a:solidFill>
                <a:latin typeface="Arial"/>
                <a:cs typeface="Arial" pitchFamily="34" charset="0"/>
                <a:sym typeface="Arial"/>
                <a:rtl val="0"/>
              </a:rPr>
              <a:t> sơ đồ </a:t>
            </a:r>
          </a:p>
          <a:p>
            <a:pPr algn="ctr" latinLnBrk="1">
              <a:lnSpc>
                <a:spcPct val="150000"/>
              </a:lnSpc>
            </a:pPr>
            <a:r>
              <a:rPr lang="en-US" altLang="ko-KR" sz="1600" b="1" kern="0">
                <a:solidFill>
                  <a:srgbClr val="FFFFFF"/>
                </a:solidFill>
                <a:latin typeface="Arial"/>
                <a:cs typeface="Arial" pitchFamily="34" charset="0"/>
                <a:sym typeface="Arial"/>
                <a:rtl val="0"/>
              </a:rPr>
              <a:t>các nguồn giúp tạo ý tưởng kinh doanh</a:t>
            </a:r>
            <a:endParaRPr lang="en-US" altLang="ko-KR" sz="1600" b="1" kern="0" dirty="0">
              <a:solidFill>
                <a:srgbClr val="FFFFFF"/>
              </a:solidFill>
              <a:latin typeface="Arial"/>
              <a:cs typeface="Arial" pitchFamily="34" charset="0"/>
              <a:sym typeface="Arial"/>
              <a:rtl val="0"/>
            </a:endParaRPr>
          </a:p>
          <a:p>
            <a:pPr algn="ctr" latinLnBrk="1">
              <a:lnSpc>
                <a:spcPct val="150000"/>
              </a:lnSpc>
            </a:pPr>
            <a:endParaRPr lang="en-US" altLang="ko-KR" sz="1050" b="1" kern="0" dirty="0">
              <a:solidFill>
                <a:srgbClr val="FFFF00"/>
              </a:solidFill>
              <a:latin typeface="Arial"/>
              <a:cs typeface="Arial" pitchFamily="34" charset="0"/>
              <a:sym typeface="Arial"/>
              <a:rtl val="0"/>
            </a:endParaRPr>
          </a:p>
        </p:txBody>
      </p:sp>
      <p:sp>
        <p:nvSpPr>
          <p:cNvPr id="41" name="Chevron 40"/>
          <p:cNvSpPr/>
          <p:nvPr/>
        </p:nvSpPr>
        <p:spPr bwMode="auto">
          <a:xfrm>
            <a:off x="3432102" y="3321853"/>
            <a:ext cx="4866946" cy="1076527"/>
          </a:xfrm>
          <a:prstGeom prst="chevron">
            <a:avLst>
              <a:gd name="adj" fmla="val 3404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latinLnBrk="1">
              <a:lnSpc>
                <a:spcPct val="150000"/>
              </a:lnSpc>
            </a:pPr>
            <a:r>
              <a:rPr lang="en-US" altLang="ko-KR" sz="1600" b="1" kern="0">
                <a:solidFill>
                  <a:srgbClr val="FFFFFF"/>
                </a:solidFill>
                <a:latin typeface="Arial"/>
                <a:cs typeface="Arial" pitchFamily="34" charset="0"/>
                <a:sym typeface="Arial"/>
                <a:rtl val="0"/>
              </a:rPr>
              <a:t>Tranh thể hiện sơ đồ </a:t>
            </a:r>
          </a:p>
          <a:p>
            <a:pPr algn="ctr" latinLnBrk="1">
              <a:lnSpc>
                <a:spcPct val="150000"/>
              </a:lnSpc>
            </a:pPr>
            <a:r>
              <a:rPr lang="en-US" altLang="ko-KR" sz="1600" b="1" kern="0">
                <a:solidFill>
                  <a:srgbClr val="FFFFFF"/>
                </a:solidFill>
                <a:latin typeface="Arial"/>
                <a:cs typeface="Arial" pitchFamily="34" charset="0"/>
                <a:sym typeface="Arial"/>
                <a:rtl val="0"/>
              </a:rPr>
              <a:t>các loại hình lạm phát và thất nghiệp</a:t>
            </a:r>
            <a:endParaRPr lang="en-US" altLang="ko-KR" sz="1600" b="1" kern="0" dirty="0" err="1">
              <a:solidFill>
                <a:srgbClr val="FFFFFF"/>
              </a:solidFill>
              <a:latin typeface="Arial"/>
              <a:cs typeface="Arial" pitchFamily="34" charset="0"/>
              <a:sym typeface="Arial"/>
              <a:rtl val="0"/>
            </a:endParaRPr>
          </a:p>
        </p:txBody>
      </p:sp>
      <p:sp>
        <p:nvSpPr>
          <p:cNvPr id="43" name="Chevron 42"/>
          <p:cNvSpPr/>
          <p:nvPr/>
        </p:nvSpPr>
        <p:spPr bwMode="auto">
          <a:xfrm>
            <a:off x="3343863" y="4757114"/>
            <a:ext cx="4955185" cy="1135858"/>
          </a:xfrm>
          <a:prstGeom prst="chevron">
            <a:avLst>
              <a:gd name="adj" fmla="val 3404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latinLnBrk="1">
              <a:lnSpc>
                <a:spcPct val="150000"/>
              </a:lnSpc>
            </a:pPr>
            <a:r>
              <a:rPr lang="en-US" altLang="ko-KR" sz="1600" b="1" kern="0" dirty="0" err="1">
                <a:solidFill>
                  <a:srgbClr val="FFFFFF"/>
                </a:solidFill>
                <a:latin typeface="Arial"/>
                <a:cs typeface="Arial" pitchFamily="34" charset="0"/>
                <a:sym typeface="Arial"/>
                <a:rtl val="0"/>
              </a:rPr>
              <a:t>Thể</a:t>
            </a:r>
            <a:r>
              <a:rPr lang="en-US" altLang="ko-KR" sz="1600" b="1" kern="0" dirty="0">
                <a:solidFill>
                  <a:srgbClr val="FFFFFF"/>
                </a:solidFill>
                <a:latin typeface="Arial"/>
                <a:cs typeface="Arial" pitchFamily="34" charset="0"/>
                <a:sym typeface="Arial"/>
                <a:rtl val="0"/>
              </a:rPr>
              <a:t> </a:t>
            </a:r>
            <a:r>
              <a:rPr lang="en-US" altLang="ko-KR" sz="1600" b="1" kern="0" err="1">
                <a:solidFill>
                  <a:srgbClr val="FFFFFF"/>
                </a:solidFill>
                <a:latin typeface="Arial"/>
                <a:cs typeface="Arial" pitchFamily="34" charset="0"/>
                <a:sym typeface="Arial"/>
                <a:rtl val="0"/>
              </a:rPr>
              <a:t>hiện</a:t>
            </a:r>
            <a:r>
              <a:rPr lang="en-US" altLang="ko-KR" sz="1600" b="1" kern="0">
                <a:solidFill>
                  <a:srgbClr val="FFFFFF"/>
                </a:solidFill>
                <a:latin typeface="Arial"/>
                <a:cs typeface="Arial" pitchFamily="34" charset="0"/>
                <a:sym typeface="Arial"/>
                <a:rtl val="0"/>
              </a:rPr>
              <a:t> sơ đồ  </a:t>
            </a:r>
          </a:p>
          <a:p>
            <a:pPr marL="171450" indent="-171450" algn="ctr" latinLnBrk="1">
              <a:lnSpc>
                <a:spcPct val="150000"/>
              </a:lnSpc>
              <a:buFontTx/>
              <a:buChar char="-"/>
            </a:pPr>
            <a:r>
              <a:rPr lang="en-US" altLang="ko-KR" sz="1600" b="1" kern="0">
                <a:solidFill>
                  <a:srgbClr val="FFFFFF"/>
                </a:solidFill>
                <a:latin typeface="Arial"/>
                <a:cs typeface="Arial" pitchFamily="34" charset="0"/>
                <a:sym typeface="Arial"/>
                <a:rtl val="0"/>
              </a:rPr>
              <a:t>Vai trò của đạo đức kinh doanh</a:t>
            </a:r>
          </a:p>
          <a:p>
            <a:pPr marL="171450" indent="-171450" algn="ctr" latinLnBrk="1">
              <a:lnSpc>
                <a:spcPct val="150000"/>
              </a:lnSpc>
              <a:buFontTx/>
              <a:buChar char="-"/>
            </a:pPr>
            <a:r>
              <a:rPr lang="en-US" altLang="ko-KR" sz="1600" b="1" kern="0">
                <a:solidFill>
                  <a:srgbClr val="FFFFFF"/>
                </a:solidFill>
                <a:latin typeface="Arial"/>
                <a:cs typeface="Arial" pitchFamily="34" charset="0"/>
                <a:sym typeface="Arial"/>
                <a:rtl val="0"/>
              </a:rPr>
              <a:t>Các biểu hiện của đạo đức kinh doanh</a:t>
            </a:r>
            <a:endParaRPr lang="en-US" altLang="ko-KR" sz="1600" b="1" kern="0" dirty="0">
              <a:solidFill>
                <a:srgbClr val="FFFFFF"/>
              </a:solidFill>
              <a:latin typeface="Arial"/>
              <a:cs typeface="Arial" pitchFamily="34" charset="0"/>
              <a:sym typeface="Arial"/>
              <a:rtl val="0"/>
            </a:endParaRPr>
          </a:p>
        </p:txBody>
      </p:sp>
    </p:spTree>
    <p:extLst>
      <p:ext uri="{BB962C8B-B14F-4D97-AF65-F5344CB8AC3E}">
        <p14:creationId xmlns:p14="http://schemas.microsoft.com/office/powerpoint/2010/main" val="153201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 y="-33935"/>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AutoShape 48"/>
          <p:cNvSpPr>
            <a:spLocks noChangeArrowheads="1"/>
          </p:cNvSpPr>
          <p:nvPr/>
        </p:nvSpPr>
        <p:spPr bwMode="gray">
          <a:xfrm>
            <a:off x="2577308" y="1168439"/>
            <a:ext cx="3911627" cy="436723"/>
          </a:xfrm>
          <a:prstGeom prst="roundRect">
            <a:avLst>
              <a:gd name="adj" fmla="val 50000"/>
            </a:avLst>
          </a:prstGeom>
          <a:solidFill>
            <a:schemeClr val="accent4">
              <a:lumMod val="40000"/>
              <a:lumOff val="60000"/>
            </a:schemeClr>
          </a:solidFill>
          <a:ln w="28575" algn="ctr">
            <a:solidFill>
              <a:srgbClr val="00B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B050"/>
                </a:solidFill>
                <a:effectLst/>
                <a:uLnTx/>
                <a:uFillTx/>
                <a:latin typeface="Arial" panose="020B0604020202020204" pitchFamily="34" charset="0"/>
                <a:ea typeface="+mn-ea"/>
                <a:cs typeface="+mn-cs"/>
                <a:sym typeface="Arial"/>
                <a:rtl val="0"/>
              </a:rPr>
              <a:t> </a:t>
            </a:r>
            <a:r>
              <a:rPr kumimoji="0" lang="en-US" altLang="en-US" sz="1500" b="1" i="0" u="none" strike="noStrike" kern="1200" cap="none" spc="0" normalizeH="0" baseline="0" noProof="0">
                <a:ln>
                  <a:noFill/>
                </a:ln>
                <a:solidFill>
                  <a:schemeClr val="accent2">
                    <a:lumMod val="50000"/>
                  </a:schemeClr>
                </a:solidFill>
                <a:effectLst/>
                <a:uLnTx/>
                <a:uFillTx/>
                <a:latin typeface="Arial" panose="020B0604020202020204" pitchFamily="34" charset="0"/>
                <a:ea typeface="+mn-ea"/>
                <a:cs typeface="+mn-cs"/>
                <a:sym typeface="Arial"/>
                <a:rtl val="0"/>
              </a:rPr>
              <a:t>  </a:t>
            </a:r>
            <a:r>
              <a:rPr lang="en-US" altLang="en-US" b="1">
                <a:solidFill>
                  <a:schemeClr val="accent2">
                    <a:lumMod val="50000"/>
                  </a:schemeClr>
                </a:solidFill>
                <a:sym typeface="Arial"/>
                <a:rtl val="0"/>
              </a:rPr>
              <a:t>14</a:t>
            </a:r>
            <a:r>
              <a:rPr kumimoji="0" lang="en-US" altLang="en-US" sz="1800" b="1" i="0" u="none" strike="noStrike" kern="1200" cap="none" spc="0" normalizeH="0" baseline="0" noProof="0">
                <a:ln>
                  <a:noFill/>
                </a:ln>
                <a:solidFill>
                  <a:schemeClr val="accent2">
                    <a:lumMod val="50000"/>
                  </a:schemeClr>
                </a:solidFill>
                <a:effectLst/>
                <a:uLnTx/>
                <a:uFillTx/>
                <a:latin typeface="Arial" panose="020B0604020202020204" pitchFamily="34" charset="0"/>
                <a:ea typeface="+mn-ea"/>
                <a:cs typeface="+mn-cs"/>
                <a:sym typeface="Arial"/>
                <a:rtl val="0"/>
              </a:rPr>
              <a:t>. </a:t>
            </a:r>
            <a:r>
              <a:rPr kumimoji="0" lang="en-US" altLang="en-US" sz="1800" b="1"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mn-cs"/>
                <a:sym typeface="Arial"/>
                <a:rtl val="0"/>
              </a:rPr>
              <a:t>MÔN</a:t>
            </a:r>
            <a:r>
              <a:rPr kumimoji="0" lang="en-US" altLang="en-US" sz="18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mn-cs"/>
                <a:sym typeface="Arial"/>
                <a:rtl val="0"/>
              </a:rPr>
              <a:t> </a:t>
            </a:r>
            <a:r>
              <a:rPr kumimoji="0" lang="en-US" altLang="en-US" sz="1800" b="1"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mn-cs"/>
                <a:sym typeface="Arial"/>
                <a:rtl val="0"/>
              </a:rPr>
              <a:t>GIÁO</a:t>
            </a:r>
            <a:r>
              <a:rPr kumimoji="0" lang="en-US" altLang="en-US" sz="18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mn-cs"/>
                <a:sym typeface="Arial"/>
                <a:rtl val="0"/>
              </a:rPr>
              <a:t> DỤC THỂ CHẤT</a:t>
            </a:r>
          </a:p>
        </p:txBody>
      </p:sp>
      <p:pic>
        <p:nvPicPr>
          <p:cNvPr id="6" name="Picture 5"/>
          <p:cNvPicPr>
            <a:picLocks noChangeAspect="1"/>
          </p:cNvPicPr>
          <p:nvPr/>
        </p:nvPicPr>
        <p:blipFill>
          <a:blip r:embed="rId4"/>
          <a:stretch>
            <a:fillRect/>
          </a:stretch>
        </p:blipFill>
        <p:spPr>
          <a:xfrm>
            <a:off x="6833061" y="39024"/>
            <a:ext cx="815123" cy="718045"/>
          </a:xfrm>
          <a:prstGeom prst="rect">
            <a:avLst/>
          </a:prstGeom>
          <a:scene3d>
            <a:camera prst="orthographicFront"/>
            <a:lightRig rig="threePt" dir="t"/>
          </a:scene3d>
          <a:sp3d extrusionH="76200">
            <a:extrusionClr>
              <a:srgbClr val="FFFFFF"/>
            </a:extrusionClr>
          </a:sp3d>
        </p:spPr>
      </p:pic>
      <p:pic>
        <p:nvPicPr>
          <p:cNvPr id="7" name="Picture 6"/>
          <p:cNvPicPr>
            <a:picLocks noChangeAspect="1"/>
          </p:cNvPicPr>
          <p:nvPr/>
        </p:nvPicPr>
        <p:blipFill>
          <a:blip r:embed="rId5"/>
          <a:stretch>
            <a:fillRect/>
          </a:stretch>
        </p:blipFill>
        <p:spPr>
          <a:xfrm>
            <a:off x="7721793" y="48245"/>
            <a:ext cx="1318176" cy="694043"/>
          </a:xfrm>
          <a:prstGeom prst="rect">
            <a:avLst/>
          </a:prstGeom>
          <a:scene3d>
            <a:camera prst="orthographicFront"/>
            <a:lightRig rig="threePt" dir="t"/>
          </a:scene3d>
          <a:sp3d extrusionH="76200">
            <a:extrusionClr>
              <a:srgbClr val="FFFFFF"/>
            </a:extrusionClr>
          </a:sp3d>
        </p:spPr>
      </p:pic>
      <p:sp>
        <p:nvSpPr>
          <p:cNvPr id="8" name="Freeform 12"/>
          <p:cNvSpPr>
            <a:spLocks/>
          </p:cNvSpPr>
          <p:nvPr/>
        </p:nvSpPr>
        <p:spPr bwMode="auto">
          <a:xfrm>
            <a:off x="2830753" y="3671812"/>
            <a:ext cx="2778838" cy="628295"/>
          </a:xfrm>
          <a:custGeom>
            <a:avLst/>
            <a:gdLst/>
            <a:ahLst/>
            <a:cxnLst>
              <a:cxn ang="0">
                <a:pos x="75" y="125"/>
              </a:cxn>
              <a:cxn ang="0">
                <a:pos x="5" y="18"/>
              </a:cxn>
              <a:cxn ang="0">
                <a:pos x="14" y="0"/>
              </a:cxn>
              <a:cxn ang="0">
                <a:pos x="382" y="0"/>
              </a:cxn>
              <a:cxn ang="0">
                <a:pos x="392" y="6"/>
              </a:cxn>
              <a:cxn ang="0">
                <a:pos x="462" y="113"/>
              </a:cxn>
              <a:cxn ang="0">
                <a:pos x="453" y="131"/>
              </a:cxn>
              <a:cxn ang="0">
                <a:pos x="85" y="131"/>
              </a:cxn>
              <a:cxn ang="0">
                <a:pos x="75" y="125"/>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00B050"/>
          </a:solidFill>
          <a:ln w="9525">
            <a:noFill/>
            <a:round/>
            <a:headEnd/>
            <a:tailEnd/>
          </a:ln>
        </p:spPr>
        <p:txBody>
          <a:bodyPr vert="horz" wrap="square" lIns="109728" tIns="54864" rIns="109728" bIns="54864" numCol="1" anchor="t" anchorCtr="0" compatLnSpc="1">
            <a:prstTxWarp prst="textNoShape">
              <a:avLst/>
            </a:prstTxWarp>
          </a:bodyPr>
          <a:lstStyle/>
          <a:p>
            <a:endParaRPr lang="en-US" sz="2160" kern="0">
              <a:solidFill>
                <a:srgbClr val="000000"/>
              </a:solidFill>
              <a:latin typeface="Arial"/>
              <a:cs typeface="Arial"/>
              <a:sym typeface="Arial"/>
              <a:rtl val="0"/>
            </a:endParaRPr>
          </a:p>
        </p:txBody>
      </p:sp>
      <p:sp>
        <p:nvSpPr>
          <p:cNvPr id="9" name="Freeform 15"/>
          <p:cNvSpPr>
            <a:spLocks/>
          </p:cNvSpPr>
          <p:nvPr/>
        </p:nvSpPr>
        <p:spPr bwMode="auto">
          <a:xfrm>
            <a:off x="5427126" y="3661962"/>
            <a:ext cx="2735977" cy="590887"/>
          </a:xfrm>
          <a:custGeom>
            <a:avLst/>
            <a:gdLst/>
            <a:ahLst/>
            <a:cxnLst>
              <a:cxn ang="0">
                <a:pos x="70" y="123"/>
              </a:cxn>
              <a:cxn ang="0">
                <a:pos x="7" y="27"/>
              </a:cxn>
              <a:cxn ang="0">
                <a:pos x="22" y="0"/>
              </a:cxn>
              <a:cxn ang="0">
                <a:pos x="376" y="0"/>
              </a:cxn>
              <a:cxn ang="0">
                <a:pos x="391" y="8"/>
              </a:cxn>
              <a:cxn ang="0">
                <a:pos x="453" y="104"/>
              </a:cxn>
              <a:cxn ang="0">
                <a:pos x="439" y="131"/>
              </a:cxn>
              <a:cxn ang="0">
                <a:pos x="85" y="131"/>
              </a:cxn>
              <a:cxn ang="0">
                <a:pos x="70" y="123"/>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963334"/>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 name="Oval 47"/>
          <p:cNvSpPr>
            <a:spLocks noChangeArrowheads="1"/>
          </p:cNvSpPr>
          <p:nvPr/>
        </p:nvSpPr>
        <p:spPr bwMode="auto">
          <a:xfrm>
            <a:off x="208475" y="2998426"/>
            <a:ext cx="85645" cy="83933"/>
          </a:xfrm>
          <a:prstGeom prst="ellipse">
            <a:avLst/>
          </a:prstGeom>
          <a:solidFill>
            <a:srgbClr val="0070C0"/>
          </a:solidFill>
          <a:ln w="9525">
            <a:noFill/>
            <a:round/>
            <a:headEnd/>
            <a:tailEnd/>
          </a:ln>
        </p:spPr>
        <p:txBody>
          <a:bodyPr vert="horz" wrap="square" lIns="109728" tIns="54864" rIns="109728" bIns="54864" numCol="1" anchor="t" anchorCtr="0" compatLnSpc="1">
            <a:prstTxWarp prst="textNoShape">
              <a:avLst/>
            </a:prstTxWarp>
          </a:bodyPr>
          <a:lstStyle/>
          <a:p>
            <a:endParaRPr lang="en-US" sz="2160" kern="0">
              <a:solidFill>
                <a:srgbClr val="000000"/>
              </a:solidFill>
              <a:latin typeface="Arial"/>
              <a:cs typeface="Arial"/>
              <a:sym typeface="Arial"/>
              <a:rtl val="0"/>
            </a:endParaRPr>
          </a:p>
        </p:txBody>
      </p:sp>
      <p:sp>
        <p:nvSpPr>
          <p:cNvPr id="11" name="Rectangle 84"/>
          <p:cNvSpPr>
            <a:spLocks noChangeArrowheads="1"/>
          </p:cNvSpPr>
          <p:nvPr/>
        </p:nvSpPr>
        <p:spPr bwMode="auto">
          <a:xfrm>
            <a:off x="5535295" y="3720036"/>
            <a:ext cx="2448777"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1097280" fontAlgn="base">
              <a:spcBef>
                <a:spcPct val="0"/>
              </a:spcBef>
              <a:spcAft>
                <a:spcPct val="0"/>
              </a:spcAft>
            </a:pPr>
            <a:r>
              <a:rPr lang="en-US" sz="1400" b="1" kern="0">
                <a:solidFill>
                  <a:srgbClr val="EEEEEF"/>
                </a:solidFill>
                <a:latin typeface="Open Sans Light" pitchFamily="34" charset="0"/>
                <a:cs typeface="Arial" pitchFamily="34" charset="0"/>
                <a:sym typeface="Arial"/>
                <a:rtl val="0"/>
              </a:rPr>
              <a:t>THIẾT BỊ CÁC MÔN</a:t>
            </a:r>
          </a:p>
          <a:p>
            <a:pPr algn="ctr" defTabSz="1097280" fontAlgn="base">
              <a:spcBef>
                <a:spcPct val="0"/>
              </a:spcBef>
              <a:spcAft>
                <a:spcPct val="0"/>
              </a:spcAft>
            </a:pPr>
            <a:r>
              <a:rPr lang="en-US" sz="1400" b="1" kern="0">
                <a:solidFill>
                  <a:srgbClr val="EEEEEF"/>
                </a:solidFill>
                <a:latin typeface="Open Sans Light" pitchFamily="34" charset="0"/>
                <a:cs typeface="Arial" pitchFamily="34" charset="0"/>
                <a:sym typeface="Arial"/>
                <a:rtl val="0"/>
              </a:rPr>
              <a:t> THỂ THAO KHÁC</a:t>
            </a:r>
            <a:endParaRPr lang="en-US" sz="1400" b="1" kern="0" dirty="0">
              <a:solidFill>
                <a:srgbClr val="000000"/>
              </a:solidFill>
              <a:latin typeface="Arial" pitchFamily="34" charset="0"/>
              <a:cs typeface="Arial" pitchFamily="34" charset="0"/>
              <a:sym typeface="Arial"/>
              <a:rtl val="0"/>
            </a:endParaRPr>
          </a:p>
        </p:txBody>
      </p:sp>
      <p:sp>
        <p:nvSpPr>
          <p:cNvPr id="12" name="Rectangle 87"/>
          <p:cNvSpPr>
            <a:spLocks noChangeArrowheads="1"/>
          </p:cNvSpPr>
          <p:nvPr/>
        </p:nvSpPr>
        <p:spPr bwMode="auto">
          <a:xfrm>
            <a:off x="3215790" y="3755342"/>
            <a:ext cx="2020196" cy="4616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1097280" fontAlgn="base">
              <a:lnSpc>
                <a:spcPts val="1800"/>
              </a:lnSpc>
              <a:spcBef>
                <a:spcPct val="0"/>
              </a:spcBef>
              <a:spcAft>
                <a:spcPct val="0"/>
              </a:spcAft>
            </a:pPr>
            <a:r>
              <a:rPr lang="en-US" sz="1300" b="1" kern="0">
                <a:solidFill>
                  <a:srgbClr val="EEEEEF"/>
                </a:solidFill>
                <a:latin typeface="Open Sans Light" pitchFamily="34" charset="0"/>
                <a:cs typeface="Arial" pitchFamily="34" charset="0"/>
                <a:sym typeface="Arial"/>
                <a:rtl val="0"/>
              </a:rPr>
              <a:t>DỤNG CỤ, THIẾT BỊ DẠY HỌC MÔN TT TỰ CHỌN</a:t>
            </a:r>
            <a:endParaRPr lang="en-US" sz="1300" b="1" kern="0" dirty="0">
              <a:solidFill>
                <a:srgbClr val="EEEEEF"/>
              </a:solidFill>
              <a:latin typeface="Open Sans Light" pitchFamily="34" charset="0"/>
              <a:cs typeface="Arial" pitchFamily="34" charset="0"/>
              <a:sym typeface="Arial"/>
              <a:rtl val="0"/>
            </a:endParaRPr>
          </a:p>
        </p:txBody>
      </p:sp>
      <p:sp>
        <p:nvSpPr>
          <p:cNvPr id="13" name="Freeform 11"/>
          <p:cNvSpPr>
            <a:spLocks/>
          </p:cNvSpPr>
          <p:nvPr/>
        </p:nvSpPr>
        <p:spPr bwMode="auto">
          <a:xfrm>
            <a:off x="201860" y="3674211"/>
            <a:ext cx="2850785" cy="625895"/>
          </a:xfrm>
          <a:custGeom>
            <a:avLst/>
            <a:gdLst/>
            <a:ahLst/>
            <a:cxnLst>
              <a:cxn ang="0">
                <a:pos x="75" y="125"/>
              </a:cxn>
              <a:cxn ang="0">
                <a:pos x="5" y="18"/>
              </a:cxn>
              <a:cxn ang="0">
                <a:pos x="14" y="0"/>
              </a:cxn>
              <a:cxn ang="0">
                <a:pos x="382" y="0"/>
              </a:cxn>
              <a:cxn ang="0">
                <a:pos x="392" y="6"/>
              </a:cxn>
              <a:cxn ang="0">
                <a:pos x="462" y="113"/>
              </a:cxn>
              <a:cxn ang="0">
                <a:pos x="453" y="131"/>
              </a:cxn>
              <a:cxn ang="0">
                <a:pos x="85" y="131"/>
              </a:cxn>
              <a:cxn ang="0">
                <a:pos x="75" y="125"/>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3A81BA"/>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defTabSz="914400" eaLnBrk="1" fontAlgn="auto" latinLnBrk="0" hangingPunct="1">
              <a:lnSpc>
                <a:spcPts val="2000"/>
              </a:lnSpc>
              <a:spcBef>
                <a:spcPts val="0"/>
              </a:spcBef>
              <a:spcAft>
                <a:spcPts val="0"/>
              </a:spcAft>
              <a:buClrTx/>
              <a:buSzTx/>
              <a:buFontTx/>
              <a:buNone/>
              <a:tabLst/>
              <a:defRPr/>
            </a:pPr>
            <a:endParaRPr kumimoji="0" lang="en-US" sz="2160" b="0" i="0" u="none" strike="noStrike" kern="0" cap="none" spc="0" normalizeH="0" baseline="0" noProof="0" dirty="0">
              <a:ln>
                <a:noFill/>
              </a:ln>
              <a:solidFill>
                <a:srgbClr val="000000"/>
              </a:solidFill>
              <a:effectLst/>
              <a:uLnTx/>
              <a:uFillTx/>
              <a:latin typeface="Arial"/>
              <a:cs typeface="Arial"/>
              <a:sym typeface="Arial"/>
              <a:rtl val="0"/>
            </a:endParaRPr>
          </a:p>
        </p:txBody>
      </p:sp>
      <p:sp>
        <p:nvSpPr>
          <p:cNvPr id="14" name="Rectangle 83"/>
          <p:cNvSpPr>
            <a:spLocks noChangeArrowheads="1"/>
          </p:cNvSpPr>
          <p:nvPr/>
        </p:nvSpPr>
        <p:spPr bwMode="auto">
          <a:xfrm>
            <a:off x="527903" y="3864857"/>
            <a:ext cx="2119122"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1097280" fontAlgn="base">
              <a:spcBef>
                <a:spcPct val="0"/>
              </a:spcBef>
              <a:spcAft>
                <a:spcPct val="0"/>
              </a:spcAft>
            </a:pPr>
            <a:r>
              <a:rPr lang="en-US" sz="1200" b="1" kern="0">
                <a:solidFill>
                  <a:srgbClr val="EEEEEF"/>
                </a:solidFill>
                <a:latin typeface="Open Sans Light" pitchFamily="34" charset="0"/>
                <a:cs typeface="Arial" pitchFamily="34" charset="0"/>
                <a:sym typeface="Arial"/>
                <a:rtl val="0"/>
              </a:rPr>
              <a:t>THIẾT BỊ DÙNG CHUNG</a:t>
            </a:r>
            <a:endParaRPr lang="en-US" sz="1200" b="1" kern="0" dirty="0">
              <a:solidFill>
                <a:srgbClr val="000000"/>
              </a:solidFill>
              <a:latin typeface="Arial" pitchFamily="34" charset="0"/>
              <a:cs typeface="Arial" pitchFamily="34" charset="0"/>
              <a:sym typeface="Arial"/>
              <a:rtl val="0"/>
            </a:endParaRPr>
          </a:p>
        </p:txBody>
      </p:sp>
      <p:cxnSp>
        <p:nvCxnSpPr>
          <p:cNvPr id="15" name="Straight Connector 14"/>
          <p:cNvCxnSpPr/>
          <p:nvPr/>
        </p:nvCxnSpPr>
        <p:spPr>
          <a:xfrm>
            <a:off x="244671" y="3069626"/>
            <a:ext cx="0" cy="650879"/>
          </a:xfrm>
          <a:prstGeom prst="line">
            <a:avLst/>
          </a:prstGeom>
          <a:noFill/>
          <a:ln w="9525" cap="flat" cmpd="sng" algn="ctr">
            <a:solidFill>
              <a:srgbClr val="3A81BA">
                <a:shade val="95000"/>
                <a:satMod val="105000"/>
              </a:srgbClr>
            </a:solidFill>
            <a:prstDash val="solid"/>
          </a:ln>
          <a:effectLst/>
        </p:spPr>
      </p:cxnSp>
      <p:sp>
        <p:nvSpPr>
          <p:cNvPr id="16" name="Oval 47"/>
          <p:cNvSpPr>
            <a:spLocks noChangeArrowheads="1"/>
          </p:cNvSpPr>
          <p:nvPr/>
        </p:nvSpPr>
        <p:spPr bwMode="auto">
          <a:xfrm>
            <a:off x="3216139" y="4643379"/>
            <a:ext cx="85645" cy="83933"/>
          </a:xfrm>
          <a:prstGeom prst="ellipse">
            <a:avLst/>
          </a:prstGeom>
          <a:solidFill>
            <a:srgbClr val="00B050"/>
          </a:solidFill>
          <a:ln w="9525">
            <a:noFill/>
            <a:round/>
            <a:headEnd/>
            <a:tailEnd/>
          </a:ln>
        </p:spPr>
        <p:txBody>
          <a:bodyPr vert="horz" wrap="square" lIns="109728" tIns="54864" rIns="109728" bIns="54864" numCol="1" anchor="t" anchorCtr="0" compatLnSpc="1">
            <a:prstTxWarp prst="textNoShape">
              <a:avLst/>
            </a:prstTxWarp>
          </a:bodyPr>
          <a:lstStyle/>
          <a:p>
            <a:endParaRPr lang="en-US" sz="2160" kern="0">
              <a:solidFill>
                <a:srgbClr val="000000"/>
              </a:solidFill>
              <a:latin typeface="Arial"/>
              <a:cs typeface="Arial"/>
              <a:sym typeface="Arial"/>
              <a:rtl val="0"/>
            </a:endParaRPr>
          </a:p>
        </p:txBody>
      </p:sp>
      <p:sp>
        <p:nvSpPr>
          <p:cNvPr id="17" name="Rectangle 16"/>
          <p:cNvSpPr/>
          <p:nvPr/>
        </p:nvSpPr>
        <p:spPr>
          <a:xfrm>
            <a:off x="5492824" y="2131361"/>
            <a:ext cx="3657315" cy="1477328"/>
          </a:xfrm>
          <a:prstGeom prst="rect">
            <a:avLst/>
          </a:prstGeom>
        </p:spPr>
        <p:txBody>
          <a:bodyPr wrap="square">
            <a:spAutoFit/>
          </a:bodyPr>
          <a:lstStyle/>
          <a:p>
            <a:pPr>
              <a:lnSpc>
                <a:spcPts val="1600"/>
              </a:lnSpc>
              <a:spcAft>
                <a:spcPts val="300"/>
              </a:spcAft>
            </a:pPr>
            <a:r>
              <a:rPr lang="en-US" sz="1300" b="1" kern="0">
                <a:solidFill>
                  <a:srgbClr val="963334"/>
                </a:solidFill>
                <a:latin typeface="Arial"/>
                <a:cs typeface="Arial"/>
                <a:sym typeface="Arial"/>
                <a:rtl val="0"/>
              </a:rPr>
              <a:t>- Trụ đấm, đá; Đích đấm, đá, Thiết bị bảo hộ</a:t>
            </a:r>
            <a:endParaRPr lang="en-US" sz="1300" b="1" kern="0" dirty="0">
              <a:solidFill>
                <a:srgbClr val="963334"/>
              </a:solidFill>
              <a:latin typeface="Arial"/>
              <a:cs typeface="Arial"/>
              <a:sym typeface="Arial"/>
              <a:rtl val="0"/>
            </a:endParaRPr>
          </a:p>
          <a:p>
            <a:pPr>
              <a:lnSpc>
                <a:spcPts val="1600"/>
              </a:lnSpc>
              <a:spcAft>
                <a:spcPts val="300"/>
              </a:spcAft>
            </a:pPr>
            <a:r>
              <a:rPr lang="en-US" sz="1300" b="1" kern="0">
                <a:solidFill>
                  <a:srgbClr val="963334"/>
                </a:solidFill>
                <a:latin typeface="Arial"/>
                <a:cs typeface="Arial"/>
                <a:sym typeface="Arial"/>
                <a:rtl val="0"/>
              </a:rPr>
              <a:t>- Thảm xốp; Gậy; Bàn cờ, quân cờ; bàn và quân cờ treo tường; Phao bơi, Xào cứu hộ;</a:t>
            </a:r>
            <a:endParaRPr lang="en-US" sz="1300" b="1" kern="0" dirty="0">
              <a:solidFill>
                <a:srgbClr val="963334"/>
              </a:solidFill>
              <a:latin typeface="Arial"/>
              <a:cs typeface="Arial"/>
              <a:sym typeface="Arial"/>
              <a:rtl val="0"/>
            </a:endParaRPr>
          </a:p>
          <a:p>
            <a:pPr>
              <a:lnSpc>
                <a:spcPts val="1600"/>
              </a:lnSpc>
              <a:spcAft>
                <a:spcPts val="300"/>
              </a:spcAft>
            </a:pPr>
            <a:r>
              <a:rPr lang="en-US" sz="1300" b="1" kern="0">
                <a:solidFill>
                  <a:srgbClr val="963334"/>
                </a:solidFill>
                <a:latin typeface="Arial"/>
                <a:cs typeface="Arial"/>
                <a:sym typeface="Arial"/>
                <a:rtl val="0"/>
              </a:rPr>
              <a:t>- Phao cứu sinh; Dây kéo co; </a:t>
            </a:r>
            <a:endParaRPr lang="en-US" sz="1300" b="1" kern="0" dirty="0">
              <a:solidFill>
                <a:srgbClr val="963334"/>
              </a:solidFill>
              <a:latin typeface="Arial"/>
              <a:cs typeface="Arial"/>
              <a:sym typeface="Arial"/>
              <a:rtl val="0"/>
            </a:endParaRPr>
          </a:p>
          <a:p>
            <a:pPr>
              <a:lnSpc>
                <a:spcPts val="1600"/>
              </a:lnSpc>
              <a:spcAft>
                <a:spcPts val="300"/>
              </a:spcAft>
            </a:pPr>
            <a:r>
              <a:rPr lang="en-US" sz="1300" b="1" kern="0">
                <a:solidFill>
                  <a:srgbClr val="963334"/>
                </a:solidFill>
                <a:latin typeface="Arial"/>
                <a:cs typeface="Arial"/>
                <a:sym typeface="Arial"/>
                <a:rtl val="0"/>
              </a:rPr>
              <a:t>- Thiết bị âm thanh đa năng di động.</a:t>
            </a:r>
            <a:endParaRPr lang="en-US" sz="1300" b="1" kern="0" dirty="0">
              <a:solidFill>
                <a:srgbClr val="963334"/>
              </a:solidFill>
              <a:latin typeface="Arial"/>
              <a:cs typeface="Arial"/>
              <a:sym typeface="Arial"/>
              <a:rtl val="0"/>
            </a:endParaRPr>
          </a:p>
          <a:p>
            <a:pPr>
              <a:lnSpc>
                <a:spcPts val="1600"/>
              </a:lnSpc>
              <a:spcAft>
                <a:spcPts val="300"/>
              </a:spcAft>
            </a:pPr>
            <a:r>
              <a:rPr lang="en-US" sz="1300" b="1" kern="0">
                <a:solidFill>
                  <a:srgbClr val="963334"/>
                </a:solidFill>
                <a:latin typeface="Arial"/>
                <a:cs typeface="Arial"/>
                <a:sym typeface="Arial"/>
                <a:rtl val="0"/>
              </a:rPr>
              <a:t>- Gậy Golf; Bóng golf; Lưới chắn bóng.</a:t>
            </a:r>
            <a:endParaRPr lang="en-US" sz="1300" b="1" kern="0" dirty="0">
              <a:solidFill>
                <a:srgbClr val="963334"/>
              </a:solidFill>
              <a:latin typeface="Arial"/>
              <a:cs typeface="Arial"/>
              <a:sym typeface="Arial"/>
              <a:rtl val="0"/>
            </a:endParaRPr>
          </a:p>
        </p:txBody>
      </p:sp>
      <p:cxnSp>
        <p:nvCxnSpPr>
          <p:cNvPr id="18" name="Straight Connector 17"/>
          <p:cNvCxnSpPr/>
          <p:nvPr/>
        </p:nvCxnSpPr>
        <p:spPr>
          <a:xfrm>
            <a:off x="3250870" y="3996953"/>
            <a:ext cx="0" cy="650879"/>
          </a:xfrm>
          <a:prstGeom prst="line">
            <a:avLst/>
          </a:prstGeom>
          <a:noFill/>
          <a:ln w="9525" cap="flat" cmpd="sng" algn="ctr">
            <a:solidFill>
              <a:srgbClr val="00B050"/>
            </a:solidFill>
            <a:prstDash val="solid"/>
          </a:ln>
          <a:effectLst/>
        </p:spPr>
      </p:cxnSp>
      <p:sp>
        <p:nvSpPr>
          <p:cNvPr id="19" name="Oval 47"/>
          <p:cNvSpPr>
            <a:spLocks noChangeArrowheads="1"/>
          </p:cNvSpPr>
          <p:nvPr/>
        </p:nvSpPr>
        <p:spPr bwMode="auto">
          <a:xfrm>
            <a:off x="5461403" y="2978705"/>
            <a:ext cx="85645" cy="83933"/>
          </a:xfrm>
          <a:prstGeom prst="ellipse">
            <a:avLst/>
          </a:prstGeom>
          <a:solidFill>
            <a:srgbClr val="963334"/>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000000"/>
              </a:solidFill>
              <a:effectLst/>
              <a:uLnTx/>
              <a:uFillTx/>
              <a:latin typeface="Arial"/>
              <a:cs typeface="Arial"/>
              <a:sym typeface="Arial"/>
              <a:rtl val="0"/>
            </a:endParaRPr>
          </a:p>
        </p:txBody>
      </p:sp>
      <p:cxnSp>
        <p:nvCxnSpPr>
          <p:cNvPr id="20" name="Straight Connector 19"/>
          <p:cNvCxnSpPr/>
          <p:nvPr/>
        </p:nvCxnSpPr>
        <p:spPr>
          <a:xfrm>
            <a:off x="5497002" y="3049905"/>
            <a:ext cx="0" cy="650879"/>
          </a:xfrm>
          <a:prstGeom prst="line">
            <a:avLst/>
          </a:prstGeom>
          <a:noFill/>
          <a:ln w="9525" cap="flat" cmpd="sng" algn="ctr">
            <a:solidFill>
              <a:srgbClr val="C00000"/>
            </a:solidFill>
            <a:prstDash val="solid"/>
          </a:ln>
          <a:effectLst/>
        </p:spPr>
      </p:cxnSp>
      <p:sp>
        <p:nvSpPr>
          <p:cNvPr id="21" name="Rectangle 20"/>
          <p:cNvSpPr/>
          <p:nvPr/>
        </p:nvSpPr>
        <p:spPr>
          <a:xfrm>
            <a:off x="3270875" y="4527142"/>
            <a:ext cx="5598631" cy="1554272"/>
          </a:xfrm>
          <a:prstGeom prst="rect">
            <a:avLst/>
          </a:prstGeom>
        </p:spPr>
        <p:txBody>
          <a:bodyPr wrap="square">
            <a:spAutoFit/>
          </a:bodyPr>
          <a:lstStyle/>
          <a:p>
            <a:pPr>
              <a:lnSpc>
                <a:spcPts val="1800"/>
              </a:lnSpc>
              <a:spcAft>
                <a:spcPts val="300"/>
              </a:spcAft>
            </a:pPr>
            <a:r>
              <a:rPr lang="en-US" sz="1300" b="1" kern="0">
                <a:solidFill>
                  <a:srgbClr val="00B050"/>
                </a:solidFill>
                <a:latin typeface="Arial"/>
                <a:cs typeface="Arial"/>
                <a:sym typeface="Arial"/>
                <a:rtl val="0"/>
              </a:rPr>
              <a:t>- Bàn đạp xuất phát; Dây đích; Ván giậm nhảy xa; Dụng cụ xới cát;</a:t>
            </a:r>
            <a:endParaRPr lang="en-US" sz="1300" b="1" kern="0" dirty="0">
              <a:solidFill>
                <a:srgbClr val="00B050"/>
              </a:solidFill>
              <a:latin typeface="Arial"/>
              <a:cs typeface="Arial"/>
              <a:sym typeface="Arial"/>
              <a:rtl val="0"/>
            </a:endParaRPr>
          </a:p>
          <a:p>
            <a:pPr>
              <a:lnSpc>
                <a:spcPts val="1800"/>
              </a:lnSpc>
              <a:spcAft>
                <a:spcPts val="300"/>
              </a:spcAft>
            </a:pPr>
            <a:r>
              <a:rPr lang="en-US" sz="1300" b="1" kern="0">
                <a:solidFill>
                  <a:srgbClr val="00B050"/>
                </a:solidFill>
                <a:latin typeface="Arial"/>
                <a:cs typeface="Arial"/>
                <a:sym typeface="Arial"/>
                <a:rtl val="0"/>
              </a:rPr>
              <a:t>- Cột nhảy cao; Xà nhảy cao; Đệm nhảy cao; Quả tạ nam; Quả tạ nữ;</a:t>
            </a:r>
            <a:endParaRPr lang="en-US" sz="1300" b="1" kern="0" dirty="0">
              <a:solidFill>
                <a:srgbClr val="00B050"/>
              </a:solidFill>
              <a:latin typeface="Arial"/>
              <a:cs typeface="Arial"/>
              <a:sym typeface="Arial"/>
              <a:rtl val="0"/>
            </a:endParaRPr>
          </a:p>
          <a:p>
            <a:pPr>
              <a:lnSpc>
                <a:spcPts val="1800"/>
              </a:lnSpc>
              <a:spcAft>
                <a:spcPts val="300"/>
              </a:spcAft>
            </a:pPr>
            <a:r>
              <a:rPr lang="en-US" sz="1300" b="1" kern="0">
                <a:solidFill>
                  <a:srgbClr val="00B050"/>
                </a:solidFill>
                <a:latin typeface="Arial"/>
                <a:cs typeface="Arial"/>
                <a:sym typeface="Arial"/>
                <a:rtl val="0"/>
              </a:rPr>
              <a:t>- Quả bóng đá; Cầu môn, lưới; Quả bóng rổ; Cột, bảng; Quả bóng chuyền; Cột, lưới; Quả bóng bàn; Vợt, Bàn, lưới; Quả bóng ném; Cầu môn, lưới; Quả bóng tenis; Vợt, lưới, quả cầu đá; Cầu lông, Cầu mây; Cột, lưới.</a:t>
            </a:r>
            <a:endParaRPr lang="en-US" sz="1300" b="1" kern="0" dirty="0">
              <a:solidFill>
                <a:srgbClr val="00B050"/>
              </a:solidFill>
              <a:latin typeface="Arial"/>
              <a:cs typeface="Arial"/>
              <a:sym typeface="Arial"/>
              <a:rtl val="0"/>
            </a:endParaRPr>
          </a:p>
        </p:txBody>
      </p:sp>
      <p:sp>
        <p:nvSpPr>
          <p:cNvPr id="22" name="Rectangle 21"/>
          <p:cNvSpPr/>
          <p:nvPr/>
        </p:nvSpPr>
        <p:spPr>
          <a:xfrm>
            <a:off x="287483" y="2244747"/>
            <a:ext cx="4608608" cy="1131079"/>
          </a:xfrm>
          <a:prstGeom prst="rect">
            <a:avLst/>
          </a:prstGeom>
        </p:spPr>
        <p:txBody>
          <a:bodyPr wrap="square">
            <a:spAutoFit/>
          </a:bodyPr>
          <a:lstStyle/>
          <a:p>
            <a:pPr>
              <a:lnSpc>
                <a:spcPts val="1800"/>
              </a:lnSpc>
              <a:spcAft>
                <a:spcPts val="300"/>
              </a:spcAft>
            </a:pPr>
            <a:r>
              <a:rPr lang="en-US" sz="1300" b="1" kern="0">
                <a:solidFill>
                  <a:srgbClr val="0070C0"/>
                </a:solidFill>
                <a:latin typeface="Arial"/>
                <a:cs typeface="Arial"/>
                <a:sym typeface="Arial"/>
                <a:rtl val="0"/>
              </a:rPr>
              <a:t>- Đồng hồ bấm giây; còi; Thước dây;</a:t>
            </a:r>
            <a:endParaRPr lang="en-US" sz="1300" b="1" kern="0" dirty="0">
              <a:solidFill>
                <a:srgbClr val="0070C0"/>
              </a:solidFill>
              <a:latin typeface="Arial"/>
              <a:cs typeface="Arial"/>
              <a:sym typeface="Arial"/>
              <a:rtl val="0"/>
            </a:endParaRPr>
          </a:p>
          <a:p>
            <a:pPr>
              <a:lnSpc>
                <a:spcPts val="1800"/>
              </a:lnSpc>
              <a:spcAft>
                <a:spcPts val="300"/>
              </a:spcAft>
            </a:pPr>
            <a:r>
              <a:rPr lang="en-US" sz="1300" b="1" kern="0">
                <a:solidFill>
                  <a:srgbClr val="0070C0"/>
                </a:solidFill>
                <a:latin typeface="Arial"/>
                <a:cs typeface="Arial"/>
                <a:sym typeface="Arial"/>
                <a:rtl val="0"/>
              </a:rPr>
              <a:t>- Biển lật số; Nấm thể thao; Bơm; </a:t>
            </a:r>
          </a:p>
          <a:p>
            <a:pPr>
              <a:lnSpc>
                <a:spcPts val="1800"/>
              </a:lnSpc>
              <a:spcAft>
                <a:spcPts val="300"/>
              </a:spcAft>
            </a:pPr>
            <a:r>
              <a:rPr lang="en-US" sz="1300" b="1" kern="0">
                <a:solidFill>
                  <a:srgbClr val="0070C0"/>
                </a:solidFill>
                <a:latin typeface="Arial"/>
                <a:cs typeface="Arial"/>
                <a:sym typeface="Arial"/>
                <a:rtl val="0"/>
              </a:rPr>
              <a:t>- Bóng nhồi, dây kéo co; Xà đơn; Xà kép;</a:t>
            </a:r>
            <a:endParaRPr lang="en-US" sz="1300" b="1" kern="0" dirty="0">
              <a:solidFill>
                <a:srgbClr val="0070C0"/>
              </a:solidFill>
              <a:latin typeface="Arial"/>
              <a:cs typeface="Arial"/>
              <a:sym typeface="Arial"/>
              <a:rtl val="0"/>
            </a:endParaRPr>
          </a:p>
          <a:p>
            <a:pPr>
              <a:lnSpc>
                <a:spcPts val="1800"/>
              </a:lnSpc>
              <a:spcAft>
                <a:spcPts val="300"/>
              </a:spcAft>
            </a:pPr>
            <a:r>
              <a:rPr lang="en-US" sz="1300" b="1" kern="0">
                <a:solidFill>
                  <a:srgbClr val="0070C0"/>
                </a:solidFill>
                <a:latin typeface="Arial"/>
                <a:cs typeface="Arial"/>
                <a:sym typeface="Arial"/>
                <a:rtl val="0"/>
              </a:rPr>
              <a:t>- Dây nhảy cá nhân; dây nhảy tập thể; Cờ lệnh thể thao.</a:t>
            </a:r>
            <a:endParaRPr lang="en-US" sz="1300" b="1" kern="0" dirty="0">
              <a:solidFill>
                <a:srgbClr val="0070C0"/>
              </a:solidFill>
              <a:latin typeface="Arial"/>
              <a:cs typeface="Arial"/>
              <a:sym typeface="Arial"/>
              <a:rtl val="0"/>
            </a:endParaRPr>
          </a:p>
        </p:txBody>
      </p:sp>
    </p:spTree>
    <p:extLst>
      <p:ext uri="{BB962C8B-B14F-4D97-AF65-F5344CB8AC3E}">
        <p14:creationId xmlns:p14="http://schemas.microsoft.com/office/powerpoint/2010/main" val="5272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5" y="-3463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hape 267"/>
          <p:cNvSpPr/>
          <p:nvPr/>
        </p:nvSpPr>
        <p:spPr>
          <a:xfrm>
            <a:off x="1793775" y="3058740"/>
            <a:ext cx="1648025" cy="1596388"/>
          </a:xfrm>
          <a:prstGeom prst="ellipse">
            <a:avLst/>
          </a:prstGeom>
          <a:noFill/>
          <a:ln w="76200" cap="flat" cmpd="sng">
            <a:solidFill>
              <a:srgbClr val="57A7B5">
                <a:lumMod val="60000"/>
                <a:lumOff val="40000"/>
              </a:srgbClr>
            </a:solidFill>
            <a:prstDash val="solid"/>
            <a:round/>
            <a:headEnd type="none" w="med" len="med"/>
            <a:tailEnd type="none" w="med" len="med"/>
          </a:ln>
        </p:spPr>
        <p:txBody>
          <a:bodyPr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 sz="1400" b="1" kern="0">
                <a:solidFill>
                  <a:srgbClr val="3A81BA"/>
                </a:solidFill>
                <a:latin typeface="Droid Serif"/>
                <a:ea typeface="Droid Serif"/>
                <a:cs typeface="Droid Serif"/>
                <a:sym typeface="Droid Serif"/>
                <a:rtl val="0"/>
              </a:rPr>
              <a:t>Về các nhóm ngành: Quản lí, kỹ thuật, n/c, nghệ thuật, nv,…</a:t>
            </a:r>
            <a:endParaRPr kumimoji="0" lang="en" sz="1400" b="1" i="0" u="none" strike="noStrike" kern="0" cap="none" spc="0" normalizeH="0" baseline="0" noProof="0" dirty="0">
              <a:ln>
                <a:noFill/>
              </a:ln>
              <a:solidFill>
                <a:srgbClr val="3A81BA"/>
              </a:solidFill>
              <a:effectLst/>
              <a:uLnTx/>
              <a:uFillTx/>
              <a:latin typeface="Droid Serif"/>
              <a:ea typeface="Droid Serif"/>
              <a:cs typeface="Droid Serif"/>
              <a:sym typeface="Droid Serif"/>
              <a:rtl val="0"/>
            </a:endParaRPr>
          </a:p>
        </p:txBody>
      </p:sp>
      <p:sp>
        <p:nvSpPr>
          <p:cNvPr id="10" name="Shape 268"/>
          <p:cNvSpPr/>
          <p:nvPr/>
        </p:nvSpPr>
        <p:spPr>
          <a:xfrm>
            <a:off x="264026" y="3058740"/>
            <a:ext cx="1648025" cy="1596388"/>
          </a:xfrm>
          <a:prstGeom prst="ellipse">
            <a:avLst/>
          </a:prstGeom>
          <a:noFill/>
          <a:ln w="76200" cap="flat" cmpd="sng">
            <a:solidFill>
              <a:srgbClr val="5E9B54"/>
            </a:solidFill>
            <a:prstDash val="solid"/>
            <a:round/>
            <a:headEnd type="none" w="med" len="med"/>
            <a:tailEnd type="none" w="med" len="med"/>
          </a:ln>
        </p:spPr>
        <p:txBody>
          <a:bodyPr lIns="91425" tIns="91425" rIns="91425" bIns="91425" anchor="ctr" anchorCtr="0">
            <a:noAutofit/>
          </a:bodyPr>
          <a:lstStyle/>
          <a:p>
            <a:pPr algn="ctr"/>
            <a:r>
              <a:rPr lang="en" sz="1400" b="1" kern="0" dirty="0">
                <a:solidFill>
                  <a:srgbClr val="5E9B54"/>
                </a:solidFill>
                <a:latin typeface="Droid Serif"/>
                <a:ea typeface="Droid Serif"/>
                <a:cs typeface="Droid Serif"/>
                <a:sym typeface="Droid Serif"/>
                <a:rtl val="0"/>
              </a:rPr>
              <a:t>Bộ tranh </a:t>
            </a:r>
            <a:r>
              <a:rPr lang="en" sz="1400" b="1" kern="0">
                <a:solidFill>
                  <a:srgbClr val="5E9B54"/>
                </a:solidFill>
                <a:latin typeface="Droid Serif"/>
                <a:ea typeface="Droid Serif"/>
                <a:cs typeface="Droid Serif"/>
                <a:sym typeface="Droid Serif"/>
                <a:rtl val="0"/>
              </a:rPr>
              <a:t>về các nhóm nghề cơ bản</a:t>
            </a:r>
            <a:endParaRPr lang="en" sz="1400" b="1" kern="0" dirty="0">
              <a:solidFill>
                <a:srgbClr val="5E9B54"/>
              </a:solidFill>
              <a:latin typeface="Droid Serif"/>
              <a:ea typeface="Droid Serif"/>
              <a:cs typeface="Droid Serif"/>
              <a:sym typeface="Droid Serif"/>
              <a:rtl val="0"/>
            </a:endParaRPr>
          </a:p>
          <a:p>
            <a:pPr algn="ctr"/>
            <a:r>
              <a:rPr lang="en" sz="1400" b="1" kern="0">
                <a:solidFill>
                  <a:srgbClr val="5E9B54"/>
                </a:solidFill>
                <a:latin typeface="Droid Serif"/>
                <a:ea typeface="Droid Serif"/>
                <a:cs typeface="Droid Serif"/>
                <a:sym typeface="Droid Serif"/>
                <a:rtl val="0"/>
              </a:rPr>
              <a:t>(01 bộ/lớp)</a:t>
            </a:r>
            <a:endParaRPr lang="en" sz="1400" b="1" kern="0" dirty="0">
              <a:solidFill>
                <a:srgbClr val="5E9B54"/>
              </a:solidFill>
              <a:latin typeface="Droid Serif"/>
              <a:ea typeface="Droid Serif"/>
              <a:cs typeface="Droid Serif"/>
              <a:sym typeface="Droid Serif"/>
              <a:rtl val="0"/>
            </a:endParaRPr>
          </a:p>
        </p:txBody>
      </p:sp>
      <p:sp>
        <p:nvSpPr>
          <p:cNvPr id="11" name="Shape 269"/>
          <p:cNvSpPr/>
          <p:nvPr/>
        </p:nvSpPr>
        <p:spPr>
          <a:xfrm>
            <a:off x="3300771" y="3058740"/>
            <a:ext cx="1648025" cy="1596388"/>
          </a:xfrm>
          <a:prstGeom prst="ellipse">
            <a:avLst/>
          </a:prstGeom>
          <a:noFill/>
          <a:ln w="76200" cap="flat" cmpd="sng">
            <a:solidFill>
              <a:srgbClr val="D89F39">
                <a:lumMod val="60000"/>
                <a:lumOff val="40000"/>
              </a:srgbClr>
            </a:solidFill>
            <a:prstDash val="solid"/>
            <a:round/>
            <a:headEnd type="none" w="med" len="med"/>
            <a:tailEnd type="none" w="med" len="med"/>
          </a:ln>
        </p:spPr>
        <p:txBody>
          <a:bodyPr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400" b="1" i="0" u="none" strike="noStrike" kern="0" cap="none" spc="0" normalizeH="0" baseline="0" noProof="0">
                <a:ln>
                  <a:noFill/>
                </a:ln>
                <a:solidFill>
                  <a:srgbClr val="D89F39"/>
                </a:solidFill>
                <a:effectLst/>
                <a:uLnTx/>
                <a:uFillTx/>
                <a:latin typeface="Droid Serif"/>
                <a:ea typeface="Droid Serif"/>
                <a:cs typeface="Droid Serif"/>
                <a:sym typeface="Droid Serif"/>
                <a:rtl val="0"/>
              </a:rPr>
              <a:t>Bộ học</a:t>
            </a:r>
            <a:r>
              <a:rPr kumimoji="0" lang="en" sz="1400" b="1" i="0" u="none" strike="noStrike" kern="0" cap="none" spc="0" normalizeH="0" noProof="0">
                <a:ln>
                  <a:noFill/>
                </a:ln>
                <a:solidFill>
                  <a:srgbClr val="D89F39"/>
                </a:solidFill>
                <a:effectLst/>
                <a:uLnTx/>
                <a:uFillTx/>
                <a:latin typeface="Droid Serif"/>
                <a:ea typeface="Droid Serif"/>
                <a:cs typeface="Droid Serif"/>
                <a:sym typeface="Droid Serif"/>
                <a:rtl val="0"/>
              </a:rPr>
              <a:t> liệu điện tử hỗ trợ giáo viên</a:t>
            </a:r>
            <a:endParaRPr kumimoji="0" lang="en" sz="1400" b="1" i="0" u="none" strike="noStrike" kern="0" cap="none" spc="0" normalizeH="0" baseline="0" noProof="0" dirty="0">
              <a:ln>
                <a:noFill/>
              </a:ln>
              <a:solidFill>
                <a:srgbClr val="D89F39"/>
              </a:solidFill>
              <a:effectLst/>
              <a:uLnTx/>
              <a:uFillTx/>
              <a:latin typeface="Droid Serif"/>
              <a:ea typeface="Droid Serif"/>
              <a:cs typeface="Droid Serif"/>
              <a:sym typeface="Droid Serif"/>
              <a:rtl val="0"/>
            </a:endParaRPr>
          </a:p>
        </p:txBody>
      </p:sp>
      <p:sp>
        <p:nvSpPr>
          <p:cNvPr id="12" name="Shape 268"/>
          <p:cNvSpPr/>
          <p:nvPr/>
        </p:nvSpPr>
        <p:spPr>
          <a:xfrm>
            <a:off x="4804751" y="3058740"/>
            <a:ext cx="1648025" cy="1596388"/>
          </a:xfrm>
          <a:prstGeom prst="ellipse">
            <a:avLst/>
          </a:prstGeom>
          <a:noFill/>
          <a:ln w="76200" cap="flat" cmpd="sng">
            <a:solidFill>
              <a:srgbClr val="963334">
                <a:lumMod val="60000"/>
                <a:lumOff val="40000"/>
              </a:srgbClr>
            </a:solidFill>
            <a:prstDash val="solid"/>
            <a:round/>
            <a:headEnd type="none" w="med" len="med"/>
            <a:tailEnd type="none" w="med" len="med"/>
          </a:ln>
        </p:spPr>
        <p:txBody>
          <a:bodyPr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400" b="1" i="0" u="none" strike="noStrike" kern="0" cap="none" spc="0" normalizeH="0" baseline="0" noProof="0" dirty="0">
                <a:ln>
                  <a:noFill/>
                </a:ln>
                <a:solidFill>
                  <a:srgbClr val="963334"/>
                </a:solidFill>
                <a:effectLst/>
                <a:uLnTx/>
                <a:uFillTx/>
                <a:latin typeface="Droid Serif"/>
                <a:ea typeface="Droid Serif"/>
                <a:cs typeface="Droid Serif"/>
                <a:sym typeface="Droid Serif"/>
                <a:rtl val="0"/>
              </a:rPr>
              <a:t>Bộ dụng cụ lao động sân trường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 sz="1200" b="1" i="0" u="none" strike="noStrike" kern="0" cap="none" spc="0" normalizeH="0" baseline="0" noProof="0" dirty="0">
                <a:ln>
                  <a:noFill/>
                </a:ln>
                <a:solidFill>
                  <a:srgbClr val="963334"/>
                </a:solidFill>
                <a:effectLst/>
                <a:uLnTx/>
                <a:uFillTx/>
                <a:latin typeface="Droid Serif"/>
                <a:ea typeface="Droid Serif"/>
                <a:cs typeface="Droid Serif"/>
                <a:sym typeface="Droid Serif"/>
                <a:rtl val="0"/>
              </a:rPr>
              <a:t>(2bộ/trường)</a:t>
            </a:r>
          </a:p>
        </p:txBody>
      </p:sp>
      <p:pic>
        <p:nvPicPr>
          <p:cNvPr id="13" name="Picture 12"/>
          <p:cNvPicPr>
            <a:picLocks noChangeAspect="1"/>
          </p:cNvPicPr>
          <p:nvPr/>
        </p:nvPicPr>
        <p:blipFill>
          <a:blip r:embed="rId5"/>
          <a:stretch>
            <a:fillRect/>
          </a:stretch>
        </p:blipFill>
        <p:spPr>
          <a:xfrm>
            <a:off x="6732761" y="2062108"/>
            <a:ext cx="2287910" cy="2883590"/>
          </a:xfrm>
          <a:prstGeom prst="rect">
            <a:avLst/>
          </a:prstGeom>
        </p:spPr>
      </p:pic>
      <p:sp>
        <p:nvSpPr>
          <p:cNvPr id="14" name="Rectangle 13"/>
          <p:cNvSpPr/>
          <p:nvPr/>
        </p:nvSpPr>
        <p:spPr>
          <a:xfrm>
            <a:off x="6786278" y="3100856"/>
            <a:ext cx="2180875" cy="155427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500" b="1" kern="0" dirty="0">
              <a:ln/>
              <a:solidFill>
                <a:srgbClr val="FFFFFF"/>
              </a:solidFill>
              <a:latin typeface="Arial"/>
              <a:cs typeface="Arial"/>
              <a:sym typeface="Arial"/>
              <a:rtl val="0"/>
            </a:endParaRPr>
          </a:p>
          <a:p>
            <a:pPr algn="ctr"/>
            <a:r>
              <a:rPr lang="en-US" sz="1500" b="1" kern="0" dirty="0" err="1">
                <a:ln/>
                <a:solidFill>
                  <a:srgbClr val="FFFFFF"/>
                </a:solidFill>
                <a:latin typeface="Arial"/>
                <a:cs typeface="Arial"/>
                <a:sym typeface="Arial"/>
                <a:rtl val="0"/>
              </a:rPr>
              <a:t>Hoạt</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động</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hướng</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đến</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bản</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thân</a:t>
            </a:r>
            <a:r>
              <a:rPr lang="en-US" sz="1500" b="1" kern="0" dirty="0">
                <a:ln/>
                <a:solidFill>
                  <a:srgbClr val="FFFFFF"/>
                </a:solidFill>
                <a:latin typeface="Arial"/>
                <a:cs typeface="Arial"/>
                <a:sym typeface="Arial"/>
                <a:rtl val="0"/>
              </a:rPr>
              <a:t>.</a:t>
            </a:r>
          </a:p>
          <a:p>
            <a:pPr algn="ctr"/>
            <a:r>
              <a:rPr lang="en-US" sz="1500" b="1" kern="0" dirty="0" err="1">
                <a:ln/>
                <a:solidFill>
                  <a:srgbClr val="FFFFFF"/>
                </a:solidFill>
                <a:latin typeface="Arial"/>
                <a:cs typeface="Arial"/>
                <a:sym typeface="Arial"/>
                <a:rtl val="0"/>
              </a:rPr>
              <a:t>Hoạt</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động</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hướng</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đến</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tự</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nhiên</a:t>
            </a:r>
            <a:r>
              <a:rPr lang="en-US" sz="1500" b="1" kern="0" dirty="0">
                <a:ln/>
                <a:solidFill>
                  <a:srgbClr val="FFFFFF"/>
                </a:solidFill>
                <a:latin typeface="Arial"/>
                <a:cs typeface="Arial"/>
                <a:sym typeface="Arial"/>
                <a:rtl val="0"/>
              </a:rPr>
              <a:t>.</a:t>
            </a:r>
          </a:p>
          <a:p>
            <a:pPr algn="ctr"/>
            <a:r>
              <a:rPr lang="en-US" sz="1500" b="1" kern="0" dirty="0" err="1">
                <a:ln/>
                <a:solidFill>
                  <a:srgbClr val="FFFFFF"/>
                </a:solidFill>
                <a:latin typeface="Arial"/>
                <a:cs typeface="Arial"/>
                <a:sym typeface="Arial"/>
                <a:rtl val="0"/>
              </a:rPr>
              <a:t>Hoạt</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động</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hướng</a:t>
            </a:r>
            <a:r>
              <a:rPr lang="en-US" sz="1500" b="1" kern="0" dirty="0">
                <a:ln/>
                <a:solidFill>
                  <a:srgbClr val="FFFFFF"/>
                </a:solidFill>
                <a:latin typeface="Arial"/>
                <a:cs typeface="Arial"/>
                <a:sym typeface="Arial"/>
                <a:rtl val="0"/>
              </a:rPr>
              <a:t> </a:t>
            </a:r>
            <a:r>
              <a:rPr lang="en-US" sz="1500" b="1" kern="0" dirty="0" err="1">
                <a:ln/>
                <a:solidFill>
                  <a:srgbClr val="FFFFFF"/>
                </a:solidFill>
                <a:latin typeface="Arial"/>
                <a:cs typeface="Arial"/>
                <a:sym typeface="Arial"/>
                <a:rtl val="0"/>
              </a:rPr>
              <a:t>nghiệp</a:t>
            </a:r>
            <a:r>
              <a:rPr lang="en-US" sz="1500" b="1" kern="0" dirty="0">
                <a:ln/>
                <a:solidFill>
                  <a:srgbClr val="FFFFFF"/>
                </a:solidFill>
                <a:latin typeface="Arial"/>
                <a:cs typeface="Arial"/>
                <a:sym typeface="Arial"/>
                <a:rtl val="0"/>
              </a:rPr>
              <a:t>.</a:t>
            </a:r>
          </a:p>
        </p:txBody>
      </p:sp>
      <p:sp>
        <p:nvSpPr>
          <p:cNvPr id="15" name="AutoShape 48"/>
          <p:cNvSpPr>
            <a:spLocks noChangeArrowheads="1"/>
          </p:cNvSpPr>
          <p:nvPr/>
        </p:nvSpPr>
        <p:spPr bwMode="gray">
          <a:xfrm>
            <a:off x="812791" y="1060299"/>
            <a:ext cx="7532556" cy="418798"/>
          </a:xfrm>
          <a:prstGeom prst="roundRect">
            <a:avLst>
              <a:gd name="adj" fmla="val 50000"/>
            </a:avLst>
          </a:prstGeom>
          <a:solidFill>
            <a:schemeClr val="accent4">
              <a:lumMod val="40000"/>
              <a:lumOff val="60000"/>
            </a:schemeClr>
          </a:solidFill>
          <a:ln w="28575" algn="ctr">
            <a:solidFill>
              <a:srgbClr val="00B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chemeClr val="accent2">
                    <a:lumMod val="50000"/>
                  </a:schemeClr>
                </a:solidFill>
                <a:effectLst/>
                <a:uLnTx/>
                <a:uFillTx/>
                <a:latin typeface="Arial" panose="020B0604020202020204" pitchFamily="34" charset="0"/>
                <a:ea typeface="+mn-ea"/>
                <a:cs typeface="+mn-cs"/>
                <a:sym typeface="Arial"/>
                <a:rtl val="0"/>
              </a:rPr>
              <a:t>   </a:t>
            </a:r>
            <a:r>
              <a:rPr kumimoji="0" lang="en-US" altLang="en-US" sz="1800" b="1" i="0" u="none" strike="noStrike" kern="1200" cap="none" spc="0" normalizeH="0" baseline="0" noProof="0">
                <a:ln>
                  <a:noFill/>
                </a:ln>
                <a:solidFill>
                  <a:schemeClr val="accent2">
                    <a:lumMod val="50000"/>
                  </a:schemeClr>
                </a:solidFill>
                <a:effectLst/>
                <a:uLnTx/>
                <a:uFillTx/>
                <a:latin typeface="Arial" panose="020B0604020202020204" pitchFamily="34" charset="0"/>
                <a:ea typeface="+mn-ea"/>
                <a:cs typeface="+mn-cs"/>
                <a:sym typeface="Arial"/>
                <a:rtl val="0"/>
              </a:rPr>
              <a:t>15. </a:t>
            </a:r>
            <a:r>
              <a:rPr kumimoji="0" lang="en-US" altLang="en-US" sz="18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mn-cs"/>
                <a:sym typeface="Arial"/>
                <a:rtl val="0"/>
              </a:rPr>
              <a:t>HOẠT ĐỘNG </a:t>
            </a:r>
            <a:r>
              <a:rPr kumimoji="0" lang="en-US" altLang="en-US" sz="1800" b="1" i="0" u="none" strike="noStrike" kern="1200" cap="none" spc="0" normalizeH="0" baseline="0" noProof="0">
                <a:ln>
                  <a:noFill/>
                </a:ln>
                <a:solidFill>
                  <a:schemeClr val="accent2">
                    <a:lumMod val="50000"/>
                  </a:schemeClr>
                </a:solidFill>
                <a:effectLst/>
                <a:uLnTx/>
                <a:uFillTx/>
                <a:latin typeface="Arial" panose="020B0604020202020204" pitchFamily="34" charset="0"/>
                <a:ea typeface="+mn-ea"/>
                <a:cs typeface="+mn-cs"/>
                <a:sym typeface="Arial"/>
                <a:rtl val="0"/>
              </a:rPr>
              <a:t>TRẢI NGHIỆM – HOẠT ĐỘNG</a:t>
            </a:r>
            <a:r>
              <a:rPr kumimoji="0" lang="en-US" altLang="en-US" sz="1800" b="1" i="0" u="none" strike="noStrike" kern="1200" cap="none" spc="0" normalizeH="0" noProof="0">
                <a:ln>
                  <a:noFill/>
                </a:ln>
                <a:solidFill>
                  <a:schemeClr val="accent2">
                    <a:lumMod val="50000"/>
                  </a:schemeClr>
                </a:solidFill>
                <a:effectLst/>
                <a:uLnTx/>
                <a:uFillTx/>
                <a:latin typeface="Arial" panose="020B0604020202020204" pitchFamily="34" charset="0"/>
                <a:ea typeface="+mn-ea"/>
                <a:cs typeface="+mn-cs"/>
                <a:sym typeface="Arial"/>
                <a:rtl val="0"/>
              </a:rPr>
              <a:t> HƯỚNG NGHIỆP</a:t>
            </a:r>
            <a:endParaRPr kumimoji="0" lang="en-US" altLang="en-US" sz="18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mn-cs"/>
              <a:sym typeface="Arial"/>
              <a:rtl val="0"/>
            </a:endParaRPr>
          </a:p>
        </p:txBody>
      </p:sp>
      <p:sp>
        <p:nvSpPr>
          <p:cNvPr id="5" name="Shape 242"/>
          <p:cNvSpPr/>
          <p:nvPr/>
        </p:nvSpPr>
        <p:spPr>
          <a:xfrm>
            <a:off x="4759316" y="2195320"/>
            <a:ext cx="2056321" cy="864455"/>
          </a:xfrm>
          <a:prstGeom prst="rightArrow">
            <a:avLst>
              <a:gd name="adj1" fmla="val 50000"/>
              <a:gd name="adj2" fmla="val 50000"/>
            </a:avLst>
          </a:prstGeom>
          <a:solidFill>
            <a:srgbClr val="963334">
              <a:lumMod val="60000"/>
              <a:lumOff val="40000"/>
            </a:srgbClr>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dirty="0">
                <a:ln>
                  <a:noFill/>
                </a:ln>
                <a:solidFill>
                  <a:srgbClr val="FFFFFF"/>
                </a:solidFill>
                <a:effectLst/>
                <a:uLnTx/>
                <a:uFillTx/>
                <a:latin typeface="Arial"/>
                <a:ea typeface="Bitter"/>
                <a:cs typeface="Bitter"/>
                <a:sym typeface="Bitter"/>
                <a:rtl val="0"/>
              </a:rPr>
              <a:t>      </a:t>
            </a:r>
            <a:r>
              <a:rPr kumimoji="0" lang="en" sz="1300" b="1" i="0" u="none" strike="noStrike" kern="0" cap="none" spc="0" normalizeH="0" baseline="0" noProof="0" dirty="0">
                <a:ln>
                  <a:noFill/>
                </a:ln>
                <a:solidFill>
                  <a:srgbClr val="FFFFFF"/>
                </a:solidFill>
                <a:effectLst/>
                <a:uLnTx/>
                <a:uFillTx/>
                <a:latin typeface="Arial"/>
                <a:ea typeface="Bitter"/>
                <a:cs typeface="Bitter"/>
                <a:sym typeface="Bitter"/>
                <a:rtl val="0"/>
              </a:rPr>
              <a:t>DỤNG CỤ</a:t>
            </a:r>
          </a:p>
        </p:txBody>
      </p:sp>
      <p:sp>
        <p:nvSpPr>
          <p:cNvPr id="6" name="Shape 242"/>
          <p:cNvSpPr/>
          <p:nvPr/>
        </p:nvSpPr>
        <p:spPr>
          <a:xfrm>
            <a:off x="3349160" y="2188040"/>
            <a:ext cx="1915225" cy="873387"/>
          </a:xfrm>
          <a:prstGeom prst="rightArrow">
            <a:avLst>
              <a:gd name="adj1" fmla="val 50000"/>
              <a:gd name="adj2" fmla="val 50000"/>
            </a:avLst>
          </a:prstGeom>
          <a:solidFill>
            <a:srgbClr val="D89F39">
              <a:lumMod val="60000"/>
              <a:lumOff val="40000"/>
            </a:srgbClr>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200" b="0" i="0" u="none" strike="noStrike" kern="0" cap="none" spc="0" normalizeH="0" baseline="0" noProof="0">
                <a:ln>
                  <a:noFill/>
                </a:ln>
                <a:solidFill>
                  <a:srgbClr val="FFFFFF"/>
                </a:solidFill>
                <a:effectLst/>
                <a:uLnTx/>
                <a:uFillTx/>
                <a:latin typeface="Arial"/>
                <a:ea typeface="Bitter"/>
                <a:cs typeface="Bitter"/>
                <a:sym typeface="Bitter"/>
                <a:rtl val="0"/>
              </a:rPr>
              <a:t>           </a:t>
            </a:r>
            <a:r>
              <a:rPr kumimoji="0" lang="en" sz="1300" b="1" i="0" u="none" strike="noStrike" kern="0" cap="none" spc="0" normalizeH="0" baseline="0" noProof="0">
                <a:ln>
                  <a:noFill/>
                </a:ln>
                <a:solidFill>
                  <a:srgbClr val="FFFFFF"/>
                </a:solidFill>
                <a:effectLst/>
                <a:uLnTx/>
                <a:uFillTx/>
                <a:latin typeface="Arial"/>
                <a:ea typeface="Bitter"/>
                <a:cs typeface="Bitter"/>
                <a:sym typeface="Bitter"/>
                <a:rtl val="0"/>
              </a:rPr>
              <a:t>TB D CHUNG</a:t>
            </a:r>
            <a:endParaRPr kumimoji="0" lang="en" sz="1300" b="1" i="0" u="none" strike="noStrike" kern="0" cap="none" spc="0" normalizeH="0" baseline="0" noProof="0" dirty="0">
              <a:ln>
                <a:noFill/>
              </a:ln>
              <a:solidFill>
                <a:srgbClr val="FFFFFF"/>
              </a:solidFill>
              <a:effectLst/>
              <a:uLnTx/>
              <a:uFillTx/>
              <a:latin typeface="Arial"/>
              <a:ea typeface="Bitter"/>
              <a:cs typeface="Bitter"/>
              <a:sym typeface="Bitter"/>
              <a:rtl val="0"/>
            </a:endParaRPr>
          </a:p>
        </p:txBody>
      </p:sp>
      <p:sp>
        <p:nvSpPr>
          <p:cNvPr id="7" name="Shape 243"/>
          <p:cNvSpPr/>
          <p:nvPr/>
        </p:nvSpPr>
        <p:spPr>
          <a:xfrm>
            <a:off x="1707091" y="2188042"/>
            <a:ext cx="2095133" cy="864190"/>
          </a:xfrm>
          <a:prstGeom prst="rightArrow">
            <a:avLst>
              <a:gd name="adj1" fmla="val 50000"/>
              <a:gd name="adj2" fmla="val 50000"/>
            </a:avLst>
          </a:prstGeom>
          <a:solidFill>
            <a:srgbClr val="3A81BA">
              <a:lumMod val="60000"/>
              <a:lumOff val="40000"/>
            </a:srgbClr>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300" b="1" i="0" u="none" strike="noStrike" kern="0" cap="none" spc="0" normalizeH="0" baseline="0" noProof="0" dirty="0">
                <a:ln>
                  <a:noFill/>
                </a:ln>
                <a:solidFill>
                  <a:srgbClr val="FFFFFF"/>
                </a:solidFill>
                <a:effectLst/>
                <a:uLnTx/>
                <a:uFillTx/>
                <a:latin typeface="Arial"/>
                <a:ea typeface="Bitter"/>
                <a:cs typeface="Bitter"/>
                <a:sym typeface="Bitter"/>
                <a:rtl val="0"/>
              </a:rPr>
              <a:t>      VIDEO </a:t>
            </a:r>
          </a:p>
        </p:txBody>
      </p:sp>
      <p:sp>
        <p:nvSpPr>
          <p:cNvPr id="8" name="Shape 244"/>
          <p:cNvSpPr/>
          <p:nvPr/>
        </p:nvSpPr>
        <p:spPr>
          <a:xfrm>
            <a:off x="225941" y="2195321"/>
            <a:ext cx="1858844" cy="855260"/>
          </a:xfrm>
          <a:prstGeom prst="rightArrow">
            <a:avLst>
              <a:gd name="adj1" fmla="val 50000"/>
              <a:gd name="adj2" fmla="val 50000"/>
            </a:avLst>
          </a:prstGeom>
          <a:solidFill>
            <a:srgbClr val="92D050"/>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algn="ctr"/>
            <a:r>
              <a:rPr lang="en" sz="1300" b="1" kern="0" dirty="0">
                <a:solidFill>
                  <a:srgbClr val="FFFFFF"/>
                </a:solidFill>
                <a:latin typeface="Arial"/>
                <a:ea typeface="Bitter"/>
                <a:cs typeface="Bitter"/>
                <a:sym typeface="Bitter"/>
                <a:rtl val="0"/>
              </a:rPr>
              <a:t>TRANH ẢNH</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734" y="4912527"/>
            <a:ext cx="2162592" cy="14417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7645" y="-34630"/>
            <a:ext cx="1436355" cy="804359"/>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2979" y="4848665"/>
            <a:ext cx="2068904" cy="1505590"/>
          </a:xfrm>
          <a:prstGeom prst="rect">
            <a:avLst/>
          </a:prstGeom>
        </p:spPr>
      </p:pic>
    </p:spTree>
    <p:extLst>
      <p:ext uri="{BB962C8B-B14F-4D97-AF65-F5344CB8AC3E}">
        <p14:creationId xmlns:p14="http://schemas.microsoft.com/office/powerpoint/2010/main" val="49901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sp>
        <p:nvSpPr>
          <p:cNvPr id="4" name="Rectangle 3"/>
          <p:cNvSpPr/>
          <p:nvPr/>
        </p:nvSpPr>
        <p:spPr>
          <a:xfrm>
            <a:off x="2807844" y="1312159"/>
            <a:ext cx="3203121"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rgbClr val="FF0000"/>
                </a:solidFill>
                <a:effectLst/>
              </a:rPr>
              <a:t>NỘI DUNG CHÍNH</a:t>
            </a:r>
          </a:p>
        </p:txBody>
      </p:sp>
      <p:grpSp>
        <p:nvGrpSpPr>
          <p:cNvPr id="5" name="Group 4"/>
          <p:cNvGrpSpPr/>
          <p:nvPr/>
        </p:nvGrpSpPr>
        <p:grpSpPr>
          <a:xfrm>
            <a:off x="885194" y="2480641"/>
            <a:ext cx="7195318" cy="671167"/>
            <a:chOff x="3131840" y="1491630"/>
            <a:chExt cx="5256584" cy="576064"/>
          </a:xfrm>
        </p:grpSpPr>
        <p:sp>
          <p:nvSpPr>
            <p:cNvPr id="6" name="Rectangle 5"/>
            <p:cNvSpPr/>
            <p:nvPr/>
          </p:nvSpPr>
          <p:spPr>
            <a:xfrm>
              <a:off x="3131840" y="1491630"/>
              <a:ext cx="5256584" cy="576064"/>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ight Triangle 6"/>
            <p:cNvSpPr/>
            <p:nvPr/>
          </p:nvSpPr>
          <p:spPr>
            <a:xfrm rot="5400000">
              <a:off x="3203840" y="1419630"/>
              <a:ext cx="576000" cy="720000"/>
            </a:xfrm>
            <a:prstGeom prst="rtTriangle">
              <a:avLst/>
            </a:prstGeom>
            <a:solidFill>
              <a:schemeClr val="accent4">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7"/>
          <p:cNvGrpSpPr/>
          <p:nvPr/>
        </p:nvGrpSpPr>
        <p:grpSpPr>
          <a:xfrm>
            <a:off x="897549" y="3527747"/>
            <a:ext cx="7201074" cy="656626"/>
            <a:chOff x="3131840" y="1491630"/>
            <a:chExt cx="5256584" cy="576064"/>
          </a:xfrm>
        </p:grpSpPr>
        <p:sp>
          <p:nvSpPr>
            <p:cNvPr id="9" name="Rectangle 8"/>
            <p:cNvSpPr/>
            <p:nvPr/>
          </p:nvSpPr>
          <p:spPr>
            <a:xfrm>
              <a:off x="3131840" y="1491630"/>
              <a:ext cx="5256584" cy="576064"/>
            </a:xfrm>
            <a:prstGeom prst="rect">
              <a:avLst/>
            </a:prstGeom>
            <a:solidFill>
              <a:schemeClr val="bg1"/>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ight Triangle 9"/>
            <p:cNvSpPr/>
            <p:nvPr/>
          </p:nvSpPr>
          <p:spPr>
            <a:xfrm rot="5400000">
              <a:off x="3203840" y="1419630"/>
              <a:ext cx="576000" cy="720000"/>
            </a:xfrm>
            <a:prstGeom prst="rtTriangle">
              <a:avLst/>
            </a:prstGeom>
            <a:solidFill>
              <a:srgbClr val="00B050"/>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4" name="TextBox 13"/>
          <p:cNvSpPr txBox="1"/>
          <p:nvPr/>
        </p:nvSpPr>
        <p:spPr>
          <a:xfrm>
            <a:off x="880723" y="2436908"/>
            <a:ext cx="359529" cy="477054"/>
          </a:xfrm>
          <a:prstGeom prst="rect">
            <a:avLst/>
          </a:prstGeom>
          <a:noFill/>
        </p:spPr>
        <p:txBody>
          <a:bodyPr wrap="square" rtlCol="0">
            <a:spAutoFit/>
          </a:bodyPr>
          <a:lstStyle/>
          <a:p>
            <a:r>
              <a:rPr lang="en-US" altLang="ko-KR" sz="2500" b="1" dirty="0">
                <a:solidFill>
                  <a:srgbClr val="FF0000"/>
                </a:solidFill>
                <a:cs typeface="Arial" pitchFamily="34" charset="0"/>
              </a:rPr>
              <a:t>1</a:t>
            </a:r>
            <a:endParaRPr lang="ko-KR" altLang="en-US" sz="2500" b="1" dirty="0">
              <a:solidFill>
                <a:srgbClr val="FF0000"/>
              </a:solidFill>
              <a:cs typeface="Arial" pitchFamily="34" charset="0"/>
            </a:endParaRPr>
          </a:p>
        </p:txBody>
      </p:sp>
      <p:sp>
        <p:nvSpPr>
          <p:cNvPr id="15" name="TextBox 14"/>
          <p:cNvSpPr txBox="1"/>
          <p:nvPr/>
        </p:nvSpPr>
        <p:spPr>
          <a:xfrm>
            <a:off x="880723" y="3478305"/>
            <a:ext cx="317157" cy="477054"/>
          </a:xfrm>
          <a:prstGeom prst="rect">
            <a:avLst/>
          </a:prstGeom>
          <a:noFill/>
        </p:spPr>
        <p:txBody>
          <a:bodyPr wrap="square" rtlCol="0">
            <a:spAutoFit/>
          </a:bodyPr>
          <a:lstStyle/>
          <a:p>
            <a:r>
              <a:rPr lang="en-US" altLang="ko-KR" sz="2500" b="1" dirty="0">
                <a:solidFill>
                  <a:srgbClr val="FF0000"/>
                </a:solidFill>
                <a:cs typeface="Arial" pitchFamily="34" charset="0"/>
              </a:rPr>
              <a:t>2</a:t>
            </a:r>
            <a:endParaRPr lang="ko-KR" altLang="en-US" sz="2500" b="1" dirty="0">
              <a:solidFill>
                <a:srgbClr val="FF0000"/>
              </a:solidFill>
              <a:cs typeface="Arial" pitchFamily="34" charset="0"/>
            </a:endParaRPr>
          </a:p>
        </p:txBody>
      </p:sp>
      <p:sp>
        <p:nvSpPr>
          <p:cNvPr id="17" name="Rectangle 16"/>
          <p:cNvSpPr/>
          <p:nvPr/>
        </p:nvSpPr>
        <p:spPr>
          <a:xfrm>
            <a:off x="1390472" y="2601854"/>
            <a:ext cx="6550896" cy="4770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2"/>
                </a:solidFill>
              </a:rPr>
              <a:t>VAI TRÒ TBDH TRONG MỤC TIÊU CT GDPT 2018</a:t>
            </a:r>
            <a:endParaRPr lang="en-US" sz="2400" b="1" cap="none" spc="0" dirty="0">
              <a:ln/>
              <a:solidFill>
                <a:schemeClr val="accent2"/>
              </a:solidFill>
              <a:effectLst/>
            </a:endParaRPr>
          </a:p>
        </p:txBody>
      </p:sp>
      <p:sp>
        <p:nvSpPr>
          <p:cNvPr id="18" name="Rectangle 17"/>
          <p:cNvSpPr/>
          <p:nvPr/>
        </p:nvSpPr>
        <p:spPr>
          <a:xfrm>
            <a:off x="1689157" y="3628139"/>
            <a:ext cx="6391356"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rgbClr val="00B050"/>
                </a:solidFill>
              </a:rPr>
              <a:t>GIỚI THIỆU CÁC MÔN HỌC CÓ THIẾT BỊ DẠY HỌC</a:t>
            </a:r>
            <a:endParaRPr lang="en-US" sz="2400" b="1" cap="none" spc="0" dirty="0">
              <a:ln/>
              <a:solidFill>
                <a:srgbClr val="00B050"/>
              </a:solidFill>
              <a:effectLst/>
            </a:endParaRPr>
          </a:p>
        </p:txBody>
      </p:sp>
      <p:cxnSp>
        <p:nvCxnSpPr>
          <p:cNvPr id="20" name="Straight Connector 19"/>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91794" y="4530747"/>
            <a:ext cx="7206829" cy="667415"/>
            <a:chOff x="3131840" y="1491630"/>
            <a:chExt cx="5256584" cy="576064"/>
          </a:xfrm>
        </p:grpSpPr>
        <p:sp>
          <p:nvSpPr>
            <p:cNvPr id="22" name="Rectangle 21"/>
            <p:cNvSpPr/>
            <p:nvPr/>
          </p:nvSpPr>
          <p:spPr>
            <a:xfrm>
              <a:off x="3131840" y="1491630"/>
              <a:ext cx="5256584" cy="576064"/>
            </a:xfrm>
            <a:prstGeom prst="rect">
              <a:avLst/>
            </a:prstGeom>
            <a:solidFill>
              <a:schemeClr val="bg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ight Triangle 22"/>
            <p:cNvSpPr/>
            <p:nvPr/>
          </p:nvSpPr>
          <p:spPr>
            <a:xfrm rot="5400000">
              <a:off x="3203840" y="1419630"/>
              <a:ext cx="576000" cy="720000"/>
            </a:xfrm>
            <a:prstGeom prst="rtTriangle">
              <a:avLst/>
            </a:prstGeom>
            <a:solidFill>
              <a:schemeClr val="accent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4" name="TextBox 23"/>
          <p:cNvSpPr txBox="1"/>
          <p:nvPr/>
        </p:nvSpPr>
        <p:spPr>
          <a:xfrm>
            <a:off x="912471" y="4504384"/>
            <a:ext cx="365848" cy="477054"/>
          </a:xfrm>
          <a:prstGeom prst="rect">
            <a:avLst/>
          </a:prstGeom>
          <a:noFill/>
        </p:spPr>
        <p:txBody>
          <a:bodyPr wrap="square" rtlCol="0">
            <a:spAutoFit/>
          </a:bodyPr>
          <a:lstStyle/>
          <a:p>
            <a:r>
              <a:rPr lang="en-US" altLang="ko-KR" sz="2500" b="1" dirty="0">
                <a:solidFill>
                  <a:srgbClr val="FF0000"/>
                </a:solidFill>
                <a:cs typeface="Arial" pitchFamily="34" charset="0"/>
              </a:rPr>
              <a:t>3</a:t>
            </a:r>
            <a:endParaRPr lang="ko-KR" altLang="en-US" sz="2500" b="1" dirty="0">
              <a:solidFill>
                <a:srgbClr val="FF0000"/>
              </a:solidFill>
              <a:cs typeface="Arial" pitchFamily="34" charset="0"/>
            </a:endParaRPr>
          </a:p>
        </p:txBody>
      </p:sp>
      <p:sp>
        <p:nvSpPr>
          <p:cNvPr id="25" name="Rectangle 24"/>
          <p:cNvSpPr/>
          <p:nvPr/>
        </p:nvSpPr>
        <p:spPr>
          <a:xfrm>
            <a:off x="1722588" y="4638423"/>
            <a:ext cx="5847255" cy="44627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300" b="1">
                <a:ln/>
                <a:solidFill>
                  <a:srgbClr val="0070C0"/>
                </a:solidFill>
              </a:rPr>
              <a:t>MỘT SỐ ƯU ĐIỂM CỦA TBDH NXBGDVN</a:t>
            </a:r>
            <a:endParaRPr lang="en-US" sz="2300" b="1" cap="none" spc="0" dirty="0">
              <a:ln/>
              <a:solidFill>
                <a:srgbClr val="0070C0"/>
              </a:solidFill>
              <a:effectLst/>
            </a:endParaRPr>
          </a:p>
        </p:txBody>
      </p:sp>
    </p:spTree>
    <p:extLst>
      <p:ext uri="{BB962C8B-B14F-4D97-AF65-F5344CB8AC3E}">
        <p14:creationId xmlns:p14="http://schemas.microsoft.com/office/powerpoint/2010/main" val="275855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Nhóm 18"/>
          <p:cNvGrpSpPr>
            <a:grpSpLocks/>
          </p:cNvGrpSpPr>
          <p:nvPr/>
        </p:nvGrpSpPr>
        <p:grpSpPr bwMode="auto">
          <a:xfrm>
            <a:off x="1062221" y="1710246"/>
            <a:ext cx="7201884" cy="4638793"/>
            <a:chOff x="838200" y="-76200"/>
            <a:chExt cx="7620000" cy="7619773"/>
          </a:xfrm>
        </p:grpSpPr>
        <p:grpSp>
          <p:nvGrpSpPr>
            <p:cNvPr id="6" name="Group 40"/>
            <p:cNvGrpSpPr/>
            <p:nvPr/>
          </p:nvGrpSpPr>
          <p:grpSpPr>
            <a:xfrm>
              <a:off x="838200" y="-76200"/>
              <a:ext cx="7620000" cy="7619773"/>
              <a:chOff x="762000" y="-380773"/>
              <a:chExt cx="7620000" cy="7619773"/>
            </a:xfrm>
            <a:solidFill>
              <a:sysClr val="windowText" lastClr="000000"/>
            </a:solidFill>
            <a:scene3d>
              <a:camera prst="isometricTopUp">
                <a:rot lat="19632132" lon="19192752" rev="3436056"/>
              </a:camera>
              <a:lightRig rig="threePt" dir="t"/>
            </a:scene3d>
          </p:grpSpPr>
          <p:sp>
            <p:nvSpPr>
              <p:cNvPr id="14" name="Oval 20"/>
              <p:cNvSpPr/>
              <p:nvPr/>
            </p:nvSpPr>
            <p:spPr>
              <a:xfrm>
                <a:off x="931210" y="3842645"/>
                <a:ext cx="3176387" cy="3052804"/>
              </a:xfrm>
              <a:custGeom>
                <a:avLst/>
                <a:gdLst/>
                <a:ahLst/>
                <a:cxnLst/>
                <a:rect l="l" t="t" r="r" b="b"/>
                <a:pathLst>
                  <a:path w="3176387" h="3052804">
                    <a:moveTo>
                      <a:pt x="2657239" y="0"/>
                    </a:moveTo>
                    <a:cubicBezTo>
                      <a:pt x="2757877" y="239217"/>
                      <a:pt x="2943287" y="433982"/>
                      <a:pt x="3176387" y="545640"/>
                    </a:cubicBezTo>
                    <a:lnTo>
                      <a:pt x="2060125" y="3052804"/>
                    </a:lnTo>
                    <a:cubicBezTo>
                      <a:pt x="1079224" y="2606012"/>
                      <a:pt x="321792" y="1754610"/>
                      <a:pt x="0" y="712005"/>
                    </a:cubicBezTo>
                    <a:close/>
                  </a:path>
                </a:pathLst>
              </a:custGeom>
              <a:gradFill flip="none" rotWithShape="1">
                <a:gsLst>
                  <a:gs pos="0">
                    <a:srgbClr val="008206"/>
                  </a:gs>
                  <a:gs pos="100000">
                    <a:srgbClr val="99D927"/>
                  </a:gs>
                </a:gsLst>
                <a:lin ang="18600000" scaled="0"/>
                <a:tileRect/>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5" name="Oval 20"/>
              <p:cNvSpPr/>
              <p:nvPr/>
            </p:nvSpPr>
            <p:spPr>
              <a:xfrm>
                <a:off x="762000" y="1309401"/>
                <a:ext cx="2869214" cy="3094185"/>
              </a:xfrm>
              <a:custGeom>
                <a:avLst/>
                <a:gdLst/>
                <a:ahLst/>
                <a:cxnLst/>
                <a:rect l="l" t="t" r="r" b="b"/>
                <a:pathLst>
                  <a:path w="2869214" h="3094185">
                    <a:moveTo>
                      <a:pt x="643888" y="0"/>
                    </a:moveTo>
                    <a:lnTo>
                      <a:pt x="2869214" y="1616794"/>
                    </a:lnTo>
                    <a:cubicBezTo>
                      <a:pt x="2788709" y="1766498"/>
                      <a:pt x="2743200" y="1937735"/>
                      <a:pt x="2743200" y="2119600"/>
                    </a:cubicBezTo>
                    <a:cubicBezTo>
                      <a:pt x="2743200" y="2210907"/>
                      <a:pt x="2754671" y="2299534"/>
                      <a:pt x="2777524" y="2383795"/>
                    </a:cubicBezTo>
                    <a:lnTo>
                      <a:pt x="126312" y="3094185"/>
                    </a:lnTo>
                    <a:cubicBezTo>
                      <a:pt x="43729" y="2783200"/>
                      <a:pt x="0" y="2456507"/>
                      <a:pt x="0" y="2119600"/>
                    </a:cubicBezTo>
                    <a:cubicBezTo>
                      <a:pt x="0" y="1335038"/>
                      <a:pt x="237140" y="605863"/>
                      <a:pt x="643888" y="0"/>
                    </a:cubicBezTo>
                    <a:close/>
                  </a:path>
                </a:pathLst>
              </a:custGeom>
              <a:gradFill>
                <a:gsLst>
                  <a:gs pos="0">
                    <a:srgbClr val="00297A"/>
                  </a:gs>
                  <a:gs pos="100000">
                    <a:srgbClr val="0070C0"/>
                  </a:gs>
                </a:gsLst>
                <a:lin ang="16200000" scaled="1"/>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6" name="Oval 20"/>
              <p:cNvSpPr/>
              <p:nvPr/>
            </p:nvSpPr>
            <p:spPr>
              <a:xfrm>
                <a:off x="3132771" y="4388724"/>
                <a:ext cx="3148562" cy="2850276"/>
              </a:xfrm>
              <a:custGeom>
                <a:avLst/>
                <a:gdLst/>
                <a:ahLst/>
                <a:cxnLst/>
                <a:rect l="l" t="t" r="r" b="b"/>
                <a:pathLst>
                  <a:path w="3148562" h="2850276">
                    <a:moveTo>
                      <a:pt x="1902722" y="0"/>
                    </a:moveTo>
                    <a:lnTo>
                      <a:pt x="3148562" y="2445099"/>
                    </a:lnTo>
                    <a:cubicBezTo>
                      <a:pt x="2634844" y="2704651"/>
                      <a:pt x="2054043" y="2850276"/>
                      <a:pt x="1439229" y="2850276"/>
                    </a:cubicBezTo>
                    <a:cubicBezTo>
                      <a:pt x="929847" y="2850276"/>
                      <a:pt x="443813" y="2750314"/>
                      <a:pt x="0" y="2568135"/>
                    </a:cubicBezTo>
                    <a:lnTo>
                      <a:pt x="1117776" y="57571"/>
                    </a:lnTo>
                    <a:cubicBezTo>
                      <a:pt x="1219171" y="89802"/>
                      <a:pt x="1327183" y="107076"/>
                      <a:pt x="1439229" y="107076"/>
                    </a:cubicBezTo>
                    <a:cubicBezTo>
                      <a:pt x="1605544" y="107076"/>
                      <a:pt x="1762969" y="69018"/>
                      <a:pt x="1902722" y="0"/>
                    </a:cubicBezTo>
                    <a:close/>
                  </a:path>
                </a:pathLst>
              </a:custGeom>
              <a:gradFill>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7" name="Oval 20"/>
              <p:cNvSpPr/>
              <p:nvPr/>
            </p:nvSpPr>
            <p:spPr>
              <a:xfrm>
                <a:off x="5160081" y="3661641"/>
                <a:ext cx="3136375" cy="3106096"/>
              </a:xfrm>
              <a:custGeom>
                <a:avLst/>
                <a:gdLst/>
                <a:ahLst/>
                <a:cxnLst/>
                <a:rect l="l" t="t" r="r" b="b"/>
                <a:pathLst>
                  <a:path w="3136375" h="3106096">
                    <a:moveTo>
                      <a:pt x="452510" y="0"/>
                    </a:moveTo>
                    <a:lnTo>
                      <a:pt x="3136375" y="570473"/>
                    </a:lnTo>
                    <a:cubicBezTo>
                      <a:pt x="2902565" y="1663466"/>
                      <a:pt x="2199334" y="2582325"/>
                      <a:pt x="1247848" y="3106096"/>
                    </a:cubicBezTo>
                    <a:lnTo>
                      <a:pt x="0" y="657056"/>
                    </a:lnTo>
                    <a:cubicBezTo>
                      <a:pt x="226554" y="507518"/>
                      <a:pt x="392378" y="273613"/>
                      <a:pt x="452510" y="0"/>
                    </a:cubicBezTo>
                    <a:close/>
                  </a:path>
                </a:pathLst>
              </a:custGeom>
              <a:gradFill>
                <a:gsLst>
                  <a:gs pos="0">
                    <a:srgbClr val="E94343"/>
                  </a:gs>
                  <a:gs pos="100000">
                    <a:srgbClr val="C00000"/>
                  </a:gs>
                </a:gsLst>
                <a:path path="circle">
                  <a:fillToRect l="50000" t="50000" r="50000" b="50000"/>
                </a:path>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8" name="Oval 20"/>
              <p:cNvSpPr/>
              <p:nvPr/>
            </p:nvSpPr>
            <p:spPr>
              <a:xfrm>
                <a:off x="5395832" y="1025515"/>
                <a:ext cx="2986168" cy="3054948"/>
              </a:xfrm>
              <a:custGeom>
                <a:avLst/>
                <a:gdLst/>
                <a:ahLst/>
                <a:cxnLst/>
                <a:rect l="l" t="t" r="r" b="b"/>
                <a:pathLst>
                  <a:path w="2986168" h="3054948">
                    <a:moveTo>
                      <a:pt x="2131127" y="0"/>
                    </a:moveTo>
                    <a:cubicBezTo>
                      <a:pt x="2666007" y="655042"/>
                      <a:pt x="2986168" y="1491875"/>
                      <a:pt x="2986168" y="2403485"/>
                    </a:cubicBezTo>
                    <a:cubicBezTo>
                      <a:pt x="2986168" y="2625658"/>
                      <a:pt x="2967152" y="2843388"/>
                      <a:pt x="2929547" y="3054948"/>
                    </a:cubicBezTo>
                    <a:lnTo>
                      <a:pt x="238951" y="2483044"/>
                    </a:lnTo>
                    <a:cubicBezTo>
                      <a:pt x="241981" y="2456831"/>
                      <a:pt x="242968" y="2430273"/>
                      <a:pt x="242968" y="2403485"/>
                    </a:cubicBezTo>
                    <a:cubicBezTo>
                      <a:pt x="242968" y="2146102"/>
                      <a:pt x="151819" y="1910007"/>
                      <a:pt x="0" y="1725753"/>
                    </a:cubicBezTo>
                    <a:close/>
                  </a:path>
                </a:pathLst>
              </a:custGeom>
              <a:gradFill>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9" name="Oval 20"/>
              <p:cNvSpPr/>
              <p:nvPr/>
            </p:nvSpPr>
            <p:spPr>
              <a:xfrm>
                <a:off x="4580930" y="-380773"/>
                <a:ext cx="2856349" cy="3033241"/>
              </a:xfrm>
              <a:custGeom>
                <a:avLst/>
                <a:gdLst/>
                <a:ahLst/>
                <a:cxnLst/>
                <a:rect l="l" t="t" r="r" b="b"/>
                <a:pathLst>
                  <a:path w="2856349" h="3033241">
                    <a:moveTo>
                      <a:pt x="0" y="0"/>
                    </a:moveTo>
                    <a:cubicBezTo>
                      <a:pt x="1140104" y="2400"/>
                      <a:pt x="2162576" y="505781"/>
                      <a:pt x="2856349" y="1304066"/>
                    </a:cubicBezTo>
                    <a:lnTo>
                      <a:pt x="720996" y="3033241"/>
                    </a:lnTo>
                    <a:cubicBezTo>
                      <a:pt x="532840" y="2854846"/>
                      <a:pt x="279204" y="2745301"/>
                      <a:pt x="0" y="2743425"/>
                    </a:cubicBezTo>
                    <a:close/>
                  </a:path>
                </a:pathLst>
              </a:custGeom>
              <a:gradFill>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a:defRPr/>
                </a:pPr>
                <a:endParaRPr lang="en-US" sz="1600" kern="0" dirty="0">
                  <a:solidFill>
                    <a:prstClr val="white"/>
                  </a:solidFill>
                  <a:latin typeface="Times New Roman" pitchFamily="18" charset="0"/>
                  <a:cs typeface="Times New Roman" pitchFamily="18" charset="0"/>
                  <a:sym typeface="Arial"/>
                  <a:rtl val="0"/>
                </a:endParaRPr>
              </a:p>
            </p:txBody>
          </p:sp>
          <p:sp>
            <p:nvSpPr>
              <p:cNvPr id="20" name="Oval 20"/>
              <p:cNvSpPr/>
              <p:nvPr/>
            </p:nvSpPr>
            <p:spPr>
              <a:xfrm>
                <a:off x="1497827" y="-367450"/>
                <a:ext cx="2908900" cy="3163194"/>
              </a:xfrm>
              <a:custGeom>
                <a:avLst/>
                <a:gdLst/>
                <a:ahLst/>
                <a:cxnLst/>
                <a:rect l="l" t="t" r="r" b="b"/>
                <a:pathLst>
                  <a:path w="2908900" h="3163194">
                    <a:moveTo>
                      <a:pt x="2765107" y="0"/>
                    </a:moveTo>
                    <a:lnTo>
                      <a:pt x="2908900" y="2743735"/>
                    </a:lnTo>
                    <a:cubicBezTo>
                      <a:pt x="2625592" y="2786495"/>
                      <a:pt x="2379340" y="2941906"/>
                      <a:pt x="2217083" y="3163194"/>
                    </a:cubicBezTo>
                    <a:lnTo>
                      <a:pt x="0" y="1552389"/>
                    </a:lnTo>
                    <a:cubicBezTo>
                      <a:pt x="632641" y="680140"/>
                      <a:pt x="1628454" y="90080"/>
                      <a:pt x="2765107" y="0"/>
                    </a:cubicBezTo>
                    <a:close/>
                  </a:path>
                </a:pathLst>
              </a:custGeom>
              <a:gradFill>
                <a:gsLst>
                  <a:gs pos="0">
                    <a:srgbClr val="F79646">
                      <a:lumMod val="75000"/>
                    </a:srgbClr>
                  </a:gs>
                  <a:gs pos="100000">
                    <a:srgbClr val="FFC000"/>
                  </a:gs>
                </a:gsLst>
                <a:lin ang="3600000" scaled="0"/>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grpSp>
        <p:sp>
          <p:nvSpPr>
            <p:cNvPr id="7" name="TextBox 41"/>
            <p:cNvSpPr txBox="1"/>
            <p:nvPr/>
          </p:nvSpPr>
          <p:spPr>
            <a:xfrm rot="19939706">
              <a:off x="4982379" y="988755"/>
              <a:ext cx="2147172" cy="1466124"/>
            </a:xfrm>
            <a:prstGeom prst="rect">
              <a:avLst/>
            </a:prstGeom>
            <a:noFill/>
            <a:scene3d>
              <a:camera prst="orthographicFront">
                <a:rot lat="20196051" lon="1312816" rev="21056291"/>
              </a:camera>
              <a:lightRig rig="threePt" dir="t"/>
            </a:scene3d>
          </p:spPr>
          <p:txBody>
            <a:bodyPr>
              <a:spAutoFit/>
            </a:bodyPr>
            <a:lstStyle/>
            <a:p>
              <a:pPr algn="ctr"/>
              <a:r>
                <a:rPr lang="en-US" sz="1300" b="1" kern="0">
                  <a:ln/>
                  <a:solidFill>
                    <a:srgbClr val="002060"/>
                  </a:solidFill>
                  <a:latin typeface="Arial"/>
                  <a:cs typeface="Arial"/>
                  <a:sym typeface="Arial"/>
                  <a:rtl val="0"/>
                </a:rPr>
                <a:t>Bảng nhóm </a:t>
              </a:r>
            </a:p>
            <a:p>
              <a:pPr algn="ctr"/>
              <a:r>
                <a:rPr lang="en-US" sz="1300" i="1" kern="0">
                  <a:ln/>
                  <a:solidFill>
                    <a:srgbClr val="002060"/>
                  </a:solidFill>
                  <a:latin typeface="Arial"/>
                  <a:cs typeface="Arial"/>
                  <a:sym typeface="Arial"/>
                  <a:rtl val="0"/>
                </a:rPr>
                <a:t>(12 chiếc/trường)</a:t>
              </a:r>
            </a:p>
            <a:p>
              <a:pPr algn="ctr"/>
              <a:r>
                <a:rPr lang="en-US" sz="1300" b="1" kern="0">
                  <a:ln/>
                  <a:solidFill>
                    <a:srgbClr val="002060"/>
                  </a:solidFill>
                  <a:latin typeface="Arial"/>
                  <a:cs typeface="Arial"/>
                  <a:sym typeface="Arial"/>
                  <a:rtl val="0"/>
                </a:rPr>
                <a:t>Nam </a:t>
              </a:r>
              <a:r>
                <a:rPr lang="en-US" sz="1300" b="1" kern="0" dirty="0" err="1">
                  <a:ln/>
                  <a:solidFill>
                    <a:srgbClr val="002060"/>
                  </a:solidFill>
                  <a:latin typeface="Arial"/>
                  <a:cs typeface="Arial"/>
                  <a:sym typeface="Arial"/>
                  <a:rtl val="0"/>
                </a:rPr>
                <a:t>châm</a:t>
              </a:r>
              <a:r>
                <a:rPr lang="en-US" sz="1300" b="1" kern="0" dirty="0">
                  <a:ln/>
                  <a:solidFill>
                    <a:srgbClr val="002060"/>
                  </a:solidFill>
                  <a:latin typeface="Arial"/>
                  <a:cs typeface="Arial"/>
                  <a:sym typeface="Arial"/>
                  <a:rtl val="0"/>
                </a:rPr>
                <a:t> </a:t>
              </a:r>
            </a:p>
            <a:p>
              <a:pPr algn="ctr"/>
              <a:r>
                <a:rPr lang="en-US" sz="1300" i="1" kern="0">
                  <a:ln/>
                  <a:solidFill>
                    <a:srgbClr val="002060"/>
                  </a:solidFill>
                  <a:latin typeface="Arial"/>
                  <a:cs typeface="Arial"/>
                  <a:sym typeface="Arial"/>
                  <a:rtl val="0"/>
                </a:rPr>
                <a:t>(100 chiếc/trường)</a:t>
              </a:r>
              <a:endParaRPr lang="en-US" sz="1300" i="1" kern="0" dirty="0">
                <a:ln/>
                <a:solidFill>
                  <a:srgbClr val="002060"/>
                </a:solidFill>
                <a:latin typeface="Arial"/>
                <a:cs typeface="Arial"/>
                <a:sym typeface="Arial"/>
                <a:rtl val="0"/>
              </a:endParaRPr>
            </a:p>
          </p:txBody>
        </p:sp>
        <p:sp>
          <p:nvSpPr>
            <p:cNvPr id="8" name="TextBox 42"/>
            <p:cNvSpPr txBox="1"/>
            <p:nvPr/>
          </p:nvSpPr>
          <p:spPr>
            <a:xfrm rot="20368863">
              <a:off x="3122467" y="1328828"/>
              <a:ext cx="2419919" cy="1541958"/>
            </a:xfrm>
            <a:prstGeom prst="rect">
              <a:avLst/>
            </a:prstGeom>
            <a:noFill/>
            <a:scene3d>
              <a:camera prst="orthographicFront">
                <a:rot lat="20196051" lon="1312816" rev="21056291"/>
              </a:camera>
              <a:lightRig rig="threePt" dir="t"/>
            </a:scene3d>
          </p:spPr>
          <p:txBody>
            <a:bodyPr wrap="square">
              <a:spAutoFit/>
            </a:bodyPr>
            <a:lstStyle/>
            <a:p>
              <a:pPr algn="ctr">
                <a:defRPr/>
              </a:pPr>
              <a:r>
                <a:rPr lang="en-US" sz="1100" b="1" kern="0" dirty="0">
                  <a:solidFill>
                    <a:schemeClr val="accent6">
                      <a:lumMod val="50000"/>
                    </a:schemeClr>
                  </a:solidFill>
                  <a:latin typeface="Arial"/>
                  <a:ea typeface="Kozuka Gothic Pro M" pitchFamily="34" charset="-128"/>
                  <a:cs typeface="Times New Roman" pitchFamily="18" charset="0"/>
                  <a:sym typeface="Arial"/>
                  <a:rtl val="0"/>
                </a:rPr>
                <a:t>TB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trình</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chiếu</a:t>
              </a:r>
              <a:endParaRPr lang="en-US" sz="1100" b="1" kern="0" dirty="0">
                <a:solidFill>
                  <a:schemeClr val="accent6">
                    <a:lumMod val="50000"/>
                  </a:schemeClr>
                </a:solidFill>
                <a:latin typeface="Arial"/>
                <a:ea typeface="Kozuka Gothic Pro M" pitchFamily="34" charset="-128"/>
                <a:cs typeface="Times New Roman" pitchFamily="18" charset="0"/>
                <a:sym typeface="Arial"/>
                <a:rtl val="0"/>
              </a:endParaRPr>
            </a:p>
            <a:p>
              <a:pPr algn="ctr">
                <a:defRPr/>
              </a:pPr>
              <a:r>
                <a:rPr lang="en-US" sz="1100" b="1" kern="0" dirty="0">
                  <a:solidFill>
                    <a:schemeClr val="accent6">
                      <a:lumMod val="50000"/>
                    </a:schemeClr>
                  </a:solidFill>
                  <a:latin typeface="Arial"/>
                  <a:ea typeface="Kozuka Gothic Pro M" pitchFamily="34" charset="-128"/>
                  <a:cs typeface="Times New Roman" pitchFamily="18" charset="0"/>
                  <a:sym typeface="Arial"/>
                  <a:rtl val="0"/>
                </a:rPr>
                <a:t>(</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máy</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chiếu</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vật</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thể</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tivi</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đầu</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DVD,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máy</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a:t>
              </a:r>
              <a:r>
                <a:rPr lang="en-US" sz="1100" b="1" kern="0" dirty="0" err="1">
                  <a:solidFill>
                    <a:schemeClr val="accent6">
                      <a:lumMod val="50000"/>
                    </a:schemeClr>
                  </a:solidFill>
                  <a:latin typeface="Arial"/>
                  <a:ea typeface="Kozuka Gothic Pro M" pitchFamily="34" charset="-128"/>
                  <a:cs typeface="Times New Roman" pitchFamily="18" charset="0"/>
                  <a:sym typeface="Arial"/>
                  <a:rtl val="0"/>
                </a:rPr>
                <a:t>tính</a:t>
              </a:r>
              <a:r>
                <a:rPr lang="en-US" sz="1100" b="1" kern="0" dirty="0">
                  <a:solidFill>
                    <a:schemeClr val="accent6">
                      <a:lumMod val="50000"/>
                    </a:schemeClr>
                  </a:solidFill>
                  <a:latin typeface="Arial"/>
                  <a:ea typeface="Kozuka Gothic Pro M" pitchFamily="34" charset="-128"/>
                  <a:cs typeface="Times New Roman" pitchFamily="18" charset="0"/>
                  <a:sym typeface="Arial"/>
                  <a:rtl val="0"/>
                </a:rPr>
                <a:t>…) </a:t>
              </a:r>
            </a:p>
            <a:p>
              <a:pPr algn="ctr">
                <a:defRPr/>
              </a:pPr>
              <a:r>
                <a:rPr lang="en-US" sz="1100" kern="0" dirty="0">
                  <a:solidFill>
                    <a:schemeClr val="accent6">
                      <a:lumMod val="50000"/>
                    </a:schemeClr>
                  </a:solidFill>
                  <a:latin typeface="Arial"/>
                  <a:ea typeface="Kozuka Gothic Pro M" pitchFamily="34" charset="-128"/>
                  <a:cs typeface="Times New Roman" pitchFamily="18" charset="0"/>
                  <a:sym typeface="Arial"/>
                  <a:rtl val="0"/>
                </a:rPr>
                <a:t>(1 </a:t>
              </a:r>
              <a:r>
                <a:rPr lang="en-US" sz="1100" kern="0" dirty="0" err="1">
                  <a:solidFill>
                    <a:schemeClr val="accent6">
                      <a:lumMod val="50000"/>
                    </a:schemeClr>
                  </a:solidFill>
                  <a:latin typeface="Arial"/>
                  <a:ea typeface="Kozuka Gothic Pro M" pitchFamily="34" charset="-128"/>
                  <a:cs typeface="Times New Roman" pitchFamily="18" charset="0"/>
                  <a:sym typeface="Arial"/>
                  <a:rtl val="0"/>
                </a:rPr>
                <a:t>bộ</a:t>
              </a:r>
              <a:r>
                <a:rPr lang="en-US" sz="1100" kern="0" dirty="0">
                  <a:solidFill>
                    <a:schemeClr val="accent6">
                      <a:lumMod val="50000"/>
                    </a:schemeClr>
                  </a:solidFill>
                  <a:latin typeface="Arial"/>
                  <a:ea typeface="Kozuka Gothic Pro M" pitchFamily="34" charset="-128"/>
                  <a:cs typeface="Times New Roman" pitchFamily="18" charset="0"/>
                  <a:sym typeface="Arial"/>
                  <a:rtl val="0"/>
                </a:rPr>
                <a:t>/5 </a:t>
              </a:r>
              <a:r>
                <a:rPr lang="en-US" sz="1100" kern="0" dirty="0" err="1">
                  <a:solidFill>
                    <a:schemeClr val="accent6">
                      <a:lumMod val="50000"/>
                    </a:schemeClr>
                  </a:solidFill>
                  <a:latin typeface="Arial"/>
                  <a:ea typeface="Kozuka Gothic Pro M" pitchFamily="34" charset="-128"/>
                  <a:cs typeface="Times New Roman" pitchFamily="18" charset="0"/>
                  <a:sym typeface="Arial"/>
                  <a:rtl val="0"/>
                </a:rPr>
                <a:t>lớp</a:t>
              </a:r>
              <a:r>
                <a:rPr lang="en-US" sz="1100" kern="0" dirty="0">
                  <a:solidFill>
                    <a:schemeClr val="accent6">
                      <a:lumMod val="50000"/>
                    </a:schemeClr>
                  </a:solidFill>
                  <a:latin typeface="Arial"/>
                  <a:ea typeface="Kozuka Gothic Pro M" pitchFamily="34" charset="-128"/>
                  <a:cs typeface="Times New Roman" pitchFamily="18" charset="0"/>
                  <a:sym typeface="Arial"/>
                  <a:rtl val="0"/>
                </a:rPr>
                <a:t>)</a:t>
              </a:r>
            </a:p>
            <a:p>
              <a:pPr algn="ctr">
                <a:defRPr/>
              </a:pPr>
              <a:endParaRPr lang="en-US" sz="1100" b="1" kern="0" dirty="0">
                <a:solidFill>
                  <a:srgbClr val="FFFFFF"/>
                </a:solidFill>
                <a:effectLst>
                  <a:outerShdw blurRad="38100" dist="38100" dir="2700000" algn="tl" rotWithShape="0">
                    <a:prstClr val="black">
                      <a:alpha val="40000"/>
                    </a:prstClr>
                  </a:outerShdw>
                </a:effectLst>
                <a:latin typeface="Times New Roman" pitchFamily="18" charset="0"/>
                <a:ea typeface="Kozuka Gothic Pro M" pitchFamily="34" charset="-128"/>
                <a:cs typeface="Times New Roman" pitchFamily="18" charset="0"/>
                <a:sym typeface="Arial"/>
                <a:rtl val="0"/>
              </a:endParaRPr>
            </a:p>
          </p:txBody>
        </p:sp>
        <p:sp>
          <p:nvSpPr>
            <p:cNvPr id="9" name="TextBox 44"/>
            <p:cNvSpPr txBox="1"/>
            <p:nvPr/>
          </p:nvSpPr>
          <p:spPr>
            <a:xfrm rot="20022570">
              <a:off x="4775802" y="4282876"/>
              <a:ext cx="2122487" cy="1466124"/>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a:ln/>
                  <a:solidFill>
                    <a:srgbClr val="FFFFFF"/>
                  </a:solidFill>
                  <a:latin typeface="Arial"/>
                  <a:cs typeface="Arial"/>
                  <a:sym typeface="Arial"/>
                  <a:rtl val="0"/>
                </a:rPr>
                <a:t>Nẹp treo tranh</a:t>
              </a:r>
            </a:p>
            <a:p>
              <a:pPr algn="ctr"/>
              <a:r>
                <a:rPr lang="en-US" sz="1300" i="1" kern="0">
                  <a:ln/>
                  <a:solidFill>
                    <a:srgbClr val="FFFFFF"/>
                  </a:solidFill>
                  <a:latin typeface="Arial"/>
                  <a:cs typeface="Arial"/>
                  <a:sym typeface="Arial"/>
                  <a:rtl val="0"/>
                </a:rPr>
                <a:t>(50 chiếc/trường)</a:t>
              </a:r>
              <a:r>
                <a:rPr lang="en-US" sz="1300" kern="0">
                  <a:ln/>
                  <a:solidFill>
                    <a:srgbClr val="FFFFFF"/>
                  </a:solidFill>
                  <a:latin typeface="Arial"/>
                  <a:cs typeface="Arial"/>
                  <a:sym typeface="Arial"/>
                  <a:rtl val="0"/>
                </a:rPr>
                <a:t> </a:t>
              </a:r>
              <a:endParaRPr lang="en-US" sz="1300" i="1" kern="0">
                <a:ln/>
                <a:solidFill>
                  <a:srgbClr val="FFFFFF"/>
                </a:solidFill>
                <a:latin typeface="Arial"/>
                <a:cs typeface="Arial"/>
                <a:sym typeface="Arial"/>
                <a:rtl val="0"/>
              </a:endParaRPr>
            </a:p>
            <a:p>
              <a:pPr algn="ctr"/>
              <a:r>
                <a:rPr lang="en-US" sz="1300" b="1" kern="0">
                  <a:ln/>
                  <a:solidFill>
                    <a:srgbClr val="FFFFFF"/>
                  </a:solidFill>
                  <a:latin typeface="Arial"/>
                  <a:cs typeface="Arial"/>
                  <a:sym typeface="Arial"/>
                  <a:rtl val="0"/>
                </a:rPr>
                <a:t>Giá </a:t>
              </a:r>
              <a:r>
                <a:rPr lang="en-US" sz="1300" b="1" kern="0" dirty="0" err="1">
                  <a:ln/>
                  <a:solidFill>
                    <a:srgbClr val="FFFFFF"/>
                  </a:solidFill>
                  <a:latin typeface="Arial"/>
                  <a:cs typeface="Arial"/>
                  <a:sym typeface="Arial"/>
                  <a:rtl val="0"/>
                </a:rPr>
                <a:t>treo</a:t>
              </a:r>
              <a:r>
                <a:rPr lang="en-US" sz="1300" b="1" kern="0" dirty="0">
                  <a:ln/>
                  <a:solidFill>
                    <a:srgbClr val="FFFFFF"/>
                  </a:solidFill>
                  <a:latin typeface="Arial"/>
                  <a:cs typeface="Arial"/>
                  <a:sym typeface="Arial"/>
                  <a:rtl val="0"/>
                </a:rPr>
                <a:t> </a:t>
              </a:r>
              <a:r>
                <a:rPr lang="en-US" sz="1300" b="1" kern="0" dirty="0" err="1">
                  <a:ln/>
                  <a:solidFill>
                    <a:srgbClr val="FFFFFF"/>
                  </a:solidFill>
                  <a:latin typeface="Arial"/>
                  <a:cs typeface="Arial"/>
                  <a:sym typeface="Arial"/>
                  <a:rtl val="0"/>
                </a:rPr>
                <a:t>tranh</a:t>
              </a:r>
              <a:endParaRPr lang="en-US" sz="1300" b="1" kern="0" dirty="0">
                <a:ln/>
                <a:solidFill>
                  <a:srgbClr val="FFFFFF"/>
                </a:solidFill>
                <a:latin typeface="Arial"/>
                <a:cs typeface="Arial"/>
                <a:sym typeface="Arial"/>
                <a:rtl val="0"/>
              </a:endParaRPr>
            </a:p>
            <a:p>
              <a:pPr algn="ctr"/>
              <a:r>
                <a:rPr lang="en-US" sz="1300" i="1" kern="0">
                  <a:ln/>
                  <a:solidFill>
                    <a:srgbClr val="FFFFFF"/>
                  </a:solidFill>
                  <a:latin typeface="Arial"/>
                  <a:cs typeface="Arial"/>
                  <a:sym typeface="Arial"/>
                  <a:rtl val="0"/>
                </a:rPr>
                <a:t>(3 </a:t>
              </a:r>
              <a:r>
                <a:rPr lang="en-US" sz="1300" i="1" kern="0" dirty="0" err="1">
                  <a:ln/>
                  <a:solidFill>
                    <a:srgbClr val="FFFFFF"/>
                  </a:solidFill>
                  <a:latin typeface="Arial"/>
                  <a:cs typeface="Arial"/>
                  <a:sym typeface="Arial"/>
                  <a:rtl val="0"/>
                </a:rPr>
                <a:t>chiếc</a:t>
              </a:r>
              <a:r>
                <a:rPr lang="en-US" sz="1300" i="1" kern="0" dirty="0">
                  <a:ln/>
                  <a:solidFill>
                    <a:srgbClr val="FFFFFF"/>
                  </a:solidFill>
                  <a:latin typeface="Arial"/>
                  <a:cs typeface="Arial"/>
                  <a:sym typeface="Arial"/>
                  <a:rtl val="0"/>
                </a:rPr>
                <a:t>/</a:t>
              </a:r>
              <a:r>
                <a:rPr lang="en-US" sz="1300" i="1" kern="0" dirty="0" err="1">
                  <a:ln/>
                  <a:solidFill>
                    <a:srgbClr val="FFFFFF"/>
                  </a:solidFill>
                  <a:latin typeface="Arial"/>
                  <a:cs typeface="Arial"/>
                  <a:sym typeface="Arial"/>
                  <a:rtl val="0"/>
                </a:rPr>
                <a:t>trường</a:t>
              </a:r>
              <a:r>
                <a:rPr lang="en-US" sz="1300" i="1" kern="0" dirty="0">
                  <a:ln/>
                  <a:solidFill>
                    <a:srgbClr val="FFFFFF"/>
                  </a:solidFill>
                  <a:latin typeface="Arial"/>
                  <a:cs typeface="Arial"/>
                  <a:sym typeface="Arial"/>
                  <a:rtl val="0"/>
                </a:rPr>
                <a:t>)</a:t>
              </a:r>
              <a:r>
                <a:rPr lang="en-US" sz="1300" kern="0" dirty="0">
                  <a:ln/>
                  <a:solidFill>
                    <a:srgbClr val="FFFFFF"/>
                  </a:solidFill>
                  <a:latin typeface="Arial"/>
                  <a:cs typeface="Arial"/>
                  <a:sym typeface="Arial"/>
                  <a:rtl val="0"/>
                </a:rPr>
                <a:t> </a:t>
              </a:r>
            </a:p>
          </p:txBody>
        </p:sp>
        <p:sp>
          <p:nvSpPr>
            <p:cNvPr id="10" name="TextBox 45"/>
            <p:cNvSpPr txBox="1"/>
            <p:nvPr/>
          </p:nvSpPr>
          <p:spPr>
            <a:xfrm rot="20655267">
              <a:off x="2914859" y="5273518"/>
              <a:ext cx="2369534" cy="1137509"/>
            </a:xfrm>
            <a:prstGeom prst="rect">
              <a:avLst/>
            </a:prstGeom>
            <a:noFill/>
            <a:scene3d>
              <a:camera prst="orthographicFront">
                <a:rot lat="20196051" lon="1312816" rev="21056291"/>
              </a:camera>
              <a:lightRig rig="threePt" dir="t"/>
            </a:scene3d>
          </p:spPr>
          <p:txBody>
            <a:bodyPr wrap="square">
              <a:spAutoFit/>
            </a:bodyPr>
            <a:lstStyle/>
            <a:p>
              <a:pPr algn="ctr"/>
              <a:r>
                <a:rPr lang="en-US" sz="1300" b="1" i="1" kern="0" dirty="0" err="1">
                  <a:ln/>
                  <a:solidFill>
                    <a:schemeClr val="accent6">
                      <a:lumMod val="50000"/>
                    </a:schemeClr>
                  </a:solidFill>
                  <a:latin typeface="Arial"/>
                  <a:cs typeface="Arial"/>
                  <a:sym typeface="Arial"/>
                  <a:rtl val="0"/>
                </a:rPr>
                <a:t>Cân</a:t>
              </a:r>
              <a:r>
                <a:rPr lang="en-US" sz="1300" b="1" i="1" kern="0" dirty="0">
                  <a:ln/>
                  <a:solidFill>
                    <a:schemeClr val="accent6">
                      <a:lumMod val="50000"/>
                    </a:schemeClr>
                  </a:solidFill>
                  <a:latin typeface="Arial"/>
                  <a:cs typeface="Arial"/>
                  <a:sym typeface="Arial"/>
                  <a:rtl val="0"/>
                </a:rPr>
                <a:t> </a:t>
              </a:r>
              <a:r>
                <a:rPr lang="en-US" sz="1300" b="1" i="1" kern="0" dirty="0" err="1">
                  <a:ln/>
                  <a:solidFill>
                    <a:schemeClr val="accent6">
                      <a:lumMod val="50000"/>
                    </a:schemeClr>
                  </a:solidFill>
                  <a:latin typeface="Arial"/>
                  <a:cs typeface="Arial"/>
                  <a:sym typeface="Arial"/>
                  <a:rtl val="0"/>
                </a:rPr>
                <a:t>điện</a:t>
              </a:r>
              <a:r>
                <a:rPr lang="en-US" sz="1300" b="1" i="1" kern="0" dirty="0">
                  <a:ln/>
                  <a:solidFill>
                    <a:schemeClr val="accent6">
                      <a:lumMod val="50000"/>
                    </a:schemeClr>
                  </a:solidFill>
                  <a:latin typeface="Arial"/>
                  <a:cs typeface="Arial"/>
                  <a:sym typeface="Arial"/>
                  <a:rtl val="0"/>
                </a:rPr>
                <a:t> </a:t>
              </a:r>
              <a:r>
                <a:rPr lang="en-US" sz="1300" b="1" i="1" kern="0" dirty="0" err="1">
                  <a:ln/>
                  <a:solidFill>
                    <a:schemeClr val="accent6">
                      <a:lumMod val="50000"/>
                    </a:schemeClr>
                  </a:solidFill>
                  <a:latin typeface="Arial"/>
                  <a:cs typeface="Arial"/>
                  <a:sym typeface="Arial"/>
                  <a:rtl val="0"/>
                </a:rPr>
                <a:t>tử</a:t>
              </a:r>
              <a:r>
                <a:rPr lang="en-US" sz="1300" b="1" i="1" kern="0" dirty="0">
                  <a:ln/>
                  <a:solidFill>
                    <a:schemeClr val="accent6">
                      <a:lumMod val="50000"/>
                    </a:schemeClr>
                  </a:solidFill>
                  <a:latin typeface="Arial"/>
                  <a:cs typeface="Arial"/>
                  <a:sym typeface="Arial"/>
                  <a:rtl val="0"/>
                </a:rPr>
                <a:t>.</a:t>
              </a:r>
            </a:p>
            <a:p>
              <a:pPr algn="ctr"/>
              <a:r>
                <a:rPr lang="en-US" sz="1300" b="1" i="1" kern="0" dirty="0">
                  <a:ln/>
                  <a:solidFill>
                    <a:schemeClr val="accent6">
                      <a:lumMod val="50000"/>
                    </a:schemeClr>
                  </a:solidFill>
                  <a:latin typeface="Arial"/>
                  <a:cs typeface="Arial"/>
                  <a:sym typeface="Arial"/>
                  <a:rtl val="0"/>
                </a:rPr>
                <a:t> </a:t>
              </a:r>
              <a:r>
                <a:rPr lang="en-US" sz="1300" b="1" i="1" kern="0" dirty="0" err="1">
                  <a:ln/>
                  <a:solidFill>
                    <a:schemeClr val="accent6">
                      <a:lumMod val="50000"/>
                    </a:schemeClr>
                  </a:solidFill>
                  <a:latin typeface="Arial"/>
                  <a:cs typeface="Arial"/>
                  <a:sym typeface="Arial"/>
                  <a:rtl val="0"/>
                </a:rPr>
                <a:t>Nhiệt</a:t>
              </a:r>
              <a:r>
                <a:rPr lang="en-US" sz="1300" b="1" i="1" kern="0" dirty="0">
                  <a:ln/>
                  <a:solidFill>
                    <a:schemeClr val="accent6">
                      <a:lumMod val="50000"/>
                    </a:schemeClr>
                  </a:solidFill>
                  <a:latin typeface="Arial"/>
                  <a:cs typeface="Arial"/>
                  <a:sym typeface="Arial"/>
                  <a:rtl val="0"/>
                </a:rPr>
                <a:t> </a:t>
              </a:r>
              <a:r>
                <a:rPr lang="en-US" sz="1300" b="1" i="1" kern="0" dirty="0" err="1">
                  <a:ln/>
                  <a:solidFill>
                    <a:schemeClr val="accent6">
                      <a:lumMod val="50000"/>
                    </a:schemeClr>
                  </a:solidFill>
                  <a:latin typeface="Arial"/>
                  <a:cs typeface="Arial"/>
                  <a:sym typeface="Arial"/>
                  <a:rtl val="0"/>
                </a:rPr>
                <a:t>kế</a:t>
              </a:r>
              <a:r>
                <a:rPr lang="en-US" sz="1300" b="1" i="1" kern="0" dirty="0">
                  <a:ln/>
                  <a:solidFill>
                    <a:schemeClr val="accent6">
                      <a:lumMod val="50000"/>
                    </a:schemeClr>
                  </a:solidFill>
                  <a:latin typeface="Arial"/>
                  <a:cs typeface="Arial"/>
                  <a:sym typeface="Arial"/>
                  <a:rtl val="0"/>
                </a:rPr>
                <a:t> </a:t>
              </a:r>
              <a:r>
                <a:rPr lang="en-US" sz="1300" b="1" i="1" kern="0" dirty="0" err="1">
                  <a:ln/>
                  <a:solidFill>
                    <a:schemeClr val="accent6">
                      <a:lumMod val="50000"/>
                    </a:schemeClr>
                  </a:solidFill>
                  <a:latin typeface="Arial"/>
                  <a:cs typeface="Arial"/>
                  <a:sym typeface="Arial"/>
                  <a:rtl val="0"/>
                </a:rPr>
                <a:t>điện</a:t>
              </a:r>
              <a:r>
                <a:rPr lang="en-US" sz="1300" b="1" i="1" kern="0" dirty="0">
                  <a:ln/>
                  <a:solidFill>
                    <a:schemeClr val="accent6">
                      <a:lumMod val="50000"/>
                    </a:schemeClr>
                  </a:solidFill>
                  <a:latin typeface="Arial"/>
                  <a:cs typeface="Arial"/>
                  <a:sym typeface="Arial"/>
                  <a:rtl val="0"/>
                </a:rPr>
                <a:t> </a:t>
              </a:r>
              <a:r>
                <a:rPr lang="en-US" sz="1300" b="1" i="1" kern="0" dirty="0" err="1">
                  <a:ln/>
                  <a:solidFill>
                    <a:schemeClr val="accent6">
                      <a:lumMod val="50000"/>
                    </a:schemeClr>
                  </a:solidFill>
                  <a:latin typeface="Arial"/>
                  <a:cs typeface="Arial"/>
                  <a:sym typeface="Arial"/>
                  <a:rtl val="0"/>
                </a:rPr>
                <a:t>tử</a:t>
              </a:r>
              <a:r>
                <a:rPr lang="en-US" sz="1300" b="1" i="1" kern="0" dirty="0">
                  <a:ln/>
                  <a:solidFill>
                    <a:schemeClr val="accent6">
                      <a:lumMod val="50000"/>
                    </a:schemeClr>
                  </a:solidFill>
                  <a:latin typeface="Arial"/>
                  <a:cs typeface="Arial"/>
                  <a:sym typeface="Arial"/>
                  <a:rtl val="0"/>
                </a:rPr>
                <a:t> </a:t>
              </a:r>
            </a:p>
            <a:p>
              <a:pPr algn="ctr"/>
              <a:r>
                <a:rPr lang="en-US" sz="1300" i="1" kern="0" dirty="0">
                  <a:ln/>
                  <a:solidFill>
                    <a:schemeClr val="accent6">
                      <a:lumMod val="50000"/>
                    </a:schemeClr>
                  </a:solidFill>
                  <a:latin typeface="Arial"/>
                  <a:cs typeface="Arial"/>
                  <a:sym typeface="Arial"/>
                  <a:rtl val="0"/>
                </a:rPr>
                <a:t>(2 </a:t>
              </a:r>
              <a:r>
                <a:rPr lang="en-US" sz="1300" i="1" kern="0" dirty="0" err="1">
                  <a:ln/>
                  <a:solidFill>
                    <a:schemeClr val="accent6">
                      <a:lumMod val="50000"/>
                    </a:schemeClr>
                  </a:solidFill>
                  <a:latin typeface="Arial"/>
                  <a:cs typeface="Arial"/>
                  <a:sym typeface="Arial"/>
                  <a:rtl val="0"/>
                </a:rPr>
                <a:t>chiếc</a:t>
              </a:r>
              <a:r>
                <a:rPr lang="en-US" sz="1300" i="1" kern="0" dirty="0">
                  <a:ln/>
                  <a:solidFill>
                    <a:schemeClr val="accent6">
                      <a:lumMod val="50000"/>
                    </a:schemeClr>
                  </a:solidFill>
                  <a:latin typeface="Arial"/>
                  <a:cs typeface="Arial"/>
                  <a:sym typeface="Arial"/>
                  <a:rtl val="0"/>
                </a:rPr>
                <a:t>/</a:t>
              </a:r>
              <a:r>
                <a:rPr lang="en-US" sz="1300" i="1" kern="0" dirty="0" err="1">
                  <a:ln/>
                  <a:solidFill>
                    <a:schemeClr val="accent6">
                      <a:lumMod val="50000"/>
                    </a:schemeClr>
                  </a:solidFill>
                  <a:latin typeface="Arial"/>
                  <a:cs typeface="Arial"/>
                  <a:sym typeface="Arial"/>
                  <a:rtl val="0"/>
                </a:rPr>
                <a:t>trường</a:t>
              </a:r>
              <a:r>
                <a:rPr lang="en-US" sz="1300" i="1" kern="0" dirty="0">
                  <a:ln/>
                  <a:solidFill>
                    <a:schemeClr val="accent6">
                      <a:lumMod val="50000"/>
                    </a:schemeClr>
                  </a:solidFill>
                  <a:latin typeface="Arial"/>
                  <a:cs typeface="Arial"/>
                  <a:sym typeface="Arial"/>
                  <a:rtl val="0"/>
                </a:rPr>
                <a:t>)</a:t>
              </a:r>
            </a:p>
          </p:txBody>
        </p:sp>
        <p:sp>
          <p:nvSpPr>
            <p:cNvPr id="11" name="TextBox 46"/>
            <p:cNvSpPr txBox="1"/>
            <p:nvPr/>
          </p:nvSpPr>
          <p:spPr>
            <a:xfrm rot="20457855">
              <a:off x="1426476" y="4677022"/>
              <a:ext cx="2310182" cy="1137509"/>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dirty="0" err="1">
                  <a:ln/>
                  <a:solidFill>
                    <a:srgbClr val="FFFFFF"/>
                  </a:solidFill>
                  <a:latin typeface="Arial"/>
                  <a:cs typeface="Arial"/>
                  <a:sym typeface="Arial"/>
                  <a:rtl val="0"/>
                </a:rPr>
                <a:t>Thiết</a:t>
              </a:r>
              <a:r>
                <a:rPr lang="en-US" sz="1300" b="1" kern="0" dirty="0">
                  <a:ln/>
                  <a:solidFill>
                    <a:srgbClr val="FFFFFF"/>
                  </a:solidFill>
                  <a:latin typeface="Arial"/>
                  <a:cs typeface="Arial"/>
                  <a:sym typeface="Arial"/>
                  <a:rtl val="0"/>
                </a:rPr>
                <a:t> </a:t>
              </a:r>
              <a:r>
                <a:rPr lang="en-US" sz="1300" b="1" kern="0" dirty="0" err="1">
                  <a:ln/>
                  <a:solidFill>
                    <a:srgbClr val="FFFFFF"/>
                  </a:solidFill>
                  <a:latin typeface="Arial"/>
                  <a:cs typeface="Arial"/>
                  <a:sym typeface="Arial"/>
                  <a:rtl val="0"/>
                </a:rPr>
                <a:t>bị</a:t>
              </a:r>
              <a:r>
                <a:rPr lang="en-US" sz="1300" b="1" kern="0" dirty="0">
                  <a:ln/>
                  <a:solidFill>
                    <a:srgbClr val="FFFFFF"/>
                  </a:solidFill>
                  <a:latin typeface="Arial"/>
                  <a:cs typeface="Arial"/>
                  <a:sym typeface="Arial"/>
                  <a:rtl val="0"/>
                </a:rPr>
                <a:t> </a:t>
              </a:r>
              <a:r>
                <a:rPr lang="en-US" sz="1300" b="1" kern="0" dirty="0" err="1">
                  <a:ln/>
                  <a:solidFill>
                    <a:srgbClr val="FFFFFF"/>
                  </a:solidFill>
                  <a:latin typeface="Arial"/>
                  <a:cs typeface="Arial"/>
                  <a:sym typeface="Arial"/>
                  <a:rtl val="0"/>
                </a:rPr>
                <a:t>âm</a:t>
              </a:r>
              <a:r>
                <a:rPr lang="en-US" sz="1300" b="1" kern="0" dirty="0">
                  <a:ln/>
                  <a:solidFill>
                    <a:srgbClr val="FFFFFF"/>
                  </a:solidFill>
                  <a:latin typeface="Arial"/>
                  <a:cs typeface="Arial"/>
                  <a:sym typeface="Arial"/>
                  <a:rtl val="0"/>
                </a:rPr>
                <a:t> </a:t>
              </a:r>
              <a:r>
                <a:rPr lang="en-US" sz="1300" b="1" kern="0" dirty="0" err="1">
                  <a:ln/>
                  <a:solidFill>
                    <a:srgbClr val="FFFFFF"/>
                  </a:solidFill>
                  <a:latin typeface="Arial"/>
                  <a:cs typeface="Arial"/>
                  <a:sym typeface="Arial"/>
                  <a:rtl val="0"/>
                </a:rPr>
                <a:t>thanh</a:t>
              </a:r>
              <a:r>
                <a:rPr lang="en-US" sz="1300" b="1" kern="0" dirty="0">
                  <a:ln/>
                  <a:solidFill>
                    <a:srgbClr val="FFFFFF"/>
                  </a:solidFill>
                  <a:latin typeface="Arial"/>
                  <a:cs typeface="Arial"/>
                  <a:sym typeface="Arial"/>
                  <a:rtl val="0"/>
                </a:rPr>
                <a:t>,</a:t>
              </a:r>
            </a:p>
            <a:p>
              <a:pPr algn="ctr"/>
              <a:r>
                <a:rPr lang="en-US" sz="1300" b="1" kern="0">
                  <a:ln/>
                  <a:solidFill>
                    <a:srgbClr val="FFFFFF"/>
                  </a:solidFill>
                  <a:latin typeface="Arial"/>
                  <a:cs typeface="Arial"/>
                  <a:sym typeface="Arial"/>
                  <a:rtl val="0"/>
                </a:rPr>
                <a:t>Đài đĩa, loa cầm tay,…</a:t>
              </a:r>
              <a:endParaRPr lang="en-US" sz="1300" b="1" kern="0" dirty="0">
                <a:ln/>
                <a:solidFill>
                  <a:srgbClr val="FFFFFF"/>
                </a:solidFill>
                <a:latin typeface="Arial"/>
                <a:cs typeface="Arial"/>
                <a:sym typeface="Arial"/>
                <a:rtl val="0"/>
              </a:endParaRPr>
            </a:p>
            <a:p>
              <a:pPr algn="ctr"/>
              <a:r>
                <a:rPr lang="en-US" sz="1300" i="1" kern="0" dirty="0">
                  <a:ln/>
                  <a:solidFill>
                    <a:srgbClr val="FFFFFF"/>
                  </a:solidFill>
                  <a:latin typeface="Arial"/>
                  <a:cs typeface="Arial"/>
                  <a:sym typeface="Arial"/>
                  <a:rtl val="0"/>
                </a:rPr>
                <a:t>(1 </a:t>
              </a:r>
              <a:r>
                <a:rPr lang="en-US" sz="1300" i="1" kern="0" dirty="0" err="1">
                  <a:ln/>
                  <a:solidFill>
                    <a:srgbClr val="FFFFFF"/>
                  </a:solidFill>
                  <a:latin typeface="Arial"/>
                  <a:cs typeface="Arial"/>
                  <a:sym typeface="Arial"/>
                  <a:rtl val="0"/>
                </a:rPr>
                <a:t>chiếc</a:t>
              </a:r>
              <a:r>
                <a:rPr lang="en-US" sz="1300" i="1" kern="0" dirty="0">
                  <a:ln/>
                  <a:solidFill>
                    <a:srgbClr val="FFFFFF"/>
                  </a:solidFill>
                  <a:latin typeface="Arial"/>
                  <a:cs typeface="Arial"/>
                  <a:sym typeface="Arial"/>
                  <a:rtl val="0"/>
                </a:rPr>
                <a:t>/5 </a:t>
              </a:r>
              <a:r>
                <a:rPr lang="en-US" sz="1300" i="1" kern="0" dirty="0" err="1">
                  <a:ln/>
                  <a:solidFill>
                    <a:srgbClr val="FFFFFF"/>
                  </a:solidFill>
                  <a:latin typeface="Arial"/>
                  <a:cs typeface="Arial"/>
                  <a:sym typeface="Arial"/>
                  <a:rtl val="0"/>
                </a:rPr>
                <a:t>lớp</a:t>
              </a:r>
              <a:r>
                <a:rPr lang="en-US" sz="1300" i="1" kern="0" dirty="0">
                  <a:ln/>
                  <a:solidFill>
                    <a:srgbClr val="FFFFFF"/>
                  </a:solidFill>
                  <a:latin typeface="Arial"/>
                  <a:cs typeface="Arial"/>
                  <a:sym typeface="Arial"/>
                  <a:rtl val="0"/>
                </a:rPr>
                <a:t>)</a:t>
              </a:r>
            </a:p>
          </p:txBody>
        </p:sp>
        <p:sp>
          <p:nvSpPr>
            <p:cNvPr id="12" name="TextBox 47"/>
            <p:cNvSpPr txBox="1"/>
            <p:nvPr/>
          </p:nvSpPr>
          <p:spPr>
            <a:xfrm rot="20757818">
              <a:off x="1562773" y="2960350"/>
              <a:ext cx="2437316" cy="1137509"/>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dirty="0" err="1">
                  <a:ln/>
                  <a:solidFill>
                    <a:srgbClr val="C00000"/>
                  </a:solidFill>
                  <a:latin typeface="Arial"/>
                  <a:cs typeface="Arial"/>
                  <a:sym typeface="Arial"/>
                  <a:rtl val="0"/>
                </a:rPr>
                <a:t>Máy</a:t>
              </a:r>
              <a:r>
                <a:rPr lang="en-US" sz="1300" b="1" kern="0" dirty="0">
                  <a:ln/>
                  <a:solidFill>
                    <a:srgbClr val="C00000"/>
                  </a:solidFill>
                  <a:latin typeface="Arial"/>
                  <a:cs typeface="Arial"/>
                  <a:sym typeface="Arial"/>
                  <a:rtl val="0"/>
                </a:rPr>
                <a:t> in Laze,</a:t>
              </a:r>
            </a:p>
            <a:p>
              <a:pPr algn="ctr"/>
              <a:r>
                <a:rPr lang="en-US" sz="1300" b="1" kern="0" dirty="0" err="1">
                  <a:ln/>
                  <a:solidFill>
                    <a:srgbClr val="C00000"/>
                  </a:solidFill>
                  <a:latin typeface="Arial"/>
                  <a:cs typeface="Arial"/>
                  <a:sym typeface="Arial"/>
                  <a:rtl val="0"/>
                </a:rPr>
                <a:t>Máy</a:t>
              </a:r>
              <a:r>
                <a:rPr lang="en-US" sz="1300" b="1" kern="0" dirty="0">
                  <a:ln/>
                  <a:solidFill>
                    <a:srgbClr val="C00000"/>
                  </a:solidFill>
                  <a:latin typeface="Arial"/>
                  <a:cs typeface="Arial"/>
                  <a:sym typeface="Arial"/>
                  <a:rtl val="0"/>
                </a:rPr>
                <a:t> </a:t>
              </a:r>
              <a:r>
                <a:rPr lang="en-US" sz="1300" b="1" kern="0" dirty="0" err="1">
                  <a:ln/>
                  <a:solidFill>
                    <a:srgbClr val="C00000"/>
                  </a:solidFill>
                  <a:latin typeface="Arial"/>
                  <a:cs typeface="Arial"/>
                  <a:sym typeface="Arial"/>
                  <a:rtl val="0"/>
                </a:rPr>
                <a:t>ảnh</a:t>
              </a:r>
              <a:r>
                <a:rPr lang="en-US" sz="1300" b="1" kern="0" dirty="0">
                  <a:ln/>
                  <a:solidFill>
                    <a:srgbClr val="C00000"/>
                  </a:solidFill>
                  <a:latin typeface="Arial"/>
                  <a:cs typeface="Arial"/>
                  <a:sym typeface="Arial"/>
                  <a:rtl val="0"/>
                </a:rPr>
                <a:t> </a:t>
              </a:r>
              <a:r>
                <a:rPr lang="en-US" sz="1300" b="1" kern="0" dirty="0" err="1">
                  <a:ln/>
                  <a:solidFill>
                    <a:srgbClr val="C00000"/>
                  </a:solidFill>
                  <a:latin typeface="Arial"/>
                  <a:cs typeface="Arial"/>
                  <a:sym typeface="Arial"/>
                  <a:rtl val="0"/>
                </a:rPr>
                <a:t>kĩ</a:t>
              </a:r>
              <a:r>
                <a:rPr lang="en-US" sz="1300" b="1" kern="0" dirty="0">
                  <a:ln/>
                  <a:solidFill>
                    <a:srgbClr val="C00000"/>
                  </a:solidFill>
                  <a:latin typeface="Arial"/>
                  <a:cs typeface="Arial"/>
                  <a:sym typeface="Arial"/>
                  <a:rtl val="0"/>
                </a:rPr>
                <a:t> </a:t>
              </a:r>
              <a:r>
                <a:rPr lang="en-US" sz="1300" b="1" kern="0" dirty="0" err="1">
                  <a:ln/>
                  <a:solidFill>
                    <a:srgbClr val="C00000"/>
                  </a:solidFill>
                  <a:latin typeface="Arial"/>
                  <a:cs typeface="Arial"/>
                  <a:sym typeface="Arial"/>
                  <a:rtl val="0"/>
                </a:rPr>
                <a:t>thuật</a:t>
              </a:r>
              <a:r>
                <a:rPr lang="en-US" sz="1300" b="1" kern="0" dirty="0">
                  <a:ln/>
                  <a:solidFill>
                    <a:srgbClr val="C00000"/>
                  </a:solidFill>
                  <a:latin typeface="Arial"/>
                  <a:cs typeface="Arial"/>
                  <a:sym typeface="Arial"/>
                  <a:rtl val="0"/>
                </a:rPr>
                <a:t> </a:t>
              </a:r>
              <a:r>
                <a:rPr lang="en-US" sz="1300" b="1" kern="0" dirty="0" err="1">
                  <a:ln/>
                  <a:solidFill>
                    <a:srgbClr val="C00000"/>
                  </a:solidFill>
                  <a:latin typeface="Arial"/>
                  <a:cs typeface="Arial"/>
                  <a:sym typeface="Arial"/>
                  <a:rtl val="0"/>
                </a:rPr>
                <a:t>số</a:t>
              </a:r>
              <a:endParaRPr lang="en-US" sz="1300" b="1" kern="0" dirty="0">
                <a:ln/>
                <a:solidFill>
                  <a:srgbClr val="C00000"/>
                </a:solidFill>
                <a:latin typeface="Arial"/>
                <a:cs typeface="Arial"/>
                <a:sym typeface="Arial"/>
                <a:rtl val="0"/>
              </a:endParaRPr>
            </a:p>
            <a:p>
              <a:pPr algn="ctr"/>
              <a:r>
                <a:rPr lang="en-US" sz="1300" i="1" kern="0" dirty="0">
                  <a:ln/>
                  <a:solidFill>
                    <a:srgbClr val="C00000"/>
                  </a:solidFill>
                  <a:latin typeface="Arial"/>
                  <a:cs typeface="Arial"/>
                  <a:sym typeface="Arial"/>
                  <a:rtl val="0"/>
                </a:rPr>
                <a:t>(2 </a:t>
              </a:r>
              <a:r>
                <a:rPr lang="en-US" sz="1300" i="1" kern="0" dirty="0" err="1">
                  <a:ln/>
                  <a:solidFill>
                    <a:srgbClr val="C00000"/>
                  </a:solidFill>
                  <a:latin typeface="Arial"/>
                  <a:cs typeface="Arial"/>
                  <a:sym typeface="Arial"/>
                  <a:rtl val="0"/>
                </a:rPr>
                <a:t>chiếc</a:t>
              </a:r>
              <a:r>
                <a:rPr lang="en-US" sz="1300" i="1" kern="0" dirty="0">
                  <a:ln/>
                  <a:solidFill>
                    <a:srgbClr val="C00000"/>
                  </a:solidFill>
                  <a:latin typeface="Arial"/>
                  <a:cs typeface="Arial"/>
                  <a:sym typeface="Arial"/>
                  <a:rtl val="0"/>
                </a:rPr>
                <a:t>/</a:t>
              </a:r>
              <a:r>
                <a:rPr lang="en-US" sz="1300" i="1" kern="0" dirty="0" err="1">
                  <a:ln/>
                  <a:solidFill>
                    <a:srgbClr val="C00000"/>
                  </a:solidFill>
                  <a:latin typeface="Arial"/>
                  <a:cs typeface="Arial"/>
                  <a:sym typeface="Arial"/>
                  <a:rtl val="0"/>
                </a:rPr>
                <a:t>trường</a:t>
              </a:r>
              <a:r>
                <a:rPr lang="en-US" sz="1300" i="1" kern="0" dirty="0">
                  <a:ln/>
                  <a:solidFill>
                    <a:srgbClr val="C00000"/>
                  </a:solidFill>
                  <a:latin typeface="Arial"/>
                  <a:cs typeface="Arial"/>
                  <a:sym typeface="Arial"/>
                  <a:rtl val="0"/>
                </a:rPr>
                <a:t>)</a:t>
              </a:r>
            </a:p>
          </p:txBody>
        </p:sp>
        <p:sp>
          <p:nvSpPr>
            <p:cNvPr id="13" name="TextBox 44"/>
            <p:cNvSpPr txBox="1"/>
            <p:nvPr/>
          </p:nvSpPr>
          <p:spPr>
            <a:xfrm rot="20188891">
              <a:off x="5859602" y="2365645"/>
              <a:ext cx="2130910" cy="1137509"/>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a:ln/>
                  <a:solidFill>
                    <a:srgbClr val="FFFFFF"/>
                  </a:solidFill>
                  <a:latin typeface="Arial"/>
                  <a:cs typeface="Arial"/>
                  <a:sym typeface="Arial"/>
                  <a:rtl val="0"/>
                </a:rPr>
                <a:t>Tủ đựng thiết bị</a:t>
              </a:r>
            </a:p>
            <a:p>
              <a:pPr algn="ctr"/>
              <a:r>
                <a:rPr lang="en-US" sz="1300" b="1" kern="0">
                  <a:ln/>
                  <a:solidFill>
                    <a:srgbClr val="FFFFFF"/>
                  </a:solidFill>
                  <a:latin typeface="Arial"/>
                  <a:cs typeface="Arial"/>
                  <a:sym typeface="Arial"/>
                  <a:rtl val="0"/>
                </a:rPr>
                <a:t>Giá đựng thiết bị</a:t>
              </a:r>
              <a:endParaRPr lang="en-US" sz="1300" b="1" kern="0" dirty="0">
                <a:ln/>
                <a:solidFill>
                  <a:srgbClr val="FFFFFF"/>
                </a:solidFill>
                <a:latin typeface="Arial"/>
                <a:cs typeface="Arial"/>
                <a:sym typeface="Arial"/>
                <a:rtl val="0"/>
              </a:endParaRPr>
            </a:p>
            <a:p>
              <a:pPr algn="ctr"/>
              <a:r>
                <a:rPr lang="en-US" sz="1300" i="1" kern="0">
                  <a:ln/>
                  <a:solidFill>
                    <a:srgbClr val="FFFFFF"/>
                  </a:solidFill>
                  <a:latin typeface="Arial"/>
                  <a:cs typeface="Arial"/>
                  <a:sym typeface="Arial"/>
                  <a:rtl val="0"/>
                </a:rPr>
                <a:t>(3 </a:t>
              </a:r>
              <a:r>
                <a:rPr lang="en-US" sz="1300" i="1" kern="0" dirty="0" err="1">
                  <a:ln/>
                  <a:solidFill>
                    <a:srgbClr val="FFFFFF"/>
                  </a:solidFill>
                  <a:latin typeface="Arial"/>
                  <a:cs typeface="Arial"/>
                  <a:sym typeface="Arial"/>
                  <a:rtl val="0"/>
                </a:rPr>
                <a:t>chiếc</a:t>
              </a:r>
              <a:r>
                <a:rPr lang="en-US" sz="1300" i="1" kern="0" dirty="0">
                  <a:ln/>
                  <a:solidFill>
                    <a:srgbClr val="FFFFFF"/>
                  </a:solidFill>
                  <a:latin typeface="Arial"/>
                  <a:cs typeface="Arial"/>
                  <a:sym typeface="Arial"/>
                  <a:rtl val="0"/>
                </a:rPr>
                <a:t>/</a:t>
              </a:r>
              <a:r>
                <a:rPr lang="en-US" sz="1300" i="1" kern="0" dirty="0" err="1">
                  <a:ln/>
                  <a:solidFill>
                    <a:srgbClr val="FFFFFF"/>
                  </a:solidFill>
                  <a:latin typeface="Arial"/>
                  <a:cs typeface="Arial"/>
                  <a:sym typeface="Arial"/>
                  <a:rtl val="0"/>
                </a:rPr>
                <a:t>trường</a:t>
              </a:r>
              <a:r>
                <a:rPr lang="en-US" sz="1300" i="1" kern="0" dirty="0">
                  <a:ln/>
                  <a:solidFill>
                    <a:srgbClr val="FFFFFF"/>
                  </a:solidFill>
                  <a:latin typeface="Arial"/>
                  <a:cs typeface="Arial"/>
                  <a:sym typeface="Arial"/>
                  <a:rtl val="0"/>
                </a:rPr>
                <a:t>)</a:t>
              </a:r>
              <a:r>
                <a:rPr lang="en-US" sz="1300" kern="0" dirty="0">
                  <a:ln/>
                  <a:solidFill>
                    <a:srgbClr val="FFFFFF"/>
                  </a:solidFill>
                  <a:latin typeface="Arial"/>
                  <a:cs typeface="Arial"/>
                  <a:sym typeface="Arial"/>
                  <a:rtl val="0"/>
                </a:rPr>
                <a:t> </a:t>
              </a:r>
              <a:endParaRPr lang="en-US" sz="1300" i="1" kern="0" dirty="0">
                <a:ln/>
                <a:solidFill>
                  <a:srgbClr val="FFFFFF"/>
                </a:solidFill>
                <a:latin typeface="Arial"/>
                <a:cs typeface="Arial"/>
                <a:sym typeface="Arial"/>
                <a:rtl val="0"/>
              </a:endParaRPr>
            </a:p>
          </p:txBody>
        </p:sp>
      </p:grpSp>
      <p:sp>
        <p:nvSpPr>
          <p:cNvPr id="21" name="AutoShape 48"/>
          <p:cNvSpPr>
            <a:spLocks noChangeArrowheads="1"/>
          </p:cNvSpPr>
          <p:nvPr/>
        </p:nvSpPr>
        <p:spPr bwMode="gray">
          <a:xfrm>
            <a:off x="2398893" y="1281344"/>
            <a:ext cx="4582423" cy="481593"/>
          </a:xfrm>
          <a:prstGeom prst="roundRect">
            <a:avLst>
              <a:gd name="adj" fmla="val 50000"/>
            </a:avLst>
          </a:prstGeom>
          <a:solidFill>
            <a:schemeClr val="accent4">
              <a:lumMod val="40000"/>
              <a:lumOff val="60000"/>
            </a:schemeClr>
          </a:solidFill>
          <a:ln w="28575" algn="ctr">
            <a:solidFill>
              <a:srgbClr val="0070C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Arial"/>
                <a:rtl val="0"/>
              </a:rPr>
              <a:t>           16. </a:t>
            </a:r>
            <a:r>
              <a:rPr kumimoji="0" lang="en-US" altLang="en-US" b="1" i="0" u="none" strike="noStrike" kern="1200" cap="none" spc="0" normalizeH="0" baseline="0" noProof="0" dirty="0">
                <a:ln>
                  <a:noFill/>
                </a:ln>
                <a:solidFill>
                  <a:srgbClr val="0070C0"/>
                </a:solidFill>
                <a:effectLst/>
                <a:uLnTx/>
                <a:uFillTx/>
                <a:latin typeface="Arial" panose="020B0604020202020204" pitchFamily="34" charset="0"/>
                <a:ea typeface="+mn-ea"/>
                <a:cs typeface="+mn-cs"/>
                <a:sym typeface="Arial"/>
                <a:rtl val="0"/>
              </a:rPr>
              <a:t>THIẾT BỊ DÙNG CHUNG</a:t>
            </a:r>
          </a:p>
        </p:txBody>
      </p:sp>
      <p:pic>
        <p:nvPicPr>
          <p:cNvPr id="22" name="Picture 21"/>
          <p:cNvPicPr>
            <a:picLocks noChangeAspect="1"/>
          </p:cNvPicPr>
          <p:nvPr/>
        </p:nvPicPr>
        <p:blipFill>
          <a:blip r:embed="rId4"/>
          <a:stretch>
            <a:fillRect/>
          </a:stretch>
        </p:blipFill>
        <p:spPr>
          <a:xfrm>
            <a:off x="7501598" y="8607"/>
            <a:ext cx="1481312" cy="744599"/>
          </a:xfrm>
          <a:prstGeom prst="rect">
            <a:avLst/>
          </a:prstGeom>
          <a:scene3d>
            <a:camera prst="orthographicFront"/>
            <a:lightRig rig="threePt" dir="t"/>
          </a:scene3d>
          <a:sp3d extrusionH="76200" contourW="12700">
            <a:extrusionClr>
              <a:srgbClr val="FFFFFF"/>
            </a:extrusionClr>
            <a:contourClr>
              <a:srgbClr val="FFFFFF"/>
            </a:contourClr>
          </a:sp3d>
        </p:spPr>
      </p:pic>
    </p:spTree>
    <p:extLst>
      <p:ext uri="{BB962C8B-B14F-4D97-AF65-F5344CB8AC3E}">
        <p14:creationId xmlns:p14="http://schemas.microsoft.com/office/powerpoint/2010/main" val="800265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58" y="9939"/>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939"/>
            <a:ext cx="4937581" cy="776318"/>
          </a:xfrm>
          <a:prstGeom prst="rect">
            <a:avLst/>
          </a:prstGeom>
          <a:scene3d>
            <a:camera prst="orthographicFront"/>
            <a:lightRig rig="threePt" dir="t"/>
          </a:scene3d>
          <a:sp3d extrusionH="76200" contourW="12700">
            <a:extrusionClr>
              <a:schemeClr val="bg1"/>
            </a:extrusionClr>
            <a:contourClr>
              <a:schemeClr val="bg1"/>
            </a:contourClr>
          </a:sp3d>
        </p:spPr>
      </p:pic>
      <p:sp>
        <p:nvSpPr>
          <p:cNvPr id="5" name="Chevron 29"/>
          <p:cNvSpPr/>
          <p:nvPr/>
        </p:nvSpPr>
        <p:spPr bwMode="auto">
          <a:xfrm>
            <a:off x="575758" y="3678758"/>
            <a:ext cx="6645719" cy="707356"/>
          </a:xfrm>
          <a:prstGeom prst="chevron">
            <a:avLst>
              <a:gd name="adj" fmla="val 34040"/>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dirty="0">
                <a:solidFill>
                  <a:schemeClr val="bg1"/>
                </a:solidFill>
                <a:cs typeface="Arial" pitchFamily="34" charset="0"/>
              </a:rPr>
              <a:t>3. KINH NGHIỆM SẢN </a:t>
            </a:r>
            <a:r>
              <a:rPr lang="en-US" altLang="ko-KR" sz="1700" b="1">
                <a:solidFill>
                  <a:schemeClr val="bg1"/>
                </a:solidFill>
                <a:cs typeface="Arial" pitchFamily="34" charset="0"/>
              </a:rPr>
              <a:t>XUẤT TRÊN 40 </a:t>
            </a:r>
            <a:r>
              <a:rPr lang="en-US" altLang="ko-KR" sz="1700" b="1" dirty="0">
                <a:solidFill>
                  <a:schemeClr val="bg1"/>
                </a:solidFill>
                <a:cs typeface="Arial" pitchFamily="34" charset="0"/>
              </a:rPr>
              <a:t>NĂM, TÍNH PHÁP LÍ RÕ RÀNG</a:t>
            </a:r>
          </a:p>
        </p:txBody>
      </p:sp>
      <p:sp>
        <p:nvSpPr>
          <p:cNvPr id="6" name="Chevron 29"/>
          <p:cNvSpPr/>
          <p:nvPr/>
        </p:nvSpPr>
        <p:spPr bwMode="auto">
          <a:xfrm>
            <a:off x="681058" y="1879370"/>
            <a:ext cx="5898042" cy="655486"/>
          </a:xfrm>
          <a:prstGeom prst="chevron">
            <a:avLst>
              <a:gd name="adj" fmla="val 3404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dirty="0">
                <a:solidFill>
                  <a:schemeClr val="bg1"/>
                </a:solidFill>
                <a:cs typeface="Arial" pitchFamily="34" charset="0"/>
              </a:rPr>
              <a:t>1. BÁM SÁT NỘI DUNG CHƯƠNG TRÌNH VÀ SGK</a:t>
            </a:r>
          </a:p>
        </p:txBody>
      </p:sp>
      <p:sp>
        <p:nvSpPr>
          <p:cNvPr id="8" name="Chevron 7"/>
          <p:cNvSpPr/>
          <p:nvPr/>
        </p:nvSpPr>
        <p:spPr bwMode="auto">
          <a:xfrm>
            <a:off x="681056" y="4593127"/>
            <a:ext cx="6807764" cy="661779"/>
          </a:xfrm>
          <a:prstGeom prst="chevron">
            <a:avLst>
              <a:gd name="adj" fmla="val 34040"/>
            </a:avLst>
          </a:prstGeom>
          <a:solidFill>
            <a:schemeClr val="accent5">
              <a:lumMod val="75000"/>
            </a:schemeClr>
          </a:solidFill>
          <a:ln>
            <a:solidFill>
              <a:srgbClr val="92D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dirty="0">
                <a:solidFill>
                  <a:schemeClr val="bg1"/>
                </a:solidFill>
                <a:cs typeface="Arial" pitchFamily="34" charset="0"/>
              </a:rPr>
              <a:t>4. DÁN TEM CHỐNG HÀNG </a:t>
            </a:r>
            <a:r>
              <a:rPr lang="en-US" altLang="ko-KR" sz="1700" b="1">
                <a:solidFill>
                  <a:schemeClr val="bg1"/>
                </a:solidFill>
                <a:cs typeface="Arial" pitchFamily="34" charset="0"/>
              </a:rPr>
              <a:t>GIẢ VÀ </a:t>
            </a:r>
            <a:r>
              <a:rPr lang="en-US" altLang="ko-KR" sz="1700" b="1" dirty="0">
                <a:solidFill>
                  <a:schemeClr val="bg1"/>
                </a:solidFill>
                <a:cs typeface="Arial" pitchFamily="34" charset="0"/>
              </a:rPr>
              <a:t>HƯỚNG DẪN SỬ DỤNG</a:t>
            </a:r>
          </a:p>
        </p:txBody>
      </p:sp>
      <p:sp>
        <p:nvSpPr>
          <p:cNvPr id="9" name="Chevron 29"/>
          <p:cNvSpPr/>
          <p:nvPr/>
        </p:nvSpPr>
        <p:spPr bwMode="auto">
          <a:xfrm>
            <a:off x="681056" y="5523017"/>
            <a:ext cx="7060924" cy="657864"/>
          </a:xfrm>
          <a:prstGeom prst="chevron">
            <a:avLst>
              <a:gd name="adj" fmla="val 3404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dirty="0">
                <a:solidFill>
                  <a:schemeClr val="bg1"/>
                </a:solidFill>
                <a:cs typeface="Arial" pitchFamily="34" charset="0"/>
              </a:rPr>
              <a:t>5</a:t>
            </a:r>
            <a:r>
              <a:rPr lang="en-US" altLang="ko-KR" sz="1700" b="1">
                <a:solidFill>
                  <a:schemeClr val="bg1"/>
                </a:solidFill>
                <a:cs typeface="Arial" pitchFamily="34" charset="0"/>
              </a:rPr>
              <a:t>. HỆ THỐNG CUNG ỨNG TRÊN TOÀN QUỐC</a:t>
            </a:r>
            <a:endParaRPr lang="en-US" altLang="ko-KR" sz="1700" b="1" dirty="0">
              <a:solidFill>
                <a:schemeClr val="bg1"/>
              </a:solidFill>
              <a:cs typeface="Arial" pitchFamily="34" charset="0"/>
            </a:endParaRPr>
          </a:p>
        </p:txBody>
      </p:sp>
      <p:sp>
        <p:nvSpPr>
          <p:cNvPr id="10" name="Chevron 29"/>
          <p:cNvSpPr/>
          <p:nvPr/>
        </p:nvSpPr>
        <p:spPr bwMode="auto">
          <a:xfrm>
            <a:off x="575758" y="2790929"/>
            <a:ext cx="6299604" cy="680816"/>
          </a:xfrm>
          <a:prstGeom prst="chevron">
            <a:avLst>
              <a:gd name="adj" fmla="val 3404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dirty="0">
                <a:solidFill>
                  <a:schemeClr val="bg1"/>
                </a:solidFill>
                <a:cs typeface="Arial" pitchFamily="34" charset="0"/>
              </a:rPr>
              <a:t>2. CUNG ỨNG ĐỒNG </a:t>
            </a:r>
            <a:r>
              <a:rPr lang="en-US" altLang="ko-KR" sz="1700" b="1">
                <a:solidFill>
                  <a:schemeClr val="bg1"/>
                </a:solidFill>
                <a:cs typeface="Arial" pitchFamily="34" charset="0"/>
              </a:rPr>
              <a:t>BỘ CÙNG CÁC SẢN PHẨM THUỘC </a:t>
            </a:r>
            <a:br>
              <a:rPr lang="en-US" altLang="ko-KR" sz="1700" b="1">
                <a:solidFill>
                  <a:schemeClr val="bg1"/>
                </a:solidFill>
                <a:cs typeface="Arial" pitchFamily="34" charset="0"/>
              </a:rPr>
            </a:br>
            <a:r>
              <a:rPr lang="en-US" altLang="ko-KR" sz="1700" b="1">
                <a:solidFill>
                  <a:schemeClr val="bg1"/>
                </a:solidFill>
                <a:cs typeface="Arial" pitchFamily="34" charset="0"/>
              </a:rPr>
              <a:t>     HỆ SINH THÁI CỦA NHÀ XUẤT BẢN GIÁO DỤC VIỆT NAM</a:t>
            </a:r>
          </a:p>
        </p:txBody>
      </p:sp>
      <p:cxnSp>
        <p:nvCxnSpPr>
          <p:cNvPr id="11" name="Straight Connector 10"/>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09225" y="1019816"/>
            <a:ext cx="6195203"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spc="-50">
                <a:ln/>
                <a:solidFill>
                  <a:srgbClr val="FF0000"/>
                </a:solidFill>
              </a:rPr>
              <a:t>MỘT SỐ ƯU </a:t>
            </a:r>
            <a:r>
              <a:rPr lang="en-US" sz="2800" b="1" spc="-50" dirty="0">
                <a:ln/>
                <a:solidFill>
                  <a:srgbClr val="FF0000"/>
                </a:solidFill>
              </a:rPr>
              <a:t>ĐIỂM TBDH CỦA NXBGDVN</a:t>
            </a:r>
            <a:endParaRPr lang="en-US" sz="2800" b="1" cap="none" spc="-50" dirty="0">
              <a:ln/>
              <a:solidFill>
                <a:srgbClr val="FF0000"/>
              </a:solidFill>
              <a:effectLst/>
            </a:endParaRPr>
          </a:p>
        </p:txBody>
      </p:sp>
    </p:spTree>
    <p:extLst>
      <p:ext uri="{BB962C8B-B14F-4D97-AF65-F5344CB8AC3E}">
        <p14:creationId xmlns:p14="http://schemas.microsoft.com/office/powerpoint/2010/main" val="41209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951428" y="972549"/>
            <a:ext cx="7206829" cy="667415"/>
            <a:chOff x="3131840" y="1491630"/>
            <a:chExt cx="5256584" cy="576064"/>
          </a:xfrm>
        </p:grpSpPr>
        <p:sp>
          <p:nvSpPr>
            <p:cNvPr id="29" name="Rectangle 28"/>
            <p:cNvSpPr/>
            <p:nvPr/>
          </p:nvSpPr>
          <p:spPr>
            <a:xfrm>
              <a:off x="3131840" y="1491630"/>
              <a:ext cx="5256584" cy="576064"/>
            </a:xfrm>
            <a:prstGeom prst="rect">
              <a:avLst/>
            </a:prstGeom>
            <a:solidFill>
              <a:schemeClr val="bg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0" name="Right Triangle 29"/>
            <p:cNvSpPr/>
            <p:nvPr/>
          </p:nvSpPr>
          <p:spPr>
            <a:xfrm rot="5400000">
              <a:off x="3203840" y="1419630"/>
              <a:ext cx="576000" cy="720000"/>
            </a:xfrm>
            <a:prstGeom prst="rtTriangle">
              <a:avLst/>
            </a:prstGeom>
            <a:solidFill>
              <a:schemeClr val="accent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32" name="Rectangle 31"/>
          <p:cNvSpPr/>
          <p:nvPr/>
        </p:nvSpPr>
        <p:spPr>
          <a:xfrm>
            <a:off x="1411489" y="1088854"/>
            <a:ext cx="6977142" cy="44627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solidFill>
                  <a:srgbClr val="FF0000"/>
                </a:solidFill>
                <a:effectLst/>
                <a:uLnTx/>
                <a:uFillTx/>
                <a:latin typeface="Calibri" panose="020F0502020204030204"/>
                <a:ea typeface="+mn-ea"/>
                <a:cs typeface="+mn-cs"/>
              </a:rPr>
              <a:t>TBDH </a:t>
            </a:r>
            <a:r>
              <a:rPr kumimoji="0" lang="en-US" sz="2300" b="1" i="0" u="none" strike="noStrike" kern="1200" cap="none" spc="0" normalizeH="0" baseline="0" noProof="0" dirty="0">
                <a:ln/>
                <a:solidFill>
                  <a:srgbClr val="FF0000"/>
                </a:solidFill>
                <a:effectLst/>
                <a:uLnTx/>
                <a:uFillTx/>
                <a:latin typeface="Calibri" panose="020F0502020204030204"/>
                <a:ea typeface="+mn-ea"/>
                <a:cs typeface="+mn-cs"/>
              </a:rPr>
              <a:t>TRONG HỆ SINH THÁI SẢN PHẨM CỦA NXBGDVN</a:t>
            </a:r>
          </a:p>
        </p:txBody>
      </p:sp>
      <p:cxnSp>
        <p:nvCxnSpPr>
          <p:cNvPr id="27" name="Đường kết nối Thẳng 63"/>
          <p:cNvCxnSpPr/>
          <p:nvPr/>
        </p:nvCxnSpPr>
        <p:spPr>
          <a:xfrm flipV="1">
            <a:off x="5614115" y="3083906"/>
            <a:ext cx="2209482" cy="8696"/>
          </a:xfrm>
          <a:prstGeom prst="line">
            <a:avLst/>
          </a:prstGeom>
          <a:ln w="190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Đường kết nối Thẳng 67"/>
          <p:cNvCxnSpPr/>
          <p:nvPr/>
        </p:nvCxnSpPr>
        <p:spPr>
          <a:xfrm flipV="1">
            <a:off x="5127040" y="4998559"/>
            <a:ext cx="2785496" cy="3664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Đường kết nối Thẳng 70"/>
          <p:cNvCxnSpPr/>
          <p:nvPr/>
        </p:nvCxnSpPr>
        <p:spPr>
          <a:xfrm flipH="1">
            <a:off x="891794" y="3092602"/>
            <a:ext cx="2565576"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739839" y="3138275"/>
            <a:ext cx="1590295" cy="1575164"/>
            <a:chOff x="6019800" y="3276599"/>
            <a:chExt cx="533400" cy="533400"/>
          </a:xfrm>
          <a:effectLst>
            <a:outerShdw blurRad="50800" dist="38100" dir="5400000" algn="t" rotWithShape="0">
              <a:prstClr val="black">
                <a:alpha val="40000"/>
              </a:prstClr>
            </a:outerShdw>
          </a:effectLst>
        </p:grpSpPr>
        <p:sp>
          <p:nvSpPr>
            <p:cNvPr id="36" name="Oval 35"/>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pitchFamily="34" charset="0"/>
              </a:endParaRPr>
            </a:p>
          </p:txBody>
        </p:sp>
        <p:sp>
          <p:nvSpPr>
            <p:cNvPr id="37" name="Oval 36"/>
            <p:cNvSpPr/>
            <p:nvPr/>
          </p:nvSpPr>
          <p:spPr>
            <a:xfrm>
              <a:off x="6076474" y="3294184"/>
              <a:ext cx="420053" cy="369339"/>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pitchFamily="34" charset="0"/>
              </a:endParaRPr>
            </a:p>
          </p:txBody>
        </p:sp>
      </p:grpSp>
      <p:grpSp>
        <p:nvGrpSpPr>
          <p:cNvPr id="38" name="Group 37"/>
          <p:cNvGrpSpPr>
            <a:grpSpLocks/>
          </p:cNvGrpSpPr>
          <p:nvPr/>
        </p:nvGrpSpPr>
        <p:grpSpPr bwMode="auto">
          <a:xfrm>
            <a:off x="2974697" y="2643592"/>
            <a:ext cx="2929148" cy="2641752"/>
            <a:chOff x="2656546" y="2008795"/>
            <a:chExt cx="3830909" cy="3467764"/>
          </a:xfrm>
        </p:grpSpPr>
        <p:sp>
          <p:nvSpPr>
            <p:cNvPr id="39" name="Donut 13"/>
            <p:cNvSpPr/>
            <p:nvPr/>
          </p:nvSpPr>
          <p:spPr>
            <a:xfrm rot="267487">
              <a:off x="4622038" y="2008795"/>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entury Gothic"/>
                <a:ea typeface="+mn-ea"/>
                <a:cs typeface="Arial" panose="020B0604020202020204" pitchFamily="34" charset="0"/>
              </a:endParaRPr>
            </a:p>
          </p:txBody>
        </p:sp>
        <p:sp>
          <p:nvSpPr>
            <p:cNvPr id="40" name="Donut 13"/>
            <p:cNvSpPr/>
            <p:nvPr/>
          </p:nvSpPr>
          <p:spPr>
            <a:xfrm rot="10680000">
              <a:off x="2993653" y="3373320"/>
              <a:ext cx="1903797" cy="2103239"/>
            </a:xfrm>
            <a:custGeom>
              <a:avLst/>
              <a:gdLst/>
              <a:ahLst/>
              <a:cxnLst/>
              <a:rect l="l" t="t" r="r" b="b"/>
              <a:pathLst>
                <a:path w="1903797" h="2103239">
                  <a:moveTo>
                    <a:pt x="1651489" y="1817409"/>
                  </a:moveTo>
                  <a:lnTo>
                    <a:pt x="1408194" y="1573498"/>
                  </a:lnTo>
                  <a:cubicBezTo>
                    <a:pt x="1322635" y="960503"/>
                    <a:pt x="795860" y="489291"/>
                    <a:pt x="159028" y="489291"/>
                  </a:cubicBezTo>
                  <a:cubicBezTo>
                    <a:pt x="108852" y="489291"/>
                    <a:pt x="59358" y="492216"/>
                    <a:pt x="10805" y="498722"/>
                  </a:cubicBezTo>
                  <a:lnTo>
                    <a:pt x="237769" y="259080"/>
                  </a:lnTo>
                  <a:lnTo>
                    <a:pt x="0" y="8030"/>
                  </a:lnTo>
                  <a:lnTo>
                    <a:pt x="159028" y="0"/>
                  </a:lnTo>
                  <a:cubicBezTo>
                    <a:pt x="1074672" y="0"/>
                    <a:pt x="1826314" y="702176"/>
                    <a:pt x="1903797" y="1597521"/>
                  </a:cubicBezTo>
                  <a:close/>
                  <a:moveTo>
                    <a:pt x="1374645" y="2103239"/>
                  </a:moveTo>
                  <a:lnTo>
                    <a:pt x="1371400" y="2092516"/>
                  </a:lnTo>
                  <a:lnTo>
                    <a:pt x="1375661" y="2074150"/>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entury Gothic"/>
                <a:ea typeface="+mn-ea"/>
                <a:cs typeface="Arial" panose="020B0604020202020204" pitchFamily="34" charset="0"/>
              </a:endParaRPr>
            </a:p>
          </p:txBody>
        </p:sp>
        <p:sp>
          <p:nvSpPr>
            <p:cNvPr id="41" name="Donut 13"/>
            <p:cNvSpPr/>
            <p:nvPr/>
          </p:nvSpPr>
          <p:spPr>
            <a:xfrm rot="14667487">
              <a:off x="3180234" y="1733771"/>
              <a:ext cx="1260828" cy="2308204"/>
            </a:xfrm>
            <a:custGeom>
              <a:avLst/>
              <a:gdLst/>
              <a:ahLst/>
              <a:cxnLst/>
              <a:rect l="l" t="t" r="r" b="b"/>
              <a:pathLst>
                <a:path w="1260828" h="2308204">
                  <a:moveTo>
                    <a:pt x="1146334" y="2234615"/>
                  </a:moveTo>
                  <a:lnTo>
                    <a:pt x="838482" y="2308204"/>
                  </a:lnTo>
                  <a:lnTo>
                    <a:pt x="728791" y="1939226"/>
                  </a:lnTo>
                  <a:cubicBezTo>
                    <a:pt x="757047" y="1836418"/>
                    <a:pt x="771537" y="1728126"/>
                    <a:pt x="771537" y="1616449"/>
                  </a:cubicBezTo>
                  <a:cubicBezTo>
                    <a:pt x="771537" y="1093183"/>
                    <a:pt x="453402" y="644221"/>
                    <a:pt x="0" y="452434"/>
                  </a:cubicBezTo>
                  <a:lnTo>
                    <a:pt x="292806" y="337768"/>
                  </a:lnTo>
                  <a:lnTo>
                    <a:pt x="186110" y="0"/>
                  </a:lnTo>
                  <a:cubicBezTo>
                    <a:pt x="817477" y="264850"/>
                    <a:pt x="1260828" y="888875"/>
                    <a:pt x="1260828" y="1616449"/>
                  </a:cubicBezTo>
                  <a:cubicBezTo>
                    <a:pt x="1260828" y="1834342"/>
                    <a:pt x="1221065" y="2042949"/>
                    <a:pt x="1146334" y="2234615"/>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entury Gothic"/>
                <a:ea typeface="+mn-ea"/>
                <a:cs typeface="Arial" panose="020B0604020202020204" pitchFamily="34" charset="0"/>
              </a:endParaRPr>
            </a:p>
          </p:txBody>
        </p:sp>
        <p:sp>
          <p:nvSpPr>
            <p:cNvPr id="42" name="Donut 13"/>
            <p:cNvSpPr/>
            <p:nvPr/>
          </p:nvSpPr>
          <p:spPr>
            <a:xfrm rot="5460000">
              <a:off x="4700905" y="3692056"/>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rotWithShape="1">
              <a:gsLst>
                <a:gs pos="0">
                  <a:srgbClr val="AD1D19"/>
                </a:gs>
                <a:gs pos="80000">
                  <a:srgbClr val="E22924"/>
                </a:gs>
                <a:gs pos="100000">
                  <a:srgbClr val="DF2B27"/>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outerShdw blurRad="101600" dist="38100" dir="2700000" algn="tl" rotWithShape="0">
                    <a:prstClr val="black">
                      <a:alpha val="50000"/>
                    </a:prstClr>
                  </a:outerShdw>
                </a:effectLst>
                <a:uLnTx/>
                <a:uFillTx/>
                <a:latin typeface="Kozuka Gothic Pr6N B" pitchFamily="34" charset="-128"/>
                <a:ea typeface="Kozuka Gothic Pr6N B" pitchFamily="34" charset="-128"/>
                <a:cs typeface="Arial" panose="020B0604020202020204" pitchFamily="34" charset="0"/>
              </a:endParaRPr>
            </a:p>
          </p:txBody>
        </p:sp>
      </p:grpSp>
      <p:sp>
        <p:nvSpPr>
          <p:cNvPr id="43" name="TextBox 8"/>
          <p:cNvSpPr txBox="1"/>
          <p:nvPr/>
        </p:nvSpPr>
        <p:spPr>
          <a:xfrm>
            <a:off x="3805788" y="3537036"/>
            <a:ext cx="1474213" cy="846386"/>
          </a:xfrm>
          <a:prstGeom prst="rect">
            <a:avLst/>
          </a:prstGeom>
          <a:noFill/>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outerShdw blurRad="50800" dist="38100" algn="l" rotWithShape="0">
                    <a:prstClr val="black">
                      <a:alpha val="87000"/>
                    </a:prstClr>
                  </a:outerShdw>
                </a:effectLst>
                <a:uLnTx/>
                <a:uFillTx/>
                <a:latin typeface="Century Gothic"/>
                <a:ea typeface="+mn-ea"/>
                <a:cs typeface="Arial" panose="020B0604020202020204" pitchFamily="34" charset="0"/>
              </a:rPr>
              <a:t>HỆ SINH THÁI SẢN PHẨM </a:t>
            </a:r>
            <a:r>
              <a:rPr kumimoji="0" lang="en-US" sz="1900" b="1" i="0" u="none" strike="noStrike" kern="0" cap="none" spc="0" normalizeH="0" baseline="0" noProof="0" dirty="0">
                <a:ln>
                  <a:noFill/>
                </a:ln>
                <a:solidFill>
                  <a:prstClr val="white"/>
                </a:solidFill>
                <a:effectLst>
                  <a:outerShdw blurRad="50800" dist="38100" algn="l" rotWithShape="0">
                    <a:prstClr val="black">
                      <a:alpha val="87000"/>
                    </a:prstClr>
                  </a:outerShdw>
                </a:effectLst>
                <a:uLnTx/>
                <a:uFillTx/>
                <a:latin typeface="Century Gothic"/>
                <a:ea typeface="+mn-ea"/>
                <a:cs typeface="Arial" panose="020B0604020202020204" pitchFamily="34" charset="0"/>
              </a:rPr>
              <a:t>NXBGDVN</a:t>
            </a:r>
          </a:p>
        </p:txBody>
      </p:sp>
      <p:sp>
        <p:nvSpPr>
          <p:cNvPr id="44" name="TextBox 10"/>
          <p:cNvSpPr txBox="1"/>
          <p:nvPr/>
        </p:nvSpPr>
        <p:spPr>
          <a:xfrm>
            <a:off x="784588" y="2719941"/>
            <a:ext cx="2635658" cy="40011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AD47">
                    <a:lumMod val="50000"/>
                  </a:srgbClr>
                </a:soli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SGK, SGV, SBT, STK</a:t>
            </a:r>
          </a:p>
        </p:txBody>
      </p:sp>
      <p:sp>
        <p:nvSpPr>
          <p:cNvPr id="45" name="TextBox 13"/>
          <p:cNvSpPr txBox="1"/>
          <p:nvPr/>
        </p:nvSpPr>
        <p:spPr>
          <a:xfrm>
            <a:off x="5780834" y="2683743"/>
            <a:ext cx="1957587" cy="40011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Thiết</a:t>
            </a:r>
            <a:r>
              <a:rPr kumimoji="0" lang="en-US" sz="2000" b="1" i="0" u="none" strike="noStrike" kern="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bị</a:t>
            </a:r>
            <a:r>
              <a:rPr kumimoji="0" lang="en-US" sz="2000" b="1" i="0" u="none" strike="noStrike" kern="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dạy</a:t>
            </a:r>
            <a:r>
              <a:rPr kumimoji="0" lang="en-US" sz="2000" b="1" i="0" u="none" strike="noStrike" kern="0" cap="none" spc="0" normalizeH="0" noProof="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học</a:t>
            </a:r>
            <a:endParaRPr kumimoji="0" lang="en-US" sz="2000" b="1" i="0" u="none" strike="noStrike" kern="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6" name="TextBox 16"/>
          <p:cNvSpPr txBox="1"/>
          <p:nvPr/>
        </p:nvSpPr>
        <p:spPr>
          <a:xfrm>
            <a:off x="764945" y="4648595"/>
            <a:ext cx="2579552" cy="40011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Sách</a:t>
            </a:r>
            <a:r>
              <a:rPr kumimoji="0" lang="en-US" sz="2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Học</a:t>
            </a:r>
            <a:r>
              <a:rPr kumimoji="0" lang="en-US" sz="2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liệu</a:t>
            </a:r>
            <a:r>
              <a:rPr kumimoji="0" lang="en-US" sz="2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điện</a:t>
            </a:r>
            <a:r>
              <a:rPr kumimoji="0" lang="en-US" sz="2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tử</a:t>
            </a:r>
            <a:endParaRPr kumimoji="0" lang="en-US" sz="2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7" name="TextBox 46"/>
          <p:cNvSpPr txBox="1"/>
          <p:nvPr/>
        </p:nvSpPr>
        <p:spPr>
          <a:xfrm>
            <a:off x="5780202" y="4601895"/>
            <a:ext cx="2215671" cy="40011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Nền</a:t>
            </a:r>
            <a:r>
              <a:rPr kumimoji="0" lang="en-US"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tảng</a:t>
            </a:r>
            <a:r>
              <a:rPr kumimoji="0" lang="en-US"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tập</a:t>
            </a:r>
            <a:r>
              <a:rPr kumimoji="0" lang="en-US"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huấn</a:t>
            </a:r>
            <a:endParaRPr kumimoji="0" lang="en-US"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cxnSp>
        <p:nvCxnSpPr>
          <p:cNvPr id="48" name="Đường kết nối Thẳng 65"/>
          <p:cNvCxnSpPr/>
          <p:nvPr/>
        </p:nvCxnSpPr>
        <p:spPr>
          <a:xfrm flipH="1">
            <a:off x="823020" y="5048705"/>
            <a:ext cx="291681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89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3"/>
          <p:cNvGrpSpPr>
            <a:grpSpLocks/>
          </p:cNvGrpSpPr>
          <p:nvPr/>
        </p:nvGrpSpPr>
        <p:grpSpPr bwMode="auto">
          <a:xfrm>
            <a:off x="1125628" y="3501447"/>
            <a:ext cx="5828853" cy="147836"/>
            <a:chOff x="0" y="1896"/>
            <a:chExt cx="5760" cy="120"/>
          </a:xfrm>
        </p:grpSpPr>
        <p:sp>
          <p:nvSpPr>
            <p:cNvPr id="6"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8" name="Group 59"/>
          <p:cNvGrpSpPr>
            <a:grpSpLocks/>
          </p:cNvGrpSpPr>
          <p:nvPr/>
        </p:nvGrpSpPr>
        <p:grpSpPr bwMode="auto">
          <a:xfrm rot="2803958">
            <a:off x="1095693" y="4024107"/>
            <a:ext cx="1427998" cy="472556"/>
            <a:chOff x="2290" y="2699"/>
            <a:chExt cx="2066" cy="765"/>
          </a:xfrm>
        </p:grpSpPr>
        <p:grpSp>
          <p:nvGrpSpPr>
            <p:cNvPr id="9" name="Group 60"/>
            <p:cNvGrpSpPr>
              <a:grpSpLocks/>
            </p:cNvGrpSpPr>
            <p:nvPr/>
          </p:nvGrpSpPr>
          <p:grpSpPr bwMode="auto">
            <a:xfrm>
              <a:off x="2290" y="3009"/>
              <a:ext cx="2066" cy="455"/>
              <a:chOff x="2290" y="3009"/>
              <a:chExt cx="2066" cy="455"/>
            </a:xfrm>
          </p:grpSpPr>
          <p:sp>
            <p:nvSpPr>
              <p:cNvPr id="13" name="Freeform 61"/>
              <p:cNvSpPr>
                <a:spLocks/>
              </p:cNvSpPr>
              <p:nvPr/>
            </p:nvSpPr>
            <p:spPr bwMode="gray">
              <a:xfrm>
                <a:off x="2290" y="3009"/>
                <a:ext cx="2066" cy="45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63"/>
            <p:cNvGrpSpPr>
              <a:grpSpLocks/>
            </p:cNvGrpSpPr>
            <p:nvPr/>
          </p:nvGrpSpPr>
          <p:grpSpPr bwMode="auto">
            <a:xfrm flipV="1">
              <a:off x="2291" y="2699"/>
              <a:ext cx="1583" cy="337"/>
              <a:chOff x="2290" y="3030"/>
              <a:chExt cx="2062" cy="439"/>
            </a:xfrm>
          </p:grpSpPr>
          <p:sp>
            <p:nvSpPr>
              <p:cNvPr id="11" name="Freeform 64"/>
              <p:cNvSpPr>
                <a:spLocks/>
              </p:cNvSpPr>
              <p:nvPr/>
            </p:nvSpPr>
            <p:spPr bwMode="gray">
              <a:xfrm>
                <a:off x="2290" y="3030"/>
                <a:ext cx="2062" cy="43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5" name="Text Box 77"/>
          <p:cNvSpPr txBox="1">
            <a:spLocks noChangeArrowheads="1"/>
          </p:cNvSpPr>
          <p:nvPr/>
        </p:nvSpPr>
        <p:spPr bwMode="gray">
          <a:xfrm rot="2879878">
            <a:off x="1085899" y="4242553"/>
            <a:ext cx="149537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Quy</a:t>
            </a:r>
            <a:r>
              <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100" b="1" i="0" u="none" strike="noStrike" kern="1200" cap="none" spc="0" normalizeH="0" baseline="0" noProof="0" err="1">
                <a:ln>
                  <a:noFill/>
                </a:ln>
                <a:solidFill>
                  <a:prstClr val="white"/>
                </a:solidFill>
                <a:effectLst/>
                <a:uLnTx/>
                <a:uFillTx/>
                <a:latin typeface="Arial" panose="020B0604020202020204" pitchFamily="34" charset="0"/>
                <a:ea typeface="+mn-ea"/>
                <a:cs typeface="+mn-cs"/>
              </a:rPr>
              <a:t>định</a:t>
            </a:r>
            <a:r>
              <a:rPr kumimoji="0" lang="en-US" altLang="en-US" sz="1100" b="1" i="0" u="none" strike="noStrike" kern="1200" cap="none" spc="0" normalizeH="0" baseline="0" noProof="0">
                <a:ln>
                  <a:noFill/>
                </a:ln>
                <a:solidFill>
                  <a:prstClr val="white"/>
                </a:solidFill>
                <a:effectLst/>
                <a:uLnTx/>
                <a:uFillTx/>
                <a:latin typeface="Arial" panose="020B0604020202020204" pitchFamily="34" charset="0"/>
                <a:ea typeface="+mn-ea"/>
                <a:cs typeface="+mn-cs"/>
              </a:rPr>
              <a:t> BGD&amp;ĐT</a:t>
            </a:r>
            <a:endParaRPr kumimoji="0" lang="en-US" alt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 Box 78"/>
          <p:cNvSpPr txBox="1">
            <a:spLocks noChangeArrowheads="1"/>
          </p:cNvSpPr>
          <p:nvPr/>
        </p:nvSpPr>
        <p:spPr bwMode="gray">
          <a:xfrm rot="2849519">
            <a:off x="1529558" y="3927535"/>
            <a:ext cx="5180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SGK</a:t>
            </a:r>
          </a:p>
        </p:txBody>
      </p:sp>
      <p:grpSp>
        <p:nvGrpSpPr>
          <p:cNvPr id="18" name="Group 66"/>
          <p:cNvGrpSpPr>
            <a:grpSpLocks/>
          </p:cNvGrpSpPr>
          <p:nvPr/>
        </p:nvGrpSpPr>
        <p:grpSpPr bwMode="auto">
          <a:xfrm>
            <a:off x="907601" y="3211966"/>
            <a:ext cx="689951" cy="697668"/>
            <a:chOff x="2789" y="1625"/>
            <a:chExt cx="907" cy="907"/>
          </a:xfrm>
        </p:grpSpPr>
        <p:sp>
          <p:nvSpPr>
            <p:cNvPr id="19"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4" name="Group 72"/>
            <p:cNvGrpSpPr>
              <a:grpSpLocks/>
            </p:cNvGrpSpPr>
            <p:nvPr/>
          </p:nvGrpSpPr>
          <p:grpSpPr bwMode="auto">
            <a:xfrm>
              <a:off x="2899" y="1735"/>
              <a:ext cx="687" cy="688"/>
              <a:chOff x="4166" y="1706"/>
              <a:chExt cx="1252" cy="1252"/>
            </a:xfrm>
          </p:grpSpPr>
          <p:sp>
            <p:nvSpPr>
              <p:cNvPr id="25"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29" name="Rectangle 28"/>
          <p:cNvSpPr/>
          <p:nvPr/>
        </p:nvSpPr>
        <p:spPr>
          <a:xfrm>
            <a:off x="1086980" y="3381256"/>
            <a:ext cx="31290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srgbClr val="FF0000"/>
                </a:solidFill>
                <a:effectLst/>
                <a:uLnTx/>
                <a:uFillTx/>
                <a:latin typeface="Calibri" panose="020F0502020204030204"/>
                <a:ea typeface="+mn-ea"/>
                <a:cs typeface="+mn-cs"/>
              </a:rPr>
              <a:t>1</a:t>
            </a:r>
          </a:p>
        </p:txBody>
      </p:sp>
      <p:grpSp>
        <p:nvGrpSpPr>
          <p:cNvPr id="30" name="Group 59"/>
          <p:cNvGrpSpPr>
            <a:grpSpLocks/>
          </p:cNvGrpSpPr>
          <p:nvPr/>
        </p:nvGrpSpPr>
        <p:grpSpPr bwMode="auto">
          <a:xfrm rot="2684736">
            <a:off x="2134627" y="4007471"/>
            <a:ext cx="1518339" cy="472556"/>
            <a:chOff x="2290" y="2699"/>
            <a:chExt cx="2066" cy="765"/>
          </a:xfrm>
        </p:grpSpPr>
        <p:grpSp>
          <p:nvGrpSpPr>
            <p:cNvPr id="31" name="Group 60"/>
            <p:cNvGrpSpPr>
              <a:grpSpLocks/>
            </p:cNvGrpSpPr>
            <p:nvPr/>
          </p:nvGrpSpPr>
          <p:grpSpPr bwMode="auto">
            <a:xfrm>
              <a:off x="2290" y="3009"/>
              <a:ext cx="2066" cy="455"/>
              <a:chOff x="2290" y="3009"/>
              <a:chExt cx="2066" cy="455"/>
            </a:xfrm>
          </p:grpSpPr>
          <p:sp>
            <p:nvSpPr>
              <p:cNvPr id="35" name="Freeform 61"/>
              <p:cNvSpPr>
                <a:spLocks/>
              </p:cNvSpPr>
              <p:nvPr/>
            </p:nvSpPr>
            <p:spPr bwMode="gray">
              <a:xfrm>
                <a:off x="2290" y="3009"/>
                <a:ext cx="2066" cy="45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63"/>
            <p:cNvGrpSpPr>
              <a:grpSpLocks/>
            </p:cNvGrpSpPr>
            <p:nvPr/>
          </p:nvGrpSpPr>
          <p:grpSpPr bwMode="auto">
            <a:xfrm flipV="1">
              <a:off x="2291" y="2699"/>
              <a:ext cx="1583" cy="337"/>
              <a:chOff x="2290" y="3030"/>
              <a:chExt cx="2062" cy="439"/>
            </a:xfrm>
          </p:grpSpPr>
          <p:sp>
            <p:nvSpPr>
              <p:cNvPr id="33" name="Freeform 64"/>
              <p:cNvSpPr>
                <a:spLocks/>
              </p:cNvSpPr>
              <p:nvPr/>
            </p:nvSpPr>
            <p:spPr bwMode="gray">
              <a:xfrm>
                <a:off x="2290" y="3030"/>
                <a:ext cx="2062" cy="43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7" name="Group 66"/>
          <p:cNvGrpSpPr>
            <a:grpSpLocks/>
          </p:cNvGrpSpPr>
          <p:nvPr/>
        </p:nvGrpSpPr>
        <p:grpSpPr bwMode="auto">
          <a:xfrm>
            <a:off x="1944902" y="3195782"/>
            <a:ext cx="689951" cy="697668"/>
            <a:chOff x="2789" y="1625"/>
            <a:chExt cx="907" cy="907"/>
          </a:xfrm>
        </p:grpSpPr>
        <p:sp>
          <p:nvSpPr>
            <p:cNvPr id="38"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43" name="Group 72"/>
            <p:cNvGrpSpPr>
              <a:grpSpLocks/>
            </p:cNvGrpSpPr>
            <p:nvPr/>
          </p:nvGrpSpPr>
          <p:grpSpPr bwMode="auto">
            <a:xfrm>
              <a:off x="2899" y="1735"/>
              <a:ext cx="687" cy="688"/>
              <a:chOff x="4166" y="1706"/>
              <a:chExt cx="1252" cy="1252"/>
            </a:xfrm>
          </p:grpSpPr>
          <p:sp>
            <p:nvSpPr>
              <p:cNvPr id="44"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48" name="Text Box 77"/>
          <p:cNvSpPr txBox="1">
            <a:spLocks noChangeArrowheads="1"/>
          </p:cNvSpPr>
          <p:nvPr/>
        </p:nvSpPr>
        <p:spPr bwMode="gray">
          <a:xfrm rot="2734203">
            <a:off x="2172601" y="4170445"/>
            <a:ext cx="1372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Tạo</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Khuôn</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mẫu</a:t>
            </a:r>
            <a:endPar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9" name="Text Box 78"/>
          <p:cNvSpPr txBox="1">
            <a:spLocks noChangeArrowheads="1"/>
          </p:cNvSpPr>
          <p:nvPr/>
        </p:nvSpPr>
        <p:spPr bwMode="gray">
          <a:xfrm rot="2724214">
            <a:off x="2502486" y="3896877"/>
            <a:ext cx="7312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Sx</a:t>
            </a:r>
            <a:r>
              <a:rPr kumimoji="0" lang="en-US" altLang="en-US" sz="1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mẫu</a:t>
            </a:r>
            <a:endParaRPr kumimoji="0" lang="en-US" altLang="en-US" sz="1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50" name="Rectangle 49"/>
          <p:cNvSpPr/>
          <p:nvPr/>
        </p:nvSpPr>
        <p:spPr>
          <a:xfrm>
            <a:off x="2131776" y="3365072"/>
            <a:ext cx="31290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srgbClr val="FF0000"/>
                </a:solidFill>
                <a:effectLst/>
                <a:uLnTx/>
                <a:uFillTx/>
                <a:latin typeface="Calibri" panose="020F0502020204030204"/>
                <a:ea typeface="+mn-ea"/>
                <a:cs typeface="+mn-cs"/>
              </a:rPr>
              <a:t>2</a:t>
            </a:r>
          </a:p>
        </p:txBody>
      </p:sp>
      <p:grpSp>
        <p:nvGrpSpPr>
          <p:cNvPr id="51" name="Group 59"/>
          <p:cNvGrpSpPr>
            <a:grpSpLocks/>
          </p:cNvGrpSpPr>
          <p:nvPr/>
        </p:nvGrpSpPr>
        <p:grpSpPr bwMode="auto">
          <a:xfrm rot="2616316">
            <a:off x="3330917" y="4001748"/>
            <a:ext cx="1483748" cy="472556"/>
            <a:chOff x="2290" y="2699"/>
            <a:chExt cx="2066" cy="765"/>
          </a:xfrm>
        </p:grpSpPr>
        <p:grpSp>
          <p:nvGrpSpPr>
            <p:cNvPr id="52" name="Group 60"/>
            <p:cNvGrpSpPr>
              <a:grpSpLocks/>
            </p:cNvGrpSpPr>
            <p:nvPr/>
          </p:nvGrpSpPr>
          <p:grpSpPr bwMode="auto">
            <a:xfrm>
              <a:off x="2290" y="3009"/>
              <a:ext cx="2066" cy="455"/>
              <a:chOff x="2290" y="3009"/>
              <a:chExt cx="2066" cy="455"/>
            </a:xfrm>
          </p:grpSpPr>
          <p:sp>
            <p:nvSpPr>
              <p:cNvPr id="56" name="Freeform 61"/>
              <p:cNvSpPr>
                <a:spLocks/>
              </p:cNvSpPr>
              <p:nvPr/>
            </p:nvSpPr>
            <p:spPr bwMode="gray">
              <a:xfrm>
                <a:off x="2290" y="3009"/>
                <a:ext cx="2066" cy="45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63"/>
            <p:cNvGrpSpPr>
              <a:grpSpLocks/>
            </p:cNvGrpSpPr>
            <p:nvPr/>
          </p:nvGrpSpPr>
          <p:grpSpPr bwMode="auto">
            <a:xfrm flipV="1">
              <a:off x="2291" y="2699"/>
              <a:ext cx="1583" cy="337"/>
              <a:chOff x="2290" y="3030"/>
              <a:chExt cx="2062" cy="439"/>
            </a:xfrm>
          </p:grpSpPr>
          <p:sp>
            <p:nvSpPr>
              <p:cNvPr id="54" name="Freeform 64"/>
              <p:cNvSpPr>
                <a:spLocks/>
              </p:cNvSpPr>
              <p:nvPr/>
            </p:nvSpPr>
            <p:spPr bwMode="gray">
              <a:xfrm>
                <a:off x="2290" y="3030"/>
                <a:ext cx="2062" cy="43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8" name="Group 66"/>
          <p:cNvGrpSpPr>
            <a:grpSpLocks/>
          </p:cNvGrpSpPr>
          <p:nvPr/>
        </p:nvGrpSpPr>
        <p:grpSpPr bwMode="auto">
          <a:xfrm>
            <a:off x="3070352" y="3195782"/>
            <a:ext cx="689951" cy="697668"/>
            <a:chOff x="2789" y="1625"/>
            <a:chExt cx="907" cy="907"/>
          </a:xfrm>
        </p:grpSpPr>
        <p:sp>
          <p:nvSpPr>
            <p:cNvPr id="59"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64" name="Group 72"/>
            <p:cNvGrpSpPr>
              <a:grpSpLocks/>
            </p:cNvGrpSpPr>
            <p:nvPr/>
          </p:nvGrpSpPr>
          <p:grpSpPr bwMode="auto">
            <a:xfrm>
              <a:off x="2899" y="1735"/>
              <a:ext cx="687" cy="688"/>
              <a:chOff x="4166" y="1706"/>
              <a:chExt cx="1252" cy="1252"/>
            </a:xfrm>
          </p:grpSpPr>
          <p:sp>
            <p:nvSpPr>
              <p:cNvPr id="65"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69" name="Text Box 77"/>
          <p:cNvSpPr txBox="1">
            <a:spLocks noChangeArrowheads="1"/>
          </p:cNvSpPr>
          <p:nvPr/>
        </p:nvSpPr>
        <p:spPr bwMode="gray">
          <a:xfrm rot="2589715">
            <a:off x="3581276" y="4263874"/>
            <a:ext cx="16587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TB </a:t>
            </a:r>
            <a:r>
              <a:rPr kumimoji="0" lang="en-US" altLang="en-US" sz="11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mẫu</a:t>
            </a:r>
            <a:endParaRPr kumimoji="0" lang="en-US" altLang="en-US" sz="11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70" name="Text Box 78"/>
          <p:cNvSpPr txBox="1">
            <a:spLocks noChangeArrowheads="1"/>
          </p:cNvSpPr>
          <p:nvPr/>
        </p:nvSpPr>
        <p:spPr bwMode="gray">
          <a:xfrm rot="2630033">
            <a:off x="3347463" y="4098359"/>
            <a:ext cx="124425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Thực</a:t>
            </a:r>
            <a:r>
              <a:rPr kumimoji="0" lang="en-US"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3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nghiệm</a:t>
            </a:r>
            <a:endParaRPr kumimoji="0" lang="en-US"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1" name="Rectangle 70"/>
          <p:cNvSpPr/>
          <p:nvPr/>
        </p:nvSpPr>
        <p:spPr>
          <a:xfrm>
            <a:off x="3257226" y="3357577"/>
            <a:ext cx="31290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srgbClr val="FF0000"/>
                </a:solidFill>
                <a:effectLst/>
                <a:uLnTx/>
                <a:uFillTx/>
                <a:latin typeface="Calibri" panose="020F0502020204030204"/>
                <a:ea typeface="+mn-ea"/>
                <a:cs typeface="+mn-cs"/>
              </a:rPr>
              <a:t>3</a:t>
            </a:r>
          </a:p>
        </p:txBody>
      </p:sp>
      <p:grpSp>
        <p:nvGrpSpPr>
          <p:cNvPr id="72" name="Group 59"/>
          <p:cNvGrpSpPr>
            <a:grpSpLocks/>
          </p:cNvGrpSpPr>
          <p:nvPr/>
        </p:nvGrpSpPr>
        <p:grpSpPr bwMode="auto">
          <a:xfrm rot="2651890">
            <a:off x="4438406" y="3974951"/>
            <a:ext cx="1412373" cy="482906"/>
            <a:chOff x="2290" y="2699"/>
            <a:chExt cx="2066" cy="765"/>
          </a:xfrm>
        </p:grpSpPr>
        <p:grpSp>
          <p:nvGrpSpPr>
            <p:cNvPr id="73" name="Group 60"/>
            <p:cNvGrpSpPr>
              <a:grpSpLocks/>
            </p:cNvGrpSpPr>
            <p:nvPr/>
          </p:nvGrpSpPr>
          <p:grpSpPr bwMode="auto">
            <a:xfrm>
              <a:off x="2290" y="3009"/>
              <a:ext cx="2066" cy="455"/>
              <a:chOff x="2290" y="3009"/>
              <a:chExt cx="2066" cy="455"/>
            </a:xfrm>
          </p:grpSpPr>
          <p:sp>
            <p:nvSpPr>
              <p:cNvPr id="77" name="Freeform 61"/>
              <p:cNvSpPr>
                <a:spLocks/>
              </p:cNvSpPr>
              <p:nvPr/>
            </p:nvSpPr>
            <p:spPr bwMode="gray">
              <a:xfrm>
                <a:off x="2290" y="3009"/>
                <a:ext cx="2066" cy="45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 name="Group 63"/>
            <p:cNvGrpSpPr>
              <a:grpSpLocks/>
            </p:cNvGrpSpPr>
            <p:nvPr/>
          </p:nvGrpSpPr>
          <p:grpSpPr bwMode="auto">
            <a:xfrm flipV="1">
              <a:off x="2291" y="2699"/>
              <a:ext cx="1583" cy="337"/>
              <a:chOff x="2290" y="3030"/>
              <a:chExt cx="2062" cy="439"/>
            </a:xfrm>
          </p:grpSpPr>
          <p:sp>
            <p:nvSpPr>
              <p:cNvPr id="75" name="Freeform 64"/>
              <p:cNvSpPr>
                <a:spLocks/>
              </p:cNvSpPr>
              <p:nvPr/>
            </p:nvSpPr>
            <p:spPr bwMode="gray">
              <a:xfrm>
                <a:off x="2290" y="3030"/>
                <a:ext cx="2062" cy="43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9" name="Group 66"/>
          <p:cNvGrpSpPr>
            <a:grpSpLocks/>
          </p:cNvGrpSpPr>
          <p:nvPr/>
        </p:nvGrpSpPr>
        <p:grpSpPr bwMode="auto">
          <a:xfrm>
            <a:off x="4191889" y="3202083"/>
            <a:ext cx="689951" cy="697668"/>
            <a:chOff x="2789" y="1625"/>
            <a:chExt cx="907" cy="907"/>
          </a:xfrm>
        </p:grpSpPr>
        <p:sp>
          <p:nvSpPr>
            <p:cNvPr id="80"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5" name="Group 72"/>
            <p:cNvGrpSpPr>
              <a:grpSpLocks/>
            </p:cNvGrpSpPr>
            <p:nvPr/>
          </p:nvGrpSpPr>
          <p:grpSpPr bwMode="auto">
            <a:xfrm>
              <a:off x="2899" y="1735"/>
              <a:ext cx="687" cy="688"/>
              <a:chOff x="4166" y="1706"/>
              <a:chExt cx="1252" cy="1252"/>
            </a:xfrm>
          </p:grpSpPr>
          <p:sp>
            <p:nvSpPr>
              <p:cNvPr id="86"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90" name="Text Box 77"/>
          <p:cNvSpPr txBox="1">
            <a:spLocks noChangeArrowheads="1"/>
          </p:cNvSpPr>
          <p:nvPr/>
        </p:nvSpPr>
        <p:spPr bwMode="gray">
          <a:xfrm rot="2753606">
            <a:off x="4500287" y="4117178"/>
            <a:ext cx="11367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Thẩm</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định</a:t>
            </a:r>
            <a:endPar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Rectangle 90"/>
          <p:cNvSpPr/>
          <p:nvPr/>
        </p:nvSpPr>
        <p:spPr>
          <a:xfrm>
            <a:off x="4363773" y="3356383"/>
            <a:ext cx="31290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srgbClr val="FF0000"/>
                </a:solidFill>
                <a:effectLst/>
                <a:uLnTx/>
                <a:uFillTx/>
                <a:latin typeface="Calibri" panose="020F0502020204030204"/>
                <a:ea typeface="+mn-ea"/>
                <a:cs typeface="+mn-cs"/>
              </a:rPr>
              <a:t>4</a:t>
            </a:r>
          </a:p>
        </p:txBody>
      </p:sp>
      <p:grpSp>
        <p:nvGrpSpPr>
          <p:cNvPr id="92" name="Group 24"/>
          <p:cNvGrpSpPr>
            <a:grpSpLocks/>
          </p:cNvGrpSpPr>
          <p:nvPr/>
        </p:nvGrpSpPr>
        <p:grpSpPr bwMode="auto">
          <a:xfrm rot="2527012">
            <a:off x="5767532" y="4075908"/>
            <a:ext cx="1660259" cy="547626"/>
            <a:chOff x="2290" y="2725"/>
            <a:chExt cx="1832" cy="713"/>
          </a:xfrm>
        </p:grpSpPr>
        <p:grpSp>
          <p:nvGrpSpPr>
            <p:cNvPr id="93" name="Group 25"/>
            <p:cNvGrpSpPr>
              <a:grpSpLocks/>
            </p:cNvGrpSpPr>
            <p:nvPr/>
          </p:nvGrpSpPr>
          <p:grpSpPr bwMode="auto">
            <a:xfrm>
              <a:off x="2290" y="3030"/>
              <a:ext cx="1832" cy="408"/>
              <a:chOff x="2290" y="3030"/>
              <a:chExt cx="1832" cy="408"/>
            </a:xfrm>
          </p:grpSpPr>
          <p:sp>
            <p:nvSpPr>
              <p:cNvPr id="97" name="Freeform 26"/>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27"/>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4" name="Group 28"/>
            <p:cNvGrpSpPr>
              <a:grpSpLocks/>
            </p:cNvGrpSpPr>
            <p:nvPr/>
          </p:nvGrpSpPr>
          <p:grpSpPr bwMode="auto">
            <a:xfrm flipV="1">
              <a:off x="2290" y="2725"/>
              <a:ext cx="1406" cy="313"/>
              <a:chOff x="2290" y="3030"/>
              <a:chExt cx="1832" cy="408"/>
            </a:xfrm>
          </p:grpSpPr>
          <p:sp>
            <p:nvSpPr>
              <p:cNvPr id="95" name="Freeform 29"/>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30"/>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99" name="Text Box 77"/>
          <p:cNvSpPr txBox="1">
            <a:spLocks noChangeArrowheads="1"/>
          </p:cNvSpPr>
          <p:nvPr/>
        </p:nvSpPr>
        <p:spPr bwMode="gray">
          <a:xfrm rot="2571179">
            <a:off x="5759273" y="4274690"/>
            <a:ext cx="15907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Đăng</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kí</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bản</a:t>
            </a: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quyền</a:t>
            </a:r>
            <a:endPar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Text Box 78"/>
          <p:cNvSpPr txBox="1">
            <a:spLocks noChangeArrowheads="1"/>
          </p:cNvSpPr>
          <p:nvPr/>
        </p:nvSpPr>
        <p:spPr bwMode="gray">
          <a:xfrm rot="2439851">
            <a:off x="6005464" y="3962869"/>
            <a:ext cx="11112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Sx</a:t>
            </a:r>
            <a:r>
              <a:rPr kumimoji="0" lang="en-US" altLang="en-US" sz="1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đồng</a:t>
            </a:r>
            <a:r>
              <a:rPr kumimoji="0" lang="en-US" altLang="en-US" sz="1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loạt</a:t>
            </a:r>
            <a:endParaRPr kumimoji="0" lang="en-US" altLang="en-US" sz="1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01" name="Rectangle 100"/>
          <p:cNvSpPr/>
          <p:nvPr/>
        </p:nvSpPr>
        <p:spPr>
          <a:xfrm>
            <a:off x="1529713" y="5637293"/>
            <a:ext cx="6242496"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TCVN 6238-3; TCVN ISO 9001; TCVN ISO 14001...</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1800" b="1" i="0" u="none" strike="noStrike" kern="1200" cap="none" spc="0" normalizeH="0" baseline="0" noProof="0" dirty="0">
              <a:ln/>
              <a:solidFill>
                <a:srgbClr val="FF0000"/>
              </a:solidFill>
              <a:effectLst/>
              <a:uLnTx/>
              <a:uFillTx/>
              <a:latin typeface="Calibri" panose="020F0502020204030204"/>
              <a:ea typeface="+mn-ea"/>
              <a:cs typeface="+mn-cs"/>
            </a:endParaRPr>
          </a:p>
        </p:txBody>
      </p:sp>
      <p:grpSp>
        <p:nvGrpSpPr>
          <p:cNvPr id="102" name="Group 66"/>
          <p:cNvGrpSpPr>
            <a:grpSpLocks/>
          </p:cNvGrpSpPr>
          <p:nvPr/>
        </p:nvGrpSpPr>
        <p:grpSpPr bwMode="auto">
          <a:xfrm>
            <a:off x="5328448" y="3116430"/>
            <a:ext cx="902877" cy="885837"/>
            <a:chOff x="2789" y="1625"/>
            <a:chExt cx="907" cy="907"/>
          </a:xfrm>
        </p:grpSpPr>
        <p:sp>
          <p:nvSpPr>
            <p:cNvPr id="103"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08" name="Group 72"/>
            <p:cNvGrpSpPr>
              <a:grpSpLocks/>
            </p:cNvGrpSpPr>
            <p:nvPr/>
          </p:nvGrpSpPr>
          <p:grpSpPr bwMode="auto">
            <a:xfrm>
              <a:off x="2899" y="1735"/>
              <a:ext cx="687" cy="688"/>
              <a:chOff x="4166" y="1706"/>
              <a:chExt cx="1252" cy="1252"/>
            </a:xfrm>
          </p:grpSpPr>
          <p:sp>
            <p:nvSpPr>
              <p:cNvPr id="109"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113" name="Rectangle 112"/>
          <p:cNvSpPr/>
          <p:nvPr/>
        </p:nvSpPr>
        <p:spPr>
          <a:xfrm>
            <a:off x="5526996" y="3373407"/>
            <a:ext cx="508156"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srgbClr val="FF0000"/>
                </a:solidFill>
                <a:effectLst/>
                <a:uLnTx/>
                <a:uFillTx/>
                <a:latin typeface="Calibri" panose="020F0502020204030204"/>
                <a:ea typeface="+mn-ea"/>
                <a:cs typeface="+mn-cs"/>
              </a:rPr>
              <a:t>5</a:t>
            </a:r>
          </a:p>
        </p:txBody>
      </p:sp>
      <p:grpSp>
        <p:nvGrpSpPr>
          <p:cNvPr id="114" name="Group 41"/>
          <p:cNvGrpSpPr>
            <a:grpSpLocks/>
          </p:cNvGrpSpPr>
          <p:nvPr/>
        </p:nvGrpSpPr>
        <p:grpSpPr bwMode="auto">
          <a:xfrm>
            <a:off x="6848306" y="2969139"/>
            <a:ext cx="1195388" cy="1196975"/>
            <a:chOff x="1828800" y="2193646"/>
            <a:chExt cx="1600200" cy="1600200"/>
          </a:xfrm>
        </p:grpSpPr>
        <p:sp>
          <p:nvSpPr>
            <p:cNvPr id="115" name="Oval 42"/>
            <p:cNvSpPr/>
            <p:nvPr/>
          </p:nvSpPr>
          <p:spPr>
            <a:xfrm>
              <a:off x="1828800" y="2193646"/>
              <a:ext cx="1600200" cy="1600200"/>
            </a:xfrm>
            <a:prstGeom prst="ellipse">
              <a:avLst/>
            </a:prstGeom>
            <a:gradFill>
              <a:gsLst>
                <a:gs pos="100000">
                  <a:srgbClr val="FFC000"/>
                </a:gs>
                <a:gs pos="0">
                  <a:srgbClr val="FEF200"/>
                </a:gs>
              </a:gsLst>
              <a:lin ang="5400000" scaled="1"/>
            </a:gradFill>
            <a:ln w="12700" cap="flat" cmpd="sng" algn="ctr">
              <a:solidFill>
                <a:srgbClr val="FAF4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6" name="Oval 53"/>
            <p:cNvSpPr/>
            <p:nvPr/>
          </p:nvSpPr>
          <p:spPr>
            <a:xfrm>
              <a:off x="1998808" y="2246702"/>
              <a:ext cx="1260184" cy="1107831"/>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7" name="Oval 386"/>
            <p:cNvSpPr/>
            <p:nvPr/>
          </p:nvSpPr>
          <p:spPr>
            <a:xfrm>
              <a:off x="1947806" y="3331189"/>
              <a:ext cx="1362189" cy="430822"/>
            </a:xfrm>
            <a:custGeom>
              <a:avLst/>
              <a:gdLst/>
              <a:ahLst/>
              <a:cxnLst/>
              <a:rect l="l" t="t" r="r" b="b"/>
              <a:pathLst>
                <a:path w="1631433" h="516857">
                  <a:moveTo>
                    <a:pt x="1631433" y="0"/>
                  </a:moveTo>
                  <a:cubicBezTo>
                    <a:pt x="1484412" y="306093"/>
                    <a:pt x="1171289" y="516857"/>
                    <a:pt x="808939" y="516857"/>
                  </a:cubicBezTo>
                  <a:cubicBezTo>
                    <a:pt x="457720" y="516857"/>
                    <a:pt x="152749" y="318843"/>
                    <a:pt x="0" y="28139"/>
                  </a:cubicBezTo>
                  <a:cubicBezTo>
                    <a:pt x="176185" y="284482"/>
                    <a:pt x="471647" y="452035"/>
                    <a:pt x="806243" y="452035"/>
                  </a:cubicBezTo>
                  <a:cubicBezTo>
                    <a:pt x="1153007" y="452035"/>
                    <a:pt x="1457738" y="272075"/>
                    <a:pt x="1631433" y="0"/>
                  </a:cubicBezTo>
                  <a:close/>
                </a:path>
              </a:pathLst>
            </a:custGeom>
            <a:solidFill>
              <a:sysClr val="window" lastClr="FFFFFF">
                <a:alpha val="71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grpSp>
      <p:sp>
        <p:nvSpPr>
          <p:cNvPr id="118" name="TextBox 117"/>
          <p:cNvSpPr txBox="1"/>
          <p:nvPr/>
        </p:nvSpPr>
        <p:spPr>
          <a:xfrm>
            <a:off x="6851481" y="3253258"/>
            <a:ext cx="1183677"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FF0000"/>
                </a:solidFill>
                <a:effectLst>
                  <a:outerShdw blurRad="50800" dist="38100" algn="l" rotWithShape="0">
                    <a:prstClr val="black">
                      <a:alpha val="87000"/>
                    </a:prstClr>
                  </a:outerShdw>
                </a:effectLst>
                <a:uLnTx/>
                <a:uFillTx/>
                <a:latin typeface="Times New Roman" panose="02020603050405020304" pitchFamily="18" charset="0"/>
                <a:ea typeface="+mn-ea"/>
                <a:cs typeface="Times New Roman" panose="02020603050405020304" pitchFamily="18" charset="0"/>
              </a:rPr>
              <a:t>Sản</a:t>
            </a:r>
            <a:r>
              <a:rPr kumimoji="0" lang="en-US" sz="1600" b="1" i="0" u="none" strike="noStrike" kern="0" cap="none" spc="0" normalizeH="0" baseline="0" noProof="0" dirty="0">
                <a:ln>
                  <a:noFill/>
                </a:ln>
                <a:solidFill>
                  <a:srgbClr val="FF0000"/>
                </a:solidFill>
                <a:effectLst>
                  <a:outerShdw blurRad="50800" dist="38100" algn="l" rotWithShape="0">
                    <a:prstClr val="black">
                      <a:alpha val="87000"/>
                    </a:prstClr>
                  </a:outerShdw>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0" cap="none" spc="0" normalizeH="0" baseline="0" noProof="0" dirty="0" err="1">
                <a:ln>
                  <a:noFill/>
                </a:ln>
                <a:solidFill>
                  <a:srgbClr val="FF0000"/>
                </a:solidFill>
                <a:effectLst>
                  <a:outerShdw blurRad="50800" dist="38100" algn="l" rotWithShape="0">
                    <a:prstClr val="black">
                      <a:alpha val="87000"/>
                    </a:prstClr>
                  </a:outerShdw>
                </a:effectLst>
                <a:uLnTx/>
                <a:uFillTx/>
                <a:latin typeface="Times New Roman" panose="02020603050405020304" pitchFamily="18" charset="0"/>
                <a:ea typeface="+mn-ea"/>
                <a:cs typeface="Times New Roman" panose="02020603050405020304" pitchFamily="18" charset="0"/>
              </a:rPr>
              <a:t>phẩm</a:t>
            </a:r>
            <a:r>
              <a:rPr kumimoji="0" lang="en-US" sz="1600" b="1" i="0" u="none" strike="noStrike" kern="0" cap="none" spc="0" normalizeH="0" baseline="0" noProof="0" dirty="0">
                <a:ln>
                  <a:noFill/>
                </a:ln>
                <a:solidFill>
                  <a:srgbClr val="FF0000"/>
                </a:solidFill>
                <a:effectLst>
                  <a:outerShdw blurRad="50800" dist="38100" algn="l" rotWithShape="0">
                    <a:prstClr val="black">
                      <a:alpha val="87000"/>
                    </a:prstClr>
                  </a:outerShdw>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0" cap="none" spc="0" normalizeH="0" baseline="0" noProof="0" dirty="0" err="1">
                <a:ln>
                  <a:noFill/>
                </a:ln>
                <a:solidFill>
                  <a:srgbClr val="FF0000"/>
                </a:solidFill>
                <a:effectLst>
                  <a:outerShdw blurRad="50800" dist="38100" algn="l" rotWithShape="0">
                    <a:prstClr val="black">
                      <a:alpha val="87000"/>
                    </a:prstClr>
                  </a:outerShdw>
                </a:effectLst>
                <a:uLnTx/>
                <a:uFillTx/>
                <a:latin typeface="Times New Roman" panose="02020603050405020304" pitchFamily="18" charset="0"/>
                <a:ea typeface="+mn-ea"/>
                <a:cs typeface="Times New Roman" panose="02020603050405020304" pitchFamily="18" charset="0"/>
              </a:rPr>
              <a:t>chính</a:t>
            </a:r>
            <a:r>
              <a:rPr kumimoji="0" lang="en-US" sz="1600" b="1" i="0" u="none" strike="noStrike" kern="0" cap="none" spc="0" normalizeH="0" baseline="0" noProof="0" dirty="0">
                <a:ln>
                  <a:noFill/>
                </a:ln>
                <a:solidFill>
                  <a:srgbClr val="FF0000"/>
                </a:solidFill>
                <a:effectLst>
                  <a:outerShdw blurRad="50800" dist="38100" algn="l" rotWithShape="0">
                    <a:prstClr val="black">
                      <a:alpha val="87000"/>
                    </a:prstClr>
                  </a:outerShdw>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0" cap="none" spc="0" normalizeH="0" baseline="0" noProof="0" dirty="0" err="1">
                <a:ln>
                  <a:noFill/>
                </a:ln>
                <a:solidFill>
                  <a:srgbClr val="FF0000"/>
                </a:solidFill>
                <a:effectLst>
                  <a:outerShdw blurRad="50800" dist="38100" algn="l" rotWithShape="0">
                    <a:prstClr val="black">
                      <a:alpha val="87000"/>
                    </a:prstClr>
                  </a:outerShdw>
                </a:effectLst>
                <a:uLnTx/>
                <a:uFillTx/>
                <a:latin typeface="Times New Roman" panose="02020603050405020304" pitchFamily="18" charset="0"/>
                <a:ea typeface="+mn-ea"/>
                <a:cs typeface="Times New Roman" panose="02020603050405020304" pitchFamily="18" charset="0"/>
              </a:rPr>
              <a:t>thức</a:t>
            </a:r>
            <a:endParaRPr kumimoji="0" lang="en-US" sz="1600" b="1" i="0" u="none" strike="noStrike" kern="0" cap="none" spc="0" normalizeH="0" baseline="0" noProof="0" dirty="0">
              <a:ln>
                <a:noFill/>
              </a:ln>
              <a:solidFill>
                <a:srgbClr val="FF0000"/>
              </a:solidFill>
              <a:effectLst>
                <a:outerShdw blurRad="50800" dist="38100" algn="l" rotWithShape="0">
                  <a:prstClr val="black">
                    <a:alpha val="87000"/>
                  </a:prstClr>
                </a:outerShdw>
              </a:effectLst>
              <a:uLnTx/>
              <a:uFillTx/>
              <a:latin typeface="Times New Roman" panose="02020603050405020304" pitchFamily="18" charset="0"/>
              <a:ea typeface="+mn-ea"/>
              <a:cs typeface="Times New Roman" panose="02020603050405020304" pitchFamily="18" charset="0"/>
            </a:endParaRPr>
          </a:p>
        </p:txBody>
      </p:sp>
      <p:grpSp>
        <p:nvGrpSpPr>
          <p:cNvPr id="124" name="Group 123"/>
          <p:cNvGrpSpPr/>
          <p:nvPr/>
        </p:nvGrpSpPr>
        <p:grpSpPr>
          <a:xfrm>
            <a:off x="926771" y="962498"/>
            <a:ext cx="7206829" cy="667415"/>
            <a:chOff x="3131840" y="1491630"/>
            <a:chExt cx="5256584" cy="576064"/>
          </a:xfrm>
        </p:grpSpPr>
        <p:sp>
          <p:nvSpPr>
            <p:cNvPr id="125" name="Rectangle 124"/>
            <p:cNvSpPr/>
            <p:nvPr/>
          </p:nvSpPr>
          <p:spPr>
            <a:xfrm>
              <a:off x="3131840" y="1491630"/>
              <a:ext cx="5256584" cy="576064"/>
            </a:xfrm>
            <a:prstGeom prst="rect">
              <a:avLst/>
            </a:prstGeom>
            <a:solidFill>
              <a:schemeClr val="bg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26" name="Right Triangle 125"/>
            <p:cNvSpPr/>
            <p:nvPr/>
          </p:nvSpPr>
          <p:spPr>
            <a:xfrm rot="5400000">
              <a:off x="3203840" y="1419630"/>
              <a:ext cx="576000" cy="720000"/>
            </a:xfrm>
            <a:prstGeom prst="rtTriangle">
              <a:avLst/>
            </a:prstGeom>
            <a:solidFill>
              <a:schemeClr val="accent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128" name="Rectangle 127"/>
          <p:cNvSpPr/>
          <p:nvPr/>
        </p:nvSpPr>
        <p:spPr>
          <a:xfrm>
            <a:off x="1529713" y="1023033"/>
            <a:ext cx="6977142"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a:solidFill>
                  <a:srgbClr val="FF0000"/>
                </a:solidFill>
                <a:latin typeface="Times New Roman" panose="02020603050405020304" pitchFamily="18" charset="0"/>
                <a:cs typeface="Times New Roman" panose="02020603050405020304" pitchFamily="18" charset="0"/>
              </a:rPr>
              <a:t>QUY TRÌNH SẢN XUẤT THIẾT BỊ DẠY HỌC</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95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103266" y="14505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91794" y="942731"/>
            <a:ext cx="8067011" cy="667415"/>
            <a:chOff x="3131840" y="1491630"/>
            <a:chExt cx="5256584" cy="576064"/>
          </a:xfrm>
        </p:grpSpPr>
        <p:sp>
          <p:nvSpPr>
            <p:cNvPr id="13" name="Rectangle 12"/>
            <p:cNvSpPr/>
            <p:nvPr/>
          </p:nvSpPr>
          <p:spPr>
            <a:xfrm>
              <a:off x="3131840" y="1491630"/>
              <a:ext cx="5256584" cy="576064"/>
            </a:xfrm>
            <a:prstGeom prst="rect">
              <a:avLst/>
            </a:prstGeom>
            <a:solidFill>
              <a:schemeClr val="bg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4" name="Right Triangle 13"/>
            <p:cNvSpPr/>
            <p:nvPr/>
          </p:nvSpPr>
          <p:spPr>
            <a:xfrm rot="5400000">
              <a:off x="3203840" y="1419630"/>
              <a:ext cx="576000" cy="720000"/>
            </a:xfrm>
            <a:prstGeom prst="rtTriangle">
              <a:avLst/>
            </a:prstGeom>
            <a:solidFill>
              <a:schemeClr val="accent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16" name="Rectangle 15"/>
          <p:cNvSpPr/>
          <p:nvPr/>
        </p:nvSpPr>
        <p:spPr>
          <a:xfrm>
            <a:off x="1409282" y="1044497"/>
            <a:ext cx="7734718"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Times New Roman" panose="02020603050405020304" pitchFamily="18" charset="0"/>
                <a:cs typeface="Times New Roman" panose="02020603050405020304" pitchFamily="18" charset="0"/>
              </a:rPr>
              <a:t>HỆ THỐNG CUNG ỨNG TBDH CỦA NHÀ XBGDVN</a:t>
            </a:r>
          </a:p>
        </p:txBody>
      </p:sp>
      <p:sp>
        <p:nvSpPr>
          <p:cNvPr id="7" name="Rectangle 6"/>
          <p:cNvSpPr/>
          <p:nvPr/>
        </p:nvSpPr>
        <p:spPr>
          <a:xfrm>
            <a:off x="665706" y="1816746"/>
            <a:ext cx="7303299"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Khu vực miền Bắc</a:t>
            </a:r>
            <a:endPar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Công ty cổ phần Sách và Thiết bị Giáo dục miền Bắc</a:t>
            </a:r>
            <a:endParaRPr kumimoji="0" 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Công ty cổ phần Đầu tư và Phát triển Giáo dục Hà Nội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Khu vực miền Trung</a:t>
            </a:r>
            <a:endPar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Công ty cổ phần Sách và Thiết bị Giáo dục miền Trung</a:t>
            </a: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Công ty cổ phần Đầu tư và Phát triển Giáo dục Đà Nẵng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Khu vực miền Nam</a:t>
            </a:r>
            <a:endPar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Công ty cổ phần Sách và Thiết bị Giáo dục miền Nam</a:t>
            </a: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Công ty cổ phần Đầu tư và Phát triển Giáo dục Phương Nam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Khu vực đồng bằng sông Cửu Long</a:t>
            </a:r>
            <a:endPar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Công ty cổ phần Sách và Thiết bị Giáo dục Cửu Long</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6697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310179" y="2406769"/>
            <a:ext cx="4572535" cy="63094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500" b="1" cap="none" spc="0" dirty="0">
                <a:ln/>
                <a:solidFill>
                  <a:srgbClr val="FF0000"/>
                </a:solidFill>
                <a:effectLst/>
              </a:rPr>
              <a:t>TRÂN TRỌNG CẢM ƠN!</a:t>
            </a:r>
          </a:p>
        </p:txBody>
      </p:sp>
      <p:grpSp>
        <p:nvGrpSpPr>
          <p:cNvPr id="5" name="Group 4"/>
          <p:cNvGrpSpPr/>
          <p:nvPr/>
        </p:nvGrpSpPr>
        <p:grpSpPr>
          <a:xfrm rot="18460914">
            <a:off x="734994" y="861141"/>
            <a:ext cx="1095656" cy="2513325"/>
            <a:chOff x="1359132" y="345882"/>
            <a:chExt cx="1966239" cy="4200564"/>
          </a:xfrm>
        </p:grpSpPr>
        <p:grpSp>
          <p:nvGrpSpPr>
            <p:cNvPr id="6" name="Group 5"/>
            <p:cNvGrpSpPr/>
            <p:nvPr/>
          </p:nvGrpSpPr>
          <p:grpSpPr>
            <a:xfrm>
              <a:off x="2073901" y="2186669"/>
              <a:ext cx="501313" cy="2359777"/>
              <a:chOff x="2810055" y="1677194"/>
              <a:chExt cx="535258" cy="2519562"/>
            </a:xfrm>
          </p:grpSpPr>
          <p:sp>
            <p:nvSpPr>
              <p:cNvPr id="19"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Isosceles Triangle 2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7" name="Group 6"/>
            <p:cNvGrpSpPr/>
            <p:nvPr/>
          </p:nvGrpSpPr>
          <p:grpSpPr>
            <a:xfrm>
              <a:off x="1359132" y="345882"/>
              <a:ext cx="1966239" cy="1811155"/>
              <a:chOff x="1888981" y="1110787"/>
              <a:chExt cx="2254374" cy="2076562"/>
            </a:xfrm>
          </p:grpSpPr>
          <p:sp>
            <p:nvSpPr>
              <p:cNvPr id="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rapezoid 8"/>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ounded Rectangle 9"/>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10"/>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Rounded Rectangle 11"/>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Rounded Rectangle 12"/>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Rounded Rectangle 13"/>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 name="Rounded Rectangle 14"/>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ed Rectangle 15"/>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ed Rectangle 16"/>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Rounded Rectangle 17"/>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26" name="Rectangle 25"/>
          <p:cNvSpPr/>
          <p:nvPr/>
        </p:nvSpPr>
        <p:spPr>
          <a:xfrm>
            <a:off x="1669778" y="3606528"/>
            <a:ext cx="5973417" cy="117468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spcBef>
                <a:spcPts val="400"/>
              </a:spcBef>
              <a:spcAft>
                <a:spcPts val="400"/>
              </a:spcAft>
            </a:pPr>
            <a:r>
              <a:rPr lang="en-US" sz="2200" b="1" dirty="0">
                <a:ln/>
                <a:solidFill>
                  <a:srgbClr val="002060"/>
                </a:solidFill>
                <a:latin typeface="Times New Roman" panose="02020603050405020304" pitchFamily="18" charset="0"/>
                <a:cs typeface="Times New Roman" panose="02020603050405020304" pitchFamily="18" charset="0"/>
              </a:rPr>
              <a:t>BAN THIẾT BỊ GIÁO DỤC</a:t>
            </a:r>
          </a:p>
          <a:p>
            <a:pPr algn="ctr">
              <a:spcBef>
                <a:spcPts val="200"/>
              </a:spcBef>
              <a:spcAft>
                <a:spcPts val="200"/>
              </a:spcAft>
            </a:pPr>
            <a:r>
              <a:rPr lang="en-US" sz="2000" dirty="0" err="1">
                <a:ln/>
                <a:solidFill>
                  <a:srgbClr val="002060"/>
                </a:solidFill>
                <a:latin typeface="Times New Roman" panose="02020603050405020304" pitchFamily="18" charset="0"/>
                <a:cs typeface="Times New Roman" panose="02020603050405020304" pitchFamily="18" charset="0"/>
              </a:rPr>
              <a:t>Địa</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chỉ</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Số</a:t>
            </a:r>
            <a:r>
              <a:rPr lang="en-US" sz="2000" dirty="0">
                <a:ln/>
                <a:solidFill>
                  <a:srgbClr val="002060"/>
                </a:solidFill>
                <a:latin typeface="Times New Roman" panose="02020603050405020304" pitchFamily="18" charset="0"/>
                <a:cs typeface="Times New Roman" panose="02020603050405020304" pitchFamily="18" charset="0"/>
              </a:rPr>
              <a:t> 81 </a:t>
            </a:r>
            <a:r>
              <a:rPr lang="en-US" sz="2000" dirty="0" err="1">
                <a:ln/>
                <a:solidFill>
                  <a:srgbClr val="002060"/>
                </a:solidFill>
                <a:latin typeface="Times New Roman" panose="02020603050405020304" pitchFamily="18" charset="0"/>
                <a:cs typeface="Times New Roman" panose="02020603050405020304" pitchFamily="18" charset="0"/>
              </a:rPr>
              <a:t>Trần</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Hưng</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Đạo</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Hoàn</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Kiếm</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Hà</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Nội</a:t>
            </a:r>
            <a:endParaRPr lang="en-US" sz="2000" dirty="0">
              <a:ln/>
              <a:solidFill>
                <a:srgbClr val="002060"/>
              </a:solidFill>
              <a:latin typeface="Times New Roman" panose="02020603050405020304" pitchFamily="18" charset="0"/>
              <a:cs typeface="Times New Roman" panose="02020603050405020304" pitchFamily="18" charset="0"/>
            </a:endParaRPr>
          </a:p>
          <a:p>
            <a:pPr algn="ctr">
              <a:spcBef>
                <a:spcPts val="200"/>
              </a:spcBef>
              <a:spcAft>
                <a:spcPts val="200"/>
              </a:spcAft>
            </a:pPr>
            <a:r>
              <a:rPr lang="en-US" sz="2000" dirty="0" err="1">
                <a:ln/>
                <a:solidFill>
                  <a:srgbClr val="002060"/>
                </a:solidFill>
                <a:latin typeface="Times New Roman" panose="02020603050405020304" pitchFamily="18" charset="0"/>
                <a:cs typeface="Times New Roman" panose="02020603050405020304" pitchFamily="18" charset="0"/>
              </a:rPr>
              <a:t>Điện</a:t>
            </a:r>
            <a:r>
              <a:rPr lang="en-US" sz="2000" dirty="0">
                <a:ln/>
                <a:solidFill>
                  <a:srgbClr val="002060"/>
                </a:solidFill>
                <a:latin typeface="Times New Roman" panose="02020603050405020304" pitchFamily="18" charset="0"/>
                <a:cs typeface="Times New Roman" panose="02020603050405020304" pitchFamily="18" charset="0"/>
              </a:rPr>
              <a:t> </a:t>
            </a:r>
            <a:r>
              <a:rPr lang="en-US" sz="2000" dirty="0" err="1">
                <a:ln/>
                <a:solidFill>
                  <a:srgbClr val="002060"/>
                </a:solidFill>
                <a:latin typeface="Times New Roman" panose="02020603050405020304" pitchFamily="18" charset="0"/>
                <a:cs typeface="Times New Roman" panose="02020603050405020304" pitchFamily="18" charset="0"/>
              </a:rPr>
              <a:t>thoại</a:t>
            </a:r>
            <a:r>
              <a:rPr lang="en-US" sz="2000" dirty="0">
                <a:ln/>
                <a:solidFill>
                  <a:srgbClr val="002060"/>
                </a:solidFill>
                <a:latin typeface="Times New Roman" panose="02020603050405020304" pitchFamily="18" charset="0"/>
                <a:cs typeface="Times New Roman" panose="02020603050405020304" pitchFamily="18" charset="0"/>
              </a:rPr>
              <a:t>: 0243.8222.393/ 0936888186</a:t>
            </a:r>
            <a:endParaRPr lang="en-US" sz="2000" cap="none" spc="0" dirty="0">
              <a:ln/>
              <a:solidFill>
                <a:srgbClr val="002060"/>
              </a:solidFill>
              <a:effectLst/>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3"/>
          <a:stretch>
            <a:fillRect/>
          </a:stretch>
        </p:blipFill>
        <p:spPr>
          <a:xfrm>
            <a:off x="2091773" y="678170"/>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spTree>
    <p:extLst>
      <p:ext uri="{BB962C8B-B14F-4D97-AF65-F5344CB8AC3E}">
        <p14:creationId xmlns:p14="http://schemas.microsoft.com/office/powerpoint/2010/main" val="17671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34889" y="1029531"/>
            <a:ext cx="7195318" cy="671167"/>
            <a:chOff x="3131840" y="1491630"/>
            <a:chExt cx="5256584" cy="576064"/>
          </a:xfrm>
        </p:grpSpPr>
        <p:sp>
          <p:nvSpPr>
            <p:cNvPr id="6" name="Rectangle 5"/>
            <p:cNvSpPr/>
            <p:nvPr/>
          </p:nvSpPr>
          <p:spPr>
            <a:xfrm>
              <a:off x="3131840" y="1491630"/>
              <a:ext cx="5256584" cy="576064"/>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ight Triangle 6"/>
            <p:cNvSpPr/>
            <p:nvPr/>
          </p:nvSpPr>
          <p:spPr>
            <a:xfrm rot="5400000">
              <a:off x="3203840" y="1419630"/>
              <a:ext cx="576000" cy="720000"/>
            </a:xfrm>
            <a:prstGeom prst="rtTriangle">
              <a:avLst/>
            </a:prstGeom>
            <a:solidFill>
              <a:schemeClr val="accent4">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8" name="TextBox 7"/>
          <p:cNvSpPr txBox="1"/>
          <p:nvPr/>
        </p:nvSpPr>
        <p:spPr>
          <a:xfrm>
            <a:off x="930418" y="985798"/>
            <a:ext cx="359529" cy="477054"/>
          </a:xfrm>
          <a:prstGeom prst="rect">
            <a:avLst/>
          </a:prstGeom>
          <a:noFill/>
        </p:spPr>
        <p:txBody>
          <a:bodyPr wrap="square" rtlCol="0">
            <a:spAutoFit/>
          </a:bodyPr>
          <a:lstStyle/>
          <a:p>
            <a:r>
              <a:rPr lang="en-US" altLang="ko-KR" sz="2500" b="1" dirty="0">
                <a:solidFill>
                  <a:srgbClr val="FF0000"/>
                </a:solidFill>
                <a:cs typeface="Arial" pitchFamily="34" charset="0"/>
              </a:rPr>
              <a:t>1</a:t>
            </a:r>
            <a:endParaRPr lang="ko-KR" altLang="en-US" sz="2500" b="1" dirty="0">
              <a:solidFill>
                <a:srgbClr val="FF0000"/>
              </a:solidFill>
              <a:cs typeface="Arial" pitchFamily="34" charset="0"/>
            </a:endParaRPr>
          </a:p>
        </p:txBody>
      </p:sp>
      <p:sp>
        <p:nvSpPr>
          <p:cNvPr id="9" name="Rectangle 8"/>
          <p:cNvSpPr/>
          <p:nvPr/>
        </p:nvSpPr>
        <p:spPr>
          <a:xfrm>
            <a:off x="1440167" y="1150744"/>
            <a:ext cx="6550896" cy="4770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2"/>
                </a:solidFill>
              </a:rPr>
              <a:t>VAI TRÒ TBDH TRONG MỤC TIÊU CT GDPT 2018</a:t>
            </a:r>
            <a:endParaRPr lang="en-US" sz="2400" b="1" cap="none" spc="0" dirty="0">
              <a:ln/>
              <a:solidFill>
                <a:schemeClr val="accent2"/>
              </a:solidFill>
              <a:effectLst/>
            </a:endParaRPr>
          </a:p>
        </p:txBody>
      </p:sp>
      <p:sp>
        <p:nvSpPr>
          <p:cNvPr id="10" name="Freeform 9"/>
          <p:cNvSpPr>
            <a:spLocks noEditPoints="1"/>
          </p:cNvSpPr>
          <p:nvPr/>
        </p:nvSpPr>
        <p:spPr bwMode="gray">
          <a:xfrm rot="20876962">
            <a:off x="1090368" y="3414419"/>
            <a:ext cx="6662968" cy="1875281"/>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rgbClr val="C00000"/>
          </a:soli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pPr eaLnBrk="1" hangingPunct="1">
              <a:defRPr/>
            </a:pPr>
            <a:endParaRPr lang="en-US"/>
          </a:p>
        </p:txBody>
      </p:sp>
      <p:sp>
        <p:nvSpPr>
          <p:cNvPr id="15" name="Oval 10"/>
          <p:cNvSpPr>
            <a:spLocks noChangeArrowheads="1"/>
          </p:cNvSpPr>
          <p:nvPr/>
        </p:nvSpPr>
        <p:spPr bwMode="gray">
          <a:xfrm rot="20404281">
            <a:off x="3963142" y="2641758"/>
            <a:ext cx="1548287" cy="1175046"/>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p>
        </p:txBody>
      </p:sp>
      <p:sp>
        <p:nvSpPr>
          <p:cNvPr id="16" name="Oval 12"/>
          <p:cNvSpPr>
            <a:spLocks noChangeArrowheads="1"/>
          </p:cNvSpPr>
          <p:nvPr/>
        </p:nvSpPr>
        <p:spPr bwMode="gray">
          <a:xfrm rot="20510690">
            <a:off x="2105189" y="5007374"/>
            <a:ext cx="1654812" cy="114765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p>
        </p:txBody>
      </p:sp>
      <p:sp>
        <p:nvSpPr>
          <p:cNvPr id="17" name="Oval 13"/>
          <p:cNvSpPr>
            <a:spLocks noChangeArrowheads="1"/>
          </p:cNvSpPr>
          <p:nvPr/>
        </p:nvSpPr>
        <p:spPr bwMode="gray">
          <a:xfrm rot="20387408">
            <a:off x="4740566" y="4492458"/>
            <a:ext cx="1685784" cy="1255071"/>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p>
        </p:txBody>
      </p:sp>
      <p:sp>
        <p:nvSpPr>
          <p:cNvPr id="18" name="Oval 14"/>
          <p:cNvSpPr>
            <a:spLocks noChangeArrowheads="1"/>
          </p:cNvSpPr>
          <p:nvPr/>
        </p:nvSpPr>
        <p:spPr bwMode="gray">
          <a:xfrm rot="20333346">
            <a:off x="6775213" y="2818743"/>
            <a:ext cx="1564019" cy="1220514"/>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b="1"/>
          </a:p>
        </p:txBody>
      </p:sp>
      <p:sp>
        <p:nvSpPr>
          <p:cNvPr id="20" name="Oval 11"/>
          <p:cNvSpPr>
            <a:spLocks noChangeArrowheads="1"/>
          </p:cNvSpPr>
          <p:nvPr/>
        </p:nvSpPr>
        <p:spPr bwMode="gray">
          <a:xfrm rot="20414155">
            <a:off x="1515546" y="3455975"/>
            <a:ext cx="1537521" cy="1165827"/>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p>
        </p:txBody>
      </p:sp>
      <p:sp>
        <p:nvSpPr>
          <p:cNvPr id="21" name="Text Box 25"/>
          <p:cNvSpPr txBox="1">
            <a:spLocks noChangeArrowheads="1"/>
          </p:cNvSpPr>
          <p:nvPr/>
        </p:nvSpPr>
        <p:spPr bwMode="gray">
          <a:xfrm>
            <a:off x="4096962" y="2732273"/>
            <a:ext cx="12583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err="1">
                <a:solidFill>
                  <a:srgbClr val="FFFFFF"/>
                </a:solidFill>
                <a:latin typeface="Times New Roman" panose="02020603050405020304" pitchFamily="18" charset="0"/>
                <a:cs typeface="Times New Roman" panose="02020603050405020304" pitchFamily="18" charset="0"/>
              </a:rPr>
              <a:t>Phát</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triển</a:t>
            </a:r>
            <a:r>
              <a:rPr lang="en-US" sz="1400" b="1" dirty="0">
                <a:solidFill>
                  <a:srgbClr val="FFFFFF"/>
                </a:solidFill>
                <a:latin typeface="Times New Roman" panose="02020603050405020304" pitchFamily="18" charset="0"/>
                <a:cs typeface="Times New Roman" panose="02020603050405020304" pitchFamily="18" charset="0"/>
              </a:rPr>
              <a:t> </a:t>
            </a:r>
          </a:p>
          <a:p>
            <a:pPr algn="ctr">
              <a:defRPr/>
            </a:pPr>
            <a:r>
              <a:rPr lang="en-US" sz="1400" b="1" dirty="0" err="1">
                <a:solidFill>
                  <a:srgbClr val="FFFFFF"/>
                </a:solidFill>
                <a:latin typeface="Times New Roman" panose="02020603050405020304" pitchFamily="18" charset="0"/>
                <a:cs typeface="Times New Roman" panose="02020603050405020304" pitchFamily="18" charset="0"/>
              </a:rPr>
              <a:t>năng</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lực</a:t>
            </a:r>
            <a:endParaRPr lang="en-US" sz="1400" b="1" dirty="0">
              <a:solidFill>
                <a:srgbClr val="FFFFFF"/>
              </a:solidFill>
              <a:latin typeface="Times New Roman" panose="02020603050405020304" pitchFamily="18" charset="0"/>
              <a:cs typeface="Times New Roman" panose="02020603050405020304" pitchFamily="18" charset="0"/>
            </a:endParaRPr>
          </a:p>
          <a:p>
            <a:pPr algn="ctr">
              <a:defRPr/>
            </a:pPr>
            <a:r>
              <a:rPr lang="en-US" sz="1400" b="1" dirty="0" err="1">
                <a:solidFill>
                  <a:srgbClr val="FFFFFF"/>
                </a:solidFill>
                <a:latin typeface="Times New Roman" panose="02020603050405020304" pitchFamily="18" charset="0"/>
                <a:cs typeface="Times New Roman" panose="02020603050405020304" pitchFamily="18" charset="0"/>
              </a:rPr>
              <a:t>và</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Sáng</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tạo</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22" name="Text Box 20"/>
          <p:cNvSpPr txBox="1">
            <a:spLocks noChangeArrowheads="1"/>
          </p:cNvSpPr>
          <p:nvPr/>
        </p:nvSpPr>
        <p:spPr bwMode="gray">
          <a:xfrm>
            <a:off x="1724228" y="3742632"/>
            <a:ext cx="11169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err="1">
                <a:solidFill>
                  <a:srgbClr val="FFFFFF"/>
                </a:solidFill>
                <a:latin typeface="Times New Roman" panose="02020603050405020304" pitchFamily="18" charset="0"/>
                <a:cs typeface="Times New Roman" panose="02020603050405020304" pitchFamily="18" charset="0"/>
              </a:rPr>
              <a:t>Tương</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tác</a:t>
            </a:r>
            <a:r>
              <a:rPr lang="en-US" sz="1400" b="1" dirty="0">
                <a:solidFill>
                  <a:srgbClr val="FFFFFF"/>
                </a:solidFill>
                <a:latin typeface="Times New Roman" panose="02020603050405020304" pitchFamily="18" charset="0"/>
                <a:cs typeface="Times New Roman" panose="02020603050405020304" pitchFamily="18" charset="0"/>
              </a:rPr>
              <a:t> (GV,HS)</a:t>
            </a:r>
          </a:p>
        </p:txBody>
      </p:sp>
      <p:sp>
        <p:nvSpPr>
          <p:cNvPr id="23" name="Text Box 25"/>
          <p:cNvSpPr txBox="1">
            <a:spLocks noChangeArrowheads="1"/>
          </p:cNvSpPr>
          <p:nvPr/>
        </p:nvSpPr>
        <p:spPr bwMode="gray">
          <a:xfrm>
            <a:off x="6967306" y="2950379"/>
            <a:ext cx="129801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err="1">
                <a:solidFill>
                  <a:srgbClr val="FFFFFF"/>
                </a:solidFill>
                <a:latin typeface="Times New Roman" panose="02020603050405020304" pitchFamily="18" charset="0"/>
                <a:cs typeface="Times New Roman" panose="02020603050405020304" pitchFamily="18" charset="0"/>
              </a:rPr>
              <a:t>Phát</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huy</a:t>
            </a:r>
            <a:r>
              <a:rPr lang="en-US" sz="1400" b="1" dirty="0">
                <a:solidFill>
                  <a:srgbClr val="FFFFFF"/>
                </a:solidFill>
                <a:latin typeface="Times New Roman" panose="02020603050405020304" pitchFamily="18" charset="0"/>
                <a:cs typeface="Times New Roman" panose="02020603050405020304" pitchFamily="18" charset="0"/>
              </a:rPr>
              <a:t> </a:t>
            </a:r>
          </a:p>
          <a:p>
            <a:pPr algn="ctr">
              <a:defRPr/>
            </a:pPr>
            <a:r>
              <a:rPr lang="en-US" sz="1400" b="1" dirty="0" err="1">
                <a:solidFill>
                  <a:srgbClr val="FFFFFF"/>
                </a:solidFill>
                <a:latin typeface="Times New Roman" panose="02020603050405020304" pitchFamily="18" charset="0"/>
                <a:cs typeface="Times New Roman" panose="02020603050405020304" pitchFamily="18" charset="0"/>
              </a:rPr>
              <a:t>năng</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lực</a:t>
            </a:r>
            <a:r>
              <a:rPr lang="en-US" sz="1400" b="1" dirty="0">
                <a:solidFill>
                  <a:srgbClr val="FFFFFF"/>
                </a:solidFill>
                <a:latin typeface="Times New Roman" panose="02020603050405020304" pitchFamily="18" charset="0"/>
                <a:cs typeface="Times New Roman" panose="02020603050405020304" pitchFamily="18" charset="0"/>
              </a:rPr>
              <a:t> </a:t>
            </a:r>
          </a:p>
          <a:p>
            <a:pPr algn="ctr">
              <a:defRPr/>
            </a:pPr>
            <a:r>
              <a:rPr lang="en-US" sz="1400" b="1" dirty="0" err="1">
                <a:solidFill>
                  <a:srgbClr val="FFFFFF"/>
                </a:solidFill>
                <a:latin typeface="Times New Roman" panose="02020603050405020304" pitchFamily="18" charset="0"/>
                <a:cs typeface="Times New Roman" panose="02020603050405020304" pitchFamily="18" charset="0"/>
              </a:rPr>
              <a:t>làm</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việc</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nhóm</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24" name="Text Box 25"/>
          <p:cNvSpPr txBox="1">
            <a:spLocks noChangeArrowheads="1"/>
          </p:cNvSpPr>
          <p:nvPr/>
        </p:nvSpPr>
        <p:spPr bwMode="gray">
          <a:xfrm>
            <a:off x="2362924" y="5143537"/>
            <a:ext cx="111035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a:solidFill>
                  <a:srgbClr val="FFFFFF"/>
                </a:solidFill>
                <a:latin typeface="Times New Roman" panose="02020603050405020304" pitchFamily="18" charset="0"/>
                <a:cs typeface="Times New Roman" panose="02020603050405020304" pitchFamily="18" charset="0"/>
              </a:rPr>
              <a:t>T</a:t>
            </a:r>
            <a:r>
              <a:rPr lang="vi-VN" sz="1400" b="1" dirty="0">
                <a:solidFill>
                  <a:srgbClr val="FFFFFF"/>
                </a:solidFill>
                <a:latin typeface="Times New Roman" panose="02020603050405020304" pitchFamily="18" charset="0"/>
                <a:cs typeface="Times New Roman" panose="02020603050405020304" pitchFamily="18" charset="0"/>
              </a:rPr>
              <a:t>hực</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nghiệm</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vào</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cuộc</a:t>
            </a:r>
            <a:r>
              <a:rPr lang="en-US" sz="1400" b="1" dirty="0">
                <a:solidFill>
                  <a:srgbClr val="FFFFFF"/>
                </a:solidFill>
                <a:latin typeface="Times New Roman" panose="02020603050405020304" pitchFamily="18" charset="0"/>
                <a:cs typeface="Times New Roman" panose="02020603050405020304" pitchFamily="18" charset="0"/>
              </a:rPr>
              <a:t> </a:t>
            </a:r>
            <a:r>
              <a:rPr lang="en-US" sz="1400" b="1" dirty="0" err="1">
                <a:solidFill>
                  <a:srgbClr val="FFFFFF"/>
                </a:solidFill>
                <a:latin typeface="Times New Roman" panose="02020603050405020304" pitchFamily="18" charset="0"/>
                <a:cs typeface="Times New Roman" panose="02020603050405020304" pitchFamily="18" charset="0"/>
              </a:rPr>
              <a:t>sống</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25" name="Text Box 25"/>
          <p:cNvSpPr txBox="1">
            <a:spLocks noChangeArrowheads="1"/>
          </p:cNvSpPr>
          <p:nvPr/>
        </p:nvSpPr>
        <p:spPr bwMode="gray">
          <a:xfrm>
            <a:off x="5094341" y="4674947"/>
            <a:ext cx="10431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err="1">
                <a:solidFill>
                  <a:srgbClr val="002060"/>
                </a:solidFill>
                <a:latin typeface="Times New Roman" panose="02020603050405020304" pitchFamily="18" charset="0"/>
                <a:cs typeface="Times New Roman" panose="02020603050405020304" pitchFamily="18" charset="0"/>
              </a:rPr>
              <a:t>Phát</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triển</a:t>
            </a:r>
            <a:r>
              <a:rPr lang="en-US" sz="1400" b="1" dirty="0">
                <a:solidFill>
                  <a:srgbClr val="002060"/>
                </a:solidFill>
                <a:latin typeface="Times New Roman" panose="02020603050405020304" pitchFamily="18" charset="0"/>
                <a:cs typeface="Times New Roman" panose="02020603050405020304" pitchFamily="18" charset="0"/>
              </a:rPr>
              <a:t> </a:t>
            </a:r>
          </a:p>
          <a:p>
            <a:pPr algn="ctr">
              <a:defRPr/>
            </a:pPr>
            <a:r>
              <a:rPr lang="en-US" sz="1400" b="1" dirty="0" err="1">
                <a:solidFill>
                  <a:srgbClr val="002060"/>
                </a:solidFill>
                <a:latin typeface="Times New Roman" panose="02020603050405020304" pitchFamily="18" charset="0"/>
                <a:cs typeface="Times New Roman" panose="02020603050405020304" pitchFamily="18" charset="0"/>
              </a:rPr>
              <a:t>trí</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tuệ</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và</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tăng</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cường</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trí</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nhớ</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27" name="Rectangle 26"/>
          <p:cNvSpPr/>
          <p:nvPr/>
        </p:nvSpPr>
        <p:spPr>
          <a:xfrm rot="20702942">
            <a:off x="3050154" y="3862916"/>
            <a:ext cx="2927703"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ln/>
                <a:solidFill>
                  <a:srgbClr val="FF0000"/>
                </a:solidFill>
              </a:rPr>
              <a:t>CT GDPT 2018</a:t>
            </a:r>
          </a:p>
          <a:p>
            <a:pPr algn="ctr"/>
            <a:r>
              <a:rPr lang="en-US" sz="2000" b="1" dirty="0">
                <a:ln/>
                <a:solidFill>
                  <a:srgbClr val="FF0000"/>
                </a:solidFill>
              </a:rPr>
              <a:t>PHÁT TRIỂN NĂNG LỰC</a:t>
            </a:r>
          </a:p>
        </p:txBody>
      </p:sp>
    </p:spTree>
    <p:extLst>
      <p:ext uri="{BB962C8B-B14F-4D97-AF65-F5344CB8AC3E}">
        <p14:creationId xmlns:p14="http://schemas.microsoft.com/office/powerpoint/2010/main" val="112043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6" y="0"/>
            <a:ext cx="9140010" cy="6858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1026426" y="826313"/>
            <a:ext cx="6899437" cy="604141"/>
            <a:chOff x="3131840" y="1491630"/>
            <a:chExt cx="5256584" cy="576064"/>
          </a:xfrm>
        </p:grpSpPr>
        <p:sp>
          <p:nvSpPr>
            <p:cNvPr id="69" name="Rectangle 68"/>
            <p:cNvSpPr/>
            <p:nvPr/>
          </p:nvSpPr>
          <p:spPr>
            <a:xfrm>
              <a:off x="3131840" y="1491630"/>
              <a:ext cx="5256584" cy="576064"/>
            </a:xfrm>
            <a:prstGeom prst="rect">
              <a:avLst/>
            </a:prstGeom>
            <a:solidFill>
              <a:srgbClr val="FFFFFF"/>
            </a:solidFill>
            <a:ln w="25400" cap="flat" cmpd="sng" algn="ctr">
              <a:solidFill>
                <a:srgbClr val="92D050"/>
              </a:solid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sym typeface="Arial"/>
                <a:rtl val="0"/>
              </a:endParaRPr>
            </a:p>
          </p:txBody>
        </p:sp>
        <p:sp>
          <p:nvSpPr>
            <p:cNvPr id="70" name="Right Triangle 69"/>
            <p:cNvSpPr/>
            <p:nvPr/>
          </p:nvSpPr>
          <p:spPr>
            <a:xfrm rot="5400000">
              <a:off x="3203840" y="1419630"/>
              <a:ext cx="576000" cy="720000"/>
            </a:xfrm>
            <a:prstGeom prst="rtTriangle">
              <a:avLst/>
            </a:prstGeom>
            <a:solidFill>
              <a:srgbClr val="8BAB42"/>
            </a:solidFill>
            <a:ln w="25400" cap="flat" cmpd="sng" algn="ctr">
              <a:solidFill>
                <a:srgbClr val="92D050"/>
              </a:solid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sym typeface="Arial"/>
                <a:rtl val="0"/>
              </a:endParaRPr>
            </a:p>
          </p:txBody>
        </p:sp>
      </p:grpSp>
      <p:sp>
        <p:nvSpPr>
          <p:cNvPr id="71" name="TextBox 70"/>
          <p:cNvSpPr txBox="1"/>
          <p:nvPr/>
        </p:nvSpPr>
        <p:spPr>
          <a:xfrm>
            <a:off x="1064537" y="895999"/>
            <a:ext cx="566268" cy="461665"/>
          </a:xfrm>
          <a:prstGeom prst="rect">
            <a:avLst/>
          </a:prstGeom>
          <a:noFill/>
        </p:spPr>
        <p:txBody>
          <a:bodyPr wrap="square" rtlCol="0">
            <a:spAutoFit/>
          </a:bodyPr>
          <a:lstStyle/>
          <a:p>
            <a:r>
              <a:rPr lang="en-US" altLang="ko-KR" sz="2400" b="1" kern="0" dirty="0">
                <a:solidFill>
                  <a:srgbClr val="FF0000"/>
                </a:solidFill>
                <a:latin typeface="Arial"/>
                <a:cs typeface="Arial" pitchFamily="34" charset="0"/>
                <a:sym typeface="Arial"/>
                <a:rtl val="0"/>
              </a:rPr>
              <a:t>2</a:t>
            </a:r>
            <a:endParaRPr lang="ko-KR" altLang="en-US" sz="2400" b="1" kern="0" dirty="0">
              <a:solidFill>
                <a:srgbClr val="FF0000"/>
              </a:solidFill>
              <a:latin typeface="Arial"/>
              <a:cs typeface="Arial" pitchFamily="34" charset="0"/>
              <a:sym typeface="Arial"/>
              <a:rtl val="0"/>
            </a:endParaRPr>
          </a:p>
        </p:txBody>
      </p:sp>
      <p:sp>
        <p:nvSpPr>
          <p:cNvPr id="72" name="Rectangle 71"/>
          <p:cNvSpPr/>
          <p:nvPr/>
        </p:nvSpPr>
        <p:spPr>
          <a:xfrm>
            <a:off x="1575508" y="901691"/>
            <a:ext cx="645790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kern="0" dirty="0">
                <a:ln/>
                <a:solidFill>
                  <a:srgbClr val="00B050"/>
                </a:solidFill>
                <a:cs typeface="Arial"/>
                <a:sym typeface="Arial"/>
                <a:rtl val="0"/>
              </a:rPr>
              <a:t>GIỚI THIỆU CÁC MÔN HỌC CÓ THIẾT BỊ DẠY HỌC</a:t>
            </a:r>
          </a:p>
        </p:txBody>
      </p:sp>
      <p:sp>
        <p:nvSpPr>
          <p:cNvPr id="73" name="AutoShape 46"/>
          <p:cNvSpPr>
            <a:spLocks noChangeArrowheads="1"/>
          </p:cNvSpPr>
          <p:nvPr/>
        </p:nvSpPr>
        <p:spPr bwMode="ltGray">
          <a:xfrm rot="5400000">
            <a:off x="-1773056" y="2077443"/>
            <a:ext cx="3554093" cy="3622416"/>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rgbClr val="666666">
                  <a:gamma/>
                  <a:tint val="45490"/>
                  <a:invGamma/>
                </a:srgbClr>
              </a:gs>
              <a:gs pos="50000">
                <a:srgbClr val="666666"/>
              </a:gs>
              <a:gs pos="100000">
                <a:srgbClr val="666666">
                  <a:gamma/>
                  <a:tint val="45490"/>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74" name="AutoShape 47"/>
          <p:cNvSpPr>
            <a:spLocks noChangeArrowheads="1"/>
          </p:cNvSpPr>
          <p:nvPr/>
        </p:nvSpPr>
        <p:spPr bwMode="ltGray">
          <a:xfrm rot="5400000" flipH="1">
            <a:off x="-1595761" y="2171268"/>
            <a:ext cx="3186381" cy="3379262"/>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rgbClr val="1155CC">
                  <a:alpha val="56000"/>
                </a:srgbClr>
              </a:gs>
              <a:gs pos="100000">
                <a:srgbClr val="1155CC">
                  <a:gamma/>
                  <a:tint val="0"/>
                  <a:invGamma/>
                  <a:alpha val="48000"/>
                </a:srgb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nvGrpSpPr>
          <p:cNvPr id="75" name="Group 74"/>
          <p:cNvGrpSpPr>
            <a:grpSpLocks/>
          </p:cNvGrpSpPr>
          <p:nvPr/>
        </p:nvGrpSpPr>
        <p:grpSpPr bwMode="auto">
          <a:xfrm>
            <a:off x="2204713" y="4038432"/>
            <a:ext cx="362771" cy="341269"/>
            <a:chOff x="2078" y="1680"/>
            <a:chExt cx="1615" cy="1615"/>
          </a:xfrm>
        </p:grpSpPr>
        <p:sp>
          <p:nvSpPr>
            <p:cNvPr id="76"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77"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78" name="Oval 77"/>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79" name="Oval 7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0" name="Oval 79"/>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1" name="Oval 80"/>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82" name="Group 81"/>
          <p:cNvGrpSpPr>
            <a:grpSpLocks/>
          </p:cNvGrpSpPr>
          <p:nvPr/>
        </p:nvGrpSpPr>
        <p:grpSpPr bwMode="auto">
          <a:xfrm>
            <a:off x="1643371" y="2244271"/>
            <a:ext cx="317412" cy="295065"/>
            <a:chOff x="2078" y="1680"/>
            <a:chExt cx="1615" cy="1615"/>
          </a:xfrm>
        </p:grpSpPr>
        <p:sp>
          <p:nvSpPr>
            <p:cNvPr id="8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5" name="Oval 84"/>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6" name="Oval 85"/>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7" name="Oval 86"/>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8" name="Oval 87"/>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89" name="Group 88"/>
          <p:cNvGrpSpPr>
            <a:grpSpLocks/>
          </p:cNvGrpSpPr>
          <p:nvPr/>
        </p:nvGrpSpPr>
        <p:grpSpPr bwMode="auto">
          <a:xfrm>
            <a:off x="1960783" y="2749763"/>
            <a:ext cx="371782" cy="329183"/>
            <a:chOff x="2078" y="1680"/>
            <a:chExt cx="1615" cy="1615"/>
          </a:xfrm>
        </p:grpSpPr>
        <p:sp>
          <p:nvSpPr>
            <p:cNvPr id="9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2" name="Oval 91"/>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4" name="Oval 93"/>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96" name="Group 95"/>
          <p:cNvGrpSpPr>
            <a:grpSpLocks/>
          </p:cNvGrpSpPr>
          <p:nvPr/>
        </p:nvGrpSpPr>
        <p:grpSpPr bwMode="auto">
          <a:xfrm>
            <a:off x="2020911" y="4672591"/>
            <a:ext cx="346330" cy="319354"/>
            <a:chOff x="2078" y="1680"/>
            <a:chExt cx="1615" cy="1615"/>
          </a:xfrm>
        </p:grpSpPr>
        <p:sp>
          <p:nvSpPr>
            <p:cNvPr id="97" name="Oval 9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8" name="Oval 9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9" name="Oval 98"/>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0" name="Oval 99"/>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1" name="Oval 100"/>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2" name="Oval 101"/>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104" name="Group 103"/>
          <p:cNvGrpSpPr>
            <a:grpSpLocks/>
          </p:cNvGrpSpPr>
          <p:nvPr/>
        </p:nvGrpSpPr>
        <p:grpSpPr bwMode="auto">
          <a:xfrm>
            <a:off x="1556331" y="5161401"/>
            <a:ext cx="324373" cy="292689"/>
            <a:chOff x="2078" y="1680"/>
            <a:chExt cx="1615" cy="1615"/>
          </a:xfrm>
        </p:grpSpPr>
        <p:sp>
          <p:nvSpPr>
            <p:cNvPr id="105" name="Oval 10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6" name="Oval 10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7" name="Oval 106"/>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8" name="Oval 107"/>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9" name="Oval 108"/>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0" name="Oval 109"/>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sp>
        <p:nvSpPr>
          <p:cNvPr id="111" name="Rectangle 110"/>
          <p:cNvSpPr/>
          <p:nvPr/>
        </p:nvSpPr>
        <p:spPr>
          <a:xfrm>
            <a:off x="55806" y="3588843"/>
            <a:ext cx="152097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kern="0">
                <a:ln/>
                <a:solidFill>
                  <a:srgbClr val="FF0000"/>
                </a:solidFill>
                <a:latin typeface="Arial"/>
                <a:cs typeface="Arial"/>
                <a:sym typeface="Arial"/>
                <a:rtl val="0"/>
              </a:rPr>
              <a:t>LỚP 11</a:t>
            </a:r>
            <a:endParaRPr lang="en-US" sz="2800" b="1" kern="0" dirty="0">
              <a:ln/>
              <a:solidFill>
                <a:srgbClr val="FF0000"/>
              </a:solidFill>
              <a:latin typeface="Arial"/>
              <a:cs typeface="Arial"/>
              <a:sym typeface="Arial"/>
              <a:rtl val="0"/>
            </a:endParaRPr>
          </a:p>
        </p:txBody>
      </p:sp>
      <p:grpSp>
        <p:nvGrpSpPr>
          <p:cNvPr id="112" name="Group 111"/>
          <p:cNvGrpSpPr>
            <a:grpSpLocks/>
          </p:cNvGrpSpPr>
          <p:nvPr/>
        </p:nvGrpSpPr>
        <p:grpSpPr bwMode="auto">
          <a:xfrm>
            <a:off x="2208186" y="3354532"/>
            <a:ext cx="362771" cy="341269"/>
            <a:chOff x="2078" y="1680"/>
            <a:chExt cx="1615" cy="1615"/>
          </a:xfrm>
        </p:grpSpPr>
        <p:sp>
          <p:nvSpPr>
            <p:cNvPr id="113" name="Oval 1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4" name="Oval 1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5" name="Oval 114"/>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6" name="Oval 115"/>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7" name="Oval 116"/>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8" name="Oval 117"/>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67" name="Group 66"/>
          <p:cNvGrpSpPr>
            <a:grpSpLocks/>
          </p:cNvGrpSpPr>
          <p:nvPr/>
        </p:nvGrpSpPr>
        <p:grpSpPr bwMode="auto">
          <a:xfrm>
            <a:off x="1189555" y="1842839"/>
            <a:ext cx="317412" cy="295065"/>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31" name="Oval 13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32" name="Oval 131"/>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33" name="Oval 132"/>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34" name="Oval 133"/>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35" name="Oval 134"/>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136" name="Group 135"/>
          <p:cNvGrpSpPr>
            <a:grpSpLocks/>
          </p:cNvGrpSpPr>
          <p:nvPr/>
        </p:nvGrpSpPr>
        <p:grpSpPr bwMode="auto">
          <a:xfrm>
            <a:off x="922457" y="5530964"/>
            <a:ext cx="317412" cy="295065"/>
            <a:chOff x="2078" y="1680"/>
            <a:chExt cx="1615" cy="1615"/>
          </a:xfrm>
        </p:grpSpPr>
        <p:sp>
          <p:nvSpPr>
            <p:cNvPr id="137" name="Oval 13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38" name="Oval 13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39" name="Oval 138"/>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40" name="Oval 13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41" name="Oval 140"/>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42" name="Oval 14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sp>
        <p:nvSpPr>
          <p:cNvPr id="148" name="Rounded Rectangle 147"/>
          <p:cNvSpPr/>
          <p:nvPr/>
        </p:nvSpPr>
        <p:spPr bwMode="gray">
          <a:xfrm>
            <a:off x="2585876" y="1648168"/>
            <a:ext cx="2085336"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49" name="TextBox 148">
            <a:extLst>
              <a:ext uri="{FF2B5EF4-FFF2-40B4-BE49-F238E27FC236}">
                <a16:creationId xmlns:a16="http://schemas.microsoft.com/office/drawing/2014/main" id="{D82632EE-CC5A-4CFE-92CB-B9CE2AD71FD7}"/>
              </a:ext>
            </a:extLst>
          </p:cNvPr>
          <p:cNvSpPr txBox="1"/>
          <p:nvPr/>
        </p:nvSpPr>
        <p:spPr>
          <a:xfrm>
            <a:off x="2536930" y="1673393"/>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 NGỮ VĂN</a:t>
            </a:r>
          </a:p>
        </p:txBody>
      </p:sp>
      <p:sp>
        <p:nvSpPr>
          <p:cNvPr id="150" name="TextBox 149">
            <a:extLst>
              <a:ext uri="{FF2B5EF4-FFF2-40B4-BE49-F238E27FC236}">
                <a16:creationId xmlns:a16="http://schemas.microsoft.com/office/drawing/2014/main" id="{D82632EE-CC5A-4CFE-92CB-B9CE2AD71FD7}"/>
              </a:ext>
            </a:extLst>
          </p:cNvPr>
          <p:cNvSpPr txBox="1"/>
          <p:nvPr/>
        </p:nvSpPr>
        <p:spPr>
          <a:xfrm>
            <a:off x="2939925" y="2255413"/>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a:t>1. NGỮ VĂN</a:t>
            </a:r>
            <a:endParaRPr lang="en-US" altLang="en-US" sz="2000" dirty="0"/>
          </a:p>
        </p:txBody>
      </p:sp>
      <p:sp>
        <p:nvSpPr>
          <p:cNvPr id="151" name="Rounded Rectangle 150"/>
          <p:cNvSpPr/>
          <p:nvPr/>
        </p:nvSpPr>
        <p:spPr bwMode="gray">
          <a:xfrm>
            <a:off x="2995278" y="2235172"/>
            <a:ext cx="1940421" cy="464774"/>
          </a:xfrm>
          <a:prstGeom prst="roundRect">
            <a:avLst>
              <a:gd name="adj" fmla="val 50000"/>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52" name="TextBox 151">
            <a:extLst>
              <a:ext uri="{FF2B5EF4-FFF2-40B4-BE49-F238E27FC236}">
                <a16:creationId xmlns:a16="http://schemas.microsoft.com/office/drawing/2014/main" id="{D82632EE-CC5A-4CFE-92CB-B9CE2AD71FD7}"/>
              </a:ext>
            </a:extLst>
          </p:cNvPr>
          <p:cNvSpPr txBox="1"/>
          <p:nvPr/>
        </p:nvSpPr>
        <p:spPr>
          <a:xfrm>
            <a:off x="2939924" y="2267708"/>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a:t>2. TOÁN HỌC</a:t>
            </a:r>
            <a:endParaRPr lang="en-US" altLang="en-US" sz="2000" dirty="0"/>
          </a:p>
        </p:txBody>
      </p:sp>
      <p:sp>
        <p:nvSpPr>
          <p:cNvPr id="153" name="Rounded Rectangle 152"/>
          <p:cNvSpPr/>
          <p:nvPr/>
        </p:nvSpPr>
        <p:spPr bwMode="gray">
          <a:xfrm>
            <a:off x="3135835" y="2824547"/>
            <a:ext cx="2097177" cy="464774"/>
          </a:xfrm>
          <a:prstGeom prst="roundRect">
            <a:avLst>
              <a:gd name="adj" fmla="val 50000"/>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54" name="Rounded Rectangle 153"/>
          <p:cNvSpPr/>
          <p:nvPr/>
        </p:nvSpPr>
        <p:spPr bwMode="gray">
          <a:xfrm>
            <a:off x="3261159" y="3393383"/>
            <a:ext cx="2091664" cy="464774"/>
          </a:xfrm>
          <a:prstGeom prst="roundRect">
            <a:avLst>
              <a:gd name="adj" fmla="val 5000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55" name="Rounded Rectangle 154"/>
          <p:cNvSpPr/>
          <p:nvPr/>
        </p:nvSpPr>
        <p:spPr bwMode="gray">
          <a:xfrm>
            <a:off x="3261158" y="3983189"/>
            <a:ext cx="2116013" cy="464774"/>
          </a:xfrm>
          <a:prstGeom prst="roundRect">
            <a:avLst>
              <a:gd name="adj" fmla="val 5000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56" name="Rounded Rectangle 155"/>
          <p:cNvSpPr/>
          <p:nvPr/>
        </p:nvSpPr>
        <p:spPr bwMode="gray">
          <a:xfrm>
            <a:off x="3135835" y="4596088"/>
            <a:ext cx="2057690" cy="464774"/>
          </a:xfrm>
          <a:prstGeom prst="roundRect">
            <a:avLst>
              <a:gd name="adj" fmla="val 50000"/>
            </a:avLst>
          </a:prstGeom>
          <a:solidFill>
            <a:schemeClr val="accent4">
              <a:lumMod val="60000"/>
              <a:lumOff val="40000"/>
            </a:schemeClr>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57" name="Rounded Rectangle 156"/>
          <p:cNvSpPr/>
          <p:nvPr/>
        </p:nvSpPr>
        <p:spPr bwMode="gray">
          <a:xfrm>
            <a:off x="2936061" y="5174945"/>
            <a:ext cx="1999638" cy="464774"/>
          </a:xfrm>
          <a:prstGeom prst="roundRect">
            <a:avLst>
              <a:gd name="adj" fmla="val 50000"/>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58" name="Rounded Rectangle 157"/>
          <p:cNvSpPr/>
          <p:nvPr/>
        </p:nvSpPr>
        <p:spPr bwMode="gray">
          <a:xfrm>
            <a:off x="2584985" y="5765252"/>
            <a:ext cx="2086227"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0" name="Rounded Rectangle 159"/>
          <p:cNvSpPr/>
          <p:nvPr/>
        </p:nvSpPr>
        <p:spPr bwMode="gray">
          <a:xfrm>
            <a:off x="4983369" y="5793782"/>
            <a:ext cx="2393209"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1" name="Rounded Rectangle 160"/>
          <p:cNvSpPr/>
          <p:nvPr/>
        </p:nvSpPr>
        <p:spPr bwMode="gray">
          <a:xfrm>
            <a:off x="5193525" y="5182961"/>
            <a:ext cx="2532105" cy="464774"/>
          </a:xfrm>
          <a:prstGeom prst="roundRect">
            <a:avLst>
              <a:gd name="adj" fmla="val 50000"/>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2" name="Rounded Rectangle 161"/>
          <p:cNvSpPr/>
          <p:nvPr/>
        </p:nvSpPr>
        <p:spPr bwMode="gray">
          <a:xfrm>
            <a:off x="5507502" y="4605672"/>
            <a:ext cx="2689047" cy="464774"/>
          </a:xfrm>
          <a:prstGeom prst="roundRect">
            <a:avLst>
              <a:gd name="adj" fmla="val 50000"/>
            </a:avLst>
          </a:prstGeom>
          <a:solidFill>
            <a:schemeClr val="accent4">
              <a:lumMod val="60000"/>
              <a:lumOff val="40000"/>
            </a:schemeClr>
          </a:solidFill>
          <a:ln>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3" name="Rounded Rectangle 162"/>
          <p:cNvSpPr/>
          <p:nvPr/>
        </p:nvSpPr>
        <p:spPr bwMode="gray">
          <a:xfrm>
            <a:off x="5567627" y="3997380"/>
            <a:ext cx="2849260" cy="464774"/>
          </a:xfrm>
          <a:prstGeom prst="roundRect">
            <a:avLst>
              <a:gd name="adj" fmla="val 5000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4" name="Rounded Rectangle 163"/>
          <p:cNvSpPr/>
          <p:nvPr/>
        </p:nvSpPr>
        <p:spPr bwMode="gray">
          <a:xfrm>
            <a:off x="5567627" y="3404260"/>
            <a:ext cx="2849259" cy="464774"/>
          </a:xfrm>
          <a:prstGeom prst="roundRect">
            <a:avLst>
              <a:gd name="adj" fmla="val 5000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5" name="Rounded Rectangle 164"/>
          <p:cNvSpPr/>
          <p:nvPr/>
        </p:nvSpPr>
        <p:spPr bwMode="gray">
          <a:xfrm>
            <a:off x="5507502" y="2829887"/>
            <a:ext cx="2689047" cy="464774"/>
          </a:xfrm>
          <a:prstGeom prst="roundRect">
            <a:avLst>
              <a:gd name="adj" fmla="val 50000"/>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6" name="Rounded Rectangle 165"/>
          <p:cNvSpPr/>
          <p:nvPr/>
        </p:nvSpPr>
        <p:spPr bwMode="gray">
          <a:xfrm>
            <a:off x="5193525" y="2215365"/>
            <a:ext cx="2532105" cy="464774"/>
          </a:xfrm>
          <a:prstGeom prst="roundRect">
            <a:avLst>
              <a:gd name="adj" fmla="val 50000"/>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7" name="Rounded Rectangle 166"/>
          <p:cNvSpPr/>
          <p:nvPr/>
        </p:nvSpPr>
        <p:spPr bwMode="gray">
          <a:xfrm>
            <a:off x="4983369" y="1625759"/>
            <a:ext cx="2393209"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8" name="TextBox 167">
            <a:extLst>
              <a:ext uri="{FF2B5EF4-FFF2-40B4-BE49-F238E27FC236}">
                <a16:creationId xmlns:a16="http://schemas.microsoft.com/office/drawing/2014/main" id="{D82632EE-CC5A-4CFE-92CB-B9CE2AD71FD7}"/>
              </a:ext>
            </a:extLst>
          </p:cNvPr>
          <p:cNvSpPr txBox="1"/>
          <p:nvPr/>
        </p:nvSpPr>
        <p:spPr>
          <a:xfrm>
            <a:off x="3135836" y="2824547"/>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a:t>3. VẬT LÍ</a:t>
            </a:r>
            <a:endParaRPr lang="en-US" altLang="en-US" sz="2000" dirty="0"/>
          </a:p>
        </p:txBody>
      </p:sp>
      <p:sp>
        <p:nvSpPr>
          <p:cNvPr id="169" name="TextBox 168">
            <a:extLst>
              <a:ext uri="{FF2B5EF4-FFF2-40B4-BE49-F238E27FC236}">
                <a16:creationId xmlns:a16="http://schemas.microsoft.com/office/drawing/2014/main" id="{D82632EE-CC5A-4CFE-92CB-B9CE2AD71FD7}"/>
              </a:ext>
            </a:extLst>
          </p:cNvPr>
          <p:cNvSpPr txBox="1"/>
          <p:nvPr/>
        </p:nvSpPr>
        <p:spPr>
          <a:xfrm>
            <a:off x="3415838" y="3413729"/>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a:t>4. HÓA HỌC</a:t>
            </a:r>
            <a:endParaRPr lang="en-US" altLang="en-US" sz="2000" dirty="0"/>
          </a:p>
        </p:txBody>
      </p:sp>
      <p:sp>
        <p:nvSpPr>
          <p:cNvPr id="170" name="TextBox 169">
            <a:extLst>
              <a:ext uri="{FF2B5EF4-FFF2-40B4-BE49-F238E27FC236}">
                <a16:creationId xmlns:a16="http://schemas.microsoft.com/office/drawing/2014/main" id="{D82632EE-CC5A-4CFE-92CB-B9CE2AD71FD7}"/>
              </a:ext>
            </a:extLst>
          </p:cNvPr>
          <p:cNvSpPr txBox="1"/>
          <p:nvPr/>
        </p:nvSpPr>
        <p:spPr>
          <a:xfrm>
            <a:off x="3261158" y="3992487"/>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a:t>5. SINH HỌC</a:t>
            </a:r>
            <a:endParaRPr lang="en-US" altLang="en-US" sz="2000" dirty="0"/>
          </a:p>
        </p:txBody>
      </p:sp>
      <p:sp>
        <p:nvSpPr>
          <p:cNvPr id="171" name="TextBox 170">
            <a:extLst>
              <a:ext uri="{FF2B5EF4-FFF2-40B4-BE49-F238E27FC236}">
                <a16:creationId xmlns:a16="http://schemas.microsoft.com/office/drawing/2014/main" id="{D82632EE-CC5A-4CFE-92CB-B9CE2AD71FD7}"/>
              </a:ext>
            </a:extLst>
          </p:cNvPr>
          <p:cNvSpPr txBox="1"/>
          <p:nvPr/>
        </p:nvSpPr>
        <p:spPr>
          <a:xfrm>
            <a:off x="3091770" y="4628420"/>
            <a:ext cx="2057690" cy="408494"/>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6. CÔNG NGHỆ</a:t>
            </a:r>
          </a:p>
        </p:txBody>
      </p:sp>
      <p:sp>
        <p:nvSpPr>
          <p:cNvPr id="172" name="TextBox 171">
            <a:extLst>
              <a:ext uri="{FF2B5EF4-FFF2-40B4-BE49-F238E27FC236}">
                <a16:creationId xmlns:a16="http://schemas.microsoft.com/office/drawing/2014/main" id="{D82632EE-CC5A-4CFE-92CB-B9CE2AD71FD7}"/>
              </a:ext>
            </a:extLst>
          </p:cNvPr>
          <p:cNvSpPr txBox="1"/>
          <p:nvPr/>
        </p:nvSpPr>
        <p:spPr>
          <a:xfrm>
            <a:off x="2519312" y="5786565"/>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8. MĨ THUẬT</a:t>
            </a:r>
          </a:p>
        </p:txBody>
      </p:sp>
      <p:sp>
        <p:nvSpPr>
          <p:cNvPr id="173" name="TextBox 172">
            <a:extLst>
              <a:ext uri="{FF2B5EF4-FFF2-40B4-BE49-F238E27FC236}">
                <a16:creationId xmlns:a16="http://schemas.microsoft.com/office/drawing/2014/main" id="{D82632EE-CC5A-4CFE-92CB-B9CE2AD71FD7}"/>
              </a:ext>
            </a:extLst>
          </p:cNvPr>
          <p:cNvSpPr txBox="1"/>
          <p:nvPr/>
        </p:nvSpPr>
        <p:spPr>
          <a:xfrm>
            <a:off x="4869889" y="1635615"/>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a:t>9. LỊCH SỬ</a:t>
            </a:r>
            <a:endParaRPr lang="en-US" altLang="en-US" sz="2000" dirty="0"/>
          </a:p>
        </p:txBody>
      </p:sp>
      <p:sp>
        <p:nvSpPr>
          <p:cNvPr id="174" name="TextBox 173">
            <a:extLst>
              <a:ext uri="{FF2B5EF4-FFF2-40B4-BE49-F238E27FC236}">
                <a16:creationId xmlns:a16="http://schemas.microsoft.com/office/drawing/2014/main" id="{D82632EE-CC5A-4CFE-92CB-B9CE2AD71FD7}"/>
              </a:ext>
            </a:extLst>
          </p:cNvPr>
          <p:cNvSpPr txBox="1"/>
          <p:nvPr/>
        </p:nvSpPr>
        <p:spPr>
          <a:xfrm>
            <a:off x="5587548" y="2847109"/>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11. NGOẠI NGỮ</a:t>
            </a:r>
          </a:p>
        </p:txBody>
      </p:sp>
      <p:sp>
        <p:nvSpPr>
          <p:cNvPr id="175" name="TextBox 174">
            <a:extLst>
              <a:ext uri="{FF2B5EF4-FFF2-40B4-BE49-F238E27FC236}">
                <a16:creationId xmlns:a16="http://schemas.microsoft.com/office/drawing/2014/main" id="{D82632EE-CC5A-4CFE-92CB-B9CE2AD71FD7}"/>
              </a:ext>
            </a:extLst>
          </p:cNvPr>
          <p:cNvSpPr txBox="1"/>
          <p:nvPr/>
        </p:nvSpPr>
        <p:spPr>
          <a:xfrm>
            <a:off x="5515449" y="3411227"/>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12. TIN HỌC</a:t>
            </a:r>
          </a:p>
        </p:txBody>
      </p:sp>
      <p:sp>
        <p:nvSpPr>
          <p:cNvPr id="176" name="TextBox 175">
            <a:extLst>
              <a:ext uri="{FF2B5EF4-FFF2-40B4-BE49-F238E27FC236}">
                <a16:creationId xmlns:a16="http://schemas.microsoft.com/office/drawing/2014/main" id="{D82632EE-CC5A-4CFE-92CB-B9CE2AD71FD7}"/>
              </a:ext>
            </a:extLst>
          </p:cNvPr>
          <p:cNvSpPr txBox="1"/>
          <p:nvPr/>
        </p:nvSpPr>
        <p:spPr>
          <a:xfrm>
            <a:off x="4916828" y="5209689"/>
            <a:ext cx="2995126"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15. HĐ TRẢI NGHIỆM</a:t>
            </a:r>
          </a:p>
        </p:txBody>
      </p:sp>
      <p:sp>
        <p:nvSpPr>
          <p:cNvPr id="177" name="TextBox 176">
            <a:extLst>
              <a:ext uri="{FF2B5EF4-FFF2-40B4-BE49-F238E27FC236}">
                <a16:creationId xmlns:a16="http://schemas.microsoft.com/office/drawing/2014/main" id="{D82632EE-CC5A-4CFE-92CB-B9CE2AD71FD7}"/>
              </a:ext>
            </a:extLst>
          </p:cNvPr>
          <p:cNvSpPr txBox="1"/>
          <p:nvPr/>
        </p:nvSpPr>
        <p:spPr>
          <a:xfrm>
            <a:off x="5787967" y="4020271"/>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13. GD KINH TẾ PL</a:t>
            </a:r>
          </a:p>
        </p:txBody>
      </p:sp>
      <p:sp>
        <p:nvSpPr>
          <p:cNvPr id="178" name="TextBox 177">
            <a:extLst>
              <a:ext uri="{FF2B5EF4-FFF2-40B4-BE49-F238E27FC236}">
                <a16:creationId xmlns:a16="http://schemas.microsoft.com/office/drawing/2014/main" id="{D82632EE-CC5A-4CFE-92CB-B9CE2AD71FD7}"/>
              </a:ext>
            </a:extLst>
          </p:cNvPr>
          <p:cNvSpPr txBox="1"/>
          <p:nvPr/>
        </p:nvSpPr>
        <p:spPr>
          <a:xfrm>
            <a:off x="5424940" y="4639805"/>
            <a:ext cx="284959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14. GIÁO DỤC THỂ CHẤT</a:t>
            </a:r>
          </a:p>
        </p:txBody>
      </p:sp>
      <p:sp>
        <p:nvSpPr>
          <p:cNvPr id="179" name="TextBox 178">
            <a:extLst>
              <a:ext uri="{FF2B5EF4-FFF2-40B4-BE49-F238E27FC236}">
                <a16:creationId xmlns:a16="http://schemas.microsoft.com/office/drawing/2014/main" id="{D82632EE-CC5A-4CFE-92CB-B9CE2AD71FD7}"/>
              </a:ext>
            </a:extLst>
          </p:cNvPr>
          <p:cNvSpPr txBox="1"/>
          <p:nvPr/>
        </p:nvSpPr>
        <p:spPr>
          <a:xfrm>
            <a:off x="4757376" y="5815816"/>
            <a:ext cx="2873150"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16. TB DÙNG CHUNG</a:t>
            </a:r>
          </a:p>
        </p:txBody>
      </p:sp>
      <p:sp>
        <p:nvSpPr>
          <p:cNvPr id="180" name="TextBox 179">
            <a:extLst>
              <a:ext uri="{FF2B5EF4-FFF2-40B4-BE49-F238E27FC236}">
                <a16:creationId xmlns:a16="http://schemas.microsoft.com/office/drawing/2014/main" id="{D82632EE-CC5A-4CFE-92CB-B9CE2AD71FD7}"/>
              </a:ext>
            </a:extLst>
          </p:cNvPr>
          <p:cNvSpPr txBox="1"/>
          <p:nvPr/>
        </p:nvSpPr>
        <p:spPr>
          <a:xfrm>
            <a:off x="5002069" y="2230689"/>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10. ĐỊA LÍ</a:t>
            </a:r>
          </a:p>
        </p:txBody>
      </p:sp>
      <p:sp>
        <p:nvSpPr>
          <p:cNvPr id="181" name="TextBox 180">
            <a:extLst>
              <a:ext uri="{FF2B5EF4-FFF2-40B4-BE49-F238E27FC236}">
                <a16:creationId xmlns:a16="http://schemas.microsoft.com/office/drawing/2014/main" id="{D82632EE-CC5A-4CFE-92CB-B9CE2AD71FD7}"/>
              </a:ext>
            </a:extLst>
          </p:cNvPr>
          <p:cNvSpPr txBox="1"/>
          <p:nvPr/>
        </p:nvSpPr>
        <p:spPr>
          <a:xfrm>
            <a:off x="2904478" y="5195603"/>
            <a:ext cx="2091664"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7. ÂM NHẠC</a:t>
            </a:r>
          </a:p>
        </p:txBody>
      </p:sp>
    </p:spTree>
    <p:extLst>
      <p:ext uri="{BB962C8B-B14F-4D97-AF65-F5344CB8AC3E}">
        <p14:creationId xmlns:p14="http://schemas.microsoft.com/office/powerpoint/2010/main" val="67067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1575"/>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19"/>
          <p:cNvSpPr/>
          <p:nvPr/>
        </p:nvSpPr>
        <p:spPr>
          <a:xfrm>
            <a:off x="2075482" y="4472290"/>
            <a:ext cx="6602313" cy="143671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chemeClr val="accent3">
              <a:lumMod val="60000"/>
              <a:lumOff val="40000"/>
            </a:schemeClr>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lvl="0">
              <a:spcBef>
                <a:spcPct val="0"/>
              </a:spcBef>
            </a:pPr>
            <a:r>
              <a:rPr lang="en-US" altLang="en-US" b="1">
                <a:solidFill>
                  <a:srgbClr val="0070C0"/>
                </a:solidFill>
              </a:rPr>
              <a:t>Bộ Học liệu xây dựng theo Chương trình GDPT 2018 - môn Ngữ văn (bao gồm hệ thống học liệu điện tử và đảm bảo các chức năng như hỗ trợ soạn giáo án, bài  giảng, hướng dẫn chuẩn bị bài tập….)</a:t>
            </a:r>
          </a:p>
        </p:txBody>
      </p:sp>
      <p:pic>
        <p:nvPicPr>
          <p:cNvPr id="8" name="Picture 7"/>
          <p:cNvPicPr>
            <a:picLocks noChangeAspect="1"/>
          </p:cNvPicPr>
          <p:nvPr/>
        </p:nvPicPr>
        <p:blipFill>
          <a:blip r:embed="rId4"/>
          <a:stretch>
            <a:fillRect/>
          </a:stretch>
        </p:blipFill>
        <p:spPr>
          <a:xfrm>
            <a:off x="185195" y="1353730"/>
            <a:ext cx="1890287" cy="1695648"/>
          </a:xfrm>
          <a:prstGeom prst="rect">
            <a:avLst/>
          </a:prstGeom>
          <a:scene3d>
            <a:camera prst="orthographicFront"/>
            <a:lightRig rig="threePt" dir="t"/>
          </a:scene3d>
          <a:sp3d extrusionH="76200" contourW="12700">
            <a:extrusionClr>
              <a:schemeClr val="bg1"/>
            </a:extrusionClr>
            <a:contourClr>
              <a:schemeClr val="bg1"/>
            </a:contourClr>
          </a:sp3d>
        </p:spPr>
      </p:pic>
      <p:sp>
        <p:nvSpPr>
          <p:cNvPr id="9" name="Text Box 18"/>
          <p:cNvSpPr txBox="1">
            <a:spLocks noChangeArrowheads="1"/>
          </p:cNvSpPr>
          <p:nvPr/>
        </p:nvSpPr>
        <p:spPr bwMode="auto">
          <a:xfrm>
            <a:off x="411753" y="2029189"/>
            <a:ext cx="142763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b="1">
                <a:solidFill>
                  <a:schemeClr val="bg1"/>
                </a:solidFill>
                <a:latin typeface="Times New Roman" panose="02020603050405020304" pitchFamily="18" charset="0"/>
                <a:cs typeface="Times New Roman" panose="02020603050405020304" pitchFamily="18" charset="0"/>
              </a:rPr>
              <a:t>VIDEO CHỦ ĐỀ DẠY HỌC</a:t>
            </a:r>
          </a:p>
        </p:txBody>
      </p:sp>
      <p:sp>
        <p:nvSpPr>
          <p:cNvPr id="10" name="Rectangle 19"/>
          <p:cNvSpPr/>
          <p:nvPr/>
        </p:nvSpPr>
        <p:spPr>
          <a:xfrm>
            <a:off x="2192325" y="1706876"/>
            <a:ext cx="6602313" cy="268500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chemeClr val="accent6">
              <a:lumMod val="60000"/>
              <a:lumOff val="40000"/>
            </a:schemeClr>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spcBef>
                <a:spcPts val="600"/>
              </a:spcBef>
            </a:pPr>
            <a:r>
              <a:rPr lang="en-US" altLang="en-US" sz="1300">
                <a:solidFill>
                  <a:schemeClr val="bg1"/>
                </a:solidFill>
              </a:rPr>
              <a:t>   </a:t>
            </a:r>
            <a:r>
              <a:rPr lang="en-US" altLang="en-US" sz="1300">
                <a:solidFill>
                  <a:schemeClr val="bg1"/>
                </a:solidFill>
                <a:latin typeface="Segoe UI Semilight" panose="020B0402040204020203" pitchFamily="34" charset="0"/>
                <a:cs typeface="Segoe UI Semilight" panose="020B0402040204020203" pitchFamily="34" charset="0"/>
              </a:rPr>
              <a:t>  </a:t>
            </a:r>
            <a:r>
              <a:rPr lang="en-US" altLang="en-US" b="1">
                <a:solidFill>
                  <a:schemeClr val="accent5">
                    <a:lumMod val="75000"/>
                  </a:schemeClr>
                </a:solidFill>
              </a:rPr>
              <a:t>Gồm các video/clip/phim tư liệu ngắn về các chủ đề:</a:t>
            </a:r>
          </a:p>
          <a:p>
            <a:pPr>
              <a:spcBef>
                <a:spcPts val="600"/>
              </a:spcBef>
            </a:pPr>
            <a:r>
              <a:rPr lang="en-US" altLang="en-US" b="1">
                <a:solidFill>
                  <a:schemeClr val="accent5">
                    <a:lumMod val="75000"/>
                  </a:schemeClr>
                </a:solidFill>
              </a:rPr>
              <a:t>     1. Truyện cổ dân gian</a:t>
            </a:r>
          </a:p>
          <a:p>
            <a:pPr>
              <a:spcBef>
                <a:spcPts val="600"/>
              </a:spcBef>
            </a:pPr>
            <a:r>
              <a:rPr lang="en-US" altLang="en-US" b="1">
                <a:solidFill>
                  <a:schemeClr val="accent5">
                    <a:lumMod val="75000"/>
                  </a:schemeClr>
                </a:solidFill>
              </a:rPr>
              <a:t>     2. Ca dao, tục ngữ</a:t>
            </a:r>
          </a:p>
          <a:p>
            <a:pPr>
              <a:spcBef>
                <a:spcPts val="600"/>
              </a:spcBef>
            </a:pPr>
            <a:r>
              <a:rPr lang="en-US" altLang="en-US" b="1">
                <a:solidFill>
                  <a:schemeClr val="accent5">
                    <a:lumMod val="75000"/>
                  </a:schemeClr>
                </a:solidFill>
              </a:rPr>
              <a:t>     3. Chèo, tuồng dân gian</a:t>
            </a:r>
          </a:p>
          <a:p>
            <a:pPr>
              <a:spcBef>
                <a:spcPts val="600"/>
              </a:spcBef>
            </a:pPr>
            <a:r>
              <a:rPr lang="en-US" altLang="en-US" b="1">
                <a:solidFill>
                  <a:schemeClr val="accent5">
                    <a:lumMod val="75000"/>
                  </a:schemeClr>
                </a:solidFill>
              </a:rPr>
              <a:t>     4. Các Tác giả, tác phẩm, thơ,…của: Nguyễn Du; Nguyễn Đình Chiểu; Nam Cao; Vũ Trọng Phụng; Xuân Diệu; Tố Hữu; Nguyễn Tuân; Nguyễn Huy Tưởng; Lưu Quang Vũ.</a:t>
            </a:r>
          </a:p>
          <a:p>
            <a:pPr>
              <a:spcBef>
                <a:spcPct val="0"/>
              </a:spcBef>
            </a:pPr>
            <a:r>
              <a:rPr lang="en-US" altLang="en-US" b="1">
                <a:solidFill>
                  <a:srgbClr val="0070C0"/>
                </a:solidFill>
              </a:rPr>
              <a:t>  </a:t>
            </a:r>
            <a:endParaRPr lang="en-US" altLang="en-US" b="1" dirty="0">
              <a:solidFill>
                <a:srgbClr val="0070C0"/>
              </a:solidFill>
            </a:endParaRPr>
          </a:p>
        </p:txBody>
      </p:sp>
      <p:pic>
        <p:nvPicPr>
          <p:cNvPr id="12" name="Picture 11"/>
          <p:cNvPicPr>
            <a:picLocks noChangeAspect="1"/>
          </p:cNvPicPr>
          <p:nvPr/>
        </p:nvPicPr>
        <p:blipFill>
          <a:blip r:embed="rId4"/>
          <a:stretch>
            <a:fillRect/>
          </a:stretch>
        </p:blipFill>
        <p:spPr>
          <a:xfrm>
            <a:off x="18985" y="4192509"/>
            <a:ext cx="1946782" cy="1716497"/>
          </a:xfrm>
          <a:prstGeom prst="rect">
            <a:avLst/>
          </a:prstGeom>
          <a:scene3d>
            <a:camera prst="orthographicFront"/>
            <a:lightRig rig="threePt" dir="t"/>
          </a:scene3d>
          <a:sp3d extrusionH="76200" contourW="12700">
            <a:extrusionClr>
              <a:schemeClr val="bg1"/>
            </a:extrusionClr>
            <a:contourClr>
              <a:schemeClr val="bg1"/>
            </a:contourClr>
          </a:sp3d>
        </p:spPr>
      </p:pic>
      <p:sp>
        <p:nvSpPr>
          <p:cNvPr id="13" name="Rectangle 12"/>
          <p:cNvSpPr/>
          <p:nvPr/>
        </p:nvSpPr>
        <p:spPr>
          <a:xfrm>
            <a:off x="249761" y="4985676"/>
            <a:ext cx="1348571" cy="923330"/>
          </a:xfrm>
          <a:prstGeom prst="rect">
            <a:avLst/>
          </a:prstGeom>
        </p:spPr>
        <p:txBody>
          <a:bodyPr wrap="square">
            <a:spAutoFit/>
          </a:bodyPr>
          <a:lstStyle/>
          <a:p>
            <a:pPr algn="ctr">
              <a:spcBef>
                <a:spcPct val="0"/>
              </a:spcBef>
            </a:pPr>
            <a:r>
              <a:rPr lang="en-US" altLang="en-US" b="1">
                <a:solidFill>
                  <a:schemeClr val="bg1"/>
                </a:solidFill>
                <a:latin typeface="Times New Roman" panose="02020603050405020304" pitchFamily="18" charset="0"/>
                <a:cs typeface="Times New Roman" panose="02020603050405020304" pitchFamily="18" charset="0"/>
              </a:rPr>
              <a:t>HỌC LIỆU</a:t>
            </a:r>
          </a:p>
          <a:p>
            <a:pPr algn="ctr">
              <a:spcBef>
                <a:spcPct val="0"/>
              </a:spcBef>
            </a:pPr>
            <a:r>
              <a:rPr lang="en-US" altLang="en-US" b="1">
                <a:solidFill>
                  <a:schemeClr val="bg1"/>
                </a:solidFill>
                <a:latin typeface="Times New Roman" panose="02020603050405020304" pitchFamily="18" charset="0"/>
                <a:cs typeface="Times New Roman" panose="02020603050405020304" pitchFamily="18" charset="0"/>
              </a:rPr>
              <a:t>ĐIỆN TỬ</a:t>
            </a:r>
          </a:p>
          <a:p>
            <a:pPr algn="ctr">
              <a:spcBef>
                <a:spcPct val="0"/>
              </a:spcBef>
            </a:pP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15" name="Rounded Rectangle 14"/>
          <p:cNvSpPr/>
          <p:nvPr/>
        </p:nvSpPr>
        <p:spPr bwMode="gray">
          <a:xfrm>
            <a:off x="3056525" y="1085019"/>
            <a:ext cx="3030951"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ln>
                <a:solidFill>
                  <a:schemeClr val="accent4">
                    <a:lumMod val="60000"/>
                    <a:lumOff val="40000"/>
                  </a:schemeClr>
                </a:solidFill>
              </a:ln>
              <a:solidFill>
                <a:srgbClr val="FFC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 name="TextBox 15">
            <a:extLst>
              <a:ext uri="{FF2B5EF4-FFF2-40B4-BE49-F238E27FC236}">
                <a16:creationId xmlns:a16="http://schemas.microsoft.com/office/drawing/2014/main" id="{D82632EE-CC5A-4CFE-92CB-B9CE2AD71FD7}"/>
              </a:ext>
            </a:extLst>
          </p:cNvPr>
          <p:cNvSpPr txBox="1"/>
          <p:nvPr/>
        </p:nvSpPr>
        <p:spPr>
          <a:xfrm>
            <a:off x="3164474" y="1090536"/>
            <a:ext cx="2815051"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 MÔN NGỮ VĂN</a:t>
            </a:r>
          </a:p>
        </p:txBody>
      </p:sp>
      <p:pic>
        <p:nvPicPr>
          <p:cNvPr id="14" name="Chỗ dành sẵn cho Hình ảnh 3" descr="Sách đang mở đặt trên bàn, tủ sách được làm mờ trong nền"/>
          <p:cNvPicPr>
            <a:picLocks noChangeAspect="1"/>
          </p:cNvPicPr>
          <p:nvPr/>
        </p:nvPicPr>
        <p:blipFill>
          <a:blip r:embed="rId5" cstate="print">
            <a:extLst>
              <a:ext uri="{28A0092B-C50C-407E-A947-70E740481C1C}">
                <a14:useLocalDpi xmlns:a14="http://schemas.microsoft.com/office/drawing/2010/main" val="0"/>
              </a:ext>
            </a:extLst>
          </a:blip>
          <a:srcRect l="8890" r="8890"/>
          <a:stretch>
            <a:fillRect/>
          </a:stretch>
        </p:blipFill>
        <p:spPr>
          <a:xfrm>
            <a:off x="8193188" y="0"/>
            <a:ext cx="950812" cy="767922"/>
          </a:xfrm>
          <a:prstGeom prst="rect">
            <a:avLst/>
          </a:prstGeom>
        </p:spPr>
      </p:pic>
    </p:spTree>
    <p:extLst>
      <p:ext uri="{BB962C8B-B14F-4D97-AF65-F5344CB8AC3E}">
        <p14:creationId xmlns:p14="http://schemas.microsoft.com/office/powerpoint/2010/main" val="75306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49"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AutoShape 48"/>
          <p:cNvSpPr>
            <a:spLocks noChangeArrowheads="1"/>
          </p:cNvSpPr>
          <p:nvPr/>
        </p:nvSpPr>
        <p:spPr bwMode="gray">
          <a:xfrm>
            <a:off x="2792932" y="1134456"/>
            <a:ext cx="3496330" cy="433677"/>
          </a:xfrm>
          <a:prstGeom prst="roundRect">
            <a:avLst>
              <a:gd name="adj" fmla="val 50000"/>
            </a:avLst>
          </a:prstGeom>
          <a:solidFill>
            <a:schemeClr val="accent4">
              <a:lumMod val="60000"/>
              <a:lumOff val="40000"/>
            </a:schemeClr>
          </a:solidFill>
          <a:ln w="28575" algn="ctr">
            <a:solidFill>
              <a:srgbClr val="00B0F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r>
              <a:rPr lang="en-US" altLang="en-US" b="1" dirty="0">
                <a:solidFill>
                  <a:srgbClr val="FF0000"/>
                </a:solidFill>
              </a:rPr>
              <a:t>2</a:t>
            </a:r>
            <a:r>
              <a:rPr lang="en-US" altLang="en-US" sz="1800" b="1" dirty="0">
                <a:solidFill>
                  <a:srgbClr val="FF0000"/>
                </a:solidFill>
              </a:rPr>
              <a:t>. MÔN TOÁN</a:t>
            </a:r>
          </a:p>
        </p:txBody>
      </p:sp>
      <p:pic>
        <p:nvPicPr>
          <p:cNvPr id="9" name="Picture 8"/>
          <p:cNvPicPr>
            <a:picLocks noChangeAspect="1"/>
          </p:cNvPicPr>
          <p:nvPr/>
        </p:nvPicPr>
        <p:blipFill>
          <a:blip r:embed="rId4"/>
          <a:stretch>
            <a:fillRect/>
          </a:stretch>
        </p:blipFill>
        <p:spPr>
          <a:xfrm>
            <a:off x="7685876" y="51234"/>
            <a:ext cx="1318975" cy="674322"/>
          </a:xfrm>
          <a:prstGeom prst="rect">
            <a:avLst/>
          </a:prstGeom>
          <a:scene3d>
            <a:camera prst="orthographicFront"/>
            <a:lightRig rig="threePt" dir="t"/>
          </a:scene3d>
          <a:sp3d extrusionH="76200" contourW="12700">
            <a:extrusionClr>
              <a:schemeClr val="bg1"/>
            </a:extrusionClr>
            <a:contourClr>
              <a:schemeClr val="bg1"/>
            </a:contourClr>
          </a:sp3d>
        </p:spPr>
      </p:pic>
      <p:sp>
        <p:nvSpPr>
          <p:cNvPr id="12" name="Rounded Rectangle 11"/>
          <p:cNvSpPr/>
          <p:nvPr/>
        </p:nvSpPr>
        <p:spPr bwMode="gray">
          <a:xfrm>
            <a:off x="2624415" y="2360683"/>
            <a:ext cx="5663058" cy="467853"/>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D82632EE-CC5A-4CFE-92CB-B9CE2AD71FD7}"/>
              </a:ext>
            </a:extLst>
          </p:cNvPr>
          <p:cNvSpPr txBox="1"/>
          <p:nvPr/>
        </p:nvSpPr>
        <p:spPr>
          <a:xfrm>
            <a:off x="2896726" y="2375121"/>
            <a:ext cx="5124150" cy="400110"/>
          </a:xfrm>
          <a:prstGeom prst="rect">
            <a:avLst/>
          </a:prstGeom>
          <a:noFill/>
        </p:spPr>
        <p:txBody>
          <a:bodyPr wrap="square" rtlCol="0">
            <a:spAutoFit/>
          </a:bodyPr>
          <a:lstStyle/>
          <a:p>
            <a:pPr defTabSz="1219170">
              <a:defRPr/>
            </a:pPr>
            <a:r>
              <a:rPr lang="en-US" altLang="en-US" sz="2000" b="1" dirty="0" err="1">
                <a:solidFill>
                  <a:schemeClr val="accent2">
                    <a:lumMod val="50000"/>
                  </a:schemeClr>
                </a:solidFill>
              </a:rPr>
              <a:t>Bộ</a:t>
            </a:r>
            <a:r>
              <a:rPr lang="en-US" altLang="en-US" sz="2000" b="1" dirty="0">
                <a:solidFill>
                  <a:schemeClr val="accent2">
                    <a:lumMod val="50000"/>
                  </a:schemeClr>
                </a:solidFill>
              </a:rPr>
              <a:t> </a:t>
            </a:r>
            <a:r>
              <a:rPr lang="en-US" altLang="en-US" sz="2000" b="1" dirty="0" err="1">
                <a:solidFill>
                  <a:schemeClr val="accent2">
                    <a:lumMod val="50000"/>
                  </a:schemeClr>
                </a:solidFill>
              </a:rPr>
              <a:t>thiết</a:t>
            </a:r>
            <a:r>
              <a:rPr lang="en-US" altLang="en-US" sz="2000" b="1" dirty="0">
                <a:solidFill>
                  <a:schemeClr val="accent2">
                    <a:lumMod val="50000"/>
                  </a:schemeClr>
                </a:solidFill>
              </a:rPr>
              <a:t> </a:t>
            </a:r>
            <a:r>
              <a:rPr lang="en-US" altLang="en-US" sz="2000" b="1" err="1">
                <a:solidFill>
                  <a:schemeClr val="accent2">
                    <a:lumMod val="50000"/>
                  </a:schemeClr>
                </a:solidFill>
              </a:rPr>
              <a:t>bị</a:t>
            </a:r>
            <a:r>
              <a:rPr lang="en-US" altLang="en-US" sz="2000" b="1">
                <a:solidFill>
                  <a:schemeClr val="accent2">
                    <a:lumMod val="50000"/>
                  </a:schemeClr>
                </a:solidFill>
              </a:rPr>
              <a:t> để vẽ trên bảng trong dạy học toán</a:t>
            </a:r>
            <a:endParaRPr lang="en-US" altLang="en-US" sz="2000" b="1" dirty="0">
              <a:solidFill>
                <a:schemeClr val="accent2">
                  <a:lumMod val="50000"/>
                </a:schemeClr>
              </a:solidFill>
            </a:endParaRPr>
          </a:p>
        </p:txBody>
      </p:sp>
      <p:sp>
        <p:nvSpPr>
          <p:cNvPr id="16" name="Rounded Rectangle 15"/>
          <p:cNvSpPr/>
          <p:nvPr/>
        </p:nvSpPr>
        <p:spPr bwMode="gray">
          <a:xfrm>
            <a:off x="3373019" y="3794238"/>
            <a:ext cx="3800938" cy="458390"/>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7" name="TextBox 16">
            <a:extLst>
              <a:ext uri="{FF2B5EF4-FFF2-40B4-BE49-F238E27FC236}">
                <a16:creationId xmlns:a16="http://schemas.microsoft.com/office/drawing/2014/main" id="{D82632EE-CC5A-4CFE-92CB-B9CE2AD71FD7}"/>
              </a:ext>
            </a:extLst>
          </p:cNvPr>
          <p:cNvSpPr txBox="1"/>
          <p:nvPr/>
        </p:nvSpPr>
        <p:spPr>
          <a:xfrm>
            <a:off x="3548564" y="3795672"/>
            <a:ext cx="3481522" cy="400110"/>
          </a:xfrm>
          <a:prstGeom prst="rect">
            <a:avLst/>
          </a:prstGeom>
          <a:noFill/>
        </p:spPr>
        <p:txBody>
          <a:bodyPr wrap="square" rtlCol="0">
            <a:spAutoFit/>
          </a:bodyPr>
          <a:lstStyle/>
          <a:p>
            <a:pPr algn="ctr" defTabSz="1219170">
              <a:spcBef>
                <a:spcPct val="0"/>
              </a:spcBef>
            </a:pPr>
            <a:r>
              <a:rPr lang="en-US" altLang="en-US" sz="2000" b="1">
                <a:solidFill>
                  <a:schemeClr val="accent2">
                    <a:lumMod val="50000"/>
                  </a:schemeClr>
                </a:solidFill>
              </a:rPr>
              <a:t>Tranh điện tử</a:t>
            </a:r>
            <a:endParaRPr lang="en-US" altLang="en-US" sz="2000" b="1" dirty="0">
              <a:solidFill>
                <a:schemeClr val="accent2">
                  <a:lumMod val="50000"/>
                </a:schemeClr>
              </a:solidFill>
            </a:endParaRPr>
          </a:p>
        </p:txBody>
      </p:sp>
      <p:sp>
        <p:nvSpPr>
          <p:cNvPr id="18" name="Rounded Rectangle 17"/>
          <p:cNvSpPr/>
          <p:nvPr/>
        </p:nvSpPr>
        <p:spPr bwMode="gray">
          <a:xfrm>
            <a:off x="2896726" y="4654166"/>
            <a:ext cx="4785198" cy="465908"/>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9" name="TextBox 18">
            <a:extLst>
              <a:ext uri="{FF2B5EF4-FFF2-40B4-BE49-F238E27FC236}">
                <a16:creationId xmlns:a16="http://schemas.microsoft.com/office/drawing/2014/main" id="{D82632EE-CC5A-4CFE-92CB-B9CE2AD71FD7}"/>
              </a:ext>
            </a:extLst>
          </p:cNvPr>
          <p:cNvSpPr txBox="1"/>
          <p:nvPr/>
        </p:nvSpPr>
        <p:spPr>
          <a:xfrm>
            <a:off x="3036727" y="4629409"/>
            <a:ext cx="4505195" cy="400110"/>
          </a:xfrm>
          <a:prstGeom prst="rect">
            <a:avLst/>
          </a:prstGeom>
          <a:noFill/>
        </p:spPr>
        <p:txBody>
          <a:bodyPr wrap="square" rtlCol="0">
            <a:spAutoFit/>
          </a:bodyPr>
          <a:lstStyle/>
          <a:p>
            <a:pPr algn="ctr" defTabSz="1219170">
              <a:spcBef>
                <a:spcPct val="0"/>
              </a:spcBef>
            </a:pPr>
            <a:r>
              <a:rPr lang="en-US" altLang="en-US" sz="2000" b="1">
                <a:solidFill>
                  <a:schemeClr val="accent2">
                    <a:lumMod val="50000"/>
                  </a:schemeClr>
                </a:solidFill>
              </a:rPr>
              <a:t>Phần mềm toán học</a:t>
            </a:r>
            <a:endParaRPr lang="en-US" altLang="en-US" sz="2000" b="1" dirty="0">
              <a:solidFill>
                <a:schemeClr val="accent2">
                  <a:lumMod val="50000"/>
                </a:schemeClr>
              </a:solidFill>
            </a:endParaRPr>
          </a:p>
        </p:txBody>
      </p:sp>
      <p:pic>
        <p:nvPicPr>
          <p:cNvPr id="21" name="Picture 20"/>
          <p:cNvPicPr>
            <a:picLocks noChangeAspect="1"/>
          </p:cNvPicPr>
          <p:nvPr/>
        </p:nvPicPr>
        <p:blipFill>
          <a:blip r:embed="rId5"/>
          <a:stretch>
            <a:fillRect/>
          </a:stretch>
        </p:blipFill>
        <p:spPr>
          <a:xfrm>
            <a:off x="226299" y="1737363"/>
            <a:ext cx="2087360" cy="1091173"/>
          </a:xfrm>
          <a:prstGeom prst="rect">
            <a:avLst/>
          </a:prstGeom>
          <a:scene3d>
            <a:camera prst="orthographicFront"/>
            <a:lightRig rig="threePt" dir="t"/>
          </a:scene3d>
          <a:sp3d extrusionH="76200" contourW="12700">
            <a:extrusionClr>
              <a:schemeClr val="bg1"/>
            </a:extrusionClr>
            <a:contourClr>
              <a:schemeClr val="bg1"/>
            </a:contourClr>
          </a:sp3d>
        </p:spPr>
      </p:pic>
      <p:sp>
        <p:nvSpPr>
          <p:cNvPr id="22" name="TextBox 21">
            <a:extLst>
              <a:ext uri="{FF2B5EF4-FFF2-40B4-BE49-F238E27FC236}">
                <a16:creationId xmlns:a16="http://schemas.microsoft.com/office/drawing/2014/main" id="{D82632EE-CC5A-4CFE-92CB-B9CE2AD71FD7}"/>
              </a:ext>
            </a:extLst>
          </p:cNvPr>
          <p:cNvSpPr txBox="1"/>
          <p:nvPr/>
        </p:nvSpPr>
        <p:spPr>
          <a:xfrm>
            <a:off x="372825" y="2186138"/>
            <a:ext cx="1679713" cy="553998"/>
          </a:xfrm>
          <a:prstGeom prst="rect">
            <a:avLst/>
          </a:prstGeom>
          <a:noFill/>
        </p:spPr>
        <p:txBody>
          <a:bodyPr wrap="square" rtlCol="0">
            <a:spAutoFit/>
          </a:bodyPr>
          <a:lstStyle/>
          <a:p>
            <a:pPr algn="ctr"/>
            <a:r>
              <a:rPr lang="en-US" sz="1500" b="1" dirty="0">
                <a:solidFill>
                  <a:schemeClr val="bg1"/>
                </a:solidFill>
                <a:latin typeface="Times New Roman" panose="02020603050405020304" pitchFamily="18" charset="0"/>
                <a:cs typeface="Times New Roman" panose="02020603050405020304" pitchFamily="18" charset="0"/>
              </a:rPr>
              <a:t>THIẾT </a:t>
            </a:r>
            <a:r>
              <a:rPr lang="en-US" sz="1500" b="1">
                <a:solidFill>
                  <a:schemeClr val="bg1"/>
                </a:solidFill>
                <a:latin typeface="Times New Roman" panose="02020603050405020304" pitchFamily="18" charset="0"/>
                <a:cs typeface="Times New Roman" panose="02020603050405020304" pitchFamily="18" charset="0"/>
              </a:rPr>
              <a:t>BỊ </a:t>
            </a:r>
          </a:p>
          <a:p>
            <a:pPr algn="ctr"/>
            <a:r>
              <a:rPr lang="en-US" sz="1500" b="1">
                <a:solidFill>
                  <a:schemeClr val="bg1"/>
                </a:solidFill>
                <a:latin typeface="Times New Roman" panose="02020603050405020304" pitchFamily="18" charset="0"/>
                <a:cs typeface="Times New Roman" panose="02020603050405020304" pitchFamily="18" charset="0"/>
              </a:rPr>
              <a:t>DÙNG </a:t>
            </a:r>
            <a:r>
              <a:rPr lang="en-US" sz="1500" b="1" dirty="0">
                <a:solidFill>
                  <a:schemeClr val="bg1"/>
                </a:solidFill>
                <a:latin typeface="Times New Roman" panose="02020603050405020304" pitchFamily="18" charset="0"/>
                <a:cs typeface="Times New Roman" panose="02020603050405020304" pitchFamily="18" charset="0"/>
              </a:rPr>
              <a:t>CHUNG</a:t>
            </a:r>
          </a:p>
        </p:txBody>
      </p:sp>
      <p:pic>
        <p:nvPicPr>
          <p:cNvPr id="23" name="Picture 22"/>
          <p:cNvPicPr>
            <a:picLocks noChangeAspect="1"/>
          </p:cNvPicPr>
          <p:nvPr/>
        </p:nvPicPr>
        <p:blipFill>
          <a:blip r:embed="rId6"/>
          <a:stretch>
            <a:fillRect/>
          </a:stretch>
        </p:blipFill>
        <p:spPr>
          <a:xfrm>
            <a:off x="145383" y="3786059"/>
            <a:ext cx="2249192" cy="1785175"/>
          </a:xfrm>
          <a:prstGeom prst="rect">
            <a:avLst/>
          </a:prstGeom>
          <a:scene3d>
            <a:camera prst="orthographicFront"/>
            <a:lightRig rig="threePt" dir="t"/>
          </a:scene3d>
          <a:sp3d extrusionH="76200">
            <a:extrusionClr>
              <a:schemeClr val="bg1"/>
            </a:extrusionClr>
          </a:sp3d>
        </p:spPr>
      </p:pic>
      <p:sp>
        <p:nvSpPr>
          <p:cNvPr id="24" name="TextBox 23">
            <a:extLst>
              <a:ext uri="{FF2B5EF4-FFF2-40B4-BE49-F238E27FC236}">
                <a16:creationId xmlns:a16="http://schemas.microsoft.com/office/drawing/2014/main" id="{D82632EE-CC5A-4CFE-92CB-B9CE2AD71FD7}"/>
              </a:ext>
            </a:extLst>
          </p:cNvPr>
          <p:cNvSpPr txBox="1"/>
          <p:nvPr/>
        </p:nvSpPr>
        <p:spPr>
          <a:xfrm>
            <a:off x="731015" y="4255960"/>
            <a:ext cx="1407270" cy="738664"/>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THIẾT BỊ THEO CÁC CHỦ ĐỀ</a:t>
            </a:r>
          </a:p>
        </p:txBody>
      </p:sp>
      <p:sp>
        <p:nvSpPr>
          <p:cNvPr id="27" name="Rounded Rectangle 26"/>
          <p:cNvSpPr/>
          <p:nvPr/>
        </p:nvSpPr>
        <p:spPr bwMode="gray">
          <a:xfrm>
            <a:off x="2138285" y="5464525"/>
            <a:ext cx="6404280" cy="465908"/>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8" name="TextBox 27">
            <a:extLst>
              <a:ext uri="{FF2B5EF4-FFF2-40B4-BE49-F238E27FC236}">
                <a16:creationId xmlns:a16="http://schemas.microsoft.com/office/drawing/2014/main" id="{D82632EE-CC5A-4CFE-92CB-B9CE2AD71FD7}"/>
              </a:ext>
            </a:extLst>
          </p:cNvPr>
          <p:cNvSpPr txBox="1"/>
          <p:nvPr/>
        </p:nvSpPr>
        <p:spPr>
          <a:xfrm>
            <a:off x="2289804" y="5464524"/>
            <a:ext cx="6357532" cy="400110"/>
          </a:xfrm>
          <a:prstGeom prst="rect">
            <a:avLst/>
          </a:prstGeom>
          <a:noFill/>
        </p:spPr>
        <p:txBody>
          <a:bodyPr wrap="square" rtlCol="0">
            <a:spAutoFit/>
          </a:bodyPr>
          <a:lstStyle/>
          <a:p>
            <a:pPr defTabSz="1219170">
              <a:spcBef>
                <a:spcPct val="0"/>
              </a:spcBef>
            </a:pPr>
            <a:r>
              <a:rPr lang="en-US" altLang="en-US" sz="2000" b="1">
                <a:solidFill>
                  <a:schemeClr val="accent2">
                    <a:lumMod val="50000"/>
                  </a:schemeClr>
                </a:solidFill>
              </a:rPr>
              <a:t>Bộ thiết bị dạy học về hình chóp, chóp cụt, hình lăng trụ</a:t>
            </a:r>
            <a:endParaRPr lang="en-US" altLang="en-US" sz="2000" b="1" dirty="0">
              <a:solidFill>
                <a:schemeClr val="accent2">
                  <a:lumMod val="50000"/>
                </a:schemeClr>
              </a:solidFill>
            </a:endParaRPr>
          </a:p>
        </p:txBody>
      </p:sp>
    </p:spTree>
    <p:extLst>
      <p:ext uri="{BB962C8B-B14F-4D97-AF65-F5344CB8AC3E}">
        <p14:creationId xmlns:p14="http://schemas.microsoft.com/office/powerpoint/2010/main" val="90599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65" y="26099"/>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utoShape 48"/>
          <p:cNvSpPr>
            <a:spLocks noChangeArrowheads="1"/>
          </p:cNvSpPr>
          <p:nvPr/>
        </p:nvSpPr>
        <p:spPr bwMode="gray">
          <a:xfrm>
            <a:off x="2771413" y="996014"/>
            <a:ext cx="3606342" cy="471907"/>
          </a:xfrm>
          <a:prstGeom prst="roundRect">
            <a:avLst>
              <a:gd name="adj" fmla="val 50000"/>
            </a:avLst>
          </a:prstGeom>
          <a:solidFill>
            <a:schemeClr val="accent4">
              <a:lumMod val="60000"/>
              <a:lumOff val="40000"/>
            </a:schemeClr>
          </a:solidFill>
          <a:ln w="28575" algn="ctr">
            <a:solidFill>
              <a:srgbClr val="00B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pPr>
            <a:r>
              <a:rPr lang="en-US" altLang="en-US" sz="1500" b="1" dirty="0">
                <a:solidFill>
                  <a:srgbClr val="00B050"/>
                </a:solidFill>
              </a:rPr>
              <a:t>        </a:t>
            </a:r>
            <a:r>
              <a:rPr lang="en-US" altLang="en-US" sz="1500" b="1" dirty="0">
                <a:solidFill>
                  <a:schemeClr val="accent2">
                    <a:lumMod val="50000"/>
                  </a:schemeClr>
                </a:solidFill>
              </a:rPr>
              <a:t> </a:t>
            </a:r>
            <a:r>
              <a:rPr lang="en-US" altLang="en-US" sz="1800" b="1" dirty="0">
                <a:solidFill>
                  <a:schemeClr val="accent2">
                    <a:lumMod val="50000"/>
                  </a:schemeClr>
                </a:solidFill>
              </a:rPr>
              <a:t>3. </a:t>
            </a:r>
            <a:r>
              <a:rPr lang="en-US" altLang="en-US" sz="1800" b="1">
                <a:solidFill>
                  <a:schemeClr val="accent2">
                    <a:lumMod val="50000"/>
                  </a:schemeClr>
                </a:solidFill>
              </a:rPr>
              <a:t>MÔN VẬT LÍ (1PHBM) </a:t>
            </a:r>
            <a:endParaRPr lang="en-US" altLang="en-US" sz="1800" b="1" dirty="0">
              <a:solidFill>
                <a:schemeClr val="accent2">
                  <a:lumMod val="50000"/>
                </a:schemeClr>
              </a:solidFill>
            </a:endParaRPr>
          </a:p>
        </p:txBody>
      </p:sp>
      <p:grpSp>
        <p:nvGrpSpPr>
          <p:cNvPr id="23" name="Nhóm 34"/>
          <p:cNvGrpSpPr/>
          <p:nvPr/>
        </p:nvGrpSpPr>
        <p:grpSpPr>
          <a:xfrm>
            <a:off x="705610" y="3315123"/>
            <a:ext cx="2098787" cy="3039322"/>
            <a:chOff x="2118292" y="2769341"/>
            <a:chExt cx="2098787" cy="3039322"/>
          </a:xfrm>
          <a:effectLst>
            <a:outerShdw blurRad="76200" dir="18900000" sy="23000" kx="-1200000" algn="bl" rotWithShape="0">
              <a:prstClr val="black">
                <a:alpha val="20000"/>
              </a:prstClr>
            </a:outerShdw>
          </a:effectLst>
        </p:grpSpPr>
        <p:sp>
          <p:nvSpPr>
            <p:cNvPr id="24"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solidFill>
                    <a:schemeClr val="bg1"/>
                  </a:solidFill>
                </a:rPr>
                <a:t> Phòng học bộ môn</a:t>
              </a:r>
            </a:p>
          </p:txBody>
        </p:sp>
        <p:sp>
          <p:nvSpPr>
            <p:cNvPr id="26"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0"/>
            <p:cNvSpPr txBox="1">
              <a:spLocks noChangeArrowheads="1"/>
            </p:cNvSpPr>
            <p:nvPr/>
          </p:nvSpPr>
          <p:spPr bwMode="gray">
            <a:xfrm>
              <a:off x="3068065" y="2769341"/>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a:solidFill>
                  <a:schemeClr val="bg1"/>
                </a:solidFill>
              </a:endParaRPr>
            </a:p>
          </p:txBody>
        </p:sp>
        <p:sp>
          <p:nvSpPr>
            <p:cNvPr id="29" name="Text Box 21"/>
            <p:cNvSpPr txBox="1">
              <a:spLocks noChangeArrowheads="1"/>
            </p:cNvSpPr>
            <p:nvPr/>
          </p:nvSpPr>
          <p:spPr bwMode="auto">
            <a:xfrm>
              <a:off x="2372719" y="3260896"/>
              <a:ext cx="157053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200" b="1">
                  <a:solidFill>
                    <a:srgbClr val="5D8223"/>
                  </a:solidFill>
                  <a:effectLst>
                    <a:outerShdw blurRad="38100" dist="38100" dir="2700000" algn="tl">
                      <a:srgbClr val="000000">
                        <a:alpha val="43137"/>
                      </a:srgbClr>
                    </a:outerShdw>
                  </a:effectLst>
                </a:rPr>
                <a:t>THIẾT BỊ DÙNG CHUNG</a:t>
              </a:r>
            </a:p>
          </p:txBody>
        </p:sp>
      </p:grpSp>
      <p:grpSp>
        <p:nvGrpSpPr>
          <p:cNvPr id="32" name="Nhóm 35"/>
          <p:cNvGrpSpPr/>
          <p:nvPr/>
        </p:nvGrpSpPr>
        <p:grpSpPr>
          <a:xfrm>
            <a:off x="3558174" y="2639113"/>
            <a:ext cx="2098787" cy="3037871"/>
            <a:chOff x="4413024" y="2377452"/>
            <a:chExt cx="2098787" cy="3037871"/>
          </a:xfrm>
          <a:effectLst>
            <a:outerShdw blurRad="76200" dir="18900000" sy="23000" kx="-1200000" algn="bl" rotWithShape="0">
              <a:prstClr val="black">
                <a:alpha val="20000"/>
              </a:prstClr>
            </a:outerShdw>
          </a:effectLst>
        </p:grpSpPr>
        <p:sp>
          <p:nvSpPr>
            <p:cNvPr id="33"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5"/>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solidFill>
                    <a:schemeClr val="bg1"/>
                  </a:solidFill>
                </a:rPr>
                <a:t> Phòng học bộ môn</a:t>
              </a:r>
            </a:p>
          </p:txBody>
        </p:sp>
        <p:sp>
          <p:nvSpPr>
            <p:cNvPr id="39"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13"/>
            <p:cNvSpPr txBox="1">
              <a:spLocks noChangeArrowheads="1"/>
            </p:cNvSpPr>
            <p:nvPr/>
          </p:nvSpPr>
          <p:spPr bwMode="gray">
            <a:xfrm>
              <a:off x="5367155" y="237745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a:solidFill>
                  <a:schemeClr val="bg1"/>
                </a:solidFill>
              </a:endParaRPr>
            </a:p>
          </p:txBody>
        </p:sp>
        <p:sp>
          <p:nvSpPr>
            <p:cNvPr id="42" name="Text Box 21"/>
            <p:cNvSpPr txBox="1">
              <a:spLocks noChangeArrowheads="1"/>
            </p:cNvSpPr>
            <p:nvPr/>
          </p:nvSpPr>
          <p:spPr bwMode="auto">
            <a:xfrm>
              <a:off x="4721679" y="2904441"/>
              <a:ext cx="15445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200" b="1">
                  <a:solidFill>
                    <a:schemeClr val="accent2"/>
                  </a:solidFill>
                  <a:effectLst>
                    <a:outerShdw blurRad="38100" dist="38100" dir="2700000" algn="tl">
                      <a:srgbClr val="000000">
                        <a:alpha val="43137"/>
                      </a:srgbClr>
                    </a:outerShdw>
                  </a:effectLst>
                </a:rPr>
                <a:t>DỤNG CỤ THỰC HÀNH</a:t>
              </a:r>
            </a:p>
          </p:txBody>
        </p:sp>
      </p:grpSp>
      <p:grpSp>
        <p:nvGrpSpPr>
          <p:cNvPr id="45" name="Nhóm 36"/>
          <p:cNvGrpSpPr/>
          <p:nvPr/>
        </p:nvGrpSpPr>
        <p:grpSpPr>
          <a:xfrm>
            <a:off x="6463045" y="1865607"/>
            <a:ext cx="2098787" cy="3032066"/>
            <a:chOff x="6707755" y="1924601"/>
            <a:chExt cx="2098787" cy="3032066"/>
          </a:xfrm>
          <a:effectLst>
            <a:outerShdw blurRad="76200" dir="18900000" sy="23000" kx="-1200000" algn="bl" rotWithShape="0">
              <a:prstClr val="black">
                <a:alpha val="20000"/>
              </a:prstClr>
            </a:outerShdw>
          </a:effectLst>
        </p:grpSpPr>
        <p:sp>
          <p:nvSpPr>
            <p:cNvPr id="46" name="AutoShape 8"/>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solidFill>
                    <a:schemeClr val="bg1"/>
                  </a:solidFill>
                </a:rPr>
                <a:t> Phòng học bộ môn</a:t>
              </a:r>
            </a:p>
          </p:txBody>
        </p:sp>
        <p:sp>
          <p:nvSpPr>
            <p:cNvPr id="48"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Text Box 14"/>
            <p:cNvSpPr txBox="1">
              <a:spLocks noChangeArrowheads="1"/>
            </p:cNvSpPr>
            <p:nvPr/>
          </p:nvSpPr>
          <p:spPr bwMode="gray">
            <a:xfrm>
              <a:off x="7666237" y="1924601"/>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a:solidFill>
                  <a:srgbClr val="FFFFFF"/>
                </a:solidFill>
              </a:endParaRPr>
            </a:p>
          </p:txBody>
        </p:sp>
        <p:sp>
          <p:nvSpPr>
            <p:cNvPr id="51" name="Text Box 21"/>
            <p:cNvSpPr txBox="1">
              <a:spLocks noChangeArrowheads="1"/>
            </p:cNvSpPr>
            <p:nvPr/>
          </p:nvSpPr>
          <p:spPr bwMode="auto">
            <a:xfrm>
              <a:off x="6942126" y="2297692"/>
              <a:ext cx="156977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200" b="1">
                  <a:solidFill>
                    <a:srgbClr val="377F85"/>
                  </a:solidFill>
                  <a:effectLst>
                    <a:outerShdw blurRad="38100" dist="38100" dir="2700000" algn="tl">
                      <a:srgbClr val="000000">
                        <a:alpha val="43137"/>
                      </a:srgbClr>
                    </a:outerShdw>
                  </a:effectLst>
                </a:rPr>
                <a:t>PHẦN MỀM MÔ PHỎNG, VIDEO</a:t>
              </a:r>
            </a:p>
          </p:txBody>
        </p:sp>
      </p:grpSp>
      <p:sp>
        <p:nvSpPr>
          <p:cNvPr id="54" name="Freeform 53"/>
          <p:cNvSpPr>
            <a:spLocks/>
          </p:cNvSpPr>
          <p:nvPr/>
        </p:nvSpPr>
        <p:spPr bwMode="gray">
          <a:xfrm>
            <a:off x="2192671" y="2190738"/>
            <a:ext cx="1341133" cy="105810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55" name="Freeform 54"/>
          <p:cNvSpPr>
            <a:spLocks/>
          </p:cNvSpPr>
          <p:nvPr/>
        </p:nvSpPr>
        <p:spPr bwMode="gray">
          <a:xfrm>
            <a:off x="4969683" y="1631892"/>
            <a:ext cx="1341133"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60" name="Google Shape;169;p19"/>
          <p:cNvGrpSpPr/>
          <p:nvPr/>
        </p:nvGrpSpPr>
        <p:grpSpPr>
          <a:xfrm rot="1056990">
            <a:off x="7105281" y="634775"/>
            <a:ext cx="573608" cy="475030"/>
            <a:chOff x="570875" y="4322250"/>
            <a:chExt cx="443300" cy="443325"/>
          </a:xfrm>
        </p:grpSpPr>
        <p:sp>
          <p:nvSpPr>
            <p:cNvPr id="61" name="Google Shape;170;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1;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2;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3;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61;p19"/>
          <p:cNvGrpSpPr/>
          <p:nvPr/>
        </p:nvGrpSpPr>
        <p:grpSpPr>
          <a:xfrm>
            <a:off x="8016559" y="61619"/>
            <a:ext cx="898372" cy="691097"/>
            <a:chOff x="6654650" y="3665275"/>
            <a:chExt cx="409100" cy="409125"/>
          </a:xfrm>
        </p:grpSpPr>
        <p:sp>
          <p:nvSpPr>
            <p:cNvPr id="66" name="Google Shape;162;p1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p1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164;p19"/>
          <p:cNvSpPr/>
          <p:nvPr/>
        </p:nvSpPr>
        <p:spPr>
          <a:xfrm rot="2467125">
            <a:off x="7465213" y="96477"/>
            <a:ext cx="296298" cy="21932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6DB"/>
              </a:gs>
              <a:gs pos="100000">
                <a:srgbClr val="FAD25C"/>
              </a:gs>
            </a:gsLst>
            <a:path path="circle">
              <a:fillToRect l="50000" t="50000" r="50000" b="50000"/>
            </a:path>
            <a:tileRect/>
          </a:gra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69" name="Google Shape;164;p19"/>
          <p:cNvSpPr/>
          <p:nvPr/>
        </p:nvSpPr>
        <p:spPr>
          <a:xfrm rot="2467125">
            <a:off x="7796631" y="918551"/>
            <a:ext cx="296298" cy="21932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6DB"/>
              </a:gs>
              <a:gs pos="100000">
                <a:srgbClr val="FAD25C"/>
              </a:gs>
            </a:gsLst>
            <a:path path="circle">
              <a:fillToRect l="50000" t="50000" r="50000" b="50000"/>
            </a:path>
            <a:tileRect/>
          </a:gra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70" name="Google Shape;164;p19"/>
          <p:cNvSpPr/>
          <p:nvPr/>
        </p:nvSpPr>
        <p:spPr>
          <a:xfrm rot="2467125">
            <a:off x="8838571" y="532446"/>
            <a:ext cx="131510" cy="1184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6DB"/>
              </a:gs>
              <a:gs pos="100000">
                <a:srgbClr val="FAD25C"/>
              </a:gs>
            </a:gsLst>
            <a:path path="circle">
              <a:fillToRect l="50000" t="50000" r="50000" b="50000"/>
            </a:path>
            <a:tileRect/>
          </a:gra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72" name="Google Shape;164;p19"/>
          <p:cNvSpPr/>
          <p:nvPr/>
        </p:nvSpPr>
        <p:spPr>
          <a:xfrm rot="2467125" flipV="1">
            <a:off x="8470398" y="9246"/>
            <a:ext cx="186535" cy="9826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6DB"/>
              </a:gs>
              <a:gs pos="100000">
                <a:srgbClr val="FAD25C"/>
              </a:gs>
            </a:gsLst>
            <a:path path="circle">
              <a:fillToRect l="50000" t="50000" r="50000" b="50000"/>
            </a:path>
            <a:tileRect/>
          </a:gra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73" name="Google Shape;164;p19"/>
          <p:cNvSpPr/>
          <p:nvPr/>
        </p:nvSpPr>
        <p:spPr>
          <a:xfrm rot="2467125">
            <a:off x="8529625" y="846531"/>
            <a:ext cx="224017" cy="18179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6DB"/>
              </a:gs>
              <a:gs pos="100000">
                <a:srgbClr val="FAD25C"/>
              </a:gs>
            </a:gsLst>
            <a:path path="circle">
              <a:fillToRect l="50000" t="50000" r="50000" b="50000"/>
            </a:path>
            <a:tileRect/>
          </a:gra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Tree>
    <p:extLst>
      <p:ext uri="{BB962C8B-B14F-4D97-AF65-F5344CB8AC3E}">
        <p14:creationId xmlns:p14="http://schemas.microsoft.com/office/powerpoint/2010/main" val="200888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2" y="-39048"/>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utoShape 48"/>
          <p:cNvSpPr>
            <a:spLocks noChangeArrowheads="1"/>
          </p:cNvSpPr>
          <p:nvPr/>
        </p:nvSpPr>
        <p:spPr bwMode="gray">
          <a:xfrm>
            <a:off x="2257112" y="1062609"/>
            <a:ext cx="4267736" cy="471907"/>
          </a:xfrm>
          <a:prstGeom prst="roundRect">
            <a:avLst>
              <a:gd name="adj" fmla="val 50000"/>
            </a:avLst>
          </a:prstGeom>
          <a:solidFill>
            <a:schemeClr val="accent4">
              <a:lumMod val="60000"/>
              <a:lumOff val="40000"/>
            </a:schemeClr>
          </a:solidFill>
          <a:ln w="28575" algn="ctr">
            <a:solidFill>
              <a:srgbClr val="00B050"/>
            </a:solidFill>
            <a:round/>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pPr>
            <a:r>
              <a:rPr lang="en-US" altLang="en-US" sz="1500" b="1" dirty="0">
                <a:solidFill>
                  <a:srgbClr val="00B050"/>
                </a:solidFill>
              </a:rPr>
              <a:t>     </a:t>
            </a:r>
            <a:r>
              <a:rPr lang="en-US" altLang="en-US" sz="1500" b="1" dirty="0">
                <a:solidFill>
                  <a:schemeClr val="accent2">
                    <a:lumMod val="50000"/>
                  </a:schemeClr>
                </a:solidFill>
              </a:rPr>
              <a:t>    </a:t>
            </a:r>
            <a:r>
              <a:rPr lang="en-US" altLang="en-US" b="1" dirty="0">
                <a:solidFill>
                  <a:schemeClr val="accent2">
                    <a:lumMod val="50000"/>
                  </a:schemeClr>
                </a:solidFill>
              </a:rPr>
              <a:t>4</a:t>
            </a:r>
            <a:r>
              <a:rPr lang="en-US" altLang="en-US" sz="1800" b="1" dirty="0">
                <a:solidFill>
                  <a:schemeClr val="accent2">
                    <a:lumMod val="50000"/>
                  </a:schemeClr>
                </a:solidFill>
              </a:rPr>
              <a:t>. MÔN HÓA HỌC (1PHBM)</a:t>
            </a:r>
          </a:p>
        </p:txBody>
      </p:sp>
      <p:grpSp>
        <p:nvGrpSpPr>
          <p:cNvPr id="14" name="Google Shape;297;p25"/>
          <p:cNvGrpSpPr/>
          <p:nvPr/>
        </p:nvGrpSpPr>
        <p:grpSpPr>
          <a:xfrm>
            <a:off x="1461771" y="1743223"/>
            <a:ext cx="6574427" cy="4194430"/>
            <a:chOff x="3491049" y="908480"/>
            <a:chExt cx="4354276" cy="4095724"/>
          </a:xfrm>
        </p:grpSpPr>
        <p:pic>
          <p:nvPicPr>
            <p:cNvPr id="15" name="Google Shape;298;p25"/>
            <p:cNvPicPr preferRelativeResize="0"/>
            <p:nvPr/>
          </p:nvPicPr>
          <p:blipFill>
            <a:blip r:embed="rId4">
              <a:alphaModFix/>
            </a:blip>
            <a:stretch>
              <a:fillRect/>
            </a:stretch>
          </p:blipFill>
          <p:spPr>
            <a:xfrm rot="193424">
              <a:off x="3501925" y="3870729"/>
              <a:ext cx="4343400" cy="1133475"/>
            </a:xfrm>
            <a:prstGeom prst="rect">
              <a:avLst/>
            </a:prstGeom>
            <a:noFill/>
            <a:ln>
              <a:noFill/>
            </a:ln>
          </p:spPr>
        </p:pic>
        <p:grpSp>
          <p:nvGrpSpPr>
            <p:cNvPr id="16" name="Google Shape;299;p25"/>
            <p:cNvGrpSpPr/>
            <p:nvPr/>
          </p:nvGrpSpPr>
          <p:grpSpPr>
            <a:xfrm>
              <a:off x="3491049" y="908480"/>
              <a:ext cx="4244248" cy="3840573"/>
              <a:chOff x="832502" y="1450779"/>
              <a:chExt cx="5137693" cy="4649042"/>
            </a:xfrm>
          </p:grpSpPr>
          <p:sp>
            <p:nvSpPr>
              <p:cNvPr id="17" name="Google Shape;300;p25"/>
              <p:cNvSpPr/>
              <p:nvPr/>
            </p:nvSpPr>
            <p:spPr>
              <a:xfrm>
                <a:off x="1301214" y="3484499"/>
                <a:ext cx="3843744" cy="1543617"/>
              </a:xfrm>
              <a:custGeom>
                <a:avLst/>
                <a:gdLst/>
                <a:ahLst/>
                <a:cxnLst/>
                <a:rect l="l" t="t" r="r" b="b"/>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18" name="Google Shape;301;p25"/>
              <p:cNvSpPr/>
              <p:nvPr/>
            </p:nvSpPr>
            <p:spPr>
              <a:xfrm>
                <a:off x="832502" y="3836338"/>
                <a:ext cx="784879" cy="2263483"/>
              </a:xfrm>
              <a:custGeom>
                <a:avLst/>
                <a:gdLst/>
                <a:ahLst/>
                <a:cxnLst/>
                <a:rect l="l" t="t" r="r" b="b"/>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8C1531"/>
                  </a:gs>
                  <a:gs pos="50000">
                    <a:srgbClr val="BF1C42"/>
                  </a:gs>
                  <a:gs pos="100000">
                    <a:srgbClr val="F3245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19" name="Google Shape;302;p25"/>
              <p:cNvSpPr/>
              <p:nvPr/>
            </p:nvSpPr>
            <p:spPr>
              <a:xfrm>
                <a:off x="1137388" y="4390371"/>
                <a:ext cx="4832807" cy="1700037"/>
              </a:xfrm>
              <a:custGeom>
                <a:avLst/>
                <a:gdLst/>
                <a:ahLst/>
                <a:cxnLst/>
                <a:rect l="l" t="t" r="r" b="b"/>
                <a:pathLst>
                  <a:path w="3367810" h="1184695" extrusionOk="0">
                    <a:moveTo>
                      <a:pt x="0" y="1184695"/>
                    </a:moveTo>
                    <a:lnTo>
                      <a:pt x="3367810" y="822992"/>
                    </a:lnTo>
                    <a:lnTo>
                      <a:pt x="2778260" y="0"/>
                    </a:lnTo>
                    <a:lnTo>
                      <a:pt x="329993" y="398308"/>
                    </a:lnTo>
                    <a:lnTo>
                      <a:pt x="0" y="1184695"/>
                    </a:lnTo>
                    <a:close/>
                  </a:path>
                </a:pathLst>
              </a:custGeom>
              <a:gradFill>
                <a:gsLst>
                  <a:gs pos="0">
                    <a:srgbClr val="8C1531"/>
                  </a:gs>
                  <a:gs pos="50000">
                    <a:srgbClr val="BF1C42"/>
                  </a:gs>
                  <a:gs pos="100000">
                    <a:srgbClr val="F3245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20" name="Google Shape;303;p25"/>
              <p:cNvSpPr/>
              <p:nvPr/>
            </p:nvSpPr>
            <p:spPr>
              <a:xfrm rot="-545807">
                <a:off x="1609085" y="4351947"/>
                <a:ext cx="1823693" cy="900583"/>
              </a:xfrm>
              <a:custGeom>
                <a:avLst/>
                <a:gdLst/>
                <a:ahLst/>
                <a:cxnLst/>
                <a:rect l="l" t="t" r="r" b="b"/>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21" name="Google Shape;304;p25"/>
              <p:cNvSpPr/>
              <p:nvPr/>
            </p:nvSpPr>
            <p:spPr>
              <a:xfrm>
                <a:off x="1623309" y="3108363"/>
                <a:ext cx="2998678" cy="913376"/>
              </a:xfrm>
              <a:custGeom>
                <a:avLst/>
                <a:gdLst/>
                <a:ahLst/>
                <a:cxnLst/>
                <a:rect l="l" t="t" r="r" b="b"/>
                <a:pathLst>
                  <a:path w="3783821" h="1152525" extrusionOk="0">
                    <a:moveTo>
                      <a:pt x="0" y="213297"/>
                    </a:moveTo>
                    <a:lnTo>
                      <a:pt x="2183621" y="0"/>
                    </a:lnTo>
                    <a:lnTo>
                      <a:pt x="3783821" y="695325"/>
                    </a:lnTo>
                    <a:lnTo>
                      <a:pt x="659621" y="1152525"/>
                    </a:lnTo>
                    <a:lnTo>
                      <a:pt x="0" y="213297"/>
                    </a:lnTo>
                    <a:close/>
                  </a:path>
                </a:pathLst>
              </a:custGeom>
              <a:gradFill>
                <a:gsLst>
                  <a:gs pos="0">
                    <a:srgbClr val="BF8F15"/>
                  </a:gs>
                  <a:gs pos="50000">
                    <a:srgbClr val="D9A217"/>
                  </a:gs>
                  <a:gs pos="100000">
                    <a:srgbClr val="F8B9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22" name="Google Shape;305;p25"/>
              <p:cNvSpPr/>
              <p:nvPr/>
            </p:nvSpPr>
            <p:spPr>
              <a:xfrm>
                <a:off x="1243017" y="3783232"/>
                <a:ext cx="268261" cy="484729"/>
              </a:xfrm>
              <a:custGeom>
                <a:avLst/>
                <a:gdLst/>
                <a:ahLst/>
                <a:cxnLst/>
                <a:rect l="l" t="t" r="r" b="b"/>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23" name="Google Shape;306;p25"/>
              <p:cNvSpPr/>
              <p:nvPr/>
            </p:nvSpPr>
            <p:spPr>
              <a:xfrm>
                <a:off x="1270851" y="3274233"/>
                <a:ext cx="892470" cy="1887141"/>
              </a:xfrm>
              <a:custGeom>
                <a:avLst/>
                <a:gdLst/>
                <a:ahLst/>
                <a:cxnLst/>
                <a:rect l="l" t="t" r="r" b="b"/>
                <a:pathLst>
                  <a:path w="1126145" h="2381250" extrusionOk="0">
                    <a:moveTo>
                      <a:pt x="447675" y="0"/>
                    </a:moveTo>
                    <a:lnTo>
                      <a:pt x="1126145" y="935772"/>
                    </a:lnTo>
                    <a:lnTo>
                      <a:pt x="623887" y="2381250"/>
                    </a:lnTo>
                    <a:lnTo>
                      <a:pt x="0" y="571500"/>
                    </a:lnTo>
                    <a:lnTo>
                      <a:pt x="447675" y="0"/>
                    </a:lnTo>
                    <a:close/>
                  </a:path>
                </a:pathLst>
              </a:custGeom>
              <a:gradFill>
                <a:gsLst>
                  <a:gs pos="0">
                    <a:srgbClr val="BF8F15"/>
                  </a:gs>
                  <a:gs pos="50000">
                    <a:srgbClr val="D9A217"/>
                  </a:gs>
                  <a:gs pos="100000">
                    <a:srgbClr val="F8B9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24" name="Google Shape;307;p25"/>
              <p:cNvSpPr/>
              <p:nvPr/>
            </p:nvSpPr>
            <p:spPr>
              <a:xfrm>
                <a:off x="1760918" y="3658746"/>
                <a:ext cx="3381756" cy="1502164"/>
              </a:xfrm>
              <a:custGeom>
                <a:avLst/>
                <a:gdLst/>
                <a:ahLst/>
                <a:cxnLst/>
                <a:rect l="l" t="t" r="r" b="b"/>
                <a:pathLst>
                  <a:path w="4267200" h="1895475" extrusionOk="0">
                    <a:moveTo>
                      <a:pt x="0" y="1895475"/>
                    </a:moveTo>
                    <a:lnTo>
                      <a:pt x="504825" y="438150"/>
                    </a:lnTo>
                    <a:lnTo>
                      <a:pt x="3609975" y="0"/>
                    </a:lnTo>
                    <a:lnTo>
                      <a:pt x="4267200" y="923925"/>
                    </a:lnTo>
                    <a:lnTo>
                      <a:pt x="0" y="1895475"/>
                    </a:lnTo>
                    <a:close/>
                  </a:path>
                </a:pathLst>
              </a:custGeom>
              <a:gradFill>
                <a:gsLst>
                  <a:gs pos="0">
                    <a:srgbClr val="BF8F15"/>
                  </a:gs>
                  <a:gs pos="50000">
                    <a:srgbClr val="D9A217"/>
                  </a:gs>
                  <a:gs pos="100000">
                    <a:srgbClr val="F8B91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25" name="Google Shape;308;p25"/>
              <p:cNvSpPr/>
              <p:nvPr/>
            </p:nvSpPr>
            <p:spPr>
              <a:xfrm>
                <a:off x="2081181" y="2512890"/>
                <a:ext cx="1990353" cy="505838"/>
              </a:xfrm>
              <a:custGeom>
                <a:avLst/>
                <a:gdLst/>
                <a:ahLst/>
                <a:cxnLst/>
                <a:rect l="l" t="t" r="r" b="b"/>
                <a:pathLst>
                  <a:path w="2511486" h="638281" extrusionOk="0">
                    <a:moveTo>
                      <a:pt x="0" y="267280"/>
                    </a:moveTo>
                    <a:lnTo>
                      <a:pt x="376433" y="638281"/>
                    </a:lnTo>
                    <a:lnTo>
                      <a:pt x="2511486" y="540841"/>
                    </a:lnTo>
                    <a:lnTo>
                      <a:pt x="862548" y="0"/>
                    </a:lnTo>
                    <a:lnTo>
                      <a:pt x="0" y="267280"/>
                    </a:lnTo>
                    <a:close/>
                  </a:path>
                </a:pathLst>
              </a:custGeom>
              <a:gradFill>
                <a:gsLst>
                  <a:gs pos="0">
                    <a:srgbClr val="547D28"/>
                  </a:gs>
                  <a:gs pos="50000">
                    <a:srgbClr val="7AB73A"/>
                  </a:gs>
                  <a:gs pos="100000">
                    <a:srgbClr val="92DA4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26" name="Google Shape;309;p25"/>
              <p:cNvSpPr/>
              <p:nvPr/>
            </p:nvSpPr>
            <p:spPr>
              <a:xfrm>
                <a:off x="3510399" y="3674020"/>
                <a:ext cx="1086993" cy="143423"/>
              </a:xfrm>
              <a:custGeom>
                <a:avLst/>
                <a:gdLst/>
                <a:ahLst/>
                <a:cxnLst/>
                <a:rect l="l" t="t" r="r" b="b"/>
                <a:pathLst>
                  <a:path w="1371600" h="180975" extrusionOk="0">
                    <a:moveTo>
                      <a:pt x="0" y="142875"/>
                    </a:moveTo>
                    <a:lnTo>
                      <a:pt x="1371600" y="180975"/>
                    </a:lnTo>
                    <a:lnTo>
                      <a:pt x="1295400" y="0"/>
                    </a:lnTo>
                    <a:lnTo>
                      <a:pt x="0" y="142875"/>
                    </a:lnTo>
                    <a:close/>
                  </a:path>
                </a:pathLst>
              </a:custGeom>
              <a:solidFill>
                <a:srgbClr val="0C0C0C">
                  <a:alpha val="439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27" name="Google Shape;310;p25"/>
              <p:cNvSpPr/>
              <p:nvPr/>
            </p:nvSpPr>
            <p:spPr>
              <a:xfrm>
                <a:off x="1835305" y="3530764"/>
                <a:ext cx="286845" cy="618982"/>
              </a:xfrm>
              <a:custGeom>
                <a:avLst/>
                <a:gdLst/>
                <a:ahLst/>
                <a:cxnLst/>
                <a:rect l="l" t="t" r="r" b="b"/>
                <a:pathLst>
                  <a:path w="361950" h="781050" extrusionOk="0">
                    <a:moveTo>
                      <a:pt x="361950" y="495300"/>
                    </a:moveTo>
                    <a:lnTo>
                      <a:pt x="171450" y="781050"/>
                    </a:lnTo>
                    <a:lnTo>
                      <a:pt x="0" y="0"/>
                    </a:lnTo>
                    <a:lnTo>
                      <a:pt x="361950" y="495300"/>
                    </a:lnTo>
                    <a:close/>
                  </a:path>
                </a:pathLst>
              </a:custGeom>
              <a:solidFill>
                <a:srgbClr val="0C0C0C">
                  <a:alpha val="439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28" name="Google Shape;311;p25"/>
              <p:cNvSpPr/>
              <p:nvPr/>
            </p:nvSpPr>
            <p:spPr>
              <a:xfrm>
                <a:off x="1727127" y="2706986"/>
                <a:ext cx="665137" cy="1250042"/>
              </a:xfrm>
              <a:custGeom>
                <a:avLst/>
                <a:gdLst/>
                <a:ahLst/>
                <a:cxnLst/>
                <a:rect l="l" t="t" r="r" b="b"/>
                <a:pathLst>
                  <a:path w="839289" h="1577340" extrusionOk="0">
                    <a:moveTo>
                      <a:pt x="466998" y="0"/>
                    </a:moveTo>
                    <a:lnTo>
                      <a:pt x="839289" y="378823"/>
                    </a:lnTo>
                    <a:lnTo>
                      <a:pt x="831547" y="399623"/>
                    </a:lnTo>
                    <a:lnTo>
                      <a:pt x="336369" y="1577340"/>
                    </a:lnTo>
                    <a:lnTo>
                      <a:pt x="0" y="653143"/>
                    </a:lnTo>
                    <a:lnTo>
                      <a:pt x="466998" y="0"/>
                    </a:lnTo>
                    <a:close/>
                  </a:path>
                </a:pathLst>
              </a:custGeom>
              <a:gradFill>
                <a:gsLst>
                  <a:gs pos="0">
                    <a:srgbClr val="7E8C12"/>
                  </a:gs>
                  <a:gs pos="50000">
                    <a:srgbClr val="ACBF18"/>
                  </a:gs>
                  <a:gs pos="100000">
                    <a:srgbClr val="DAF31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29" name="Google Shape;312;p25"/>
              <p:cNvSpPr/>
              <p:nvPr/>
            </p:nvSpPr>
            <p:spPr>
              <a:xfrm>
                <a:off x="1990804" y="2939643"/>
                <a:ext cx="2601019" cy="1011939"/>
              </a:xfrm>
              <a:custGeom>
                <a:avLst/>
                <a:gdLst/>
                <a:ahLst/>
                <a:cxnLst/>
                <a:rect l="l" t="t" r="r" b="b"/>
                <a:pathLst>
                  <a:path w="3282043" h="1276894" extrusionOk="0">
                    <a:moveTo>
                      <a:pt x="0" y="1276894"/>
                    </a:moveTo>
                    <a:lnTo>
                      <a:pt x="3282043" y="966651"/>
                    </a:lnTo>
                    <a:lnTo>
                      <a:pt x="2625635" y="0"/>
                    </a:lnTo>
                    <a:lnTo>
                      <a:pt x="499655" y="84909"/>
                    </a:lnTo>
                    <a:lnTo>
                      <a:pt x="0" y="1276894"/>
                    </a:lnTo>
                    <a:close/>
                  </a:path>
                </a:pathLst>
              </a:custGeom>
              <a:gradFill>
                <a:gsLst>
                  <a:gs pos="0">
                    <a:srgbClr val="7E8C12"/>
                  </a:gs>
                  <a:gs pos="50000">
                    <a:srgbClr val="ACBF18"/>
                  </a:gs>
                  <a:gs pos="100000">
                    <a:srgbClr val="DAF31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grpSp>
            <p:nvGrpSpPr>
              <p:cNvPr id="30" name="Google Shape;313;p25"/>
              <p:cNvGrpSpPr/>
              <p:nvPr/>
            </p:nvGrpSpPr>
            <p:grpSpPr>
              <a:xfrm>
                <a:off x="2053959" y="1450779"/>
                <a:ext cx="2007594" cy="1676211"/>
                <a:chOff x="5445997" y="2184629"/>
                <a:chExt cx="1754890" cy="1465219"/>
              </a:xfrm>
            </p:grpSpPr>
            <p:sp>
              <p:nvSpPr>
                <p:cNvPr id="40" name="Google Shape;314;p25"/>
                <p:cNvSpPr/>
                <p:nvPr/>
              </p:nvSpPr>
              <p:spPr>
                <a:xfrm>
                  <a:off x="5804127" y="3492862"/>
                  <a:ext cx="798281" cy="156986"/>
                </a:xfrm>
                <a:custGeom>
                  <a:avLst/>
                  <a:gdLst/>
                  <a:ahLst/>
                  <a:cxnLst/>
                  <a:rect l="l" t="t" r="r" b="b"/>
                  <a:pathLst>
                    <a:path w="1152752" h="226695" extrusionOk="0">
                      <a:moveTo>
                        <a:pt x="0" y="20955"/>
                      </a:moveTo>
                      <a:lnTo>
                        <a:pt x="78377" y="226695"/>
                      </a:lnTo>
                      <a:lnTo>
                        <a:pt x="1152752" y="0"/>
                      </a:lnTo>
                      <a:lnTo>
                        <a:pt x="0" y="20955"/>
                      </a:lnTo>
                      <a:close/>
                    </a:path>
                  </a:pathLst>
                </a:custGeom>
                <a:solidFill>
                  <a:srgbClr val="0C0C0C">
                    <a:alpha val="6391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41" name="Google Shape;315;p25"/>
                <p:cNvSpPr/>
                <p:nvPr/>
              </p:nvSpPr>
              <p:spPr>
                <a:xfrm>
                  <a:off x="5445997" y="3284407"/>
                  <a:ext cx="205797" cy="126644"/>
                </a:xfrm>
                <a:custGeom>
                  <a:avLst/>
                  <a:gdLst/>
                  <a:ahLst/>
                  <a:cxnLst/>
                  <a:rect l="l" t="t" r="r" b="b"/>
                  <a:pathLst>
                    <a:path w="297180" h="182880" extrusionOk="0">
                      <a:moveTo>
                        <a:pt x="0" y="124097"/>
                      </a:moveTo>
                      <a:lnTo>
                        <a:pt x="65314" y="0"/>
                      </a:lnTo>
                      <a:lnTo>
                        <a:pt x="297180" y="182880"/>
                      </a:lnTo>
                      <a:lnTo>
                        <a:pt x="0" y="124097"/>
                      </a:lnTo>
                      <a:close/>
                    </a:path>
                  </a:pathLst>
                </a:custGeom>
                <a:solidFill>
                  <a:srgbClr val="0C0C0C">
                    <a:alpha val="6391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42" name="Google Shape;316;p25"/>
                <p:cNvSpPr/>
                <p:nvPr/>
              </p:nvSpPr>
              <p:spPr>
                <a:xfrm>
                  <a:off x="5844738" y="2184629"/>
                  <a:ext cx="1356149" cy="1353515"/>
                </a:xfrm>
                <a:custGeom>
                  <a:avLst/>
                  <a:gdLst/>
                  <a:ahLst/>
                  <a:cxnLst/>
                  <a:rect l="l" t="t" r="r" b="b"/>
                  <a:pathLst>
                    <a:path w="1958338" h="1954534" extrusionOk="0">
                      <a:moveTo>
                        <a:pt x="0" y="1954534"/>
                      </a:moveTo>
                      <a:lnTo>
                        <a:pt x="658822" y="0"/>
                      </a:lnTo>
                      <a:lnTo>
                        <a:pt x="1958338" y="1843822"/>
                      </a:lnTo>
                      <a:lnTo>
                        <a:pt x="0" y="1954534"/>
                      </a:lnTo>
                      <a:close/>
                    </a:path>
                  </a:pathLst>
                </a:custGeom>
                <a:gradFill>
                  <a:gsLst>
                    <a:gs pos="0">
                      <a:srgbClr val="197B8C"/>
                    </a:gs>
                    <a:gs pos="50000">
                      <a:srgbClr val="22A8BF"/>
                    </a:gs>
                    <a:gs pos="100000">
                      <a:srgbClr val="2BD5F3"/>
                    </a:gs>
                  </a:gsLst>
                  <a:lin ang="0" scaled="0"/>
                </a:gradFill>
                <a:ln>
                  <a:noFill/>
                </a:ln>
              </p:spPr>
              <p:txBody>
                <a:bodyPr spcFirstLastPara="1" wrap="square" lIns="91425" tIns="45700" rIns="91425" bIns="228600" anchor="b" anchorCtr="1">
                  <a:noAutofit/>
                </a:bodyPr>
                <a:lstStyle/>
                <a:p>
                  <a:pPr marL="0" marR="0" lvl="0" indent="0" algn="ctr" rtl="0">
                    <a:spcBef>
                      <a:spcPts val="0"/>
                    </a:spcBef>
                    <a:spcAft>
                      <a:spcPts val="0"/>
                    </a:spcAft>
                    <a:buNone/>
                  </a:pPr>
                  <a:endParaRPr sz="1100" b="0" i="0" u="none" strike="noStrike" cap="none">
                    <a:solidFill>
                      <a:srgbClr val="FFFFFF"/>
                    </a:solidFill>
                    <a:latin typeface="Arial"/>
                    <a:ea typeface="Arial"/>
                    <a:cs typeface="Arial"/>
                    <a:sym typeface="Arial"/>
                  </a:endParaRPr>
                </a:p>
              </p:txBody>
            </p:sp>
          </p:grpSp>
          <p:sp>
            <p:nvSpPr>
              <p:cNvPr id="31" name="Google Shape;317;p25"/>
              <p:cNvSpPr/>
              <p:nvPr/>
            </p:nvSpPr>
            <p:spPr>
              <a:xfrm>
                <a:off x="2050261" y="1451896"/>
                <a:ext cx="988998" cy="1552074"/>
              </a:xfrm>
              <a:custGeom>
                <a:avLst/>
                <a:gdLst/>
                <a:ahLst/>
                <a:cxnLst/>
                <a:rect l="l" t="t" r="r" b="b"/>
                <a:pathLst>
                  <a:path w="1247947" h="1958453" extrusionOk="0">
                    <a:moveTo>
                      <a:pt x="588532" y="1958453"/>
                    </a:moveTo>
                    <a:lnTo>
                      <a:pt x="0" y="1598612"/>
                    </a:lnTo>
                    <a:lnTo>
                      <a:pt x="1247947" y="0"/>
                    </a:lnTo>
                    <a:lnTo>
                      <a:pt x="588532" y="1958453"/>
                    </a:lnTo>
                    <a:close/>
                  </a:path>
                </a:pathLst>
              </a:custGeom>
              <a:gradFill>
                <a:gsLst>
                  <a:gs pos="0">
                    <a:srgbClr val="197B8C"/>
                  </a:gs>
                  <a:gs pos="50000">
                    <a:srgbClr val="22A8BF"/>
                  </a:gs>
                  <a:gs pos="100000">
                    <a:srgbClr val="2BD5F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32" name="Google Shape;318;p25"/>
              <p:cNvSpPr txBox="1"/>
              <p:nvPr/>
            </p:nvSpPr>
            <p:spPr>
              <a:xfrm rot="21285244">
                <a:off x="2234321" y="5047244"/>
                <a:ext cx="265883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a:solidFill>
                      <a:srgbClr val="FFFFFF"/>
                    </a:solidFill>
                    <a:latin typeface="Varela Round"/>
                    <a:ea typeface="Varela Round"/>
                    <a:cs typeface="Varela Round"/>
                    <a:sym typeface="Varela Round"/>
                  </a:rPr>
                  <a:t>Thiết bị dùng chung</a:t>
                </a:r>
                <a:endParaRPr b="0" i="0" u="none" strike="noStrike" cap="none">
                  <a:solidFill>
                    <a:srgbClr val="FFFFFF"/>
                  </a:solidFill>
                  <a:latin typeface="Varela Round"/>
                  <a:ea typeface="Varela Round"/>
                  <a:cs typeface="Varela Round"/>
                  <a:sym typeface="Varela Round"/>
                </a:endParaRPr>
              </a:p>
            </p:txBody>
          </p:sp>
          <p:sp>
            <p:nvSpPr>
              <p:cNvPr id="33" name="Google Shape;319;p25"/>
              <p:cNvSpPr txBox="1"/>
              <p:nvPr/>
            </p:nvSpPr>
            <p:spPr>
              <a:xfrm rot="21022396">
                <a:off x="2608933" y="4046321"/>
                <a:ext cx="1450111" cy="3693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b="0" i="0" u="none" strike="noStrike" cap="none">
                    <a:solidFill>
                      <a:srgbClr val="FFFFFF"/>
                    </a:solidFill>
                    <a:latin typeface="Varela Round"/>
                    <a:ea typeface="Varela Round"/>
                    <a:cs typeface="Varela Round"/>
                    <a:sym typeface="Varela Round"/>
                  </a:rPr>
                  <a:t>Dụng cụ</a:t>
                </a:r>
                <a:endParaRPr b="0" i="0" u="none" strike="noStrike" cap="none">
                  <a:solidFill>
                    <a:srgbClr val="FFFFFF"/>
                  </a:solidFill>
                  <a:latin typeface="Varela Round"/>
                  <a:ea typeface="Varela Round"/>
                  <a:cs typeface="Varela Round"/>
                  <a:sym typeface="Varela Round"/>
                </a:endParaRPr>
              </a:p>
            </p:txBody>
          </p:sp>
          <p:sp>
            <p:nvSpPr>
              <p:cNvPr id="35" name="Google Shape;320;p25"/>
              <p:cNvSpPr txBox="1"/>
              <p:nvPr/>
            </p:nvSpPr>
            <p:spPr>
              <a:xfrm rot="21285244">
                <a:off x="2214004" y="3152118"/>
                <a:ext cx="199054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b="0" i="0" u="none" strike="noStrike" cap="none">
                    <a:solidFill>
                      <a:srgbClr val="FFFFFF"/>
                    </a:solidFill>
                    <a:latin typeface="Varela Round"/>
                    <a:ea typeface="Varela Round"/>
                    <a:cs typeface="Varela Round"/>
                    <a:sym typeface="Varela Round"/>
                  </a:rPr>
                  <a:t>Băng /đĩa/phần mềm</a:t>
                </a:r>
                <a:endParaRPr b="0" i="0" u="none" strike="noStrike" cap="none">
                  <a:solidFill>
                    <a:srgbClr val="FFFFFF"/>
                  </a:solidFill>
                  <a:latin typeface="Varela Round"/>
                  <a:ea typeface="Varela Round"/>
                  <a:cs typeface="Varela Round"/>
                  <a:sym typeface="Varela Round"/>
                </a:endParaRPr>
              </a:p>
            </p:txBody>
          </p:sp>
          <p:sp>
            <p:nvSpPr>
              <p:cNvPr id="39" name="Google Shape;321;p25"/>
              <p:cNvSpPr txBox="1"/>
              <p:nvPr/>
            </p:nvSpPr>
            <p:spPr>
              <a:xfrm rot="21396133">
                <a:off x="2673714" y="2059165"/>
                <a:ext cx="966800" cy="646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rgbClr val="FFFFFF"/>
                    </a:solidFill>
                    <a:latin typeface="Varela Round"/>
                    <a:ea typeface="Varela Round"/>
                    <a:cs typeface="Varela Round"/>
                    <a:sym typeface="Varela Round"/>
                  </a:rPr>
                  <a:t>Tranh ảnh</a:t>
                </a:r>
                <a:endParaRPr sz="2000" b="0" i="0" u="none" strike="noStrike" cap="none">
                  <a:solidFill>
                    <a:srgbClr val="FFFFFF"/>
                  </a:solidFill>
                  <a:latin typeface="Varela Round"/>
                  <a:ea typeface="Varela Round"/>
                  <a:cs typeface="Varela Round"/>
                  <a:sym typeface="Varela Round"/>
                </a:endParaRPr>
              </a:p>
            </p:txBody>
          </p:sp>
        </p:grpSp>
      </p:grpSp>
      <p:pic>
        <p:nvPicPr>
          <p:cNvPr id="43" name="Picture 42"/>
          <p:cNvPicPr>
            <a:picLocks noChangeAspect="1"/>
          </p:cNvPicPr>
          <p:nvPr/>
        </p:nvPicPr>
        <p:blipFill>
          <a:blip r:embed="rId5"/>
          <a:stretch>
            <a:fillRect/>
          </a:stretch>
        </p:blipFill>
        <p:spPr>
          <a:xfrm>
            <a:off x="6553965" y="914662"/>
            <a:ext cx="2352815" cy="1416641"/>
          </a:xfrm>
          <a:prstGeom prst="rect">
            <a:avLst/>
          </a:prstGeom>
          <a:scene3d>
            <a:camera prst="orthographicFront"/>
            <a:lightRig rig="threePt" dir="t"/>
          </a:scene3d>
          <a:sp3d extrusionH="76200">
            <a:extrusionClr>
              <a:srgbClr val="FFFFFF"/>
            </a:extrusionClr>
          </a:sp3d>
        </p:spPr>
      </p:pic>
      <p:grpSp>
        <p:nvGrpSpPr>
          <p:cNvPr id="48" name="Google Shape;736;p40"/>
          <p:cNvGrpSpPr/>
          <p:nvPr/>
        </p:nvGrpSpPr>
        <p:grpSpPr>
          <a:xfrm>
            <a:off x="149059" y="1548386"/>
            <a:ext cx="1075937" cy="1047989"/>
            <a:chOff x="5926225" y="921350"/>
            <a:chExt cx="517800" cy="504350"/>
          </a:xfrm>
        </p:grpSpPr>
        <p:sp>
          <p:nvSpPr>
            <p:cNvPr id="49" name="Google Shape;737;p4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w="28575" cap="flat" cmpd="sng">
              <a:solidFill>
                <a:srgbClr val="000000"/>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8;p4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w="28575" cap="flat" cmpd="sng">
              <a:solidFill>
                <a:srgbClr val="000000"/>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613;p39"/>
          <p:cNvGrpSpPr/>
          <p:nvPr/>
        </p:nvGrpSpPr>
        <p:grpSpPr>
          <a:xfrm>
            <a:off x="8189853" y="-11703"/>
            <a:ext cx="722058" cy="798632"/>
            <a:chOff x="5241175" y="4959100"/>
            <a:chExt cx="539775" cy="517775"/>
          </a:xfrm>
        </p:grpSpPr>
        <p:sp>
          <p:nvSpPr>
            <p:cNvPr id="52" name="Google Shape;614;p3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5;p3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6;p3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7;p3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8;p3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9;p3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71;p39"/>
          <p:cNvGrpSpPr/>
          <p:nvPr/>
        </p:nvGrpSpPr>
        <p:grpSpPr>
          <a:xfrm>
            <a:off x="7571233" y="65204"/>
            <a:ext cx="475279" cy="613982"/>
            <a:chOff x="611175" y="2326900"/>
            <a:chExt cx="362700" cy="389575"/>
          </a:xfrm>
        </p:grpSpPr>
        <p:sp>
          <p:nvSpPr>
            <p:cNvPr id="59" name="Google Shape;472;p39"/>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3;p39"/>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4;p39"/>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5;p39"/>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3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693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50" y="45658"/>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8966" y="4009235"/>
            <a:ext cx="1348571" cy="646331"/>
          </a:xfrm>
          <a:prstGeom prst="rect">
            <a:avLst/>
          </a:prstGeom>
        </p:spPr>
        <p:txBody>
          <a:bodyPr wrap="square">
            <a:spAutoFit/>
          </a:bodyPr>
          <a:lstStyle/>
          <a:p>
            <a:pPr algn="ctr">
              <a:spcBef>
                <a:spcPct val="0"/>
              </a:spcBef>
            </a:pPr>
            <a:r>
              <a:rPr lang="en-US" altLang="en-US" b="1">
                <a:solidFill>
                  <a:schemeClr val="bg1"/>
                </a:solidFill>
                <a:latin typeface="Times New Roman" panose="02020603050405020304" pitchFamily="18" charset="0"/>
                <a:cs typeface="Times New Roman" panose="02020603050405020304" pitchFamily="18" charset="0"/>
              </a:rPr>
              <a:t>VIDEO</a:t>
            </a:r>
          </a:p>
          <a:p>
            <a:pPr algn="ctr">
              <a:spcBef>
                <a:spcPct val="0"/>
              </a:spcBef>
            </a:pPr>
            <a:r>
              <a:rPr lang="en-US" altLang="en-US" b="1">
                <a:solidFill>
                  <a:schemeClr val="bg1"/>
                </a:solidFill>
                <a:latin typeface="Times New Roman" panose="02020603050405020304" pitchFamily="18" charset="0"/>
                <a:cs typeface="Times New Roman" panose="02020603050405020304" pitchFamily="18" charset="0"/>
              </a:rPr>
              <a:t>/CLIP</a:t>
            </a: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15" name="Rounded Rectangle 14"/>
          <p:cNvSpPr/>
          <p:nvPr/>
        </p:nvSpPr>
        <p:spPr bwMode="gray">
          <a:xfrm>
            <a:off x="3056525" y="958019"/>
            <a:ext cx="3030951"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dirty="0">
              <a:ln>
                <a:solidFill>
                  <a:schemeClr val="accent4">
                    <a:lumMod val="60000"/>
                    <a:lumOff val="40000"/>
                  </a:schemeClr>
                </a:solidFill>
              </a:ln>
              <a:solidFill>
                <a:srgbClr val="FFC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6" name="TextBox 15">
            <a:extLst>
              <a:ext uri="{FF2B5EF4-FFF2-40B4-BE49-F238E27FC236}">
                <a16:creationId xmlns:a16="http://schemas.microsoft.com/office/drawing/2014/main" id="{D82632EE-CC5A-4CFE-92CB-B9CE2AD71FD7}"/>
              </a:ext>
            </a:extLst>
          </p:cNvPr>
          <p:cNvSpPr txBox="1"/>
          <p:nvPr/>
        </p:nvSpPr>
        <p:spPr>
          <a:xfrm>
            <a:off x="3164474" y="963536"/>
            <a:ext cx="2815051" cy="400110"/>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pPr algn="ctr"/>
            <a:r>
              <a:rPr lang="en-US" altLang="en-US" sz="2000" dirty="0"/>
              <a:t>1. MÔN SINH HỌC</a:t>
            </a:r>
          </a:p>
        </p:txBody>
      </p:sp>
      <p:sp>
        <p:nvSpPr>
          <p:cNvPr id="20" name="Google Shape;230;p29"/>
          <p:cNvSpPr/>
          <p:nvPr/>
        </p:nvSpPr>
        <p:spPr>
          <a:xfrm>
            <a:off x="1095360" y="1573982"/>
            <a:ext cx="8048640" cy="573900"/>
          </a:xfrm>
          <a:prstGeom prst="homePlate">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1;p29"/>
          <p:cNvSpPr/>
          <p:nvPr/>
        </p:nvSpPr>
        <p:spPr>
          <a:xfrm>
            <a:off x="94008" y="1217011"/>
            <a:ext cx="1450200" cy="1450200"/>
          </a:xfrm>
          <a:prstGeom prst="ellipse">
            <a:avLst/>
          </a:prstGeom>
          <a:solidFill>
            <a:schemeClr val="accent5">
              <a:lumMod val="60000"/>
              <a:lumOff val="40000"/>
            </a:scheme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TBDC</a:t>
            </a:r>
            <a:endParaRPr>
              <a:solidFill>
                <a:srgbClr val="FFFFFF"/>
              </a:solidFill>
              <a:latin typeface="Roboto"/>
              <a:ea typeface="Roboto"/>
              <a:cs typeface="Roboto"/>
              <a:sym typeface="Roboto"/>
            </a:endParaRPr>
          </a:p>
        </p:txBody>
      </p:sp>
      <p:sp>
        <p:nvSpPr>
          <p:cNvPr id="21" name="Google Shape;230;p29"/>
          <p:cNvSpPr/>
          <p:nvPr/>
        </p:nvSpPr>
        <p:spPr>
          <a:xfrm>
            <a:off x="971387" y="3501140"/>
            <a:ext cx="2726281" cy="5739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2;p29"/>
          <p:cNvSpPr/>
          <p:nvPr/>
        </p:nvSpPr>
        <p:spPr>
          <a:xfrm>
            <a:off x="94008" y="2999175"/>
            <a:ext cx="1450200" cy="1450200"/>
          </a:xfrm>
          <a:prstGeom prst="ellipse">
            <a:avLst/>
          </a:prstGeom>
          <a:solidFill>
            <a:schemeClr val="accent6">
              <a:lumMod val="75000"/>
            </a:scheme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Roboto"/>
                <a:ea typeface="Roboto"/>
                <a:cs typeface="Roboto"/>
                <a:sym typeface="Roboto"/>
              </a:rPr>
              <a:t>TB THEO CÁC CHỦ ĐỀ</a:t>
            </a:r>
            <a:endParaRPr sz="1600" dirty="0">
              <a:solidFill>
                <a:srgbClr val="FFFFFF"/>
              </a:solidFill>
              <a:latin typeface="Roboto"/>
              <a:ea typeface="Roboto"/>
              <a:cs typeface="Roboto"/>
              <a:sym typeface="Roboto"/>
            </a:endParaRPr>
          </a:p>
        </p:txBody>
      </p:sp>
      <p:sp>
        <p:nvSpPr>
          <p:cNvPr id="22" name="Google Shape;230;p29"/>
          <p:cNvSpPr/>
          <p:nvPr/>
        </p:nvSpPr>
        <p:spPr>
          <a:xfrm>
            <a:off x="765608" y="5656270"/>
            <a:ext cx="2796001" cy="5739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3;p29"/>
          <p:cNvSpPr/>
          <p:nvPr/>
        </p:nvSpPr>
        <p:spPr>
          <a:xfrm>
            <a:off x="94008" y="4825492"/>
            <a:ext cx="1450200" cy="1450200"/>
          </a:xfrm>
          <a:prstGeom prst="ellipse">
            <a:avLst/>
          </a:prstGeom>
          <a:solidFill>
            <a:schemeClr val="accent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Roboto"/>
                <a:ea typeface="Roboto"/>
                <a:cs typeface="Roboto"/>
                <a:sym typeface="Roboto"/>
              </a:rPr>
              <a:t>TB THEO </a:t>
            </a:r>
            <a:r>
              <a:rPr lang="en" sz="1500" b="1" dirty="0">
                <a:solidFill>
                  <a:srgbClr val="FFFFFF"/>
                </a:solidFill>
                <a:latin typeface="Roboto"/>
                <a:ea typeface="Roboto"/>
                <a:cs typeface="Roboto"/>
                <a:sym typeface="Roboto"/>
              </a:rPr>
              <a:t>CHUYÊN</a:t>
            </a:r>
            <a:r>
              <a:rPr lang="en" sz="1600" dirty="0">
                <a:solidFill>
                  <a:srgbClr val="FFFFFF"/>
                </a:solidFill>
                <a:latin typeface="Roboto"/>
                <a:ea typeface="Roboto"/>
                <a:cs typeface="Roboto"/>
                <a:sym typeface="Roboto"/>
              </a:rPr>
              <a:t> ĐỀ</a:t>
            </a:r>
            <a:endParaRPr sz="1600" dirty="0">
              <a:solidFill>
                <a:srgbClr val="FFFFFF"/>
              </a:solidFill>
              <a:latin typeface="Roboto"/>
              <a:ea typeface="Roboto"/>
              <a:cs typeface="Roboto"/>
              <a:sym typeface="Roboto"/>
            </a:endParaRPr>
          </a:p>
        </p:txBody>
      </p:sp>
      <p:sp>
        <p:nvSpPr>
          <p:cNvPr id="24" name="Google Shape;230;p29"/>
          <p:cNvSpPr/>
          <p:nvPr/>
        </p:nvSpPr>
        <p:spPr>
          <a:xfrm>
            <a:off x="3664722" y="2868955"/>
            <a:ext cx="2726281" cy="5739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0;p29"/>
          <p:cNvSpPr/>
          <p:nvPr/>
        </p:nvSpPr>
        <p:spPr>
          <a:xfrm>
            <a:off x="3682199" y="3505906"/>
            <a:ext cx="2726281" cy="5739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0;p29"/>
          <p:cNvSpPr/>
          <p:nvPr/>
        </p:nvSpPr>
        <p:spPr>
          <a:xfrm>
            <a:off x="3697668" y="4142857"/>
            <a:ext cx="2726281" cy="5739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0;p29"/>
          <p:cNvSpPr/>
          <p:nvPr/>
        </p:nvSpPr>
        <p:spPr>
          <a:xfrm>
            <a:off x="3682198" y="4757195"/>
            <a:ext cx="2708805" cy="596513"/>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0;p29"/>
          <p:cNvSpPr/>
          <p:nvPr/>
        </p:nvSpPr>
        <p:spPr>
          <a:xfrm>
            <a:off x="3697668" y="5415281"/>
            <a:ext cx="2726281" cy="5739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0;p29"/>
          <p:cNvSpPr/>
          <p:nvPr/>
        </p:nvSpPr>
        <p:spPr>
          <a:xfrm>
            <a:off x="3697668" y="6056998"/>
            <a:ext cx="2726281" cy="5739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0;p29"/>
          <p:cNvSpPr/>
          <p:nvPr/>
        </p:nvSpPr>
        <p:spPr>
          <a:xfrm>
            <a:off x="3664722" y="2227674"/>
            <a:ext cx="2726281" cy="5739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1;p25"/>
          <p:cNvSpPr txBox="1"/>
          <p:nvPr/>
        </p:nvSpPr>
        <p:spPr>
          <a:xfrm>
            <a:off x="3697669" y="2217765"/>
            <a:ext cx="2281856" cy="5468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dirty="0" err="1">
                <a:latin typeface="Varela Round"/>
                <a:ea typeface="Varela Round"/>
                <a:cs typeface="Varela Round"/>
                <a:sym typeface="Varela Round"/>
              </a:rPr>
              <a:t>Tranh</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ảnh</a:t>
            </a:r>
            <a:endParaRPr sz="2000" b="0" i="0" u="none" strike="noStrike" cap="none" dirty="0">
              <a:latin typeface="Varela Round"/>
              <a:ea typeface="Varela Round"/>
              <a:cs typeface="Varela Round"/>
              <a:sym typeface="Varela Round"/>
            </a:endParaRPr>
          </a:p>
        </p:txBody>
      </p:sp>
      <p:sp>
        <p:nvSpPr>
          <p:cNvPr id="31" name="Google Shape;321;p25"/>
          <p:cNvSpPr txBox="1"/>
          <p:nvPr/>
        </p:nvSpPr>
        <p:spPr>
          <a:xfrm>
            <a:off x="3730495" y="2916289"/>
            <a:ext cx="2281856" cy="5468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latin typeface="Varela Round"/>
                <a:ea typeface="Varela Round"/>
                <a:cs typeface="Varela Round"/>
                <a:sym typeface="Varela Round"/>
              </a:rPr>
              <a:t>Mô hình</a:t>
            </a:r>
            <a:endParaRPr sz="2000" b="0" i="0" u="none" strike="noStrike" cap="none">
              <a:latin typeface="Varela Round"/>
              <a:ea typeface="Varela Round"/>
              <a:cs typeface="Varela Round"/>
              <a:sym typeface="Varela Round"/>
            </a:endParaRPr>
          </a:p>
        </p:txBody>
      </p:sp>
      <p:sp>
        <p:nvSpPr>
          <p:cNvPr id="32" name="Google Shape;321;p25"/>
          <p:cNvSpPr txBox="1"/>
          <p:nvPr/>
        </p:nvSpPr>
        <p:spPr>
          <a:xfrm>
            <a:off x="3730495" y="3549515"/>
            <a:ext cx="2281856" cy="5468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latin typeface="Varela Round"/>
                <a:ea typeface="Varela Round"/>
                <a:cs typeface="Varela Round"/>
                <a:sym typeface="Varela Round"/>
              </a:rPr>
              <a:t>Dụng cụ</a:t>
            </a:r>
            <a:endParaRPr sz="2000" b="0" i="0" u="none" strike="noStrike" cap="none">
              <a:latin typeface="Varela Round"/>
              <a:ea typeface="Varela Round"/>
              <a:cs typeface="Varela Round"/>
              <a:sym typeface="Varela Round"/>
            </a:endParaRPr>
          </a:p>
        </p:txBody>
      </p:sp>
      <p:sp>
        <p:nvSpPr>
          <p:cNvPr id="33" name="Google Shape;321;p25"/>
          <p:cNvSpPr txBox="1"/>
          <p:nvPr/>
        </p:nvSpPr>
        <p:spPr>
          <a:xfrm>
            <a:off x="3682199" y="4181136"/>
            <a:ext cx="2281856" cy="5468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latin typeface="Varela Round"/>
                <a:ea typeface="Varela Round"/>
                <a:cs typeface="Varela Round"/>
                <a:sym typeface="Varela Round"/>
              </a:rPr>
              <a:t>Hóa chất</a:t>
            </a:r>
            <a:endParaRPr sz="2000" b="0" i="0" u="none" strike="noStrike" cap="none">
              <a:latin typeface="Varela Round"/>
              <a:ea typeface="Varela Round"/>
              <a:cs typeface="Varela Round"/>
              <a:sym typeface="Varela Round"/>
            </a:endParaRPr>
          </a:p>
        </p:txBody>
      </p:sp>
      <p:sp>
        <p:nvSpPr>
          <p:cNvPr id="34" name="Google Shape;321;p25"/>
          <p:cNvSpPr txBox="1"/>
          <p:nvPr/>
        </p:nvSpPr>
        <p:spPr>
          <a:xfrm>
            <a:off x="3777029" y="4864251"/>
            <a:ext cx="2281856" cy="5468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latin typeface="Varela Round"/>
                <a:ea typeface="Varela Round"/>
                <a:cs typeface="Varela Round"/>
                <a:sym typeface="Varela Round"/>
              </a:rPr>
              <a:t>Video/clip</a:t>
            </a:r>
            <a:endParaRPr sz="2000" b="0" i="0" u="none" strike="noStrike" cap="none">
              <a:latin typeface="Varela Round"/>
              <a:ea typeface="Varela Round"/>
              <a:cs typeface="Varela Round"/>
              <a:sym typeface="Varela Round"/>
            </a:endParaRPr>
          </a:p>
        </p:txBody>
      </p:sp>
      <p:sp>
        <p:nvSpPr>
          <p:cNvPr id="35" name="Google Shape;321;p25"/>
          <p:cNvSpPr txBox="1"/>
          <p:nvPr/>
        </p:nvSpPr>
        <p:spPr>
          <a:xfrm>
            <a:off x="3777029" y="5347464"/>
            <a:ext cx="2281856" cy="5468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latin typeface="Varela Round"/>
                <a:ea typeface="Varela Round"/>
                <a:cs typeface="Varela Round"/>
                <a:sym typeface="Varela Round"/>
              </a:rPr>
              <a:t>Tranh/Sơ đồ, </a:t>
            </a:r>
          </a:p>
          <a:p>
            <a:pPr marL="0" marR="0" lvl="0" indent="0" algn="ctr" rtl="0">
              <a:spcBef>
                <a:spcPts val="0"/>
              </a:spcBef>
              <a:spcAft>
                <a:spcPts val="0"/>
              </a:spcAft>
              <a:buNone/>
            </a:pPr>
            <a:r>
              <a:rPr lang="en-US" sz="2000">
                <a:latin typeface="Varela Round"/>
                <a:ea typeface="Varela Round"/>
                <a:cs typeface="Varela Round"/>
                <a:sym typeface="Varela Round"/>
              </a:rPr>
              <a:t>Dụng cụ, hóa chất</a:t>
            </a:r>
            <a:endParaRPr sz="2000" b="0" i="0" u="none" strike="noStrike" cap="none">
              <a:latin typeface="Varela Round"/>
              <a:ea typeface="Varela Round"/>
              <a:cs typeface="Varela Round"/>
              <a:sym typeface="Varela Round"/>
            </a:endParaRPr>
          </a:p>
        </p:txBody>
      </p:sp>
      <p:sp>
        <p:nvSpPr>
          <p:cNvPr id="36" name="Google Shape;321;p25"/>
          <p:cNvSpPr txBox="1"/>
          <p:nvPr/>
        </p:nvSpPr>
        <p:spPr>
          <a:xfrm>
            <a:off x="3777029" y="6162503"/>
            <a:ext cx="2281856" cy="546896"/>
          </a:xfrm>
          <a:prstGeom prst="rect">
            <a:avLst/>
          </a:prstGeom>
          <a:noFill/>
          <a:ln>
            <a:noFill/>
          </a:ln>
        </p:spPr>
        <p:txBody>
          <a:bodyPr spcFirstLastPara="1" wrap="square" lIns="91425" tIns="45700" rIns="91425" bIns="45700" anchor="t" anchorCtr="0">
            <a:noAutofit/>
          </a:bodyPr>
          <a:lstStyle/>
          <a:p>
            <a:pPr lvl="0" algn="ctr"/>
            <a:r>
              <a:rPr lang="en-US" sz="2000">
                <a:latin typeface="Varela Round"/>
                <a:ea typeface="Varela Round"/>
                <a:cs typeface="Varela Round"/>
                <a:sym typeface="Varela Round"/>
              </a:rPr>
              <a:t>Video/clip</a:t>
            </a:r>
          </a:p>
        </p:txBody>
      </p:sp>
      <p:sp>
        <p:nvSpPr>
          <p:cNvPr id="37" name="Google Shape;321;p25"/>
          <p:cNvSpPr txBox="1"/>
          <p:nvPr/>
        </p:nvSpPr>
        <p:spPr>
          <a:xfrm>
            <a:off x="1389946" y="1677002"/>
            <a:ext cx="7760075" cy="5468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dirty="0" err="1">
                <a:latin typeface="Varela Round"/>
                <a:ea typeface="Varela Round"/>
                <a:cs typeface="Varela Round"/>
                <a:sym typeface="Varela Round"/>
              </a:rPr>
              <a:t>Các</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bộ</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thiết</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bị</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thí</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nghiệm</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dụng</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cụ</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dùng</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chung</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cho</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môn</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Sinh</a:t>
            </a:r>
            <a:r>
              <a:rPr lang="en-US" sz="2000" b="0" i="0" u="none" strike="noStrike" cap="none" dirty="0">
                <a:latin typeface="Varela Round"/>
                <a:ea typeface="Varela Round"/>
                <a:cs typeface="Varela Round"/>
                <a:sym typeface="Varela Round"/>
              </a:rPr>
              <a:t> </a:t>
            </a:r>
            <a:r>
              <a:rPr lang="en-US" sz="2000" b="0" i="0" u="none" strike="noStrike" cap="none" dirty="0" err="1">
                <a:latin typeface="Varela Round"/>
                <a:ea typeface="Varela Round"/>
                <a:cs typeface="Varela Round"/>
                <a:sym typeface="Varela Round"/>
              </a:rPr>
              <a:t>học</a:t>
            </a:r>
            <a:endParaRPr sz="2000" b="0" i="0" u="none" strike="noStrike" cap="none" dirty="0">
              <a:latin typeface="Varela Round"/>
              <a:ea typeface="Varela Round"/>
              <a:cs typeface="Varela Round"/>
              <a:sym typeface="Varela Round"/>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1088" y="3404526"/>
            <a:ext cx="2398380" cy="18557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2973" y="55480"/>
            <a:ext cx="1671027" cy="70283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5256" y="2198388"/>
            <a:ext cx="1321685" cy="1189159"/>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7783" y="2180569"/>
            <a:ext cx="1321685" cy="1189159"/>
          </a:xfrm>
          <a:prstGeom prst="rect">
            <a:avLst/>
          </a:prstGeom>
        </p:spPr>
      </p:pic>
    </p:spTree>
    <p:extLst>
      <p:ext uri="{BB962C8B-B14F-4D97-AF65-F5344CB8AC3E}">
        <p14:creationId xmlns:p14="http://schemas.microsoft.com/office/powerpoint/2010/main" val="30398343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4725</TotalTime>
  <Words>1914</Words>
  <Application>Microsoft Office PowerPoint</Application>
  <PresentationFormat>On-screen Show (4:3)</PresentationFormat>
  <Paragraphs>361</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DIEUTHUY-TBGD</cp:lastModifiedBy>
  <cp:revision>354</cp:revision>
  <dcterms:created xsi:type="dcterms:W3CDTF">2021-01-29T05:18:52Z</dcterms:created>
  <dcterms:modified xsi:type="dcterms:W3CDTF">2023-06-06T13:42:10Z</dcterms:modified>
</cp:coreProperties>
</file>