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62" r:id="rId4"/>
    <p:sldId id="271" r:id="rId5"/>
    <p:sldId id="264" r:id="rId6"/>
    <p:sldId id="263" r:id="rId7"/>
    <p:sldId id="272" r:id="rId8"/>
    <p:sldId id="265" r:id="rId9"/>
    <p:sldId id="266" r:id="rId10"/>
    <p:sldId id="276" r:id="rId11"/>
    <p:sldId id="270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Gill Sans MT" panose="020B0502020104020203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85000" autoAdjust="0"/>
  </p:normalViewPr>
  <p:slideViewPr>
    <p:cSldViewPr>
      <p:cViewPr varScale="1">
        <p:scale>
          <a:sx n="49" d="100"/>
          <a:sy n="49" d="100"/>
        </p:scale>
        <p:origin x="84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2C1DA-3BCF-42BD-A060-8EF0E9ED5181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1D6CB-E995-48E9-812B-A82A5CB45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55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D6CB-E995-48E9-812B-A82A5CB451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4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1D6CB-E995-48E9-812B-A82A5CB451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17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11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15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43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4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59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11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32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10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1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49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29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25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417FBDA0-BE65-DE88-6147-435753EF881C}"/>
              </a:ext>
            </a:extLst>
          </p:cNvPr>
          <p:cNvSpPr txBox="1"/>
          <p:nvPr/>
        </p:nvSpPr>
        <p:spPr>
          <a:xfrm>
            <a:off x="1246769" y="1754159"/>
            <a:ext cx="15848351" cy="355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  <a:br>
              <a:rPr lang="en-US" sz="8000" b="1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BÀI HỌC HÔM NAY!</a:t>
            </a:r>
            <a:endParaRPr lang="en-US" sz="8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>
            <a:extLst>
              <a:ext uri="{FF2B5EF4-FFF2-40B4-BE49-F238E27FC236}">
                <a16:creationId xmlns:a16="http://schemas.microsoft.com/office/drawing/2014/main" id="{A40A478E-B732-6620-0DA1-9D4719CDE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9AFA9-7DE6-69AC-B488-218BE642BBF5}"/>
              </a:ext>
            </a:extLst>
          </p:cNvPr>
          <p:cNvSpPr txBox="1"/>
          <p:nvPr/>
        </p:nvSpPr>
        <p:spPr>
          <a:xfrm>
            <a:off x="1981200" y="534423"/>
            <a:ext cx="14020800" cy="4953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50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 lời:</a:t>
            </a: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người vận dụng hiểu biết về sinh trưởng và phát triển ở động vật trong nông nghiệp như điều hòa sinh trưởng và phát triển vật nuôi bằng sử dụng các loại vitamin, khoáng chất; điều khiến yếu tố môi trường, tiêu diệt sâu hại.</a:t>
            </a:r>
          </a:p>
        </p:txBody>
      </p:sp>
    </p:spTree>
    <p:extLst>
      <p:ext uri="{BB962C8B-B14F-4D97-AF65-F5344CB8AC3E}">
        <p14:creationId xmlns:p14="http://schemas.microsoft.com/office/powerpoint/2010/main" val="207867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674202" y="2702415"/>
            <a:ext cx="12974603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643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A2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EC349EC-D567-1A5C-6B08-D508E6062DF3}"/>
              </a:ext>
            </a:extLst>
          </p:cNvPr>
          <p:cNvSpPr txBox="1"/>
          <p:nvPr/>
        </p:nvSpPr>
        <p:spPr>
          <a:xfrm>
            <a:off x="3141155" y="3345632"/>
            <a:ext cx="12404360" cy="3368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7500" b="1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31: SINH TRƯỞNG VÀ PHÁT TRIỂN Ở ĐỘNG VẬT</a:t>
            </a:r>
            <a:endParaRPr lang="en-US" sz="7500" b="1">
              <a:solidFill>
                <a:srgbClr val="4472C4"/>
              </a:solidFill>
              <a:effectLst/>
              <a:latin typeface="Calibri Light" panose="020F0302020204030204" pitchFamily="34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5A7A29E-0447-9ABC-8ADE-1E721E31700D}"/>
              </a:ext>
            </a:extLst>
          </p:cNvPr>
          <p:cNvSpPr txBox="1"/>
          <p:nvPr/>
        </p:nvSpPr>
        <p:spPr>
          <a:xfrm>
            <a:off x="609600" y="266700"/>
            <a:ext cx="17448393" cy="1122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5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I. Các giai đoạn sinh trưởng và phát triển ở động vật</a:t>
            </a:r>
            <a:endParaRPr lang="en-US" sz="5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BFA9997-395A-93CB-0E37-E8EF89BB2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1" y="3305678"/>
            <a:ext cx="8433465" cy="6101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C355E74-92C3-E956-0D8F-0C3497B6F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864" y="3305677"/>
            <a:ext cx="6615222" cy="6101085"/>
          </a:xfrm>
          <a:prstGeom prst="rect">
            <a:avLst/>
          </a:prstGeom>
        </p:spPr>
      </p:pic>
      <p:sp>
        <p:nvSpPr>
          <p:cNvPr id="26" name="Rounded Rectangle 11">
            <a:extLst>
              <a:ext uri="{FF2B5EF4-FFF2-40B4-BE49-F238E27FC236}">
                <a16:creationId xmlns:a16="http://schemas.microsoft.com/office/drawing/2014/main" id="{43AAA1EC-3F39-4238-F2C5-EC6888C20867}"/>
              </a:ext>
            </a:extLst>
          </p:cNvPr>
          <p:cNvSpPr/>
          <p:nvPr/>
        </p:nvSpPr>
        <p:spPr>
          <a:xfrm>
            <a:off x="900331" y="1823591"/>
            <a:ext cx="16397069" cy="1056168"/>
          </a:xfrm>
          <a:prstGeom prst="roundRect">
            <a:avLst/>
          </a:prstGeom>
          <a:solidFill>
            <a:srgbClr val="DDEDFD">
              <a:lumMod val="20000"/>
              <a:lumOff val="80000"/>
            </a:srgbClr>
          </a:solidFill>
          <a:ln w="38100" cap="flat" cmpd="sng" algn="ctr">
            <a:solidFill>
              <a:srgbClr val="DDEDFD">
                <a:lumMod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CH1: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Quan sát hình 31.1 và 31.2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5A7A29E-0447-9ABC-8ADE-1E721E31700D}"/>
              </a:ext>
            </a:extLst>
          </p:cNvPr>
          <p:cNvSpPr txBox="1"/>
          <p:nvPr/>
        </p:nvSpPr>
        <p:spPr>
          <a:xfrm>
            <a:off x="609600" y="266700"/>
            <a:ext cx="17448393" cy="1122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I. Các giai đoạn sinh trưởng và phát triển ở động vật</a:t>
            </a: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6" name="Rounded Rectangle 11">
            <a:extLst>
              <a:ext uri="{FF2B5EF4-FFF2-40B4-BE49-F238E27FC236}">
                <a16:creationId xmlns:a16="http://schemas.microsoft.com/office/drawing/2014/main" id="{43AAA1EC-3F39-4238-F2C5-EC6888C20867}"/>
              </a:ext>
            </a:extLst>
          </p:cNvPr>
          <p:cNvSpPr/>
          <p:nvPr/>
        </p:nvSpPr>
        <p:spPr>
          <a:xfrm>
            <a:off x="900331" y="1823591"/>
            <a:ext cx="16397069" cy="1056168"/>
          </a:xfrm>
          <a:prstGeom prst="roundRect">
            <a:avLst/>
          </a:prstGeom>
          <a:solidFill>
            <a:srgbClr val="DDEDFD">
              <a:lumMod val="20000"/>
              <a:lumOff val="80000"/>
            </a:srgbClr>
          </a:solidFill>
          <a:ln w="38100" cap="flat" cmpd="sng" algn="ctr">
            <a:solidFill>
              <a:srgbClr val="DDEDFD">
                <a:lumMod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CH1: </a:t>
            </a: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sát hình 31.1 và 31.2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82D832-4F98-C75E-A359-D718EEA8B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428858"/>
            <a:ext cx="13818098" cy="659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3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1D261D7-8878-17A9-02B1-C47E8C6EF9F6}"/>
              </a:ext>
            </a:extLst>
          </p:cNvPr>
          <p:cNvSpPr txBox="1"/>
          <p:nvPr/>
        </p:nvSpPr>
        <p:spPr>
          <a:xfrm>
            <a:off x="2590800" y="3139725"/>
            <a:ext cx="13374731" cy="4247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5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CH1: </a:t>
            </a:r>
            <a:r>
              <a:rPr lang="en-US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Mô tả vòng đời của các sinh vật trong hình.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Nhận xét về hình thái cơ thể của con non giống hay khác so với cơ thể mẹ sau khi sinh ra hoặc nở ra từ trứng ở mỗi loại động vật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563138" flipV="1">
            <a:off x="4375917" y="-555917"/>
            <a:ext cx="9131531" cy="117619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AC7FB1-42B9-A8F8-8E10-0C9F53410DB3}"/>
              </a:ext>
            </a:extLst>
          </p:cNvPr>
          <p:cNvSpPr txBox="1"/>
          <p:nvPr/>
        </p:nvSpPr>
        <p:spPr>
          <a:xfrm>
            <a:off x="648731" y="569929"/>
            <a:ext cx="16154400" cy="9468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 tả vòng đời của: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Chó: Hợp tử → phôi → mô, cơ quan → con non trong tử cung của con chó mẹ → Con non được sinh ra → Con non sinh trưởng, phát triển về thể chất (tăng cân nặng,chiều cao…) → Có khả năng sinh sản (chia làm giống đực và giống cái) → giao phối → giống cái thụ thai mang bầu và sinh ra con non.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Gà: Hợp tử → phôi → mô, cơ quan → con non trong trứng → Gà con chui ra khỏi trứng → Gà con sinh trưởng phát triển về thể chất → Có khả năng sinh sản (gà trống, gà mái) → giao phối → gà mái thụ thai và đẻ trứng.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826450-2B8B-2842-080A-D472B61D3A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8" t="5927" r="37492" b="34066"/>
          <a:stretch/>
        </p:blipFill>
        <p:spPr>
          <a:xfrm>
            <a:off x="16459201" y="7962162"/>
            <a:ext cx="1833170" cy="2320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FDEAF5-0EFB-968D-700C-A3E058074B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 t="7949" r="68336" b="55927"/>
          <a:stretch/>
        </p:blipFill>
        <p:spPr>
          <a:xfrm>
            <a:off x="15933662" y="227935"/>
            <a:ext cx="2170439" cy="18149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793026-FE2A-551A-BCEE-EA8024B9FC2F}"/>
              </a:ext>
            </a:extLst>
          </p:cNvPr>
          <p:cNvSpPr/>
          <p:nvPr/>
        </p:nvSpPr>
        <p:spPr>
          <a:xfrm>
            <a:off x="7672565" y="376021"/>
            <a:ext cx="48768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trả lời 1</a:t>
            </a:r>
            <a:r>
              <a:rPr lang="en-US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1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1806">
            <a:off x="1419281" y="583189"/>
            <a:ext cx="14766149" cy="31727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AB8022-F478-13B3-B1E5-AD0422F380FD}"/>
              </a:ext>
            </a:extLst>
          </p:cNvPr>
          <p:cNvSpPr txBox="1"/>
          <p:nvPr/>
        </p:nvSpPr>
        <p:spPr>
          <a:xfrm>
            <a:off x="2266644" y="940807"/>
            <a:ext cx="13071422" cy="205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CH2: </a:t>
            </a: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Quan sát hình 31.1 và 31.2 trình bày giai đoạn phôi và hậu phôi của các sinh vật trong hình.</a:t>
            </a:r>
            <a:r>
              <a:rPr kumimoji="0" lang="en-US" sz="45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80AD23-9217-AB43-64C7-AD5EAAB8D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798801"/>
            <a:ext cx="12344400" cy="58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8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CBB0085A-1ECB-8404-3A5B-755B3A064BB6}"/>
              </a:ext>
            </a:extLst>
          </p:cNvPr>
          <p:cNvSpPr txBox="1"/>
          <p:nvPr/>
        </p:nvSpPr>
        <p:spPr>
          <a:xfrm>
            <a:off x="1676400" y="498268"/>
            <a:ext cx="15544800" cy="1800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trả lời 2:</a:t>
            </a:r>
            <a:endParaRPr lang="en-US" sz="4000" b="1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Giai đoạn phôi: 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0A478E-B732-6620-0DA1-9D4719CDE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2B2D2972-AE34-2CE1-D2AF-B9B8636D59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621802"/>
              </p:ext>
            </p:extLst>
          </p:nvPr>
        </p:nvGraphicFramePr>
        <p:xfrm>
          <a:off x="5658062" y="1911810"/>
          <a:ext cx="8137705" cy="1286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4" imgW="3962604" imgH="425547" progId="Paint.Picture">
                  <p:embed/>
                </p:oleObj>
              </mc:Choice>
              <mc:Fallback>
                <p:oleObj name="Bitmap Image" r:id="rId4" imgW="3962604" imgH="425547" progId="Paint.Picture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2B2D2972-AE34-2CE1-D2AF-B9B8636D59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8062" y="1911810"/>
                        <a:ext cx="8137705" cy="12863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54FD9CE0-036B-499C-EE3A-54C13C7A1579}"/>
              </a:ext>
            </a:extLst>
          </p:cNvPr>
          <p:cNvSpPr txBox="1"/>
          <p:nvPr/>
        </p:nvSpPr>
        <p:spPr>
          <a:xfrm>
            <a:off x="1773737" y="3410770"/>
            <a:ext cx="15668422" cy="5314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3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Giai đoạn hậu phôi:</a:t>
            </a:r>
            <a:r>
              <a:rPr lang="en-US" sz="3500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 ra sau khi trứng nở hoặc con non được sinh ra.</a:t>
            </a:r>
          </a:p>
          <a:p>
            <a:pPr marL="457200" marR="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 động vật đẻ trứng: giai đoạn phôi diễn ra ở trong trứng đã được thụ tinh.</a:t>
            </a:r>
            <a:endParaRPr lang="en-US" sz="35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 động vật đẻ con: giai đoạn phôi diễn ra trong cơ thể mẹ.</a:t>
            </a:r>
            <a:endParaRPr lang="en-US" sz="3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luận: </a:t>
            </a:r>
            <a:endParaRPr lang="en-US" sz="3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 động vật, sinh trưởng diễn ra ở các mô và cơ quan của cơ thể.</a:t>
            </a:r>
            <a:endParaRPr lang="en-US" sz="35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non sinh ra có thể có hình thái giống hoặc không giống con mẹ.</a:t>
            </a:r>
            <a:endParaRPr lang="en-US" sz="3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1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C3F26B7-915F-B70F-8F35-16E1A4E541E2}"/>
              </a:ext>
            </a:extLst>
          </p:cNvPr>
          <p:cNvSpPr txBox="1"/>
          <p:nvPr/>
        </p:nvSpPr>
        <p:spPr>
          <a:xfrm>
            <a:off x="3033832" y="2324100"/>
            <a:ext cx="12520669" cy="2276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50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II. Thực hành quan sát các giai đoạn sinh trưởng và phát triển ở động vật.</a:t>
            </a:r>
            <a:endParaRPr lang="en-US" sz="50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246</TotalTime>
  <Words>468</Words>
  <PresentationFormat>Custom</PresentationFormat>
  <Paragraphs>27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Gill Sans MT</vt:lpstr>
      <vt:lpstr>Arial</vt:lpstr>
      <vt:lpstr>Calibri Light</vt:lpstr>
      <vt:lpstr>Wingdings</vt:lpstr>
      <vt:lpstr>Gallery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2022-11-26T07:59:45Z</dcterms:modified>
  <dc:identifier>DAFRoQJ7bIc</dc:identifier>
</cp:coreProperties>
</file>