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7.gif"/><Relationship Id="rId3" Type="http://schemas.openxmlformats.org/officeDocument/2006/relationships/slide" Target="slide7.xml"/><Relationship Id="rId7" Type="http://schemas.openxmlformats.org/officeDocument/2006/relationships/slide" Target="slide4.xml"/><Relationship Id="rId12"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6.png"/><Relationship Id="rId5" Type="http://schemas.openxmlformats.org/officeDocument/2006/relationships/slide" Target="slide5.xml"/><Relationship Id="rId15" Type="http://schemas.openxmlformats.org/officeDocument/2006/relationships/image" Target="../media/image9.jpg"/><Relationship Id="rId10" Type="http://schemas.openxmlformats.org/officeDocument/2006/relationships/image" Target="../media/image5.jpg"/><Relationship Id="rId4" Type="http://schemas.openxmlformats.org/officeDocument/2006/relationships/image" Target="../media/image2.jpg"/><Relationship Id="rId9" Type="http://schemas.openxmlformats.org/officeDocument/2006/relationships/slide" Target="slide6.xml"/><Relationship Id="rId1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625151" y="223640"/>
            <a:ext cx="10941697" cy="215443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a:solidFill>
                  <a:srgbClr val="F7CAAC"/>
                </a:solidFill>
                <a:latin typeface="Calibri"/>
                <a:ea typeface="Calibri"/>
                <a:cs typeface="Calibri"/>
                <a:sym typeface="Calibri"/>
              </a:rPr>
              <a:t>ÔN TẬP LÝ THUYẾT </a:t>
            </a:r>
            <a:endParaRPr/>
          </a:p>
          <a:p>
            <a:pPr marL="0" marR="0" lvl="0" indent="0" algn="ctr" rtl="0">
              <a:spcBef>
                <a:spcPts val="0"/>
              </a:spcBef>
              <a:spcAft>
                <a:spcPts val="0"/>
              </a:spcAft>
              <a:buNone/>
            </a:pPr>
            <a:r>
              <a:rPr lang="en-US" sz="8000" b="1" i="0" u="none" strike="noStrike" cap="none">
                <a:solidFill>
                  <a:srgbClr val="FFFF00"/>
                </a:solidFill>
                <a:latin typeface="Calibri"/>
                <a:ea typeface="Calibri"/>
                <a:cs typeface="Calibri"/>
                <a:sym typeface="Calibri"/>
              </a:rPr>
              <a:t>DAO ĐỘNG ĐIỀU HÒA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p:nvPr/>
        </p:nvSpPr>
        <p:spPr>
          <a:xfrm>
            <a:off x="3104993" y="306225"/>
            <a:ext cx="5561336"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0" b="1" i="0" u="none" strike="noStrike" cap="none">
                <a:solidFill>
                  <a:schemeClr val="dk1"/>
                </a:solidFill>
                <a:latin typeface="Calibri"/>
                <a:ea typeface="Calibri"/>
                <a:cs typeface="Calibri"/>
                <a:sym typeface="Calibri"/>
              </a:rPr>
              <a:t>LUẬT CHƠI</a:t>
            </a:r>
            <a:endParaRPr/>
          </a:p>
        </p:txBody>
      </p:sp>
      <p:sp>
        <p:nvSpPr>
          <p:cNvPr id="90" name="Google Shape;90;p14"/>
          <p:cNvSpPr txBox="1"/>
          <p:nvPr/>
        </p:nvSpPr>
        <p:spPr>
          <a:xfrm>
            <a:off x="335903" y="1991138"/>
            <a:ext cx="11439330" cy="48320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FFFF00"/>
                </a:solidFill>
                <a:latin typeface="Cambria"/>
                <a:ea typeface="Cambria"/>
                <a:cs typeface="Cambria"/>
                <a:sym typeface="Cambria"/>
              </a:rPr>
              <a:t>☺ Có </a:t>
            </a:r>
            <a:r>
              <a:rPr lang="en-US" sz="4400" b="1" i="0" u="none" strike="noStrike" cap="none">
                <a:solidFill>
                  <a:srgbClr val="FF0000"/>
                </a:solidFill>
                <a:latin typeface="Cambria"/>
                <a:ea typeface="Cambria"/>
                <a:cs typeface="Cambria"/>
                <a:sym typeface="Cambria"/>
              </a:rPr>
              <a:t>6</a:t>
            </a:r>
            <a:r>
              <a:rPr lang="en-US" sz="4400" b="1" i="0" u="none" strike="noStrike" cap="none">
                <a:solidFill>
                  <a:srgbClr val="FFFF00"/>
                </a:solidFill>
                <a:latin typeface="Cambria"/>
                <a:ea typeface="Cambria"/>
                <a:cs typeface="Cambria"/>
                <a:sym typeface="Cambria"/>
              </a:rPr>
              <a:t> </a:t>
            </a:r>
            <a:r>
              <a:rPr lang="en-US" sz="4400" b="1" i="0" u="none" strike="noStrike" cap="none">
                <a:solidFill>
                  <a:srgbClr val="FF0000"/>
                </a:solidFill>
                <a:latin typeface="Cambria"/>
                <a:ea typeface="Cambria"/>
                <a:cs typeface="Cambria"/>
                <a:sym typeface="Cambria"/>
              </a:rPr>
              <a:t>câu hỏi </a:t>
            </a:r>
            <a:r>
              <a:rPr lang="en-US" sz="4400" b="1" i="0" u="none" strike="noStrike" cap="none">
                <a:solidFill>
                  <a:srgbClr val="FFFF00"/>
                </a:solidFill>
                <a:latin typeface="Cambria"/>
                <a:ea typeface="Cambria"/>
                <a:cs typeface="Cambria"/>
                <a:sym typeface="Cambria"/>
              </a:rPr>
              <a:t>được đưa ra về hiện tượng DAO ĐỘNG ĐIỀU HÒA</a:t>
            </a:r>
            <a:endParaRPr/>
          </a:p>
          <a:p>
            <a:pPr marL="571500" marR="0" lvl="0" indent="-571500" algn="ctr" rtl="0">
              <a:spcBef>
                <a:spcPts val="0"/>
              </a:spcBef>
              <a:spcAft>
                <a:spcPts val="0"/>
              </a:spcAft>
              <a:buClr>
                <a:srgbClr val="FFFF00"/>
              </a:buClr>
              <a:buSzPts val="4400"/>
              <a:buFont typeface="Noto Sans Symbols"/>
              <a:buChar char="☺"/>
            </a:pPr>
            <a:r>
              <a:rPr lang="en-US" sz="4400" b="1" i="0" u="none" strike="noStrike" cap="none">
                <a:solidFill>
                  <a:srgbClr val="FFFF00"/>
                </a:solidFill>
                <a:latin typeface="Cambria"/>
                <a:ea typeface="Cambria"/>
                <a:cs typeface="Cambria"/>
                <a:sym typeface="Cambria"/>
              </a:rPr>
              <a:t>Mỗi người chơi sẽ phải trả lời 1 câu hỏi, nếu trả lời đúng thì được bốc thăm phần quà may mắn.</a:t>
            </a:r>
            <a:endParaRPr/>
          </a:p>
          <a:p>
            <a:pPr marL="0" marR="0" lvl="0" indent="0" algn="ctr" rtl="0">
              <a:spcBef>
                <a:spcPts val="0"/>
              </a:spcBef>
              <a:spcAft>
                <a:spcPts val="0"/>
              </a:spcAft>
              <a:buNone/>
            </a:pPr>
            <a:endParaRPr sz="4400" b="1" i="0" u="none" strike="noStrike" cap="none">
              <a:solidFill>
                <a:srgbClr val="FFFF00"/>
              </a:solidFill>
              <a:latin typeface="Cambria"/>
              <a:ea typeface="Cambria"/>
              <a:cs typeface="Cambria"/>
              <a:sym typeface="Cambria"/>
            </a:endParaRPr>
          </a:p>
          <a:p>
            <a:pPr marL="0" marR="0" lvl="0" indent="0" algn="ctr" rtl="0">
              <a:spcBef>
                <a:spcPts val="0"/>
              </a:spcBef>
              <a:spcAft>
                <a:spcPts val="0"/>
              </a:spcAft>
              <a:buNone/>
            </a:pPr>
            <a:r>
              <a:rPr lang="en-US" sz="4400" b="1" i="0" u="none" strike="noStrike" cap="none">
                <a:solidFill>
                  <a:srgbClr val="00B050"/>
                </a:solidFill>
                <a:latin typeface="Cambria"/>
                <a:ea typeface="Cambria"/>
                <a:cs typeface="Cambria"/>
                <a:sym typeface="Cambria"/>
              </a:rPr>
              <a:t>GOOD LUCK TO YOU!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a:hlinkClick r:id="rId3" action="ppaction://hlinksldjump"/>
          </p:cNvPr>
          <p:cNvSpPr/>
          <p:nvPr/>
        </p:nvSpPr>
        <p:spPr>
          <a:xfrm>
            <a:off x="3866715" y="2208670"/>
            <a:ext cx="2333767" cy="1787857"/>
          </a:xfrm>
          <a:prstGeom prst="roundRect">
            <a:avLst>
              <a:gd name="adj" fmla="val 16667"/>
            </a:avLst>
          </a:prstGeom>
          <a:blipFill rotWithShape="1">
            <a:blip r:embed="rId4">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5">
            <a:hlinkClick r:id="rId5" action="ppaction://hlinksldjump"/>
          </p:cNvPr>
          <p:cNvSpPr/>
          <p:nvPr/>
        </p:nvSpPr>
        <p:spPr>
          <a:xfrm>
            <a:off x="8934667" y="2287859"/>
            <a:ext cx="2006049" cy="1530162"/>
          </a:xfrm>
          <a:prstGeom prst="roundRect">
            <a:avLst>
              <a:gd name="adj" fmla="val 16667"/>
            </a:avLst>
          </a:prstGeom>
          <a:blipFill rotWithShape="1">
            <a:blip r:embed="rId6">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5">
            <a:hlinkClick r:id="rId7" action="ppaction://hlinksldjump"/>
          </p:cNvPr>
          <p:cNvSpPr/>
          <p:nvPr/>
        </p:nvSpPr>
        <p:spPr>
          <a:xfrm>
            <a:off x="8934667" y="4185303"/>
            <a:ext cx="2085700" cy="1530162"/>
          </a:xfrm>
          <a:prstGeom prst="roundRect">
            <a:avLst>
              <a:gd name="adj" fmla="val 16667"/>
            </a:avLst>
          </a:prstGeom>
          <a:blipFill rotWithShape="1">
            <a:blip r:embed="rId8">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15">
            <a:hlinkClick r:id="rId9" action="ppaction://hlinksldjump"/>
          </p:cNvPr>
          <p:cNvSpPr/>
          <p:nvPr/>
        </p:nvSpPr>
        <p:spPr>
          <a:xfrm>
            <a:off x="6381068" y="2208670"/>
            <a:ext cx="2333767" cy="1744270"/>
          </a:xfrm>
          <a:prstGeom prst="roundRect">
            <a:avLst>
              <a:gd name="adj" fmla="val 16667"/>
            </a:avLst>
          </a:prstGeom>
          <a:blipFill rotWithShape="1">
            <a:blip r:embed="rId10">
              <a:alphaModFix/>
            </a:blip>
            <a:stretch>
              <a:fillRect/>
            </a:stretch>
          </a:blip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p:nvPr/>
        </p:nvSpPr>
        <p:spPr>
          <a:xfrm>
            <a:off x="2391486" y="194149"/>
            <a:ext cx="750227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0000"/>
                </a:solidFill>
                <a:latin typeface="Cambria"/>
                <a:ea typeface="Cambria"/>
                <a:cs typeface="Cambria"/>
                <a:sym typeface="Cambria"/>
              </a:rPr>
              <a:t>NHỮNG NGƯỜI  NỔI TIẾNG NÀY SẼ ĐẶT CÂU HỎI CHO EM TRONG TIẾT BÀI TẬP NÀY NHÉ!</a:t>
            </a:r>
            <a:endParaRPr/>
          </a:p>
        </p:txBody>
      </p:sp>
      <p:pic>
        <p:nvPicPr>
          <p:cNvPr id="100" name="Google Shape;100;p15"/>
          <p:cNvPicPr preferRelativeResize="0"/>
          <p:nvPr/>
        </p:nvPicPr>
        <p:blipFill rotWithShape="1">
          <a:blip r:embed="rId11">
            <a:alphaModFix/>
          </a:blip>
          <a:srcRect/>
          <a:stretch/>
        </p:blipFill>
        <p:spPr>
          <a:xfrm>
            <a:off x="11610359" y="152416"/>
            <a:ext cx="609600" cy="609600"/>
          </a:xfrm>
          <a:prstGeom prst="rect">
            <a:avLst/>
          </a:prstGeom>
          <a:noFill/>
          <a:ln>
            <a:noFill/>
          </a:ln>
        </p:spPr>
      </p:pic>
      <p:pic>
        <p:nvPicPr>
          <p:cNvPr id="101" name="Google Shape;101;p15">
            <a:hlinkClick r:id="rId12" action="ppaction://hlinksldjump"/>
          </p:cNvPr>
          <p:cNvPicPr preferRelativeResize="0"/>
          <p:nvPr/>
        </p:nvPicPr>
        <p:blipFill rotWithShape="1">
          <a:blip r:embed="rId13">
            <a:alphaModFix/>
          </a:blip>
          <a:srcRect/>
          <a:stretch/>
        </p:blipFill>
        <p:spPr>
          <a:xfrm>
            <a:off x="11357326" y="5715465"/>
            <a:ext cx="1115665" cy="1115665"/>
          </a:xfrm>
          <a:prstGeom prst="rect">
            <a:avLst/>
          </a:prstGeom>
          <a:noFill/>
          <a:ln>
            <a:noFill/>
          </a:ln>
        </p:spPr>
      </p:pic>
      <p:pic>
        <p:nvPicPr>
          <p:cNvPr id="102" name="Google Shape;102;p15"/>
          <p:cNvPicPr preferRelativeResize="0"/>
          <p:nvPr/>
        </p:nvPicPr>
        <p:blipFill rotWithShape="1">
          <a:blip r:embed="rId14">
            <a:alphaModFix/>
          </a:blip>
          <a:srcRect l="4021" r="8377"/>
          <a:stretch/>
        </p:blipFill>
        <p:spPr>
          <a:xfrm>
            <a:off x="4026697" y="4123089"/>
            <a:ext cx="2324915" cy="1592376"/>
          </a:xfrm>
          <a:prstGeom prst="roundRect">
            <a:avLst>
              <a:gd name="adj" fmla="val 8594"/>
            </a:avLst>
          </a:prstGeom>
          <a:solidFill>
            <a:srgbClr val="ECECEC"/>
          </a:solidFill>
          <a:ln>
            <a:noFill/>
          </a:ln>
          <a:effectLst>
            <a:outerShdw blurRad="44450" dist="27940" dir="5400000" algn="ctr">
              <a:srgbClr val="000000">
                <a:alpha val="31764"/>
              </a:srgbClr>
            </a:outerShdw>
            <a:reflection stA="38000" endPos="28000" dist="5000" dir="5400000" sy="-100000" algn="bl" rotWithShape="0"/>
          </a:effectLst>
        </p:spPr>
      </p:pic>
      <p:pic>
        <p:nvPicPr>
          <p:cNvPr id="103" name="Google Shape;103;p15"/>
          <p:cNvPicPr preferRelativeResize="0"/>
          <p:nvPr/>
        </p:nvPicPr>
        <p:blipFill rotWithShape="1">
          <a:blip r:embed="rId15">
            <a:alphaModFix/>
          </a:blip>
          <a:srcRect t="20709"/>
          <a:stretch/>
        </p:blipFill>
        <p:spPr>
          <a:xfrm>
            <a:off x="6742113" y="4025348"/>
            <a:ext cx="1722401" cy="1787857"/>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43000"/>
          </a:blip>
          <a:stretch>
            <a:fillRect/>
          </a:stretch>
        </a:blipFill>
        <a:effectLst/>
      </p:bgPr>
    </p:bg>
    <p:spTree>
      <p:nvGrpSpPr>
        <p:cNvPr id="1" name="Shape 107"/>
        <p:cNvGrpSpPr/>
        <p:nvPr/>
      </p:nvGrpSpPr>
      <p:grpSpPr>
        <a:xfrm>
          <a:off x="0" y="0"/>
          <a:ext cx="0" cy="0"/>
          <a:chOff x="0" y="0"/>
          <a:chExt cx="0" cy="0"/>
        </a:xfrm>
      </p:grpSpPr>
      <p:sp>
        <p:nvSpPr>
          <p:cNvPr id="108" name="Google Shape;108;p16"/>
          <p:cNvSpPr/>
          <p:nvPr/>
        </p:nvSpPr>
        <p:spPr>
          <a:xfrm>
            <a:off x="316832" y="304801"/>
            <a:ext cx="4271211" cy="2534652"/>
          </a:xfrm>
          <a:prstGeom prst="wedgeRectCallout">
            <a:avLst>
              <a:gd name="adj1" fmla="val 65192"/>
              <a:gd name="adj2" fmla="val 40621"/>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Cambria"/>
                <a:ea typeface="Cambria"/>
                <a:cs typeface="Cambria"/>
                <a:sym typeface="Cambria"/>
              </a:rPr>
              <a:t>1. Em hãy viết phương trình của vật dao động điều hòa và nói rõ tên gọi, đơn vị các đại lượng có trong phương trình?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30000"/>
          </a:blip>
          <a:stretch>
            <a:fillRect/>
          </a:stretch>
        </a:blipFill>
        <a:effectLst/>
      </p:bgPr>
    </p:bg>
    <p:spTree>
      <p:nvGrpSpPr>
        <p:cNvPr id="1" name="Shape 112"/>
        <p:cNvGrpSpPr/>
        <p:nvPr/>
      </p:nvGrpSpPr>
      <p:grpSpPr>
        <a:xfrm>
          <a:off x="0" y="0"/>
          <a:ext cx="0" cy="0"/>
          <a:chOff x="0" y="0"/>
          <a:chExt cx="0" cy="0"/>
        </a:xfrm>
      </p:grpSpPr>
      <p:sp>
        <p:nvSpPr>
          <p:cNvPr id="113" name="Google Shape;113;p17"/>
          <p:cNvSpPr/>
          <p:nvPr/>
        </p:nvSpPr>
        <p:spPr>
          <a:xfrm rot="965481">
            <a:off x="7723815" y="803644"/>
            <a:ext cx="4470353" cy="4522570"/>
          </a:xfrm>
          <a:prstGeom prst="wedgeEllipseCallout">
            <a:avLst>
              <a:gd name="adj1" fmla="val -41053"/>
              <a:gd name="adj2" fmla="val 47535"/>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2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43000"/>
          </a:blip>
          <a:stretch>
            <a:fillRect/>
          </a:stretch>
        </a:blipFill>
        <a:effectLst/>
      </p:bgPr>
    </p:bg>
    <p:spTree>
      <p:nvGrpSpPr>
        <p:cNvPr id="1" name="Shape 117"/>
        <p:cNvGrpSpPr/>
        <p:nvPr/>
      </p:nvGrpSpPr>
      <p:grpSpPr>
        <a:xfrm>
          <a:off x="0" y="0"/>
          <a:ext cx="0" cy="0"/>
          <a:chOff x="0" y="0"/>
          <a:chExt cx="0" cy="0"/>
        </a:xfrm>
      </p:grpSpPr>
      <p:sp>
        <p:nvSpPr>
          <p:cNvPr id="118" name="Google Shape;118;p18"/>
          <p:cNvSpPr/>
          <p:nvPr/>
        </p:nvSpPr>
        <p:spPr>
          <a:xfrm>
            <a:off x="250581" y="434208"/>
            <a:ext cx="4850808" cy="4747392"/>
          </a:xfrm>
          <a:prstGeom prst="foldedCorner">
            <a:avLst>
              <a:gd name="adj" fmla="val 12058"/>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800" b="1">
                <a:solidFill>
                  <a:schemeClr val="lt1"/>
                </a:solidFill>
                <a:latin typeface="Cambria"/>
                <a:ea typeface="Cambria"/>
                <a:cs typeface="Cambria"/>
                <a:sym typeface="Cambria"/>
              </a:rPr>
              <a:t>3. Có thể sử dụng mối liên hệ giữa dao động điều hòa và chuyển động tròn đều để xác định pha ban đầu, thời gian để vật đi từ điểm này đến điểm khác trong dao động điều hòa được không?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52000"/>
          </a:blip>
          <a:stretch>
            <a:fillRect/>
          </a:stretch>
        </a:blipFill>
        <a:effectLst/>
      </p:bgPr>
    </p:bg>
    <p:spTree>
      <p:nvGrpSpPr>
        <p:cNvPr id="1" name="Shape 122"/>
        <p:cNvGrpSpPr/>
        <p:nvPr/>
      </p:nvGrpSpPr>
      <p:grpSpPr>
        <a:xfrm>
          <a:off x="0" y="0"/>
          <a:ext cx="0" cy="0"/>
          <a:chOff x="0" y="0"/>
          <a:chExt cx="0" cy="0"/>
        </a:xfrm>
      </p:grpSpPr>
      <p:sp>
        <p:nvSpPr>
          <p:cNvPr id="123" name="Google Shape;123;p19"/>
          <p:cNvSpPr/>
          <p:nvPr/>
        </p:nvSpPr>
        <p:spPr>
          <a:xfrm>
            <a:off x="7287426" y="1155031"/>
            <a:ext cx="4310525" cy="1540043"/>
          </a:xfrm>
          <a:prstGeom prst="wedgeRectCallout">
            <a:avLst>
              <a:gd name="adj1" fmla="val -62826"/>
              <a:gd name="adj2" fmla="val 30525"/>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4. Định nghĩa và nêu đơn vị chu kì, tần số trong dao động điều hòa?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32000"/>
          </a:blip>
          <a:stretch>
            <a:fillRect/>
          </a:stretch>
        </a:blipFill>
        <a:effectLst/>
      </p:bgPr>
    </p:bg>
    <p:spTree>
      <p:nvGrpSpPr>
        <p:cNvPr id="1" name="Shape 127"/>
        <p:cNvGrpSpPr/>
        <p:nvPr/>
      </p:nvGrpSpPr>
      <p:grpSpPr>
        <a:xfrm>
          <a:off x="0" y="0"/>
          <a:ext cx="0" cy="0"/>
          <a:chOff x="0" y="0"/>
          <a:chExt cx="0" cy="0"/>
        </a:xfrm>
      </p:grpSpPr>
      <p:sp>
        <p:nvSpPr>
          <p:cNvPr id="128" name="Google Shape;128;p20"/>
          <p:cNvSpPr/>
          <p:nvPr/>
        </p:nvSpPr>
        <p:spPr>
          <a:xfrm>
            <a:off x="6358695" y="92920"/>
            <a:ext cx="6822085" cy="4667534"/>
          </a:xfrm>
          <a:prstGeom prst="cloudCallout">
            <a:avLst>
              <a:gd name="adj1" fmla="val -38372"/>
              <a:gd name="adj2" fmla="val 55206"/>
            </a:avLst>
          </a:prstGeom>
          <a:solidFill>
            <a:srgbClr val="00B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mbria"/>
                <a:ea typeface="Cambria"/>
                <a:cs typeface="Cambria"/>
                <a:sym typeface="Cambria"/>
              </a:rPr>
              <a:t>5. Khi biết phương trình hoặc đồ thị của vật dao động điều hòa, làm thế nào để xác định được vận tốc và gia tốc của vật?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2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41000"/>
          </a:blip>
          <a:stretch>
            <a:fillRect/>
          </a:stretch>
        </a:blipFill>
        <a:effectLst/>
      </p:bgPr>
    </p:bg>
    <p:spTree>
      <p:nvGrpSpPr>
        <p:cNvPr id="1" name="Shape 132"/>
        <p:cNvGrpSpPr/>
        <p:nvPr/>
      </p:nvGrpSpPr>
      <p:grpSpPr>
        <a:xfrm>
          <a:off x="0" y="0"/>
          <a:ext cx="0" cy="0"/>
          <a:chOff x="0" y="0"/>
          <a:chExt cx="0" cy="0"/>
        </a:xfrm>
      </p:grpSpPr>
      <p:sp>
        <p:nvSpPr>
          <p:cNvPr id="133" name="Google Shape;133;p21"/>
          <p:cNvSpPr/>
          <p:nvPr/>
        </p:nvSpPr>
        <p:spPr>
          <a:xfrm>
            <a:off x="7277878" y="449178"/>
            <a:ext cx="4914122" cy="2507971"/>
          </a:xfrm>
          <a:prstGeom prst="wedgeRoundRectCallout">
            <a:avLst>
              <a:gd name="adj1" fmla="val -59169"/>
              <a:gd name="adj2" fmla="val 15983"/>
              <a:gd name="adj3" fmla="val 16667"/>
            </a:avLst>
          </a:prstGeom>
          <a:blipFill rotWithShape="1">
            <a:blip r:embed="rId4">
              <a:alphaModFix/>
            </a:blip>
            <a:stretch>
              <a:fillRect b="-96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 name="TextBox 2">
            <a:extLst>
              <a:ext uri="{FF2B5EF4-FFF2-40B4-BE49-F238E27FC236}">
                <a16:creationId xmlns:a16="http://schemas.microsoft.com/office/drawing/2014/main" id="{5867138E-0829-CB8B-4FEF-DFACA129C7A0}"/>
              </a:ext>
            </a:extLst>
          </p:cNvPr>
          <p:cNvSpPr txBox="1"/>
          <p:nvPr/>
        </p:nvSpPr>
        <p:spPr>
          <a:xfrm>
            <a:off x="385482" y="5623283"/>
            <a:ext cx="6096000" cy="1169551"/>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Words>
  <Application>Microsoft Office PowerPoint</Application>
  <PresentationFormat>Widescreen</PresentationFormat>
  <Paragraphs>19</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2023-08-26T03:17:57Z</dcterms:modified>
</cp:coreProperties>
</file>