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34" r:id="rId2"/>
    <p:sldId id="356" r:id="rId3"/>
    <p:sldId id="328" r:id="rId4"/>
    <p:sldId id="333" r:id="rId5"/>
    <p:sldId id="297" r:id="rId6"/>
    <p:sldId id="294" r:id="rId7"/>
    <p:sldId id="368" r:id="rId8"/>
    <p:sldId id="337" r:id="rId9"/>
    <p:sldId id="357" r:id="rId10"/>
    <p:sldId id="362" r:id="rId11"/>
    <p:sldId id="363" r:id="rId12"/>
    <p:sldId id="364" r:id="rId13"/>
    <p:sldId id="369" r:id="rId14"/>
    <p:sldId id="365" r:id="rId15"/>
    <p:sldId id="366" r:id="rId16"/>
    <p:sldId id="372" r:id="rId17"/>
    <p:sldId id="370" r:id="rId18"/>
    <p:sldId id="373" r:id="rId19"/>
    <p:sldId id="374" r:id="rId20"/>
    <p:sldId id="354" r:id="rId21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118C3B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6" autoAdjust="0"/>
    <p:restoredTop sz="86478" autoAdjust="0"/>
  </p:normalViewPr>
  <p:slideViewPr>
    <p:cSldViewPr>
      <p:cViewPr varScale="1">
        <p:scale>
          <a:sx n="84" d="100"/>
          <a:sy n="84" d="100"/>
        </p:scale>
        <p:origin x="71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  <a:pPr/>
              <a:t>2023/8/15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22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007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51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45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33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31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04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27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77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13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19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48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 smtClean="0">
              <a:solidFill>
                <a:srgbClr val="7030A0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61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608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46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340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845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580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6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4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51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8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备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4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圆角矩形 11"/>
          <p:cNvSpPr/>
          <p:nvPr userDrawn="1"/>
        </p:nvSpPr>
        <p:spPr>
          <a:xfrm>
            <a:off x="792422" y="282745"/>
            <a:ext cx="7956042" cy="556740"/>
          </a:xfrm>
          <a:prstGeom prst="roundRect">
            <a:avLst>
              <a:gd name="adj" fmla="val 10650"/>
            </a:avLst>
          </a:prstGeom>
          <a:solidFill>
            <a:schemeClr val="bg1"/>
          </a:solidFill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23528" y="150888"/>
            <a:ext cx="690204" cy="690204"/>
            <a:chOff x="4229236" y="3968984"/>
            <a:chExt cx="792000" cy="792000"/>
          </a:xfrm>
          <a:effectLst/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9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en-US" altLang="zh-CN" sz="2400" dirty="0"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lt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3426849" y="2715766"/>
            <a:ext cx="5717151" cy="2430016"/>
            <a:chOff x="3426849" y="2715766"/>
            <a:chExt cx="5717151" cy="243001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39"/>
            <a:stretch/>
          </p:blipFill>
          <p:spPr>
            <a:xfrm rot="16200000">
              <a:off x="7317728" y="3319510"/>
              <a:ext cx="2430016" cy="122252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12634" y="1712134"/>
              <a:ext cx="1145581" cy="571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3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5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37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7" r:id="rId3"/>
    <p:sldLayoutId id="2147483673" r:id="rId4"/>
    <p:sldLayoutId id="2147483671" r:id="rId5"/>
    <p:sldLayoutId id="2147483674" r:id="rId6"/>
    <p:sldLayoutId id="2147483675" r:id="rId7"/>
    <p:sldLayoutId id="2147483676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2325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717" indent="-383717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392" indent="-319759" algn="l" defTabSz="1023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62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687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317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940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564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188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8819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626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25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879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50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128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75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376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003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535" y="-181039"/>
            <a:ext cx="1776609" cy="88663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37684" y="-1470103"/>
            <a:ext cx="4078202" cy="9153568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683568" y="1331749"/>
            <a:ext cx="7560840" cy="1675956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118C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HIỂU BẢN THÂN, </a:t>
            </a:r>
          </a:p>
          <a:p>
            <a:pPr algn="ctr"/>
            <a:r>
              <a:rPr lang="en-US" altLang="zh-CN" sz="4000" b="1" dirty="0" smtClean="0">
                <a:solidFill>
                  <a:srgbClr val="118C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CHỌN ĐÚNG NGHỀ</a:t>
            </a:r>
            <a:endParaRPr lang="zh-CN" altLang="en-US" sz="4000" b="1" dirty="0">
              <a:solidFill>
                <a:srgbClr val="118C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MH_Other_2"/>
          <p:cNvSpPr/>
          <p:nvPr>
            <p:custDataLst>
              <p:tags r:id="rId1"/>
            </p:custDataLst>
          </p:nvPr>
        </p:nvSpPr>
        <p:spPr>
          <a:xfrm>
            <a:off x="2668572" y="0"/>
            <a:ext cx="3816424" cy="132470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CHỦ ĐỀ 9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2859782"/>
            <a:ext cx="4968552" cy="22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5">
            <a:extLst>
              <a:ext uri="{FF2B5EF4-FFF2-40B4-BE49-F238E27FC236}">
                <a16:creationId xmlns:a16="http://schemas.microsoft.com/office/drawing/2014/main" id="{DBABC08A-F046-9195-7087-AB0707C1D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14" y="1275606"/>
            <a:ext cx="7767768" cy="2016224"/>
          </a:xfrm>
          <a:prstGeom prst="cloudCallout">
            <a:avLst>
              <a:gd name="adj1" fmla="val -15009"/>
              <a:gd name="adj2" fmla="val 52101"/>
            </a:avLst>
          </a:prstGeom>
          <a:solidFill>
            <a:srgbClr val="ACE834"/>
          </a:solidFill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( 6p )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8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37684" y="-1470103"/>
            <a:ext cx="4078202" cy="91535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535" y="-181039"/>
            <a:ext cx="1776609" cy="8866367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2144856" y="0"/>
            <a:ext cx="6794496" cy="5092030"/>
          </a:xfrm>
          <a:prstGeom prst="roundRect">
            <a:avLst/>
          </a:prstGeom>
          <a:solidFill>
            <a:srgbClr val="118C3B"/>
          </a:solidFill>
          <a:ln w="12700">
            <a:solidFill>
              <a:schemeClr val="bg1">
                <a:lumMod val="85000"/>
              </a:schemeClr>
            </a:solidFill>
          </a:ln>
          <a:effectLst>
            <a:innerShdw blurRad="127000" dist="50800" dir="18900000">
              <a:prstClr val="black">
                <a:alpha val="2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trở thành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thì cần học tốt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400" dirty="0"/>
          </a:p>
          <a:p>
            <a:pPr algn="just"/>
            <a:endParaRPr lang="zh-CN" altLang="en-US" sz="2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H_Other_2"/>
          <p:cNvSpPr/>
          <p:nvPr>
            <p:custDataLst>
              <p:tags r:id="rId1"/>
            </p:custDataLst>
          </p:nvPr>
        </p:nvSpPr>
        <p:spPr>
          <a:xfrm>
            <a:off x="-22237" y="699542"/>
            <a:ext cx="2160240" cy="252028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b="1" dirty="0" err="1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Trả</a:t>
            </a:r>
            <a:r>
              <a:rPr lang="en-US" altLang="zh-CN" sz="2800" b="1" dirty="0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2800" b="1" dirty="0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hỏi</a:t>
            </a:r>
            <a:endParaRPr lang="zh-CN" altLang="en-US" sz="2800" b="1" dirty="0">
              <a:solidFill>
                <a:srgbClr val="118C3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353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657818" y="-1476995"/>
            <a:ext cx="4078202" cy="91535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8426" y="-672094"/>
            <a:ext cx="1776609" cy="8866367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1763688" y="0"/>
            <a:ext cx="7510015" cy="5704454"/>
          </a:xfrm>
          <a:prstGeom prst="roundRect">
            <a:avLst/>
          </a:prstGeom>
          <a:solidFill>
            <a:srgbClr val="118C3B"/>
          </a:solidFill>
          <a:ln w="12700">
            <a:solidFill>
              <a:schemeClr val="bg1">
                <a:lumMod val="85000"/>
              </a:schemeClr>
            </a:solidFill>
          </a:ln>
          <a:effectLst>
            <a:innerShdw blurRad="127000" dist="50800" dir="18900000">
              <a:prstClr val="black">
                <a:alpha val="2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trở thành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thì cần học tốt môn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H01: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H02: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V00: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V02: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/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zh-CN" altLang="en-US" sz="2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H_Other_2"/>
          <p:cNvSpPr/>
          <p:nvPr>
            <p:custDataLst>
              <p:tags r:id="rId1"/>
            </p:custDataLst>
          </p:nvPr>
        </p:nvSpPr>
        <p:spPr>
          <a:xfrm>
            <a:off x="-22237" y="699542"/>
            <a:ext cx="2160240" cy="252028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b="1" dirty="0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ĐÁP ÁN</a:t>
            </a:r>
            <a:endParaRPr lang="zh-CN" altLang="en-US" sz="2800" b="1" dirty="0">
              <a:solidFill>
                <a:srgbClr val="118C3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486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321" y="212292"/>
            <a:ext cx="29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UVN Bach Dang Nang" pitchFamily="18" charset="0"/>
              </a:rPr>
              <a:t>4</a:t>
            </a:r>
            <a:endParaRPr lang="en-US" sz="2800" b="1" dirty="0">
              <a:solidFill>
                <a:prstClr val="black"/>
              </a:solidFill>
              <a:latin typeface="UVN Bach Dang Nang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90550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thái độ tôn trọng đối với lao động nghề nghiệp.</a:t>
            </a:r>
            <a:endParaRPr lang="en-US" sz="24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 14"/>
          <p:cNvSpPr/>
          <p:nvPr/>
        </p:nvSpPr>
        <p:spPr>
          <a:xfrm>
            <a:off x="763436" y="1144657"/>
            <a:ext cx="7560840" cy="3998843"/>
          </a:xfrm>
          <a:prstGeom prst="roundRect">
            <a:avLst>
              <a:gd name="adj" fmla="val 6466"/>
            </a:avLst>
          </a:prstGeom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Mời đại diện nhóm trình bày bài tham luận của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được phổ biến, hướng dẫn ở tiết sinh hoạt lớp và chuẩn bị ở nhà</a:t>
            </a:r>
          </a:p>
        </p:txBody>
      </p:sp>
    </p:spTree>
    <p:extLst>
      <p:ext uri="{BB962C8B-B14F-4D97-AF65-F5344CB8AC3E}">
        <p14:creationId xmlns:p14="http://schemas.microsoft.com/office/powerpoint/2010/main" val="95770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5">
            <a:extLst>
              <a:ext uri="{FF2B5EF4-FFF2-40B4-BE49-F238E27FC236}">
                <a16:creationId xmlns:a16="http://schemas.microsoft.com/office/drawing/2014/main" id="{DBABC08A-F046-9195-7087-AB0707C1D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131590"/>
            <a:ext cx="6480720" cy="2610010"/>
          </a:xfrm>
          <a:prstGeom prst="cloudCallout">
            <a:avLst>
              <a:gd name="adj1" fmla="val -39259"/>
              <a:gd name="adj2" fmla="val 49833"/>
            </a:avLst>
          </a:prstGeom>
          <a:solidFill>
            <a:srgbClr val="ACE834"/>
          </a:solidFill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5">
            <a:extLst>
              <a:ext uri="{FF2B5EF4-FFF2-40B4-BE49-F238E27FC236}">
                <a16:creationId xmlns:a16="http://schemas.microsoft.com/office/drawing/2014/main" id="{DBABC08A-F046-9195-7087-AB0707C1D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131590"/>
            <a:ext cx="6768752" cy="2610010"/>
          </a:xfrm>
          <a:prstGeom prst="cloudCallout">
            <a:avLst>
              <a:gd name="adj1" fmla="val -35612"/>
              <a:gd name="adj2" fmla="val 35819"/>
            </a:avLst>
          </a:prstGeom>
          <a:solidFill>
            <a:srgbClr val="ACE834"/>
          </a:solidFill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bây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321" y="212292"/>
            <a:ext cx="29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UVN Bach Dang Nang" pitchFamily="18" charset="0"/>
              </a:rPr>
              <a:t>5</a:t>
            </a:r>
            <a:endParaRPr lang="en-US" sz="2800" b="1" dirty="0">
              <a:solidFill>
                <a:prstClr val="black"/>
              </a:solidFill>
              <a:latin typeface="UVN Bach Dang Nang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9055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èn luyện sức khỏe, độ bền, tính kiên trì,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chăm chỉ trong công việc:</a:t>
            </a:r>
          </a:p>
        </p:txBody>
      </p:sp>
    </p:spTree>
    <p:extLst>
      <p:ext uri="{BB962C8B-B14F-4D97-AF65-F5344CB8AC3E}">
        <p14:creationId xmlns:p14="http://schemas.microsoft.com/office/powerpoint/2010/main" val="295798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luyện được kĩ năng lập kế hoạch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763662"/>
              </p:ext>
            </p:extLst>
          </p:nvPr>
        </p:nvGraphicFramePr>
        <p:xfrm>
          <a:off x="34320" y="582571"/>
          <a:ext cx="9109679" cy="4607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9368">
                  <a:extLst>
                    <a:ext uri="{9D8B030D-6E8A-4147-A177-3AD203B41FA5}">
                      <a16:colId xmlns:a16="http://schemas.microsoft.com/office/drawing/2014/main" val="3566426177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85629259"/>
                    </a:ext>
                  </a:extLst>
                </a:gridCol>
                <a:gridCol w="1992124">
                  <a:extLst>
                    <a:ext uri="{9D8B030D-6E8A-4147-A177-3AD203B41FA5}">
                      <a16:colId xmlns:a16="http://schemas.microsoft.com/office/drawing/2014/main" val="3049522016"/>
                    </a:ext>
                  </a:extLst>
                </a:gridCol>
                <a:gridCol w="2147827">
                  <a:extLst>
                    <a:ext uri="{9D8B030D-6E8A-4147-A177-3AD203B41FA5}">
                      <a16:colId xmlns:a16="http://schemas.microsoft.com/office/drawing/2014/main" val="1139410389"/>
                    </a:ext>
                  </a:extLst>
                </a:gridCol>
              </a:tblGrid>
              <a:tr h="484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rèn luyện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gian, địa điểm thực hiện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 mong đợi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extLst>
                  <a:ext uri="{0D108BD9-81ED-4DB2-BD59-A6C34878D82A}">
                    <a16:rowId xmlns:a16="http://schemas.microsoft.com/office/drawing/2014/main" val="2902865500"/>
                  </a:ext>
                </a:extLst>
              </a:tr>
              <a:tr h="1907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 luyện sức khỏe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-Lập thời gian biểu cho các hoạt động trong ngày một cách hợp lí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-Nghiêm túc thực hiện theo thời gian biểu đã lập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-Thường xuyên tập TD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-Theo thời gian biểu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-5h-6h hàng ngày tại sân nhà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-Nâng cao thể lực, có sức khỏe dẻo dai để thực hiện tốt các công việc khác nhau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extLst>
                  <a:ext uri="{0D108BD9-81ED-4DB2-BD59-A6C34878D82A}">
                    <a16:rowId xmlns:a16="http://schemas.microsoft.com/office/drawing/2014/main" val="955522943"/>
                  </a:ext>
                </a:extLst>
              </a:tr>
              <a:tr h="1649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 luyện độ bền, tính kiên trì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-Tự lực học bài, làm bài và cố gắng hoàn thành các nhiệm vụ học tập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-Đặt ra mục tiêu cho từng công việc và kiên định thực hiện để đạt được mục tiêu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-Hàng ngày ở nhà, lớp học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 được các mục tiêu đề ra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extLst>
                  <a:ext uri="{0D108BD9-81ED-4DB2-BD59-A6C34878D82A}">
                    <a16:rowId xmlns:a16="http://schemas.microsoft.com/office/drawing/2014/main" val="3262657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76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744" y="-3398"/>
            <a:ext cx="29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UVN Bach Dang Nang" pitchFamily="18" charset="0"/>
              </a:rPr>
              <a:t>6</a:t>
            </a:r>
            <a:endParaRPr lang="en-US" sz="2800" b="1" dirty="0">
              <a:solidFill>
                <a:prstClr val="black"/>
              </a:solidFill>
              <a:latin typeface="UVN Bach Dang Nang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-339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giá việc rèn luyện phẩm chất, năng lực của bản thân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294577"/>
              </p:ext>
            </p:extLst>
          </p:nvPr>
        </p:nvGraphicFramePr>
        <p:xfrm>
          <a:off x="107505" y="507276"/>
          <a:ext cx="9036495" cy="4930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1873">
                  <a:extLst>
                    <a:ext uri="{9D8B030D-6E8A-4147-A177-3AD203B41FA5}">
                      <a16:colId xmlns:a16="http://schemas.microsoft.com/office/drawing/2014/main" val="3566426177"/>
                    </a:ext>
                  </a:extLst>
                </a:gridCol>
                <a:gridCol w="3866758">
                  <a:extLst>
                    <a:ext uri="{9D8B030D-6E8A-4147-A177-3AD203B41FA5}">
                      <a16:colId xmlns:a16="http://schemas.microsoft.com/office/drawing/2014/main" val="185629259"/>
                    </a:ext>
                  </a:extLst>
                </a:gridCol>
                <a:gridCol w="2254739">
                  <a:extLst>
                    <a:ext uri="{9D8B030D-6E8A-4147-A177-3AD203B41FA5}">
                      <a16:colId xmlns:a16="http://schemas.microsoft.com/office/drawing/2014/main" val="3049522016"/>
                    </a:ext>
                  </a:extLst>
                </a:gridCol>
                <a:gridCol w="1093125">
                  <a:extLst>
                    <a:ext uri="{9D8B030D-6E8A-4147-A177-3AD203B41FA5}">
                      <a16:colId xmlns:a16="http://schemas.microsoft.com/office/drawing/2014/main" val="1139410389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 phẩm chất năng lực đã rèn luyện được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 rèn luyện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 quả đạt được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 đánh giá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extLst>
                  <a:ext uri="{0D108BD9-81ED-4DB2-BD59-A6C34878D82A}">
                    <a16:rowId xmlns:a16="http://schemas.microsoft.com/office/drawing/2014/main" val="2902865500"/>
                  </a:ext>
                </a:extLst>
              </a:tr>
              <a:tr h="1907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 chất, trách nhiệm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Luôn hoàn thành nhiệm vụ được giao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Xây dựng và thực hiện chế độ học tập và sinh hoạt hợp lí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Tích cực tham gia các hoạt động tập thể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Luôn giúp đỡ người khác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Rèn luyện được thói quen sống có trách nhiệm với bản thân, với mọi người và các hoạt động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extLst>
                  <a:ext uri="{0D108BD9-81ED-4DB2-BD59-A6C34878D82A}">
                    <a16:rowId xmlns:a16="http://schemas.microsoft.com/office/drawing/2014/main" val="955522943"/>
                  </a:ext>
                </a:extLst>
              </a:tr>
              <a:tr h="1649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Năng lực tự học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Tự đặt mục tiêu học tập để nỗ lực phấn đấu thực hiện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Biết lập và thực hiện kế hoạch học tập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Nhận ra và điều chỉnh được những sai sót, hạn chế của bản thân trong học tập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Phát triển khả năng tự học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extLst>
                  <a:ext uri="{0D108BD9-81ED-4DB2-BD59-A6C34878D82A}">
                    <a16:rowId xmlns:a16="http://schemas.microsoft.com/office/drawing/2014/main" val="3262657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08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321" y="212292"/>
            <a:ext cx="29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UVN Bach Dang Nang" pitchFamily="18" charset="0"/>
              </a:rPr>
              <a:t>7</a:t>
            </a:r>
            <a:endParaRPr lang="en-US" sz="2800" b="1" dirty="0">
              <a:solidFill>
                <a:prstClr val="black"/>
              </a:solidFill>
              <a:latin typeface="UVN Bach Dang Nang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58403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kế hoạch học tập hướng nghiệp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063472"/>
              </p:ext>
            </p:extLst>
          </p:nvPr>
        </p:nvGraphicFramePr>
        <p:xfrm>
          <a:off x="107504" y="1203598"/>
          <a:ext cx="9036496" cy="2391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2590">
                  <a:extLst>
                    <a:ext uri="{9D8B030D-6E8A-4147-A177-3AD203B41FA5}">
                      <a16:colId xmlns:a16="http://schemas.microsoft.com/office/drawing/2014/main" val="3566426177"/>
                    </a:ext>
                  </a:extLst>
                </a:gridCol>
                <a:gridCol w="4062278">
                  <a:extLst>
                    <a:ext uri="{9D8B030D-6E8A-4147-A177-3AD203B41FA5}">
                      <a16:colId xmlns:a16="http://schemas.microsoft.com/office/drawing/2014/main" val="185629259"/>
                    </a:ext>
                  </a:extLst>
                </a:gridCol>
                <a:gridCol w="2901628">
                  <a:extLst>
                    <a:ext uri="{9D8B030D-6E8A-4147-A177-3AD203B41FA5}">
                      <a16:colId xmlns:a16="http://schemas.microsoft.com/office/drawing/2014/main" val="3049522016"/>
                    </a:ext>
                  </a:extLst>
                </a:gridCol>
              </a:tblGrid>
              <a:tr h="484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 tiêu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Biện pháp thực hiện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 gian thực hiện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extLst>
                  <a:ext uri="{0D108BD9-81ED-4DB2-BD59-A6C34878D82A}">
                    <a16:rowId xmlns:a16="http://schemas.microsoft.com/office/drawing/2014/main" val="2902865500"/>
                  </a:ext>
                </a:extLst>
              </a:tr>
              <a:tr h="1907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Nâng cao kết quả học tập môn ngữ văn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Tham gia câu lạc bộ ngữ văn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Dành thời gian thích hợp để luyện tập viết văn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Trao đổi về phương pháp học tập môn học với những bạn có kết quả học môn ngữ văn tốt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học kì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58" marR="52058" marT="0" marB="0"/>
                </a:tc>
                <a:extLst>
                  <a:ext uri="{0D108BD9-81ED-4DB2-BD59-A6C34878D82A}">
                    <a16:rowId xmlns:a16="http://schemas.microsoft.com/office/drawing/2014/main" val="95552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9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535" y="-181039"/>
            <a:ext cx="1776609" cy="88663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37684" y="-1470103"/>
            <a:ext cx="4078202" cy="9153568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95536" y="1554309"/>
            <a:ext cx="8064896" cy="1675956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LUYỆN, HỌC TẬP THEO ĐỊNH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</a:t>
            </a: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MH_Other_2"/>
          <p:cNvSpPr/>
          <p:nvPr>
            <p:custDataLst>
              <p:tags r:id="rId1"/>
            </p:custDataLst>
          </p:nvPr>
        </p:nvSpPr>
        <p:spPr>
          <a:xfrm>
            <a:off x="2123728" y="93757"/>
            <a:ext cx="3816424" cy="132470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 </a:t>
            </a:r>
            <a:r>
              <a:rPr lang="en-US" altLang="zh-CN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34</a:t>
            </a:r>
            <a:endParaRPr lang="zh-CN" altLang="en-US" sz="3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81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535" y="-181039"/>
            <a:ext cx="1776609" cy="88663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13648" y="-1471244"/>
            <a:ext cx="4075920" cy="91535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2560" y="63160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HOẠT ĐỘNG: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312" y="1791129"/>
            <a:ext cx="849694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THCS.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440" y="3440937"/>
            <a:ext cx="849694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H_Other_2"/>
          <p:cNvSpPr/>
          <p:nvPr>
            <p:custDataLst>
              <p:tags r:id="rId1"/>
            </p:custDataLst>
          </p:nvPr>
        </p:nvSpPr>
        <p:spPr>
          <a:xfrm>
            <a:off x="2742596" y="467836"/>
            <a:ext cx="3384376" cy="133321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b="1" dirty="0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GV </a:t>
            </a:r>
            <a:r>
              <a:rPr lang="en-US" altLang="zh-CN" sz="2800" b="1" dirty="0" err="1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yêu</a:t>
            </a:r>
            <a:r>
              <a:rPr lang="en-US" altLang="zh-CN" sz="2800" b="1" dirty="0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cầu</a:t>
            </a:r>
            <a:r>
              <a:rPr lang="en-US" altLang="zh-CN" sz="2800" b="1" dirty="0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hs</a:t>
            </a:r>
            <a:r>
              <a:rPr lang="en-US" altLang="zh-CN" sz="2800" b="1" dirty="0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2800" b="1" dirty="0">
              <a:solidFill>
                <a:srgbClr val="118C3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25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535" y="-181039"/>
            <a:ext cx="1776609" cy="88663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37684" y="-1470103"/>
            <a:ext cx="4078202" cy="9153568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539552" y="1635646"/>
            <a:ext cx="7992888" cy="2035996"/>
          </a:xfrm>
          <a:prstGeom prst="roundRect">
            <a:avLst>
              <a:gd name="adj" fmla="val 6466"/>
            </a:avLst>
          </a:prstGeom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500" b="1" dirty="0" smtClean="0">
                <a:latin typeface="UVN Bach Dang Nang" pitchFamily="18" charset="0"/>
              </a:rPr>
              <a:t>NGHE BÀI HÁT: </a:t>
            </a:r>
          </a:p>
          <a:p>
            <a:pPr algn="ctr"/>
            <a:r>
              <a:rPr lang="en-US" altLang="zh-CN" sz="3500" b="1" i="1" dirty="0" smtClean="0">
                <a:latin typeface="UVN Bach Dang Nang" pitchFamily="18" charset="0"/>
              </a:rPr>
              <a:t>“ </a:t>
            </a:r>
            <a:r>
              <a:rPr lang="en-US" altLang="zh-CN" sz="3500" b="1" i="1" dirty="0" smtClean="0">
                <a:latin typeface="UVN Bach Dang Nang" pitchFamily="18" charset="0"/>
              </a:rPr>
              <a:t>Em làm bác sỹ” </a:t>
            </a:r>
            <a:r>
              <a:rPr lang="en-US" altLang="zh-CN" sz="3500" b="1" dirty="0" smtClean="0">
                <a:latin typeface="UVN Bach Dang Nang" pitchFamily="18" charset="0"/>
              </a:rPr>
              <a:t>( </a:t>
            </a:r>
            <a:r>
              <a:rPr lang="en-US" altLang="zh-CN" sz="3500" b="1" dirty="0" smtClean="0">
                <a:latin typeface="UVN Bach Dang Nang" pitchFamily="18" charset="0"/>
              </a:rPr>
              <a:t>Cao Phi Long, Viên Châu)</a:t>
            </a:r>
            <a:endParaRPr lang="zh-CN" altLang="en-US" sz="3500" b="1" dirty="0">
              <a:latin typeface="UVN Bach Dang Nang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53247" y="411510"/>
            <a:ext cx="4687485" cy="1121826"/>
            <a:chOff x="2375335" y="607879"/>
            <a:chExt cx="4687485" cy="1121826"/>
          </a:xfrm>
        </p:grpSpPr>
        <p:sp>
          <p:nvSpPr>
            <p:cNvPr id="47" name="MH_Other_2"/>
            <p:cNvSpPr/>
            <p:nvPr>
              <p:custDataLst>
                <p:tags r:id="rId2"/>
              </p:custDataLst>
            </p:nvPr>
          </p:nvSpPr>
          <p:spPr>
            <a:xfrm>
              <a:off x="2375335" y="607879"/>
              <a:ext cx="1121826" cy="1121826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4500" b="1" dirty="0" smtClean="0">
                  <a:solidFill>
                    <a:srgbClr val="118C3B"/>
                  </a:solidFill>
                  <a:latin typeface="UVN Bach Dang Nang" pitchFamily="18" charset="0"/>
                  <a:cs typeface="+mn-ea"/>
                  <a:sym typeface="+mn-lt"/>
                </a:rPr>
                <a:t>M</a:t>
              </a:r>
              <a:endParaRPr lang="zh-CN" altLang="en-US" sz="4500" b="1" dirty="0">
                <a:solidFill>
                  <a:srgbClr val="118C3B"/>
                </a:solidFill>
                <a:latin typeface="UVN Bach Dang Nang" pitchFamily="18" charset="0"/>
                <a:cs typeface="+mn-ea"/>
                <a:sym typeface="+mn-lt"/>
              </a:endParaRPr>
            </a:p>
          </p:txBody>
        </p:sp>
        <p:sp>
          <p:nvSpPr>
            <p:cNvPr id="61" name="MH_Other_2"/>
            <p:cNvSpPr/>
            <p:nvPr>
              <p:custDataLst>
                <p:tags r:id="rId3"/>
              </p:custDataLst>
            </p:nvPr>
          </p:nvSpPr>
          <p:spPr>
            <a:xfrm>
              <a:off x="3563888" y="607879"/>
              <a:ext cx="1121826" cy="1121826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4500" b="1" dirty="0" smtClean="0">
                  <a:solidFill>
                    <a:srgbClr val="118C3B"/>
                  </a:solidFill>
                  <a:latin typeface="UVN Bach Dang Nang" pitchFamily="18" charset="0"/>
                  <a:cs typeface="+mn-ea"/>
                  <a:sym typeface="+mn-lt"/>
                </a:rPr>
                <a:t>Ở</a:t>
              </a:r>
              <a:endParaRPr lang="zh-CN" altLang="en-US" sz="4500" b="1" dirty="0">
                <a:solidFill>
                  <a:srgbClr val="118C3B"/>
                </a:solidFill>
                <a:latin typeface="UVN Bach Dang Nang" pitchFamily="18" charset="0"/>
                <a:cs typeface="+mn-ea"/>
                <a:sym typeface="+mn-lt"/>
              </a:endParaRPr>
            </a:p>
          </p:txBody>
        </p:sp>
        <p:sp>
          <p:nvSpPr>
            <p:cNvPr id="64" name="MH_Other_2"/>
            <p:cNvSpPr/>
            <p:nvPr>
              <p:custDataLst>
                <p:tags r:id="rId4"/>
              </p:custDataLst>
            </p:nvPr>
          </p:nvSpPr>
          <p:spPr>
            <a:xfrm>
              <a:off x="4752441" y="607879"/>
              <a:ext cx="1121826" cy="1121826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4500" b="1" dirty="0">
                  <a:solidFill>
                    <a:srgbClr val="118C3B"/>
                  </a:solidFill>
                  <a:latin typeface="UVN Bach Dang Nang" pitchFamily="18" charset="0"/>
                  <a:cs typeface="+mn-ea"/>
                  <a:sym typeface="+mn-lt"/>
                </a:rPr>
                <a:t>Đ</a:t>
              </a:r>
              <a:endParaRPr lang="zh-CN" altLang="en-US" sz="4500" b="1" dirty="0">
                <a:solidFill>
                  <a:srgbClr val="118C3B"/>
                </a:solidFill>
                <a:latin typeface="UVN Bach Dang Nang" pitchFamily="18" charset="0"/>
                <a:cs typeface="+mn-ea"/>
                <a:sym typeface="+mn-lt"/>
              </a:endParaRPr>
            </a:p>
          </p:txBody>
        </p:sp>
        <p:sp>
          <p:nvSpPr>
            <p:cNvPr id="70" name="MH_Other_2"/>
            <p:cNvSpPr/>
            <p:nvPr>
              <p:custDataLst>
                <p:tags r:id="rId5"/>
              </p:custDataLst>
            </p:nvPr>
          </p:nvSpPr>
          <p:spPr>
            <a:xfrm>
              <a:off x="5940994" y="607879"/>
              <a:ext cx="1121826" cy="1121826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4500" b="1" dirty="0" smtClean="0">
                  <a:solidFill>
                    <a:srgbClr val="118C3B"/>
                  </a:solidFill>
                  <a:latin typeface="UVN Bach Dang Nang" pitchFamily="18" charset="0"/>
                  <a:cs typeface="+mn-ea"/>
                  <a:sym typeface="+mn-lt"/>
                </a:rPr>
                <a:t>Ầ</a:t>
              </a:r>
              <a:endParaRPr lang="zh-CN" altLang="en-US" sz="4500" b="1" dirty="0">
                <a:solidFill>
                  <a:srgbClr val="118C3B"/>
                </a:solidFill>
                <a:latin typeface="UVN Bach Dang Nang" pitchFamily="18" charset="0"/>
                <a:cs typeface="+mn-ea"/>
                <a:sym typeface="+mn-lt"/>
              </a:endParaRPr>
            </a:p>
          </p:txBody>
        </p:sp>
      </p:grpSp>
      <p:sp>
        <p:nvSpPr>
          <p:cNvPr id="11" name="MH_Other_2"/>
          <p:cNvSpPr/>
          <p:nvPr>
            <p:custDataLst>
              <p:tags r:id="rId1"/>
            </p:custDataLst>
          </p:nvPr>
        </p:nvSpPr>
        <p:spPr>
          <a:xfrm>
            <a:off x="6340732" y="443258"/>
            <a:ext cx="1121826" cy="112182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500" b="1" dirty="0" smtClean="0">
                <a:solidFill>
                  <a:srgbClr val="118C3B"/>
                </a:solidFill>
                <a:latin typeface="UVN Bach Dang Nang" pitchFamily="18" charset="0"/>
                <a:cs typeface="+mn-ea"/>
                <a:sym typeface="+mn-lt"/>
              </a:rPr>
              <a:t>U</a:t>
            </a:r>
            <a:endParaRPr lang="zh-CN" altLang="en-US" sz="4500" b="1" dirty="0">
              <a:solidFill>
                <a:srgbClr val="118C3B"/>
              </a:solidFill>
              <a:latin typeface="UVN Bach Dang Nang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958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37684" y="-1470103"/>
            <a:ext cx="4078202" cy="91535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535" y="-181039"/>
            <a:ext cx="1776609" cy="8866367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138003" y="167988"/>
            <a:ext cx="6722488" cy="1401535"/>
          </a:xfrm>
          <a:prstGeom prst="roundRect">
            <a:avLst/>
          </a:prstGeom>
          <a:solidFill>
            <a:srgbClr val="118C3B"/>
          </a:solidFill>
          <a:ln w="12700">
            <a:solidFill>
              <a:schemeClr val="bg1">
                <a:lumMod val="85000"/>
              </a:schemeClr>
            </a:solidFill>
          </a:ln>
          <a:effectLst>
            <a:innerShdw blurRad="127000" dist="50800" dir="18900000">
              <a:prstClr val="black">
                <a:alpha val="2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2169992" y="1725550"/>
            <a:ext cx="6794496" cy="1322691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bg1">
                <a:lumMod val="85000"/>
              </a:schemeClr>
            </a:solidFill>
          </a:ln>
          <a:effectLst>
            <a:innerShdw blurRad="127000" dist="50800" dir="18900000">
              <a:prstClr val="black">
                <a:alpha val="2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altLang="zh-CN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zh-C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zh-C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zh-C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zh-C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2169992" y="3207813"/>
            <a:ext cx="6794496" cy="1932637"/>
          </a:xfrm>
          <a:prstGeom prst="roundRect">
            <a:avLst/>
          </a:prstGeom>
          <a:solidFill>
            <a:srgbClr val="118C3B"/>
          </a:solidFill>
          <a:ln w="12700">
            <a:solidFill>
              <a:schemeClr val="bg1">
                <a:lumMod val="85000"/>
              </a:schemeClr>
            </a:solidFill>
          </a:ln>
          <a:effectLst>
            <a:innerShdw blurRad="127000" dist="50800" dir="18900000">
              <a:prstClr val="black">
                <a:alpha val="2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em, để trở thành một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sỹ cần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tốt những môn học nào?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H_Other_2"/>
          <p:cNvSpPr/>
          <p:nvPr>
            <p:custDataLst>
              <p:tags r:id="rId1"/>
            </p:custDataLst>
          </p:nvPr>
        </p:nvSpPr>
        <p:spPr>
          <a:xfrm>
            <a:off x="-22237" y="1491630"/>
            <a:ext cx="2160240" cy="137871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b="1" dirty="0" err="1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Trả</a:t>
            </a:r>
            <a:r>
              <a:rPr lang="en-US" altLang="zh-CN" sz="3200" b="1" dirty="0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3200" b="1" dirty="0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200" b="1" dirty="0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3200" b="1" dirty="0">
              <a:solidFill>
                <a:srgbClr val="118C3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19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628" y="230341"/>
            <a:ext cx="29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UVN Bach Dang Nang" pitchFamily="18" charset="0"/>
              </a:rPr>
              <a:t>1</a:t>
            </a:r>
            <a:endParaRPr lang="en-US" sz="2800" b="1" dirty="0">
              <a:latin typeface="UVN Bach Dang Nang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9055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sẻ những việc làm để rèn luyện sức khỏe, độ bền, tính kiên trì, sự chăm chỉ trong công 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007153" y="328883"/>
            <a:ext cx="5577977" cy="340422"/>
            <a:chOff x="366264" y="2693948"/>
            <a:chExt cx="8503266" cy="340422"/>
          </a:xfrm>
          <a:solidFill>
            <a:schemeClr val="bg1">
              <a:lumMod val="85000"/>
            </a:schemeClr>
          </a:solidFill>
        </p:grpSpPr>
        <p:sp>
          <p:nvSpPr>
            <p:cNvPr id="25" name="矩形 24"/>
            <p:cNvSpPr/>
            <p:nvPr/>
          </p:nvSpPr>
          <p:spPr>
            <a:xfrm>
              <a:off x="8536311" y="2798477"/>
              <a:ext cx="39157" cy="131361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66264" y="2693948"/>
              <a:ext cx="8503266" cy="340422"/>
              <a:chOff x="623889" y="3209929"/>
              <a:chExt cx="10944224" cy="438144"/>
            </a:xfrm>
            <a:grpFill/>
          </p:grpSpPr>
          <p:sp>
            <p:nvSpPr>
              <p:cNvPr id="27" name="矩形 26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0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5536" y="1097979"/>
            <a:ext cx="4248472" cy="201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285750" lvl="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tập</a:t>
            </a:r>
          </a:p>
          <a:p>
            <a:pPr marL="285750" lvl="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Chơi 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thể thao</a:t>
            </a:r>
          </a:p>
          <a:p>
            <a:pPr marL="285750" lvl="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Nấu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ăn</a:t>
            </a:r>
            <a:endParaRPr lang="en-US" altLang="zh-CN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marL="285750" lvl="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Trồng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trọt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sóc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cây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cối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8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0124" y="3010830"/>
            <a:ext cx="4432036" cy="200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285750" lvl="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Nói</a:t>
            </a:r>
            <a:r>
              <a:rPr lang="en-US" altLang="zh-C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chuyện</a:t>
            </a:r>
            <a:r>
              <a:rPr lang="en-US" altLang="zh-C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giao</a:t>
            </a:r>
            <a:r>
              <a:rPr lang="en-US" altLang="zh-C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tiếp</a:t>
            </a:r>
            <a:endParaRPr lang="en-US" altLang="zh-CN" sz="24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marL="285750" lvl="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Ve</a:t>
            </a:r>
            <a:r>
              <a:rPr lang="en-US" altLang="zh-C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̃ </a:t>
            </a:r>
            <a:r>
              <a:rPr lang="en-US" altLang="zh-CN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tranh</a:t>
            </a:r>
            <a:endParaRPr lang="en-US" altLang="zh-CN" sz="24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marL="285750" lvl="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Ca </a:t>
            </a:r>
            <a:r>
              <a:rPr lang="en-US" altLang="zh-CN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hát</a:t>
            </a:r>
            <a:endParaRPr lang="en-US" altLang="zh-CN" sz="24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marL="285750" lvl="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Viết</a:t>
            </a:r>
            <a:r>
              <a:rPr lang="en-US" altLang="zh-C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endParaRPr lang="en-US" altLang="zh-CN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1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92080" y="3115362"/>
            <a:ext cx="27363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285750" lvl="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Thết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kê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́ </a:t>
            </a:r>
            <a:r>
              <a:rPr lang="en-US" altLang="zh-CN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quần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áo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đô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̀ </a:t>
            </a:r>
            <a:r>
              <a:rPr lang="en-US" altLang="zh-CN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chơi</a:t>
            </a:r>
            <a:endParaRPr lang="en-US" altLang="zh-CN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marL="285750" lvl="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…….</a:t>
            </a:r>
          </a:p>
          <a:p>
            <a:pPr marL="285750" lvl="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altLang="zh-CN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80124" y="84997"/>
            <a:ext cx="742382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hững việc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để rèn luyện sức khỏe,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bền, tính kiên trì, sự chăm chỉ trong công 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8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8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971600" y="0"/>
            <a:ext cx="786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 và xác định yêu cầu về phẩm chất, năng lực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lao động trong xã hội hiện tại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6527" y="2674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118C3B"/>
              </a:solidFill>
              <a:latin typeface="UVN Bach Dang Nang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8793" y="901390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Có trách nhiệm cao trong công việc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0990" y="1294948"/>
            <a:ext cx="8170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Luôn tuân thủ nghiêm túc các nội quy, quy định trong lao động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1540" y="1778172"/>
            <a:ext cx="7955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Kiên trì, chăm chỉ chịu khó, ham học hỏi và tự tin thể hiện bản thân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0952" y="2507392"/>
            <a:ext cx="6535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chuyên môn sâu rộng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1258" y="2993665"/>
            <a:ext cx="8145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hợp tác, làm việc nhóm. Kĩ năng đề xuất giải pháp và thực hiện giải pháp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51854" y="3792187"/>
            <a:ext cx="7708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Thường xuyên cập nhật kiến thức. Kĩ năng mới để đáp ứng yêu cầu công việc</a:t>
            </a:r>
          </a:p>
        </p:txBody>
      </p:sp>
    </p:spTree>
    <p:extLst>
      <p:ext uri="{BB962C8B-B14F-4D97-AF65-F5344CB8AC3E}">
        <p14:creationId xmlns:p14="http://schemas.microsoft.com/office/powerpoint/2010/main" val="311640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971600" y="0"/>
            <a:ext cx="786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làm để rèn luyện sức khỏe, độ bền, tính kiên trì, sự chăm chỉ trong công 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527" y="2674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118C3B"/>
              </a:solidFill>
              <a:latin typeface="UVN Bach Dang Nang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7405" y="950173"/>
            <a:ext cx="7955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Tham gia các hoạt động tập thể, hoạt động trải nghiệm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7404" y="1556709"/>
            <a:ext cx="7372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Hợp tác, giao tiếp với các bạn trong học tập, công việc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1258" y="2120166"/>
            <a:ext cx="6741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Tự giác học tập, lao động ở trường lớp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7404" y="2570434"/>
            <a:ext cx="7376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Chia công việc thành từng phần, cố gắng thực hiện hết từng phần để hoàn thành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92590" y="3520393"/>
            <a:ext cx="6299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Tập trung vào công việc của chính mình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2591" y="4155926"/>
            <a:ext cx="6299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Cố gắng tìm mọi cách để vượt qua khó khăn</a:t>
            </a:r>
          </a:p>
        </p:txBody>
      </p:sp>
    </p:spTree>
    <p:extLst>
      <p:ext uri="{BB962C8B-B14F-4D97-AF65-F5344CB8AC3E}">
        <p14:creationId xmlns:p14="http://schemas.microsoft.com/office/powerpoint/2010/main" val="417284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321" y="212292"/>
            <a:ext cx="29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UVN Bach Dang Nang" pitchFamily="18" charset="0"/>
              </a:rPr>
              <a:t>3</a:t>
            </a:r>
            <a:endParaRPr lang="en-US" sz="2800" b="1" dirty="0">
              <a:solidFill>
                <a:prstClr val="black"/>
              </a:solidFill>
              <a:latin typeface="UVN Bach Dang Nang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9055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sẻ được hiểu biết của bản thân về các môn học có liên quan đến hướng nghiệp.</a:t>
            </a: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DBABC08A-F046-9195-7087-AB0707C1D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491631"/>
            <a:ext cx="6480720" cy="2610010"/>
          </a:xfrm>
          <a:prstGeom prst="cloudCallout">
            <a:avLst>
              <a:gd name="adj1" fmla="val -39259"/>
              <a:gd name="adj2" fmla="val 49833"/>
            </a:avLst>
          </a:prstGeom>
          <a:solidFill>
            <a:srgbClr val="ACE834"/>
          </a:solidFill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em ở cấp THPT có những môn học nào liên quan đến định hướng nghề nghiệp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Em thích môn học nào? Không thích môn học nào? Vì sao?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0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1_Office 主题​​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118C3B"/>
      </a:accent1>
      <a:accent2>
        <a:srgbClr val="92D050"/>
      </a:accent2>
      <a:accent3>
        <a:srgbClr val="00A44A"/>
      </a:accent3>
      <a:accent4>
        <a:srgbClr val="FFC000"/>
      </a:accent4>
      <a:accent5>
        <a:srgbClr val="9CC815"/>
      </a:accent5>
      <a:accent6>
        <a:srgbClr val="FF0000"/>
      </a:accent6>
      <a:hlink>
        <a:srgbClr val="1D55C5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2506</TotalTime>
  <Words>1435</Words>
  <PresentationFormat>On-screen Show (16:9)</PresentationFormat>
  <Paragraphs>183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SimSun</vt:lpstr>
      <vt:lpstr>Arial</vt:lpstr>
      <vt:lpstr>Calibri</vt:lpstr>
      <vt:lpstr>Times New Roman</vt:lpstr>
      <vt:lpstr>UVN Bach Dang Nang</vt:lpstr>
      <vt:lpstr>Wingdings</vt:lpstr>
      <vt:lpstr>阿里巴巴普惠体 H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2016-03-10T07:57:08Z</dcterms:created>
  <dcterms:modified xsi:type="dcterms:W3CDTF">2023-08-15T11:17:02Z</dcterms:modified>
</cp:coreProperties>
</file>