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1" r:id="rId2"/>
    <p:sldId id="500" r:id="rId3"/>
    <p:sldId id="502" r:id="rId4"/>
    <p:sldId id="495" r:id="rId5"/>
    <p:sldId id="504" r:id="rId6"/>
    <p:sldId id="503" r:id="rId7"/>
    <p:sldId id="505" r:id="rId8"/>
    <p:sldId id="506" r:id="rId9"/>
    <p:sldId id="507" r:id="rId10"/>
    <p:sldId id="509" r:id="rId11"/>
    <p:sldId id="508" r:id="rId12"/>
    <p:sldId id="510" r:id="rId13"/>
    <p:sldId id="511" r:id="rId14"/>
    <p:sldId id="512" r:id="rId15"/>
    <p:sldId id="513" r:id="rId16"/>
    <p:sldId id="515" r:id="rId17"/>
    <p:sldId id="514" r:id="rId18"/>
    <p:sldId id="517" r:id="rId19"/>
    <p:sldId id="518" r:id="rId20"/>
    <p:sldId id="516" r:id="rId21"/>
    <p:sldId id="519" r:id="rId22"/>
    <p:sldId id="520" r:id="rId23"/>
    <p:sldId id="26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87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79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4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79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3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09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83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sv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7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7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7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2999" y="156312"/>
            <a:ext cx="5023252" cy="815117"/>
            <a:chOff x="-488047" y="164871"/>
            <a:chExt cx="5023252" cy="815117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2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88047" y="164871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blipFill>
                <a:blip r:embed="rId5"/>
                <a:stretch>
                  <a:fillRect l="-1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37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2999" y="156312"/>
            <a:ext cx="5023252" cy="815117"/>
            <a:chOff x="-488047" y="164871"/>
            <a:chExt cx="5023252" cy="815117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2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88047" y="164871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blipFill>
                <a:blip r:embed="rId5"/>
                <a:stretch>
                  <a:fillRect l="-84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100" dirty="0"/>
                  <a:t>Cho tam </a:t>
                </a:r>
                <a:r>
                  <a:rPr lang="en-US" sz="2100" dirty="0" err="1"/>
                  <a:t>giác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(7;3;3),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(1;2;4),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(2;3;5)</m:t>
                    </m:r>
                  </m:oMath>
                </a14:m>
                <a:r>
                  <a:rPr lang="en-US" sz="2100" dirty="0"/>
                  <a:t>.</a:t>
                </a:r>
                <a:br>
                  <a:rPr lang="en-US" sz="2100" dirty="0"/>
                </a:br>
                <a:r>
                  <a:rPr lang="en-US" sz="2100" dirty="0"/>
                  <a:t>a) </a:t>
                </a:r>
                <a:r>
                  <a:rPr lang="en-US" sz="2100" dirty="0" err="1"/>
                  <a:t>Tìm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toạ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độ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điểm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đường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cao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kẻ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từ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tam </a:t>
                </a:r>
                <a:r>
                  <a:rPr lang="en-US" sz="2100" dirty="0" err="1"/>
                  <a:t>giác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100" dirty="0"/>
                  <a:t>.</a:t>
                </a:r>
                <a:br>
                  <a:rPr lang="en-US" sz="2100" dirty="0"/>
                </a:br>
                <a:r>
                  <a:rPr lang="en-US" sz="2100" dirty="0"/>
                  <a:t>b) </a:t>
                </a:r>
                <a:r>
                  <a:rPr lang="en-US" sz="2100" dirty="0" err="1"/>
                  <a:t>Tìm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độ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dài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cạnh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và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100" dirty="0"/>
                  <a:t>.			c) </a:t>
                </a:r>
                <a:r>
                  <a:rPr lang="en-US" sz="2100" dirty="0" err="1"/>
                  <a:t>Tính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góc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endParaRPr lang="en-US" sz="2100" dirty="0"/>
              </a:p>
              <a:p>
                <a:pPr>
                  <a:lnSpc>
                    <a:spcPct val="150000"/>
                  </a:lnSpc>
                </a:pPr>
                <a:r>
                  <a:rPr lang="en-US" sz="2100" dirty="0"/>
                  <a:t>a) Ta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=(1;1;1)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/>
                  <a:t>Gọi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đường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cao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tam </a:t>
                </a:r>
                <a:r>
                  <a:rPr lang="en-US" sz="2100" dirty="0" err="1"/>
                  <a:t>giác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kẻ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từ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/>
                  <a:t>Suy</a:t>
                </a:r>
                <a:r>
                  <a:rPr lang="en-US" sz="21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1;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2;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cùng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100" dirty="0"/>
                  <a:t>, do </a:t>
                </a:r>
                <a:r>
                  <a:rPr lang="en-US" sz="2100" dirty="0" err="1"/>
                  <a:t>đó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1=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4=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100" dirty="0"/>
                  <a:t>, </a:t>
                </a:r>
                <a:r>
                  <a:rPr lang="en-US" sz="2100" dirty="0" err="1"/>
                  <a:t>suy</a:t>
                </a:r>
                <a:r>
                  <a:rPr lang="en-US" sz="2100" dirty="0"/>
                  <a:t> ra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;2+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;4+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.</a:t>
                </a:r>
                <a:br>
                  <a:rPr lang="en-US" sz="2200" dirty="0"/>
                </a:br>
                <a:endParaRPr lang="fr-FR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06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6;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6+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+1=0⇔3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=6⇔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(3;4;6)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6;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1;1);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5;0;2)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m:rPr>
                          <m:nor/>
                        </m:rPr>
                        <a:rPr lang="en-US" sz="2400"/>
                        <m:t>.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30+0+2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38</m:t>
                            </m:r>
                          </m:e>
                        </m:ra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38⋅29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≈15,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300" dirty="0"/>
                  <a:t>Một </a:t>
                </a:r>
                <a:r>
                  <a:rPr lang="en-US" sz="2300" dirty="0" err="1"/>
                  <a:t>chậu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cây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đặt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giá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đỡ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bốn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điểm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đặt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các</a:t>
                </a:r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điểm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chạm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mặt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bốn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lần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lượt</a:t>
                </a:r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−20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3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300" dirty="0"/>
                  <a:t> (</a:t>
                </a:r>
                <a:r>
                  <a:rPr lang="en-US" sz="2300" dirty="0" err="1"/>
                  <a:t>đơn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vị</a:t>
                </a:r>
                <a:r>
                  <a:rPr lang="en-US" sz="2300" dirty="0"/>
                  <a:t> cm). Cho </a:t>
                </a:r>
                <a:r>
                  <a:rPr lang="en-US" sz="2300" dirty="0" err="1"/>
                  <a:t>biết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trọng</a:t>
                </a:r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lực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dụng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chậu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cây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lớn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nor/>
                      </m:rPr>
                      <a:rPr lang="en-US" sz="2300" i="1"/>
                      <m:t> </m:t>
                    </m:r>
                    <m:r>
                      <m:rPr>
                        <m:nor/>
                      </m:rPr>
                      <a:rPr lang="en-US" sz="2300"/>
                      <m:t>N</m:t>
                    </m:r>
                  </m:oMath>
                </a14:m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và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thành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bốn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lực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lớn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bằng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nhau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như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Hình</a:t>
                </a:r>
                <a:r>
                  <a:rPr lang="en-US" sz="2300" dirty="0"/>
                  <a:t> 4 . </a:t>
                </a:r>
                <a:r>
                  <a:rPr lang="en-US" sz="2300" dirty="0" err="1"/>
                  <a:t>Tìm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tọa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nói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(</a:t>
                </a:r>
                <a:r>
                  <a:rPr lang="en-US" sz="2300" dirty="0" err="1"/>
                  <a:t>mỗi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centimét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biểu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diễn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300" i="1"/>
                      <m:t> </m:t>
                    </m:r>
                    <m:r>
                      <m:rPr>
                        <m:nor/>
                      </m:rPr>
                      <a:rPr lang="en-US" sz="2300"/>
                      <m:t>N</m:t>
                    </m:r>
                  </m:oMath>
                </a14:m>
                <a:r>
                  <a:rPr lang="en-US" sz="2300" dirty="0"/>
                  <a:t> 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785BA7-6393-46A2-B9AE-2C56726D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590" y="983456"/>
            <a:ext cx="3844817" cy="39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chéo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285517-589F-4FF1-A5B5-B61A0C9EFA0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4" y="888536"/>
            <a:ext cx="3811295" cy="27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suy</a:t>
                </a:r>
                <a:r>
                  <a:rPr lang="en-US" sz="2200" dirty="0"/>
                  <a:t> ra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=20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/>
                  <a:t>. Do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đều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đầu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cuối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cũng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đều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trọng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chậu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cây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suy</a:t>
                </a:r>
                <a:r>
                  <a:rPr lang="en-US" sz="2200" dirty="0"/>
                  <a:t>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5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r>
                  <a:rPr lang="en-US" dirty="0"/>
                  <a:t> 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Do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suy</a:t>
                </a:r>
                <a:r>
                  <a:rPr lang="en-US" sz="2200" dirty="0"/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Chứng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, ta </a:t>
                </a:r>
                <a:r>
                  <a:rPr lang="en-US" sz="2200" dirty="0" err="1"/>
                  <a:t>cũng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6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47482" y="-42153"/>
            <a:ext cx="5367055" cy="874665"/>
            <a:chOff x="3143887" y="1060440"/>
            <a:chExt cx="3666346" cy="105914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4084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143887" y="106044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60584" y="882430"/>
            <a:ext cx="11663114" cy="588734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Cho tam </a:t>
            </a:r>
            <a:r>
              <a:rPr lang="en-US" sz="2400" dirty="0" err="1"/>
              <a:t>giác</a:t>
            </a:r>
            <a:r>
              <a:rPr lang="en-US" sz="2400" dirty="0"/>
              <a:t> MNP </a:t>
            </a:r>
            <a:r>
              <a:rPr lang="en-US" sz="2400" dirty="0" err="1"/>
              <a:t>có</a:t>
            </a:r>
            <a:r>
              <a:rPr lang="en-US" sz="2400" dirty="0"/>
              <a:t> M(0; 1; 2), N(5; 9; 3), P(7; 8; 2).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tọa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K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kẻ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M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MNP.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MN </a:t>
            </a:r>
            <a:r>
              <a:rPr lang="en-US" sz="2400" dirty="0" err="1"/>
              <a:t>và</a:t>
            </a:r>
            <a:r>
              <a:rPr lang="en-US" sz="2400" dirty="0"/>
              <a:t> MP.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M.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2" name="Picture 11" descr="Thực hành 5 trang 63 Toán 12 Tập 1 Chân trời sáng tạo | Giải Toán 12">
            <a:extLst>
              <a:ext uri="{FF2B5EF4-FFF2-40B4-BE49-F238E27FC236}">
                <a16:creationId xmlns:a16="http://schemas.microsoft.com/office/drawing/2014/main" id="{524C382C-FE90-46AD-9DF4-5B3784A95847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5" y="3762427"/>
            <a:ext cx="4441358" cy="300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57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47482" y="-42153"/>
            <a:ext cx="5367055" cy="874665"/>
            <a:chOff x="3143887" y="1060440"/>
            <a:chExt cx="3666346" cy="105914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4084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143887" y="106044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584" y="882430"/>
                <a:ext cx="11663114" cy="58873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K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kẻ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dirty="0"/>
                  <a:t>; z),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K(7-2t;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4" y="882430"/>
                <a:ext cx="11663114" cy="5887344"/>
              </a:xfrm>
              <a:prstGeom prst="rect">
                <a:avLst/>
              </a:prstGeom>
              <a:blipFill>
                <a:blip r:embed="rId7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0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b) </a:t>
            </a:r>
            <a:r>
              <a:rPr lang="en-US" b="1" dirty="0" err="1"/>
              <a:t>Toạ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trọng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tam </a:t>
            </a:r>
            <a:r>
              <a:rPr lang="en-US" b="1" dirty="0" err="1"/>
              <a:t>giác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286339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47482" y="-42153"/>
            <a:ext cx="5367055" cy="874665"/>
            <a:chOff x="3143887" y="1060440"/>
            <a:chExt cx="3666346" cy="105914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4084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143887" y="106044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584" y="882430"/>
                <a:ext cx="11663114" cy="58873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Vì</a:t>
                </a:r>
                <a:r>
                  <a:rPr lang="en-US" sz="3100" dirty="0"/>
                  <a:t> MK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3100"/>
                      <m:t>NP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nên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7−2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⋅2+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7+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US" sz="3100" dirty="0"/>
                </a:b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num>
                              <m:den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b) Ta </a:t>
                </a: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e>
                        </m:acc>
                      </m:e>
                    </m:func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100" dirty="0"/>
                  <a:t>.</a:t>
                </a:r>
                <a:br>
                  <a:rPr lang="en-US" sz="3100" dirty="0"/>
                </a:b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1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sz="31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100" i="1">
                        <a:latin typeface="Cambria Math" panose="02040503050406030204" pitchFamily="18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c) Ta </a:t>
                </a: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100"/>
                      <m:t>cos</m:t>
                    </m:r>
                    <m:r>
                      <m:rPr>
                        <m:nor/>
                      </m:rPr>
                      <a:rPr lang="en-US" sz="3100" b="0" i="0" smtClean="0"/>
                      <m:t> </m:t>
                    </m:r>
                    <m:acc>
                      <m:accPr>
                        <m:chr m:val="̂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e>
                        </m:acc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𝑀𝑁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5.7+8.7+1.0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⋅7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42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</a:rPr>
                      <m:t>≈1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100" i="1"/>
                          <m:t>′′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4" y="882430"/>
                <a:ext cx="11663114" cy="5887344"/>
              </a:xfrm>
              <a:prstGeom prst="rect">
                <a:avLst/>
              </a:prstGeom>
              <a:blipFill>
                <a:blip r:embed="rId7"/>
                <a:stretch>
                  <a:fillRect l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21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34247" y="157244"/>
            <a:ext cx="5023252" cy="814185"/>
            <a:chOff x="-509295" y="165803"/>
            <a:chExt cx="5023252" cy="814185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9295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4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247" y="983270"/>
                <a:ext cx="11555276" cy="55229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mềm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việc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điều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khiến</a:t>
                </a:r>
                <a:r>
                  <a:rPr lang="en-US" sz="2800" dirty="0"/>
                  <a:t> drone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gồm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drone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hàng</a:t>
                </a:r>
                <a:r>
                  <a:rPr lang="en-US" sz="2800" dirty="0"/>
                  <a:t> A, B, C </a:t>
                </a:r>
                <a:r>
                  <a:rPr lang="en-US" sz="2800" dirty="0" err="1"/>
                  <a:t>đang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Là</a:t>
                </a:r>
                <a:r>
                  <a:rPr lang="en-US" sz="2800" dirty="0"/>
                  <a:t>: A(1;1;1), B(5;7;9), C(9;11;4).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cặp</a:t>
                </a:r>
                <a:r>
                  <a:rPr lang="en-US" sz="2800" dirty="0"/>
                  <a:t> drone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hàng</a:t>
                </a:r>
                <a:r>
                  <a:rPr lang="en-US" sz="2800" dirty="0"/>
                  <a:t>.	b)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7" y="983270"/>
                <a:ext cx="11555276" cy="5522962"/>
              </a:xfrm>
              <a:prstGeom prst="rect">
                <a:avLst/>
              </a:prstGeom>
              <a:blipFill>
                <a:blip r:embed="rId5"/>
                <a:stretch>
                  <a:fillRect l="-63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99B6F33-59D4-43A9-8A01-996E88BFD2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9331" y="1090616"/>
            <a:ext cx="4909595" cy="36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0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34247" y="157244"/>
            <a:ext cx="5023252" cy="814185"/>
            <a:chOff x="-509295" y="165803"/>
            <a:chExt cx="5023252" cy="814185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9295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4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247" y="983270"/>
                <a:ext cx="11555276" cy="55229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4.8+6.10+8.3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119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5017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≈3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7" y="983270"/>
                <a:ext cx="11555276" cy="5522962"/>
              </a:xfrm>
              <a:prstGeom prst="rect">
                <a:avLst/>
              </a:prstGeom>
              <a:blipFill>
                <a:blip r:embed="rId5"/>
                <a:stretch>
                  <a:fillRect l="-5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2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5448DE7-E90B-EE24-7BAC-42E568E4ADBA}"/>
              </a:ext>
            </a:extLst>
          </p:cNvPr>
          <p:cNvSpPr txBox="1"/>
          <p:nvPr/>
        </p:nvSpPr>
        <p:spPr>
          <a:xfrm>
            <a:off x="2913037" y="3548357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/>
                  <a:t>Cho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trọng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hệ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𝑂𝐺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toạ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blipFill>
                <a:blip r:embed="rId11"/>
                <a:stretch>
                  <a:fillRect l="-266" r="-3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0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𝑂𝐺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27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=&gt;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dirty="0"/>
                  <a:t> 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7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trọng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8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;		b) </a:t>
                </a:r>
                <a:r>
                  <a:rPr lang="en-US" dirty="0" err="1"/>
                  <a:t>Trọng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là: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hay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trọng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  <a:endParaRPr lang="en-US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1+0+1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−1+1+0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1+2+1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hay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9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53951"/>
            <a:ext cx="4255702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50685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5246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MNP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(2;1;3),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(1;2;3),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1;0)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', P'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MN</m:t>
                    </m:r>
                  </m:oMath>
                </a14:m>
                <a:r>
                  <a:rPr lang="en-US" dirty="0"/>
                  <a:t>;</a:t>
                </a:r>
                <a:br>
                  <a:rPr lang="en-US" dirty="0"/>
                </a:br>
                <a:r>
                  <a:rPr lang="en-US" dirty="0"/>
                  <a:t>b) </a:t>
                </a:r>
                <a:r>
                  <a:rPr lang="en-US" dirty="0" err="1"/>
                  <a:t>Trọng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G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M'N'P'.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;0;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2+1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1+2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3+3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2+1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3+3+0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96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2999" y="156312"/>
            <a:ext cx="5023252" cy="815117"/>
            <a:chOff x="-488047" y="164871"/>
            <a:chExt cx="5023252" cy="815117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2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88047" y="164871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: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b)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SB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SC</m:t>
                    </m:r>
                  </m:oMath>
                </a14:m>
                <a:r>
                  <a:rPr lang="en-US" sz="2400" dirty="0"/>
                  <a:t>;</a:t>
                </a:r>
                <a:br>
                  <a:rPr lang="en-US" sz="2400" dirty="0"/>
                </a:br>
                <a:r>
                  <a:rPr lang="en-US" sz="2400" dirty="0"/>
                  <a:t>c) </a:t>
                </a:r>
                <a:r>
                  <a:rPr lang="en-US" sz="2400" dirty="0" err="1"/>
                  <a:t>Trọng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G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SBC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0" y="944107"/>
                <a:ext cx="11559461" cy="5562125"/>
              </a:xfrm>
              <a:prstGeom prst="rect">
                <a:avLst/>
              </a:prstGeom>
              <a:blipFill>
                <a:blip r:embed="rId5"/>
                <a:stretch>
                  <a:fillRect l="-4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6E08752-0C05-4C80-B451-270F02B5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6732" y="2188603"/>
            <a:ext cx="5132571" cy="41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1669</Words>
  <Application>Microsoft Office PowerPoint</Application>
  <PresentationFormat>Widescreen</PresentationFormat>
  <Paragraphs>179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2024-11-18T01:46:23Z</dcterms:modified>
</cp:coreProperties>
</file>