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94" r:id="rId2"/>
    <p:sldId id="291" r:id="rId3"/>
    <p:sldId id="263" r:id="rId4"/>
    <p:sldId id="262" r:id="rId5"/>
    <p:sldId id="293" r:id="rId6"/>
    <p:sldId id="280" r:id="rId7"/>
    <p:sldId id="265" r:id="rId8"/>
    <p:sldId id="259" r:id="rId9"/>
    <p:sldId id="271" r:id="rId10"/>
    <p:sldId id="295" r:id="rId11"/>
    <p:sldId id="296" r:id="rId12"/>
    <p:sldId id="297" r:id="rId13"/>
    <p:sldId id="298" r:id="rId14"/>
    <p:sldId id="299" r:id="rId15"/>
    <p:sldId id="300" r:id="rId16"/>
    <p:sldId id="29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3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93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từng</a:t>
            </a:r>
            <a:r>
              <a:rPr lang="en-US" dirty="0"/>
              <a:t> </a:t>
            </a:r>
            <a:r>
              <a:rPr lang="en-US" dirty="0" err="1"/>
              <a:t>chữ</a:t>
            </a:r>
            <a:r>
              <a:rPr lang="en-US" dirty="0"/>
              <a:t> </a:t>
            </a:r>
            <a:r>
              <a:rPr lang="en-US" dirty="0" err="1"/>
              <a:t>th</a:t>
            </a:r>
            <a:r>
              <a:rPr lang="vi-VN" dirty="0"/>
              <a:t>ư</a:t>
            </a:r>
            <a:r>
              <a:rPr lang="en-US" dirty="0" err="1"/>
              <a:t>ờng</a:t>
            </a:r>
            <a:r>
              <a:rPr lang="en-US" dirty="0"/>
              <a:t> </a:t>
            </a:r>
            <a:r>
              <a:rPr lang="en-US" dirty="0" err="1"/>
              <a:t>để</a:t>
            </a:r>
            <a:r>
              <a:rPr lang="en-US" dirty="0"/>
              <a:t> </a:t>
            </a:r>
            <a:r>
              <a:rPr lang="en-US" dirty="0" err="1"/>
              <a:t>bật</a:t>
            </a:r>
            <a:r>
              <a:rPr lang="en-US" dirty="0"/>
              <a:t> </a:t>
            </a:r>
            <a:r>
              <a:rPr lang="en-US" dirty="0" err="1"/>
              <a:t>âm</a:t>
            </a:r>
            <a:r>
              <a:rPr lang="en-US" dirty="0"/>
              <a:t> </a:t>
            </a:r>
            <a:r>
              <a:rPr lang="en-US" dirty="0" err="1"/>
              <a:t>thanh</a:t>
            </a:r>
            <a:r>
              <a:rPr lang="en-US" dirty="0"/>
              <a:t> </a:t>
            </a:r>
            <a:r>
              <a:rPr lang="en-US" dirty="0" err="1"/>
              <a:t>đọc</a:t>
            </a:r>
            <a:r>
              <a:rPr lang="en-US" dirty="0"/>
              <a:t> </a:t>
            </a:r>
            <a:r>
              <a:rPr lang="en-US" dirty="0" err="1"/>
              <a:t>chữ</a:t>
            </a:r>
            <a:r>
              <a:rPr lang="en-US" dirty="0"/>
              <a:t> </a:t>
            </a:r>
            <a:r>
              <a:rPr lang="en-US" dirty="0" err="1"/>
              <a:t>đó</a:t>
            </a:r>
            <a:endParaRPr lang="en-US" dirty="0"/>
          </a:p>
          <a:p>
            <a:r>
              <a:rPr lang="en-US" dirty="0" err="1"/>
              <a:t>Chữ</a:t>
            </a:r>
            <a:r>
              <a:rPr lang="en-US" dirty="0"/>
              <a:t> </a:t>
            </a:r>
            <a:r>
              <a:rPr lang="en-US" dirty="0" err="1"/>
              <a:t>hoa</a:t>
            </a:r>
            <a:r>
              <a:rPr lang="en-US" dirty="0"/>
              <a:t> </a:t>
            </a:r>
            <a:r>
              <a:rPr lang="en-US" dirty="0" err="1"/>
              <a:t>không</a:t>
            </a:r>
            <a:r>
              <a:rPr lang="en-US" dirty="0"/>
              <a:t> </a:t>
            </a:r>
            <a:r>
              <a:rPr lang="en-US" dirty="0" err="1"/>
              <a:t>làm</a:t>
            </a:r>
            <a:r>
              <a:rPr lang="en-US" dirty="0"/>
              <a:t> </a:t>
            </a:r>
            <a:r>
              <a:rPr lang="en-US" dirty="0" err="1"/>
              <a:t>vì</a:t>
            </a:r>
            <a:r>
              <a:rPr lang="en-US" dirty="0"/>
              <a:t> </a:t>
            </a:r>
            <a:r>
              <a:rPr lang="en-US" dirty="0" err="1"/>
              <a:t>nặng</a:t>
            </a:r>
            <a:r>
              <a:rPr lang="en-US" dirty="0"/>
              <a:t>, </a:t>
            </a:r>
            <a:r>
              <a:rPr lang="en-US" dirty="0" err="1"/>
              <a:t>khó</a:t>
            </a:r>
            <a:r>
              <a:rPr lang="en-US" dirty="0"/>
              <a:t> </a:t>
            </a:r>
            <a:r>
              <a:rPr lang="en-US" dirty="0" err="1"/>
              <a:t>chạy</a:t>
            </a:r>
            <a:r>
              <a:rPr lang="en-US" dirty="0"/>
              <a:t> slide</a:t>
            </a:r>
          </a:p>
        </p:txBody>
      </p:sp>
    </p:spTree>
    <p:extLst>
      <p:ext uri="{BB962C8B-B14F-4D97-AF65-F5344CB8AC3E}">
        <p14:creationId xmlns:p14="http://schemas.microsoft.com/office/powerpoint/2010/main" val="21742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từng</a:t>
            </a:r>
            <a:r>
              <a:rPr lang="en-US" dirty="0"/>
              <a:t> </a:t>
            </a:r>
            <a:r>
              <a:rPr lang="en-US" dirty="0" err="1"/>
              <a:t>chữ</a:t>
            </a:r>
            <a:r>
              <a:rPr lang="en-US" dirty="0"/>
              <a:t> </a:t>
            </a:r>
            <a:r>
              <a:rPr lang="en-US" dirty="0" err="1"/>
              <a:t>th</a:t>
            </a:r>
            <a:r>
              <a:rPr lang="vi-VN" dirty="0"/>
              <a:t>ư</a:t>
            </a:r>
            <a:r>
              <a:rPr lang="en-US" dirty="0" err="1"/>
              <a:t>ờng</a:t>
            </a:r>
            <a:r>
              <a:rPr lang="en-US" dirty="0"/>
              <a:t> </a:t>
            </a:r>
            <a:r>
              <a:rPr lang="en-US" dirty="0" err="1"/>
              <a:t>để</a:t>
            </a:r>
            <a:r>
              <a:rPr lang="en-US" dirty="0"/>
              <a:t> </a:t>
            </a:r>
            <a:r>
              <a:rPr lang="en-US" dirty="0" err="1"/>
              <a:t>bật</a:t>
            </a:r>
            <a:r>
              <a:rPr lang="en-US" dirty="0"/>
              <a:t> </a:t>
            </a:r>
            <a:r>
              <a:rPr lang="en-US" dirty="0" err="1"/>
              <a:t>âm</a:t>
            </a:r>
            <a:r>
              <a:rPr lang="en-US" dirty="0"/>
              <a:t> </a:t>
            </a:r>
            <a:r>
              <a:rPr lang="en-US" dirty="0" err="1"/>
              <a:t>thanh</a:t>
            </a:r>
            <a:r>
              <a:rPr lang="en-US" dirty="0"/>
              <a:t> </a:t>
            </a:r>
            <a:r>
              <a:rPr lang="en-US" dirty="0" err="1"/>
              <a:t>đọc</a:t>
            </a:r>
            <a:r>
              <a:rPr lang="en-US" dirty="0"/>
              <a:t> </a:t>
            </a:r>
            <a:r>
              <a:rPr lang="en-US" dirty="0" err="1"/>
              <a:t>chữ</a:t>
            </a:r>
            <a:r>
              <a:rPr lang="en-US" dirty="0"/>
              <a:t> </a:t>
            </a:r>
            <a:r>
              <a:rPr lang="en-US" dirty="0" err="1"/>
              <a:t>đó</a:t>
            </a:r>
            <a:endParaRPr lang="en-US" dirty="0"/>
          </a:p>
          <a:p>
            <a:r>
              <a:rPr lang="en-US" dirty="0" err="1"/>
              <a:t>Chữ</a:t>
            </a:r>
            <a:r>
              <a:rPr lang="en-US" dirty="0"/>
              <a:t> </a:t>
            </a:r>
            <a:r>
              <a:rPr lang="en-US" dirty="0" err="1"/>
              <a:t>hoa</a:t>
            </a:r>
            <a:r>
              <a:rPr lang="en-US" dirty="0"/>
              <a:t> </a:t>
            </a:r>
            <a:r>
              <a:rPr lang="en-US" dirty="0" err="1"/>
              <a:t>không</a:t>
            </a:r>
            <a:r>
              <a:rPr lang="en-US" dirty="0"/>
              <a:t> </a:t>
            </a:r>
            <a:r>
              <a:rPr lang="en-US" dirty="0" err="1"/>
              <a:t>làm</a:t>
            </a:r>
            <a:r>
              <a:rPr lang="en-US" dirty="0"/>
              <a:t> </a:t>
            </a:r>
            <a:r>
              <a:rPr lang="en-US" dirty="0" err="1"/>
              <a:t>vì</a:t>
            </a:r>
            <a:r>
              <a:rPr lang="en-US" dirty="0"/>
              <a:t> </a:t>
            </a:r>
            <a:r>
              <a:rPr lang="en-US" dirty="0" err="1"/>
              <a:t>nặng</a:t>
            </a:r>
            <a:r>
              <a:rPr lang="en-US" dirty="0"/>
              <a:t>, </a:t>
            </a:r>
            <a:r>
              <a:rPr lang="en-US" dirty="0" err="1"/>
              <a:t>khó</a:t>
            </a:r>
            <a:r>
              <a:rPr lang="en-US" dirty="0"/>
              <a:t> </a:t>
            </a:r>
            <a:r>
              <a:rPr lang="en-US" dirty="0" err="1"/>
              <a:t>chạy</a:t>
            </a:r>
            <a:r>
              <a:rPr lang="en-US" dirty="0"/>
              <a:t> slide</a:t>
            </a:r>
          </a:p>
        </p:txBody>
      </p:sp>
    </p:spTree>
    <p:extLst>
      <p:ext uri="{BB962C8B-B14F-4D97-AF65-F5344CB8AC3E}">
        <p14:creationId xmlns:p14="http://schemas.microsoft.com/office/powerpoint/2010/main" val="244488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5af97229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5af9722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2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5af97229a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5af97229a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45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Chưa</a:t>
            </a:r>
            <a:r>
              <a:rPr lang="en-US" baseline="0" dirty="0"/>
              <a:t> </a:t>
            </a:r>
            <a:r>
              <a:rPr lang="en-US" baseline="0" dirty="0" err="1"/>
              <a:t>có</a:t>
            </a:r>
            <a:r>
              <a:rPr lang="en-US" baseline="0" dirty="0"/>
              <a:t> </a:t>
            </a:r>
            <a:r>
              <a:rPr lang="en-US" baseline="0" dirty="0" err="1"/>
              <a:t>hiệu</a:t>
            </a:r>
            <a:r>
              <a:rPr lang="en-US" baseline="0" dirty="0"/>
              <a:t> </a:t>
            </a:r>
            <a:r>
              <a:rPr lang="en-US" baseline="0" dirty="0" err="1"/>
              <a:t>ứng</a:t>
            </a:r>
            <a:endParaRPr lang="en-US" dirty="0"/>
          </a:p>
        </p:txBody>
      </p:sp>
    </p:spTree>
    <p:extLst>
      <p:ext uri="{BB962C8B-B14F-4D97-AF65-F5344CB8AC3E}">
        <p14:creationId xmlns:p14="http://schemas.microsoft.com/office/powerpoint/2010/main" val="149194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11/4/2020</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720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262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63888" y="83146"/>
            <a:ext cx="4968552" cy="5835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n w="1905"/>
                <a:solidFill>
                  <a:srgbClr val="FF0000"/>
                </a:solidFill>
                <a:latin typeface="Calibri" pitchFamily="34" charset="0"/>
                <a:ea typeface="AvantGarde" pitchFamily="2" charset="0"/>
                <a:cs typeface="Calibri" pitchFamily="34" charset="0"/>
              </a:rPr>
              <a:t>Hai</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người</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bạn</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và</a:t>
            </a:r>
            <a:r>
              <a:rPr lang="en-US" sz="3200" b="1" dirty="0" smtClean="0">
                <a:ln w="1905"/>
                <a:solidFill>
                  <a:srgbClr val="FF0000"/>
                </a:solidFill>
                <a:latin typeface="Calibri" pitchFamily="34" charset="0"/>
                <a:ea typeface="AvantGarde" pitchFamily="2" charset="0"/>
                <a:cs typeface="Calibri" pitchFamily="34" charset="0"/>
              </a:rPr>
              <a:t> con </a:t>
            </a:r>
            <a:r>
              <a:rPr lang="en-US" sz="3200" b="1" dirty="0" err="1" smtClean="0">
                <a:ln w="1905"/>
                <a:solidFill>
                  <a:srgbClr val="FF0000"/>
                </a:solidFill>
                <a:latin typeface="Calibri" pitchFamily="34" charset="0"/>
                <a:ea typeface="AvantGarde" pitchFamily="2" charset="0"/>
                <a:cs typeface="Calibri" pitchFamily="34" charset="0"/>
              </a:rPr>
              <a:t>gấu</a:t>
            </a:r>
            <a:endParaRPr lang="en-US" sz="3200" b="1" dirty="0">
              <a:ln w="1905"/>
              <a:solidFill>
                <a:srgbClr val="FF0000"/>
              </a:solidFill>
              <a:latin typeface="Calibri" pitchFamily="34" charset="0"/>
              <a:ea typeface="AvantGarde" pitchFamily="2" charset="0"/>
              <a:cs typeface="Calibri" pitchFamily="34" charset="0"/>
            </a:endParaRPr>
          </a:p>
        </p:txBody>
      </p:sp>
      <p:pic>
        <p:nvPicPr>
          <p:cNvPr id="4" name="Picture 2"/>
          <p:cNvPicPr>
            <a:picLocks noChangeAspect="1" noChangeArrowheads="1"/>
          </p:cNvPicPr>
          <p:nvPr/>
        </p:nvPicPr>
        <p:blipFill>
          <a:blip r:embed="rId4"/>
          <a:srcRect/>
          <a:stretch>
            <a:fillRect/>
          </a:stretch>
        </p:blipFill>
        <p:spPr bwMode="auto">
          <a:xfrm>
            <a:off x="1259632" y="617506"/>
            <a:ext cx="3034719" cy="2103386"/>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788024" y="617506"/>
            <a:ext cx="3151741" cy="2103386"/>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a:stretch>
            <a:fillRect/>
          </a:stretch>
        </p:blipFill>
        <p:spPr bwMode="auto">
          <a:xfrm>
            <a:off x="1278552" y="2720892"/>
            <a:ext cx="3087960" cy="2182868"/>
          </a:xfrm>
          <a:prstGeom prst="rect">
            <a:avLst/>
          </a:prstGeom>
          <a:noFill/>
          <a:ln w="9525">
            <a:noFill/>
            <a:miter lim="800000"/>
            <a:headEnd/>
            <a:tailEnd/>
          </a:ln>
          <a:effectLst/>
        </p:spPr>
      </p:pic>
      <p:pic>
        <p:nvPicPr>
          <p:cNvPr id="7" name="Picture 5"/>
          <p:cNvPicPr>
            <a:picLocks noChangeAspect="1" noChangeArrowheads="1"/>
          </p:cNvPicPr>
          <p:nvPr/>
        </p:nvPicPr>
        <p:blipFill>
          <a:blip r:embed="rId7"/>
          <a:srcRect/>
          <a:stretch>
            <a:fillRect/>
          </a:stretch>
        </p:blipFill>
        <p:spPr bwMode="auto">
          <a:xfrm>
            <a:off x="4758910" y="2732633"/>
            <a:ext cx="3087960" cy="2220875"/>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6323" y="22694"/>
            <a:ext cx="1901582" cy="625540"/>
          </a:xfrm>
          <a:prstGeom prst="rect">
            <a:avLst/>
          </a:prstGeom>
        </p:spPr>
      </p:pic>
    </p:spTree>
    <p:extLst>
      <p:ext uri="{BB962C8B-B14F-4D97-AF65-F5344CB8AC3E}">
        <p14:creationId xmlns:p14="http://schemas.microsoft.com/office/powerpoint/2010/main" val="41121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2" presetClass="exit" presetSubtype="4" fill="hold"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par>
                                <p:cTn id="40" presetID="5"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par>
                                <p:cTn id="46" presetID="5"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srcRect/>
          <a:stretch>
            <a:fillRect/>
          </a:stretch>
        </p:blipFill>
        <p:spPr bwMode="auto">
          <a:xfrm>
            <a:off x="1806322" y="1347614"/>
            <a:ext cx="5112568" cy="3543558"/>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sp>
        <p:nvSpPr>
          <p:cNvPr id="11" name="TextBox 10"/>
          <p:cNvSpPr txBox="1"/>
          <p:nvPr/>
        </p:nvSpPr>
        <p:spPr>
          <a:xfrm>
            <a:off x="2378729" y="602042"/>
            <a:ext cx="3967753" cy="584775"/>
          </a:xfrm>
          <a:prstGeom prst="rect">
            <a:avLst/>
          </a:prstGeom>
          <a:noFill/>
        </p:spPr>
        <p:txBody>
          <a:bodyPr wrap="none" rtlCol="0">
            <a:spAutoFit/>
          </a:bodyPr>
          <a:lstStyle/>
          <a:p>
            <a:r>
              <a:rPr lang="en-US" sz="3200" smtClean="0">
                <a:latin typeface="Calibri" pitchFamily="34" charset="0"/>
                <a:cs typeface="Calibri" pitchFamily="34" charset="0"/>
              </a:rPr>
              <a:t>Hai người bạn đi đâu ?</a:t>
            </a:r>
            <a:endParaRPr lang="en-US" sz="3200">
              <a:latin typeface="Calibri" pitchFamily="34" charset="0"/>
              <a:cs typeface="Calibri" pitchFamily="34" charset="0"/>
            </a:endParaRPr>
          </a:p>
        </p:txBody>
      </p:sp>
    </p:spTree>
    <p:extLst>
      <p:ext uri="{BB962C8B-B14F-4D97-AF65-F5344CB8AC3E}">
        <p14:creationId xmlns:p14="http://schemas.microsoft.com/office/powerpoint/2010/main" val="8575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2" presetClass="exit" presetSubtype="4" fill="hold" nodeType="withEffect">
                                  <p:stCondLst>
                                    <p:cond delay="0"/>
                                  </p:stCondLst>
                                  <p:childTnLst>
                                    <p:anim calcmode="lin" valueType="num">
                                      <p:cBhvr additive="base">
                                        <p:cTn id="9" dur="500"/>
                                        <p:tgtEl>
                                          <p:spTgt spid="4"/>
                                        </p:tgtEl>
                                        <p:attrNameLst>
                                          <p:attrName>ppt_x</p:attrName>
                                        </p:attrNameLst>
                                      </p:cBhvr>
                                      <p:tavLst>
                                        <p:tav tm="0">
                                          <p:val>
                                            <p:strVal val="ppt_x"/>
                                          </p:val>
                                        </p:tav>
                                        <p:tav tm="100000">
                                          <p:val>
                                            <p:strVal val="ppt_x"/>
                                          </p:val>
                                        </p:tav>
                                      </p:tavLst>
                                    </p:anim>
                                    <p:anim calcmode="lin" valueType="num">
                                      <p:cBhvr additive="base">
                                        <p:cTn id="10" dur="500"/>
                                        <p:tgtEl>
                                          <p:spTgt spid="4"/>
                                        </p:tgtEl>
                                        <p:attrNameLst>
                                          <p:attrName>ppt_y</p:attrName>
                                        </p:attrNameLst>
                                      </p:cBhvr>
                                      <p:tavLst>
                                        <p:tav tm="0">
                                          <p:val>
                                            <p:strVal val="ppt_y"/>
                                          </p:val>
                                        </p:tav>
                                        <p:tav tm="100000">
                                          <p:val>
                                            <p:strVal val="1+ppt_h/2"/>
                                          </p:val>
                                        </p:tav>
                                      </p:tavLst>
                                    </p:anim>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srcRect/>
          <a:stretch>
            <a:fillRect/>
          </a:stretch>
        </p:blipFill>
        <p:spPr bwMode="auto">
          <a:xfrm>
            <a:off x="1996323" y="1419622"/>
            <a:ext cx="4951941" cy="3304790"/>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sp>
        <p:nvSpPr>
          <p:cNvPr id="10" name="TextBox 9"/>
          <p:cNvSpPr txBox="1"/>
          <p:nvPr/>
        </p:nvSpPr>
        <p:spPr>
          <a:xfrm>
            <a:off x="2036080" y="689669"/>
            <a:ext cx="4855816" cy="584775"/>
          </a:xfrm>
          <a:prstGeom prst="rect">
            <a:avLst/>
          </a:prstGeom>
          <a:noFill/>
        </p:spPr>
        <p:txBody>
          <a:bodyPr wrap="none" rtlCol="0">
            <a:spAutoFit/>
          </a:bodyPr>
          <a:lstStyle/>
          <a:p>
            <a:r>
              <a:rPr lang="en-US" sz="3200" smtClean="0">
                <a:latin typeface="Calibri" pitchFamily="34" charset="0"/>
                <a:cs typeface="Calibri" pitchFamily="34" charset="0"/>
              </a:rPr>
              <a:t>Họ làm gì khi thấy con gấu ?</a:t>
            </a:r>
            <a:endParaRPr lang="en-US" sz="3200">
              <a:latin typeface="Calibri" pitchFamily="34" charset="0"/>
              <a:cs typeface="Calibri" pitchFamily="34" charset="0"/>
            </a:endParaRPr>
          </a:p>
        </p:txBody>
      </p:sp>
    </p:spTree>
    <p:extLst>
      <p:ext uri="{BB962C8B-B14F-4D97-AF65-F5344CB8AC3E}">
        <p14:creationId xmlns:p14="http://schemas.microsoft.com/office/powerpoint/2010/main" val="8728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2" presetClass="exit" presetSubtype="4" fill="hold" nodeType="withEffect">
                                  <p:stCondLst>
                                    <p:cond delay="0"/>
                                  </p:stCondLst>
                                  <p:childTnLst>
                                    <p:anim calcmode="lin" valueType="num">
                                      <p:cBhvr additive="base">
                                        <p:cTn id="9" dur="500"/>
                                        <p:tgtEl>
                                          <p:spTgt spid="5"/>
                                        </p:tgtEl>
                                        <p:attrNameLst>
                                          <p:attrName>ppt_x</p:attrName>
                                        </p:attrNameLst>
                                      </p:cBhvr>
                                      <p:tavLst>
                                        <p:tav tm="0">
                                          <p:val>
                                            <p:strVal val="ppt_x"/>
                                          </p:val>
                                        </p:tav>
                                        <p:tav tm="100000">
                                          <p:val>
                                            <p:strVal val="ppt_x"/>
                                          </p:val>
                                        </p:tav>
                                      </p:tavLst>
                                    </p:anim>
                                    <p:anim calcmode="lin" valueType="num">
                                      <p:cBhvr additive="base">
                                        <p:cTn id="10" dur="500"/>
                                        <p:tgtEl>
                                          <p:spTgt spid="5"/>
                                        </p:tgtEl>
                                        <p:attrNameLst>
                                          <p:attrName>ppt_y</p:attrName>
                                        </p:attrNameLst>
                                      </p:cBhvr>
                                      <p:tavLst>
                                        <p:tav tm="0">
                                          <p:val>
                                            <p:strVal val="ppt_y"/>
                                          </p:val>
                                        </p:tav>
                                        <p:tav tm="100000">
                                          <p:val>
                                            <p:strVal val="1+ppt_h/2"/>
                                          </p:val>
                                        </p:tav>
                                      </p:tavLst>
                                    </p:anim>
                                    <p:set>
                                      <p:cBhvr>
                                        <p:cTn id="11" dur="1" fill="hold">
                                          <p:stCondLst>
                                            <p:cond delay="499"/>
                                          </p:stCondLst>
                                        </p:cTn>
                                        <p:tgtEl>
                                          <p:spTgt spid="5"/>
                                        </p:tgtEl>
                                        <p:attrNameLst>
                                          <p:attrName>style.visibility</p:attrName>
                                        </p:attrNameLst>
                                      </p:cBhvr>
                                      <p:to>
                                        <p:strVal val="hidden"/>
                                      </p:to>
                                    </p:set>
                                  </p:childTnLst>
                                </p:cTn>
                              </p:par>
                              <p:par>
                                <p:cTn id="12" presetID="5"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4"/>
          <a:srcRect/>
          <a:stretch>
            <a:fillRect/>
          </a:stretch>
        </p:blipFill>
        <p:spPr bwMode="auto">
          <a:xfrm>
            <a:off x="1907704" y="997446"/>
            <a:ext cx="5381680" cy="3804291"/>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sp>
        <p:nvSpPr>
          <p:cNvPr id="10" name="TextBox 9"/>
          <p:cNvSpPr txBox="1"/>
          <p:nvPr/>
        </p:nvSpPr>
        <p:spPr>
          <a:xfrm>
            <a:off x="2744511" y="395833"/>
            <a:ext cx="3708066" cy="584775"/>
          </a:xfrm>
          <a:prstGeom prst="rect">
            <a:avLst/>
          </a:prstGeom>
          <a:noFill/>
        </p:spPr>
        <p:txBody>
          <a:bodyPr wrap="none" rtlCol="0">
            <a:spAutoFit/>
          </a:bodyPr>
          <a:lstStyle/>
          <a:p>
            <a:r>
              <a:rPr lang="en-US" sz="3200" smtClean="0">
                <a:latin typeface="Calibri" pitchFamily="34" charset="0"/>
                <a:cs typeface="Calibri" pitchFamily="34" charset="0"/>
              </a:rPr>
              <a:t>Vì sao con gấu bỏ đi?</a:t>
            </a:r>
            <a:endParaRPr lang="en-US" sz="3200">
              <a:latin typeface="Calibri" pitchFamily="34" charset="0"/>
              <a:cs typeface="Calibri" pitchFamily="34" charset="0"/>
            </a:endParaRPr>
          </a:p>
        </p:txBody>
      </p:sp>
    </p:spTree>
    <p:extLst>
      <p:ext uri="{BB962C8B-B14F-4D97-AF65-F5344CB8AC3E}">
        <p14:creationId xmlns:p14="http://schemas.microsoft.com/office/powerpoint/2010/main" val="21188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2" presetClass="exit" presetSubtype="4" fill="hold" nodeType="withEffect">
                                  <p:stCondLst>
                                    <p:cond delay="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cTn>
                              </p:par>
                              <p:par>
                                <p:cTn id="12" presetID="5"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a:srcRect/>
          <a:stretch>
            <a:fillRect/>
          </a:stretch>
        </p:blipFill>
        <p:spPr bwMode="auto">
          <a:xfrm>
            <a:off x="1834847" y="851394"/>
            <a:ext cx="5579126" cy="4012533"/>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sp>
        <p:nvSpPr>
          <p:cNvPr id="10" name="TextBox 9"/>
          <p:cNvSpPr txBox="1"/>
          <p:nvPr/>
        </p:nvSpPr>
        <p:spPr>
          <a:xfrm>
            <a:off x="2483768" y="266619"/>
            <a:ext cx="4102405" cy="584775"/>
          </a:xfrm>
          <a:prstGeom prst="rect">
            <a:avLst/>
          </a:prstGeom>
          <a:noFill/>
        </p:spPr>
        <p:txBody>
          <a:bodyPr wrap="none" rtlCol="0">
            <a:spAutoFit/>
          </a:bodyPr>
          <a:lstStyle/>
          <a:p>
            <a:r>
              <a:rPr lang="en-US" sz="3200" smtClean="0">
                <a:latin typeface="Calibri" pitchFamily="34" charset="0"/>
                <a:cs typeface="Calibri" pitchFamily="34" charset="0"/>
              </a:rPr>
              <a:t> Họ đã nói gì với nhau ?</a:t>
            </a:r>
            <a:endParaRPr lang="en-US" sz="3200">
              <a:latin typeface="Calibri" pitchFamily="34" charset="0"/>
              <a:cs typeface="Calibri" pitchFamily="34" charset="0"/>
            </a:endParaRPr>
          </a:p>
        </p:txBody>
      </p:sp>
    </p:spTree>
    <p:extLst>
      <p:ext uri="{BB962C8B-B14F-4D97-AF65-F5344CB8AC3E}">
        <p14:creationId xmlns:p14="http://schemas.microsoft.com/office/powerpoint/2010/main" val="32249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91880" y="106104"/>
            <a:ext cx="4968552" cy="5835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smtClean="0">
                <a:ln w="1905"/>
                <a:solidFill>
                  <a:srgbClr val="FF0000"/>
                </a:solidFill>
                <a:latin typeface="Calibri" pitchFamily="34" charset="0"/>
                <a:ea typeface="AvantGarde" pitchFamily="2" charset="0"/>
                <a:cs typeface="Calibri" pitchFamily="34" charset="0"/>
              </a:rPr>
              <a:t>Hai</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người</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bạn</a:t>
            </a:r>
            <a:r>
              <a:rPr lang="en-US" sz="3200" b="1" dirty="0" smtClean="0">
                <a:ln w="1905"/>
                <a:solidFill>
                  <a:srgbClr val="FF0000"/>
                </a:solidFill>
                <a:latin typeface="Calibri" pitchFamily="34" charset="0"/>
                <a:ea typeface="AvantGarde" pitchFamily="2" charset="0"/>
                <a:cs typeface="Calibri" pitchFamily="34" charset="0"/>
              </a:rPr>
              <a:t> </a:t>
            </a:r>
            <a:r>
              <a:rPr lang="en-US" sz="3200" b="1" dirty="0" err="1" smtClean="0">
                <a:ln w="1905"/>
                <a:solidFill>
                  <a:srgbClr val="FF0000"/>
                </a:solidFill>
                <a:latin typeface="Calibri" pitchFamily="34" charset="0"/>
                <a:ea typeface="AvantGarde" pitchFamily="2" charset="0"/>
                <a:cs typeface="Calibri" pitchFamily="34" charset="0"/>
              </a:rPr>
              <a:t>và</a:t>
            </a:r>
            <a:r>
              <a:rPr lang="en-US" sz="3200" b="1" dirty="0" smtClean="0">
                <a:ln w="1905"/>
                <a:solidFill>
                  <a:srgbClr val="FF0000"/>
                </a:solidFill>
                <a:latin typeface="Calibri" pitchFamily="34" charset="0"/>
                <a:ea typeface="AvantGarde" pitchFamily="2" charset="0"/>
                <a:cs typeface="Calibri" pitchFamily="34" charset="0"/>
              </a:rPr>
              <a:t> con </a:t>
            </a:r>
            <a:r>
              <a:rPr lang="en-US" sz="3200" b="1" dirty="0" err="1" smtClean="0">
                <a:ln w="1905"/>
                <a:solidFill>
                  <a:srgbClr val="FF0000"/>
                </a:solidFill>
                <a:latin typeface="Calibri" pitchFamily="34" charset="0"/>
                <a:ea typeface="AvantGarde" pitchFamily="2" charset="0"/>
                <a:cs typeface="Calibri" pitchFamily="34" charset="0"/>
              </a:rPr>
              <a:t>gấu</a:t>
            </a:r>
            <a:endParaRPr lang="en-US" sz="3200" b="1" dirty="0">
              <a:ln w="1905"/>
              <a:solidFill>
                <a:srgbClr val="FF0000"/>
              </a:solidFill>
              <a:latin typeface="Calibri" pitchFamily="34" charset="0"/>
              <a:ea typeface="AvantGarde" pitchFamily="2" charset="0"/>
              <a:cs typeface="Calibri" pitchFamily="34" charset="0"/>
            </a:endParaRPr>
          </a:p>
        </p:txBody>
      </p:sp>
      <p:pic>
        <p:nvPicPr>
          <p:cNvPr id="4" name="Picture 2"/>
          <p:cNvPicPr>
            <a:picLocks noChangeAspect="1" noChangeArrowheads="1"/>
          </p:cNvPicPr>
          <p:nvPr/>
        </p:nvPicPr>
        <p:blipFill>
          <a:blip r:embed="rId4"/>
          <a:srcRect/>
          <a:stretch>
            <a:fillRect/>
          </a:stretch>
        </p:blipFill>
        <p:spPr bwMode="auto">
          <a:xfrm>
            <a:off x="1259632" y="617506"/>
            <a:ext cx="3034719" cy="2103386"/>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4788024" y="617506"/>
            <a:ext cx="3151741" cy="2103386"/>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a:stretch>
            <a:fillRect/>
          </a:stretch>
        </p:blipFill>
        <p:spPr bwMode="auto">
          <a:xfrm>
            <a:off x="1278552" y="2720892"/>
            <a:ext cx="3087960" cy="2182868"/>
          </a:xfrm>
          <a:prstGeom prst="rect">
            <a:avLst/>
          </a:prstGeom>
          <a:noFill/>
          <a:ln w="9525">
            <a:noFill/>
            <a:miter lim="800000"/>
            <a:headEnd/>
            <a:tailEnd/>
          </a:ln>
          <a:effectLst/>
        </p:spPr>
      </p:pic>
      <p:pic>
        <p:nvPicPr>
          <p:cNvPr id="7" name="Picture 5"/>
          <p:cNvPicPr>
            <a:picLocks noChangeAspect="1" noChangeArrowheads="1"/>
          </p:cNvPicPr>
          <p:nvPr/>
        </p:nvPicPr>
        <p:blipFill>
          <a:blip r:embed="rId7"/>
          <a:srcRect/>
          <a:stretch>
            <a:fillRect/>
          </a:stretch>
        </p:blipFill>
        <p:spPr bwMode="auto">
          <a:xfrm>
            <a:off x="4758910" y="2732633"/>
            <a:ext cx="3087960" cy="2220875"/>
          </a:xfrm>
          <a:prstGeom prst="rect">
            <a:avLst/>
          </a:prstGeom>
          <a:noFill/>
          <a:ln w="9525">
            <a:noFill/>
            <a:miter lim="800000"/>
            <a:headEnd/>
            <a:tailEnd/>
          </a:ln>
          <a:effectLst/>
        </p:spPr>
      </p:pic>
      <p:sp>
        <p:nvSpPr>
          <p:cNvPr id="8" name="TextBox 7"/>
          <p:cNvSpPr txBox="1"/>
          <p:nvPr/>
        </p:nvSpPr>
        <p:spPr>
          <a:xfrm>
            <a:off x="1403648" y="689669"/>
            <a:ext cx="402674" cy="307777"/>
          </a:xfrm>
          <a:prstGeom prst="rect">
            <a:avLst/>
          </a:prstGeom>
          <a:noFill/>
        </p:spPr>
        <p:txBody>
          <a:bodyPr wrap="none" rtlCol="0">
            <a:spAutoFit/>
          </a:bodyPr>
          <a:lstStyle/>
          <a:p>
            <a:r>
              <a:rPr lang="en-US" smtClean="0">
                <a:solidFill>
                  <a:schemeClr val="bg1"/>
                </a:solidFill>
              </a:rPr>
              <a:t>(1)</a:t>
            </a:r>
            <a:endParaRPr lang="en-US">
              <a:solidFill>
                <a:schemeClr val="bg1"/>
              </a:solidFill>
            </a:endParaRPr>
          </a:p>
        </p:txBody>
      </p:sp>
      <p:sp>
        <p:nvSpPr>
          <p:cNvPr id="9" name="TextBox 8"/>
          <p:cNvSpPr txBox="1"/>
          <p:nvPr/>
        </p:nvSpPr>
        <p:spPr>
          <a:xfrm>
            <a:off x="4788024" y="843557"/>
            <a:ext cx="402674" cy="307777"/>
          </a:xfrm>
          <a:prstGeom prst="rect">
            <a:avLst/>
          </a:prstGeom>
          <a:noFill/>
        </p:spPr>
        <p:txBody>
          <a:bodyPr wrap="none" rtlCol="0">
            <a:spAutoFit/>
          </a:bodyPr>
          <a:lstStyle/>
          <a:p>
            <a:r>
              <a:rPr lang="en-US" smtClean="0">
                <a:solidFill>
                  <a:schemeClr val="bg1"/>
                </a:solidFill>
              </a:rPr>
              <a:t>(2)</a:t>
            </a:r>
            <a:endParaRPr lang="en-US">
              <a:solidFill>
                <a:schemeClr val="bg1"/>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0939" y="34117"/>
            <a:ext cx="1884957" cy="625540"/>
          </a:xfrm>
          <a:prstGeom prst="rect">
            <a:avLst/>
          </a:prstGeom>
        </p:spPr>
      </p:pic>
    </p:spTree>
    <p:extLst>
      <p:ext uri="{BB962C8B-B14F-4D97-AF65-F5344CB8AC3E}">
        <p14:creationId xmlns:p14="http://schemas.microsoft.com/office/powerpoint/2010/main" val="199146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2" presetClass="exit" presetSubtype="4" fill="hold"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par>
                                <p:cTn id="40" presetID="5"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heckerboard(across)">
                                      <p:cBhvr>
                                        <p:cTn id="45" dur="500"/>
                                        <p:tgtEl>
                                          <p:spTgt spid="7"/>
                                        </p:tgtEl>
                                      </p:cBhvr>
                                    </p:animEffect>
                                  </p:childTnLst>
                                </p:cTn>
                              </p:par>
                              <p:par>
                                <p:cTn id="46" presetID="5"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5200"/>
              <a:buFont typeface="Arial"/>
              <a:buNone/>
              <a:tabLst/>
              <a:defRPr/>
            </a:pP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CỦNG</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CỐ</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p>
          <a:p>
            <a:pPr marL="0" marR="0" lvl="0" indent="0" algn="ctr" defTabSz="914400" rtl="0" eaLnBrk="1" fontAlgn="auto" latinLnBrk="0" hangingPunct="1">
              <a:lnSpc>
                <a:spcPct val="150000"/>
              </a:lnSpc>
              <a:spcBef>
                <a:spcPts val="0"/>
              </a:spcBef>
              <a:spcAft>
                <a:spcPts val="0"/>
              </a:spcAft>
              <a:buClr>
                <a:srgbClr val="000000"/>
              </a:buClr>
              <a:buSzPts val="5200"/>
              <a:buFont typeface="Arial"/>
              <a:buNone/>
              <a:tabLst/>
              <a:defRPr/>
            </a:pP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BÀI</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r>
              <a:rPr kumimoji="0" lang="en-GB" sz="6000" b="1" i="0" u="none" strike="noStrike" kern="0" cap="none" spc="10" normalizeH="0" baseline="0" noProof="0" dirty="0" err="1">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HỌC</a:t>
            </a:r>
            <a:r>
              <a:rPr kumimoji="0" lang="en-GB" sz="6000" b="1" i="0" u="none" strike="noStrike" kern="0" cap="none" spc="10" normalizeH="0" baseline="0" noProof="0" dirty="0">
                <a:ln>
                  <a:noFill/>
                </a:ln>
                <a:solidFill>
                  <a:srgbClr val="000000"/>
                </a:solidFill>
                <a:effectLst/>
                <a:uLnTx/>
                <a:uFillTx/>
                <a:latin typeface="Quicksand Medium" panose="00000600000000000000" pitchFamily="2" charset="0"/>
                <a:ea typeface="Arial-Rounded" panose="020B0500000000000000" pitchFamily="34" charset="0"/>
                <a:cs typeface="Arial-Rounded" panose="020B0500000000000000" pitchFamily="34" charset="0"/>
                <a:sym typeface="Arial"/>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a:stretch>
            <a:fillRect/>
          </a:stretch>
        </p:blipFill>
        <p:spPr>
          <a:xfrm>
            <a:off x="6191480" y="2976914"/>
            <a:ext cx="2952520" cy="2166585"/>
          </a:xfrm>
          <a:prstGeom prst="rect">
            <a:avLst/>
          </a:prstGeom>
        </p:spPr>
      </p:pic>
    </p:spTree>
    <p:extLst>
      <p:ext uri="{BB962C8B-B14F-4D97-AF65-F5344CB8AC3E}">
        <p14:creationId xmlns:p14="http://schemas.microsoft.com/office/powerpoint/2010/main" val="380617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82285" y="0"/>
            <a:ext cx="3958155" cy="14863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600" b="1" dirty="0">
                <a:latin typeface="Arial-Rounded" panose="020B0500000000000000" pitchFamily="34" charset="0"/>
                <a:ea typeface="Arial-Rounded" panose="020B0500000000000000" pitchFamily="34" charset="0"/>
                <a:cs typeface="Arial-Rounded" panose="020B0500000000000000" pitchFamily="34" charset="0"/>
              </a:rPr>
              <a:t>BÀI </a:t>
            </a:r>
            <a:r>
              <a:rPr lang="vi-VN" sz="6600" b="1" dirty="0" smtClean="0">
                <a:latin typeface="Arial-Rounded" panose="020B0500000000000000" pitchFamily="34" charset="0"/>
                <a:ea typeface="Arial-Rounded" panose="020B0500000000000000" pitchFamily="34" charset="0"/>
                <a:cs typeface="Arial-Rounded" panose="020B0500000000000000" pitchFamily="34" charset="0"/>
              </a:rPr>
              <a:t>40</a:t>
            </a:r>
            <a:endParaRPr sz="66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Google Shape;55;p13"/>
          <p:cNvSpPr txBox="1">
            <a:spLocks noGrp="1"/>
          </p:cNvSpPr>
          <p:nvPr>
            <p:ph type="subTitle" idx="1"/>
          </p:nvPr>
        </p:nvSpPr>
        <p:spPr>
          <a:xfrm>
            <a:off x="2699792" y="1203598"/>
            <a:ext cx="6338614" cy="1281777"/>
          </a:xfrm>
          <a:prstGeom prst="rect">
            <a:avLst/>
          </a:prstGeom>
        </p:spPr>
        <p:txBody>
          <a:bodyPr spcFirstLastPara="1" wrap="square" lIns="91425" tIns="91425" rIns="91425" bIns="91425" anchor="ctr" anchorCtr="0">
            <a:noAutofit/>
          </a:bodyPr>
          <a:lstStyle/>
          <a:p>
            <a:pPr marL="0" indent="0">
              <a:buClr>
                <a:schemeClr val="dk1"/>
              </a:buClr>
              <a:buSzPts val="5200"/>
            </a:pPr>
            <a:r>
              <a:rPr lang="en-GB" sz="3600"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Ôn</a:t>
            </a: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tập</a:t>
            </a: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và</a:t>
            </a: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kể</a:t>
            </a: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chuyện</a:t>
            </a: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a:p>
            <a:pPr marL="0" indent="0">
              <a:buClr>
                <a:schemeClr val="dk1"/>
              </a:buClr>
              <a:buSzPts val="5200"/>
            </a:pPr>
            <a:r>
              <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Hai người bạn và con gấu</a:t>
            </a:r>
            <a:endParaRPr lang="en-GB" sz="36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7760"/>
            <a:ext cx="2424223" cy="2265739"/>
          </a:xfrm>
          <a:prstGeom prst="rect">
            <a:avLst/>
          </a:prstGeom>
        </p:spPr>
      </p:pic>
    </p:spTree>
    <p:extLst>
      <p:ext uri="{BB962C8B-B14F-4D97-AF65-F5344CB8AC3E}">
        <p14:creationId xmlns:p14="http://schemas.microsoft.com/office/powerpoint/2010/main" val="7750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5">
                                            <p:txEl>
                                              <p:pRg st="0" end="0"/>
                                            </p:txEl>
                                          </p:spTgt>
                                        </p:tgtEl>
                                        <p:attrNameLst>
                                          <p:attrName>style.visibility</p:attrName>
                                        </p:attrNameLst>
                                      </p:cBhvr>
                                      <p:to>
                                        <p:strVal val="visible"/>
                                      </p:to>
                                    </p:set>
                                    <p:anim calcmode="lin" valueType="num">
                                      <p:cBhvr>
                                        <p:cTn id="1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5">
                                            <p:txEl>
                                              <p:pRg st="0" end="0"/>
                                            </p:txEl>
                                          </p:spTgt>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5">
                                            <p:txEl>
                                              <p:pRg st="1" end="1"/>
                                            </p:txEl>
                                          </p:spTgt>
                                        </p:tgtEl>
                                        <p:attrNameLst>
                                          <p:attrName>style.visibility</p:attrName>
                                        </p:attrNameLst>
                                      </p:cBhvr>
                                      <p:to>
                                        <p:strVal val="visible"/>
                                      </p:to>
                                    </p:set>
                                    <p:anim calcmode="lin" valueType="num">
                                      <p:cBhvr>
                                        <p:cTn id="17" dur="500" fill="hold"/>
                                        <p:tgtEl>
                                          <p:spTgt spid="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59" y="1513312"/>
            <a:ext cx="3885955" cy="2023515"/>
          </a:xfrm>
          <a:prstGeom prst="rect">
            <a:avLst/>
          </a:prstGeom>
        </p:spPr>
      </p:pic>
    </p:spTree>
    <p:extLst>
      <p:ext uri="{BB962C8B-B14F-4D97-AF65-F5344CB8AC3E}">
        <p14:creationId xmlns:p14="http://schemas.microsoft.com/office/powerpoint/2010/main" val="1615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301494" y="3147060"/>
            <a:ext cx="690451" cy="307777"/>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xmlns="" id="{EC36E197-B731-4608-B7AD-D0CAAB8F8EC0}"/>
              </a:ext>
            </a:extLst>
          </p:cNvPr>
          <p:cNvPicPr>
            <a:picLocks noChangeAspect="1"/>
          </p:cNvPicPr>
          <p:nvPr/>
        </p:nvPicPr>
        <p:blipFill>
          <a:blip r:embed="rId4"/>
          <a:stretch>
            <a:fillRect/>
          </a:stretch>
        </p:blipFill>
        <p:spPr>
          <a:xfrm>
            <a:off x="245477" y="616687"/>
            <a:ext cx="1073776" cy="457200"/>
          </a:xfrm>
          <a:prstGeom prst="rect">
            <a:avLst/>
          </a:prstGeom>
        </p:spPr>
      </p:pic>
      <p:sp>
        <p:nvSpPr>
          <p:cNvPr id="31" name="TextBox 30">
            <a:extLst>
              <a:ext uri="{FF2B5EF4-FFF2-40B4-BE49-F238E27FC236}">
                <a16:creationId xmlns:a16="http://schemas.microsoft.com/office/drawing/2014/main" xmlns="" id="{FB9DC7F7-327F-4B5C-9B0B-73A1E55E75B5}"/>
              </a:ext>
            </a:extLst>
          </p:cNvPr>
          <p:cNvSpPr txBox="1"/>
          <p:nvPr/>
        </p:nvSpPr>
        <p:spPr>
          <a:xfrm rot="201875">
            <a:off x="5769673" y="3679720"/>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A</a:t>
            </a:r>
          </a:p>
        </p:txBody>
      </p:sp>
      <p:sp>
        <p:nvSpPr>
          <p:cNvPr id="34" name="TextBox 33">
            <a:extLst>
              <a:ext uri="{FF2B5EF4-FFF2-40B4-BE49-F238E27FC236}">
                <a16:creationId xmlns:a16="http://schemas.microsoft.com/office/drawing/2014/main" xmlns="" id="{A4F17071-2E33-47BE-8429-EE57EEB45B6B}"/>
              </a:ext>
            </a:extLst>
          </p:cNvPr>
          <p:cNvSpPr txBox="1"/>
          <p:nvPr/>
        </p:nvSpPr>
        <p:spPr>
          <a:xfrm rot="112218">
            <a:off x="1120071" y="3810818"/>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B</a:t>
            </a:r>
          </a:p>
        </p:txBody>
      </p:sp>
      <p:sp>
        <p:nvSpPr>
          <p:cNvPr id="40" name="TextBox 39">
            <a:extLst>
              <a:ext uri="{FF2B5EF4-FFF2-40B4-BE49-F238E27FC236}">
                <a16:creationId xmlns:a16="http://schemas.microsoft.com/office/drawing/2014/main" xmlns="" id="{5EF91E14-45C7-4AD9-B252-8C2D38F09205}"/>
              </a:ext>
            </a:extLst>
          </p:cNvPr>
          <p:cNvSpPr txBox="1"/>
          <p:nvPr/>
        </p:nvSpPr>
        <p:spPr>
          <a:xfrm rot="21008566">
            <a:off x="3456865" y="3741016"/>
            <a:ext cx="449172"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E</a:t>
            </a:r>
          </a:p>
        </p:txBody>
      </p:sp>
      <p:sp>
        <p:nvSpPr>
          <p:cNvPr id="43" name="TextBox 42">
            <a:extLst>
              <a:ext uri="{FF2B5EF4-FFF2-40B4-BE49-F238E27FC236}">
                <a16:creationId xmlns:a16="http://schemas.microsoft.com/office/drawing/2014/main" xmlns="" id="{9EFD2266-8A80-4485-B107-DD0A8AF3B37D}"/>
              </a:ext>
            </a:extLst>
          </p:cNvPr>
          <p:cNvSpPr txBox="1"/>
          <p:nvPr/>
        </p:nvSpPr>
        <p:spPr>
          <a:xfrm>
            <a:off x="4594848" y="3656897"/>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Ê</a:t>
            </a:r>
          </a:p>
        </p:txBody>
      </p:sp>
      <p:graphicFrame>
        <p:nvGraphicFramePr>
          <p:cNvPr id="3" name="Table 2"/>
          <p:cNvGraphicFramePr>
            <a:graphicFrameLocks noGrp="1"/>
          </p:cNvGraphicFramePr>
          <p:nvPr>
            <p:extLst>
              <p:ext uri="{D42A27DB-BD31-4B8C-83A1-F6EECF244321}">
                <p14:modId xmlns:p14="http://schemas.microsoft.com/office/powerpoint/2010/main" val="1539737403"/>
              </p:ext>
            </p:extLst>
          </p:nvPr>
        </p:nvGraphicFramePr>
        <p:xfrm>
          <a:off x="562400" y="1779662"/>
          <a:ext cx="7970039" cy="1158240"/>
        </p:xfrm>
        <a:graphic>
          <a:graphicData uri="http://schemas.openxmlformats.org/drawingml/2006/table">
            <a:tbl>
              <a:tblPr firstRow="1" bandRow="1">
                <a:tableStyleId>{3B4B98B0-60AC-42C2-AFA5-B58CD77FA1E5}</a:tableStyleId>
              </a:tblPr>
              <a:tblGrid>
                <a:gridCol w="1138577"/>
                <a:gridCol w="1138577"/>
                <a:gridCol w="1012366"/>
                <a:gridCol w="1080120"/>
                <a:gridCol w="1080120"/>
                <a:gridCol w="1152128"/>
                <a:gridCol w="1368151"/>
              </a:tblGrid>
              <a:tr h="370840">
                <a:tc>
                  <a:txBody>
                    <a:bodyPr/>
                    <a:lstStyle/>
                    <a:p>
                      <a:pPr algn="ctr"/>
                      <a:r>
                        <a:rPr lang="en-US" sz="3200" b="0" smtClean="0"/>
                        <a:t>xóm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nồm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rơm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kẽm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nêm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sim</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chùm</a:t>
                      </a:r>
                      <a:endParaRPr lang="en-US" sz="3200" b="0">
                        <a:solidFill>
                          <a:srgbClr val="0070C0"/>
                        </a:solidFill>
                        <a:latin typeface="Calibri" pitchFamily="34" charset="0"/>
                        <a:cs typeface="Calibri" pitchFamily="34" charset="0"/>
                      </a:endParaRPr>
                    </a:p>
                  </a:txBody>
                  <a:tcPr/>
                </a:tc>
              </a:tr>
              <a:tr h="370840">
                <a:tc>
                  <a:txBody>
                    <a:bodyPr/>
                    <a:lstStyle/>
                    <a:p>
                      <a:pPr algn="ctr"/>
                      <a:r>
                        <a:rPr lang="en-US" sz="3200" b="0" smtClean="0"/>
                        <a:t>tai</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hãy</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đấy</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hỏi</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hội</a:t>
                      </a:r>
                      <a:endParaRPr lang="en-US" sz="3200" b="0">
                        <a:solidFill>
                          <a:srgbClr val="0070C0"/>
                        </a:solidFill>
                        <a:latin typeface="Calibri" pitchFamily="34" charset="0"/>
                        <a:cs typeface="Calibri" pitchFamily="34" charset="0"/>
                      </a:endParaRPr>
                    </a:p>
                  </a:txBody>
                  <a:tcPr/>
                </a:tc>
                <a:tc>
                  <a:txBody>
                    <a:bodyPr/>
                    <a:lstStyle/>
                    <a:p>
                      <a:pPr algn="ctr"/>
                      <a:r>
                        <a:rPr lang="en-US" sz="3200" b="0" smtClean="0"/>
                        <a:t>khơi</a:t>
                      </a:r>
                      <a:endParaRPr lang="en-US" sz="3200" b="0">
                        <a:solidFill>
                          <a:srgbClr val="0070C0"/>
                        </a:solidFill>
                        <a:latin typeface="Calibri" pitchFamily="34" charset="0"/>
                        <a:cs typeface="Calibri" pitchFamily="34" charset="0"/>
                      </a:endParaRPr>
                    </a:p>
                  </a:txBody>
                  <a:tcPr/>
                </a:tc>
                <a:tc>
                  <a:txBody>
                    <a:bodyPr/>
                    <a:lstStyle/>
                    <a:p>
                      <a:pPr algn="ctr"/>
                      <a:endParaRPr lang="en-US" sz="3200" b="0">
                        <a:solidFill>
                          <a:srgbClr val="0070C0"/>
                        </a:solidFill>
                        <a:latin typeface="Calibri" pitchFamily="34" charset="0"/>
                        <a:cs typeface="Calibri" pitchFamily="34" charset="0"/>
                      </a:endParaRPr>
                    </a:p>
                  </a:txBody>
                  <a:tcPr/>
                </a:tc>
              </a:tr>
            </a:tbl>
          </a:graphicData>
        </a:graphic>
      </p:graphicFrame>
      <p:sp>
        <p:nvSpPr>
          <p:cNvPr id="4" name="Rectangle 3"/>
          <p:cNvSpPr/>
          <p:nvPr/>
        </p:nvSpPr>
        <p:spPr>
          <a:xfrm>
            <a:off x="1475656" y="3765546"/>
            <a:ext cx="95691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6719" y="1740187"/>
            <a:ext cx="997389" cy="646331"/>
          </a:xfrm>
          <a:prstGeom prst="rect">
            <a:avLst/>
          </a:prstGeom>
          <a:solidFill>
            <a:schemeClr val="bg1"/>
          </a:solidFill>
          <a:ln>
            <a:solidFill>
              <a:srgbClr val="FFC000"/>
            </a:solidFill>
          </a:ln>
        </p:spPr>
        <p:txBody>
          <a:bodyPr wrap="none" rtlCol="0">
            <a:spAutoFit/>
          </a:bodyPr>
          <a:lstStyle/>
          <a:p>
            <a:r>
              <a:rPr lang="en-US" sz="3600" smtClean="0">
                <a:solidFill>
                  <a:srgbClr val="FF0000"/>
                </a:solidFill>
                <a:latin typeface="Calibri" pitchFamily="34" charset="0"/>
                <a:cs typeface="Calibri" pitchFamily="34" charset="0"/>
              </a:rPr>
              <a:t>xóm</a:t>
            </a:r>
            <a:endParaRPr lang="en-US" sz="3600">
              <a:solidFill>
                <a:srgbClr val="FF0000"/>
              </a:solidFill>
              <a:latin typeface="Calibri" pitchFamily="34" charset="0"/>
              <a:cs typeface="Calibri" pitchFamily="34" charset="0"/>
            </a:endParaRPr>
          </a:p>
        </p:txBody>
      </p:sp>
      <p:sp>
        <p:nvSpPr>
          <p:cNvPr id="15" name="TextBox 14"/>
          <p:cNvSpPr txBox="1"/>
          <p:nvPr/>
        </p:nvSpPr>
        <p:spPr>
          <a:xfrm>
            <a:off x="1644108" y="1731238"/>
            <a:ext cx="1039067" cy="646331"/>
          </a:xfrm>
          <a:prstGeom prst="rect">
            <a:avLst/>
          </a:prstGeom>
          <a:solidFill>
            <a:schemeClr val="bg1"/>
          </a:solidFill>
          <a:ln>
            <a:solidFill>
              <a:srgbClr val="FFC000"/>
            </a:solidFill>
          </a:ln>
        </p:spPr>
        <p:txBody>
          <a:bodyPr wrap="none" rtlCol="0">
            <a:spAutoFit/>
          </a:bodyPr>
          <a:lstStyle/>
          <a:p>
            <a:pPr algn="ctr"/>
            <a:r>
              <a:rPr lang="en-US" sz="3600">
                <a:solidFill>
                  <a:srgbClr val="FF0000"/>
                </a:solidFill>
                <a:latin typeface="Calibri" pitchFamily="34" charset="0"/>
                <a:cs typeface="Calibri" pitchFamily="34" charset="0"/>
              </a:rPr>
              <a:t>n</a:t>
            </a:r>
            <a:r>
              <a:rPr lang="en-US" sz="3600" smtClean="0">
                <a:solidFill>
                  <a:srgbClr val="FF0000"/>
                </a:solidFill>
                <a:latin typeface="Calibri" pitchFamily="34" charset="0"/>
                <a:cs typeface="Calibri" pitchFamily="34" charset="0"/>
              </a:rPr>
              <a:t>ồm</a:t>
            </a:r>
            <a:endParaRPr lang="en-US" sz="3600">
              <a:solidFill>
                <a:srgbClr val="FF0000"/>
              </a:solidFill>
              <a:latin typeface="Calibri" pitchFamily="34" charset="0"/>
              <a:cs typeface="Calibri" pitchFamily="34" charset="0"/>
            </a:endParaRPr>
          </a:p>
        </p:txBody>
      </p:sp>
      <p:sp>
        <p:nvSpPr>
          <p:cNvPr id="16" name="TextBox 15"/>
          <p:cNvSpPr txBox="1"/>
          <p:nvPr/>
        </p:nvSpPr>
        <p:spPr>
          <a:xfrm>
            <a:off x="2684062" y="1731237"/>
            <a:ext cx="1010535"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rơm</a:t>
            </a:r>
            <a:endParaRPr lang="en-US" sz="3600">
              <a:solidFill>
                <a:srgbClr val="FF0000"/>
              </a:solidFill>
              <a:latin typeface="Calibri" pitchFamily="34" charset="0"/>
              <a:cs typeface="Calibri" pitchFamily="34" charset="0"/>
            </a:endParaRPr>
          </a:p>
        </p:txBody>
      </p:sp>
      <p:sp>
        <p:nvSpPr>
          <p:cNvPr id="17" name="TextBox 16"/>
          <p:cNvSpPr txBox="1"/>
          <p:nvPr/>
        </p:nvSpPr>
        <p:spPr>
          <a:xfrm>
            <a:off x="3681451" y="1731236"/>
            <a:ext cx="1034565" cy="646331"/>
          </a:xfrm>
          <a:prstGeom prst="rect">
            <a:avLst/>
          </a:prstGeom>
          <a:solidFill>
            <a:schemeClr val="bg1"/>
          </a:solidFill>
          <a:ln>
            <a:solidFill>
              <a:srgbClr val="FFC000"/>
            </a:solidFill>
          </a:ln>
        </p:spPr>
        <p:txBody>
          <a:bodyPr wrap="square" rtlCol="0">
            <a:spAutoFit/>
          </a:bodyPr>
          <a:lstStyle/>
          <a:p>
            <a:pPr algn="ctr"/>
            <a:r>
              <a:rPr lang="en-US" sz="3600">
                <a:solidFill>
                  <a:srgbClr val="FF0000"/>
                </a:solidFill>
                <a:latin typeface="Calibri" pitchFamily="34" charset="0"/>
                <a:cs typeface="Calibri" pitchFamily="34" charset="0"/>
              </a:rPr>
              <a:t>k</a:t>
            </a:r>
            <a:r>
              <a:rPr lang="en-US" sz="3600" smtClean="0">
                <a:solidFill>
                  <a:srgbClr val="FF0000"/>
                </a:solidFill>
                <a:latin typeface="Calibri" pitchFamily="34" charset="0"/>
                <a:cs typeface="Calibri" pitchFamily="34" charset="0"/>
              </a:rPr>
              <a:t>ẽm</a:t>
            </a:r>
            <a:endParaRPr lang="en-US" sz="3600">
              <a:solidFill>
                <a:srgbClr val="FF0000"/>
              </a:solidFill>
              <a:latin typeface="Calibri" pitchFamily="34" charset="0"/>
              <a:cs typeface="Calibri" pitchFamily="34" charset="0"/>
            </a:endParaRPr>
          </a:p>
        </p:txBody>
      </p:sp>
      <p:sp>
        <p:nvSpPr>
          <p:cNvPr id="18" name="TextBox 17"/>
          <p:cNvSpPr txBox="1"/>
          <p:nvPr/>
        </p:nvSpPr>
        <p:spPr>
          <a:xfrm>
            <a:off x="4716016" y="1740186"/>
            <a:ext cx="1152128"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nêm</a:t>
            </a:r>
            <a:endParaRPr lang="en-US" sz="3600">
              <a:solidFill>
                <a:srgbClr val="FF0000"/>
              </a:solidFill>
              <a:latin typeface="Calibri" pitchFamily="34" charset="0"/>
              <a:cs typeface="Calibri" pitchFamily="34" charset="0"/>
            </a:endParaRPr>
          </a:p>
        </p:txBody>
      </p:sp>
      <p:sp>
        <p:nvSpPr>
          <p:cNvPr id="19" name="TextBox 18"/>
          <p:cNvSpPr txBox="1"/>
          <p:nvPr/>
        </p:nvSpPr>
        <p:spPr>
          <a:xfrm>
            <a:off x="5868144" y="1731235"/>
            <a:ext cx="1152128"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sim</a:t>
            </a:r>
            <a:endParaRPr lang="en-US" sz="3600">
              <a:solidFill>
                <a:srgbClr val="FF0000"/>
              </a:solidFill>
              <a:latin typeface="Calibri" pitchFamily="34" charset="0"/>
              <a:cs typeface="Calibri" pitchFamily="34" charset="0"/>
            </a:endParaRPr>
          </a:p>
        </p:txBody>
      </p:sp>
      <p:sp>
        <p:nvSpPr>
          <p:cNvPr id="20" name="TextBox 19"/>
          <p:cNvSpPr txBox="1"/>
          <p:nvPr/>
        </p:nvSpPr>
        <p:spPr>
          <a:xfrm>
            <a:off x="7020272" y="1741629"/>
            <a:ext cx="1512168"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chùm</a:t>
            </a:r>
            <a:endParaRPr lang="en-US" sz="3600">
              <a:solidFill>
                <a:srgbClr val="FF0000"/>
              </a:solidFill>
              <a:latin typeface="Calibri" pitchFamily="34" charset="0"/>
              <a:cs typeface="Calibri" pitchFamily="34" charset="0"/>
            </a:endParaRPr>
          </a:p>
        </p:txBody>
      </p:sp>
      <p:sp>
        <p:nvSpPr>
          <p:cNvPr id="21" name="TextBox 20"/>
          <p:cNvSpPr txBox="1"/>
          <p:nvPr/>
        </p:nvSpPr>
        <p:spPr>
          <a:xfrm>
            <a:off x="635837" y="2377566"/>
            <a:ext cx="1008271"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tai</a:t>
            </a:r>
            <a:endParaRPr lang="en-US" sz="3600">
              <a:solidFill>
                <a:srgbClr val="FF0000"/>
              </a:solidFill>
              <a:latin typeface="Calibri" pitchFamily="34" charset="0"/>
              <a:cs typeface="Calibri" pitchFamily="34" charset="0"/>
            </a:endParaRPr>
          </a:p>
        </p:txBody>
      </p:sp>
      <p:sp>
        <p:nvSpPr>
          <p:cNvPr id="23" name="TextBox 22"/>
          <p:cNvSpPr txBox="1"/>
          <p:nvPr/>
        </p:nvSpPr>
        <p:spPr>
          <a:xfrm>
            <a:off x="1644108" y="2387960"/>
            <a:ext cx="1039954"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hãy</a:t>
            </a:r>
            <a:endParaRPr lang="en-US" sz="3600">
              <a:solidFill>
                <a:srgbClr val="FF0000"/>
              </a:solidFill>
              <a:latin typeface="Calibri" pitchFamily="34" charset="0"/>
              <a:cs typeface="Calibri" pitchFamily="34" charset="0"/>
            </a:endParaRPr>
          </a:p>
        </p:txBody>
      </p:sp>
      <p:sp>
        <p:nvSpPr>
          <p:cNvPr id="24" name="TextBox 23"/>
          <p:cNvSpPr txBox="1"/>
          <p:nvPr/>
        </p:nvSpPr>
        <p:spPr>
          <a:xfrm>
            <a:off x="2676609" y="2386517"/>
            <a:ext cx="1008271" cy="646331"/>
          </a:xfrm>
          <a:prstGeom prst="rect">
            <a:avLst/>
          </a:prstGeom>
          <a:solidFill>
            <a:schemeClr val="bg1"/>
          </a:solidFill>
          <a:ln>
            <a:solidFill>
              <a:srgbClr val="FFC000"/>
            </a:solidFill>
          </a:ln>
        </p:spPr>
        <p:txBody>
          <a:bodyPr wrap="square" rtlCol="0">
            <a:spAutoFit/>
          </a:bodyPr>
          <a:lstStyle/>
          <a:p>
            <a:pPr algn="ctr"/>
            <a:r>
              <a:rPr lang="en-US" sz="3600">
                <a:solidFill>
                  <a:srgbClr val="FF0000"/>
                </a:solidFill>
                <a:latin typeface="Calibri" pitchFamily="34" charset="0"/>
                <a:cs typeface="Calibri" pitchFamily="34" charset="0"/>
              </a:rPr>
              <a:t>đ</a:t>
            </a:r>
            <a:r>
              <a:rPr lang="en-US" sz="3600" smtClean="0">
                <a:solidFill>
                  <a:srgbClr val="FF0000"/>
                </a:solidFill>
                <a:latin typeface="Calibri" pitchFamily="34" charset="0"/>
                <a:cs typeface="Calibri" pitchFamily="34" charset="0"/>
              </a:rPr>
              <a:t>ấy</a:t>
            </a:r>
            <a:endParaRPr lang="en-US" sz="3600">
              <a:solidFill>
                <a:srgbClr val="FF0000"/>
              </a:solidFill>
              <a:latin typeface="Calibri" pitchFamily="34" charset="0"/>
              <a:cs typeface="Calibri" pitchFamily="34" charset="0"/>
            </a:endParaRPr>
          </a:p>
        </p:txBody>
      </p:sp>
      <p:sp>
        <p:nvSpPr>
          <p:cNvPr id="25" name="TextBox 24"/>
          <p:cNvSpPr txBox="1"/>
          <p:nvPr/>
        </p:nvSpPr>
        <p:spPr>
          <a:xfrm>
            <a:off x="3694597" y="2386516"/>
            <a:ext cx="1008271"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hỏi</a:t>
            </a:r>
            <a:endParaRPr lang="en-US" sz="3600">
              <a:solidFill>
                <a:srgbClr val="FF0000"/>
              </a:solidFill>
              <a:latin typeface="Calibri" pitchFamily="34" charset="0"/>
              <a:cs typeface="Calibri" pitchFamily="34" charset="0"/>
            </a:endParaRPr>
          </a:p>
        </p:txBody>
      </p:sp>
      <p:sp>
        <p:nvSpPr>
          <p:cNvPr id="26" name="TextBox 25"/>
          <p:cNvSpPr txBox="1"/>
          <p:nvPr/>
        </p:nvSpPr>
        <p:spPr>
          <a:xfrm>
            <a:off x="4702868" y="2377565"/>
            <a:ext cx="1165276" cy="646331"/>
          </a:xfrm>
          <a:prstGeom prst="rect">
            <a:avLst/>
          </a:prstGeom>
          <a:solidFill>
            <a:schemeClr val="bg1"/>
          </a:solidFill>
          <a:ln>
            <a:solidFill>
              <a:srgbClr val="FFC000"/>
            </a:solidFill>
          </a:ln>
        </p:spPr>
        <p:txBody>
          <a:bodyPr wrap="square" rtlCol="0">
            <a:spAutoFit/>
          </a:bodyPr>
          <a:lstStyle/>
          <a:p>
            <a:pPr algn="ctr"/>
            <a:r>
              <a:rPr lang="en-US" sz="3600">
                <a:solidFill>
                  <a:srgbClr val="FF0000"/>
                </a:solidFill>
                <a:latin typeface="Calibri" pitchFamily="34" charset="0"/>
                <a:cs typeface="Calibri" pitchFamily="34" charset="0"/>
              </a:rPr>
              <a:t>h</a:t>
            </a:r>
            <a:r>
              <a:rPr lang="en-US" sz="3600" smtClean="0">
                <a:solidFill>
                  <a:srgbClr val="FF0000"/>
                </a:solidFill>
                <a:latin typeface="Calibri" pitchFamily="34" charset="0"/>
                <a:cs typeface="Calibri" pitchFamily="34" charset="0"/>
              </a:rPr>
              <a:t>ội</a:t>
            </a:r>
            <a:endParaRPr lang="en-US" sz="3600">
              <a:solidFill>
                <a:srgbClr val="FF0000"/>
              </a:solidFill>
              <a:latin typeface="Calibri" pitchFamily="34" charset="0"/>
              <a:cs typeface="Calibri" pitchFamily="34" charset="0"/>
            </a:endParaRPr>
          </a:p>
        </p:txBody>
      </p:sp>
      <p:sp>
        <p:nvSpPr>
          <p:cNvPr id="27" name="TextBox 26"/>
          <p:cNvSpPr txBox="1"/>
          <p:nvPr/>
        </p:nvSpPr>
        <p:spPr>
          <a:xfrm>
            <a:off x="5868532" y="2377569"/>
            <a:ext cx="1151740" cy="646331"/>
          </a:xfrm>
          <a:prstGeom prst="rect">
            <a:avLst/>
          </a:prstGeom>
          <a:solidFill>
            <a:schemeClr val="bg1"/>
          </a:solidFill>
          <a:ln>
            <a:solidFill>
              <a:srgbClr val="FFC000"/>
            </a:solidFill>
          </a:ln>
        </p:spPr>
        <p:txBody>
          <a:bodyPr wrap="square" rtlCol="0">
            <a:spAutoFit/>
          </a:bodyPr>
          <a:lstStyle/>
          <a:p>
            <a:pPr algn="ctr"/>
            <a:r>
              <a:rPr lang="en-US" sz="3600" smtClean="0">
                <a:solidFill>
                  <a:srgbClr val="FF0000"/>
                </a:solidFill>
                <a:latin typeface="Calibri" pitchFamily="34" charset="0"/>
                <a:cs typeface="Calibri" pitchFamily="34" charset="0"/>
              </a:rPr>
              <a:t>khơi</a:t>
            </a:r>
            <a:endParaRPr lang="en-US" sz="360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4974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301494" y="3147060"/>
            <a:ext cx="690451" cy="307777"/>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xmlns="" id="{EC36E197-B731-4608-B7AD-D0CAAB8F8EC0}"/>
              </a:ext>
            </a:extLst>
          </p:cNvPr>
          <p:cNvPicPr>
            <a:picLocks noChangeAspect="1"/>
          </p:cNvPicPr>
          <p:nvPr/>
        </p:nvPicPr>
        <p:blipFill>
          <a:blip r:embed="rId4"/>
          <a:stretch>
            <a:fillRect/>
          </a:stretch>
        </p:blipFill>
        <p:spPr>
          <a:xfrm>
            <a:off x="245477" y="616687"/>
            <a:ext cx="1073776" cy="457200"/>
          </a:xfrm>
          <a:prstGeom prst="rect">
            <a:avLst/>
          </a:prstGeom>
        </p:spPr>
      </p:pic>
      <p:sp>
        <p:nvSpPr>
          <p:cNvPr id="31" name="TextBox 30">
            <a:extLst>
              <a:ext uri="{FF2B5EF4-FFF2-40B4-BE49-F238E27FC236}">
                <a16:creationId xmlns:a16="http://schemas.microsoft.com/office/drawing/2014/main" xmlns="" id="{FB9DC7F7-327F-4B5C-9B0B-73A1E55E75B5}"/>
              </a:ext>
            </a:extLst>
          </p:cNvPr>
          <p:cNvSpPr txBox="1"/>
          <p:nvPr/>
        </p:nvSpPr>
        <p:spPr>
          <a:xfrm rot="201875">
            <a:off x="5769673" y="3679720"/>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A</a:t>
            </a:r>
          </a:p>
        </p:txBody>
      </p:sp>
      <p:sp>
        <p:nvSpPr>
          <p:cNvPr id="34" name="TextBox 33">
            <a:extLst>
              <a:ext uri="{FF2B5EF4-FFF2-40B4-BE49-F238E27FC236}">
                <a16:creationId xmlns:a16="http://schemas.microsoft.com/office/drawing/2014/main" xmlns="" id="{A4F17071-2E33-47BE-8429-EE57EEB45B6B}"/>
              </a:ext>
            </a:extLst>
          </p:cNvPr>
          <p:cNvSpPr txBox="1"/>
          <p:nvPr/>
        </p:nvSpPr>
        <p:spPr>
          <a:xfrm rot="112218">
            <a:off x="1120071" y="3810818"/>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B</a:t>
            </a:r>
          </a:p>
        </p:txBody>
      </p:sp>
      <p:sp>
        <p:nvSpPr>
          <p:cNvPr id="37" name="TextBox 36">
            <a:extLst>
              <a:ext uri="{FF2B5EF4-FFF2-40B4-BE49-F238E27FC236}">
                <a16:creationId xmlns:a16="http://schemas.microsoft.com/office/drawing/2014/main" xmlns="" id="{F4750BB9-CBAB-40FB-93F8-9DD1322AC05E}"/>
              </a:ext>
            </a:extLst>
          </p:cNvPr>
          <p:cNvSpPr txBox="1"/>
          <p:nvPr/>
        </p:nvSpPr>
        <p:spPr>
          <a:xfrm rot="21243811">
            <a:off x="2330475" y="3856036"/>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C</a:t>
            </a:r>
          </a:p>
        </p:txBody>
      </p:sp>
      <p:sp>
        <p:nvSpPr>
          <p:cNvPr id="40" name="TextBox 39">
            <a:extLst>
              <a:ext uri="{FF2B5EF4-FFF2-40B4-BE49-F238E27FC236}">
                <a16:creationId xmlns:a16="http://schemas.microsoft.com/office/drawing/2014/main" xmlns="" id="{5EF91E14-45C7-4AD9-B252-8C2D38F09205}"/>
              </a:ext>
            </a:extLst>
          </p:cNvPr>
          <p:cNvSpPr txBox="1"/>
          <p:nvPr/>
        </p:nvSpPr>
        <p:spPr>
          <a:xfrm rot="21008566">
            <a:off x="3456865" y="3741016"/>
            <a:ext cx="449172"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E</a:t>
            </a:r>
          </a:p>
        </p:txBody>
      </p:sp>
      <p:sp>
        <p:nvSpPr>
          <p:cNvPr id="43" name="TextBox 42">
            <a:extLst>
              <a:ext uri="{FF2B5EF4-FFF2-40B4-BE49-F238E27FC236}">
                <a16:creationId xmlns:a16="http://schemas.microsoft.com/office/drawing/2014/main" xmlns="" id="{9EFD2266-8A80-4485-B107-DD0A8AF3B37D}"/>
              </a:ext>
            </a:extLst>
          </p:cNvPr>
          <p:cNvSpPr txBox="1"/>
          <p:nvPr/>
        </p:nvSpPr>
        <p:spPr>
          <a:xfrm>
            <a:off x="4594848" y="3656897"/>
            <a:ext cx="474141" cy="584775"/>
          </a:xfrm>
          <a:prstGeom prst="rect">
            <a:avLst/>
          </a:prstGeom>
          <a:noFill/>
        </p:spPr>
        <p:txBody>
          <a:bodyPr wrap="square" rtlCol="0">
            <a:spAutoFit/>
          </a:bodyPr>
          <a:lstStyle/>
          <a:p>
            <a:r>
              <a:rPr lang="en-US" sz="3200" dirty="0">
                <a:solidFill>
                  <a:schemeClr val="bg1"/>
                </a:solidFill>
                <a:latin typeface="Quicksand Medium" panose="00000600000000000000" pitchFamily="2" charset="0"/>
              </a:rPr>
              <a:t>Ê</a:t>
            </a:r>
          </a:p>
        </p:txBody>
      </p:sp>
      <p:pic>
        <p:nvPicPr>
          <p:cNvPr id="21" name="Picture 2"/>
          <p:cNvPicPr>
            <a:picLocks noChangeAspect="1" noChangeArrowheads="1"/>
          </p:cNvPicPr>
          <p:nvPr/>
        </p:nvPicPr>
        <p:blipFill>
          <a:blip r:embed="rId5"/>
          <a:srcRect/>
          <a:stretch>
            <a:fillRect/>
          </a:stretch>
        </p:blipFill>
        <p:spPr bwMode="auto">
          <a:xfrm>
            <a:off x="1198813" y="607473"/>
            <a:ext cx="7740352" cy="4430405"/>
          </a:xfrm>
          <a:prstGeom prst="rect">
            <a:avLst/>
          </a:prstGeom>
          <a:noFill/>
          <a:ln w="9525">
            <a:noFill/>
            <a:miter lim="800000"/>
            <a:headEnd/>
            <a:tailEnd/>
          </a:ln>
          <a:effectLst/>
        </p:spPr>
      </p:pic>
    </p:spTree>
    <p:extLst>
      <p:ext uri="{BB962C8B-B14F-4D97-AF65-F5344CB8AC3E}">
        <p14:creationId xmlns:p14="http://schemas.microsoft.com/office/powerpoint/2010/main" val="6622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64" y="576278"/>
            <a:ext cx="1107798" cy="576858"/>
          </a:xfrm>
          <a:prstGeom prst="rect">
            <a:avLst/>
          </a:prstGeom>
        </p:spPr>
      </p:pic>
      <p:sp>
        <p:nvSpPr>
          <p:cNvPr id="3" name="Rounded Rectangle 2"/>
          <p:cNvSpPr/>
          <p:nvPr/>
        </p:nvSpPr>
        <p:spPr>
          <a:xfrm>
            <a:off x="683568" y="1419622"/>
            <a:ext cx="7837440" cy="2642750"/>
          </a:xfrm>
          <a:prstGeom prst="roundRect">
            <a:avLst/>
          </a:prstGeom>
          <a:solidFill>
            <a:srgbClr val="FEDA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smtClean="0">
                <a:ln w="1905"/>
                <a:solidFill>
                  <a:schemeClr val="tx1"/>
                </a:solidFill>
                <a:effectLst>
                  <a:innerShdw blurRad="69850" dist="43180" dir="5400000">
                    <a:srgbClr val="000000">
                      <a:alpha val="65000"/>
                    </a:srgbClr>
                  </a:innerShdw>
                </a:effectLst>
                <a:latin typeface="Calibri" pitchFamily="34" charset="0"/>
                <a:ea typeface="AvantGarde" pitchFamily="2" charset="0"/>
                <a:cs typeface="Calibri" pitchFamily="34" charset="0"/>
              </a:rPr>
              <a:t>      </a:t>
            </a:r>
          </a:p>
          <a:p>
            <a:pPr algn="just"/>
            <a:r>
              <a:rPr lang="en-US" sz="3600">
                <a:ln w="1905"/>
                <a:solidFill>
                  <a:schemeClr val="tx1"/>
                </a:solidFill>
                <a:effectLst>
                  <a:innerShdw blurRad="69850" dist="43180" dir="5400000">
                    <a:srgbClr val="000000">
                      <a:alpha val="65000"/>
                    </a:srgbClr>
                  </a:innerShdw>
                </a:effectLst>
                <a:latin typeface="Calibri" pitchFamily="34" charset="0"/>
                <a:ea typeface="AvantGarde" pitchFamily="2" charset="0"/>
                <a:cs typeface="Calibri" pitchFamily="34" charset="0"/>
              </a:rPr>
              <a:t> </a:t>
            </a:r>
            <a:r>
              <a:rPr lang="en-US" sz="3600" smtClean="0">
                <a:ln w="1905"/>
                <a:solidFill>
                  <a:schemeClr val="tx1"/>
                </a:solidFill>
                <a:effectLst>
                  <a:innerShdw blurRad="69850" dist="43180" dir="5400000">
                    <a:srgbClr val="000000">
                      <a:alpha val="65000"/>
                    </a:srgbClr>
                  </a:innerShdw>
                </a:effectLst>
                <a:latin typeface="Calibri" pitchFamily="34" charset="0"/>
                <a:ea typeface="AvantGarde" pitchFamily="2" charset="0"/>
                <a:cs typeface="Calibri" pitchFamily="34" charset="0"/>
              </a:rPr>
              <a:t>      Nhím </a:t>
            </a:r>
            <a:r>
              <a:rPr lang="en-US" sz="3600">
                <a:ln w="1905"/>
                <a:solidFill>
                  <a:schemeClr val="tx1"/>
                </a:solidFill>
                <a:effectLst>
                  <a:innerShdw blurRad="69850" dist="43180" dir="5400000">
                    <a:srgbClr val="000000">
                      <a:alpha val="65000"/>
                    </a:srgbClr>
                  </a:innerShdw>
                </a:effectLst>
                <a:latin typeface="Calibri" pitchFamily="34" charset="0"/>
                <a:ea typeface="AvantGarde" pitchFamily="2" charset="0"/>
                <a:cs typeface="Calibri" pitchFamily="34" charset="0"/>
              </a:rPr>
              <a:t>con ra bãi cỏ tìm cái ăn. Nó phấn chấn khi thấy vô số quả chín thơm ngon. Nhím vội chạy về gọi bạn chồn. Cả hai quay lại, ăn đến no nê.</a:t>
            </a:r>
          </a:p>
          <a:p>
            <a:pPr algn="just"/>
            <a:endParaRPr lang="en-US" sz="3600"/>
          </a:p>
        </p:txBody>
      </p:sp>
    </p:spTree>
    <p:extLst>
      <p:ext uri="{BB962C8B-B14F-4D97-AF65-F5344CB8AC3E}">
        <p14:creationId xmlns:p14="http://schemas.microsoft.com/office/powerpoint/2010/main" val="389519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921" y="1688123"/>
            <a:ext cx="4674180" cy="1364272"/>
          </a:xfrm>
          <a:prstGeom prst="rect">
            <a:avLst/>
          </a:prstGeom>
        </p:spPr>
      </p:pic>
      <p:sp>
        <p:nvSpPr>
          <p:cNvPr id="2" name="Rectangle 1"/>
          <p:cNvSpPr/>
          <p:nvPr/>
        </p:nvSpPr>
        <p:spPr>
          <a:xfrm>
            <a:off x="3347864" y="2067694"/>
            <a:ext cx="31683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Calibri" pitchFamily="34" charset="0"/>
                <a:cs typeface="Calibri" pitchFamily="34" charset="0"/>
              </a:rPr>
              <a:t>Viết</a:t>
            </a:r>
            <a:endParaRPr lang="en-US" sz="4800">
              <a:latin typeface="Calibri" pitchFamily="34" charset="0"/>
              <a:cs typeface="Calibri" pitchFamily="34" charset="0"/>
            </a:endParaRPr>
          </a:p>
        </p:txBody>
      </p:sp>
    </p:spTree>
    <p:extLst>
      <p:ext uri="{BB962C8B-B14F-4D97-AF65-F5344CB8AC3E}">
        <p14:creationId xmlns:p14="http://schemas.microsoft.com/office/powerpoint/2010/main" val="22249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
        <p:nvSpPr>
          <p:cNvPr id="2" name="Rounded Rectangle 1"/>
          <p:cNvSpPr/>
          <p:nvPr/>
        </p:nvSpPr>
        <p:spPr>
          <a:xfrm>
            <a:off x="2065989" y="2039372"/>
            <a:ext cx="4946604" cy="89792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14AFE6"/>
                </a:solidFill>
                <a:latin typeface="Quicksand Medium" panose="00000600000000000000"/>
                <a:ea typeface="Arial-Rounded" panose="020B0500000000000000" pitchFamily="34" charset="0"/>
                <a:cs typeface="Arial-Rounded" panose="020B0500000000000000" pitchFamily="34" charset="0"/>
              </a:rPr>
              <a:t>Con </a:t>
            </a:r>
            <a:r>
              <a:rPr lang="vi-VN" sz="3600" smtClean="0">
                <a:solidFill>
                  <a:srgbClr val="14AFE6"/>
                </a:solidFill>
                <a:latin typeface="Quicksand Medium" panose="00000600000000000000"/>
                <a:ea typeface="Arial-Rounded" panose="020B0500000000000000" pitchFamily="34" charset="0"/>
                <a:cs typeface="Arial-Rounded" panose="020B0500000000000000" pitchFamily="34" charset="0"/>
              </a:rPr>
              <a:t>voi </a:t>
            </a:r>
            <a:r>
              <a:rPr lang="vi-VN" sz="3600" smtClean="0">
                <a:solidFill>
                  <a:srgbClr val="14AFE6"/>
                </a:solidFill>
                <a:latin typeface="Quicksand Medium" panose="00000600000000000000"/>
                <a:ea typeface="Arial-Rounded" panose="020B0500000000000000" pitchFamily="34" charset="0"/>
                <a:cs typeface="Arial-Rounded" panose="020B0500000000000000" pitchFamily="34" charset="0"/>
              </a:rPr>
              <a:t>có</a:t>
            </a:r>
            <a:r>
              <a:rPr lang="en-US" sz="3600" smtClean="0">
                <a:solidFill>
                  <a:srgbClr val="14AFE6"/>
                </a:solidFill>
                <a:latin typeface="Quicksand Medium" panose="00000600000000000000"/>
                <a:ea typeface="Arial-Rounded" panose="020B0500000000000000" pitchFamily="34" charset="0"/>
                <a:cs typeface="Arial-Rounded" panose="020B0500000000000000" pitchFamily="34" charset="0"/>
              </a:rPr>
              <a:t> </a:t>
            </a:r>
            <a:r>
              <a:rPr lang="vi-VN" sz="3600" smtClean="0">
                <a:solidFill>
                  <a:srgbClr val="14AFE6"/>
                </a:solidFill>
                <a:latin typeface="Quicksand Medium" panose="00000600000000000000"/>
                <a:ea typeface="Arial-Rounded" panose="020B0500000000000000" pitchFamily="34" charset="0"/>
                <a:cs typeface="Arial-Rounded" panose="020B0500000000000000" pitchFamily="34" charset="0"/>
              </a:rPr>
              <a:t>vòi </a:t>
            </a:r>
            <a:r>
              <a:rPr lang="vi-VN" sz="3600" dirty="0" smtClean="0">
                <a:solidFill>
                  <a:srgbClr val="14AFE6"/>
                </a:solidFill>
                <a:latin typeface="Quicksand Medium" panose="00000600000000000000"/>
                <a:ea typeface="Arial-Rounded" panose="020B0500000000000000" pitchFamily="34" charset="0"/>
                <a:cs typeface="Arial-Rounded" panose="020B0500000000000000" pitchFamily="34" charset="0"/>
              </a:rPr>
              <a:t>dài.</a:t>
            </a:r>
            <a:endParaRPr lang="en-US" sz="3600" dirty="0">
              <a:solidFill>
                <a:srgbClr val="14AFE6"/>
              </a:solidFill>
              <a:latin typeface="Quicksand Medium" panose="0000060000000000000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75" y="635116"/>
            <a:ext cx="1527541" cy="44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919" y="1783729"/>
            <a:ext cx="4286373" cy="1251081"/>
          </a:xfrm>
          <a:prstGeom prst="rect">
            <a:avLst/>
          </a:prstGeom>
        </p:spPr>
      </p:pic>
    </p:spTree>
    <p:extLst>
      <p:ext uri="{BB962C8B-B14F-4D97-AF65-F5344CB8AC3E}">
        <p14:creationId xmlns:p14="http://schemas.microsoft.com/office/powerpoint/2010/main" val="39384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TotalTime>
  <Words>271</Words>
  <PresentationFormat>On-screen Show (16:9)</PresentationFormat>
  <Paragraphs>76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PowerPoint Presentation</vt:lpstr>
      <vt:lpstr>BÀI 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2020-11-04T14:26:22Z</dcterms:modified>
</cp:coreProperties>
</file>